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996" r:id="rId3"/>
    <p:sldId id="998" r:id="rId4"/>
    <p:sldId id="975" r:id="rId5"/>
    <p:sldId id="999" r:id="rId6"/>
    <p:sldId id="971" r:id="rId7"/>
    <p:sldId id="835" r:id="rId8"/>
    <p:sldId id="861" r:id="rId9"/>
    <p:sldId id="1012" r:id="rId10"/>
    <p:sldId id="1005" r:id="rId11"/>
    <p:sldId id="844" r:id="rId12"/>
    <p:sldId id="1006" r:id="rId13"/>
    <p:sldId id="1013" r:id="rId14"/>
    <p:sldId id="977" r:id="rId15"/>
    <p:sldId id="1008" r:id="rId16"/>
    <p:sldId id="864" r:id="rId17"/>
    <p:sldId id="874" r:id="rId18"/>
    <p:sldId id="1010" r:id="rId19"/>
    <p:sldId id="1004" r:id="rId20"/>
    <p:sldId id="986" r:id="rId21"/>
    <p:sldId id="992" r:id="rId22"/>
    <p:sldId id="970" r:id="rId23"/>
    <p:sldId id="261" r:id="rId2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04FF"/>
    <a:srgbClr val="0432FF"/>
    <a:srgbClr val="0000FF"/>
    <a:srgbClr val="000000"/>
    <a:srgbClr val="1E77B4"/>
    <a:srgbClr val="FF2600"/>
    <a:srgbClr val="EEDEFF"/>
    <a:srgbClr val="62B07A"/>
    <a:srgbClr val="FF2B80"/>
    <a:srgbClr val="FBE6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17"/>
    <p:restoredTop sz="95728"/>
  </p:normalViewPr>
  <p:slideViewPr>
    <p:cSldViewPr snapToGrid="0" snapToObjects="1">
      <p:cViewPr varScale="1">
        <p:scale>
          <a:sx n="120" d="100"/>
          <a:sy n="120" d="100"/>
        </p:scale>
        <p:origin x="216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93D254-0285-B14E-84B8-FDA98FD99136}" type="datetimeFigureOut">
              <a:rPr lang="fr-FR" smtClean="0"/>
              <a:t>29/07/2025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096181-96BA-ED49-A53D-1BAFB46893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1633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96181-96BA-ED49-A53D-1BAFB46893AC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6507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43225D-23AD-93AB-CF0E-F9504690AA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79225B8-0BEC-FD08-5F07-B582C709F9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09C72CE-114F-C157-2D6F-A53AE2623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5D7FF-1EC7-1441-9ED4-D8C93471E9F8}" type="datetimeFigureOut">
              <a:rPr lang="fr-FR" smtClean="0"/>
              <a:t>29/07/2025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DC57738-F7CE-4DED-871D-5DA635046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6B605F5-31B0-E45E-B5EB-02DBB04FA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34CA5-ACBF-7340-8DE8-60851D06CA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8201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BAF660-605F-F644-6EB6-1D11F465D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0EAB784-6AFC-AD78-2692-3F3372FB73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CEF4F3-C5C4-7047-D3D2-E8DC8011F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5D7FF-1EC7-1441-9ED4-D8C93471E9F8}" type="datetimeFigureOut">
              <a:rPr lang="fr-FR" smtClean="0"/>
              <a:t>29/07/2025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F71A727-D3D9-AAC3-97E2-925AD0A0F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AD1644A-73B0-6483-13EE-CFD91DC1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34CA5-ACBF-7340-8DE8-60851D06CA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0237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514672B-4EB9-FC04-0CF0-0D99D85A8B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173D8FE-9DB6-AED4-7D17-A2E5237159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E9E6000-7976-45B6-6AFA-6731539F0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5D7FF-1EC7-1441-9ED4-D8C93471E9F8}" type="datetimeFigureOut">
              <a:rPr lang="fr-FR" smtClean="0"/>
              <a:t>29/07/2025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B4578A7-513C-65D4-96AF-A3EF4D8DC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5F3E59A-5460-ABE9-E17B-9615E300C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34CA5-ACBF-7340-8DE8-60851D06CA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1762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E5128D-F271-53E6-17B0-B8ADFD7E1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55D143C-6E34-AD63-DC2E-97DE03F8EA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290799D-3C28-CDC5-7B6D-4F8D035B3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5D7FF-1EC7-1441-9ED4-D8C93471E9F8}" type="datetimeFigureOut">
              <a:rPr lang="fr-FR" smtClean="0"/>
              <a:t>29/07/2025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493F1B4-3D37-D6D8-E418-8E7C6582A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060E22-B6FC-4136-5FE8-03FCC0C58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34CA5-ACBF-7340-8DE8-60851D06CA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2867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3C1CDF-50FC-EC94-466C-C514874F7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480B5F4-5197-7FF6-322A-9CCF851C4E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F319E80-FBBB-E07C-0455-4609899DA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5D7FF-1EC7-1441-9ED4-D8C93471E9F8}" type="datetimeFigureOut">
              <a:rPr lang="fr-FR" smtClean="0"/>
              <a:t>29/07/2025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D828C79-36A0-E7CA-E42E-68F2F80EF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5F9301-9D9F-0A77-4396-72AD18D17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34CA5-ACBF-7340-8DE8-60851D06CA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7795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BF68A2-293F-FAD4-F183-B1B7597F4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6F145E4-2230-4336-9030-2F5F69732C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E887BAD-847A-3A13-0815-E934922AA7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9EE32E5-A99F-EC4E-C27A-5A2FF6CB4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5D7FF-1EC7-1441-9ED4-D8C93471E9F8}" type="datetimeFigureOut">
              <a:rPr lang="fr-FR" smtClean="0"/>
              <a:t>29/07/2025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6D409E2-B964-1F1E-707A-B07B647EF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FC6CBB5-B22D-AAC7-518C-688C5D03D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34CA5-ACBF-7340-8DE8-60851D06CA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1252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649CD7-6906-7E24-3BA0-B20C8E610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922BE8C-8B9D-C1C2-45BB-B5E40DD54D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50D1B7B-16A8-4481-B61B-52F4149353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06321C9-219D-7337-169C-0A1F7479F5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7878A70-449B-D8D8-44E2-E57AF3BAF4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20DAAC5-3759-3479-9490-8580D3361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5D7FF-1EC7-1441-9ED4-D8C93471E9F8}" type="datetimeFigureOut">
              <a:rPr lang="fr-FR" smtClean="0"/>
              <a:t>29/07/2025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E5C4784-BB0F-0904-B712-A2627249F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545C0AD-B071-F64E-222E-17475A527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34CA5-ACBF-7340-8DE8-60851D06CA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2991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1B42DB-056A-DFA1-B019-C627FC393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D145494-F019-02DD-9156-48DE94849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5D7FF-1EC7-1441-9ED4-D8C93471E9F8}" type="datetimeFigureOut">
              <a:rPr lang="fr-FR" smtClean="0"/>
              <a:t>29/07/2025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EA1AE8F-4DD4-2A63-9DD5-D10129532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6F690E4-DADC-EFF4-A3B0-A446F05CF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34CA5-ACBF-7340-8DE8-60851D06CA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5007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7F95739-2D4E-604C-C637-6DDEF6643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5D7FF-1EC7-1441-9ED4-D8C93471E9F8}" type="datetimeFigureOut">
              <a:rPr lang="fr-FR" smtClean="0"/>
              <a:t>29/07/2025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803BDD3-AA40-0A71-B485-4F30DE7CF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3A646D5-FEEB-5FB9-0300-A00207AFA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34CA5-ACBF-7340-8DE8-60851D06CA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6666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F7825A-F4B3-153F-D7DC-20A3ABFAC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11AC218-C1F4-F688-9822-C6FA2E6CE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528E940-E5A0-13F4-B03C-E99F458A29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5D0BA32-DC4F-5656-8195-7AACE63AE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5D7FF-1EC7-1441-9ED4-D8C93471E9F8}" type="datetimeFigureOut">
              <a:rPr lang="fr-FR" smtClean="0"/>
              <a:t>29/07/2025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579E713-3C8D-902A-EF30-CAF659B18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6AEE28D-3B71-9BE2-8BF7-651460204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34CA5-ACBF-7340-8DE8-60851D06CA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1036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E2E922-E895-B683-F9BF-D0D7D0414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BCD9823-B3CE-6E5C-D45B-B0DC66C28C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E19803A-3FDF-DD8F-305D-393303E27C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21DAC28-3F88-338E-98AE-551A6598F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5D7FF-1EC7-1441-9ED4-D8C93471E9F8}" type="datetimeFigureOut">
              <a:rPr lang="fr-FR" smtClean="0"/>
              <a:t>29/07/2025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994F99C-284A-6C6F-F149-09B654102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980145B-8A28-2AF2-F938-64182B08B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34CA5-ACBF-7340-8DE8-60851D06CA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1327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0676608-C52B-DADD-B5D3-A13995052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BB582A8-BAAF-417A-1A4A-B4D2FDA0C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B2F6483-9B71-6066-0B4F-88DC0099CE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5D7FF-1EC7-1441-9ED4-D8C93471E9F8}" type="datetimeFigureOut">
              <a:rPr lang="fr-FR" smtClean="0"/>
              <a:t>29/07/2025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A30CEE8-7DCD-F84C-7526-A474E4A417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EDD9406-D0E1-F0D5-2002-97DBB16A5F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F34CA5-ACBF-7340-8DE8-60851D06CA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3939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7" Type="http://schemas.openxmlformats.org/officeDocument/2006/relationships/image" Target="../media/image24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.tiff"/><Relationship Id="rId7" Type="http://schemas.openxmlformats.org/officeDocument/2006/relationships/image" Target="../media/image3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1.emf"/><Relationship Id="rId4" Type="http://schemas.openxmlformats.org/officeDocument/2006/relationships/image" Target="../media/image4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9.png"/><Relationship Id="rId3" Type="http://schemas.openxmlformats.org/officeDocument/2006/relationships/image" Target="../media/image4.tiff"/><Relationship Id="rId7" Type="http://schemas.openxmlformats.org/officeDocument/2006/relationships/image" Target="../media/image42.png"/><Relationship Id="rId12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47.png"/><Relationship Id="rId5" Type="http://schemas.openxmlformats.org/officeDocument/2006/relationships/image" Target="../media/image40.png"/><Relationship Id="rId10" Type="http://schemas.openxmlformats.org/officeDocument/2006/relationships/image" Target="../media/image46.png"/><Relationship Id="rId4" Type="http://schemas.openxmlformats.org/officeDocument/2006/relationships/image" Target="../media/image1.emf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1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7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4.tiff"/><Relationship Id="rId7" Type="http://schemas.openxmlformats.org/officeDocument/2006/relationships/image" Target="../media/image6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59.png"/><Relationship Id="rId4" Type="http://schemas.openxmlformats.org/officeDocument/2006/relationships/image" Target="../media/image660.png"/><Relationship Id="rId9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7" Type="http://schemas.openxmlformats.org/officeDocument/2006/relationships/image" Target="../media/image70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5.png"/><Relationship Id="rId4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png"/><Relationship Id="rId4" Type="http://schemas.openxmlformats.org/officeDocument/2006/relationships/image" Target="../media/image71.tm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1.emf"/><Relationship Id="rId7" Type="http://schemas.openxmlformats.org/officeDocument/2006/relationships/image" Target="../media/image7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11" Type="http://schemas.openxmlformats.org/officeDocument/2006/relationships/image" Target="../media/image82.jpg"/><Relationship Id="rId5" Type="http://schemas.openxmlformats.org/officeDocument/2006/relationships/image" Target="../media/image74.emf"/><Relationship Id="rId10" Type="http://schemas.openxmlformats.org/officeDocument/2006/relationships/image" Target="../media/image81.jpeg"/><Relationship Id="rId4" Type="http://schemas.openxmlformats.org/officeDocument/2006/relationships/image" Target="../media/image4.tiff"/><Relationship Id="rId9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G"/><Relationship Id="rId3" Type="http://schemas.openxmlformats.org/officeDocument/2006/relationships/image" Target="../media/image551.png"/><Relationship Id="rId7" Type="http://schemas.openxmlformats.org/officeDocument/2006/relationships/image" Target="../media/image580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83.emf"/><Relationship Id="rId4" Type="http://schemas.openxmlformats.org/officeDocument/2006/relationships/image" Target="../media/image1.emf"/><Relationship Id="rId9" Type="http://schemas.openxmlformats.org/officeDocument/2006/relationships/image" Target="../media/image8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4.tiff"/><Relationship Id="rId7" Type="http://schemas.openxmlformats.org/officeDocument/2006/relationships/image" Target="../media/image87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0.png"/><Relationship Id="rId5" Type="http://schemas.openxmlformats.org/officeDocument/2006/relationships/image" Target="../media/image900.png"/><Relationship Id="rId4" Type="http://schemas.openxmlformats.org/officeDocument/2006/relationships/image" Target="../media/image890.png"/><Relationship Id="rId9" Type="http://schemas.openxmlformats.org/officeDocument/2006/relationships/image" Target="../media/image8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7" Type="http://schemas.openxmlformats.org/officeDocument/2006/relationships/hyperlink" Target="https://indico.jlab.org/event/964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jclab.org/conference/LEEPP" TargetMode="External"/><Relationship Id="rId5" Type="http://schemas.openxmlformats.org/officeDocument/2006/relationships/image" Target="../media/image91.png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0.png"/><Relationship Id="rId7" Type="http://schemas.openxmlformats.org/officeDocument/2006/relationships/image" Target="../media/image540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0.png"/><Relationship Id="rId5" Type="http://schemas.openxmlformats.org/officeDocument/2006/relationships/image" Target="../media/image520.png"/><Relationship Id="rId10" Type="http://schemas.openxmlformats.org/officeDocument/2006/relationships/image" Target="../media/image1.emf"/><Relationship Id="rId4" Type="http://schemas.openxmlformats.org/officeDocument/2006/relationships/image" Target="../media/image510.png"/><Relationship Id="rId9" Type="http://schemas.openxmlformats.org/officeDocument/2006/relationships/image" Target="../media/image56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4.png"/><Relationship Id="rId7" Type="http://schemas.openxmlformats.org/officeDocument/2006/relationships/image" Target="../media/image60.png"/><Relationship Id="rId12" Type="http://schemas.openxmlformats.org/officeDocument/2006/relationships/image" Target="../media/image1.em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8.JPG"/><Relationship Id="rId10" Type="http://schemas.openxmlformats.org/officeDocument/2006/relationships/image" Target="../media/image77.png"/><Relationship Id="rId9" Type="http://schemas.openxmlformats.org/officeDocument/2006/relationships/image" Target="../media/image6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67.png"/><Relationship Id="rId10" Type="http://schemas.openxmlformats.org/officeDocument/2006/relationships/image" Target="../media/image1.emf"/><Relationship Id="rId4" Type="http://schemas.openxmlformats.org/officeDocument/2006/relationships/image" Target="../media/image66.png"/><Relationship Id="rId9" Type="http://schemas.openxmlformats.org/officeDocument/2006/relationships/image" Target="../media/image6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1.png"/><Relationship Id="rId3" Type="http://schemas.openxmlformats.org/officeDocument/2006/relationships/image" Target="../media/image250.png"/><Relationship Id="rId7" Type="http://schemas.openxmlformats.org/officeDocument/2006/relationships/image" Target="../media/image270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4.tiff"/><Relationship Id="rId10" Type="http://schemas.openxmlformats.org/officeDocument/2006/relationships/image" Target="../media/image420.png"/><Relationship Id="rId4" Type="http://schemas.openxmlformats.org/officeDocument/2006/relationships/image" Target="../media/image1.emf"/><Relationship Id="rId9" Type="http://schemas.openxmlformats.org/officeDocument/2006/relationships/image" Target="../media/image410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7.emf"/><Relationship Id="rId18" Type="http://schemas.openxmlformats.org/officeDocument/2006/relationships/image" Target="../media/image29.png"/><Relationship Id="rId3" Type="http://schemas.openxmlformats.org/officeDocument/2006/relationships/image" Target="../media/image4.tiff"/><Relationship Id="rId21" Type="http://schemas.openxmlformats.org/officeDocument/2006/relationships/image" Target="../media/image32.png"/><Relationship Id="rId7" Type="http://schemas.openxmlformats.org/officeDocument/2006/relationships/image" Target="../media/image14.e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28.png"/><Relationship Id="rId2" Type="http://schemas.openxmlformats.org/officeDocument/2006/relationships/image" Target="../media/image1.emf"/><Relationship Id="rId16" Type="http://schemas.openxmlformats.org/officeDocument/2006/relationships/image" Target="../media/image19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6.emf"/><Relationship Id="rId5" Type="http://schemas.openxmlformats.org/officeDocument/2006/relationships/image" Target="../media/image13.emf"/><Relationship Id="rId15" Type="http://schemas.openxmlformats.org/officeDocument/2006/relationships/image" Target="../media/image18.png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30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5.emf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7.emf"/><Relationship Id="rId18" Type="http://schemas.openxmlformats.org/officeDocument/2006/relationships/image" Target="../media/image29.png"/><Relationship Id="rId3" Type="http://schemas.openxmlformats.org/officeDocument/2006/relationships/image" Target="../media/image4.tiff"/><Relationship Id="rId21" Type="http://schemas.openxmlformats.org/officeDocument/2006/relationships/image" Target="../media/image32.png"/><Relationship Id="rId7" Type="http://schemas.openxmlformats.org/officeDocument/2006/relationships/image" Target="../media/image14.e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28.png"/><Relationship Id="rId2" Type="http://schemas.openxmlformats.org/officeDocument/2006/relationships/image" Target="../media/image1.emf"/><Relationship Id="rId16" Type="http://schemas.openxmlformats.org/officeDocument/2006/relationships/image" Target="../media/image19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6.emf"/><Relationship Id="rId5" Type="http://schemas.openxmlformats.org/officeDocument/2006/relationships/image" Target="../media/image13.emf"/><Relationship Id="rId15" Type="http://schemas.openxmlformats.org/officeDocument/2006/relationships/image" Target="../media/image18.png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5.emf"/><Relationship Id="rId14" Type="http://schemas.openxmlformats.org/officeDocument/2006/relationships/image" Target="../media/image25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8">
            <a:extLst>
              <a:ext uri="{FF2B5EF4-FFF2-40B4-BE49-F238E27FC236}">
                <a16:creationId xmlns:a16="http://schemas.microsoft.com/office/drawing/2014/main" id="{33951C32-228B-E96F-2FE7-69DC9A7319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450" y="132295"/>
            <a:ext cx="11858625" cy="6457950"/>
          </a:xfrm>
          <a:prstGeom prst="roundRect">
            <a:avLst>
              <a:gd name="adj" fmla="val 16667"/>
            </a:avLst>
          </a:prstGeom>
          <a:solidFill>
            <a:schemeClr val="bg1">
              <a:alpha val="0"/>
            </a:schemeClr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fr-FR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ED6B6C04-E9DC-AC9C-20F0-74897C407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1931" y="603982"/>
            <a:ext cx="7628443" cy="1769715"/>
          </a:xfrm>
          <a:prstGeom prst="rect">
            <a:avLst/>
          </a:prstGeom>
          <a:solidFill>
            <a:srgbClr val="BBE0E3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800" b="1" kern="0" dirty="0">
              <a:solidFill>
                <a:srgbClr val="0432FF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Lucida Calligraphy" charset="0"/>
              <a:ea typeface="ＭＳ Ｐゴシック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Calligraphy" charset="0"/>
                <a:ea typeface="ＭＳ Ｐゴシック" charset="0"/>
              </a:rPr>
              <a:t>M</a:t>
            </a:r>
            <a:r>
              <a:rPr lang="en-US" sz="20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Calligraphy" charset="0"/>
                <a:ea typeface="ＭＳ Ｐゴシック" charset="0"/>
              </a:rPr>
              <a:t>easurements of </a:t>
            </a:r>
            <a:r>
              <a:rPr lang="en-US" sz="20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Calligraphy" charset="0"/>
                <a:ea typeface="ＭＳ Ｐゴシック" charset="0"/>
              </a:rPr>
              <a:t>G</a:t>
            </a:r>
            <a:r>
              <a:rPr lang="en-US" sz="20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Calligraphy" charset="0"/>
                <a:ea typeface="ＭＳ Ｐゴシック" charset="0"/>
              </a:rPr>
              <a:t>eneralized  </a:t>
            </a:r>
            <a:r>
              <a:rPr lang="en-US" sz="20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Calligraphy" charset="0"/>
                <a:ea typeface="ＭＳ Ｐゴシック" charset="0"/>
              </a:rPr>
              <a:t>P</a:t>
            </a:r>
            <a:r>
              <a:rPr lang="en-US" sz="20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Calligraphy" charset="0"/>
                <a:ea typeface="ＭＳ Ｐゴシック" charset="0"/>
              </a:rPr>
              <a:t>arton </a:t>
            </a:r>
            <a:r>
              <a:rPr lang="en-US" sz="20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Calligraphy" charset="0"/>
                <a:ea typeface="ＭＳ Ｐゴシック" charset="0"/>
              </a:rPr>
              <a:t>D</a:t>
            </a:r>
            <a:r>
              <a:rPr lang="en-US" sz="20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Calligraphy" charset="0"/>
                <a:ea typeface="ＭＳ Ｐゴシック" charset="0"/>
              </a:rPr>
              <a:t>istributions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Calligraphy" charset="0"/>
                <a:ea typeface="ＭＳ Ｐゴシック" charset="0"/>
              </a:rPr>
              <a:t> with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Calligraphy" charset="0"/>
                <a:ea typeface="ＭＳ Ｐゴシック" charset="0"/>
              </a:rPr>
              <a:t>P</a:t>
            </a:r>
            <a:r>
              <a:rPr lang="en-US" sz="20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Calligraphy" charset="0"/>
                <a:ea typeface="ＭＳ Ｐゴシック" charset="0"/>
              </a:rPr>
              <a:t>olarized  and </a:t>
            </a:r>
            <a:r>
              <a:rPr lang="en-US" sz="2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Calligraphy" charset="0"/>
                <a:ea typeface="ＭＳ Ｐゴシック" charset="0"/>
              </a:rPr>
              <a:t>U</a:t>
            </a:r>
            <a:r>
              <a:rPr lang="en-US" sz="20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Calligraphy" charset="0"/>
                <a:ea typeface="ＭＳ Ｐゴシック" charset="0"/>
              </a:rPr>
              <a:t>npolarized </a:t>
            </a:r>
            <a:r>
              <a:rPr lang="en-US" sz="2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Calligraphy" charset="0"/>
                <a:ea typeface="ＭＳ Ｐゴシック" charset="0"/>
              </a:rPr>
              <a:t>P</a:t>
            </a:r>
            <a:r>
              <a:rPr lang="en-US" sz="20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Calligraphy" charset="0"/>
                <a:ea typeface="ＭＳ Ｐゴシック" charset="0"/>
              </a:rPr>
              <a:t>ositron </a:t>
            </a:r>
            <a:r>
              <a:rPr lang="en-US" sz="2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Calligraphy" charset="0"/>
                <a:ea typeface="ＭＳ Ｐゴシック" charset="0"/>
              </a:rPr>
              <a:t>B</a:t>
            </a:r>
            <a:r>
              <a:rPr lang="en-US" sz="20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Calligraphy" charset="0"/>
                <a:ea typeface="ＭＳ Ｐゴシック" charset="0"/>
              </a:rPr>
              <a:t>eams</a:t>
            </a:r>
            <a:endParaRPr lang="en-US" sz="1400" b="1" kern="0" dirty="0">
              <a:effectLst>
                <a:outerShdw blurRad="38100" dist="38100" dir="2700000" algn="tl">
                  <a:srgbClr val="FFFFFF"/>
                </a:outerShdw>
              </a:effectLst>
              <a:latin typeface="Lucida Calligraphy" charset="0"/>
              <a:ea typeface="ＭＳ Ｐゴシック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Calligraphy" charset="0"/>
                <a:ea typeface="ＭＳ Ｐゴシック" charset="0"/>
              </a:rPr>
              <a:t>GPDs @ </a:t>
            </a:r>
            <a:r>
              <a:rPr lang="en-US" sz="16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Calligraphy" charset="0"/>
                <a:ea typeface="ＭＳ Ｐゴシック" charset="0"/>
              </a:rPr>
              <a:t>Ce</a:t>
            </a:r>
            <a:r>
              <a:rPr lang="en-US" sz="1600" b="1" kern="0" baseline="30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Calligraphy" charset="0"/>
                <a:ea typeface="ＭＳ Ｐゴシック" charset="0"/>
              </a:rPr>
              <a:t>+</a:t>
            </a:r>
            <a:r>
              <a:rPr lang="en-US" sz="16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Calligraphy" charset="0"/>
                <a:ea typeface="ＭＳ Ｐゴシック" charset="0"/>
              </a:rPr>
              <a:t>BAF</a:t>
            </a:r>
            <a:endParaRPr lang="en-US" sz="1600" b="1" kern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Lucida Calligraphy" charset="0"/>
              <a:ea typeface="ＭＳ Ｐゴシック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E005ACA2-AC53-3BDA-5EAA-2BB4071F5B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2035" y="6559452"/>
            <a:ext cx="509306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i="1">
                <a:solidFill>
                  <a:srgbClr val="CC00FF"/>
                </a:solidFill>
                <a:latin typeface="Footlight MT Light" charset="0"/>
                <a:cs typeface="+mn-cs"/>
              </a:rPr>
              <a:t>Towards Improved Hadron </a:t>
            </a:r>
            <a:r>
              <a:rPr lang="en-US" sz="1200" i="1" err="1">
                <a:solidFill>
                  <a:srgbClr val="CC00FF"/>
                </a:solidFill>
                <a:latin typeface="Footlight MT Light" charset="0"/>
                <a:cs typeface="+mn-cs"/>
              </a:rPr>
              <a:t>Femtograp</a:t>
            </a:r>
            <a:r>
              <a:rPr lang="en-US" sz="1200" i="1" err="1">
                <a:solidFill>
                  <a:srgbClr val="CC00FF"/>
                </a:solidFill>
                <a:latin typeface="Footlight MT Light" charset="0"/>
              </a:rPr>
              <a:t>hy</a:t>
            </a:r>
            <a:r>
              <a:rPr lang="en-US" sz="1200" i="1">
                <a:solidFill>
                  <a:srgbClr val="CC00FF"/>
                </a:solidFill>
                <a:latin typeface="Footlight MT Light" charset="0"/>
              </a:rPr>
              <a:t> with Hard Exclusive Reactions (</a:t>
            </a:r>
            <a:r>
              <a:rPr lang="en-US" sz="1200" i="1" err="1">
                <a:solidFill>
                  <a:srgbClr val="CC00FF"/>
                </a:solidFill>
                <a:latin typeface="Footlight MT Light" charset="0"/>
              </a:rPr>
              <a:t>IV</a:t>
            </a:r>
            <a:r>
              <a:rPr lang="en-US" sz="1200" i="1" baseline="30000" err="1">
                <a:solidFill>
                  <a:srgbClr val="CC00FF"/>
                </a:solidFill>
                <a:latin typeface="Footlight MT Light" charset="0"/>
              </a:rPr>
              <a:t>th</a:t>
            </a:r>
            <a:r>
              <a:rPr lang="en-US" sz="1200" i="1">
                <a:solidFill>
                  <a:srgbClr val="CC00FF"/>
                </a:solidFill>
                <a:latin typeface="Footlight MT Light" charset="0"/>
              </a:rPr>
              <a:t>)</a:t>
            </a:r>
            <a:endParaRPr lang="en-US" sz="1200" i="1">
              <a:solidFill>
                <a:srgbClr val="CC00FF"/>
              </a:solidFill>
              <a:latin typeface="Footlight MT Light" charset="0"/>
              <a:cs typeface="+mn-cs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DE8AF578-61B3-9D30-533B-FE5ABF6E8A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9164" y="6557049"/>
            <a:ext cx="145546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200" i="1">
                <a:solidFill>
                  <a:srgbClr val="CC00FF"/>
                </a:solidFill>
                <a:latin typeface="Footlight MT Light" charset="0"/>
              </a:rPr>
              <a:t>July 28</a:t>
            </a:r>
            <a:r>
              <a:rPr lang="en-US" sz="1200" i="1" baseline="30000">
                <a:solidFill>
                  <a:srgbClr val="CC00FF"/>
                </a:solidFill>
                <a:latin typeface="Footlight MT Light" charset="0"/>
              </a:rPr>
              <a:t>th</a:t>
            </a:r>
            <a:r>
              <a:rPr lang="en-US" sz="1200" i="1">
                <a:solidFill>
                  <a:srgbClr val="CC00FF"/>
                </a:solidFill>
                <a:latin typeface="Footlight MT Light" charset="0"/>
              </a:rPr>
              <a:t>-31</a:t>
            </a:r>
            <a:r>
              <a:rPr lang="en-US" sz="1200" i="1" baseline="30000">
                <a:solidFill>
                  <a:srgbClr val="CC00FF"/>
                </a:solidFill>
                <a:latin typeface="Footlight MT Light" charset="0"/>
              </a:rPr>
              <a:t>st</a:t>
            </a:r>
            <a:r>
              <a:rPr lang="en-US" sz="1200" i="1">
                <a:solidFill>
                  <a:srgbClr val="CC00FF"/>
                </a:solidFill>
                <a:latin typeface="Footlight MT Light" charset="0"/>
                <a:cs typeface="+mn-cs"/>
              </a:rPr>
              <a:t>, 2025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4681F6E-1D97-A8A1-C6C7-CD9700FE48E0}"/>
              </a:ext>
            </a:extLst>
          </p:cNvPr>
          <p:cNvSpPr txBox="1"/>
          <p:nvPr/>
        </p:nvSpPr>
        <p:spPr>
          <a:xfrm>
            <a:off x="3109689" y="2627311"/>
            <a:ext cx="5992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err="1"/>
              <a:t>Eric</a:t>
            </a:r>
            <a:r>
              <a:rPr lang="fr-FR" sz="2000"/>
              <a:t> </a:t>
            </a:r>
            <a:r>
              <a:rPr lang="fr-FR" sz="2000" err="1"/>
              <a:t>Voutier</a:t>
            </a:r>
            <a:r>
              <a:rPr lang="fr-FR" sz="2000"/>
              <a:t> </a:t>
            </a:r>
            <a:r>
              <a:rPr lang="fr-FR"/>
              <a:t>and the Jefferson </a:t>
            </a:r>
            <a:r>
              <a:rPr lang="fr-FR" err="1"/>
              <a:t>Lab</a:t>
            </a:r>
            <a:r>
              <a:rPr lang="fr-FR"/>
              <a:t> Positron </a:t>
            </a:r>
            <a:r>
              <a:rPr lang="fr-FR" err="1"/>
              <a:t>Working</a:t>
            </a:r>
            <a:r>
              <a:rPr lang="fr-FR"/>
              <a:t> Group</a:t>
            </a:r>
            <a:endParaRPr lang="fr-FR" b="1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2EF9433-D231-01FB-18D4-005D4F7EC0CC}"/>
              </a:ext>
            </a:extLst>
          </p:cNvPr>
          <p:cNvSpPr txBox="1"/>
          <p:nvPr/>
        </p:nvSpPr>
        <p:spPr>
          <a:xfrm>
            <a:off x="2373013" y="3049513"/>
            <a:ext cx="74665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i="1">
                <a:solidFill>
                  <a:srgbClr val="FF0000"/>
                </a:solidFill>
              </a:rPr>
              <a:t>Université Paris-Saclay, CNRS/IN2P3/</a:t>
            </a:r>
            <a:r>
              <a:rPr lang="fr-FR" sz="1800" i="1" err="1">
                <a:solidFill>
                  <a:srgbClr val="FF0000"/>
                </a:solidFill>
              </a:rPr>
              <a:t>IJCLab</a:t>
            </a:r>
            <a:r>
              <a:rPr lang="fr-FR" sz="1800" i="1">
                <a:solidFill>
                  <a:srgbClr val="FF0000"/>
                </a:solidFill>
              </a:rPr>
              <a:t>, Orsay, France</a:t>
            </a:r>
          </a:p>
        </p:txBody>
      </p:sp>
      <p:pic>
        <p:nvPicPr>
          <p:cNvPr id="10" name="Image 9" descr="LP15122-Picture.eps">
            <a:extLst>
              <a:ext uri="{FF2B5EF4-FFF2-40B4-BE49-F238E27FC236}">
                <a16:creationId xmlns:a16="http://schemas.microsoft.com/office/drawing/2014/main" id="{5EC02653-CDC7-02EE-C5B0-645549F157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353" y="3672643"/>
            <a:ext cx="2205212" cy="2205212"/>
          </a:xfrm>
          <a:prstGeom prst="rect">
            <a:avLst/>
          </a:prstGeom>
        </p:spPr>
      </p:pic>
      <p:sp>
        <p:nvSpPr>
          <p:cNvPr id="11" name="Rectangle 43">
            <a:extLst>
              <a:ext uri="{FF2B5EF4-FFF2-40B4-BE49-F238E27FC236}">
                <a16:creationId xmlns:a16="http://schemas.microsoft.com/office/drawing/2014/main" id="{B3ED2F79-B050-8864-674C-E5F1C4E963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3690" y="6167483"/>
            <a:ext cx="606829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>
                <a:solidFill>
                  <a:schemeClr val="tx1">
                    <a:lumMod val="50000"/>
                    <a:lumOff val="50000"/>
                  </a:schemeClr>
                </a:solidFill>
                <a:latin typeface="Avenir" panose="02000503020000020003" pitchFamily="2" charset="0"/>
              </a:rPr>
              <a:t>(Jefferson </a:t>
            </a:r>
            <a:r>
              <a:rPr lang="fr-FR" sz="1200" err="1">
                <a:solidFill>
                  <a:schemeClr val="tx1">
                    <a:lumMod val="50000"/>
                    <a:lumOff val="50000"/>
                  </a:schemeClr>
                </a:solidFill>
                <a:latin typeface="Avenir" panose="02000503020000020003" pitchFamily="2" charset="0"/>
              </a:rPr>
              <a:t>Lab</a:t>
            </a:r>
            <a:r>
              <a:rPr lang="fr-FR" sz="1200">
                <a:solidFill>
                  <a:schemeClr val="tx1">
                    <a:lumMod val="50000"/>
                    <a:lumOff val="50000"/>
                  </a:schemeClr>
                </a:solidFill>
                <a:latin typeface="Avenir" panose="02000503020000020003" pitchFamily="2" charset="0"/>
              </a:rPr>
              <a:t> Positron </a:t>
            </a:r>
            <a:r>
              <a:rPr lang="fr-FR" sz="1200" err="1">
                <a:solidFill>
                  <a:schemeClr val="tx1">
                    <a:lumMod val="50000"/>
                    <a:lumOff val="50000"/>
                  </a:schemeClr>
                </a:solidFill>
                <a:latin typeface="Avenir" panose="02000503020000020003" pitchFamily="2" charset="0"/>
              </a:rPr>
              <a:t>Working</a:t>
            </a:r>
            <a:r>
              <a:rPr lang="fr-FR" sz="1200">
                <a:solidFill>
                  <a:schemeClr val="tx1">
                    <a:lumMod val="50000"/>
                    <a:lumOff val="50000"/>
                  </a:schemeClr>
                </a:solidFill>
                <a:latin typeface="Avenir" panose="02000503020000020003" pitchFamily="2" charset="0"/>
              </a:rPr>
              <a:t> Group)  A. </a:t>
            </a:r>
            <a:r>
              <a:rPr lang="fr-FR" sz="1200" err="1">
                <a:solidFill>
                  <a:schemeClr val="tx1">
                    <a:lumMod val="50000"/>
                    <a:lumOff val="50000"/>
                  </a:schemeClr>
                </a:solidFill>
                <a:latin typeface="Avenir" panose="02000503020000020003" pitchFamily="2" charset="0"/>
              </a:rPr>
              <a:t>Accardi</a:t>
            </a:r>
            <a:r>
              <a:rPr kumimoji="0" lang="fr-FR" sz="120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venir" panose="02000503020000020003" pitchFamily="2" charset="0"/>
              </a:rPr>
              <a:t> </a:t>
            </a:r>
            <a:r>
              <a:rPr kumimoji="0" lang="fr-FR" sz="1200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venir" panose="02000503020000020003" pitchFamily="2" charset="0"/>
              </a:rPr>
              <a:t>et al. </a:t>
            </a:r>
            <a:r>
              <a:rPr kumimoji="0" lang="fr-FR" sz="120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venir" panose="02000503020000020003" pitchFamily="2" charset="0"/>
              </a:rPr>
              <a:t>EPJ A 57 (2021) 261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B6F7949-E7E8-6468-CB4D-13AD3C465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8074" y="3809968"/>
            <a:ext cx="2902726" cy="190210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2F6EEC1-D8B1-1338-03A8-C1989EFFAD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4090" y="3570048"/>
            <a:ext cx="2016110" cy="241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854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ADBDFE-F7AB-2247-4217-DE69A4BEA7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P15122-Picture.eps">
            <a:extLst>
              <a:ext uri="{FF2B5EF4-FFF2-40B4-BE49-F238E27FC236}">
                <a16:creationId xmlns:a16="http://schemas.microsoft.com/office/drawing/2014/main" id="{4BA59760-FA5C-B8EA-8AC3-E02CA4FECC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3" y="98532"/>
            <a:ext cx="1057446" cy="1057446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1F845A15-17A7-0DAA-B757-0DB4C858F127}"/>
              </a:ext>
            </a:extLst>
          </p:cNvPr>
          <p:cNvGrpSpPr/>
          <p:nvPr/>
        </p:nvGrpSpPr>
        <p:grpSpPr>
          <a:xfrm>
            <a:off x="10455036" y="88304"/>
            <a:ext cx="1570789" cy="438433"/>
            <a:chOff x="7407037" y="184556"/>
            <a:chExt cx="1570789" cy="438433"/>
          </a:xfrm>
        </p:grpSpPr>
        <p:sp>
          <p:nvSpPr>
            <p:cNvPr id="14" name="Text Box 64">
              <a:extLst>
                <a:ext uri="{FF2B5EF4-FFF2-40B4-BE49-F238E27FC236}">
                  <a16:creationId xmlns:a16="http://schemas.microsoft.com/office/drawing/2014/main" id="{660ECD25-109D-E973-CA7F-BFCD2431BF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07037" y="386050"/>
              <a:ext cx="744114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Lucida Calligraphy" charset="0"/>
                  <a:ea typeface="+mn-ea"/>
                  <a:cs typeface="+mn-cs"/>
                </a:rPr>
                <a:t>E. Voutier</a:t>
              </a:r>
            </a:p>
          </p:txBody>
        </p:sp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E459D40D-36BE-9D08-605A-349CB9E6C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86726" y="184556"/>
              <a:ext cx="891100" cy="438433"/>
            </a:xfrm>
            <a:prstGeom prst="rect">
              <a:avLst/>
            </a:prstGeom>
          </p:spPr>
        </p:pic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59E95A1C-8A89-7B08-942D-DECD252AB69F}"/>
              </a:ext>
            </a:extLst>
          </p:cNvPr>
          <p:cNvCxnSpPr>
            <a:cxnSpLocks/>
          </p:cNvCxnSpPr>
          <p:nvPr/>
        </p:nvCxnSpPr>
        <p:spPr>
          <a:xfrm>
            <a:off x="172285" y="6614592"/>
            <a:ext cx="1151613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4" name="ZoneTexte 33">
            <a:extLst>
              <a:ext uri="{FF2B5EF4-FFF2-40B4-BE49-F238E27FC236}">
                <a16:creationId xmlns:a16="http://schemas.microsoft.com/office/drawing/2014/main" id="{A4632964-64EC-33F0-F564-89C97193BE44}"/>
              </a:ext>
            </a:extLst>
          </p:cNvPr>
          <p:cNvSpPr txBox="1"/>
          <p:nvPr/>
        </p:nvSpPr>
        <p:spPr>
          <a:xfrm>
            <a:off x="1203162" y="161462"/>
            <a:ext cx="4807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Deeply</a:t>
            </a:r>
            <a:r>
              <a:rPr lang="fr-FR" sz="240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i="1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</a:t>
            </a:r>
            <a:r>
              <a:rPr lang="fr-FR" sz="240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Compton </a:t>
            </a:r>
            <a:r>
              <a:rPr lang="fr-FR" sz="2400" i="1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scattering</a:t>
            </a:r>
            <a:endParaRPr lang="fr-FR" sz="2400" i="1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9">
            <a:extLst>
              <a:ext uri="{FF2B5EF4-FFF2-40B4-BE49-F238E27FC236}">
                <a16:creationId xmlns:a16="http://schemas.microsoft.com/office/drawing/2014/main" id="{FD6A00A5-EEE6-1FB5-EF85-4047F27732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9266" y="1024395"/>
            <a:ext cx="2592025" cy="40011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>
                <a:solidFill>
                  <a:srgbClr val="000000"/>
                </a:solidFill>
                <a:latin typeface="Lucida Calligraphy" charset="0"/>
              </a:rPr>
              <a:t>Polarized Target</a:t>
            </a:r>
          </a:p>
        </p:txBody>
      </p:sp>
      <p:sp>
        <p:nvSpPr>
          <p:cNvPr id="7" name="Text Box 18">
            <a:extLst>
              <a:ext uri="{FF2B5EF4-FFF2-40B4-BE49-F238E27FC236}">
                <a16:creationId xmlns:a16="http://schemas.microsoft.com/office/drawing/2014/main" id="{0D59350C-9559-329F-777F-51C6067AEE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" y="6627805"/>
            <a:ext cx="88998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July 31</a:t>
            </a:r>
            <a:r>
              <a:rPr kumimoji="0" lang="en-US" sz="900" b="0" i="1" u="none" strike="noStrike" kern="1200" cap="none" spc="0" normalizeH="0" baseline="30000" noProof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st</a:t>
            </a: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, 2025</a:t>
            </a:r>
          </a:p>
        </p:txBody>
      </p:sp>
      <p:sp>
        <p:nvSpPr>
          <p:cNvPr id="10" name="Rectangle 43">
            <a:extLst>
              <a:ext uri="{FF2B5EF4-FFF2-40B4-BE49-F238E27FC236}">
                <a16:creationId xmlns:a16="http://schemas.microsoft.com/office/drawing/2014/main" id="{5A8010F0-BAB1-52EF-B063-6C1A8D0F4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2561" y="1216509"/>
            <a:ext cx="398115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200">
                <a:solidFill>
                  <a:srgbClr val="5F5F5F"/>
                </a:solidFill>
                <a:latin typeface="Avenir Book" panose="02000503020000020003" pitchFamily="2" charset="0"/>
                <a:ea typeface="ＭＳ Ｐゴシック" charset="0"/>
              </a:rPr>
              <a:t>A.V. </a:t>
            </a:r>
            <a:r>
              <a:rPr lang="fr-FR" sz="1200" err="1">
                <a:solidFill>
                  <a:srgbClr val="5F5F5F"/>
                </a:solidFill>
                <a:latin typeface="Avenir Book" panose="02000503020000020003" pitchFamily="2" charset="0"/>
                <a:ea typeface="ＭＳ Ｐゴシック" charset="0"/>
              </a:rPr>
              <a:t>Belitsky</a:t>
            </a:r>
            <a:r>
              <a:rPr lang="fr-FR" sz="1200">
                <a:solidFill>
                  <a:srgbClr val="5F5F5F"/>
                </a:solidFill>
                <a:latin typeface="Avenir Book" panose="02000503020000020003" pitchFamily="2" charset="0"/>
                <a:ea typeface="ＭＳ Ｐゴシック" charset="0"/>
              </a:rPr>
              <a:t>, D. Müller, A. Kirchner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venir Book" panose="02000503020000020003" pitchFamily="2" charset="0"/>
                <a:ea typeface="ＭＳ Ｐゴシック" charset="0"/>
                <a:cs typeface="+mn-cs"/>
              </a:rPr>
              <a:t>, NPB 629 (2002) 323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D113A315-5C1A-E254-A8A7-5EFAB3FCFCE8}"/>
              </a:ext>
            </a:extLst>
          </p:cNvPr>
          <p:cNvSpPr txBox="1"/>
          <p:nvPr/>
        </p:nvSpPr>
        <p:spPr>
          <a:xfrm>
            <a:off x="11757620" y="6465193"/>
            <a:ext cx="502062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prstClr val="white">
                    <a:lumMod val="65000"/>
                  </a:prstClr>
                </a:solidFill>
                <a:latin typeface="Bauhaus 93" pitchFamily="82" charset="77"/>
              </a:rPr>
              <a:t>9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Bauhaus 93" pitchFamily="82" charset="77"/>
                <a:ea typeface="+mn-ea"/>
                <a:cs typeface="+mn-cs"/>
              </a:rPr>
              <a:t>/22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D137E963-7B6A-538F-9D6F-CF8AC15775DB}"/>
                  </a:ext>
                </a:extLst>
              </p:cNvPr>
              <p:cNvSpPr txBox="1"/>
              <p:nvPr/>
            </p:nvSpPr>
            <p:spPr>
              <a:xfrm>
                <a:off x="4084717" y="3909887"/>
                <a:ext cx="7050201" cy="545662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𝒞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𝐼𝑁𝑇</m:t>
                          </m:r>
                        </m:sup>
                      </m:sSub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2−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ℋ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ℰ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acc>
                        <m:accPr>
                          <m:chr m:val="̃"/>
                          <m:ctrlP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ℋ</m:t>
                          </m:r>
                        </m:e>
                      </m:acc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2−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f>
                                <m:f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num>
                                <m:den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sSup>
                                    <m:sSup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p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acc>
                        <m:accPr>
                          <m:chr m:val="̃"/>
                          <m:ctrlP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ℰ</m:t>
                          </m:r>
                        </m:e>
                      </m:acc>
                    </m:oMath>
                  </m:oMathPara>
                </a14:m>
                <a:endParaRPr lang="fr-FR"/>
              </a:p>
            </p:txBody>
          </p:sp>
        </mc:Choice>
        <mc:Fallback xmlns=""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D137E963-7B6A-538F-9D6F-CF8AC15775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4717" y="3909887"/>
                <a:ext cx="7050201" cy="545662"/>
              </a:xfrm>
              <a:prstGeom prst="rect">
                <a:avLst/>
              </a:prstGeom>
              <a:blipFill>
                <a:blip r:embed="rId4"/>
                <a:stretch>
                  <a:fillRect l="-360" r="-360" b="-9091"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9FE11A39-4BCB-D3C0-426D-2C1B441334FF}"/>
                  </a:ext>
                </a:extLst>
              </p:cNvPr>
              <p:cNvSpPr txBox="1"/>
              <p:nvPr/>
            </p:nvSpPr>
            <p:spPr>
              <a:xfrm>
                <a:off x="305193" y="4806874"/>
                <a:ext cx="11298907" cy="507831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ctrlPr>
                                <a:rPr lang="fr-FR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2−</m:t>
                              </m:r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e>
                          </m:d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𝒞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sub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𝐼𝑁𝑇</m:t>
                          </m:r>
                        </m:sup>
                      </m:sSub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Sup>
                                <m:sSubSupPr>
                                  <m:ctrlP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  <m:sup>
                                  <m: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fr-FR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fr-FR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fr-FR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fr-FR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sub>
                                  </m:sSub>
                                </m:e>
                              </m:d>
                              <m:f>
                                <m:fPr>
                                  <m:ctrlP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fr-F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p>
                                      <m:r>
                                        <a:rPr lang="fr-F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fr-FR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ℋ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sSup>
                                <m:sSupPr>
                                  <m:ctrlP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p>
                                  <m: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begChr m:val="["/>
                              <m:endChr m:val="]"/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p>
                                    <m:sSupPr>
                                      <m:ctrlPr>
                                        <a:rPr lang="fr-FR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  <m:t>2−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fr-FR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fr-FR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fr-FR" i="1">
                                                  <a:latin typeface="Cambria Math" panose="02040503050406030204" pitchFamily="18" charset="0"/>
                                                </a:rPr>
                                                <m:t>𝐵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fr-FR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fr-F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  <m:sup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  <m:sup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fr-FR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ℰ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  <m:sup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FR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ℋ</m:t>
                              </m:r>
                            </m:e>
                          </m:acc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sSup>
                                <m:sSup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p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acc>
                            <m:accPr>
                              <m:chr m:val="̃"/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ℰ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fr-FR"/>
              </a:p>
            </p:txBody>
          </p:sp>
        </mc:Choice>
        <mc:Fallback xmlns="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9FE11A39-4BCB-D3C0-426D-2C1B44133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193" y="4806874"/>
                <a:ext cx="11298907" cy="507831"/>
              </a:xfrm>
              <a:prstGeom prst="rect">
                <a:avLst/>
              </a:prstGeom>
              <a:blipFill>
                <a:blip r:embed="rId5"/>
                <a:stretch>
                  <a:fillRect t="-2439" b="-12195"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F0149C2B-5DDB-30E0-6B94-ED661871C3CE}"/>
                  </a:ext>
                </a:extLst>
              </p:cNvPr>
              <p:cNvSpPr txBox="1"/>
              <p:nvPr/>
            </p:nvSpPr>
            <p:spPr>
              <a:xfrm>
                <a:off x="300448" y="5638544"/>
                <a:ext cx="11943804" cy="449290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2−</m:t>
                            </m:r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</m:sSub>
                          </m:e>
                        </m:d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𝒞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b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𝐼𝑁𝑇</m:t>
                        </m:r>
                      </m:sup>
                    </m:sSubSup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sub>
                    </m:sSub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fr-FR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d>
                      <m:d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ℋ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𝐵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ℰ</m:t>
                            </m:r>
                          </m:e>
                        </m:d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num>
                          <m:den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  <m:sSup>
                              <m:sSupPr>
                                <m:ctrlP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p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fr-FR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ℰ</m:t>
                        </m:r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begChr m:val="["/>
                        <m:endChr m:val="]"/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num>
                          <m:den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4</m:t>
                            </m:r>
                            <m:sSup>
                              <m:sSup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p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d>
                          <m:d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</m:sSub>
                          </m:e>
                        </m:d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  <m:sup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acc>
                      <m:accPr>
                        <m:chr m:val="̃"/>
                        <m:ctrlP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ℋ</m:t>
                        </m:r>
                      </m:e>
                    </m:acc>
                    <m:r>
                      <a:rPr lang="fr-FR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fr-F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fr-FR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  <m:sup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num>
                          <m:den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4</m:t>
                            </m:r>
                            <m:sSup>
                              <m:sSup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p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d>
                          <m:dPr>
                            <m:ctrlP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2−</m:t>
                                    </m:r>
                                    <m:sSub>
                                      <m:sSubPr>
                                        <m:ctrlPr>
                                          <a:rPr lang="fr-FR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𝐵</m:t>
                                    </m:r>
                                  </m:sub>
                                </m:sSub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fr-FR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ℰ</m:t>
                        </m:r>
                      </m:e>
                    </m:acc>
                  </m:oMath>
                </a14:m>
                <a:endParaRPr lang="fr-FR"/>
              </a:p>
            </p:txBody>
          </p:sp>
        </mc:Choice>
        <mc:Fallback xmlns=""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F0149C2B-5DDB-30E0-6B94-ED661871C3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448" y="5638544"/>
                <a:ext cx="11943804" cy="449290"/>
              </a:xfrm>
              <a:prstGeom prst="rect">
                <a:avLst/>
              </a:prstGeom>
              <a:blipFill>
                <a:blip r:embed="rId6"/>
                <a:stretch>
                  <a:fillRect b="-8333"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4" name="Group 29">
            <a:extLst>
              <a:ext uri="{FF2B5EF4-FFF2-40B4-BE49-F238E27FC236}">
                <a16:creationId xmlns:a16="http://schemas.microsoft.com/office/drawing/2014/main" id="{08EAA00B-A0B2-04FA-2086-CA36BC21D676}"/>
              </a:ext>
            </a:extLst>
          </p:cNvPr>
          <p:cNvGrpSpPr>
            <a:grpSpLocks/>
          </p:cNvGrpSpPr>
          <p:nvPr/>
        </p:nvGrpSpPr>
        <p:grpSpPr bwMode="auto">
          <a:xfrm>
            <a:off x="323622" y="1874112"/>
            <a:ext cx="3595233" cy="2179674"/>
            <a:chOff x="341" y="1162"/>
            <a:chExt cx="1859" cy="1142"/>
          </a:xfrm>
        </p:grpSpPr>
        <p:pic>
          <p:nvPicPr>
            <p:cNvPr id="45" name="Picture 25">
              <a:extLst>
                <a:ext uri="{FF2B5EF4-FFF2-40B4-BE49-F238E27FC236}">
                  <a16:creationId xmlns:a16="http://schemas.microsoft.com/office/drawing/2014/main" id="{DE644FBB-C01A-BCEE-5ACB-404F3520DE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597" t="28595" b="37173"/>
            <a:stretch>
              <a:fillRect/>
            </a:stretch>
          </p:blipFill>
          <p:spPr bwMode="auto">
            <a:xfrm>
              <a:off x="341" y="1162"/>
              <a:ext cx="1859" cy="11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ext Box 26">
              <a:extLst>
                <a:ext uri="{FF2B5EF4-FFF2-40B4-BE49-F238E27FC236}">
                  <a16:creationId xmlns:a16="http://schemas.microsoft.com/office/drawing/2014/main" id="{8F6FFC83-2EE7-3684-6995-7E6BCEF7BC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68" y="1867"/>
              <a:ext cx="91" cy="115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fr-FR" altLang="fr-FR" sz="1200">
                  <a:latin typeface="Symbol" pitchFamily="2" charset="2"/>
                </a:rPr>
                <a:t>j</a:t>
              </a:r>
            </a:p>
          </p:txBody>
        </p:sp>
        <p:sp>
          <p:nvSpPr>
            <p:cNvPr id="47" name="Line 27">
              <a:extLst>
                <a:ext uri="{FF2B5EF4-FFF2-40B4-BE49-F238E27FC236}">
                  <a16:creationId xmlns:a16="http://schemas.microsoft.com/office/drawing/2014/main" id="{75BDD412-7B9E-F677-AD9B-1517A12A7FC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300000" flipV="1">
              <a:off x="1561" y="1866"/>
              <a:ext cx="34" cy="1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9" name="Text Box 48">
            <a:extLst>
              <a:ext uri="{FF2B5EF4-FFF2-40B4-BE49-F238E27FC236}">
                <a16:creationId xmlns:a16="http://schemas.microsoft.com/office/drawing/2014/main" id="{A7361C68-1B1F-1A75-E602-6B92932E5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1657" y="1644731"/>
            <a:ext cx="8223480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CD04FF"/>
              </a:buClr>
              <a:buFont typeface="Courier New" panose="02070309020205020404" pitchFamily="49" charset="0"/>
              <a:buChar char="o"/>
            </a:pPr>
            <a:r>
              <a:rPr lang="en-US" altLang="fr-FR">
                <a:latin typeface="Microsoft Sans Serif" panose="020B0604020202020204" pitchFamily="34" charset="0"/>
                <a:cs typeface="Microsoft Sans Serif" panose="020B0604020202020204" pitchFamily="34" charset="0"/>
              </a:rPr>
              <a:t>The comparison of </a:t>
            </a:r>
            <a:r>
              <a:rPr lang="en-US" altLang="fr-FR" b="1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polarized electron</a:t>
            </a:r>
            <a:r>
              <a:rPr lang="en-US" altLang="fr-FR">
                <a:latin typeface="Microsoft Sans Serif" panose="020B0604020202020204" pitchFamily="34" charset="0"/>
                <a:cs typeface="Microsoft Sans Serif" panose="020B0604020202020204" pitchFamily="34" charset="0"/>
              </a:rPr>
              <a:t> and </a:t>
            </a:r>
            <a:r>
              <a:rPr lang="en-US" altLang="fr-FR" b="1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polarized positron </a:t>
            </a:r>
            <a:r>
              <a:rPr lang="en-US" altLang="fr-FR">
                <a:latin typeface="Microsoft Sans Serif" panose="020B0604020202020204" pitchFamily="34" charset="0"/>
                <a:cs typeface="Microsoft Sans Serif" panose="020B0604020202020204" pitchFamily="34" charset="0"/>
              </a:rPr>
              <a:t>scatterings off a </a:t>
            </a:r>
            <a:r>
              <a:rPr lang="en-US" altLang="fr-FR" b="1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polarized nucleon </a:t>
            </a:r>
            <a:r>
              <a:rPr lang="en-US" altLang="fr-FR">
                <a:latin typeface="Microsoft Sans Serif" panose="020B0604020202020204" pitchFamily="34" charset="0"/>
                <a:cs typeface="Microsoft Sans Serif" panose="020B0604020202020204" pitchFamily="34" charset="0"/>
              </a:rPr>
              <a:t>isolates the interference contribution (</a:t>
            </a:r>
            <a:r>
              <a:rPr lang="en-US" altLang="fr-FR">
                <a:solidFill>
                  <a:srgbClr val="CD04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double spin charged observable</a:t>
            </a:r>
            <a:r>
              <a:rPr lang="en-US" altLang="fr-FR">
                <a:latin typeface="Microsoft Sans Serif" panose="020B0604020202020204" pitchFamily="34" charset="0"/>
                <a:cs typeface="Microsoft Sans Serif" panose="020B0604020202020204" pitchFamily="34" charset="0"/>
              </a:rPr>
              <a:t>) to the </a:t>
            </a:r>
            <a:r>
              <a:rPr lang="en-US" altLang="fr-FR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ep</a:t>
            </a:r>
            <a:r>
              <a:rPr lang="en-US" altLang="fr-FR" err="1">
                <a:latin typeface="Symbol" pitchFamily="2" charset="2"/>
                <a:cs typeface="Microsoft Sans Serif" panose="020B0604020202020204" pitchFamily="34" charset="0"/>
              </a:rPr>
              <a:t>g</a:t>
            </a:r>
            <a:r>
              <a:rPr lang="en-US" altLang="fr-FR">
                <a:latin typeface="Microsoft Sans Serif" panose="020B0604020202020204" pitchFamily="34" charset="0"/>
                <a:cs typeface="Microsoft Sans Serif" panose="020B0604020202020204" pitchFamily="34" charset="0"/>
              </a:rPr>
              <a:t> process and accesses the </a:t>
            </a:r>
            <a:r>
              <a:rPr lang="en-US" altLang="fr-FR" b="1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real part </a:t>
            </a:r>
            <a:r>
              <a:rPr lang="en-US" altLang="fr-FR">
                <a:latin typeface="Microsoft Sans Serif" panose="020B0604020202020204" pitchFamily="34" charset="0"/>
                <a:cs typeface="Microsoft Sans Serif" panose="020B0604020202020204" pitchFamily="34" charset="0"/>
              </a:rPr>
              <a:t>of  </a:t>
            </a:r>
            <a:r>
              <a:rPr lang="en-US" altLang="fr-FR" b="1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other CFF </a:t>
            </a:r>
            <a:r>
              <a:rPr lang="en-US" altLang="fr-FR">
                <a:latin typeface="Microsoft Sans Serif" panose="020B0604020202020204" pitchFamily="34" charset="0"/>
                <a:cs typeface="Microsoft Sans Serif" panose="020B0604020202020204" pitchFamily="34" charset="0"/>
              </a:rPr>
              <a:t>combinations.</a:t>
            </a:r>
          </a:p>
          <a:p>
            <a:pPr marL="285750" indent="-285750" algn="just">
              <a:buClr>
                <a:srgbClr val="CD04FF"/>
              </a:buClr>
              <a:buFont typeface="Courier New" panose="02070309020205020404" pitchFamily="49" charset="0"/>
              <a:buChar char="o"/>
            </a:pPr>
            <a:endParaRPr lang="en-US" altLang="fr-FR" sz="80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285750" indent="-285750" algn="just">
              <a:buClr>
                <a:srgbClr val="CD04FF"/>
              </a:buClr>
              <a:buFont typeface="Courier New" panose="02070309020205020404" pitchFamily="49" charset="0"/>
              <a:buChar char="o"/>
            </a:pPr>
            <a:r>
              <a:rPr lang="en-US" altLang="fr-FR">
                <a:latin typeface="Microsoft Sans Serif" panose="020B0604020202020204" pitchFamily="34" charset="0"/>
                <a:cs typeface="Microsoft Sans Serif" panose="020B0604020202020204" pitchFamily="34" charset="0"/>
              </a:rPr>
              <a:t>These are new observables, </a:t>
            </a:r>
            <a:r>
              <a:rPr lang="en-US" altLang="fr-FR" b="1">
                <a:solidFill>
                  <a:srgbClr val="CD04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more selective</a:t>
            </a:r>
            <a:r>
              <a:rPr lang="en-US" altLang="fr-FR">
                <a:latin typeface="Microsoft Sans Serif" panose="020B0604020202020204" pitchFamily="34" charset="0"/>
                <a:cs typeface="Microsoft Sans Serif" panose="020B0604020202020204" pitchFamily="34" charset="0"/>
              </a:rPr>
              <a:t> than the </a:t>
            </a:r>
            <a:r>
              <a:rPr lang="en-US" altLang="fr-FR" b="1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double spin observable</a:t>
            </a:r>
            <a:r>
              <a:rPr lang="en-US" altLang="fr-FR">
                <a:latin typeface="Microsoft Sans Serif" panose="020B0604020202020204" pitchFamily="34" charset="0"/>
                <a:cs typeface="Microsoft Sans Serif" panose="020B0604020202020204" pitchFamily="34" charset="0"/>
              </a:rPr>
              <a:t> measured for a single lepton beam charge.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7E6FE68D-09EF-4E6A-B081-0D521080ED37}"/>
              </a:ext>
            </a:extLst>
          </p:cNvPr>
          <p:cNvSpPr txBox="1"/>
          <p:nvPr/>
        </p:nvSpPr>
        <p:spPr>
          <a:xfrm>
            <a:off x="8741031" y="3618417"/>
            <a:ext cx="241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err="1">
                <a:solidFill>
                  <a:srgbClr val="CD04FF"/>
                </a:solidFill>
              </a:rPr>
              <a:t>Longitudinally</a:t>
            </a:r>
            <a:r>
              <a:rPr lang="fr-FR" sz="1400" i="1">
                <a:solidFill>
                  <a:srgbClr val="CD04FF"/>
                </a:solidFill>
              </a:rPr>
              <a:t> </a:t>
            </a:r>
            <a:r>
              <a:rPr lang="fr-FR" sz="1400" i="1" err="1">
                <a:solidFill>
                  <a:srgbClr val="CD04FF"/>
                </a:solidFill>
              </a:rPr>
              <a:t>polarized</a:t>
            </a:r>
            <a:r>
              <a:rPr lang="fr-FR" sz="1400" i="1">
                <a:solidFill>
                  <a:srgbClr val="CD04FF"/>
                </a:solidFill>
              </a:rPr>
              <a:t> </a:t>
            </a:r>
            <a:r>
              <a:rPr lang="fr-FR" sz="1400" i="1" err="1">
                <a:solidFill>
                  <a:srgbClr val="CD04FF"/>
                </a:solidFill>
              </a:rPr>
              <a:t>target</a:t>
            </a:r>
            <a:endParaRPr lang="fr-FR" sz="1400" i="1">
              <a:solidFill>
                <a:srgbClr val="CD04FF"/>
              </a:solidFill>
            </a:endParaRP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E690D061-8CAE-14F3-5857-EC5477C91748}"/>
              </a:ext>
            </a:extLst>
          </p:cNvPr>
          <p:cNvSpPr txBox="1"/>
          <p:nvPr/>
        </p:nvSpPr>
        <p:spPr>
          <a:xfrm>
            <a:off x="324175" y="4580714"/>
            <a:ext cx="25507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err="1">
                <a:solidFill>
                  <a:srgbClr val="CD04FF"/>
                </a:solidFill>
              </a:rPr>
              <a:t>Perpendicularly</a:t>
            </a:r>
            <a:r>
              <a:rPr lang="fr-FR" sz="1400" i="1">
                <a:solidFill>
                  <a:srgbClr val="CD04FF"/>
                </a:solidFill>
              </a:rPr>
              <a:t> </a:t>
            </a:r>
            <a:r>
              <a:rPr lang="fr-FR" sz="1400" i="1" err="1">
                <a:solidFill>
                  <a:srgbClr val="CD04FF"/>
                </a:solidFill>
              </a:rPr>
              <a:t>polarized</a:t>
            </a:r>
            <a:r>
              <a:rPr lang="fr-FR" sz="1400" i="1">
                <a:solidFill>
                  <a:srgbClr val="CD04FF"/>
                </a:solidFill>
              </a:rPr>
              <a:t> </a:t>
            </a:r>
            <a:r>
              <a:rPr lang="fr-FR" sz="1400" i="1" err="1">
                <a:solidFill>
                  <a:srgbClr val="CD04FF"/>
                </a:solidFill>
              </a:rPr>
              <a:t>target</a:t>
            </a:r>
            <a:endParaRPr lang="fr-FR" sz="1400" i="1">
              <a:solidFill>
                <a:srgbClr val="CD04FF"/>
              </a:solidFill>
            </a:endParaRP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4BBC1A2A-3046-8220-631F-4FF6DD03E822}"/>
              </a:ext>
            </a:extLst>
          </p:cNvPr>
          <p:cNvSpPr txBox="1"/>
          <p:nvPr/>
        </p:nvSpPr>
        <p:spPr>
          <a:xfrm>
            <a:off x="359008" y="6065524"/>
            <a:ext cx="20494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err="1">
                <a:solidFill>
                  <a:srgbClr val="CD04FF"/>
                </a:solidFill>
              </a:rPr>
              <a:t>Normally</a:t>
            </a:r>
            <a:r>
              <a:rPr lang="fr-FR" sz="1400" i="1">
                <a:solidFill>
                  <a:srgbClr val="CD04FF"/>
                </a:solidFill>
              </a:rPr>
              <a:t> </a:t>
            </a:r>
            <a:r>
              <a:rPr lang="fr-FR" sz="1400" i="1" err="1">
                <a:solidFill>
                  <a:srgbClr val="CD04FF"/>
                </a:solidFill>
              </a:rPr>
              <a:t>polarized</a:t>
            </a:r>
            <a:r>
              <a:rPr lang="fr-FR" sz="1400" i="1">
                <a:solidFill>
                  <a:srgbClr val="CD04FF"/>
                </a:solidFill>
              </a:rPr>
              <a:t> </a:t>
            </a:r>
            <a:r>
              <a:rPr lang="fr-FR" sz="1400" i="1" err="1">
                <a:solidFill>
                  <a:srgbClr val="CD04FF"/>
                </a:solidFill>
              </a:rPr>
              <a:t>target</a:t>
            </a:r>
            <a:endParaRPr lang="fr-FR" sz="1400" i="1">
              <a:solidFill>
                <a:srgbClr val="CD04FF"/>
              </a:solidFill>
            </a:endParaRPr>
          </a:p>
        </p:txBody>
      </p: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51974D53-9DB0-B3FC-8024-E7C01E915A77}"/>
              </a:ext>
            </a:extLst>
          </p:cNvPr>
          <p:cNvCxnSpPr>
            <a:cxnSpLocks/>
          </p:cNvCxnSpPr>
          <p:nvPr/>
        </p:nvCxnSpPr>
        <p:spPr>
          <a:xfrm>
            <a:off x="1152419" y="623127"/>
            <a:ext cx="1087340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6962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P15122-Picture.eps">
            <a:extLst>
              <a:ext uri="{FF2B5EF4-FFF2-40B4-BE49-F238E27FC236}">
                <a16:creationId xmlns:a16="http://schemas.microsoft.com/office/drawing/2014/main" id="{CDF14035-EE07-8395-16D3-BA7C0537EA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3" y="98532"/>
            <a:ext cx="1057446" cy="1057446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1D5BBF3A-A2FA-7AC8-42F9-FA7C1B862904}"/>
              </a:ext>
            </a:extLst>
          </p:cNvPr>
          <p:cNvGrpSpPr/>
          <p:nvPr/>
        </p:nvGrpSpPr>
        <p:grpSpPr>
          <a:xfrm>
            <a:off x="10455036" y="88304"/>
            <a:ext cx="1570789" cy="438433"/>
            <a:chOff x="7407037" y="184556"/>
            <a:chExt cx="1570789" cy="438433"/>
          </a:xfrm>
        </p:grpSpPr>
        <p:sp>
          <p:nvSpPr>
            <p:cNvPr id="14" name="Text Box 64">
              <a:extLst>
                <a:ext uri="{FF2B5EF4-FFF2-40B4-BE49-F238E27FC236}">
                  <a16:creationId xmlns:a16="http://schemas.microsoft.com/office/drawing/2014/main" id="{8BC0720E-5267-63BA-CB1C-A71F7E3B37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07037" y="386050"/>
              <a:ext cx="744114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Lucida Calligraphy" charset="0"/>
                  <a:ea typeface="+mn-ea"/>
                  <a:cs typeface="+mn-cs"/>
                </a:rPr>
                <a:t>E. Voutier</a:t>
              </a:r>
            </a:p>
          </p:txBody>
        </p:sp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E1719CD8-DA96-7463-94D1-556B3D308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86726" y="184556"/>
              <a:ext cx="891100" cy="438433"/>
            </a:xfrm>
            <a:prstGeom prst="rect">
              <a:avLst/>
            </a:prstGeom>
          </p:spPr>
        </p:pic>
      </p:grpSp>
      <p:sp>
        <p:nvSpPr>
          <p:cNvPr id="8" name="Text Box 9">
            <a:extLst>
              <a:ext uri="{FF2B5EF4-FFF2-40B4-BE49-F238E27FC236}">
                <a16:creationId xmlns:a16="http://schemas.microsoft.com/office/drawing/2014/main" id="{E7E771D1-2DC4-B538-F7CB-94FE64B09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9267" y="1024395"/>
            <a:ext cx="3130985" cy="40011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>
                <a:solidFill>
                  <a:srgbClr val="000000"/>
                </a:solidFill>
                <a:latin typeface="Lucida Calligraphy" charset="0"/>
              </a:rPr>
              <a:t>Charge Asymmetries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95CA69C3-9D1F-3ECD-2E56-9D82886074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8152" y="2865037"/>
            <a:ext cx="4348343" cy="3232617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8AD36EE3-5D6F-556B-A842-FA99E48456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773" y="3483432"/>
            <a:ext cx="3327231" cy="20446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 Box 6">
                <a:extLst>
                  <a:ext uri="{FF2B5EF4-FFF2-40B4-BE49-F238E27FC236}">
                    <a16:creationId xmlns:a16="http://schemas.microsoft.com/office/drawing/2014/main" id="{51946B2E-DD92-0A41-731D-52F3294D0E1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4255" y="1645995"/>
                <a:ext cx="11362766" cy="14175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Clr>
                    <a:srgbClr val="D60093"/>
                  </a:buClr>
                  <a:buFont typeface="Courier New" panose="02070309020205020404" pitchFamily="49" charset="0"/>
                  <a:buChar char="o"/>
                  <a:defRPr/>
                </a:pPr>
                <a:r>
                  <a:rPr lang="en-US" altLang="fr-FR" sz="180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Pioneering </a:t>
                </a:r>
                <a:r>
                  <a:rPr lang="en-US" altLang="fr-FR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comparison</a:t>
                </a:r>
                <a:r>
                  <a:rPr lang="en-US" altLang="fr-FR" sz="180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s of DVCS with </a:t>
                </a:r>
                <a:r>
                  <a:rPr lang="en-US" altLang="fr-FR" sz="1800" b="1">
                    <a:solidFill>
                      <a:srgbClr val="FF0000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electron</a:t>
                </a:r>
                <a:r>
                  <a:rPr lang="en-US" altLang="fr-FR" sz="180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and </a:t>
                </a:r>
                <a:r>
                  <a:rPr lang="en-US" altLang="fr-FR" sz="1800" b="1">
                    <a:solidFill>
                      <a:srgbClr val="FF0000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positron</a:t>
                </a:r>
                <a:r>
                  <a:rPr lang="en-US" altLang="fr-FR" sz="180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beams at </a:t>
                </a:r>
                <a:r>
                  <a:rPr lang="en-US" altLang="fr-FR" sz="1800" b="1">
                    <a:solidFill>
                      <a:srgbClr val="0000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HERA</a:t>
                </a:r>
                <a:r>
                  <a:rPr lang="en-US" altLang="fr-FR" sz="180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and </a:t>
                </a:r>
                <a:r>
                  <a:rPr lang="en-US" altLang="fr-FR" sz="1800" b="1">
                    <a:solidFill>
                      <a:srgbClr val="0432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HERMES</a:t>
                </a:r>
                <a:r>
                  <a:rPr lang="en-US" altLang="fr-FR" sz="180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</a:t>
                </a:r>
                <a:r>
                  <a:rPr lang="en-US" altLang="fr-FR" sz="1800" b="1">
                    <a:solidFill>
                      <a:srgbClr val="0000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demonstrated</a:t>
                </a:r>
                <a:r>
                  <a:rPr lang="en-US" altLang="fr-FR" sz="180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the existence of a </a:t>
                </a:r>
                <a:r>
                  <a:rPr lang="en-US" altLang="fr-FR" b="1">
                    <a:solidFill>
                      <a:srgbClr val="FF0000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Beam Charge Asymmetry</a:t>
                </a:r>
                <a:r>
                  <a:rPr lang="en-US" altLang="fr-FR" sz="1800" b="1">
                    <a:solidFill>
                      <a:srgbClr val="FF0000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-signal</a:t>
                </a:r>
                <a:r>
                  <a:rPr lang="en-US" altLang="fr-FR" sz="180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.</a:t>
                </a:r>
              </a:p>
              <a:p>
                <a:pPr marL="285750" indent="-285750" algn="just">
                  <a:buClr>
                    <a:srgbClr val="D60093"/>
                  </a:buClr>
                  <a:buFont typeface="Courier New" panose="02070309020205020404" pitchFamily="49" charset="0"/>
                  <a:buChar char="o"/>
                  <a:defRPr/>
                </a:pPr>
                <a:endParaRPr lang="en-US" altLang="fr-FR" sz="800">
                  <a:latin typeface="Microsoft Sans Serif" panose="020B0604020202020204" pitchFamily="34" charset="0"/>
                  <a:cs typeface="Microsoft Sans Serif" panose="020B0604020202020204" pitchFamily="34" charset="0"/>
                </a:endParaRPr>
              </a:p>
              <a:p>
                <a:pPr marL="285750" indent="-285750" algn="just">
                  <a:buClr>
                    <a:srgbClr val="D60093"/>
                  </a:buClr>
                  <a:buFont typeface="Courier New" panose="02070309020205020404" pitchFamily="49" charset="0"/>
                  <a:buChar char="o"/>
                  <a:defRPr/>
                </a:pPr>
                <a:r>
                  <a:rPr lang="en-US" altLang="fr-FR" sz="180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Because of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fr-FR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</m:ctrlPr>
                      </m:sSupPr>
                      <m:e>
                        <m:acc>
                          <m:accPr>
                            <m:chr m:val="⃖"/>
                            <m:ctrlPr>
                              <a:rPr lang="en-US" altLang="fr-FR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Microsoft Sans Serif" panose="020B0604020202020204" pitchFamily="34" charset="0"/>
                              </a:rPr>
                            </m:ctrlPr>
                          </m:accPr>
                          <m:e>
                            <m:acc>
                              <m:accPr>
                                <m:chr m:val="⃗"/>
                                <m:ctrlPr>
                                  <a:rPr lang="en-US" altLang="fr-FR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Microsoft Sans Serif" panose="020B0604020202020204" pitchFamily="34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fr-FR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Microsoft Sans Serif" panose="020B0604020202020204" pitchFamily="34" charset="0"/>
                                  </a:rPr>
                                  <m:t>𝝁</m:t>
                                </m:r>
                              </m:e>
                            </m:acc>
                          </m:e>
                        </m:acc>
                      </m:e>
                      <m:sup>
                        <m:r>
                          <a:rPr lang="en-US" altLang="fr-FR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Microsoft Sans Serif" panose="020B0604020202020204" pitchFamily="34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altLang="fr-FR" sz="1800" b="1">
                    <a:solidFill>
                      <a:srgbClr val="FF0000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</a:t>
                </a:r>
                <a:r>
                  <a:rPr lang="en-US" altLang="fr-FR" sz="180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beam nature, the </a:t>
                </a:r>
                <a:r>
                  <a:rPr lang="en-US" altLang="fr-FR" sz="1800" b="1">
                    <a:solidFill>
                      <a:srgbClr val="0432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COMPASS</a:t>
                </a:r>
                <a:r>
                  <a:rPr lang="en-US" altLang="fr-FR" sz="180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experiment cannot combine beam charge and polarization independently. </a:t>
                </a:r>
              </a:p>
            </p:txBody>
          </p:sp>
        </mc:Choice>
        <mc:Fallback xmlns="">
          <p:sp>
            <p:nvSpPr>
              <p:cNvPr id="25" name="Text Box 6">
                <a:extLst>
                  <a:ext uri="{FF2B5EF4-FFF2-40B4-BE49-F238E27FC236}">
                    <a16:creationId xmlns:a16="http://schemas.microsoft.com/office/drawing/2014/main" id="{51946B2E-DD92-0A41-731D-52F3294D0E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4255" y="1645995"/>
                <a:ext cx="11362766" cy="1417504"/>
              </a:xfrm>
              <a:prstGeom prst="rect">
                <a:avLst/>
              </a:prstGeom>
              <a:blipFill>
                <a:blip r:embed="rId6"/>
                <a:stretch>
                  <a:fillRect l="-335" t="-1770" r="-446" b="-354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43">
            <a:extLst>
              <a:ext uri="{FF2B5EF4-FFF2-40B4-BE49-F238E27FC236}">
                <a16:creationId xmlns:a16="http://schemas.microsoft.com/office/drawing/2014/main" id="{FC106FD4-B0B8-2D15-F2A5-9B8940BAFE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171" y="6162354"/>
            <a:ext cx="116429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(H1 Collaboration) F.D. Aaron et al. PLB 681 (2009) 391    (HERMES Collaboration) A. </a:t>
            </a:r>
            <a:r>
              <a:rPr lang="fr-FR" sz="120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Airapetian</a:t>
            </a:r>
            <a:r>
              <a:rPr lang="fr-FR" sz="120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et al. JHEP 06 (2008) 066 – 11 (2009) 083 – 07 (2012) 032</a:t>
            </a:r>
          </a:p>
          <a:p>
            <a:pPr algn="ctr"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  <a:cs typeface="Microsoft Sans Serif" panose="020B0604020202020204" pitchFamily="34" charset="0"/>
              </a:rPr>
              <a:t>(COMPASS Collaboration</a:t>
            </a:r>
            <a:r>
              <a:rPr lang="fr-FR" sz="1200">
                <a:solidFill>
                  <a:schemeClr val="bg1">
                    <a:lumMod val="65000"/>
                  </a:schemeClr>
                </a:solidFill>
                <a:latin typeface="Avenir Book" panose="02000503020000020003" pitchFamily="2" charset="0"/>
                <a:cs typeface="Microsoft Sans Serif" panose="020B0604020202020204" pitchFamily="34" charset="0"/>
              </a:rPr>
              <a:t>) </a:t>
            </a:r>
            <a:r>
              <a:rPr lang="fr-FR" sz="1200">
                <a:solidFill>
                  <a:schemeClr val="bg1">
                    <a:lumMod val="50000"/>
                  </a:schemeClr>
                </a:solidFill>
                <a:effectLst/>
                <a:latin typeface="Avenir Book" panose="02000503020000020003" pitchFamily="2" charset="0"/>
              </a:rPr>
              <a:t>R. </a:t>
            </a:r>
            <a:r>
              <a:rPr lang="fr-FR" sz="1200" err="1">
                <a:solidFill>
                  <a:schemeClr val="bg1">
                    <a:lumMod val="50000"/>
                  </a:schemeClr>
                </a:solidFill>
                <a:effectLst/>
                <a:latin typeface="Avenir Book" panose="02000503020000020003" pitchFamily="2" charset="0"/>
              </a:rPr>
              <a:t>Akhunzyanov</a:t>
            </a:r>
            <a:r>
              <a:rPr lang="fr-FR" sz="1200">
                <a:solidFill>
                  <a:schemeClr val="bg1">
                    <a:lumMod val="50000"/>
                  </a:schemeClr>
                </a:solidFill>
                <a:effectLst/>
                <a:latin typeface="Avenir Book" panose="02000503020000020003" pitchFamily="2" charset="0"/>
              </a:rPr>
              <a:t> et al. PLB 793 (2019) 188</a:t>
            </a:r>
          </a:p>
          <a:p>
            <a:pPr algn="ctr">
              <a:defRPr/>
            </a:pPr>
            <a:endParaRPr lang="fr-FR" sz="1200">
              <a:solidFill>
                <a:schemeClr val="bg1">
                  <a:lumMod val="50000"/>
                </a:schemeClr>
              </a:solidFill>
              <a:latin typeface="Avenir Book" panose="02000503020000020003" pitchFamily="2" charset="0"/>
              <a:cs typeface="Microsoft Sans Serif" panose="020B0604020202020204" pitchFamily="34" charset="0"/>
            </a:endParaRPr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0FCF93A1-D1A3-0517-2AEA-B260FD131DF9}"/>
              </a:ext>
            </a:extLst>
          </p:cNvPr>
          <p:cNvGrpSpPr/>
          <p:nvPr/>
        </p:nvGrpSpPr>
        <p:grpSpPr>
          <a:xfrm>
            <a:off x="8478752" y="3057332"/>
            <a:ext cx="3496183" cy="2656968"/>
            <a:chOff x="8478752" y="3086828"/>
            <a:chExt cx="3496183" cy="2656968"/>
          </a:xfrm>
        </p:grpSpPr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B70850D8-D10F-0ECB-62DD-D47FA1BBDD61}"/>
                </a:ext>
              </a:extLst>
            </p:cNvPr>
            <p:cNvGrpSpPr/>
            <p:nvPr/>
          </p:nvGrpSpPr>
          <p:grpSpPr>
            <a:xfrm>
              <a:off x="8478752" y="3086828"/>
              <a:ext cx="3496183" cy="2656968"/>
              <a:chOff x="8406581" y="3461257"/>
              <a:chExt cx="3496183" cy="2656968"/>
            </a:xfrm>
          </p:grpSpPr>
          <p:pic>
            <p:nvPicPr>
              <p:cNvPr id="28" name="Image 27">
                <a:extLst>
                  <a:ext uri="{FF2B5EF4-FFF2-40B4-BE49-F238E27FC236}">
                    <a16:creationId xmlns:a16="http://schemas.microsoft.com/office/drawing/2014/main" id="{86A7327A-C6C4-C068-097A-0086903429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406581" y="3860319"/>
                <a:ext cx="3424606" cy="2257906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ZoneTexte 28">
                    <a:extLst>
                      <a:ext uri="{FF2B5EF4-FFF2-40B4-BE49-F238E27FC236}">
                        <a16:creationId xmlns:a16="http://schemas.microsoft.com/office/drawing/2014/main" id="{9330B429-7404-4A0D-3B00-06BA37F03451}"/>
                      </a:ext>
                    </a:extLst>
                  </p:cNvPr>
                  <p:cNvSpPr txBox="1"/>
                  <p:nvPr/>
                </p:nvSpPr>
                <p:spPr>
                  <a:xfrm>
                    <a:off x="8665072" y="3461257"/>
                    <a:ext cx="3237692" cy="343684"/>
                  </a:xfrm>
                  <a:prstGeom prst="rect">
                    <a:avLst/>
                  </a:prstGeom>
                  <a:solidFill>
                    <a:srgbClr val="EDDDFF"/>
                  </a:solidFill>
                  <a:ln w="15875">
                    <a:solidFill>
                      <a:srgbClr val="CD04FF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kumimoji="0" lang="fr-FR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kumimoji="0" lang="el-GR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Σ</m:t>
                              </m:r>
                              <m:r>
                                <a:rPr kumimoji="0" lang="fr-FR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kumimoji="0" lang="fr-FR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∓</m:t>
                              </m:r>
                              <m:r>
                                <a:rPr kumimoji="0" lang="fr-FR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sub>
                            <m:sup>
                              <m:r>
                                <a:rPr kumimoji="0" lang="fr-FR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sup>
                          </m:sSubSup>
                          <m:r>
                            <a:rPr kumimoji="0" lang="fr-FR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kumimoji="0" lang="fr-FR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d>
                            <m:dPr>
                              <m:ctrlPr>
                                <a:rPr kumimoji="0" lang="fr-FR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1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p>
                                    <m:sSupPr>
                                      <m:ctrlPr>
                                        <a:rPr lang="fr-FR" sz="140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14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lang="fr-FR" sz="14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5</m:t>
                                      </m:r>
                                    </m:sup>
                                  </m:sSup>
                                  <m:r>
                                    <a:rPr lang="fr-FR" sz="1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fr-FR" sz="1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𝐵𝐻</m:t>
                                  </m:r>
                                </m:sub>
                              </m:sSub>
                              <m:r>
                                <a:rPr lang="fr-FR" sz="14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fr-FR" sz="1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p>
                                    <m:sSupPr>
                                      <m:ctrlPr>
                                        <a:rPr lang="fr-FR" sz="1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1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lang="fr-FR" sz="1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5</m:t>
                                      </m:r>
                                    </m:sup>
                                  </m:sSup>
                                  <m:r>
                                    <a:rPr lang="fr-FR" sz="1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</m:t>
                                  </m:r>
                                  <m:r>
                                    <a:rPr lang="fr-FR" sz="1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𝑉𝐶𝑆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fr-FR" sz="1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 </m:t>
                                  </m:r>
                                  <m:r>
                                    <a:rPr lang="fr-FR" sz="14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  <m:sSup>
                                    <m:sSupPr>
                                      <m:ctrlPr>
                                        <a:rPr lang="fr-FR" sz="1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1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lang="fr-FR" sz="1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5</m:t>
                                      </m:r>
                                    </m:sup>
                                  </m:sSup>
                                  <m:acc>
                                    <m:accPr>
                                      <m:chr m:val="̃"/>
                                      <m:ctrlPr>
                                        <a:rPr lang="fr-FR" sz="1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1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sz="1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𝐼𝑁𝑇</m:t>
                                  </m:r>
                                </m:sub>
                              </m:sSub>
                            </m:e>
                          </m:d>
                        </m:oMath>
                      </m:oMathPara>
                    </a14:m>
                    <a:endParaRPr kumimoji="0" lang="fr-FR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29" name="ZoneTexte 28">
                    <a:extLst>
                      <a:ext uri="{FF2B5EF4-FFF2-40B4-BE49-F238E27FC236}">
                        <a16:creationId xmlns:a16="http://schemas.microsoft.com/office/drawing/2014/main" id="{9330B429-7404-4A0D-3B00-06BA37F0345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665072" y="3461257"/>
                    <a:ext cx="3237692" cy="343684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b="-3448"/>
                    </a:stretch>
                  </a:blipFill>
                  <a:ln w="15875">
                    <a:solidFill>
                      <a:srgbClr val="CD04FF"/>
                    </a:solidFill>
                  </a:ln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63D5EBE-52D8-B871-1E15-F4277C4998FB}"/>
                </a:ext>
              </a:extLst>
            </p:cNvPr>
            <p:cNvSpPr/>
            <p:nvPr/>
          </p:nvSpPr>
          <p:spPr>
            <a:xfrm>
              <a:off x="10279627" y="4005828"/>
              <a:ext cx="1522636" cy="2564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8B1E24DC-88C7-057E-8064-F87E4D13DFFA}"/>
              </a:ext>
            </a:extLst>
          </p:cNvPr>
          <p:cNvCxnSpPr>
            <a:cxnSpLocks/>
          </p:cNvCxnSpPr>
          <p:nvPr/>
        </p:nvCxnSpPr>
        <p:spPr>
          <a:xfrm>
            <a:off x="172285" y="6614592"/>
            <a:ext cx="1151613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1E9C410F-F480-39D1-322F-D97C27B3CF7C}"/>
              </a:ext>
            </a:extLst>
          </p:cNvPr>
          <p:cNvSpPr txBox="1"/>
          <p:nvPr/>
        </p:nvSpPr>
        <p:spPr>
          <a:xfrm>
            <a:off x="11669456" y="6465193"/>
            <a:ext cx="590226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Bauhaus 93" pitchFamily="82" charset="77"/>
                <a:ea typeface="+mn-ea"/>
                <a:cs typeface="+mn-cs"/>
              </a:rPr>
              <a:t>10/22</a:t>
            </a:r>
          </a:p>
        </p:txBody>
      </p:sp>
      <p:sp>
        <p:nvSpPr>
          <p:cNvPr id="2" name="Text Box 18">
            <a:extLst>
              <a:ext uri="{FF2B5EF4-FFF2-40B4-BE49-F238E27FC236}">
                <a16:creationId xmlns:a16="http://schemas.microsoft.com/office/drawing/2014/main" id="{2C3620F0-B6C6-123C-04B8-280450442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" y="6627805"/>
            <a:ext cx="88998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July 31</a:t>
            </a:r>
            <a:r>
              <a:rPr kumimoji="0" lang="en-US" sz="900" b="0" i="1" u="none" strike="noStrike" kern="1200" cap="none" spc="0" normalizeH="0" baseline="30000" noProof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st</a:t>
            </a: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, 2025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14953F1-6FC2-FDAA-4A4B-7977A124DBB3}"/>
              </a:ext>
            </a:extLst>
          </p:cNvPr>
          <p:cNvSpPr txBox="1"/>
          <p:nvPr/>
        </p:nvSpPr>
        <p:spPr>
          <a:xfrm>
            <a:off x="1203162" y="161462"/>
            <a:ext cx="4807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Deeply</a:t>
            </a:r>
            <a:r>
              <a:rPr lang="fr-FR" sz="240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i="1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</a:t>
            </a:r>
            <a:r>
              <a:rPr lang="fr-FR" sz="240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Compton </a:t>
            </a:r>
            <a:r>
              <a:rPr lang="fr-FR" sz="2400" i="1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scattering</a:t>
            </a:r>
            <a:endParaRPr lang="fr-FR" sz="2400" i="1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2914EA2C-DC3A-B689-0B71-DCEDBE496D5F}"/>
              </a:ext>
            </a:extLst>
          </p:cNvPr>
          <p:cNvCxnSpPr>
            <a:cxnSpLocks/>
          </p:cNvCxnSpPr>
          <p:nvPr/>
        </p:nvCxnSpPr>
        <p:spPr>
          <a:xfrm>
            <a:off x="1152419" y="623127"/>
            <a:ext cx="1087340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0290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AF71B9-4AD0-1BD8-18B6-DE4D57E62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9">
            <a:extLst>
              <a:ext uri="{FF2B5EF4-FFF2-40B4-BE49-F238E27FC236}">
                <a16:creationId xmlns:a16="http://schemas.microsoft.com/office/drawing/2014/main" id="{A2E58958-E1C0-87CC-DC31-5920241BB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9267" y="1024395"/>
            <a:ext cx="1930337" cy="40011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>
                <a:solidFill>
                  <a:srgbClr val="000000"/>
                </a:solidFill>
                <a:latin typeface="Lucida Calligraphy" charset="0"/>
              </a:rPr>
              <a:t>PR12+23-002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0489BB-569F-84A9-CC3C-ADC892A38F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5608" y="1210657"/>
            <a:ext cx="6889041" cy="282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V.D. </a:t>
            </a:r>
            <a:r>
              <a:rPr lang="fr-FR" sz="120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Burkert</a:t>
            </a:r>
            <a:r>
              <a:rPr lang="fr-FR" sz="120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 et al. EPJ A 57 (2021) 186     E. Voutier et al. PR12+23-002 (2023) arXiv:2309.14041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62FA7A6-B425-11B4-842E-0CE855699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7075" y="2836376"/>
            <a:ext cx="3955292" cy="37724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D0F013C2-2937-6CAE-6438-C3EADBD5F84B}"/>
                  </a:ext>
                </a:extLst>
              </p:cNvPr>
              <p:cNvSpPr txBox="1"/>
              <p:nvPr/>
            </p:nvSpPr>
            <p:spPr>
              <a:xfrm>
                <a:off x="2811116" y="2259123"/>
                <a:ext cx="2476255" cy="699166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3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fr-FR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fr-FR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𝐴</m:t>
                          </m:r>
                        </m:e>
                        <m:sub>
                          <m:r>
                            <a:rPr kumimoji="0" lang="fr-FR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𝑈𝑈</m:t>
                          </m:r>
                        </m:sub>
                        <m:sup>
                          <m:r>
                            <a:rPr kumimoji="0" lang="fr-FR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𝐶</m:t>
                          </m:r>
                        </m:sup>
                      </m:sSubSup>
                      <m:r>
                        <a:rPr kumimoji="0" lang="fr-FR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fr-FR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0" lang="fr-FR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fr-FR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𝑑</m:t>
                              </m:r>
                            </m:e>
                            <m:sup>
                              <m:r>
                                <a:rPr kumimoji="0" lang="fr-FR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5</m:t>
                              </m:r>
                            </m:sup>
                          </m:sSup>
                          <m:sSub>
                            <m:sSubPr>
                              <m:ctrlPr>
                                <a:rPr kumimoji="0" lang="fr-FR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fr-FR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𝜎</m:t>
                              </m:r>
                            </m:e>
                            <m:sub>
                              <m:r>
                                <a:rPr kumimoji="0" lang="fr-FR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𝐼𝑁𝑇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0" lang="fr-FR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sSup>
                                <m:sSupPr>
                                  <m:ctrlPr>
                                    <a:rPr kumimoji="0" lang="fr-FR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fr-FR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kumimoji="0" lang="fr-FR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5</m:t>
                                  </m:r>
                                </m:sup>
                              </m:sSup>
                              <m:r>
                                <a:rPr kumimoji="0" lang="fr-FR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𝜎</m:t>
                              </m:r>
                            </m:e>
                            <m:sub>
                              <m:r>
                                <a:rPr kumimoji="0" lang="fr-FR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𝐵𝐻</m:t>
                              </m:r>
                            </m:sub>
                          </m:sSub>
                          <m:r>
                            <a:rPr kumimoji="0" lang="fr-FR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fr-FR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sSup>
                                <m:sSupPr>
                                  <m:ctrlPr>
                                    <a:rPr kumimoji="0" lang="fr-FR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fr-FR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kumimoji="0" lang="fr-FR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5</m:t>
                                  </m:r>
                                </m:sup>
                              </m:sSup>
                              <m:r>
                                <a:rPr kumimoji="0" lang="fr-FR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𝜎</m:t>
                              </m:r>
                            </m:e>
                            <m:sub>
                              <m:r>
                                <a:rPr kumimoji="0" lang="fr-FR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𝐷𝑉𝐶𝑆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fr-FR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</mc:Choice>
        <mc:Fallback xmlns="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D0F013C2-2937-6CAE-6438-C3EADBD5F8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1116" y="2259123"/>
                <a:ext cx="2476255" cy="699166"/>
              </a:xfrm>
              <a:prstGeom prst="rect">
                <a:avLst/>
              </a:prstGeom>
              <a:blipFill>
                <a:blip r:embed="rId3"/>
                <a:stretch>
                  <a:fillRect l="-1010"/>
                </a:stretch>
              </a:blipFill>
              <a:ln w="254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D8760392-C320-9E90-1190-AB0307457D50}"/>
              </a:ext>
            </a:extLst>
          </p:cNvPr>
          <p:cNvCxnSpPr>
            <a:cxnSpLocks/>
          </p:cNvCxnSpPr>
          <p:nvPr/>
        </p:nvCxnSpPr>
        <p:spPr>
          <a:xfrm>
            <a:off x="1152419" y="623127"/>
            <a:ext cx="1087340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30" name="Image 29">
            <a:extLst>
              <a:ext uri="{FF2B5EF4-FFF2-40B4-BE49-F238E27FC236}">
                <a16:creationId xmlns:a16="http://schemas.microsoft.com/office/drawing/2014/main" id="{CE989FD7-836C-C9EE-C6C6-FE9D32AA7A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4725" y="88304"/>
            <a:ext cx="891100" cy="438433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8115002B-74E9-BB1D-58D5-3BDD9F75CDA9}"/>
              </a:ext>
            </a:extLst>
          </p:cNvPr>
          <p:cNvSpPr txBox="1"/>
          <p:nvPr/>
        </p:nvSpPr>
        <p:spPr>
          <a:xfrm>
            <a:off x="11669456" y="6465193"/>
            <a:ext cx="590226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prstClr val="white">
                    <a:lumMod val="65000"/>
                  </a:prstClr>
                </a:solidFill>
                <a:latin typeface="Bauhaus 93" pitchFamily="82" charset="77"/>
              </a:rPr>
              <a:t>11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Bauhaus 93" pitchFamily="82" charset="77"/>
                <a:ea typeface="+mn-ea"/>
                <a:cs typeface="+mn-cs"/>
              </a:rPr>
              <a:t>/22</a:t>
            </a:r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F436F53A-1B00-5614-4913-8F207FE9CD59}"/>
              </a:ext>
            </a:extLst>
          </p:cNvPr>
          <p:cNvCxnSpPr>
            <a:cxnSpLocks/>
          </p:cNvCxnSpPr>
          <p:nvPr/>
        </p:nvCxnSpPr>
        <p:spPr>
          <a:xfrm>
            <a:off x="172285" y="6614592"/>
            <a:ext cx="1151613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2" name="Image 1" descr="LP15122-Picture.eps">
            <a:extLst>
              <a:ext uri="{FF2B5EF4-FFF2-40B4-BE49-F238E27FC236}">
                <a16:creationId xmlns:a16="http://schemas.microsoft.com/office/drawing/2014/main" id="{1A5FFDEE-562E-AE50-52A0-F534A3DF8D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3" y="98532"/>
            <a:ext cx="1057446" cy="1057446"/>
          </a:xfrm>
          <a:prstGeom prst="rect">
            <a:avLst/>
          </a:prstGeom>
        </p:spPr>
      </p:pic>
      <p:sp>
        <p:nvSpPr>
          <p:cNvPr id="3" name="Text Box 18">
            <a:extLst>
              <a:ext uri="{FF2B5EF4-FFF2-40B4-BE49-F238E27FC236}">
                <a16:creationId xmlns:a16="http://schemas.microsoft.com/office/drawing/2014/main" id="{BBCBCF05-C911-90DB-4F71-92F6897D17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" y="6627805"/>
            <a:ext cx="88998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July 31</a:t>
            </a:r>
            <a:r>
              <a:rPr kumimoji="0" lang="en-US" sz="900" b="0" i="1" u="none" strike="noStrike" kern="1200" cap="none" spc="0" normalizeH="0" baseline="30000" noProof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st</a:t>
            </a: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, 2025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C138A17-3EEB-AB35-384F-63D23ED36E12}"/>
              </a:ext>
            </a:extLst>
          </p:cNvPr>
          <p:cNvSpPr txBox="1"/>
          <p:nvPr/>
        </p:nvSpPr>
        <p:spPr>
          <a:xfrm>
            <a:off x="1203162" y="161462"/>
            <a:ext cx="5466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Conditionally</a:t>
            </a:r>
            <a:r>
              <a:rPr lang="fr-FR" sz="240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i="1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Approved</a:t>
            </a:r>
            <a:r>
              <a:rPr lang="fr-FR" sz="240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i="1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Measurements</a:t>
            </a:r>
            <a:endParaRPr lang="fr-FR" sz="2400" i="1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54F8F8B1-5AEC-7FF2-16A6-3D29EC19FA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1" y="1660348"/>
            <a:ext cx="115161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lvl="0" indent="-285750" algn="just">
              <a:buClr>
                <a:srgbClr val="CD04FF"/>
              </a:buClr>
              <a:buFont typeface="Courier New" panose="02070309020205020404" pitchFamily="49" charset="0"/>
              <a:buChar char="o"/>
              <a:defRPr/>
            </a:pPr>
            <a:r>
              <a:rPr lang="fr-FR" err="1"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Measurements</a:t>
            </a:r>
            <a:r>
              <a:rPr lang="fr-FR"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 of </a:t>
            </a:r>
            <a:r>
              <a:rPr lang="fr-FR" b="1">
                <a:solidFill>
                  <a:srgbClr val="FF0000"/>
                </a:solidFill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Beam Charge </a:t>
            </a:r>
            <a:r>
              <a:rPr lang="fr-FR" b="1" err="1">
                <a:solidFill>
                  <a:srgbClr val="FF0000"/>
                </a:solidFill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Asymmetries</a:t>
            </a:r>
            <a:r>
              <a:rPr lang="fr-FR" b="1">
                <a:solidFill>
                  <a:srgbClr val="FF0000"/>
                </a:solidFill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 </a:t>
            </a:r>
            <a:r>
              <a:rPr lang="fr-FR"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(</a:t>
            </a:r>
            <a:r>
              <a:rPr lang="fr-FR" b="1" err="1">
                <a:solidFill>
                  <a:srgbClr val="FF0000"/>
                </a:solidFill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BCAs</a:t>
            </a:r>
            <a:r>
              <a:rPr lang="fr-FR"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) </a:t>
            </a:r>
            <a:r>
              <a:rPr lang="fr-FR" err="1"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with</a:t>
            </a:r>
            <a:r>
              <a:rPr lang="fr-FR"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 </a:t>
            </a:r>
            <a:r>
              <a:rPr lang="fr-FR" b="1">
                <a:solidFill>
                  <a:srgbClr val="0000FF"/>
                </a:solidFill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CLAS12</a:t>
            </a:r>
            <a:r>
              <a:rPr lang="fr-FR"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 </a:t>
            </a:r>
            <a:r>
              <a:rPr lang="fr-FR" err="1"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will</a:t>
            </a:r>
            <a:r>
              <a:rPr lang="fr-FR"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 </a:t>
            </a:r>
            <a:r>
              <a:rPr lang="fr-FR" err="1"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provide</a:t>
            </a:r>
            <a:r>
              <a:rPr lang="fr-FR"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 a full set of </a:t>
            </a:r>
            <a:r>
              <a:rPr lang="fr-FR" b="1">
                <a:solidFill>
                  <a:srgbClr val="0000FF"/>
                </a:solidFill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new GPD observables</a:t>
            </a:r>
            <a:r>
              <a:rPr lang="fr-FR"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 panose="020B0604020202020204" pitchFamily="34" charset="0"/>
              <a:ea typeface="+mn-ea"/>
              <a:cs typeface="Microsoft Sans Serif" panose="020B0604020202020204" pitchFamily="34" charset="0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905E049A-2E00-1D5E-06AB-487AFE62FA6B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4761239" y="3104670"/>
            <a:ext cx="3488400" cy="3438000"/>
          </a:xfrm>
          <a:prstGeom prst="rect">
            <a:avLst/>
          </a:prstGeom>
          <a:effectLst/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D58EE853-7222-713C-2E70-84C727B1D0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185" y="3368133"/>
            <a:ext cx="4150223" cy="27006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CF8ADA44-0435-6B66-2F13-3E6A8A0A81CF}"/>
                  </a:ext>
                </a:extLst>
              </p:cNvPr>
              <p:cNvSpPr txBox="1"/>
              <p:nvPr/>
            </p:nvSpPr>
            <p:spPr>
              <a:xfrm>
                <a:off x="6062665" y="2271765"/>
                <a:ext cx="5793031" cy="6655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fr-FR"/>
                  <a:t>The </a:t>
                </a:r>
                <a:r>
                  <a:rPr lang="fr-FR" err="1"/>
                  <a:t>unpolarized</a:t>
                </a:r>
                <a:r>
                  <a:rPr lang="fr-FR"/>
                  <a:t> </a:t>
                </a:r>
                <a:r>
                  <a:rPr lang="fr-FR" err="1"/>
                  <a:t>beam</a:t>
                </a:r>
                <a:r>
                  <a:rPr lang="fr-FR"/>
                  <a:t> charge </a:t>
                </a:r>
                <a:r>
                  <a:rPr lang="fr-FR" err="1"/>
                  <a:t>asymmetry</a:t>
                </a:r>
                <a:r>
                  <a:rPr lang="fr-FR"/>
                  <a:t> </a:t>
                </a:r>
                <a:r>
                  <a:rPr lang="fr-FR">
                    <a:solidFill>
                      <a:prstClr val="black"/>
                    </a:solidFill>
                    <a:latin typeface="Microsoft Sans Serif" panose="020B0604020202020204" pitchFamily="34" charset="0"/>
                    <a:ea typeface="ＭＳ Ｐゴシック" charset="0"/>
                    <a:cs typeface="Microsoft Sans Serif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ＭＳ Ｐゴシック" charset="0"/>
                            <a:cs typeface="Microsoft Sans Serif" panose="020B0604020202020204" pitchFamily="34" charset="0"/>
                          </a:rPr>
                        </m:ctrlPr>
                      </m:sSubSupPr>
                      <m:e>
                        <m:r>
                          <a:rPr lang="fr-FR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ＭＳ Ｐゴシック" charset="0"/>
                            <a:cs typeface="Microsoft Sans Serif" panose="020B0604020202020204" pitchFamily="34" charset="0"/>
                          </a:rPr>
                          <m:t>𝑨</m:t>
                        </m:r>
                      </m:e>
                      <m:sub>
                        <m:r>
                          <a:rPr lang="fr-FR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ＭＳ Ｐゴシック" charset="0"/>
                            <a:cs typeface="Microsoft Sans Serif" panose="020B0604020202020204" pitchFamily="34" charset="0"/>
                          </a:rPr>
                          <m:t>𝑼</m:t>
                        </m:r>
                        <m:r>
                          <a:rPr lang="fr-FR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ＭＳ Ｐゴシック" charset="0"/>
                            <a:cs typeface="Microsoft Sans Serif" panose="020B0604020202020204" pitchFamily="34" charset="0"/>
                          </a:rPr>
                          <m:t>𝑼</m:t>
                        </m:r>
                      </m:sub>
                      <m:sup>
                        <m:r>
                          <a:rPr lang="fr-FR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ＭＳ Ｐゴシック" charset="0"/>
                            <a:cs typeface="Microsoft Sans Serif" panose="020B0604020202020204" pitchFamily="34" charset="0"/>
                          </a:rPr>
                          <m:t>𝑪</m:t>
                        </m:r>
                      </m:sup>
                    </m:sSubSup>
                  </m:oMath>
                </a14:m>
                <a:r>
                  <a:rPr lang="fr-FR">
                    <a:solidFill>
                      <a:prstClr val="black"/>
                    </a:solidFill>
                    <a:latin typeface="Microsoft Sans Serif" panose="020B0604020202020204" pitchFamily="34" charset="0"/>
                    <a:ea typeface="ＭＳ Ｐゴシック" charset="0"/>
                    <a:cs typeface="Microsoft Sans Serif" panose="020B0604020202020204" pitchFamily="34" charset="0"/>
                  </a:rPr>
                  <a:t>) </a:t>
                </a:r>
                <a:r>
                  <a:rPr lang="fr-FR" err="1"/>
                  <a:t>is</a:t>
                </a:r>
                <a:r>
                  <a:rPr lang="fr-FR"/>
                  <a:t> sensitive to the </a:t>
                </a:r>
                <a:r>
                  <a:rPr lang="fr-FR" b="1">
                    <a:solidFill>
                      <a:srgbClr val="FF0000"/>
                    </a:solidFill>
                  </a:rPr>
                  <a:t>real part </a:t>
                </a:r>
                <a:r>
                  <a:rPr lang="fr-FR"/>
                  <a:t>of the </a:t>
                </a:r>
                <a:r>
                  <a:rPr lang="fr-FR">
                    <a:solidFill>
                      <a:srgbClr val="0000FF"/>
                    </a:solidFill>
                  </a:rPr>
                  <a:t>DVCS</a:t>
                </a:r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⨂</m:t>
                    </m:r>
                  </m:oMath>
                </a14:m>
                <a:r>
                  <a:rPr lang="fr-FR">
                    <a:solidFill>
                      <a:srgbClr val="0000FF"/>
                    </a:solidFill>
                  </a:rPr>
                  <a:t>BH </a:t>
                </a:r>
                <a:r>
                  <a:rPr lang="fr-FR" err="1">
                    <a:solidFill>
                      <a:srgbClr val="0000FF"/>
                    </a:solidFill>
                  </a:rPr>
                  <a:t>interference</a:t>
                </a:r>
                <a:r>
                  <a:rPr lang="fr-FR">
                    <a:solidFill>
                      <a:srgbClr val="0000FF"/>
                    </a:solidFill>
                  </a:rPr>
                  <a:t> </a:t>
                </a:r>
                <a:r>
                  <a:rPr lang="fr-FR"/>
                  <a:t>amplitude.</a:t>
                </a:r>
              </a:p>
            </p:txBody>
          </p:sp>
        </mc:Choice>
        <mc:Fallback xmlns="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CF8ADA44-0435-6B66-2F13-3E6A8A0A81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2665" y="2271765"/>
                <a:ext cx="5793031" cy="665503"/>
              </a:xfrm>
              <a:prstGeom prst="rect">
                <a:avLst/>
              </a:prstGeom>
              <a:blipFill>
                <a:blip r:embed="rId8"/>
                <a:stretch>
                  <a:fillRect l="-875" t="-5660" r="-875" b="-1320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A7014F28-1805-0FF2-F2CB-4BA40274AF17}"/>
              </a:ext>
            </a:extLst>
          </p:cNvPr>
          <p:cNvCxnSpPr>
            <a:cxnSpLocks/>
            <a:stCxn id="17" idx="3"/>
            <a:endCxn id="33" idx="1"/>
          </p:cNvCxnSpPr>
          <p:nvPr/>
        </p:nvCxnSpPr>
        <p:spPr>
          <a:xfrm flipV="1">
            <a:off x="5287371" y="2604517"/>
            <a:ext cx="775294" cy="4189"/>
          </a:xfrm>
          <a:prstGeom prst="straightConnector1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 Box 64">
            <a:extLst>
              <a:ext uri="{FF2B5EF4-FFF2-40B4-BE49-F238E27FC236}">
                <a16:creationId xmlns:a16="http://schemas.microsoft.com/office/drawing/2014/main" id="{ABC5E4A3-56A8-94A8-53AE-DD368E376D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55036" y="289798"/>
            <a:ext cx="74411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333399"/>
                </a:solidFill>
                <a:latin typeface="Lucida Calligraphy" charset="0"/>
              </a:rPr>
              <a:t>E. Voutier</a:t>
            </a:r>
          </a:p>
        </p:txBody>
      </p:sp>
    </p:spTree>
    <p:extLst>
      <p:ext uri="{BB962C8B-B14F-4D97-AF65-F5344CB8AC3E}">
        <p14:creationId xmlns:p14="http://schemas.microsoft.com/office/powerpoint/2010/main" val="3176326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798383-C2DF-2EA8-F71A-09EA0BC1B2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9">
            <a:extLst>
              <a:ext uri="{FF2B5EF4-FFF2-40B4-BE49-F238E27FC236}">
                <a16:creationId xmlns:a16="http://schemas.microsoft.com/office/drawing/2014/main" id="{BAB68ED0-1BCF-7D41-7DF2-8791346725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9267" y="1024395"/>
            <a:ext cx="4174541" cy="40011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>
                <a:solidFill>
                  <a:srgbClr val="000000"/>
                </a:solidFill>
                <a:latin typeface="Lucida Calligraphy" charset="0"/>
              </a:rPr>
              <a:t>Polarized Beam Observables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A7454A-1B6C-C652-DE2D-F07760ABE4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2633" y="1210658"/>
            <a:ext cx="503500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E. Voutier et al. PR12+23-002 arXiv:2309.14041 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B83E08DE-20BF-9C9D-C75A-8861DB3DA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1351" y="2664342"/>
            <a:ext cx="3956400" cy="3772800"/>
          </a:xfrm>
          <a:prstGeom prst="rect">
            <a:avLst/>
          </a:prstGeom>
        </p:spPr>
      </p:pic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0A4012BF-3B21-D41B-D7F7-45F478591199}"/>
              </a:ext>
            </a:extLst>
          </p:cNvPr>
          <p:cNvCxnSpPr>
            <a:cxnSpLocks/>
          </p:cNvCxnSpPr>
          <p:nvPr/>
        </p:nvCxnSpPr>
        <p:spPr>
          <a:xfrm>
            <a:off x="1152419" y="623127"/>
            <a:ext cx="1087340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30" name="Image 29">
            <a:extLst>
              <a:ext uri="{FF2B5EF4-FFF2-40B4-BE49-F238E27FC236}">
                <a16:creationId xmlns:a16="http://schemas.microsoft.com/office/drawing/2014/main" id="{DAEAC225-B75F-78E4-1AC6-E9C54EF99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4725" y="88304"/>
            <a:ext cx="891100" cy="438433"/>
          </a:xfrm>
          <a:prstGeom prst="rect">
            <a:avLst/>
          </a:prstGeom>
        </p:spPr>
      </p:pic>
      <p:pic>
        <p:nvPicPr>
          <p:cNvPr id="2" name="Image 1" descr="LP15122-Picture.eps">
            <a:extLst>
              <a:ext uri="{FF2B5EF4-FFF2-40B4-BE49-F238E27FC236}">
                <a16:creationId xmlns:a16="http://schemas.microsoft.com/office/drawing/2014/main" id="{685B1AA9-3BC9-2605-7977-C0DB0CA925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3" y="98532"/>
            <a:ext cx="1057446" cy="105744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748084E-15B9-6849-642F-83CF1C175A49}"/>
              </a:ext>
            </a:extLst>
          </p:cNvPr>
          <p:cNvSpPr txBox="1"/>
          <p:nvPr/>
        </p:nvSpPr>
        <p:spPr>
          <a:xfrm>
            <a:off x="1203162" y="161462"/>
            <a:ext cx="5466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Conditionally</a:t>
            </a:r>
            <a:r>
              <a:rPr lang="fr-FR" sz="240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i="1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Approved</a:t>
            </a:r>
            <a:r>
              <a:rPr lang="fr-FR" sz="240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i="1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Measurements</a:t>
            </a:r>
            <a:endParaRPr lang="fr-FR" sz="2400" i="1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6">
                <a:extLst>
                  <a:ext uri="{FF2B5EF4-FFF2-40B4-BE49-F238E27FC236}">
                    <a16:creationId xmlns:a16="http://schemas.microsoft.com/office/drawing/2014/main" id="{EE3C361F-00E0-7349-ACAE-D444B7660C0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5601" y="1660348"/>
                <a:ext cx="11516131" cy="9777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285750" lvl="0" indent="-285750" algn="just">
                  <a:buClr>
                    <a:srgbClr val="CD04FF"/>
                  </a:buClr>
                  <a:buFont typeface="Courier New" panose="02070309020205020404" pitchFamily="49" charset="0"/>
                  <a:buChar char="o"/>
                  <a:defRPr/>
                </a:pPr>
                <a:r>
                  <a: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Microsoft Sans Serif" panose="020B0604020202020204" pitchFamily="34" charset="0"/>
                    <a:ea typeface="ＭＳ Ｐゴシック" charset="0"/>
                    <a:cs typeface="Microsoft Sans Serif" panose="020B0604020202020204" pitchFamily="34" charset="0"/>
                  </a:rPr>
                  <a:t>Polarize</a:t>
                </a:r>
                <a:r>
                  <a:rPr lang="fr-FR" b="1">
                    <a:solidFill>
                      <a:srgbClr val="FF0000"/>
                    </a:solidFill>
                    <a:latin typeface="Microsoft Sans Serif" panose="020B0604020202020204" pitchFamily="34" charset="0"/>
                    <a:ea typeface="ＭＳ Ｐゴシック" charset="0"/>
                    <a:cs typeface="Microsoft Sans Serif" panose="020B0604020202020204" pitchFamily="34" charset="0"/>
                  </a:rPr>
                  <a:t>d </a:t>
                </a:r>
                <a:r>
                  <a:rPr lang="fr-FR" b="1" err="1">
                    <a:solidFill>
                      <a:srgbClr val="FF0000"/>
                    </a:solidFill>
                    <a:latin typeface="Microsoft Sans Serif" panose="020B0604020202020204" pitchFamily="34" charset="0"/>
                    <a:ea typeface="ＭＳ Ｐゴシック" charset="0"/>
                    <a:cs typeface="Microsoft Sans Serif" panose="020B0604020202020204" pitchFamily="34" charset="0"/>
                  </a:rPr>
                  <a:t>BCAs</a:t>
                </a:r>
                <a:r>
                  <a:rPr lang="fr-FR">
                    <a:solidFill>
                      <a:prstClr val="black"/>
                    </a:solidFill>
                    <a:latin typeface="Microsoft Sans Serif" panose="020B0604020202020204" pitchFamily="34" charset="0"/>
                    <a:ea typeface="ＭＳ Ｐゴシック" charset="0"/>
                    <a:cs typeface="Microsoft Sans Serif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ＭＳ Ｐゴシック" charset="0"/>
                            <a:cs typeface="Microsoft Sans Serif" panose="020B0604020202020204" pitchFamily="34" charset="0"/>
                          </a:rPr>
                        </m:ctrlPr>
                      </m:sSubSupPr>
                      <m:e>
                        <m:r>
                          <a:rPr lang="fr-FR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ＭＳ Ｐゴシック" charset="0"/>
                            <a:cs typeface="Microsoft Sans Serif" panose="020B0604020202020204" pitchFamily="34" charset="0"/>
                          </a:rPr>
                          <m:t>𝑨</m:t>
                        </m:r>
                      </m:e>
                      <m:sub>
                        <m:r>
                          <a:rPr lang="fr-FR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ＭＳ Ｐゴシック" charset="0"/>
                            <a:cs typeface="Microsoft Sans Serif" panose="020B0604020202020204" pitchFamily="34" charset="0"/>
                          </a:rPr>
                          <m:t>𝑳𝑼</m:t>
                        </m:r>
                      </m:sub>
                      <m:sup>
                        <m:r>
                          <a:rPr lang="fr-FR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ＭＳ Ｐゴシック" charset="0"/>
                            <a:cs typeface="Microsoft Sans Serif" panose="020B0604020202020204" pitchFamily="34" charset="0"/>
                          </a:rPr>
                          <m:t>𝑪</m:t>
                        </m:r>
                      </m:sup>
                    </m:sSubSup>
                  </m:oMath>
                </a14:m>
                <a:r>
                  <a:rPr lang="fr-FR">
                    <a:solidFill>
                      <a:prstClr val="black"/>
                    </a:solidFill>
                    <a:latin typeface="Microsoft Sans Serif" panose="020B0604020202020204" pitchFamily="34" charset="0"/>
                    <a:ea typeface="ＭＳ Ｐゴシック" charset="0"/>
                    <a:cs typeface="Microsoft Sans Serif" panose="020B0604020202020204" pitchFamily="34" charset="0"/>
                  </a:rPr>
                  <a:t>) </a:t>
                </a:r>
                <a:r>
                  <a:rPr lang="fr-FR" err="1">
                    <a:solidFill>
                      <a:prstClr val="black"/>
                    </a:solidFill>
                    <a:latin typeface="Microsoft Sans Serif" panose="020B0604020202020204" pitchFamily="34" charset="0"/>
                    <a:ea typeface="ＭＳ Ｐゴシック" charset="0"/>
                    <a:cs typeface="Microsoft Sans Serif" panose="020B0604020202020204" pitchFamily="34" charset="0"/>
                  </a:rPr>
                  <a:t>access</a:t>
                </a:r>
                <a:r>
                  <a:rPr lang="fr-FR">
                    <a:solidFill>
                      <a:prstClr val="black"/>
                    </a:solidFill>
                    <a:latin typeface="Microsoft Sans Serif" panose="020B0604020202020204" pitchFamily="34" charset="0"/>
                    <a:ea typeface="ＭＳ Ｐゴシック" charset="0"/>
                    <a:cs typeface="Microsoft Sans Serif" panose="020B0604020202020204" pitchFamily="34" charset="0"/>
                  </a:rPr>
                  <a:t> the </a:t>
                </a:r>
                <a:r>
                  <a:rPr lang="fr-FR" b="1" err="1">
                    <a:solidFill>
                      <a:srgbClr val="0000FF"/>
                    </a:solidFill>
                    <a:latin typeface="Microsoft Sans Serif" panose="020B0604020202020204" pitchFamily="34" charset="0"/>
                    <a:ea typeface="ＭＳ Ｐゴシック" charset="0"/>
                    <a:cs typeface="Microsoft Sans Serif" panose="020B0604020202020204" pitchFamily="34" charset="0"/>
                  </a:rPr>
                  <a:t>imaginary</a:t>
                </a:r>
                <a:r>
                  <a:rPr lang="fr-FR" b="1">
                    <a:solidFill>
                      <a:srgbClr val="0000FF"/>
                    </a:solidFill>
                    <a:latin typeface="Microsoft Sans Serif" panose="020B0604020202020204" pitchFamily="34" charset="0"/>
                    <a:ea typeface="ＭＳ Ｐゴシック" charset="0"/>
                    <a:cs typeface="Microsoft Sans Serif" panose="020B0604020202020204" pitchFamily="34" charset="0"/>
                  </a:rPr>
                  <a:t> par</a:t>
                </a:r>
                <a:r>
                  <a:rPr lang="fr-FR">
                    <a:solidFill>
                      <a:prstClr val="black"/>
                    </a:solidFill>
                    <a:latin typeface="Microsoft Sans Serif" panose="020B0604020202020204" pitchFamily="34" charset="0"/>
                    <a:ea typeface="ＭＳ Ｐゴシック" charset="0"/>
                    <a:cs typeface="Microsoft Sans Serif" panose="020B0604020202020204" pitchFamily="34" charset="0"/>
                  </a:rPr>
                  <a:t>t of of the </a:t>
                </a:r>
                <a:r>
                  <a:rPr lang="fr-FR" err="1">
                    <a:solidFill>
                      <a:prstClr val="black"/>
                    </a:solidFill>
                    <a:latin typeface="Microsoft Sans Serif" panose="020B0604020202020204" pitchFamily="34" charset="0"/>
                    <a:ea typeface="ＭＳ Ｐゴシック" charset="0"/>
                    <a:cs typeface="Microsoft Sans Serif" panose="020B0604020202020204" pitchFamily="34" charset="0"/>
                  </a:rPr>
                  <a:t>interference</a:t>
                </a:r>
                <a:r>
                  <a:rPr lang="fr-FR">
                    <a:solidFill>
                      <a:prstClr val="black"/>
                    </a:solidFill>
                    <a:latin typeface="Microsoft Sans Serif" panose="020B0604020202020204" pitchFamily="34" charset="0"/>
                    <a:ea typeface="ＭＳ Ｐゴシック" charset="0"/>
                    <a:cs typeface="Microsoft Sans Serif" panose="020B0604020202020204" pitchFamily="34" charset="0"/>
                  </a:rPr>
                  <a:t> amplitude, </a:t>
                </a:r>
                <a:r>
                  <a:rPr lang="fr-FR" b="1" err="1">
                    <a:solidFill>
                      <a:srgbClr val="0000FF"/>
                    </a:solidFill>
                    <a:latin typeface="Microsoft Sans Serif" panose="020B0604020202020204" pitchFamily="34" charset="0"/>
                    <a:ea typeface="ＭＳ Ｐゴシック" charset="0"/>
                    <a:cs typeface="Microsoft Sans Serif" panose="020B0604020202020204" pitchFamily="34" charset="0"/>
                  </a:rPr>
                  <a:t>differently</a:t>
                </a:r>
                <a:r>
                  <a:rPr lang="fr-FR" b="1">
                    <a:solidFill>
                      <a:srgbClr val="0000FF"/>
                    </a:solidFill>
                    <a:latin typeface="Microsoft Sans Serif" panose="020B0604020202020204" pitchFamily="34" charset="0"/>
                    <a:ea typeface="ＭＳ Ｐゴシック" charset="0"/>
                    <a:cs typeface="Microsoft Sans Serif" panose="020B0604020202020204" pitchFamily="34" charset="0"/>
                  </a:rPr>
                  <a:t> </a:t>
                </a:r>
                <a:r>
                  <a:rPr lang="fr-FR" b="1" err="1">
                    <a:solidFill>
                      <a:srgbClr val="0000FF"/>
                    </a:solidFill>
                    <a:latin typeface="Microsoft Sans Serif" panose="020B0604020202020204" pitchFamily="34" charset="0"/>
                    <a:ea typeface="ＭＳ Ｐゴシック" charset="0"/>
                    <a:cs typeface="Microsoft Sans Serif" panose="020B0604020202020204" pitchFamily="34" charset="0"/>
                  </a:rPr>
                  <a:t>from</a:t>
                </a:r>
                <a:r>
                  <a:rPr lang="fr-FR">
                    <a:solidFill>
                      <a:prstClr val="black"/>
                    </a:solidFill>
                    <a:latin typeface="Microsoft Sans Serif" panose="020B0604020202020204" pitchFamily="34" charset="0"/>
                    <a:ea typeface="ＭＳ Ｐゴシック" charset="0"/>
                    <a:cs typeface="Microsoft Sans Serif" panose="020B0604020202020204" pitchFamily="34" charset="0"/>
                  </a:rPr>
                  <a:t> the </a:t>
                </a:r>
                <a:r>
                  <a:rPr lang="fr-FR" err="1">
                    <a:solidFill>
                      <a:prstClr val="black"/>
                    </a:solidFill>
                    <a:latin typeface="Microsoft Sans Serif" panose="020B0604020202020204" pitchFamily="34" charset="0"/>
                    <a:ea typeface="ＭＳ Ｐゴシック" charset="0"/>
                    <a:cs typeface="Microsoft Sans Serif" panose="020B0604020202020204" pitchFamily="34" charset="0"/>
                  </a:rPr>
                  <a:t>electron</a:t>
                </a:r>
                <a:r>
                  <a:rPr lang="fr-FR">
                    <a:solidFill>
                      <a:prstClr val="black"/>
                    </a:solidFill>
                    <a:latin typeface="Microsoft Sans Serif" panose="020B0604020202020204" pitchFamily="34" charset="0"/>
                    <a:ea typeface="ＭＳ Ｐゴシック" charset="0"/>
                    <a:cs typeface="Microsoft Sans Serif" panose="020B0604020202020204" pitchFamily="34" charset="0"/>
                  </a:rPr>
                  <a:t> or positron </a:t>
                </a:r>
                <a:r>
                  <a:rPr lang="fr-FR" b="1" err="1">
                    <a:solidFill>
                      <a:srgbClr val="0000FF"/>
                    </a:solidFill>
                    <a:latin typeface="Microsoft Sans Serif" panose="020B0604020202020204" pitchFamily="34" charset="0"/>
                    <a:ea typeface="ＭＳ Ｐゴシック" charset="0"/>
                    <a:cs typeface="Microsoft Sans Serif" panose="020B0604020202020204" pitchFamily="34" charset="0"/>
                  </a:rPr>
                  <a:t>BSAs</a:t>
                </a:r>
                <a:r>
                  <a:rPr lang="fr-FR">
                    <a:solidFill>
                      <a:prstClr val="black"/>
                    </a:solidFill>
                    <a:latin typeface="Microsoft Sans Serif" panose="020B0604020202020204" pitchFamily="34" charset="0"/>
                    <a:ea typeface="ＭＳ Ｐゴシック" charset="0"/>
                    <a:cs typeface="Microsoft Sans Serif" panose="020B0604020202020204" pitchFamily="34" charset="0"/>
                  </a:rPr>
                  <a:t>.</a:t>
                </a:r>
              </a:p>
              <a:p>
                <a:pPr marL="285750" lvl="0" indent="-285750" algn="just">
                  <a:buClr>
                    <a:srgbClr val="CD04FF"/>
                  </a:buClr>
                  <a:buFont typeface="Courier New" panose="02070309020205020404" pitchFamily="49" charset="0"/>
                  <a:buChar char="o"/>
                  <a:defRPr/>
                </a:pPr>
                <a:r>
                  <a: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Sans Serif" panose="020B0604020202020204" pitchFamily="34" charset="0"/>
                    <a:ea typeface="ＭＳ Ｐゴシック" charset="0"/>
                    <a:cs typeface="Microsoft Sans Serif" panose="020B0604020202020204" pitchFamily="34" charset="0"/>
                  </a:rPr>
                  <a:t>The </a:t>
                </a:r>
                <a:r>
                  <a: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CD04FF"/>
                    </a:solidFill>
                    <a:effectLst/>
                    <a:uLnTx/>
                    <a:uFillTx/>
                    <a:latin typeface="Microsoft Sans Serif" panose="020B0604020202020204" pitchFamily="34" charset="0"/>
                    <a:ea typeface="ＭＳ Ｐゴシック" charset="0"/>
                    <a:cs typeface="Microsoft Sans Serif" panose="020B0604020202020204" pitchFamily="34" charset="0"/>
                  </a:rPr>
                  <a:t>charge </a:t>
                </a:r>
                <a:r>
                  <a:rPr kumimoji="0" lang="fr-FR" sz="18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CD04FF"/>
                    </a:solidFill>
                    <a:effectLst/>
                    <a:uLnTx/>
                    <a:uFillTx/>
                    <a:latin typeface="Microsoft Sans Serif" panose="020B0604020202020204" pitchFamily="34" charset="0"/>
                    <a:ea typeface="ＭＳ Ｐゴシック" charset="0"/>
                    <a:cs typeface="Microsoft Sans Serif" panose="020B0604020202020204" pitchFamily="34" charset="0"/>
                  </a:rPr>
                  <a:t>averaged</a:t>
                </a:r>
                <a:r>
                  <a: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CD04FF"/>
                    </a:solidFill>
                    <a:effectLst/>
                    <a:uLnTx/>
                    <a:uFillTx/>
                    <a:latin typeface="Microsoft Sans Serif" panose="020B0604020202020204" pitchFamily="34" charset="0"/>
                    <a:ea typeface="ＭＳ Ｐゴシック" charset="0"/>
                    <a:cs typeface="Microsoft Sans Serif" panose="020B0604020202020204" pitchFamily="34" charset="0"/>
                  </a:rPr>
                  <a:t> BSA </a:t>
                </a:r>
                <a:r>
                  <a:rPr lang="fr-FR">
                    <a:solidFill>
                      <a:prstClr val="black"/>
                    </a:solidFill>
                    <a:latin typeface="Microsoft Sans Serif" panose="020B0604020202020204" pitchFamily="34" charset="0"/>
                    <a:ea typeface="ＭＳ Ｐゴシック" charset="0"/>
                    <a:cs typeface="Microsoft Sans Serif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b="1" i="1" smtClean="0">
                            <a:solidFill>
                              <a:srgbClr val="CD04FF"/>
                            </a:solidFill>
                            <a:latin typeface="Cambria Math" panose="02040503050406030204" pitchFamily="18" charset="0"/>
                            <a:ea typeface="ＭＳ Ｐゴシック" charset="0"/>
                            <a:cs typeface="Microsoft Sans Serif" panose="020B0604020202020204" pitchFamily="34" charset="0"/>
                          </a:rPr>
                        </m:ctrlPr>
                      </m:sSubSupPr>
                      <m:e>
                        <m:r>
                          <a:rPr lang="fr-FR" b="1" i="1">
                            <a:solidFill>
                              <a:srgbClr val="CD04FF"/>
                            </a:solidFill>
                            <a:latin typeface="Cambria Math" panose="02040503050406030204" pitchFamily="18" charset="0"/>
                            <a:ea typeface="ＭＳ Ｐゴシック" charset="0"/>
                            <a:cs typeface="Microsoft Sans Serif" panose="020B0604020202020204" pitchFamily="34" charset="0"/>
                          </a:rPr>
                          <m:t>𝑨</m:t>
                        </m:r>
                      </m:e>
                      <m:sub>
                        <m:r>
                          <a:rPr lang="fr-FR" b="1" i="1">
                            <a:solidFill>
                              <a:srgbClr val="CD04FF"/>
                            </a:solidFill>
                            <a:latin typeface="Cambria Math" panose="02040503050406030204" pitchFamily="18" charset="0"/>
                            <a:ea typeface="ＭＳ Ｐゴシック" charset="0"/>
                            <a:cs typeface="Microsoft Sans Serif" panose="020B0604020202020204" pitchFamily="34" charset="0"/>
                          </a:rPr>
                          <m:t>𝑳𝑼</m:t>
                        </m:r>
                      </m:sub>
                      <m:sup>
                        <m:r>
                          <a:rPr lang="fr-FR" b="1" i="1" smtClean="0">
                            <a:solidFill>
                              <a:srgbClr val="CD04FF"/>
                            </a:solidFill>
                            <a:latin typeface="Cambria Math" panose="02040503050406030204" pitchFamily="18" charset="0"/>
                            <a:ea typeface="ＭＳ Ｐゴシック" charset="0"/>
                            <a:cs typeface="Microsoft Sans Serif" panose="020B0604020202020204" pitchFamily="34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lang="fr-FR">
                    <a:solidFill>
                      <a:prstClr val="black"/>
                    </a:solidFill>
                    <a:latin typeface="Microsoft Sans Serif" panose="020B0604020202020204" pitchFamily="34" charset="0"/>
                    <a:ea typeface="ＭＳ Ｐゴシック" charset="0"/>
                    <a:cs typeface="Microsoft Sans Serif" panose="020B0604020202020204" pitchFamily="34" charset="0"/>
                  </a:rPr>
                  <a:t>) </a:t>
                </a:r>
                <a:r>
                  <a:rPr lang="fr-FR" err="1">
                    <a:solidFill>
                      <a:prstClr val="black"/>
                    </a:solidFill>
                    <a:latin typeface="Microsoft Sans Serif" panose="020B0604020202020204" pitchFamily="34" charset="0"/>
                    <a:ea typeface="ＭＳ Ｐゴシック" charset="0"/>
                    <a:cs typeface="Microsoft Sans Serif" panose="020B0604020202020204" pitchFamily="34" charset="0"/>
                  </a:rPr>
                  <a:t>is</a:t>
                </a:r>
                <a:r>
                  <a:rPr lang="fr-FR">
                    <a:solidFill>
                      <a:prstClr val="black"/>
                    </a:solidFill>
                    <a:latin typeface="Microsoft Sans Serif" panose="020B0604020202020204" pitchFamily="34" charset="0"/>
                    <a:ea typeface="ＭＳ Ｐゴシック" charset="0"/>
                    <a:cs typeface="Microsoft Sans Serif" panose="020B0604020202020204" pitchFamily="34" charset="0"/>
                  </a:rPr>
                  <a:t> a pure observable of </a:t>
                </a:r>
                <a:r>
                  <a:rPr lang="fr-FR" err="1">
                    <a:solidFill>
                      <a:prstClr val="black"/>
                    </a:solidFill>
                    <a:latin typeface="Microsoft Sans Serif" panose="020B0604020202020204" pitchFamily="34" charset="0"/>
                    <a:ea typeface="ＭＳ Ｐゴシック" charset="0"/>
                    <a:cs typeface="Microsoft Sans Serif" panose="020B0604020202020204" pitchFamily="34" charset="0"/>
                  </a:rPr>
                  <a:t>higher</a:t>
                </a:r>
                <a:r>
                  <a:rPr lang="fr-FR">
                    <a:solidFill>
                      <a:prstClr val="black"/>
                    </a:solidFill>
                    <a:latin typeface="Microsoft Sans Serif" panose="020B0604020202020204" pitchFamily="34" charset="0"/>
                    <a:ea typeface="ＭＳ Ｐゴシック" charset="0"/>
                    <a:cs typeface="Microsoft Sans Serif" panose="020B0604020202020204" pitchFamily="34" charset="0"/>
                  </a:rPr>
                  <a:t>-twists </a:t>
                </a:r>
                <a:r>
                  <a:rPr lang="fr-FR" err="1">
                    <a:solidFill>
                      <a:prstClr val="black"/>
                    </a:solidFill>
                    <a:latin typeface="Microsoft Sans Serif" panose="020B0604020202020204" pitchFamily="34" charset="0"/>
                    <a:ea typeface="ＭＳ Ｐゴシック" charset="0"/>
                    <a:cs typeface="Microsoft Sans Serif" panose="020B0604020202020204" pitchFamily="34" charset="0"/>
                  </a:rPr>
                  <a:t>effects</a:t>
                </a:r>
                <a:r>
                  <a:rPr lang="fr-FR">
                    <a:solidFill>
                      <a:prstClr val="black"/>
                    </a:solidFill>
                    <a:latin typeface="Microsoft Sans Serif" panose="020B0604020202020204" pitchFamily="34" charset="0"/>
                    <a:ea typeface="ＭＳ Ｐゴシック" charset="0"/>
                    <a:cs typeface="Microsoft Sans Serif" panose="020B0604020202020204" pitchFamily="34" charset="0"/>
                  </a:rPr>
                  <a:t>.</a:t>
                </a: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Sans Serif" panose="020B0604020202020204" pitchFamily="34" charset="0"/>
                  <a:ea typeface="+mn-ea"/>
                  <a:cs typeface="Microsoft Sans Serif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 Box 6">
                <a:extLst>
                  <a:ext uri="{FF2B5EF4-FFF2-40B4-BE49-F238E27FC236}">
                    <a16:creationId xmlns:a16="http://schemas.microsoft.com/office/drawing/2014/main" id="{EE3C361F-00E0-7349-ACAE-D444B7660C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5601" y="1660348"/>
                <a:ext cx="11516131" cy="977768"/>
              </a:xfrm>
              <a:prstGeom prst="rect">
                <a:avLst/>
              </a:prstGeom>
              <a:blipFill>
                <a:blip r:embed="rId5"/>
                <a:stretch>
                  <a:fillRect l="-330" t="-1282" r="-441" b="-641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e 6">
            <a:extLst>
              <a:ext uri="{FF2B5EF4-FFF2-40B4-BE49-F238E27FC236}">
                <a16:creationId xmlns:a16="http://schemas.microsoft.com/office/drawing/2014/main" id="{81E34C9A-2DDF-8988-73AC-D80BAE0DC1F8}"/>
              </a:ext>
            </a:extLst>
          </p:cNvPr>
          <p:cNvGrpSpPr/>
          <p:nvPr/>
        </p:nvGrpSpPr>
        <p:grpSpPr>
          <a:xfrm>
            <a:off x="7564250" y="3261500"/>
            <a:ext cx="4137069" cy="1403189"/>
            <a:chOff x="5054957" y="2347202"/>
            <a:chExt cx="4137069" cy="140318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id="{85C8C77C-E33C-8074-8AB8-7AE73C40EF70}"/>
                    </a:ext>
                  </a:extLst>
                </p:cNvPr>
                <p:cNvSpPr txBox="1"/>
                <p:nvPr/>
              </p:nvSpPr>
              <p:spPr>
                <a:xfrm>
                  <a:off x="5054957" y="2347202"/>
                  <a:ext cx="2497094" cy="699166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300" b="0" i="1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0" lang="fr-FR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0" lang="fr-FR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𝐴</m:t>
                            </m:r>
                          </m:e>
                          <m:sub>
                            <m:r>
                              <a:rPr kumimoji="0" lang="fr-FR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𝐿𝑈</m:t>
                            </m:r>
                          </m:sub>
                          <m:sup>
                            <m:r>
                              <a:rPr kumimoji="0" lang="fr-FR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𝐶</m:t>
                            </m:r>
                          </m:sup>
                        </m:sSubSup>
                        <m:r>
                          <a:rPr kumimoji="0" lang="fr-FR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=</m:t>
                        </m:r>
                        <m:f>
                          <m:fPr>
                            <m:ctrlPr>
                              <a:rPr kumimoji="0" lang="fr-FR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kumimoji="0" lang="fr-FR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fr-FR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𝑑</m:t>
                                </m:r>
                              </m:e>
                              <m:sup>
                                <m:r>
                                  <a:rPr kumimoji="0" lang="fr-FR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5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kumimoji="0" lang="fr-FR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̃"/>
                                    <m:ctrlPr>
                                      <a:rPr kumimoji="0" lang="fr-FR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0" lang="fr-FR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𝜎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kumimoji="0" lang="fr-FR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𝐼𝑁𝑇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kumimoji="0" lang="fr-FR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sSup>
                                  <m:sSupPr>
                                    <m:ctrlPr>
                                      <a:rPr kumimoji="0" lang="fr-FR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fr-FR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𝑑</m:t>
                                    </m:r>
                                  </m:e>
                                  <m:sup>
                                    <m:r>
                                      <a:rPr kumimoji="0" lang="fr-FR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5</m:t>
                                    </m:r>
                                  </m:sup>
                                </m:sSup>
                                <m:r>
                                  <a:rPr kumimoji="0" lang="fr-FR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kumimoji="0" lang="fr-FR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𝐵𝐻</m:t>
                                </m:r>
                              </m:sub>
                            </m:sSub>
                            <m:r>
                              <a:rPr kumimoji="0" lang="fr-FR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kumimoji="0" lang="fr-FR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sSup>
                                  <m:sSupPr>
                                    <m:ctrlPr>
                                      <a:rPr kumimoji="0" lang="fr-FR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fr-FR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𝑑</m:t>
                                    </m:r>
                                  </m:e>
                                  <m:sup>
                                    <m:r>
                                      <a:rPr kumimoji="0" lang="fr-FR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5</m:t>
                                    </m:r>
                                  </m:sup>
                                </m:sSup>
                                <m:r>
                                  <a:rPr kumimoji="0" lang="fr-FR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kumimoji="0" lang="fr-FR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𝐷𝑉𝐶𝑆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kumimoji="0" lang="fr-FR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charset="0"/>
                    <a:ea typeface="ＭＳ Ｐゴシック" charset="0"/>
                    <a:cs typeface="+mn-cs"/>
                  </a:endParaRP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3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charset="0"/>
                    <a:ea typeface="ＭＳ Ｐゴシック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id="{85C8C77C-E33C-8074-8AB8-7AE73C40EF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54957" y="2347202"/>
                  <a:ext cx="2497094" cy="699166"/>
                </a:xfrm>
                <a:prstGeom prst="rect">
                  <a:avLst/>
                </a:prstGeom>
                <a:blipFill>
                  <a:blip r:embed="rId6"/>
                  <a:stretch>
                    <a:fillRect l="-505"/>
                  </a:stretch>
                </a:blipFill>
                <a:ln w="190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ZoneTexte 5">
                  <a:extLst>
                    <a:ext uri="{FF2B5EF4-FFF2-40B4-BE49-F238E27FC236}">
                      <a16:creationId xmlns:a16="http://schemas.microsoft.com/office/drawing/2014/main" id="{7AB7C3ED-F32E-6D01-EAB9-98D90485DFCD}"/>
                    </a:ext>
                  </a:extLst>
                </p:cNvPr>
                <p:cNvSpPr txBox="1"/>
                <p:nvPr/>
              </p:nvSpPr>
              <p:spPr>
                <a:xfrm>
                  <a:off x="5454208" y="3051225"/>
                  <a:ext cx="3737818" cy="699166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300" b="0" i="1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endParaRPr>
                </a:p>
                <a:p>
                  <a:pPr lv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fr-FR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</m:t>
                        </m:r>
                        <m:f>
                          <m:fPr>
                            <m:ctrlPr>
                              <a:rPr kumimoji="0" lang="fr-FR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fr-FR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∓</m:t>
                            </m:r>
                            <m:d>
                              <m:dPr>
                                <m:ctrlPr>
                                  <a:rPr kumimoji="0" lang="fr-FR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fr-FR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p>
                                    <m:r>
                                      <a:rPr lang="fr-FR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p>
                                </m:sSup>
                                <m:sSub>
                                  <m:sSubPr>
                                    <m:ctrlPr>
                                      <a:rPr lang="fr-FR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fr-FR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fr-FR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fr-FR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𝐼𝑁𝑇</m:t>
                                    </m:r>
                                  </m:sub>
                                </m:sSub>
                                <m:r>
                                  <a:rPr kumimoji="0" lang="fr-FR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∓</m:t>
                                </m:r>
                                <m:sSup>
                                  <m:sSupPr>
                                    <m:ctrlPr>
                                      <a:rPr lang="fr-FR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p>
                                    <m:r>
                                      <a:rPr lang="fr-FR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p>
                                </m:sSup>
                                <m:sSub>
                                  <m:sSubPr>
                                    <m:ctrlPr>
                                      <a:rPr lang="fr-FR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fr-FR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fr-FR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fr-FR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𝐷𝑉𝐶𝑆</m:t>
                                    </m:r>
                                  </m:sub>
                                </m:sSub>
                              </m:e>
                            </m:d>
                          </m:num>
                          <m:den>
                            <m:sSub>
                              <m:sSubPr>
                                <m:ctrlPr>
                                  <a:rPr kumimoji="0" lang="fr-FR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sSup>
                                  <m:sSupPr>
                                    <m:ctrlPr>
                                      <a:rPr kumimoji="0" lang="fr-FR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fr-FR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𝑑</m:t>
                                    </m:r>
                                  </m:e>
                                  <m:sup>
                                    <m:r>
                                      <a:rPr kumimoji="0" lang="fr-FR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5</m:t>
                                    </m:r>
                                  </m:sup>
                                </m:sSup>
                                <m:r>
                                  <a:rPr kumimoji="0" lang="fr-FR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kumimoji="0" lang="fr-FR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𝐵𝐻</m:t>
                                </m:r>
                              </m:sub>
                            </m:sSub>
                            <m:r>
                              <a:rPr kumimoji="0" lang="fr-FR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kumimoji="0" lang="fr-FR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sSup>
                                  <m:sSupPr>
                                    <m:ctrlPr>
                                      <a:rPr kumimoji="0" lang="fr-FR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fr-FR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𝑑</m:t>
                                    </m:r>
                                  </m:e>
                                  <m:sup>
                                    <m:r>
                                      <a:rPr kumimoji="0" lang="fr-FR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5</m:t>
                                    </m:r>
                                  </m:sup>
                                </m:sSup>
                                <m:r>
                                  <a:rPr kumimoji="0" lang="fr-FR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kumimoji="0" lang="fr-FR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𝐷𝑉𝐶𝑆</m:t>
                                </m:r>
                              </m:sub>
                            </m:sSub>
                            <m:r>
                              <a:rPr kumimoji="0" lang="fr-FR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∓</m:t>
                            </m:r>
                            <m:sSub>
                              <m:sSubPr>
                                <m:ctrlPr>
                                  <a:rPr lang="fr-FR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p>
                                  <m:sSupPr>
                                    <m:ctrlPr>
                                      <a:rPr lang="fr-FR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p>
                                    <m:r>
                                      <a:rPr lang="fr-FR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p>
                                </m:sSup>
                                <m:r>
                                  <a:rPr lang="fr-FR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fr-FR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𝐼𝑁𝑇</m:t>
                                </m:r>
                              </m:sub>
                            </m:sSub>
                          </m:den>
                        </m:f>
                        <m:r>
                          <a:rPr kumimoji="0" lang="fr-FR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kumimoji="0" lang="fr-FR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0" lang="fr-FR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kumimoji="0" lang="fr-FR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𝐿𝑈</m:t>
                            </m:r>
                          </m:sub>
                          <m:sup>
                            <m:r>
                              <a:rPr kumimoji="0" lang="fr-FR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±</m:t>
                            </m:r>
                          </m:sup>
                        </m:sSubSup>
                      </m:oMath>
                    </m:oMathPara>
                  </a14:m>
                  <a:endParaRPr kumimoji="0" lang="fr-FR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charset="0"/>
                    <a:ea typeface="ＭＳ Ｐゴシック" charset="0"/>
                    <a:cs typeface="+mn-cs"/>
                  </a:endParaRP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3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charset="0"/>
                    <a:ea typeface="ＭＳ Ｐゴシック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" name="ZoneTexte 5">
                  <a:extLst>
                    <a:ext uri="{FF2B5EF4-FFF2-40B4-BE49-F238E27FC236}">
                      <a16:creationId xmlns:a16="http://schemas.microsoft.com/office/drawing/2014/main" id="{7AB7C3ED-F32E-6D01-EAB9-98D90485DF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54208" y="3051225"/>
                  <a:ext cx="3737818" cy="69916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19050">
                  <a:noFill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6C58A54B-47CF-BE78-48BD-F851F5DABE5F}"/>
              </a:ext>
            </a:extLst>
          </p:cNvPr>
          <p:cNvGrpSpPr/>
          <p:nvPr/>
        </p:nvGrpSpPr>
        <p:grpSpPr>
          <a:xfrm>
            <a:off x="8386509" y="5200426"/>
            <a:ext cx="2497094" cy="1083990"/>
            <a:chOff x="7759185" y="4381585"/>
            <a:chExt cx="2497094" cy="1083990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ZoneTexte 9">
                  <a:extLst>
                    <a:ext uri="{FF2B5EF4-FFF2-40B4-BE49-F238E27FC236}">
                      <a16:creationId xmlns:a16="http://schemas.microsoft.com/office/drawing/2014/main" id="{78F95B2D-688C-EA63-2FED-62F01BEB9F88}"/>
                    </a:ext>
                  </a:extLst>
                </p:cNvPr>
                <p:cNvSpPr txBox="1"/>
                <p:nvPr/>
              </p:nvSpPr>
              <p:spPr>
                <a:xfrm>
                  <a:off x="7759185" y="4381585"/>
                  <a:ext cx="2497094" cy="699166"/>
                </a:xfrm>
                <a:prstGeom prst="rect">
                  <a:avLst/>
                </a:prstGeom>
                <a:noFill/>
                <a:ln w="19050">
                  <a:solidFill>
                    <a:srgbClr val="CD04FF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3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0" lang="fr-FR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0" lang="fr-FR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𝐴</m:t>
                            </m:r>
                          </m:e>
                          <m:sub>
                            <m:r>
                              <a:rPr kumimoji="0" lang="fr-FR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𝐿𝑈</m:t>
                            </m:r>
                          </m:sub>
                          <m:sup>
                            <m:r>
                              <a:rPr kumimoji="0" lang="fr-FR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0</m:t>
                            </m:r>
                          </m:sup>
                        </m:sSubSup>
                        <m:r>
                          <a:rPr kumimoji="0" lang="fr-FR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=</m:t>
                        </m:r>
                        <m:f>
                          <m:fPr>
                            <m:ctrlPr>
                              <a:rPr kumimoji="0" lang="fr-FR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kumimoji="0" lang="fr-FR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fr-FR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𝑑</m:t>
                                </m:r>
                              </m:e>
                              <m:sup>
                                <m:r>
                                  <a:rPr kumimoji="0" lang="fr-FR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5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kumimoji="0" lang="fr-FR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̃"/>
                                    <m:ctrlPr>
                                      <a:rPr kumimoji="0" lang="fr-FR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0" lang="fr-FR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𝜎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kumimoji="0" lang="fr-FR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𝐷𝑉𝐶𝑆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kumimoji="0" lang="fr-FR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sSup>
                                  <m:sSupPr>
                                    <m:ctrlPr>
                                      <a:rPr kumimoji="0" lang="fr-FR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fr-FR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𝑑</m:t>
                                    </m:r>
                                  </m:e>
                                  <m:sup>
                                    <m:r>
                                      <a:rPr kumimoji="0" lang="fr-FR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5</m:t>
                                    </m:r>
                                  </m:sup>
                                </m:sSup>
                                <m:r>
                                  <a:rPr kumimoji="0" lang="fr-FR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kumimoji="0" lang="fr-FR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𝐵𝐻</m:t>
                                </m:r>
                              </m:sub>
                            </m:sSub>
                            <m:r>
                              <a:rPr kumimoji="0" lang="fr-FR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kumimoji="0" lang="fr-FR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sSup>
                                  <m:sSupPr>
                                    <m:ctrlPr>
                                      <a:rPr kumimoji="0" lang="fr-FR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fr-FR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𝑑</m:t>
                                    </m:r>
                                  </m:e>
                                  <m:sup>
                                    <m:r>
                                      <a:rPr kumimoji="0" lang="fr-FR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5</m:t>
                                    </m:r>
                                  </m:sup>
                                </m:sSup>
                                <m:r>
                                  <a:rPr kumimoji="0" lang="fr-FR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kumimoji="0" lang="fr-FR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𝐷𝑉𝐶𝑆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kumimoji="0" lang="fr-FR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charset="0"/>
                    <a:ea typeface="ＭＳ Ｐゴシック" charset="0"/>
                    <a:cs typeface="+mn-cs"/>
                  </a:endParaRP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charset="0"/>
                    <a:ea typeface="ＭＳ Ｐゴシック" charset="0"/>
                    <a:cs typeface="+mn-cs"/>
                  </a:endParaRPr>
                </a:p>
              </p:txBody>
            </p:sp>
          </mc:Choice>
          <mc:Fallback>
            <p:sp>
              <p:nvSpPr>
                <p:cNvPr id="10" name="ZoneTexte 9">
                  <a:extLst>
                    <a:ext uri="{FF2B5EF4-FFF2-40B4-BE49-F238E27FC236}">
                      <a16:creationId xmlns:a16="http://schemas.microsoft.com/office/drawing/2014/main" id="{78F95B2D-688C-EA63-2FED-62F01BEB9F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9185" y="4381585"/>
                  <a:ext cx="2497094" cy="699166"/>
                </a:xfrm>
                <a:prstGeom prst="rect">
                  <a:avLst/>
                </a:prstGeom>
                <a:blipFill>
                  <a:blip r:embed="rId8"/>
                  <a:stretch>
                    <a:fillRect l="-505"/>
                  </a:stretch>
                </a:blipFill>
                <a:ln w="19050">
                  <a:solidFill>
                    <a:srgbClr val="CD04FF"/>
                  </a:solidFill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2C918E43-F7BB-82FE-B7CF-9090614FA041}"/>
                    </a:ext>
                  </a:extLst>
                </p:cNvPr>
                <p:cNvSpPr txBox="1"/>
                <p:nvPr/>
              </p:nvSpPr>
              <p:spPr>
                <a:xfrm>
                  <a:off x="8169070" y="5096243"/>
                  <a:ext cx="550600" cy="369332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300" b="0" i="1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endParaRPr>
                </a:p>
                <a:p>
                  <a:pPr lv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fr-FR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kumimoji="0" lang="fr-FR" b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charset="0"/>
                  </a:endParaRP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3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charset="0"/>
                    <a:ea typeface="ＭＳ Ｐゴシック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2C918E43-F7BB-82FE-B7CF-9090614FA0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69070" y="5096243"/>
                  <a:ext cx="550600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19050">
                  <a:noFill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12341F58-50E5-DD61-BCB1-215A78A0B734}"/>
                </a:ext>
              </a:extLst>
            </p:cNvPr>
            <p:cNvSpPr txBox="1"/>
            <p:nvPr/>
          </p:nvSpPr>
          <p:spPr>
            <a:xfrm>
              <a:off x="8601738" y="5092989"/>
              <a:ext cx="10625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/>
                <a:t>at twist-2</a:t>
              </a: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64E82D8C-7DF4-658A-A8E6-B0E4A5C2B965}"/>
              </a:ext>
            </a:extLst>
          </p:cNvPr>
          <p:cNvGrpSpPr/>
          <p:nvPr/>
        </p:nvGrpSpPr>
        <p:grpSpPr>
          <a:xfrm>
            <a:off x="196687" y="2933277"/>
            <a:ext cx="3488400" cy="3438000"/>
            <a:chOff x="196687" y="3090927"/>
            <a:chExt cx="3488400" cy="343800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1E60918-0CFA-6CE5-3246-B61B9D042D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96687" y="3090927"/>
              <a:ext cx="3488400" cy="3438000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51E78C9C-85D0-71AC-AFF2-F112066DB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85871" y="5506907"/>
              <a:ext cx="1935480" cy="574834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290598CB-344B-E7D5-B71F-2B63000C4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25872" y="3598868"/>
              <a:ext cx="1867362" cy="316800"/>
            </a:xfrm>
            <a:prstGeom prst="rect">
              <a:avLst/>
            </a:prstGeom>
          </p:spPr>
        </p:pic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FD4CFF9B-FC82-5375-022C-76A243FD66DF}"/>
                </a:ext>
              </a:extLst>
            </p:cNvPr>
            <p:cNvSpPr/>
            <p:nvPr/>
          </p:nvSpPr>
          <p:spPr>
            <a:xfrm>
              <a:off x="2365375" y="3872230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7" name="Image 26">
            <a:extLst>
              <a:ext uri="{FF2B5EF4-FFF2-40B4-BE49-F238E27FC236}">
                <a16:creationId xmlns:a16="http://schemas.microsoft.com/office/drawing/2014/main" id="{58D00E3C-292A-5395-3244-6E462EBE3F5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73999" y="5406646"/>
            <a:ext cx="1835798" cy="522000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22DB3F99-4DC2-9286-7F78-C23B00AEA101}"/>
              </a:ext>
            </a:extLst>
          </p:cNvPr>
          <p:cNvSpPr txBox="1"/>
          <p:nvPr/>
        </p:nvSpPr>
        <p:spPr>
          <a:xfrm>
            <a:off x="11669456" y="6465193"/>
            <a:ext cx="590226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prstClr val="white">
                    <a:lumMod val="65000"/>
                  </a:prstClr>
                </a:solidFill>
                <a:latin typeface="Bauhaus 93" pitchFamily="82" charset="77"/>
              </a:rPr>
              <a:t>12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Bauhaus 93" pitchFamily="82" charset="77"/>
                <a:ea typeface="+mn-ea"/>
                <a:cs typeface="+mn-cs"/>
              </a:rPr>
              <a:t>/22</a:t>
            </a:r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59BBDEB2-D34A-DE28-F9CE-2FF658414946}"/>
              </a:ext>
            </a:extLst>
          </p:cNvPr>
          <p:cNvCxnSpPr>
            <a:cxnSpLocks/>
          </p:cNvCxnSpPr>
          <p:nvPr/>
        </p:nvCxnSpPr>
        <p:spPr>
          <a:xfrm>
            <a:off x="172285" y="6614592"/>
            <a:ext cx="1151613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" name="Text Box 18">
            <a:extLst>
              <a:ext uri="{FF2B5EF4-FFF2-40B4-BE49-F238E27FC236}">
                <a16:creationId xmlns:a16="http://schemas.microsoft.com/office/drawing/2014/main" id="{7406513B-4A84-F4B7-3A00-E26B7500C6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" y="6627805"/>
            <a:ext cx="88998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July 31</a:t>
            </a:r>
            <a:r>
              <a:rPr kumimoji="0" lang="en-US" sz="900" b="0" i="1" u="none" strike="noStrike" kern="1200" cap="none" spc="0" normalizeH="0" baseline="30000" noProof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st</a:t>
            </a: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, 2025</a:t>
            </a:r>
          </a:p>
        </p:txBody>
      </p:sp>
      <p:sp>
        <p:nvSpPr>
          <p:cNvPr id="31" name="Text Box 64">
            <a:extLst>
              <a:ext uri="{FF2B5EF4-FFF2-40B4-BE49-F238E27FC236}">
                <a16:creationId xmlns:a16="http://schemas.microsoft.com/office/drawing/2014/main" id="{2D323535-FB8E-782F-2169-3159DBD908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55036" y="289798"/>
            <a:ext cx="74411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333399"/>
                </a:solidFill>
                <a:latin typeface="Lucida Calligraphy" charset="0"/>
              </a:rPr>
              <a:t>E. Voutier</a:t>
            </a:r>
          </a:p>
        </p:txBody>
      </p:sp>
    </p:spTree>
    <p:extLst>
      <p:ext uri="{BB962C8B-B14F-4D97-AF65-F5344CB8AC3E}">
        <p14:creationId xmlns:p14="http://schemas.microsoft.com/office/powerpoint/2010/main" val="38183767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6F9529C-5738-3DA0-5DE7-7495DE80B6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7484" y="1210657"/>
            <a:ext cx="637120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A. </a:t>
            </a:r>
            <a:r>
              <a:rPr lang="fr-FR" sz="120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Afanasev</a:t>
            </a:r>
            <a:r>
              <a:rPr lang="fr-FR" sz="120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 et al. EPJ A 57 (2021) 300      </a:t>
            </a:r>
            <a:r>
              <a:rPr lang="fr-FR" sz="120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C. </a:t>
            </a:r>
            <a:r>
              <a:rPr lang="fr-FR" sz="120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Muñoz</a:t>
            </a:r>
            <a:r>
              <a:rPr lang="fr-FR" sz="120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Camacho et al. PR12+23-006 (2023)</a:t>
            </a:r>
            <a:endParaRPr lang="fr-FR" sz="1200">
              <a:solidFill>
                <a:schemeClr val="tx1">
                  <a:lumMod val="50000"/>
                  <a:lumOff val="50000"/>
                </a:schemeClr>
              </a:solidFill>
              <a:latin typeface="Avenir Book" panose="02000503020000020003" pitchFamily="2" charset="0"/>
              <a:ea typeface="ＭＳ Ｐゴシック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B50BB9A8-BAC7-C759-3597-FC1368FDFE02}"/>
              </a:ext>
            </a:extLst>
          </p:cNvPr>
          <p:cNvGrpSpPr>
            <a:grpSpLocks noChangeAspect="1"/>
          </p:cNvGrpSpPr>
          <p:nvPr/>
        </p:nvGrpSpPr>
        <p:grpSpPr>
          <a:xfrm>
            <a:off x="4142357" y="2944232"/>
            <a:ext cx="7832836" cy="3396140"/>
            <a:chOff x="778940" y="3219770"/>
            <a:chExt cx="5318316" cy="2305901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C468056B-6325-1442-52D4-218947A1E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8940" y="3219770"/>
              <a:ext cx="1620000" cy="2304202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B6848924-3537-1E94-DAF7-924EC3D60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77256" y="3229495"/>
              <a:ext cx="1620000" cy="2296176"/>
            </a:xfrm>
            <a:prstGeom prst="rect">
              <a:avLst/>
            </a:prstGeom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AE0552CD-A75A-6AB7-B542-EBC660B28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24758" y="3227327"/>
              <a:ext cx="1620000" cy="2296175"/>
            </a:xfrm>
            <a:prstGeom prst="rect">
              <a:avLst/>
            </a:prstGeom>
          </p:spPr>
        </p:pic>
      </p:grpSp>
      <p:sp>
        <p:nvSpPr>
          <p:cNvPr id="27" name="TextBox 19">
            <a:extLst>
              <a:ext uri="{FF2B5EF4-FFF2-40B4-BE49-F238E27FC236}">
                <a16:creationId xmlns:a16="http://schemas.microsoft.com/office/drawing/2014/main" id="{E48A077E-F67C-1ED1-C58F-9CEC9D2C2051}"/>
              </a:ext>
            </a:extLst>
          </p:cNvPr>
          <p:cNvSpPr txBox="1"/>
          <p:nvPr/>
        </p:nvSpPr>
        <p:spPr>
          <a:xfrm>
            <a:off x="6785886" y="6284958"/>
            <a:ext cx="266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708025" algn="l"/>
              </a:tabLst>
            </a:pPr>
            <a:r>
              <a:rPr lang="en-US" sz="1400" i="1" err="1"/>
              <a:t>x</a:t>
            </a:r>
            <a:r>
              <a:rPr lang="en-US" sz="1400" i="1" baseline="-25000" err="1"/>
              <a:t>B</a:t>
            </a:r>
            <a:r>
              <a:rPr lang="en-US" sz="1400" i="1" baseline="-25000"/>
              <a:t> </a:t>
            </a:r>
            <a:r>
              <a:rPr lang="en-US" sz="1400" i="1"/>
              <a:t>= 0.36     Q</a:t>
            </a:r>
            <a:r>
              <a:rPr lang="en-US" sz="1400" i="1" baseline="30000"/>
              <a:t>2 </a:t>
            </a:r>
            <a:r>
              <a:rPr lang="en-US" sz="1400" i="1"/>
              <a:t>= 4.0 GeV</a:t>
            </a:r>
            <a:r>
              <a:rPr lang="en-US" sz="1400" i="1" baseline="30000"/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45E49366-4308-483C-3D66-29D20E93DCF1}"/>
                  </a:ext>
                </a:extLst>
              </p:cNvPr>
              <p:cNvSpPr txBox="1"/>
              <p:nvPr/>
            </p:nvSpPr>
            <p:spPr>
              <a:xfrm>
                <a:off x="6309400" y="2418465"/>
                <a:ext cx="3598036" cy="401585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r-FR" sz="300" i="1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sSup>
                            <m:sSupPr>
                              <m:ctrlPr>
                                <a:rPr lang="fr-FR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fr-FR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  <m:r>
                            <a:rPr lang="fr-FR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00</m:t>
                          </m:r>
                        </m:sub>
                        <m:sup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</m:sup>
                      </m:sSubSup>
                      <m:r>
                        <a:rPr lang="fr-FR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fr-FR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fr-FR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  <m:r>
                            <a:rPr lang="fr-FR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FR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𝐵𝐻</m:t>
                          </m:r>
                        </m:sub>
                      </m:sSub>
                      <m:r>
                        <a:rPr lang="fr-FR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fr-FR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fr-FR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  <m:r>
                            <a:rPr lang="fr-FR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FR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𝐷𝑉𝐶𝑆</m:t>
                          </m:r>
                        </m:sub>
                      </m:sSub>
                      <m:r>
                        <a:rPr lang="fr-FR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∓</m:t>
                      </m:r>
                      <m:sSub>
                        <m:sSubPr>
                          <m:ctrlPr>
                            <a:rPr lang="fr-FR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fr-FR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fr-FR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  <m:r>
                            <a:rPr lang="fr-FR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FR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𝐼𝑁𝑇</m:t>
                          </m:r>
                        </m:sub>
                      </m:sSub>
                    </m:oMath>
                  </m:oMathPara>
                </a14:m>
                <a:endParaRPr lang="fr-FR" i="0">
                  <a:solidFill>
                    <a:prstClr val="black"/>
                  </a:solidFill>
                  <a:latin typeface="Comic Sans MS" charset="0"/>
                  <a:ea typeface="Cambria Math" panose="02040503050406030204" pitchFamily="18" charset="0"/>
                </a:endParaRP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0" lang="fr-FR" sz="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</mc:Choice>
        <mc:Fallback xmlns="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45E49366-4308-483C-3D66-29D20E93DC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9400" y="2418465"/>
                <a:ext cx="3598036" cy="401585"/>
              </a:xfrm>
              <a:prstGeom prst="rect">
                <a:avLst/>
              </a:prstGeom>
              <a:blipFill>
                <a:blip r:embed="rId5"/>
                <a:stretch>
                  <a:fillRect l="-699"/>
                </a:stretch>
              </a:blipFill>
              <a:ln w="254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E22057D7-432A-4CB0-88D5-8BBD88B875D2}"/>
              </a:ext>
            </a:extLst>
          </p:cNvPr>
          <p:cNvCxnSpPr>
            <a:cxnSpLocks/>
          </p:cNvCxnSpPr>
          <p:nvPr/>
        </p:nvCxnSpPr>
        <p:spPr>
          <a:xfrm>
            <a:off x="1152419" y="623127"/>
            <a:ext cx="1087340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30" name="Image 29">
            <a:extLst>
              <a:ext uri="{FF2B5EF4-FFF2-40B4-BE49-F238E27FC236}">
                <a16:creationId xmlns:a16="http://schemas.microsoft.com/office/drawing/2014/main" id="{D32747CE-B64F-49FD-B7B7-60FEF83839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34725" y="88304"/>
            <a:ext cx="891100" cy="438433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7DF9DDEA-8238-4C5F-9E87-4E32FB863DAD}"/>
              </a:ext>
            </a:extLst>
          </p:cNvPr>
          <p:cNvSpPr txBox="1"/>
          <p:nvPr/>
        </p:nvSpPr>
        <p:spPr>
          <a:xfrm>
            <a:off x="11669456" y="6465193"/>
            <a:ext cx="590226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prstClr val="white">
                    <a:lumMod val="65000"/>
                  </a:prstClr>
                </a:solidFill>
                <a:latin typeface="Bauhaus 93" pitchFamily="82" charset="77"/>
              </a:rPr>
              <a:t>13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Bauhaus 93" pitchFamily="82" charset="77"/>
                <a:ea typeface="+mn-ea"/>
                <a:cs typeface="+mn-cs"/>
              </a:rPr>
              <a:t>/22</a:t>
            </a:r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C2B6E3D9-E256-4D58-9CD2-A2F7C5818EDE}"/>
              </a:ext>
            </a:extLst>
          </p:cNvPr>
          <p:cNvCxnSpPr>
            <a:cxnSpLocks/>
          </p:cNvCxnSpPr>
          <p:nvPr/>
        </p:nvCxnSpPr>
        <p:spPr>
          <a:xfrm>
            <a:off x="172285" y="6614592"/>
            <a:ext cx="1151613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2" name="Image 1" descr="LP15122-Picture.eps">
            <a:extLst>
              <a:ext uri="{FF2B5EF4-FFF2-40B4-BE49-F238E27FC236}">
                <a16:creationId xmlns:a16="http://schemas.microsoft.com/office/drawing/2014/main" id="{4751AAFE-6684-4C60-3348-1FB4AEAA57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3" y="98532"/>
            <a:ext cx="1057446" cy="105744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3C23C4D-13D7-3353-F3EE-CE1B0ED09CDB}"/>
              </a:ext>
            </a:extLst>
          </p:cNvPr>
          <p:cNvSpPr txBox="1"/>
          <p:nvPr/>
        </p:nvSpPr>
        <p:spPr>
          <a:xfrm>
            <a:off x="1203162" y="161462"/>
            <a:ext cx="5466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Conditionally</a:t>
            </a:r>
            <a:r>
              <a:rPr lang="fr-FR" sz="240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i="1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Approved</a:t>
            </a:r>
            <a:r>
              <a:rPr lang="fr-FR" sz="240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i="1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Measurements</a:t>
            </a:r>
            <a:endParaRPr lang="fr-FR" sz="2400" i="1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18">
            <a:extLst>
              <a:ext uri="{FF2B5EF4-FFF2-40B4-BE49-F238E27FC236}">
                <a16:creationId xmlns:a16="http://schemas.microsoft.com/office/drawing/2014/main" id="{094007EA-9E56-BD9B-A746-E3D0BE119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" y="6627805"/>
            <a:ext cx="88998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July 31</a:t>
            </a:r>
            <a:r>
              <a:rPr kumimoji="0" lang="en-US" sz="900" b="0" i="1" u="none" strike="noStrike" kern="1200" cap="none" spc="0" normalizeH="0" baseline="30000" noProof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st</a:t>
            </a: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, 2025</a:t>
            </a:r>
          </a:p>
        </p:txBody>
      </p:sp>
      <p:sp>
        <p:nvSpPr>
          <p:cNvPr id="22" name="Text Box 9">
            <a:extLst>
              <a:ext uri="{FF2B5EF4-FFF2-40B4-BE49-F238E27FC236}">
                <a16:creationId xmlns:a16="http://schemas.microsoft.com/office/drawing/2014/main" id="{782A6758-7FBF-DD3C-3863-E4D18A08E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9267" y="1024395"/>
            <a:ext cx="1944763" cy="40011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>
                <a:solidFill>
                  <a:srgbClr val="000000"/>
                </a:solidFill>
                <a:latin typeface="Lucida Calligraphy" charset="0"/>
              </a:rPr>
              <a:t>PR12+23-006</a:t>
            </a:r>
          </a:p>
        </p:txBody>
      </p:sp>
      <p:sp>
        <p:nvSpPr>
          <p:cNvPr id="31" name="Text Box 6">
            <a:extLst>
              <a:ext uri="{FF2B5EF4-FFF2-40B4-BE49-F238E27FC236}">
                <a16:creationId xmlns:a16="http://schemas.microsoft.com/office/drawing/2014/main" id="{E2E84ED5-792A-8979-7C88-16E400258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1" y="1660348"/>
            <a:ext cx="1151613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lvl="0" indent="-285750" algn="just">
              <a:buClr>
                <a:srgbClr val="CD04FF"/>
              </a:buClr>
              <a:buFont typeface="Courier New" panose="02070309020205020404" pitchFamily="49" charset="0"/>
              <a:buChar char="o"/>
              <a:defRPr/>
            </a:pPr>
            <a:r>
              <a:rPr lang="fr-FR" b="1">
                <a:solidFill>
                  <a:srgbClr val="CD04FF"/>
                </a:solidFill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High </a:t>
            </a:r>
            <a:r>
              <a:rPr lang="fr-FR" b="1" err="1">
                <a:solidFill>
                  <a:srgbClr val="CD04FF"/>
                </a:solidFill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precision</a:t>
            </a:r>
            <a:r>
              <a:rPr lang="fr-FR" b="1">
                <a:solidFill>
                  <a:srgbClr val="CD04FF"/>
                </a:solidFill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 </a:t>
            </a:r>
            <a:r>
              <a:rPr lang="fr-FR" err="1"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measurements</a:t>
            </a:r>
            <a:r>
              <a:rPr lang="fr-FR"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 of the </a:t>
            </a:r>
            <a:r>
              <a:rPr lang="fr-FR" b="1" err="1">
                <a:solidFill>
                  <a:srgbClr val="CD04FF"/>
                </a:solidFill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e</a:t>
            </a:r>
            <a:r>
              <a:rPr lang="fr-FR" b="1" baseline="30000" err="1">
                <a:solidFill>
                  <a:srgbClr val="CD04FF"/>
                </a:solidFill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+</a:t>
            </a:r>
            <a:r>
              <a:rPr lang="fr-FR" b="1" err="1">
                <a:solidFill>
                  <a:srgbClr val="CD04FF"/>
                </a:solidFill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p</a:t>
            </a:r>
            <a:r>
              <a:rPr lang="fr-FR" b="1" err="1">
                <a:solidFill>
                  <a:srgbClr val="CD04FF"/>
                </a:solidFill>
                <a:latin typeface="Symbol" pitchFamily="2" charset="2"/>
                <a:ea typeface="ＭＳ Ｐゴシック" charset="0"/>
                <a:cs typeface="Microsoft Sans Serif" panose="020B0604020202020204" pitchFamily="34" charset="0"/>
              </a:rPr>
              <a:t>g</a:t>
            </a:r>
            <a:r>
              <a:rPr lang="fr-FR" b="1">
                <a:solidFill>
                  <a:srgbClr val="CD04FF"/>
                </a:solidFill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 </a:t>
            </a:r>
            <a:r>
              <a:rPr lang="fr-FR" b="1" err="1">
                <a:solidFill>
                  <a:srgbClr val="FF0000"/>
                </a:solidFill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unpolarized</a:t>
            </a:r>
            <a:r>
              <a:rPr lang="fr-FR" b="1">
                <a:solidFill>
                  <a:srgbClr val="FF0000"/>
                </a:solidFill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 cross section </a:t>
            </a:r>
            <a:r>
              <a:rPr lang="fr-FR" err="1"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with</a:t>
            </a:r>
            <a:r>
              <a:rPr lang="fr-FR"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 the </a:t>
            </a:r>
            <a:r>
              <a:rPr lang="fr-FR" b="1">
                <a:solidFill>
                  <a:srgbClr val="0432FF"/>
                </a:solidFill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Neutral </a:t>
            </a:r>
            <a:r>
              <a:rPr lang="fr-FR" b="1" err="1">
                <a:solidFill>
                  <a:srgbClr val="0432FF"/>
                </a:solidFill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Particle</a:t>
            </a:r>
            <a:r>
              <a:rPr lang="fr-FR" b="1">
                <a:solidFill>
                  <a:srgbClr val="0432FF"/>
                </a:solidFill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 </a:t>
            </a:r>
            <a:r>
              <a:rPr lang="fr-FR" b="1" err="1">
                <a:solidFill>
                  <a:srgbClr val="0432FF"/>
                </a:solidFill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Spectrometer</a:t>
            </a:r>
            <a:r>
              <a:rPr lang="fr-FR">
                <a:solidFill>
                  <a:srgbClr val="0432FF"/>
                </a:solidFill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 </a:t>
            </a:r>
            <a:r>
              <a:rPr lang="fr-FR"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(</a:t>
            </a:r>
            <a:r>
              <a:rPr lang="fr-FR" b="1">
                <a:solidFill>
                  <a:srgbClr val="0432FF"/>
                </a:solidFill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NPS</a:t>
            </a:r>
            <a:r>
              <a:rPr lang="fr-FR"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) to </a:t>
            </a:r>
            <a:r>
              <a:rPr lang="fr-FR" err="1"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be</a:t>
            </a:r>
            <a:r>
              <a:rPr lang="fr-FR"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 </a:t>
            </a:r>
            <a:r>
              <a:rPr lang="fr-FR" err="1"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combined</a:t>
            </a:r>
            <a:r>
              <a:rPr lang="fr-FR"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 </a:t>
            </a:r>
            <a:r>
              <a:rPr lang="fr-FR" err="1"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with</a:t>
            </a:r>
            <a:r>
              <a:rPr lang="fr-FR"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 </a:t>
            </a:r>
            <a:r>
              <a:rPr lang="fr-FR" err="1"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recently</a:t>
            </a:r>
            <a:r>
              <a:rPr lang="fr-FR"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 </a:t>
            </a:r>
            <a:r>
              <a:rPr lang="fr-FR" err="1"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achieved</a:t>
            </a:r>
            <a:r>
              <a:rPr lang="fr-FR"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 </a:t>
            </a:r>
            <a:r>
              <a:rPr lang="fr-FR" b="1">
                <a:solidFill>
                  <a:srgbClr val="CD04FF"/>
                </a:solidFill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e</a:t>
            </a:r>
            <a:r>
              <a:rPr lang="fr-FR" b="1" baseline="30000">
                <a:solidFill>
                  <a:srgbClr val="CD04FF"/>
                </a:solidFill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-</a:t>
            </a:r>
            <a:r>
              <a:rPr lang="fr-FR" b="1" err="1">
                <a:solidFill>
                  <a:srgbClr val="CD04FF"/>
                </a:solidFill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p</a:t>
            </a:r>
            <a:r>
              <a:rPr lang="fr-FR" b="1" err="1">
                <a:solidFill>
                  <a:srgbClr val="CD04FF"/>
                </a:solidFill>
                <a:latin typeface="Symbol" pitchFamily="2" charset="2"/>
                <a:ea typeface="ＭＳ Ｐゴシック" charset="0"/>
                <a:cs typeface="Microsoft Sans Serif" panose="020B0604020202020204" pitchFamily="34" charset="0"/>
              </a:rPr>
              <a:t>g</a:t>
            </a:r>
            <a:r>
              <a:rPr lang="fr-FR"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 </a:t>
            </a:r>
            <a:r>
              <a:rPr lang="fr-FR" err="1"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measurements</a:t>
            </a:r>
            <a:r>
              <a:rPr lang="fr-FR"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 to enable NLO </a:t>
            </a:r>
            <a:r>
              <a:rPr lang="fr-FR" err="1"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analysis</a:t>
            </a:r>
            <a:r>
              <a:rPr lang="fr-FR"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 of observables at the </a:t>
            </a:r>
            <a:r>
              <a:rPr lang="fr-FR" b="1">
                <a:solidFill>
                  <a:srgbClr val="0432FF"/>
                </a:solidFill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twist-3</a:t>
            </a:r>
            <a:r>
              <a:rPr lang="fr-FR"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 </a:t>
            </a:r>
            <a:r>
              <a:rPr lang="fr-FR" err="1"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level</a:t>
            </a:r>
            <a:r>
              <a:rPr lang="fr-FR">
                <a:latin typeface="Microsoft Sans Serif" panose="020B0604020202020204" pitchFamily="34" charset="0"/>
                <a:ea typeface="ＭＳ Ｐゴシック" charset="0"/>
                <a:cs typeface="Microsoft Sans Serif" panose="020B0604020202020204" pitchFamily="34" charset="0"/>
              </a:rPr>
              <a:t>.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 panose="020B0604020202020204" pitchFamily="34" charset="0"/>
              <a:ea typeface="+mn-ea"/>
              <a:cs typeface="Microsoft Sans Serif" panose="020B0604020202020204" pitchFamily="34" charset="0"/>
            </a:endParaRP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F4969996-606E-732F-7C5C-3160FF2207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943" y="3027291"/>
            <a:ext cx="2613119" cy="2385200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96ACDFEB-DC8E-BE1C-D4BD-2FAA83F999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25092" y="3998527"/>
            <a:ext cx="1829609" cy="2439479"/>
          </a:xfrm>
          <a:prstGeom prst="rect">
            <a:avLst/>
          </a:prstGeom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C942375D-5DB4-D99F-3129-E186CD856D6B}"/>
              </a:ext>
            </a:extLst>
          </p:cNvPr>
          <p:cNvSpPr txBox="1"/>
          <p:nvPr/>
        </p:nvSpPr>
        <p:spPr>
          <a:xfrm>
            <a:off x="425921" y="5653422"/>
            <a:ext cx="12933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>
                <a:solidFill>
                  <a:srgbClr val="0000FF"/>
                </a:solidFill>
              </a:rPr>
              <a:t>1080</a:t>
            </a:r>
            <a:r>
              <a:rPr lang="fr-FR" sz="1600"/>
              <a:t> PbWO</a:t>
            </a:r>
            <a:r>
              <a:rPr lang="fr-FR" sz="1600" baseline="-25000"/>
              <a:t>4</a:t>
            </a:r>
            <a:r>
              <a:rPr lang="fr-FR" sz="1600"/>
              <a:t> </a:t>
            </a:r>
          </a:p>
          <a:p>
            <a:pPr algn="ctr"/>
            <a:r>
              <a:rPr lang="fr-FR" sz="1600" err="1"/>
              <a:t>crystal</a:t>
            </a:r>
            <a:r>
              <a:rPr lang="fr-FR" sz="1600"/>
              <a:t> </a:t>
            </a:r>
            <a:r>
              <a:rPr lang="fr-FR" sz="1600" err="1"/>
              <a:t>array</a:t>
            </a:r>
            <a:endParaRPr lang="fr-FR" sz="1600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B5752875-12A7-EFE5-264D-2AFFFC5E26B6}"/>
              </a:ext>
            </a:extLst>
          </p:cNvPr>
          <p:cNvSpPr txBox="1"/>
          <p:nvPr/>
        </p:nvSpPr>
        <p:spPr>
          <a:xfrm>
            <a:off x="2500827" y="6026064"/>
            <a:ext cx="8827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>
                <a:solidFill>
                  <a:srgbClr val="FFFF00"/>
                </a:solidFill>
              </a:rPr>
              <a:t>Front </a:t>
            </a:r>
            <a:r>
              <a:rPr lang="fr-FR" sz="1200" b="1" err="1">
                <a:solidFill>
                  <a:srgbClr val="FFFF00"/>
                </a:solidFill>
              </a:rPr>
              <a:t>View</a:t>
            </a:r>
            <a:endParaRPr lang="fr-FR" sz="1200" b="1">
              <a:solidFill>
                <a:srgbClr val="FFFF00"/>
              </a:solidFill>
            </a:endParaRPr>
          </a:p>
        </p:txBody>
      </p:sp>
      <p:sp>
        <p:nvSpPr>
          <p:cNvPr id="78" name="Text Box 64">
            <a:extLst>
              <a:ext uri="{FF2B5EF4-FFF2-40B4-BE49-F238E27FC236}">
                <a16:creationId xmlns:a16="http://schemas.microsoft.com/office/drawing/2014/main" id="{8C0AB686-8DC9-8066-8B8A-DAC452C192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55036" y="289798"/>
            <a:ext cx="74411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333399"/>
                </a:solidFill>
                <a:latin typeface="Lucida Calligraphy" charset="0"/>
              </a:rPr>
              <a:t>E. Voutier</a:t>
            </a:r>
          </a:p>
        </p:txBody>
      </p:sp>
    </p:spTree>
    <p:extLst>
      <p:ext uri="{BB962C8B-B14F-4D97-AF65-F5344CB8AC3E}">
        <p14:creationId xmlns:p14="http://schemas.microsoft.com/office/powerpoint/2010/main" val="9479011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BCD10-30BB-BA32-2CF3-D1E2AF8FC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9">
            <a:extLst>
              <a:ext uri="{FF2B5EF4-FFF2-40B4-BE49-F238E27FC236}">
                <a16:creationId xmlns:a16="http://schemas.microsoft.com/office/drawing/2014/main" id="{564738C1-95B9-1E31-D697-414B66002F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9267" y="1024395"/>
            <a:ext cx="3400290" cy="40011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0000"/>
                </a:solidFill>
                <a:latin typeface="Lucida Calligraphy" charset="0"/>
              </a:rPr>
              <a:t>Control of Systematics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318D9E-6308-D1D1-ACFA-25667A6D9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0773" y="1210657"/>
            <a:ext cx="652355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J.-S. Alvarado et al. CLAS Note 2024-003     J.-S. Alvarado, PhD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Thesis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 (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September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 2025)</a:t>
            </a: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A53D6A9C-A8FC-173F-3F6F-3008E50038F9}"/>
              </a:ext>
            </a:extLst>
          </p:cNvPr>
          <p:cNvCxnSpPr>
            <a:cxnSpLocks/>
          </p:cNvCxnSpPr>
          <p:nvPr/>
        </p:nvCxnSpPr>
        <p:spPr>
          <a:xfrm>
            <a:off x="1152419" y="623127"/>
            <a:ext cx="1087340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30" name="Image 29">
            <a:extLst>
              <a:ext uri="{FF2B5EF4-FFF2-40B4-BE49-F238E27FC236}">
                <a16:creationId xmlns:a16="http://schemas.microsoft.com/office/drawing/2014/main" id="{129BD1A1-2460-3253-7405-EED4721BE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4725" y="88304"/>
            <a:ext cx="891100" cy="438433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2E0DB76F-D851-96A8-D6BC-3E6630DD8EF4}"/>
              </a:ext>
            </a:extLst>
          </p:cNvPr>
          <p:cNvSpPr txBox="1"/>
          <p:nvPr/>
        </p:nvSpPr>
        <p:spPr>
          <a:xfrm>
            <a:off x="11669456" y="6465193"/>
            <a:ext cx="590226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prstClr val="white">
                    <a:lumMod val="65000"/>
                  </a:prstClr>
                </a:solidFill>
                <a:latin typeface="Bauhaus 93" pitchFamily="82" charset="77"/>
              </a:rPr>
              <a:t>14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Bauhaus 93" pitchFamily="82" charset="77"/>
                <a:ea typeface="+mn-ea"/>
                <a:cs typeface="+mn-cs"/>
              </a:rPr>
              <a:t>/22</a:t>
            </a:r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FBB5EAE3-36C1-C7B5-B24D-E5A6E2CC9253}"/>
              </a:ext>
            </a:extLst>
          </p:cNvPr>
          <p:cNvCxnSpPr>
            <a:cxnSpLocks/>
          </p:cNvCxnSpPr>
          <p:nvPr/>
        </p:nvCxnSpPr>
        <p:spPr>
          <a:xfrm>
            <a:off x="172285" y="6614592"/>
            <a:ext cx="1151613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2" name="Image 1" descr="LP15122-Picture.eps">
            <a:extLst>
              <a:ext uri="{FF2B5EF4-FFF2-40B4-BE49-F238E27FC236}">
                <a16:creationId xmlns:a16="http://schemas.microsoft.com/office/drawing/2014/main" id="{881E145D-91F6-ED5E-AAA8-DFEA5D5378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3" y="98532"/>
            <a:ext cx="1057446" cy="1057446"/>
          </a:xfrm>
          <a:prstGeom prst="rect">
            <a:avLst/>
          </a:prstGeom>
        </p:spPr>
      </p:pic>
      <p:sp>
        <p:nvSpPr>
          <p:cNvPr id="3" name="Text Box 18">
            <a:extLst>
              <a:ext uri="{FF2B5EF4-FFF2-40B4-BE49-F238E27FC236}">
                <a16:creationId xmlns:a16="http://schemas.microsoft.com/office/drawing/2014/main" id="{BB328808-E514-C5DD-BACC-EE207E02D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" y="6627805"/>
            <a:ext cx="88998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July 31</a:t>
            </a:r>
            <a:r>
              <a:rPr kumimoji="0" lang="en-US" sz="900" b="0" i="1" u="none" strike="noStrike" kern="1200" cap="none" spc="0" normalizeH="0" baseline="30000" noProof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st</a:t>
            </a: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, 2025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773B965-3D5C-FDDC-91EA-CEE9605C990B}"/>
              </a:ext>
            </a:extLst>
          </p:cNvPr>
          <p:cNvSpPr txBox="1"/>
          <p:nvPr/>
        </p:nvSpPr>
        <p:spPr>
          <a:xfrm>
            <a:off x="1203162" y="161462"/>
            <a:ext cx="5466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Conditionally</a:t>
            </a:r>
            <a:r>
              <a:rPr lang="fr-FR" sz="240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i="1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Approved</a:t>
            </a:r>
            <a:r>
              <a:rPr lang="fr-FR" sz="240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i="1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Measurements</a:t>
            </a:r>
            <a:endParaRPr lang="fr-FR" sz="2400" i="1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5176F63B-93FC-A477-1445-B91CB30BD5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887" y="1664532"/>
            <a:ext cx="1151613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60093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rPr>
              <a:t>The physics of interest is extracted from the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rPr>
              <a:t>comparison of electron and positron observables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rPr>
              <a:t>which is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rPr>
              <a:t>more challenging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rPr>
              <a:t> than the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rPr>
              <a:t>comparison of helicity dependent observables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rPr>
              <a:t> for a given beam </a:t>
            </a:r>
            <a:r>
              <a:rPr lang="en-US">
                <a:solidFill>
                  <a:prstClr val="black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charge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60093"/>
              </a:buClr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>
                <a:ln>
                  <a:noFill/>
                </a:ln>
                <a:solidFill>
                  <a:srgbClr val="CD04FF"/>
                </a:solidFill>
                <a:effectLst/>
                <a:uLnTx/>
                <a:uFillTx/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rPr>
              <a:t>Different : data taking period, detector, and experimental conditions.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6701507-33F2-69B4-B677-CC5BE5610D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067" y="2851428"/>
            <a:ext cx="5457825" cy="2597573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7BA950A-F7DF-A748-D908-B53A6886F6AE}"/>
              </a:ext>
            </a:extLst>
          </p:cNvPr>
          <p:cNvSpPr txBox="1"/>
          <p:nvPr/>
        </p:nvSpPr>
        <p:spPr>
          <a:xfrm>
            <a:off x="964875" y="5489622"/>
            <a:ext cx="41576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rPr>
              <a:t>Switching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rPr>
              <a:t> the Torus and </a:t>
            </a:r>
            <a:r>
              <a:rPr kumimoji="0" lang="fr-FR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rPr>
              <a:t>Solenoid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rPr>
              <a:t> </a:t>
            </a:r>
            <a:r>
              <a:rPr kumimoji="0" lang="fr-FR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rPr>
              <a:t>polarities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rPr>
              <a:t>, </a:t>
            </a:r>
            <a:r>
              <a:rPr kumimoji="0" lang="fr-FR" sz="16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rPr>
              <a:t>electrons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rPr>
              <a:t> and </a:t>
            </a:r>
            <a:r>
              <a:rPr kumimoji="0" lang="fr-FR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rPr>
              <a:t>positrons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rPr>
              <a:t> follow the </a:t>
            </a:r>
            <a:r>
              <a:rPr kumimoji="0" lang="fr-FR" sz="16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rPr>
              <a:t>same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rPr>
              <a:t> detector </a:t>
            </a:r>
            <a:r>
              <a:rPr kumimoji="0" lang="fr-FR" sz="16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rPr>
              <a:t>path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rPr>
              <a:t> </a:t>
            </a:r>
            <a:r>
              <a:rPr kumimoji="0" lang="fr-FR" sz="1600" b="1" i="0" u="none" strike="noStrike" kern="1200" cap="none" spc="0" normalizeH="0" baseline="0" noProof="0" err="1">
                <a:ln>
                  <a:noFill/>
                </a:ln>
                <a:solidFill>
                  <a:srgbClr val="0E680D"/>
                </a:solidFill>
                <a:effectLst/>
                <a:uLnTx/>
                <a:uFillTx/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rPr>
              <a:t>contrary</a:t>
            </a:r>
            <a:r>
              <a:rPr kumimoji="0" lang="fr-FR" sz="1600" b="1" i="0" u="none" strike="noStrike" kern="1200" cap="none" spc="0" normalizeH="0" baseline="0" noProof="0">
                <a:ln>
                  <a:noFill/>
                </a:ln>
                <a:solidFill>
                  <a:srgbClr val="0E680D"/>
                </a:solidFill>
                <a:effectLst/>
                <a:uLnTx/>
                <a:uFillTx/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rPr>
              <a:t> to protons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rPr>
              <a:t>.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E0CE509-60B0-1A60-6904-44CDA7DBD9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7228" y="3969250"/>
            <a:ext cx="3251612" cy="2524278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333B1EAF-B9CD-BBCC-A3DE-8DD01655E2F5}"/>
              </a:ext>
            </a:extLst>
          </p:cNvPr>
          <p:cNvSpPr txBox="1"/>
          <p:nvPr/>
        </p:nvSpPr>
        <p:spPr>
          <a:xfrm>
            <a:off x="5838126" y="2645854"/>
            <a:ext cx="5791898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Machine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learning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techniques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applied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DVCS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events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selection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using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kumimoji="0" lang="fr-FR" sz="1800" b="1" i="0" u="none" strike="noStrike" kern="1200" cap="none" spc="0" normalizeH="0" baseline="0" noProof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Boosted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1" i="0" u="none" strike="noStrike" kern="1200" cap="none" spc="0" normalizeH="0" baseline="0" noProof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Decision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1" i="0" u="none" strike="noStrike" kern="1200" cap="none" spc="0" normalizeH="0" baseline="0" noProof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Tree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approach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allows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measure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BSAs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within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</a:t>
            </a:r>
            <a:r>
              <a:rPr kumimoji="0" lang="fr-FR" sz="1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fr-FR" sz="1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g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topology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fr-FR" sz="1800" b="1" i="0" u="none" strike="noStrike" kern="1200" cap="none" spc="0" normalizeH="0" baseline="0" noProof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improving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1" i="0" u="none" strike="noStrike" kern="1200" cap="none" spc="0" normalizeH="0" baseline="0" noProof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kinematic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1" i="0" u="none" strike="noStrike" kern="1200" cap="none" spc="0" normalizeH="0" baseline="0" noProof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coverage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fr-FR" sz="1800" b="1" i="0" u="none" strike="noStrike" kern="1200" cap="none" spc="0" normalizeH="0" baseline="0" noProof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statistics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fr-FR" sz="1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reducing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systematics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BC40BAF-3D4E-9A64-A610-E9E01B79F08E}"/>
              </a:ext>
            </a:extLst>
          </p:cNvPr>
          <p:cNvSpPr txBox="1"/>
          <p:nvPr/>
        </p:nvSpPr>
        <p:spPr>
          <a:xfrm>
            <a:off x="8887695" y="4782964"/>
            <a:ext cx="33025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Cross section </a:t>
            </a:r>
            <a:r>
              <a:rPr kumimoji="0" lang="fr-FR" sz="1600" b="1" i="1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analysis</a:t>
            </a:r>
            <a:r>
              <a:rPr kumimoji="0" lang="fr-FR" sz="1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fr-FR" sz="1600" b="1" i="1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progress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Extension to </a:t>
            </a:r>
            <a:r>
              <a:rPr kumimoji="0" lang="fr-FR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polarized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targets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(BTA).</a:t>
            </a:r>
          </a:p>
        </p:txBody>
      </p:sp>
      <p:sp>
        <p:nvSpPr>
          <p:cNvPr id="17" name="Text Box 64">
            <a:extLst>
              <a:ext uri="{FF2B5EF4-FFF2-40B4-BE49-F238E27FC236}">
                <a16:creationId xmlns:a16="http://schemas.microsoft.com/office/drawing/2014/main" id="{F9E9DC92-59B7-06A0-2292-AB0E9939E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55036" y="289798"/>
            <a:ext cx="74411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333399"/>
                </a:solidFill>
                <a:latin typeface="Lucida Calligraphy" charset="0"/>
              </a:rPr>
              <a:t>E. Voutier</a:t>
            </a:r>
          </a:p>
        </p:txBody>
      </p:sp>
    </p:spTree>
    <p:extLst>
      <p:ext uri="{BB962C8B-B14F-4D97-AF65-F5344CB8AC3E}">
        <p14:creationId xmlns:p14="http://schemas.microsoft.com/office/powerpoint/2010/main" val="2400919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P15122-Picture.eps">
            <a:extLst>
              <a:ext uri="{FF2B5EF4-FFF2-40B4-BE49-F238E27FC236}">
                <a16:creationId xmlns:a16="http://schemas.microsoft.com/office/drawing/2014/main" id="{CDF14035-EE07-8395-16D3-BA7C0537EA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3" y="98532"/>
            <a:ext cx="1057446" cy="1057446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1D5BBF3A-A2FA-7AC8-42F9-FA7C1B862904}"/>
              </a:ext>
            </a:extLst>
          </p:cNvPr>
          <p:cNvGrpSpPr/>
          <p:nvPr/>
        </p:nvGrpSpPr>
        <p:grpSpPr>
          <a:xfrm>
            <a:off x="10455036" y="88304"/>
            <a:ext cx="1570789" cy="438433"/>
            <a:chOff x="7407037" y="184556"/>
            <a:chExt cx="1570789" cy="438433"/>
          </a:xfrm>
        </p:grpSpPr>
        <p:sp>
          <p:nvSpPr>
            <p:cNvPr id="14" name="Text Box 64">
              <a:extLst>
                <a:ext uri="{FF2B5EF4-FFF2-40B4-BE49-F238E27FC236}">
                  <a16:creationId xmlns:a16="http://schemas.microsoft.com/office/drawing/2014/main" id="{8BC0720E-5267-63BA-CB1C-A71F7E3B37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07037" y="386050"/>
              <a:ext cx="744114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Lucida Calligraphy" charset="0"/>
                  <a:ea typeface="+mn-ea"/>
                  <a:cs typeface="+mn-cs"/>
                </a:rPr>
                <a:t>E. Voutier</a:t>
              </a:r>
            </a:p>
          </p:txBody>
        </p:sp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E1719CD8-DA96-7463-94D1-556B3D308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86726" y="184556"/>
              <a:ext cx="891100" cy="438433"/>
            </a:xfrm>
            <a:prstGeom prst="rect">
              <a:avLst/>
            </a:prstGeom>
          </p:spPr>
        </p:pic>
      </p:grpSp>
      <p:sp>
        <p:nvSpPr>
          <p:cNvPr id="12" name="Rectangle 43">
            <a:extLst>
              <a:ext uri="{FF2B5EF4-FFF2-40B4-BE49-F238E27FC236}">
                <a16:creationId xmlns:a16="http://schemas.microsoft.com/office/drawing/2014/main" id="{9952CF85-57FA-A8A2-AF87-39DCDCE2B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0245" y="1235380"/>
            <a:ext cx="574892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  <a:cs typeface="Microsoft Sans Serif" panose="020B0604020202020204" pitchFamily="34" charset="0"/>
              </a:rPr>
              <a:t>K. </a:t>
            </a:r>
            <a:r>
              <a:rPr lang="fr-FR" sz="120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  <a:cs typeface="Microsoft Sans Serif" panose="020B0604020202020204" pitchFamily="34" charset="0"/>
              </a:rPr>
              <a:t>Kumerički</a:t>
            </a:r>
            <a:r>
              <a:rPr lang="fr-FR" sz="120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  <a:cs typeface="Microsoft Sans Serif" panose="020B0604020202020204" pitchFamily="34" charset="0"/>
              </a:rPr>
              <a:t> et al. NPB 841 (2010) 1     E.C. </a:t>
            </a:r>
            <a:r>
              <a:rPr lang="fr-FR" sz="120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  <a:cs typeface="Microsoft Sans Serif" panose="020B0604020202020204" pitchFamily="34" charset="0"/>
              </a:rPr>
              <a:t>Aschenauer</a:t>
            </a:r>
            <a:r>
              <a:rPr lang="fr-FR" sz="120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  <a:cs typeface="Microsoft Sans Serif" panose="020B0604020202020204" pitchFamily="34" charset="0"/>
              </a:rPr>
              <a:t> et al. JHEP 09 (2013) 093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 Box 48">
                <a:extLst>
                  <a:ext uri="{FF2B5EF4-FFF2-40B4-BE49-F238E27FC236}">
                    <a16:creationId xmlns:a16="http://schemas.microsoft.com/office/drawing/2014/main" id="{D4971D60-0BCA-7ECE-D13D-7812778E23B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529290" y="2844354"/>
                <a:ext cx="4944484" cy="3344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buClr>
                    <a:srgbClr val="CD04FF"/>
                  </a:buClr>
                </a:pPr>
                <a:r>
                  <a:rPr lang="en-US" altLang="fr-FR" sz="1400"/>
                  <a:t>Fitting of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fr-FR" sz="1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fr-FR" sz="14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ℋ</m:t>
                        </m:r>
                        <m:r>
                          <a:rPr lang="fr-FR" altLang="fr-FR" sz="1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̃"/>
                            <m:ctrlPr>
                              <a:rPr lang="fr-FR" altLang="fr-FR" sz="14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altLang="fr-FR" sz="140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ℋ</m:t>
                            </m:r>
                          </m:e>
                        </m:acc>
                        <m:r>
                          <a:rPr lang="fr-FR" altLang="fr-FR" sz="1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fr-FR" altLang="fr-FR" sz="1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fr-FR" sz="1400"/>
                  <a:t>CFFs assuming model values for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fr-FR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fr-FR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ℰ</m:t>
                        </m:r>
                        <m:r>
                          <a:rPr lang="fr-FR" altLang="fr-FR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̃"/>
                            <m:ctrlPr>
                              <a:rPr lang="fr-FR" altLang="fr-FR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altLang="fr-FR" sz="1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ℰ</m:t>
                            </m:r>
                          </m:e>
                        </m:acc>
                        <m:r>
                          <a:rPr lang="fr-FR" altLang="fr-FR" sz="1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fr-FR" altLang="fr-FR" sz="1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fr-FR" sz="1400"/>
                  <a:t>CFFs.</a:t>
                </a:r>
                <a:endParaRPr lang="en-US" altLang="fr-FR" sz="1400" i="1" baseline="30000"/>
              </a:p>
            </p:txBody>
          </p:sp>
        </mc:Choice>
        <mc:Fallback xmlns="">
          <p:sp>
            <p:nvSpPr>
              <p:cNvPr id="20" name="Text Box 48">
                <a:extLst>
                  <a:ext uri="{FF2B5EF4-FFF2-40B4-BE49-F238E27FC236}">
                    <a16:creationId xmlns:a16="http://schemas.microsoft.com/office/drawing/2014/main" id="{D4971D60-0BCA-7ECE-D13D-7812778E23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29290" y="2844354"/>
                <a:ext cx="4944484" cy="334451"/>
              </a:xfrm>
              <a:prstGeom prst="rect">
                <a:avLst/>
              </a:prstGeom>
              <a:blipFill>
                <a:blip r:embed="rId4"/>
                <a:stretch>
                  <a:fillRect l="-513" b="-1481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1" name="Groupe 40">
            <a:extLst>
              <a:ext uri="{FF2B5EF4-FFF2-40B4-BE49-F238E27FC236}">
                <a16:creationId xmlns:a16="http://schemas.microsoft.com/office/drawing/2014/main" id="{09F0C1B3-7991-425F-8915-98FBDCFDFCAD}"/>
              </a:ext>
            </a:extLst>
          </p:cNvPr>
          <p:cNvGrpSpPr>
            <a:grpSpLocks noChangeAspect="1"/>
          </p:cNvGrpSpPr>
          <p:nvPr/>
        </p:nvGrpSpPr>
        <p:grpSpPr>
          <a:xfrm>
            <a:off x="1194244" y="2455730"/>
            <a:ext cx="5112000" cy="998899"/>
            <a:chOff x="2247900" y="1714500"/>
            <a:chExt cx="7683500" cy="1501374"/>
          </a:xfrm>
        </p:grpSpPr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F18410DF-0CB8-683E-0D05-0727AEA70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60600" y="1714500"/>
              <a:ext cx="7670800" cy="1041400"/>
            </a:xfrm>
            <a:prstGeom prst="rect">
              <a:avLst/>
            </a:prstGeom>
          </p:spPr>
        </p:pic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B8B57CA1-F4E1-14FD-371C-09104059AC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47900" y="2733274"/>
              <a:ext cx="7670800" cy="482600"/>
            </a:xfrm>
            <a:prstGeom prst="rect">
              <a:avLst/>
            </a:prstGeom>
          </p:spPr>
        </p:pic>
      </p:grpSp>
      <p:grpSp>
        <p:nvGrpSpPr>
          <p:cNvPr id="58" name="Groupe 57">
            <a:extLst>
              <a:ext uri="{FF2B5EF4-FFF2-40B4-BE49-F238E27FC236}">
                <a16:creationId xmlns:a16="http://schemas.microsoft.com/office/drawing/2014/main" id="{00DEE775-69DE-0B0F-197A-783B295D4427}"/>
              </a:ext>
            </a:extLst>
          </p:cNvPr>
          <p:cNvGrpSpPr/>
          <p:nvPr/>
        </p:nvGrpSpPr>
        <p:grpSpPr>
          <a:xfrm>
            <a:off x="129030" y="3598372"/>
            <a:ext cx="11933208" cy="2352046"/>
            <a:chOff x="129030" y="3741252"/>
            <a:chExt cx="11933208" cy="2352046"/>
          </a:xfrm>
        </p:grpSpPr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id="{7513FEB7-37B2-8AB6-F714-EB531A418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9030" y="3741252"/>
              <a:ext cx="7772400" cy="2352046"/>
            </a:xfrm>
            <a:prstGeom prst="rect">
              <a:avLst/>
            </a:prstGeom>
          </p:spPr>
        </p:pic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FC332A65-8FAF-6045-EA9D-2B63D3E9B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459334" y="3746098"/>
              <a:ext cx="3602904" cy="2347200"/>
            </a:xfrm>
            <a:prstGeom prst="rect">
              <a:avLst/>
            </a:prstGeom>
          </p:spPr>
        </p:pic>
      </p:grpSp>
      <p:sp>
        <p:nvSpPr>
          <p:cNvPr id="55" name="Cadre 54">
            <a:extLst>
              <a:ext uri="{FF2B5EF4-FFF2-40B4-BE49-F238E27FC236}">
                <a16:creationId xmlns:a16="http://schemas.microsoft.com/office/drawing/2014/main" id="{5EF081D5-2487-568F-FE1C-6707431E5536}"/>
              </a:ext>
            </a:extLst>
          </p:cNvPr>
          <p:cNvSpPr/>
          <p:nvPr/>
        </p:nvSpPr>
        <p:spPr>
          <a:xfrm>
            <a:off x="3055836" y="2530069"/>
            <a:ext cx="2171710" cy="321085"/>
          </a:xfrm>
          <a:prstGeom prst="frame">
            <a:avLst>
              <a:gd name="adj1" fmla="val 1471"/>
            </a:avLst>
          </a:prstGeom>
          <a:solidFill>
            <a:srgbClr val="FF0000"/>
          </a:solidFill>
          <a:ln w="2540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6" name="Cadre 55">
            <a:extLst>
              <a:ext uri="{FF2B5EF4-FFF2-40B4-BE49-F238E27FC236}">
                <a16:creationId xmlns:a16="http://schemas.microsoft.com/office/drawing/2014/main" id="{84FB305B-3642-BC6D-6524-0D0F17EBD874}"/>
              </a:ext>
            </a:extLst>
          </p:cNvPr>
          <p:cNvSpPr/>
          <p:nvPr/>
        </p:nvSpPr>
        <p:spPr>
          <a:xfrm>
            <a:off x="5258901" y="2531000"/>
            <a:ext cx="1014901" cy="321085"/>
          </a:xfrm>
          <a:prstGeom prst="frame">
            <a:avLst>
              <a:gd name="adj1" fmla="val 1471"/>
            </a:avLst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06AEC1AA-5CCE-12CD-9472-88F18A1E5EE9}"/>
              </a:ext>
            </a:extLst>
          </p:cNvPr>
          <p:cNvSpPr txBox="1"/>
          <p:nvPr/>
        </p:nvSpPr>
        <p:spPr>
          <a:xfrm>
            <a:off x="1205106" y="5880343"/>
            <a:ext cx="17193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b="1" i="1" err="1">
                <a:solidFill>
                  <a:srgbClr val="CD04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Purity</a:t>
            </a:r>
            <a:r>
              <a:rPr lang="fr-FR" sz="1200" b="1" i="1">
                <a:solidFill>
                  <a:srgbClr val="CD04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e</a:t>
            </a:r>
            <a:r>
              <a:rPr lang="fr-FR" sz="1200" b="1" i="1" baseline="30000">
                <a:solidFill>
                  <a:srgbClr val="CD04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1200" b="1" i="1">
                <a:solidFill>
                  <a:srgbClr val="CD04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observables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F4B5CD62-77CC-ACCE-3D34-6D2BF787F476}"/>
              </a:ext>
            </a:extLst>
          </p:cNvPr>
          <p:cNvSpPr txBox="1"/>
          <p:nvPr/>
        </p:nvSpPr>
        <p:spPr>
          <a:xfrm>
            <a:off x="5215903" y="5892353"/>
            <a:ext cx="20485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b="1" i="1" err="1">
                <a:solidFill>
                  <a:srgbClr val="CD04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Reduction</a:t>
            </a:r>
            <a:r>
              <a:rPr lang="fr-FR" sz="1200" b="1" i="1">
                <a:solidFill>
                  <a:srgbClr val="CD04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CFF </a:t>
            </a:r>
            <a:r>
              <a:rPr lang="fr-FR" sz="1200" b="1" i="1" err="1">
                <a:solidFill>
                  <a:srgbClr val="CD04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correlations</a:t>
            </a:r>
            <a:endParaRPr lang="fr-FR" sz="1200" b="1" i="1">
              <a:solidFill>
                <a:srgbClr val="CD04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F6542AD5-B940-50D4-A8BC-AB6884165D47}"/>
              </a:ext>
            </a:extLst>
          </p:cNvPr>
          <p:cNvSpPr txBox="1"/>
          <p:nvPr/>
        </p:nvSpPr>
        <p:spPr>
          <a:xfrm>
            <a:off x="9377551" y="5887585"/>
            <a:ext cx="20485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b="1" i="1" err="1">
                <a:solidFill>
                  <a:srgbClr val="CD04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Reduction</a:t>
            </a:r>
            <a:r>
              <a:rPr lang="fr-FR" sz="1200" b="1" i="1">
                <a:solidFill>
                  <a:srgbClr val="CD04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CFF </a:t>
            </a:r>
            <a:r>
              <a:rPr lang="fr-FR" sz="1200" b="1" i="1" err="1">
                <a:solidFill>
                  <a:srgbClr val="CD04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correlations</a:t>
            </a:r>
            <a:endParaRPr lang="fr-FR" sz="1200" b="1" i="1">
              <a:solidFill>
                <a:srgbClr val="CD04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 Box 48">
                <a:extLst>
                  <a:ext uri="{FF2B5EF4-FFF2-40B4-BE49-F238E27FC236}">
                    <a16:creationId xmlns:a16="http://schemas.microsoft.com/office/drawing/2014/main" id="{85090271-7886-11B8-9136-DEB4DD3FCA6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24640" y="6197134"/>
                <a:ext cx="6463945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285750" indent="-285750" algn="r">
                  <a:buClr>
                    <a:srgbClr val="CD04FF"/>
                  </a:buClr>
                  <a:buFont typeface="Arial Unicode MS" panose="020B0604020202020204" pitchFamily="34" charset="-128"/>
                  <a:buChar char="☛"/>
                </a:pPr>
                <a:r>
                  <a:rPr lang="en-US" altLang="fr-FR"/>
                  <a:t>Improvement of the </a:t>
                </a:r>
                <a:r>
                  <a:rPr lang="en-US" altLang="fr-FR" b="1">
                    <a:solidFill>
                      <a:srgbClr val="0000FF"/>
                    </a:solidFill>
                  </a:rPr>
                  <a:t>error</a:t>
                </a:r>
                <a:r>
                  <a:rPr lang="en-US" altLang="fr-FR"/>
                  <a:t> on </a:t>
                </a:r>
                <a14:m>
                  <m:oMath xmlns:m="http://schemas.openxmlformats.org/officeDocument/2006/math">
                    <m:r>
                      <a:rPr lang="en-US" altLang="fr-FR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𝕽𝖊</m:t>
                    </m:r>
                    <m:d>
                      <m:dPr>
                        <m:begChr m:val="["/>
                        <m:endChr m:val="]"/>
                        <m:ctrlPr>
                          <a:rPr lang="en-US" altLang="fr-FR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fr-FR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𝓗</m:t>
                        </m:r>
                      </m:e>
                    </m:d>
                    <m:r>
                      <a:rPr lang="fr-FR" alt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altLang="fr-FR"/>
              </a:p>
            </p:txBody>
          </p:sp>
        </mc:Choice>
        <mc:Fallback xmlns="">
          <p:sp>
            <p:nvSpPr>
              <p:cNvPr id="19" name="Text Box 48">
                <a:extLst>
                  <a:ext uri="{FF2B5EF4-FFF2-40B4-BE49-F238E27FC236}">
                    <a16:creationId xmlns:a16="http://schemas.microsoft.com/office/drawing/2014/main" id="{85090271-7886-11B8-9136-DEB4DD3FCA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24640" y="6197134"/>
                <a:ext cx="6463945" cy="369332"/>
              </a:xfrm>
              <a:prstGeom prst="rect">
                <a:avLst/>
              </a:prstGeom>
              <a:blipFill>
                <a:blip r:embed="rId9"/>
                <a:stretch>
                  <a:fillRect t="-17241" b="-3103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ZoneTexte 61">
            <a:extLst>
              <a:ext uri="{FF2B5EF4-FFF2-40B4-BE49-F238E27FC236}">
                <a16:creationId xmlns:a16="http://schemas.microsoft.com/office/drawing/2014/main" id="{702630E9-3680-4293-5E92-7A61EC28CB4E}"/>
              </a:ext>
            </a:extLst>
          </p:cNvPr>
          <p:cNvSpPr txBox="1"/>
          <p:nvPr/>
        </p:nvSpPr>
        <p:spPr>
          <a:xfrm>
            <a:off x="2158583" y="3874681"/>
            <a:ext cx="9592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93663" indent="-93663"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fr-FR" sz="1200" err="1">
                <a:latin typeface="Calibri" panose="020F0502020204030204" pitchFamily="34" charset="0"/>
                <a:cs typeface="Calibri" panose="020F0502020204030204" pitchFamily="34" charset="0"/>
              </a:rPr>
              <a:t>Without</a:t>
            </a:r>
            <a:r>
              <a:rPr lang="fr-FR" sz="12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200" b="1">
                <a:solidFill>
                  <a:srgbClr val="CD04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fr-FR" sz="1200" b="1" baseline="30000">
                <a:solidFill>
                  <a:srgbClr val="CD04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  <a:p>
            <a:pPr marL="93663" indent="-93663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fr-FR" sz="120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sz="12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200" b="1">
                <a:solidFill>
                  <a:srgbClr val="CD04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fr-FR" sz="1400" b="1" baseline="30000">
                <a:solidFill>
                  <a:srgbClr val="CD04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</p:txBody>
      </p: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C00BE372-497F-FB31-5A58-96EF8769B357}"/>
              </a:ext>
            </a:extLst>
          </p:cNvPr>
          <p:cNvGrpSpPr/>
          <p:nvPr/>
        </p:nvGrpSpPr>
        <p:grpSpPr>
          <a:xfrm>
            <a:off x="646411" y="5165025"/>
            <a:ext cx="1704056" cy="461665"/>
            <a:chOff x="2145696" y="5903217"/>
            <a:chExt cx="1704056" cy="461665"/>
          </a:xfrm>
        </p:grpSpPr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1DAA60A0-ED3F-155F-A981-AD93AAE3B086}"/>
                </a:ext>
              </a:extLst>
            </p:cNvPr>
            <p:cNvSpPr txBox="1"/>
            <p:nvPr/>
          </p:nvSpPr>
          <p:spPr>
            <a:xfrm>
              <a:off x="2145696" y="5903217"/>
              <a:ext cx="17040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80975" indent="-180975">
                <a:buClr>
                  <a:srgbClr val="FF0000"/>
                </a:buClr>
              </a:pPr>
              <a:r>
                <a:rPr lang="fr-FR" sz="1200">
                  <a:latin typeface="Calibri" panose="020F0502020204030204" pitchFamily="34" charset="0"/>
                  <a:cs typeface="Calibri" panose="020F0502020204030204" pitchFamily="34" charset="0"/>
                </a:rPr>
                <a:t>	</a:t>
              </a:r>
              <a:r>
                <a:rPr lang="fr-FR" sz="1200" err="1">
                  <a:latin typeface="Calibri" panose="020F0502020204030204" pitchFamily="34" charset="0"/>
                  <a:cs typeface="Calibri" panose="020F0502020204030204" pitchFamily="34" charset="0"/>
                </a:rPr>
                <a:t>Same</a:t>
              </a:r>
              <a:r>
                <a:rPr lang="fr-FR" sz="120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FR" sz="1200" i="1"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fr-FR" sz="1200" i="1" err="1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  <a:r>
                <a:rPr lang="fr-FR" sz="1200" i="1" baseline="-25000" err="1"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  <a:r>
                <a:rPr lang="fr-FR" sz="1200" i="1" baseline="-2500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FR" sz="1200" i="1">
                  <a:latin typeface="Calibri" panose="020F0502020204030204" pitchFamily="34" charset="0"/>
                  <a:cs typeface="Calibri" panose="020F0502020204030204" pitchFamily="34" charset="0"/>
                </a:rPr>
                <a:t>,Q</a:t>
              </a:r>
              <a:r>
                <a:rPr lang="fr-FR" sz="1200" i="1" baseline="3000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fr-FR" sz="1200" i="1"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  <a:p>
              <a:pPr marL="171450" indent="-171450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fr-FR" sz="1200" i="1" err="1">
                  <a:latin typeface="Calibri" panose="020F0502020204030204" pitchFamily="34" charset="0"/>
                  <a:cs typeface="Calibri" panose="020F0502020204030204" pitchFamily="34" charset="0"/>
                </a:rPr>
                <a:t>Different</a:t>
              </a:r>
              <a:r>
                <a:rPr lang="fr-FR" sz="1200" i="1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FR" sz="1200" i="1" err="1">
                  <a:latin typeface="Calibri" panose="020F0502020204030204" pitchFamily="34" charset="0"/>
                  <a:cs typeface="Calibri" panose="020F0502020204030204" pitchFamily="34" charset="0"/>
                </a:rPr>
                <a:t>t-kinematics</a:t>
              </a:r>
              <a:endParaRPr lang="fr-FR" sz="1200" i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65" name="Connecteur droit 64">
              <a:extLst>
                <a:ext uri="{FF2B5EF4-FFF2-40B4-BE49-F238E27FC236}">
                  <a16:creationId xmlns:a16="http://schemas.microsoft.com/office/drawing/2014/main" id="{3E0EB244-53C6-EBC3-258E-EB0FBC6D6D10}"/>
                </a:ext>
              </a:extLst>
            </p:cNvPr>
            <p:cNvCxnSpPr>
              <a:cxnSpLocks/>
            </p:cNvCxnSpPr>
            <p:nvPr/>
          </p:nvCxnSpPr>
          <p:spPr>
            <a:xfrm>
              <a:off x="2236117" y="6058396"/>
              <a:ext cx="139067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 Box 9">
            <a:extLst>
              <a:ext uri="{FF2B5EF4-FFF2-40B4-BE49-F238E27FC236}">
                <a16:creationId xmlns:a16="http://schemas.microsoft.com/office/drawing/2014/main" id="{53E2B0FE-5642-9D8E-B850-75529DE0C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9266" y="1024395"/>
            <a:ext cx="5320023" cy="40011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>
                <a:solidFill>
                  <a:srgbClr val="000000"/>
                </a:solidFill>
                <a:latin typeface="Lucida Calligraphy" charset="0"/>
              </a:rPr>
              <a:t>Impact of Positron Measurements (I)</a:t>
            </a:r>
          </a:p>
        </p:txBody>
      </p:sp>
      <p:sp>
        <p:nvSpPr>
          <p:cNvPr id="9" name="Text Box 48">
            <a:extLst>
              <a:ext uri="{FF2B5EF4-FFF2-40B4-BE49-F238E27FC236}">
                <a16:creationId xmlns:a16="http://schemas.microsoft.com/office/drawing/2014/main" id="{C496225C-0EC5-C1E5-30AD-73679807D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416" y="1673242"/>
            <a:ext cx="1151613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CD04FF"/>
              </a:buClr>
              <a:buFont typeface="Courier New" panose="02070309020205020404" pitchFamily="49" charset="0"/>
              <a:buChar char="o"/>
            </a:pPr>
            <a:r>
              <a:rPr lang="en-US" altLang="fr-FR">
                <a:latin typeface="Microsoft Sans Serif" panose="020B0604020202020204" pitchFamily="34" charset="0"/>
                <a:cs typeface="Microsoft Sans Serif" panose="020B0604020202020204" pitchFamily="34" charset="0"/>
              </a:rPr>
              <a:t>The importance of positron beams for the determination of CFFs </a:t>
            </a:r>
            <a:r>
              <a:rPr lang="en-US" altLang="fr-FR" b="1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may be quantified</a:t>
            </a:r>
            <a:r>
              <a:rPr lang="en-US" altLang="fr-FR">
                <a:latin typeface="Microsoft Sans Serif" panose="020B0604020202020204" pitchFamily="34" charset="0"/>
                <a:cs typeface="Microsoft Sans Serif" panose="020B0604020202020204" pitchFamily="34" charset="0"/>
              </a:rPr>
              <a:t> in a </a:t>
            </a:r>
            <a:r>
              <a:rPr lang="en-US" altLang="fr-FR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model-dependent</a:t>
            </a:r>
            <a:r>
              <a:rPr lang="en-US" altLang="fr-FR">
                <a:latin typeface="Microsoft Sans Serif" panose="020B0604020202020204" pitchFamily="34" charset="0"/>
                <a:cs typeface="Microsoft Sans Serif" panose="020B0604020202020204" pitchFamily="34" charset="0"/>
              </a:rPr>
              <a:t> way depending on : the </a:t>
            </a:r>
            <a:r>
              <a:rPr lang="en-US" altLang="fr-FR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cross section model</a:t>
            </a:r>
            <a:r>
              <a:rPr lang="en-US" altLang="fr-FR">
                <a:latin typeface="Microsoft Sans Serif" panose="020B0604020202020204" pitchFamily="34" charset="0"/>
                <a:cs typeface="Microsoft Sans Serif" panose="020B0604020202020204" pitchFamily="34" charset="0"/>
              </a:rPr>
              <a:t>, the </a:t>
            </a:r>
            <a:r>
              <a:rPr lang="en-US" altLang="fr-FR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GPDs model</a:t>
            </a:r>
            <a:r>
              <a:rPr lang="en-US" altLang="fr-FR">
                <a:latin typeface="Microsoft Sans Serif" panose="020B0604020202020204" pitchFamily="34" charset="0"/>
                <a:cs typeface="Microsoft Sans Serif" panose="020B0604020202020204" pitchFamily="34" charset="0"/>
              </a:rPr>
              <a:t>, and the hypotheses of the </a:t>
            </a:r>
            <a:r>
              <a:rPr lang="en-US" altLang="fr-FR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fitting approach</a:t>
            </a:r>
            <a:r>
              <a:rPr lang="en-US" altLang="fr-FR">
                <a:latin typeface="Microsoft Sans Serif" panose="020B0604020202020204" pitchFamily="34" charset="0"/>
                <a:cs typeface="Microsoft Sans Serif" panose="020B0604020202020204" pitchFamily="34" charset="0"/>
              </a:rPr>
              <a:t>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05D2CC3-6F68-B7A9-7BED-56D23ABCCBC7}"/>
              </a:ext>
            </a:extLst>
          </p:cNvPr>
          <p:cNvSpPr txBox="1"/>
          <p:nvPr/>
        </p:nvSpPr>
        <p:spPr>
          <a:xfrm>
            <a:off x="1203162" y="161462"/>
            <a:ext cx="5466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Conditionally</a:t>
            </a:r>
            <a:r>
              <a:rPr lang="fr-FR" sz="240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i="1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Approved</a:t>
            </a:r>
            <a:r>
              <a:rPr lang="fr-FR" sz="240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i="1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Measurements</a:t>
            </a:r>
            <a:endParaRPr lang="fr-FR" sz="2400" i="1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B9EEF90-F64C-77A3-4BB1-C21EEF4D8396}"/>
              </a:ext>
            </a:extLst>
          </p:cNvPr>
          <p:cNvSpPr txBox="1"/>
          <p:nvPr/>
        </p:nvSpPr>
        <p:spPr>
          <a:xfrm>
            <a:off x="11669456" y="6465193"/>
            <a:ext cx="590226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prstClr val="white">
                    <a:lumMod val="65000"/>
                  </a:prstClr>
                </a:solidFill>
                <a:latin typeface="Bauhaus 93" pitchFamily="82" charset="77"/>
              </a:rPr>
              <a:t>15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Bauhaus 93" pitchFamily="82" charset="77"/>
                <a:ea typeface="+mn-ea"/>
                <a:cs typeface="+mn-cs"/>
              </a:rPr>
              <a:t>/22</a:t>
            </a: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1257EEE8-C033-6514-A592-D82B944DEAAE}"/>
              </a:ext>
            </a:extLst>
          </p:cNvPr>
          <p:cNvCxnSpPr>
            <a:cxnSpLocks/>
          </p:cNvCxnSpPr>
          <p:nvPr/>
        </p:nvCxnSpPr>
        <p:spPr>
          <a:xfrm>
            <a:off x="172285" y="6614592"/>
            <a:ext cx="1151613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8" name="Text Box 18">
            <a:extLst>
              <a:ext uri="{FF2B5EF4-FFF2-40B4-BE49-F238E27FC236}">
                <a16:creationId xmlns:a16="http://schemas.microsoft.com/office/drawing/2014/main" id="{5602D8A0-5840-9D0A-9A8F-17CC4A0968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" y="6627805"/>
            <a:ext cx="88998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July 31</a:t>
            </a:r>
            <a:r>
              <a:rPr kumimoji="0" lang="en-US" sz="900" b="0" i="1" u="none" strike="noStrike" kern="1200" cap="none" spc="0" normalizeH="0" baseline="30000" noProof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st</a:t>
            </a: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, 2025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B7F8DD4F-5DDA-ED66-0063-35E993542AD0}"/>
              </a:ext>
            </a:extLst>
          </p:cNvPr>
          <p:cNvCxnSpPr>
            <a:cxnSpLocks/>
          </p:cNvCxnSpPr>
          <p:nvPr/>
        </p:nvCxnSpPr>
        <p:spPr>
          <a:xfrm>
            <a:off x="1152419" y="623127"/>
            <a:ext cx="1087340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74429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P15122-Picture.eps">
            <a:extLst>
              <a:ext uri="{FF2B5EF4-FFF2-40B4-BE49-F238E27FC236}">
                <a16:creationId xmlns:a16="http://schemas.microsoft.com/office/drawing/2014/main" id="{CDF14035-EE07-8395-16D3-BA7C0537EA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3" y="98532"/>
            <a:ext cx="1057446" cy="1057446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1D5BBF3A-A2FA-7AC8-42F9-FA7C1B862904}"/>
              </a:ext>
            </a:extLst>
          </p:cNvPr>
          <p:cNvGrpSpPr/>
          <p:nvPr/>
        </p:nvGrpSpPr>
        <p:grpSpPr>
          <a:xfrm>
            <a:off x="10455036" y="88304"/>
            <a:ext cx="1570789" cy="438433"/>
            <a:chOff x="7407037" y="184556"/>
            <a:chExt cx="1570789" cy="438433"/>
          </a:xfrm>
        </p:grpSpPr>
        <p:sp>
          <p:nvSpPr>
            <p:cNvPr id="14" name="Text Box 64">
              <a:extLst>
                <a:ext uri="{FF2B5EF4-FFF2-40B4-BE49-F238E27FC236}">
                  <a16:creationId xmlns:a16="http://schemas.microsoft.com/office/drawing/2014/main" id="{8BC0720E-5267-63BA-CB1C-A71F7E3B37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07037" y="386050"/>
              <a:ext cx="744114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Lucida Calligraphy" charset="0"/>
                  <a:ea typeface="+mn-ea"/>
                  <a:cs typeface="+mn-cs"/>
                </a:rPr>
                <a:t>E. Voutier</a:t>
              </a:r>
            </a:p>
          </p:txBody>
        </p:sp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E1719CD8-DA96-7463-94D1-556B3D308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86726" y="184556"/>
              <a:ext cx="891100" cy="43843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 Box 48">
                <a:extLst>
                  <a:ext uri="{FF2B5EF4-FFF2-40B4-BE49-F238E27FC236}">
                    <a16:creationId xmlns:a16="http://schemas.microsoft.com/office/drawing/2014/main" id="{A295B3D4-E6FB-AF33-1BAE-07AA3CEA6CB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99928" y="6197134"/>
                <a:ext cx="8988657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285750" indent="-285750" algn="r">
                  <a:buClr>
                    <a:srgbClr val="CD04FF"/>
                  </a:buClr>
                  <a:buFont typeface="Arial Unicode MS" panose="020B0604020202020204" pitchFamily="34" charset="-128"/>
                  <a:buChar char="☛"/>
                </a:pPr>
                <a:r>
                  <a:rPr lang="en-US" altLang="fr-FR"/>
                  <a:t>Improvement of the definition of the </a:t>
                </a:r>
                <a:r>
                  <a:rPr lang="en-US" altLang="fr-FR" b="1">
                    <a:solidFill>
                      <a:srgbClr val="0000FF"/>
                    </a:solidFill>
                  </a:rPr>
                  <a:t>68% confidence region </a:t>
                </a:r>
                <a:r>
                  <a:rPr lang="en-US" altLang="fr-FR"/>
                  <a:t>for </a:t>
                </a:r>
                <a14:m>
                  <m:oMath xmlns:m="http://schemas.openxmlformats.org/officeDocument/2006/math">
                    <m:r>
                      <a:rPr lang="en-US" altLang="fr-FR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𝕽𝖊</m:t>
                    </m:r>
                    <m:d>
                      <m:dPr>
                        <m:begChr m:val="["/>
                        <m:endChr m:val="]"/>
                        <m:ctrlPr>
                          <a:rPr lang="en-US" altLang="fr-FR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fr-FR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𝓗</m:t>
                        </m:r>
                      </m:e>
                    </m:d>
                    <m:r>
                      <a:rPr lang="fr-FR" alt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altLang="fr-FR"/>
              </a:p>
            </p:txBody>
          </p:sp>
        </mc:Choice>
        <mc:Fallback xmlns="">
          <p:sp>
            <p:nvSpPr>
              <p:cNvPr id="20" name="Text Box 48">
                <a:extLst>
                  <a:ext uri="{FF2B5EF4-FFF2-40B4-BE49-F238E27FC236}">
                    <a16:creationId xmlns:a16="http://schemas.microsoft.com/office/drawing/2014/main" id="{A295B3D4-E6FB-AF33-1BAE-07AA3CEA6C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99928" y="6197134"/>
                <a:ext cx="8988657" cy="369332"/>
              </a:xfrm>
              <a:prstGeom prst="rect">
                <a:avLst/>
              </a:prstGeom>
              <a:blipFill>
                <a:blip r:embed="rId4"/>
                <a:stretch>
                  <a:fillRect t="-17241" b="-3103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43">
            <a:extLst>
              <a:ext uri="{FF2B5EF4-FFF2-40B4-BE49-F238E27FC236}">
                <a16:creationId xmlns:a16="http://schemas.microsoft.com/office/drawing/2014/main" id="{8A398C09-DCC2-C486-D4B2-E8FA6440EA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9025" y="1235380"/>
            <a:ext cx="498303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cs typeface="Microsoft Sans Serif" panose="020B0604020202020204" pitchFamily="34" charset="0"/>
              </a:rPr>
              <a:t>H. </a:t>
            </a:r>
            <a:r>
              <a:rPr lang="fr-FR" sz="120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cs typeface="Microsoft Sans Serif" panose="020B0604020202020204" pitchFamily="34" charset="0"/>
              </a:rPr>
              <a:t>Dutrieux</a:t>
            </a:r>
            <a:r>
              <a:rPr lang="fr-FR" sz="120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cs typeface="Microsoft Sans Serif" panose="020B0604020202020204" pitchFamily="34" charset="0"/>
              </a:rPr>
              <a:t>, V. Bertone, H. Moutarde, P. </a:t>
            </a:r>
            <a:r>
              <a:rPr lang="fr-FR" sz="120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cs typeface="Microsoft Sans Serif" panose="020B0604020202020204" pitchFamily="34" charset="0"/>
              </a:rPr>
              <a:t>Sznajder</a:t>
            </a:r>
            <a:r>
              <a:rPr lang="fr-FR" sz="120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cs typeface="Microsoft Sans Serif" panose="020B0604020202020204" pitchFamily="34" charset="0"/>
              </a:rPr>
              <a:t>, </a:t>
            </a:r>
            <a:r>
              <a:rPr lang="fr-FR" sz="120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EPJ A 57 (2021) 300</a:t>
            </a:r>
            <a:endParaRPr lang="fr-FR" sz="1200">
              <a:solidFill>
                <a:schemeClr val="tx1">
                  <a:lumMod val="50000"/>
                  <a:lumOff val="50000"/>
                </a:schemeClr>
              </a:solidFill>
              <a:latin typeface="Avenir Book" panose="02000503020000020003" pitchFamily="2" charset="0"/>
              <a:cs typeface="Microsoft Sans Serif" panose="020B0604020202020204" pitchFamily="34" charset="0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A8E3876D-58FA-5A0E-9F6D-99150BEE36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7418" y="2989995"/>
            <a:ext cx="5688229" cy="33253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742E1104-6BF6-A179-2A35-1C87BB19C0C1}"/>
                  </a:ext>
                </a:extLst>
              </p:cNvPr>
              <p:cNvSpPr txBox="1"/>
              <p:nvPr/>
            </p:nvSpPr>
            <p:spPr>
              <a:xfrm>
                <a:off x="1878201" y="3355317"/>
                <a:ext cx="921727" cy="369332"/>
              </a:xfrm>
              <a:prstGeom prst="rect">
                <a:avLst/>
              </a:prstGeom>
              <a:solidFill>
                <a:srgbClr val="FCEEFF"/>
              </a:solidFill>
              <a:ln w="28575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𝕽𝖊</m:t>
                      </m:r>
                      <m:d>
                        <m:dPr>
                          <m:begChr m:val="["/>
                          <m:endChr m:val="]"/>
                          <m:ctrlPr>
                            <a:rPr lang="fr-F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𝓗</m:t>
                          </m:r>
                        </m:e>
                      </m:d>
                    </m:oMath>
                  </m:oMathPara>
                </a14:m>
                <a:endParaRPr lang="fr-FR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742E1104-6BF6-A179-2A35-1C87BB19C0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8201" y="3355317"/>
                <a:ext cx="921727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Image 25">
            <a:extLst>
              <a:ext uri="{FF2B5EF4-FFF2-40B4-BE49-F238E27FC236}">
                <a16:creationId xmlns:a16="http://schemas.microsoft.com/office/drawing/2014/main" id="{9BE3FC0D-74AE-9689-795A-5288082829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6638" y="3304094"/>
            <a:ext cx="3212007" cy="2572021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6E62D86-45FE-68CF-E22F-9FB4BCB4D5E5}"/>
              </a:ext>
            </a:extLst>
          </p:cNvPr>
          <p:cNvCxnSpPr>
            <a:cxnSpLocks/>
          </p:cNvCxnSpPr>
          <p:nvPr/>
        </p:nvCxnSpPr>
        <p:spPr>
          <a:xfrm flipH="1">
            <a:off x="2260600" y="3342616"/>
            <a:ext cx="6012000" cy="2149200"/>
          </a:xfrm>
          <a:prstGeom prst="line">
            <a:avLst/>
          </a:prstGeom>
          <a:ln w="3175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81F656F7-FCF9-B592-BEE4-7507AA13B741}"/>
              </a:ext>
            </a:extLst>
          </p:cNvPr>
          <p:cNvCxnSpPr>
            <a:cxnSpLocks/>
          </p:cNvCxnSpPr>
          <p:nvPr/>
        </p:nvCxnSpPr>
        <p:spPr>
          <a:xfrm flipH="1">
            <a:off x="2600325" y="5601400"/>
            <a:ext cx="5672275" cy="146050"/>
          </a:xfrm>
          <a:prstGeom prst="line">
            <a:avLst/>
          </a:prstGeom>
          <a:ln w="3175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9">
            <a:extLst>
              <a:ext uri="{FF2B5EF4-FFF2-40B4-BE49-F238E27FC236}">
                <a16:creationId xmlns:a16="http://schemas.microsoft.com/office/drawing/2014/main" id="{6819080C-B765-2B00-C693-5F484CA3A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9266" y="1024395"/>
            <a:ext cx="5488417" cy="40011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>
                <a:solidFill>
                  <a:srgbClr val="000000"/>
                </a:solidFill>
                <a:latin typeface="Lucida Calligraphy" charset="0"/>
              </a:rPr>
              <a:t>Impact of Positron Measurements (II)</a:t>
            </a:r>
          </a:p>
        </p:txBody>
      </p:sp>
      <p:sp>
        <p:nvSpPr>
          <p:cNvPr id="10" name="Text Box 48">
            <a:extLst>
              <a:ext uri="{FF2B5EF4-FFF2-40B4-BE49-F238E27FC236}">
                <a16:creationId xmlns:a16="http://schemas.microsoft.com/office/drawing/2014/main" id="{753B0D01-DE43-E226-A21E-BD9BA4D411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210" y="1656453"/>
            <a:ext cx="11322439" cy="127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CD04FF"/>
              </a:buClr>
              <a:buFont typeface="Courier New" panose="02070309020205020404" pitchFamily="49" charset="0"/>
              <a:buChar char="o"/>
            </a:pPr>
            <a:r>
              <a:rPr lang="en-US" altLang="fr-FR">
                <a:latin typeface="Microsoft Sans Serif" panose="020B0604020202020204" pitchFamily="34" charset="0"/>
                <a:cs typeface="Microsoft Sans Serif" panose="020B0604020202020204" pitchFamily="34" charset="0"/>
              </a:rPr>
              <a:t>The </a:t>
            </a:r>
            <a:r>
              <a:rPr lang="en-US" altLang="fr-FR" b="1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existing DVCS world data set </a:t>
            </a:r>
            <a:r>
              <a:rPr lang="en-US" altLang="fr-FR">
                <a:latin typeface="Microsoft Sans Serif" panose="020B0604020202020204" pitchFamily="34" charset="0"/>
                <a:cs typeface="Microsoft Sans Serif" panose="020B0604020202020204" pitchFamily="34" charset="0"/>
              </a:rPr>
              <a:t>(H1, ZEUS, HERMES, </a:t>
            </a:r>
            <a:r>
              <a:rPr lang="en-US" altLang="fr-FR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JLab</a:t>
            </a:r>
            <a:r>
              <a:rPr lang="en-US" altLang="fr-FR">
                <a:latin typeface="Microsoft Sans Serif" panose="020B0604020202020204" pitchFamily="34" charset="0"/>
                <a:cs typeface="Microsoft Sans Serif" panose="020B0604020202020204" pitchFamily="34" charset="0"/>
              </a:rPr>
              <a:t> 6 GeV, COMPASS) is analyzed within a </a:t>
            </a:r>
            <a:r>
              <a:rPr lang="en-US" altLang="fr-FR" b="1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global fit</a:t>
            </a:r>
            <a:r>
              <a:rPr lang="en-US" altLang="fr-FR" b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altLang="fr-FR">
                <a:latin typeface="Microsoft Sans Serif" panose="020B0604020202020204" pitchFamily="34" charset="0"/>
                <a:cs typeface="Microsoft Sans Serif" panose="020B0604020202020204" pitchFamily="34" charset="0"/>
              </a:rPr>
              <a:t>based on an </a:t>
            </a:r>
            <a:r>
              <a:rPr lang="en-US" altLang="fr-FR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Artificial Neural Network</a:t>
            </a:r>
            <a:r>
              <a:rPr lang="en-US" altLang="fr-FR">
                <a:latin typeface="Microsoft Sans Serif" panose="020B0604020202020204" pitchFamily="34" charset="0"/>
                <a:cs typeface="Microsoft Sans Serif" panose="020B0604020202020204" pitchFamily="34" charset="0"/>
              </a:rPr>
              <a:t> procedure within PARTONS to extract CFFs.</a:t>
            </a:r>
          </a:p>
          <a:p>
            <a:pPr marL="285750" indent="-285750" algn="just">
              <a:buClr>
                <a:srgbClr val="CD04FF"/>
              </a:buClr>
              <a:buFont typeface="Courier New" panose="02070309020205020404" pitchFamily="49" charset="0"/>
              <a:buChar char="o"/>
            </a:pPr>
            <a:endParaRPr lang="en-US" altLang="fr-FR" sz="50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285750" indent="-285750" algn="just">
              <a:buClr>
                <a:srgbClr val="CD04FF"/>
              </a:buClr>
              <a:buFont typeface="Courier New" panose="02070309020205020404" pitchFamily="49" charset="0"/>
              <a:buChar char="o"/>
            </a:pPr>
            <a:r>
              <a:rPr lang="en-US" altLang="fr-FR">
                <a:latin typeface="Microsoft Sans Serif" panose="020B0604020202020204" pitchFamily="34" charset="0"/>
                <a:cs typeface="Microsoft Sans Serif" panose="020B0604020202020204" pitchFamily="34" charset="0"/>
              </a:rPr>
              <a:t>The impact of </a:t>
            </a:r>
            <a:r>
              <a:rPr lang="en-US" altLang="fr-FR" b="1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projected CLAS12 BCA</a:t>
            </a:r>
            <a:r>
              <a:rPr lang="en-US" altLang="fr-FR">
                <a:latin typeface="Microsoft Sans Serif" panose="020B0604020202020204" pitchFamily="34" charset="0"/>
                <a:cs typeface="Microsoft Sans Serif" panose="020B0604020202020204" pitchFamily="34" charset="0"/>
              </a:rPr>
              <a:t> data on the proton is evaluated from a </a:t>
            </a:r>
            <a:r>
              <a:rPr lang="en-US" altLang="fr-FR" b="1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Bayesian reweighting analysis</a:t>
            </a:r>
            <a:r>
              <a:rPr lang="en-US" altLang="fr-FR">
                <a:latin typeface="Microsoft Sans Serif" panose="020B0604020202020204" pitchFamily="34" charset="0"/>
                <a:cs typeface="Microsoft Sans Serif" panose="020B0604020202020204" pitchFamily="34" charset="0"/>
              </a:rPr>
              <a:t> of CFFs.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AC53311-F581-EF04-2D15-17F44513BBBD}"/>
              </a:ext>
            </a:extLst>
          </p:cNvPr>
          <p:cNvSpPr txBox="1"/>
          <p:nvPr/>
        </p:nvSpPr>
        <p:spPr>
          <a:xfrm>
            <a:off x="1203162" y="161462"/>
            <a:ext cx="5466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Conditionally</a:t>
            </a:r>
            <a:r>
              <a:rPr lang="fr-FR" sz="240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i="1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Approved</a:t>
            </a:r>
            <a:r>
              <a:rPr lang="fr-FR" sz="240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i="1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Measurements</a:t>
            </a:r>
            <a:endParaRPr lang="fr-FR" sz="2400" i="1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1C9A1CB-FE11-279D-C521-8A6DAFDA701C}"/>
              </a:ext>
            </a:extLst>
          </p:cNvPr>
          <p:cNvSpPr txBox="1"/>
          <p:nvPr/>
        </p:nvSpPr>
        <p:spPr>
          <a:xfrm>
            <a:off x="11669456" y="6465193"/>
            <a:ext cx="590226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prstClr val="white">
                    <a:lumMod val="65000"/>
                  </a:prstClr>
                </a:solidFill>
                <a:latin typeface="Bauhaus 93" pitchFamily="82" charset="77"/>
              </a:rPr>
              <a:t>16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Bauhaus 93" pitchFamily="82" charset="77"/>
                <a:ea typeface="+mn-ea"/>
                <a:cs typeface="+mn-cs"/>
              </a:rPr>
              <a:t>/22</a:t>
            </a: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75706629-BF08-A599-CFAE-FA527D2F66AC}"/>
              </a:ext>
            </a:extLst>
          </p:cNvPr>
          <p:cNvCxnSpPr>
            <a:cxnSpLocks/>
          </p:cNvCxnSpPr>
          <p:nvPr/>
        </p:nvCxnSpPr>
        <p:spPr>
          <a:xfrm>
            <a:off x="172285" y="6614592"/>
            <a:ext cx="1151613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8" name="Text Box 18">
            <a:extLst>
              <a:ext uri="{FF2B5EF4-FFF2-40B4-BE49-F238E27FC236}">
                <a16:creationId xmlns:a16="http://schemas.microsoft.com/office/drawing/2014/main" id="{B512BA1D-3FC0-1EA7-470C-1FB6DCCFE9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" y="6627805"/>
            <a:ext cx="88998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July 31</a:t>
            </a:r>
            <a:r>
              <a:rPr kumimoji="0" lang="en-US" sz="900" b="0" i="1" u="none" strike="noStrike" kern="1200" cap="none" spc="0" normalizeH="0" baseline="30000" noProof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st</a:t>
            </a: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, 2025</a:t>
            </a: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70DF7F57-747A-9E94-DFB0-28514034408E}"/>
              </a:ext>
            </a:extLst>
          </p:cNvPr>
          <p:cNvCxnSpPr>
            <a:cxnSpLocks/>
          </p:cNvCxnSpPr>
          <p:nvPr/>
        </p:nvCxnSpPr>
        <p:spPr>
          <a:xfrm>
            <a:off x="1152419" y="623127"/>
            <a:ext cx="1087340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00884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73C8E-4F97-6B53-43E6-175B34A606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B6614EBD-09B2-38C8-9AFF-3DEF87EF3C5B}"/>
              </a:ext>
            </a:extLst>
          </p:cNvPr>
          <p:cNvCxnSpPr>
            <a:cxnSpLocks/>
          </p:cNvCxnSpPr>
          <p:nvPr/>
        </p:nvCxnSpPr>
        <p:spPr>
          <a:xfrm>
            <a:off x="1152419" y="623127"/>
            <a:ext cx="1087340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30" name="Image 29">
            <a:extLst>
              <a:ext uri="{FF2B5EF4-FFF2-40B4-BE49-F238E27FC236}">
                <a16:creationId xmlns:a16="http://schemas.microsoft.com/office/drawing/2014/main" id="{3F1B75C0-01C6-F930-9613-545758005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4725" y="88304"/>
            <a:ext cx="891100" cy="438433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0A515E6D-2A8A-F0D7-4689-5F502FB60EE4}"/>
              </a:ext>
            </a:extLst>
          </p:cNvPr>
          <p:cNvSpPr txBox="1"/>
          <p:nvPr/>
        </p:nvSpPr>
        <p:spPr>
          <a:xfrm>
            <a:off x="11669456" y="6465193"/>
            <a:ext cx="590226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prstClr val="white">
                    <a:lumMod val="65000"/>
                  </a:prstClr>
                </a:solidFill>
                <a:latin typeface="Bauhaus 93" pitchFamily="82" charset="77"/>
              </a:rPr>
              <a:t>17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Bauhaus 93" pitchFamily="82" charset="77"/>
                <a:ea typeface="+mn-ea"/>
                <a:cs typeface="+mn-cs"/>
              </a:rPr>
              <a:t>/22</a:t>
            </a:r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A2670E69-FB17-93C8-245E-D1D36C5D01F1}"/>
              </a:ext>
            </a:extLst>
          </p:cNvPr>
          <p:cNvCxnSpPr>
            <a:cxnSpLocks/>
          </p:cNvCxnSpPr>
          <p:nvPr/>
        </p:nvCxnSpPr>
        <p:spPr>
          <a:xfrm>
            <a:off x="172285" y="6614592"/>
            <a:ext cx="1151613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2" name="Image 1" descr="LP15122-Picture.eps">
            <a:extLst>
              <a:ext uri="{FF2B5EF4-FFF2-40B4-BE49-F238E27FC236}">
                <a16:creationId xmlns:a16="http://schemas.microsoft.com/office/drawing/2014/main" id="{F8C4543C-11B6-6E11-A798-A975CB4CF1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3" y="98532"/>
            <a:ext cx="1057446" cy="1057446"/>
          </a:xfrm>
          <a:prstGeom prst="rect">
            <a:avLst/>
          </a:prstGeom>
        </p:spPr>
      </p:pic>
      <p:sp>
        <p:nvSpPr>
          <p:cNvPr id="3" name="Text Box 18">
            <a:extLst>
              <a:ext uri="{FF2B5EF4-FFF2-40B4-BE49-F238E27FC236}">
                <a16:creationId xmlns:a16="http://schemas.microsoft.com/office/drawing/2014/main" id="{7865A9A0-29C5-1EC7-4718-4208C1536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" y="6627805"/>
            <a:ext cx="88998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July 31</a:t>
            </a:r>
            <a:r>
              <a:rPr kumimoji="0" lang="en-US" sz="900" b="0" i="1" u="none" strike="noStrike" kern="1200" cap="none" spc="0" normalizeH="0" baseline="30000" noProof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st</a:t>
            </a: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, 2025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79A6B7A-1741-5C65-AAE3-F46E2D765EFF}"/>
              </a:ext>
            </a:extLst>
          </p:cNvPr>
          <p:cNvSpPr txBox="1"/>
          <p:nvPr/>
        </p:nvSpPr>
        <p:spPr>
          <a:xfrm>
            <a:off x="1203162" y="161462"/>
            <a:ext cx="5466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Conditionally</a:t>
            </a:r>
            <a:r>
              <a:rPr lang="fr-FR" sz="240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i="1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Approved</a:t>
            </a:r>
            <a:r>
              <a:rPr lang="fr-FR" sz="240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i="1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Measurements</a:t>
            </a:r>
            <a:endParaRPr lang="fr-FR" sz="2400" i="1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B4F7D966-B0EC-DE53-0523-E6DFDCDFC5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9266" y="1024395"/>
            <a:ext cx="5630921" cy="40011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>
                <a:solidFill>
                  <a:srgbClr val="000000"/>
                </a:solidFill>
                <a:latin typeface="Lucida Calligraphy" charset="0"/>
              </a:rPr>
              <a:t>Impact of Positron Measurements (III)</a:t>
            </a:r>
          </a:p>
        </p:txBody>
      </p:sp>
      <p:sp>
        <p:nvSpPr>
          <p:cNvPr id="10" name="Rectangle 43">
            <a:extLst>
              <a:ext uri="{FF2B5EF4-FFF2-40B4-BE49-F238E27FC236}">
                <a16:creationId xmlns:a16="http://schemas.microsoft.com/office/drawing/2014/main" id="{6CE5BB2A-D292-C6CC-D285-A150D40EC1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9959" y="1156195"/>
            <a:ext cx="335540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C. </a:t>
            </a: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Muñoz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Camacho et al. PR12+23-006 (2023)</a:t>
            </a:r>
            <a:endParaRPr lang="fr-FR" sz="1200">
              <a:solidFill>
                <a:schemeClr val="tx1">
                  <a:lumMod val="50000"/>
                  <a:lumOff val="50000"/>
                </a:schemeClr>
              </a:solidFill>
              <a:latin typeface="Avenir Book" panose="02000503020000020003" pitchFamily="2" charset="0"/>
              <a:cs typeface="Microsoft Sans Serif" panose="020B0604020202020204" pitchFamily="34" charset="0"/>
            </a:endParaRP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46932463-B058-E6DC-F4BD-4F1221BCA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519" y="1655874"/>
            <a:ext cx="115161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D60093"/>
              </a:buClr>
              <a:buFont typeface="Courier New" panose="02070309020205020404" pitchFamily="49" charset="0"/>
              <a:buChar char="o"/>
              <a:defRPr/>
            </a:pPr>
            <a:r>
              <a:rPr lang="en-US">
                <a:latin typeface="Microsoft Sans Serif" panose="020B0604020202020204" pitchFamily="34" charset="0"/>
                <a:cs typeface="Microsoft Sans Serif" panose="020B0604020202020204" pitchFamily="34" charset="0"/>
              </a:rPr>
              <a:t>The combination of </a:t>
            </a:r>
            <a:r>
              <a:rPr lang="en-US" b="1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electron and positron </a:t>
            </a:r>
            <a:r>
              <a:rPr lang="en-US">
                <a:latin typeface="Microsoft Sans Serif" panose="020B0604020202020204" pitchFamily="34" charset="0"/>
                <a:cs typeface="Microsoft Sans Serif" panose="020B0604020202020204" pitchFamily="34" charset="0"/>
              </a:rPr>
              <a:t>measurements strongly </a:t>
            </a:r>
            <a:r>
              <a:rPr lang="en-US" b="1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reduce correlations between CFFs</a:t>
            </a:r>
            <a:r>
              <a:rPr lang="en-US">
                <a:latin typeface="Microsoft Sans Serif" panose="020B0604020202020204" pitchFamily="34" charset="0"/>
                <a:cs typeface="Microsoft Sans Serif" panose="020B0604020202020204" pitchFamily="34" charset="0"/>
              </a:rPr>
              <a:t>, from 94% without to 39% at the considered kinematics.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1CBCE96E-1DCB-FD5F-2F2A-829C385764FB}"/>
              </a:ext>
            </a:extLst>
          </p:cNvPr>
          <p:cNvSpPr txBox="1"/>
          <p:nvPr/>
        </p:nvSpPr>
        <p:spPr>
          <a:xfrm>
            <a:off x="7789222" y="5942255"/>
            <a:ext cx="9252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HT</a:t>
            </a:r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D784F935-9ED3-28A8-9576-374F1048B6CE}"/>
              </a:ext>
            </a:extLst>
          </p:cNvPr>
          <p:cNvSpPr txBox="1"/>
          <p:nvPr/>
        </p:nvSpPr>
        <p:spPr>
          <a:xfrm>
            <a:off x="6544622" y="5942255"/>
            <a:ext cx="9252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LT/LO</a:t>
            </a:r>
          </a:p>
        </p:txBody>
      </p:sp>
      <p:grpSp>
        <p:nvGrpSpPr>
          <p:cNvPr id="17" name="Group 17">
            <a:extLst>
              <a:ext uri="{FF2B5EF4-FFF2-40B4-BE49-F238E27FC236}">
                <a16:creationId xmlns:a16="http://schemas.microsoft.com/office/drawing/2014/main" id="{DFC0B223-6CB5-C72C-0F67-7FB98A94553A}"/>
              </a:ext>
            </a:extLst>
          </p:cNvPr>
          <p:cNvGrpSpPr/>
          <p:nvPr/>
        </p:nvGrpSpPr>
        <p:grpSpPr>
          <a:xfrm>
            <a:off x="1400180" y="2557010"/>
            <a:ext cx="9144000" cy="3359842"/>
            <a:chOff x="957779" y="759798"/>
            <a:chExt cx="9144000" cy="3359842"/>
          </a:xfrm>
        </p:grpSpPr>
        <p:pic>
          <p:nvPicPr>
            <p:cNvPr id="18" name="Picture 14" descr="Screen Clipping">
              <a:extLst>
                <a:ext uri="{FF2B5EF4-FFF2-40B4-BE49-F238E27FC236}">
                  <a16:creationId xmlns:a16="http://schemas.microsoft.com/office/drawing/2014/main" id="{FDF2244D-E0ED-E322-1A2E-62D520E31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779" y="759798"/>
              <a:ext cx="9144000" cy="3359842"/>
            </a:xfrm>
            <a:prstGeom prst="rect">
              <a:avLst/>
            </a:prstGeom>
          </p:spPr>
        </p:pic>
        <p:sp>
          <p:nvSpPr>
            <p:cNvPr id="19" name="Oval 9">
              <a:extLst>
                <a:ext uri="{FF2B5EF4-FFF2-40B4-BE49-F238E27FC236}">
                  <a16:creationId xmlns:a16="http://schemas.microsoft.com/office/drawing/2014/main" id="{DEB36FC5-0D4D-4656-6285-1EF4AB62D3D7}"/>
                </a:ext>
              </a:extLst>
            </p:cNvPr>
            <p:cNvSpPr/>
            <p:nvPr/>
          </p:nvSpPr>
          <p:spPr>
            <a:xfrm rot="2067125">
              <a:off x="1273854" y="3056480"/>
              <a:ext cx="1236407" cy="462912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20">
              <a:extLst>
                <a:ext uri="{FF2B5EF4-FFF2-40B4-BE49-F238E27FC236}">
                  <a16:creationId xmlns:a16="http://schemas.microsoft.com/office/drawing/2014/main" id="{C00D0863-6281-48F2-DE48-C51D16149992}"/>
                </a:ext>
              </a:extLst>
            </p:cNvPr>
            <p:cNvSpPr/>
            <p:nvPr/>
          </p:nvSpPr>
          <p:spPr>
            <a:xfrm rot="2067125">
              <a:off x="5894345" y="3047509"/>
              <a:ext cx="1119272" cy="462912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3">
            <a:extLst>
              <a:ext uri="{FF2B5EF4-FFF2-40B4-BE49-F238E27FC236}">
                <a16:creationId xmlns:a16="http://schemas.microsoft.com/office/drawing/2014/main" id="{B46620A9-E3D0-95A9-8494-C20EF708582C}"/>
              </a:ext>
            </a:extLst>
          </p:cNvPr>
          <p:cNvSpPr txBox="1"/>
          <p:nvPr/>
        </p:nvSpPr>
        <p:spPr>
          <a:xfrm>
            <a:off x="324459" y="3716449"/>
            <a:ext cx="1064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Electrons only</a:t>
            </a:r>
          </a:p>
        </p:txBody>
      </p:sp>
      <p:sp>
        <p:nvSpPr>
          <p:cNvPr id="22" name="TextBox 3">
            <a:extLst>
              <a:ext uri="{FF2B5EF4-FFF2-40B4-BE49-F238E27FC236}">
                <a16:creationId xmlns:a16="http://schemas.microsoft.com/office/drawing/2014/main" id="{7A4BA1DF-1817-DD29-1EAB-5D77D4AE2EB5}"/>
              </a:ext>
            </a:extLst>
          </p:cNvPr>
          <p:cNvSpPr txBox="1"/>
          <p:nvPr/>
        </p:nvSpPr>
        <p:spPr>
          <a:xfrm>
            <a:off x="10563857" y="3597386"/>
            <a:ext cx="10644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Electrons &amp;</a:t>
            </a:r>
          </a:p>
          <a:p>
            <a:pPr algn="ctr"/>
            <a:r>
              <a:rPr lang="en-US" sz="1600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Positrons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8DD0A784-FDD1-707D-63DD-2BAFC11EEED9}"/>
                  </a:ext>
                </a:extLst>
              </p:cNvPr>
              <p:cNvSpPr txBox="1"/>
              <p:nvPr/>
            </p:nvSpPr>
            <p:spPr>
              <a:xfrm>
                <a:off x="2336935" y="5970287"/>
                <a:ext cx="3594702" cy="3476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b="1">
                    <a:solidFill>
                      <a:srgbClr val="CD04FF"/>
                    </a:solidFill>
                  </a:rPr>
                  <a:t>Better </a:t>
                </a:r>
                <a:r>
                  <a:rPr lang="fr-FR" sz="1600" b="1" err="1">
                    <a:solidFill>
                      <a:srgbClr val="CD04FF"/>
                    </a:solidFill>
                  </a:rPr>
                  <a:t>determination</a:t>
                </a:r>
                <a:r>
                  <a:rPr lang="fr-FR" sz="1600" b="1">
                    <a:solidFill>
                      <a:srgbClr val="CD04FF"/>
                    </a:solidFill>
                  </a:rPr>
                  <a:t> of LT/LO </a:t>
                </a:r>
                <a14:m>
                  <m:oMath xmlns:m="http://schemas.openxmlformats.org/officeDocument/2006/math">
                    <m:r>
                      <a:rPr lang="fr-FR" sz="1600" b="1" i="1" smtClean="0">
                        <a:solidFill>
                          <a:srgbClr val="CD04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𝓗</m:t>
                    </m:r>
                  </m:oMath>
                </a14:m>
                <a:r>
                  <a:rPr lang="fr-FR" sz="1600" b="1">
                    <a:solidFill>
                      <a:srgbClr val="CD04FF"/>
                    </a:solidFill>
                  </a:rPr>
                  <a:t>and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fr-FR" sz="1600" b="1" i="1" smtClean="0">
                            <a:solidFill>
                              <a:srgbClr val="CD04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600" b="1" i="1" smtClean="0">
                            <a:solidFill>
                              <a:srgbClr val="CD04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𝓗</m:t>
                        </m:r>
                      </m:e>
                    </m:acc>
                    <m:r>
                      <a:rPr lang="fr-FR" sz="1600" b="1" i="1" smtClean="0">
                        <a:solidFill>
                          <a:srgbClr val="CD04FF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fr-FR" sz="1600" b="1">
                  <a:solidFill>
                    <a:srgbClr val="CD04FF"/>
                  </a:solidFill>
                </a:endParaRPr>
              </a:p>
            </p:txBody>
          </p:sp>
        </mc:Choice>
        <mc:Fallback xmlns="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8DD0A784-FDD1-707D-63DD-2BAFC11EEE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6935" y="5970287"/>
                <a:ext cx="3594702" cy="347659"/>
              </a:xfrm>
              <a:prstGeom prst="rect">
                <a:avLst/>
              </a:prstGeom>
              <a:blipFill>
                <a:blip r:embed="rId5"/>
                <a:stretch>
                  <a:fillRect l="-702" b="-206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Connecteur en arc 23">
            <a:extLst>
              <a:ext uri="{FF2B5EF4-FFF2-40B4-BE49-F238E27FC236}">
                <a16:creationId xmlns:a16="http://schemas.microsoft.com/office/drawing/2014/main" id="{64956BD8-AF8B-1CF6-43FA-0EFB50D62C0D}"/>
              </a:ext>
            </a:extLst>
          </p:cNvPr>
          <p:cNvCxnSpPr>
            <a:cxnSpLocks/>
            <a:stCxn id="23" idx="0"/>
          </p:cNvCxnSpPr>
          <p:nvPr/>
        </p:nvCxnSpPr>
        <p:spPr>
          <a:xfrm rot="16200000" flipV="1">
            <a:off x="3190783" y="5026784"/>
            <a:ext cx="654280" cy="1232726"/>
          </a:xfrm>
          <a:prstGeom prst="curvedConnector2">
            <a:avLst/>
          </a:prstGeom>
          <a:ln w="15875">
            <a:solidFill>
              <a:srgbClr val="CD04FF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en arc 24">
            <a:extLst>
              <a:ext uri="{FF2B5EF4-FFF2-40B4-BE49-F238E27FC236}">
                <a16:creationId xmlns:a16="http://schemas.microsoft.com/office/drawing/2014/main" id="{64C4CDAE-A698-32A1-7A27-E8709428EE07}"/>
              </a:ext>
            </a:extLst>
          </p:cNvPr>
          <p:cNvCxnSpPr>
            <a:cxnSpLocks/>
          </p:cNvCxnSpPr>
          <p:nvPr/>
        </p:nvCxnSpPr>
        <p:spPr>
          <a:xfrm flipV="1">
            <a:off x="4220588" y="4978852"/>
            <a:ext cx="2196685" cy="1014910"/>
          </a:xfrm>
          <a:prstGeom prst="curvedConnector3">
            <a:avLst>
              <a:gd name="adj1" fmla="val 76489"/>
            </a:avLst>
          </a:prstGeom>
          <a:ln w="15875">
            <a:solidFill>
              <a:srgbClr val="CD04FF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Accolade ouvrante 25">
            <a:extLst>
              <a:ext uri="{FF2B5EF4-FFF2-40B4-BE49-F238E27FC236}">
                <a16:creationId xmlns:a16="http://schemas.microsoft.com/office/drawing/2014/main" id="{338B2305-3FE8-598D-A204-3040293142D5}"/>
              </a:ext>
            </a:extLst>
          </p:cNvPr>
          <p:cNvSpPr/>
          <p:nvPr/>
        </p:nvSpPr>
        <p:spPr>
          <a:xfrm rot="16200000">
            <a:off x="6930043" y="5342850"/>
            <a:ext cx="213037" cy="1065276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Accolade ouvrante 26">
            <a:extLst>
              <a:ext uri="{FF2B5EF4-FFF2-40B4-BE49-F238E27FC236}">
                <a16:creationId xmlns:a16="http://schemas.microsoft.com/office/drawing/2014/main" id="{7FA81D52-AB7A-3E48-F7A6-5B4732B66677}"/>
              </a:ext>
            </a:extLst>
          </p:cNvPr>
          <p:cNvSpPr/>
          <p:nvPr/>
        </p:nvSpPr>
        <p:spPr>
          <a:xfrm rot="16200000">
            <a:off x="8136543" y="5342850"/>
            <a:ext cx="213037" cy="1065276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Accolade ouvrante 27">
            <a:extLst>
              <a:ext uri="{FF2B5EF4-FFF2-40B4-BE49-F238E27FC236}">
                <a16:creationId xmlns:a16="http://schemas.microsoft.com/office/drawing/2014/main" id="{02E2C4F6-E73F-5A90-DEFE-8A2CB5C03DCB}"/>
              </a:ext>
            </a:extLst>
          </p:cNvPr>
          <p:cNvSpPr/>
          <p:nvPr/>
        </p:nvSpPr>
        <p:spPr>
          <a:xfrm rot="16200000">
            <a:off x="9343043" y="5342850"/>
            <a:ext cx="213037" cy="1065276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TextBox 11">
            <a:extLst>
              <a:ext uri="{FF2B5EF4-FFF2-40B4-BE49-F238E27FC236}">
                <a16:creationId xmlns:a16="http://schemas.microsoft.com/office/drawing/2014/main" id="{ACF48E7E-EE61-0834-6FE5-ADE8CA21BDAF}"/>
              </a:ext>
            </a:extLst>
          </p:cNvPr>
          <p:cNvSpPr txBox="1"/>
          <p:nvPr/>
        </p:nvSpPr>
        <p:spPr>
          <a:xfrm>
            <a:off x="8970322" y="5929555"/>
            <a:ext cx="9252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NLO</a:t>
            </a:r>
          </a:p>
        </p:txBody>
      </p:sp>
      <p:sp>
        <p:nvSpPr>
          <p:cNvPr id="32" name="Text Box 64">
            <a:extLst>
              <a:ext uri="{FF2B5EF4-FFF2-40B4-BE49-F238E27FC236}">
                <a16:creationId xmlns:a16="http://schemas.microsoft.com/office/drawing/2014/main" id="{C97F6EC3-F07F-4DDD-4E9F-BC9D518036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55036" y="289798"/>
            <a:ext cx="74411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333399"/>
                </a:solidFill>
                <a:latin typeface="Lucida Calligraphy" charset="0"/>
              </a:rPr>
              <a:t>E. Voutier</a:t>
            </a:r>
          </a:p>
        </p:txBody>
      </p:sp>
    </p:spTree>
    <p:extLst>
      <p:ext uri="{BB962C8B-B14F-4D97-AF65-F5344CB8AC3E}">
        <p14:creationId xmlns:p14="http://schemas.microsoft.com/office/powerpoint/2010/main" val="38592006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Image 56">
            <a:extLst>
              <a:ext uri="{FF2B5EF4-FFF2-40B4-BE49-F238E27FC236}">
                <a16:creationId xmlns:a16="http://schemas.microsoft.com/office/drawing/2014/main" id="{43BCDF16-4A8A-ADFF-5ED6-346C490A7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1154" y="3948738"/>
            <a:ext cx="3672000" cy="2600272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C413B3A3-CF7C-B3AB-5A50-787C7FAE8D71}"/>
              </a:ext>
            </a:extLst>
          </p:cNvPr>
          <p:cNvGrpSpPr/>
          <p:nvPr/>
        </p:nvGrpSpPr>
        <p:grpSpPr>
          <a:xfrm>
            <a:off x="95493" y="98532"/>
            <a:ext cx="11930332" cy="1057446"/>
            <a:chOff x="95493" y="98532"/>
            <a:chExt cx="11930332" cy="1057446"/>
          </a:xfrm>
        </p:grpSpPr>
        <p:cxnSp>
          <p:nvCxnSpPr>
            <p:cNvPr id="3" name="Connecteur droit 2">
              <a:extLst>
                <a:ext uri="{FF2B5EF4-FFF2-40B4-BE49-F238E27FC236}">
                  <a16:creationId xmlns:a16="http://schemas.microsoft.com/office/drawing/2014/main" id="{DFA87C10-1568-B70B-A0BC-44D1E4D5E35C}"/>
                </a:ext>
              </a:extLst>
            </p:cNvPr>
            <p:cNvCxnSpPr>
              <a:cxnSpLocks/>
            </p:cNvCxnSpPr>
            <p:nvPr/>
          </p:nvCxnSpPr>
          <p:spPr>
            <a:xfrm>
              <a:off x="1152419" y="623127"/>
              <a:ext cx="10873406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pic>
          <p:nvPicPr>
            <p:cNvPr id="4" name="Image 3" descr="LP15122-Picture.eps">
              <a:extLst>
                <a:ext uri="{FF2B5EF4-FFF2-40B4-BE49-F238E27FC236}">
                  <a16:creationId xmlns:a16="http://schemas.microsoft.com/office/drawing/2014/main" id="{08C99154-35DA-59E2-C29C-2EFF8968C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93" y="98532"/>
              <a:ext cx="1057446" cy="1057446"/>
            </a:xfrm>
            <a:prstGeom prst="rect">
              <a:avLst/>
            </a:prstGeom>
          </p:spPr>
        </p:pic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07D6F71A-4F8E-AE6C-B0DE-56AD533E1955}"/>
              </a:ext>
            </a:extLst>
          </p:cNvPr>
          <p:cNvSpPr txBox="1"/>
          <p:nvPr/>
        </p:nvSpPr>
        <p:spPr>
          <a:xfrm>
            <a:off x="11669456" y="6465193"/>
            <a:ext cx="590226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prstClr val="white">
                    <a:lumMod val="65000"/>
                  </a:prstClr>
                </a:solidFill>
                <a:latin typeface="Bauhaus 93" pitchFamily="82" charset="77"/>
              </a:rPr>
              <a:t>18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Bauhaus 93" pitchFamily="82" charset="77"/>
                <a:ea typeface="+mn-ea"/>
                <a:cs typeface="+mn-cs"/>
              </a:rPr>
              <a:t>/22</a:t>
            </a:r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7347129B-87EE-4DEF-BF36-6EA05AE44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9267" y="1024395"/>
            <a:ext cx="2491388" cy="40011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000000"/>
                </a:solidFill>
                <a:latin typeface="Lucida Calligraphy" charset="0"/>
              </a:rPr>
              <a:t>DVCS off Nuclei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AD4CD8-DFE7-0C50-24B9-00EF16E2F0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6945" y="1210666"/>
            <a:ext cx="587493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S. </a:t>
            </a:r>
            <a:r>
              <a:rPr lang="fr-FR" sz="120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Niccolai</a:t>
            </a:r>
            <a:r>
              <a:rPr lang="fr-FR" sz="120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 et al. EPJ A 57 (2021) 226     S. </a:t>
            </a:r>
            <a:r>
              <a:rPr lang="fr-FR" sz="120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Fucini</a:t>
            </a:r>
            <a:r>
              <a:rPr lang="fr-FR" sz="120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 et al. EPJ A 57 (2021) 273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5341084-70A3-E986-9DE0-BBA2BC73AB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4725" y="88304"/>
            <a:ext cx="891100" cy="438433"/>
          </a:xfrm>
          <a:prstGeom prst="rect">
            <a:avLst/>
          </a:prstGeom>
        </p:spPr>
      </p:pic>
      <p:sp>
        <p:nvSpPr>
          <p:cNvPr id="25" name="Text Box 64">
            <a:extLst>
              <a:ext uri="{FF2B5EF4-FFF2-40B4-BE49-F238E27FC236}">
                <a16:creationId xmlns:a16="http://schemas.microsoft.com/office/drawing/2014/main" id="{B839A117-CF0F-8E6F-AEE7-92BAF39B3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55036" y="289798"/>
            <a:ext cx="74411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800">
                <a:solidFill>
                  <a:srgbClr val="333399"/>
                </a:solidFill>
                <a:latin typeface="Lucida Calligraphy" charset="0"/>
              </a:rPr>
              <a:t>E. Voutier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B9204421-818C-AE5B-4E60-147625987B0D}"/>
              </a:ext>
            </a:extLst>
          </p:cNvPr>
          <p:cNvGrpSpPr>
            <a:grpSpLocks noChangeAspect="1"/>
          </p:cNvGrpSpPr>
          <p:nvPr/>
        </p:nvGrpSpPr>
        <p:grpSpPr>
          <a:xfrm>
            <a:off x="41665" y="2965299"/>
            <a:ext cx="4082383" cy="3456000"/>
            <a:chOff x="36716" y="2705803"/>
            <a:chExt cx="5115191" cy="3960439"/>
          </a:xfrm>
        </p:grpSpPr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679F4CBF-07A5-1FE6-EA52-95E138F8718D}"/>
                </a:ext>
              </a:extLst>
            </p:cNvPr>
            <p:cNvSpPr/>
            <p:nvPr/>
          </p:nvSpPr>
          <p:spPr>
            <a:xfrm>
              <a:off x="820242" y="3611653"/>
              <a:ext cx="72000" cy="720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310693AD-B784-62BA-692A-EBCDBDA4777D}"/>
                </a:ext>
              </a:extLst>
            </p:cNvPr>
            <p:cNvSpPr/>
            <p:nvPr/>
          </p:nvSpPr>
          <p:spPr>
            <a:xfrm>
              <a:off x="820792" y="3806419"/>
              <a:ext cx="70568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8DAD6402-239C-5EA5-1365-23D247F21E14}"/>
                </a:ext>
              </a:extLst>
            </p:cNvPr>
            <p:cNvSpPr txBox="1"/>
            <p:nvPr/>
          </p:nvSpPr>
          <p:spPr>
            <a:xfrm>
              <a:off x="865100" y="3528816"/>
              <a:ext cx="99738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>
                  <a:solidFill>
                    <a:srgbClr val="0000FF"/>
                  </a:solidFill>
                  <a:latin typeface="+mj-lt"/>
                </a:rPr>
                <a:t>e</a:t>
              </a:r>
              <a:r>
                <a:rPr lang="fr-FR" sz="1000" baseline="30000">
                  <a:solidFill>
                    <a:srgbClr val="0000FF"/>
                  </a:solidFill>
                  <a:latin typeface="+mj-lt"/>
                </a:rPr>
                <a:t>+</a:t>
              </a:r>
              <a:r>
                <a:rPr lang="fr-FR" sz="1000">
                  <a:solidFill>
                    <a:srgbClr val="0000FF"/>
                  </a:solidFill>
                  <a:latin typeface="+mj-lt"/>
                </a:rPr>
                <a:t> and e</a:t>
              </a:r>
              <a:r>
                <a:rPr lang="fr-FR" sz="1000" baseline="30000">
                  <a:solidFill>
                    <a:srgbClr val="0000FF"/>
                  </a:solidFill>
                  <a:latin typeface="+mj-lt"/>
                </a:rPr>
                <a:t>- </a:t>
              </a:r>
              <a:r>
                <a:rPr lang="fr-FR" sz="1000" err="1">
                  <a:solidFill>
                    <a:srgbClr val="0000FF"/>
                  </a:solidFill>
                  <a:latin typeface="+mj-lt"/>
                </a:rPr>
                <a:t>beams</a:t>
              </a:r>
              <a:endParaRPr lang="fr-FR" sz="1000">
                <a:solidFill>
                  <a:srgbClr val="0000FF"/>
                </a:solidFill>
                <a:latin typeface="+mj-lt"/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9295F2DB-2A60-33AC-2C27-B1B45B38A8C6}"/>
                </a:ext>
              </a:extLst>
            </p:cNvPr>
            <p:cNvSpPr txBox="1"/>
            <p:nvPr/>
          </p:nvSpPr>
          <p:spPr>
            <a:xfrm>
              <a:off x="863489" y="3711701"/>
              <a:ext cx="84510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>
                  <a:solidFill>
                    <a:srgbClr val="FF0000"/>
                  </a:solidFill>
                  <a:latin typeface="+mj-lt"/>
                </a:rPr>
                <a:t>e</a:t>
              </a:r>
              <a:r>
                <a:rPr lang="fr-FR" sz="1000" baseline="30000">
                  <a:solidFill>
                    <a:srgbClr val="FF0000"/>
                  </a:solidFill>
                  <a:latin typeface="+mj-lt"/>
                </a:rPr>
                <a:t>-</a:t>
              </a:r>
              <a:r>
                <a:rPr lang="fr-FR" sz="100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fr-FR" sz="1000" err="1">
                  <a:solidFill>
                    <a:srgbClr val="FF0000"/>
                  </a:solidFill>
                  <a:latin typeface="+mj-lt"/>
                </a:rPr>
                <a:t>beam</a:t>
              </a:r>
              <a:r>
                <a:rPr lang="fr-FR" sz="100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fr-FR" sz="1000" err="1">
                  <a:solidFill>
                    <a:srgbClr val="FF0000"/>
                  </a:solidFill>
                  <a:latin typeface="+mj-lt"/>
                </a:rPr>
                <a:t>only</a:t>
              </a:r>
              <a:endParaRPr lang="fr-FR" sz="1000">
                <a:solidFill>
                  <a:srgbClr val="FF0000"/>
                </a:solidFill>
                <a:latin typeface="+mj-lt"/>
              </a:endParaRPr>
            </a:p>
          </p:txBody>
        </p:sp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202243E2-09BF-5E69-46AA-31C93A86F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614092" y="2128427"/>
              <a:ext cx="3960439" cy="5115191"/>
            </a:xfrm>
            <a:prstGeom prst="rect">
              <a:avLst/>
            </a:prstGeom>
          </p:spPr>
        </p:pic>
      </p:grpSp>
      <p:sp>
        <p:nvSpPr>
          <p:cNvPr id="20" name="Ellipse 19">
            <a:extLst>
              <a:ext uri="{FF2B5EF4-FFF2-40B4-BE49-F238E27FC236}">
                <a16:creationId xmlns:a16="http://schemas.microsoft.com/office/drawing/2014/main" id="{F999124A-380E-C948-3CE9-9252E34B3513}"/>
              </a:ext>
            </a:extLst>
          </p:cNvPr>
          <p:cNvSpPr/>
          <p:nvPr/>
        </p:nvSpPr>
        <p:spPr>
          <a:xfrm>
            <a:off x="573454" y="4414549"/>
            <a:ext cx="70425" cy="71876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5637561F-DA4A-DEF4-EFE6-AD1D8D68161E}"/>
              </a:ext>
            </a:extLst>
          </p:cNvPr>
          <p:cNvSpPr/>
          <p:nvPr/>
        </p:nvSpPr>
        <p:spPr>
          <a:xfrm>
            <a:off x="573992" y="4608980"/>
            <a:ext cx="69025" cy="71876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D43FF44-4DE6-2590-1B7D-F71559A6F458}"/>
              </a:ext>
            </a:extLst>
          </p:cNvPr>
          <p:cNvSpPr txBox="1"/>
          <p:nvPr/>
        </p:nvSpPr>
        <p:spPr>
          <a:xfrm>
            <a:off x="617331" y="4331854"/>
            <a:ext cx="975576" cy="2457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</a:t>
            </a:r>
            <a:r>
              <a:rPr kumimoji="0" lang="fr-FR" sz="1000" b="0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+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and e</a:t>
            </a:r>
            <a:r>
              <a:rPr kumimoji="0" lang="fr-FR" sz="1000" b="0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-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beams</a:t>
            </a: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6C4AEE30-A502-CE7C-F9FE-BD6127FBF6C3}"/>
              </a:ext>
            </a:extLst>
          </p:cNvPr>
          <p:cNvSpPr txBox="1"/>
          <p:nvPr/>
        </p:nvSpPr>
        <p:spPr>
          <a:xfrm>
            <a:off x="615755" y="4514425"/>
            <a:ext cx="826620" cy="2457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</a:t>
            </a:r>
            <a:r>
              <a:rPr kumimoji="0" lang="fr-FR" sz="10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-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beam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only</a:t>
            </a: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0F78CEDC-4580-090F-AFA0-9140B5FD5E01}"/>
              </a:ext>
            </a:extLst>
          </p:cNvPr>
          <p:cNvGrpSpPr/>
          <p:nvPr/>
        </p:nvGrpSpPr>
        <p:grpSpPr>
          <a:xfrm>
            <a:off x="4225247" y="3965132"/>
            <a:ext cx="3672000" cy="2558251"/>
            <a:chOff x="8405381" y="3605373"/>
            <a:chExt cx="3672000" cy="2558251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E0B37030-9231-60F9-A59F-175660D35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05381" y="3605373"/>
              <a:ext cx="3672000" cy="2558251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0323950F-F00D-F422-652A-70DAD245BACA}"/>
                </a:ext>
              </a:extLst>
            </p:cNvPr>
            <p:cNvSpPr txBox="1"/>
            <p:nvPr/>
          </p:nvSpPr>
          <p:spPr>
            <a:xfrm>
              <a:off x="8722500" y="5319962"/>
              <a:ext cx="5245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baseline="30000">
                  <a:solidFill>
                    <a:srgbClr val="0000FF"/>
                  </a:solidFill>
                </a:rPr>
                <a:t>3</a:t>
              </a:r>
              <a:r>
                <a:rPr lang="fr-FR" b="1">
                  <a:solidFill>
                    <a:srgbClr val="0000FF"/>
                  </a:solidFill>
                </a:rPr>
                <a:t>He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D9F6358D-8515-F5F2-6FB8-6DF939B3BDD7}"/>
                  </a:ext>
                </a:extLst>
              </p:cNvPr>
              <p:cNvSpPr txBox="1"/>
              <p:nvPr/>
            </p:nvSpPr>
            <p:spPr>
              <a:xfrm>
                <a:off x="5082741" y="3270791"/>
                <a:ext cx="6037930" cy="440185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ℜ𝔢</m:t>
                    </m:r>
                    <m:d>
                      <m:dPr>
                        <m:begChr m:val="["/>
                        <m:endChr m:val="]"/>
                        <m:ctrlP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ℋ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d>
                          <m:d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𝜉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den>
                    </m:f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𝒫</m:t>
                    </m:r>
                    <m:nary>
                      <m:naryPr>
                        <m:ctrlP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p>
                      <m:e>
                        <m:d>
                          <m:dPr>
                            <m:begChr m:val="["/>
                            <m:endChr m:val="]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𝜉</m:t>
                                </m:r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𝜉</m:t>
                                </m:r>
                              </m:den>
                            </m:f>
                          </m:e>
                        </m:d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ℑ𝔪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fr-FR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d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  <m:r>
                      <a:rPr lang="fr-FR" b="1" i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l-GR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𝜹</m:t>
                    </m:r>
                    <m:d>
                      <m:dPr>
                        <m:ctrlPr>
                          <a:rPr lang="el-GR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𝒕</m:t>
                        </m:r>
                      </m:e>
                    </m:d>
                  </m:oMath>
                </a14:m>
                <a:r>
                  <a:rPr lang="fr-FR" b="1" dirty="0">
                    <a:solidFill>
                      <a:srgbClr val="FF0000"/>
                    </a:solidFill>
                  </a:rPr>
                  <a:t> </a:t>
                </a:r>
                <a:endParaRPr lang="fr-FR" b="1" dirty="0"/>
              </a:p>
            </p:txBody>
          </p:sp>
        </mc:Choice>
        <mc:Fallback xmlns=""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D9F6358D-8515-F5F2-6FB8-6DF939B3BD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2741" y="3270791"/>
                <a:ext cx="6037930" cy="440185"/>
              </a:xfrm>
              <a:prstGeom prst="rect">
                <a:avLst/>
              </a:prstGeom>
              <a:blipFill>
                <a:blip r:embed="rId7"/>
                <a:stretch>
                  <a:fillRect t="-105405" b="-156757"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ZoneTexte 40">
            <a:extLst>
              <a:ext uri="{FF2B5EF4-FFF2-40B4-BE49-F238E27FC236}">
                <a16:creationId xmlns:a16="http://schemas.microsoft.com/office/drawing/2014/main" id="{0C49C226-A5C8-4A98-96F9-C65082EE705B}"/>
              </a:ext>
            </a:extLst>
          </p:cNvPr>
          <p:cNvSpPr txBox="1"/>
          <p:nvPr/>
        </p:nvSpPr>
        <p:spPr>
          <a:xfrm>
            <a:off x="1203162" y="161462"/>
            <a:ext cx="2512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2400" i="1" baseline="300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fr-FR" sz="240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-GPD Program</a:t>
            </a:r>
          </a:p>
        </p:txBody>
      </p: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5F3F813E-E445-A6C1-2AFB-F240AD0E8CF4}"/>
              </a:ext>
            </a:extLst>
          </p:cNvPr>
          <p:cNvCxnSpPr>
            <a:cxnSpLocks/>
          </p:cNvCxnSpPr>
          <p:nvPr/>
        </p:nvCxnSpPr>
        <p:spPr>
          <a:xfrm>
            <a:off x="172285" y="6614592"/>
            <a:ext cx="1151613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F2A62279-0444-9C51-2671-FA617BA036D6}"/>
                  </a:ext>
                </a:extLst>
              </p:cNvPr>
              <p:cNvSpPr txBox="1"/>
              <p:nvPr/>
            </p:nvSpPr>
            <p:spPr>
              <a:xfrm>
                <a:off x="8880953" y="2340741"/>
                <a:ext cx="2816433" cy="565732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fr-FR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fr-FR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𝐴</m:t>
                          </m:r>
                        </m:e>
                        <m:sub>
                          <m:r>
                            <a:rPr kumimoji="0" lang="fr-FR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𝑈𝑈</m:t>
                          </m:r>
                        </m:sub>
                        <m:sup>
                          <m:r>
                            <a:rPr kumimoji="0" lang="fr-FR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𝐶</m:t>
                          </m:r>
                        </m:sup>
                      </m:sSubSup>
                      <m:r>
                        <a:rPr kumimoji="0" lang="fr-FR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∝</m:t>
                      </m:r>
                      <m:f>
                        <m:fPr>
                          <m:ctrlPr>
                            <a:rPr kumimoji="0" lang="fr-FR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fr-FR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kumimoji="0" lang="fr-FR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fr-FR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𝐹</m:t>
                              </m:r>
                            </m:e>
                            <m:sub>
                              <m:r>
                                <a:rPr kumimoji="0" lang="fr-FR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kumimoji="0" lang="fr-FR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ℜ𝔢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fr-FR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fr-FR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𝜉</m:t>
                          </m:r>
                          <m:sSub>
                            <m:sSubPr>
                              <m:ctrlPr>
                                <a:rPr kumimoji="0" lang="fr-FR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kumimoji="0" lang="fr-FR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kumimoji="0" lang="fr-FR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𝐻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0" lang="fr-FR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𝑛</m:t>
                              </m:r>
                            </m:sub>
                          </m:sSub>
                          <m:r>
                            <a:rPr kumimoji="0" lang="fr-FR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fr-FR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fr-FR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𝑡</m:t>
                              </m:r>
                            </m:num>
                            <m:den>
                              <m:r>
                                <a:rPr kumimoji="0" lang="fr-FR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4</m:t>
                              </m:r>
                              <m:sSup>
                                <m:sSupPr>
                                  <m:ctrlPr>
                                    <a:rPr kumimoji="0" lang="fr-FR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fr-FR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𝑀</m:t>
                                  </m:r>
                                </m:e>
                                <m:sup>
                                  <m:r>
                                    <a:rPr kumimoji="0" lang="fr-FR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sSub>
                            <m:sSubPr>
                              <m:ctrlPr>
                                <a:rPr kumimoji="0" lang="fr-FR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fr-FR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𝐸</m:t>
                              </m:r>
                            </m:e>
                            <m:sub>
                              <m:r>
                                <a:rPr kumimoji="0" lang="fr-FR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fr-FR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F2A62279-0444-9C51-2671-FA617BA036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0953" y="2340741"/>
                <a:ext cx="2816433" cy="565732"/>
              </a:xfrm>
              <a:prstGeom prst="rect">
                <a:avLst/>
              </a:prstGeom>
              <a:blipFill>
                <a:blip r:embed="rId8"/>
                <a:stretch>
                  <a:fillRect l="-2222" t="-2128" b="-6383"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Image 45">
            <a:extLst>
              <a:ext uri="{FF2B5EF4-FFF2-40B4-BE49-F238E27FC236}">
                <a16:creationId xmlns:a16="http://schemas.microsoft.com/office/drawing/2014/main" id="{11A5EE74-D134-F199-C666-AE3CDB5E71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58301" y="5377058"/>
            <a:ext cx="737467" cy="654502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A01F9C9A-4DA1-B5FE-7F1B-77762D6639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45922" y="5377058"/>
            <a:ext cx="737467" cy="654502"/>
          </a:xfrm>
          <a:prstGeom prst="rect">
            <a:avLst/>
          </a:prstGeom>
        </p:spPr>
      </p:pic>
      <p:sp>
        <p:nvSpPr>
          <p:cNvPr id="58" name="ZoneTexte 57">
            <a:extLst>
              <a:ext uri="{FF2B5EF4-FFF2-40B4-BE49-F238E27FC236}">
                <a16:creationId xmlns:a16="http://schemas.microsoft.com/office/drawing/2014/main" id="{83CDF888-2407-9AA7-830C-E58A0F42AD77}"/>
              </a:ext>
            </a:extLst>
          </p:cNvPr>
          <p:cNvSpPr txBox="1"/>
          <p:nvPr/>
        </p:nvSpPr>
        <p:spPr>
          <a:xfrm>
            <a:off x="8529189" y="5692046"/>
            <a:ext cx="524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baseline="30000">
                <a:solidFill>
                  <a:srgbClr val="0000FF"/>
                </a:solidFill>
              </a:rPr>
              <a:t>4</a:t>
            </a:r>
            <a:r>
              <a:rPr lang="fr-FR" b="1">
                <a:solidFill>
                  <a:srgbClr val="0000FF"/>
                </a:solidFill>
              </a:rPr>
              <a:t>He</a:t>
            </a:r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D9526270-F8EA-B5F9-BD61-471B7AEA7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22" y="3775079"/>
            <a:ext cx="827980" cy="44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6">
            <a:extLst>
              <a:ext uri="{FF2B5EF4-FFF2-40B4-BE49-F238E27FC236}">
                <a16:creationId xmlns:a16="http://schemas.microsoft.com/office/drawing/2014/main" id="{F9DAF8C0-68FE-5ED0-7873-2D9EC397E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943" y="1608916"/>
            <a:ext cx="1170288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D60093"/>
              </a:buClr>
              <a:buFont typeface="Courier New" panose="02070309020205020404" pitchFamily="49" charset="0"/>
              <a:buChar char="o"/>
              <a:defRPr/>
            </a:pPr>
            <a:r>
              <a:rPr lang="en-US">
                <a:latin typeface="Microsoft Sans Serif" panose="020B0604020202020204" pitchFamily="34" charset="0"/>
                <a:cs typeface="Microsoft Sans Serif" panose="020B0604020202020204" pitchFamily="34" charset="0"/>
              </a:rPr>
              <a:t>The </a:t>
            </a:r>
            <a:r>
              <a:rPr lang="en-US" b="1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real part </a:t>
            </a:r>
            <a:r>
              <a:rPr lang="en-US">
                <a:latin typeface="Microsoft Sans Serif" panose="020B0604020202020204" pitchFamily="34" charset="0"/>
                <a:cs typeface="Microsoft Sans Serif" panose="020B0604020202020204" pitchFamily="34" charset="0"/>
              </a:rPr>
              <a:t>of the Compton Form Factor </a:t>
            </a:r>
            <a:r>
              <a:rPr lang="en-US" b="1" err="1">
                <a:solidFill>
                  <a:srgbClr val="FF0000"/>
                </a:solidFill>
                <a:latin typeface="Lucida Calligraphy" panose="03010101010101010101" pitchFamily="66" charset="77"/>
                <a:cs typeface="Microsoft Sans Serif" panose="020B0604020202020204" pitchFamily="34" charset="0"/>
              </a:rPr>
              <a:t>E</a:t>
            </a:r>
            <a:r>
              <a:rPr lang="en-US" b="1" baseline="-25000" err="1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</a:t>
            </a:r>
            <a:r>
              <a:rPr lang="en-US">
                <a:latin typeface="Microsoft Sans Serif" panose="020B0604020202020204" pitchFamily="34" charset="0"/>
                <a:cs typeface="Microsoft Sans Serif" panose="020B0604020202020204" pitchFamily="34" charset="0"/>
              </a:rPr>
              <a:t>, of importance for the </a:t>
            </a:r>
            <a:r>
              <a:rPr lang="en-US" b="1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neutron</a:t>
            </a:r>
            <a:r>
              <a:rPr lang="en-US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b="1">
                <a:solidFill>
                  <a:srgbClr val="0432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GFFs </a:t>
            </a:r>
            <a:r>
              <a:rPr lang="en-US">
                <a:latin typeface="Microsoft Sans Serif" panose="020B0604020202020204" pitchFamily="34" charset="0"/>
                <a:cs typeface="Microsoft Sans Serif" panose="020B0604020202020204" pitchFamily="34" charset="0"/>
              </a:rPr>
              <a:t>and for </a:t>
            </a:r>
            <a:r>
              <a:rPr lang="en-US" b="1">
                <a:solidFill>
                  <a:srgbClr val="0432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flavor separation </a:t>
            </a:r>
            <a:r>
              <a:rPr lang="en-US">
                <a:latin typeface="Microsoft Sans Serif" panose="020B0604020202020204" pitchFamily="34" charset="0"/>
                <a:cs typeface="Microsoft Sans Serif" panose="020B0604020202020204" pitchFamily="34" charset="0"/>
              </a:rPr>
              <a:t>is hardly experimentally constrained without </a:t>
            </a:r>
            <a:r>
              <a:rPr lang="en-US" b="1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Beam Charge Asymmetry</a:t>
            </a:r>
            <a:r>
              <a:rPr lang="en-US">
                <a:latin typeface="Microsoft Sans Serif" panose="020B0604020202020204" pitchFamily="34" charset="0"/>
                <a:cs typeface="Microsoft Sans Serif" panose="020B0604020202020204" pitchFamily="34" charset="0"/>
              </a:rPr>
              <a:t> data.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A4E1EF72-320C-900D-2DA6-559C0F9F905B}"/>
              </a:ext>
            </a:extLst>
          </p:cNvPr>
          <p:cNvSpPr txBox="1"/>
          <p:nvPr/>
        </p:nvSpPr>
        <p:spPr>
          <a:xfrm>
            <a:off x="321470" y="2158933"/>
            <a:ext cx="794968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D60093"/>
              </a:buClr>
              <a:buFont typeface="Courier New" panose="02070309020205020404" pitchFamily="49" charset="0"/>
              <a:buChar char="o"/>
              <a:defRPr/>
            </a:pPr>
            <a:r>
              <a:rPr lang="en-US">
                <a:latin typeface="Microsoft Sans Serif" panose="020B0604020202020204" pitchFamily="34" charset="0"/>
                <a:cs typeface="Microsoft Sans Serif" panose="020B0604020202020204" pitchFamily="34" charset="0"/>
              </a:rPr>
              <a:t>DVCS off nuclei is an exciting tool to access </a:t>
            </a:r>
            <a:r>
              <a:rPr lang="en-US" b="1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nuclei GFFs</a:t>
            </a:r>
            <a:r>
              <a:rPr lang="en-US">
                <a:latin typeface="Microsoft Sans Serif" panose="020B0604020202020204" pitchFamily="34" charset="0"/>
                <a:cs typeface="Microsoft Sans Serif" panose="020B0604020202020204" pitchFamily="34" charset="0"/>
              </a:rPr>
              <a:t> and image the nuclear force using a recoil detector (</a:t>
            </a:r>
            <a:r>
              <a:rPr lang="en-US" b="1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ALERT)</a:t>
            </a:r>
            <a:r>
              <a:rPr lang="en-US">
                <a:latin typeface="Microsoft Sans Serif" panose="020B0604020202020204" pitchFamily="34" charset="0"/>
                <a:cs typeface="Microsoft Sans Serif" panose="020B0604020202020204" pitchFamily="34" charset="0"/>
              </a:rPr>
              <a:t> a large acceptance spectrometer (</a:t>
            </a:r>
            <a:r>
              <a:rPr lang="en-US" b="1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CLAS12)</a:t>
            </a:r>
            <a:r>
              <a:rPr lang="en-US">
                <a:latin typeface="Microsoft Sans Serif" panose="020B0604020202020204" pitchFamily="34" charset="0"/>
                <a:cs typeface="Microsoft Sans Serif" panose="020B0604020202020204" pitchFamily="34" charset="0"/>
              </a:rPr>
              <a:t> and high-energy </a:t>
            </a:r>
            <a:r>
              <a:rPr lang="en-US" b="1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electron</a:t>
            </a:r>
            <a:r>
              <a:rPr lang="en-US">
                <a:latin typeface="Microsoft Sans Serif" panose="020B0604020202020204" pitchFamily="34" charset="0"/>
                <a:cs typeface="Microsoft Sans Serif" panose="020B0604020202020204" pitchFamily="34" charset="0"/>
              </a:rPr>
              <a:t> and </a:t>
            </a:r>
            <a:r>
              <a:rPr lang="en-US" b="1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positron</a:t>
            </a:r>
            <a:r>
              <a:rPr lang="en-US">
                <a:latin typeface="Microsoft Sans Serif" panose="020B0604020202020204" pitchFamily="34" charset="0"/>
                <a:cs typeface="Microsoft Sans Serif" panose="020B0604020202020204" pitchFamily="34" charset="0"/>
              </a:rPr>
              <a:t> beams.</a:t>
            </a:r>
          </a:p>
        </p:txBody>
      </p:sp>
      <p:sp>
        <p:nvSpPr>
          <p:cNvPr id="5" name="Text Box 18">
            <a:extLst>
              <a:ext uri="{FF2B5EF4-FFF2-40B4-BE49-F238E27FC236}">
                <a16:creationId xmlns:a16="http://schemas.microsoft.com/office/drawing/2014/main" id="{5B882767-F92E-ADB4-A047-CEB5A727A5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" y="6627805"/>
            <a:ext cx="88998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July 31</a:t>
            </a:r>
            <a:r>
              <a:rPr kumimoji="0" lang="en-US" sz="900" b="0" i="1" u="none" strike="noStrike" kern="1200" cap="none" spc="0" normalizeH="0" baseline="30000" noProof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st</a:t>
            </a: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, 2025</a:t>
            </a:r>
          </a:p>
        </p:txBody>
      </p:sp>
      <p:pic>
        <p:nvPicPr>
          <p:cNvPr id="11" name="Picture 4" descr="A blue and orange logo&#10;&#10;AI-generated content may be incorrect.">
            <a:extLst>
              <a:ext uri="{FF2B5EF4-FFF2-40B4-BE49-F238E27FC236}">
                <a16:creationId xmlns:a16="http://schemas.microsoft.com/office/drawing/2014/main" id="{6C93E562-C9A4-774B-191B-C86BA75107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3558" y="3258201"/>
            <a:ext cx="672961" cy="42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927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E7C771DD-AF5E-9062-5859-D1A623DAD874}"/>
              </a:ext>
            </a:extLst>
          </p:cNvPr>
          <p:cNvGrpSpPr/>
          <p:nvPr/>
        </p:nvGrpSpPr>
        <p:grpSpPr>
          <a:xfrm>
            <a:off x="95493" y="98532"/>
            <a:ext cx="11930332" cy="1057446"/>
            <a:chOff x="95493" y="98532"/>
            <a:chExt cx="11930332" cy="1057446"/>
          </a:xfrm>
        </p:grpSpPr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B6319F96-43C8-CA5E-8F06-ECE767763173}"/>
                </a:ext>
              </a:extLst>
            </p:cNvPr>
            <p:cNvCxnSpPr>
              <a:cxnSpLocks/>
            </p:cNvCxnSpPr>
            <p:nvPr/>
          </p:nvCxnSpPr>
          <p:spPr>
            <a:xfrm>
              <a:off x="1152419" y="623127"/>
              <a:ext cx="10873406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pic>
          <p:nvPicPr>
            <p:cNvPr id="6" name="Image 5" descr="LP15122-Picture.eps">
              <a:extLst>
                <a:ext uri="{FF2B5EF4-FFF2-40B4-BE49-F238E27FC236}">
                  <a16:creationId xmlns:a16="http://schemas.microsoft.com/office/drawing/2014/main" id="{20552EF2-0BFC-3EEC-BFA9-334D36C9B1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93" y="98532"/>
              <a:ext cx="1057446" cy="1057446"/>
            </a:xfrm>
            <a:prstGeom prst="rect">
              <a:avLst/>
            </a:prstGeom>
          </p:spPr>
        </p:pic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E4411707-D8FA-CE26-E841-A2844A3C081F}"/>
              </a:ext>
            </a:extLst>
          </p:cNvPr>
          <p:cNvSpPr txBox="1"/>
          <p:nvPr/>
        </p:nvSpPr>
        <p:spPr>
          <a:xfrm>
            <a:off x="1203162" y="161462"/>
            <a:ext cx="4224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fr-FR" sz="240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Positron </a:t>
            </a:r>
            <a:r>
              <a:rPr lang="fr-FR" sz="2400" i="1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Working</a:t>
            </a:r>
            <a:r>
              <a:rPr lang="fr-FR" sz="240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Group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F3799C3-C2DC-DF93-00AB-B3B1AC000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4725" y="88304"/>
            <a:ext cx="891100" cy="438433"/>
          </a:xfrm>
          <a:prstGeom prst="rect">
            <a:avLst/>
          </a:prstGeom>
        </p:spPr>
      </p:pic>
      <p:sp>
        <p:nvSpPr>
          <p:cNvPr id="15" name="Text Box 6">
            <a:extLst>
              <a:ext uri="{FF2B5EF4-FFF2-40B4-BE49-F238E27FC236}">
                <a16:creationId xmlns:a16="http://schemas.microsoft.com/office/drawing/2014/main" id="{559A8310-833E-86EC-4136-131C0BBD3B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662" y="1115690"/>
            <a:ext cx="1101724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60093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dirty="0">
                <a:solidFill>
                  <a:prstClr val="black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The </a:t>
            </a:r>
            <a:r>
              <a:rPr lang="en-US" b="1" dirty="0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Positron Experimental Program</a:t>
            </a:r>
            <a:r>
              <a:rPr lang="en-US" dirty="0">
                <a:solidFill>
                  <a:prstClr val="black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at </a:t>
            </a:r>
            <a:r>
              <a:rPr lang="en-US" b="1" dirty="0" err="1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JLab</a:t>
            </a:r>
            <a:r>
              <a:rPr lang="en-US" dirty="0">
                <a:solidFill>
                  <a:prstClr val="black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represents today </a:t>
            </a:r>
            <a:r>
              <a:rPr lang="en-US" b="1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8 approved proposals</a:t>
            </a:r>
            <a:r>
              <a:rPr lang="en-US" b="1" dirty="0">
                <a:solidFill>
                  <a:prstClr val="black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covering the </a:t>
            </a:r>
            <a:r>
              <a:rPr lang="en-US" b="1" dirty="0">
                <a:solidFill>
                  <a:srgbClr val="CD04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3 pillars</a:t>
            </a:r>
            <a:r>
              <a:rPr lang="en-US" dirty="0">
                <a:solidFill>
                  <a:prstClr val="black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of the </a:t>
            </a:r>
            <a:r>
              <a:rPr lang="en-US" dirty="0" err="1">
                <a:solidFill>
                  <a:prstClr val="black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JLab</a:t>
            </a:r>
            <a:r>
              <a:rPr lang="en-US" dirty="0">
                <a:solidFill>
                  <a:prstClr val="black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Positron White Paper and representing </a:t>
            </a:r>
            <a:r>
              <a:rPr lang="en-US" b="1" dirty="0">
                <a:solidFill>
                  <a:srgbClr val="CD04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471 days </a:t>
            </a:r>
            <a:r>
              <a:rPr lang="en-US" dirty="0">
                <a:solidFill>
                  <a:prstClr val="black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of single hall running.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F2EDAE2-5EE9-E9D1-E171-415363D865B7}"/>
              </a:ext>
            </a:extLst>
          </p:cNvPr>
          <p:cNvSpPr txBox="1"/>
          <p:nvPr/>
        </p:nvSpPr>
        <p:spPr>
          <a:xfrm>
            <a:off x="6222061" y="6241970"/>
            <a:ext cx="54479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b="1" i="1" err="1">
                <a:solidFill>
                  <a:srgbClr val="CD04FF"/>
                </a:solidFill>
              </a:rPr>
              <a:t>Subscribe</a:t>
            </a:r>
            <a:r>
              <a:rPr lang="fr-FR" sz="1400" i="1">
                <a:solidFill>
                  <a:srgbClr val="CD04FF"/>
                </a:solidFill>
              </a:rPr>
              <a:t> to the </a:t>
            </a:r>
            <a:r>
              <a:rPr lang="fr-FR" sz="1400" i="1" err="1">
                <a:solidFill>
                  <a:srgbClr val="CD04FF"/>
                </a:solidFill>
              </a:rPr>
              <a:t>JLab</a:t>
            </a:r>
            <a:r>
              <a:rPr lang="fr-FR" sz="1400" i="1">
                <a:solidFill>
                  <a:srgbClr val="CD04FF"/>
                </a:solidFill>
              </a:rPr>
              <a:t> Positron </a:t>
            </a:r>
            <a:r>
              <a:rPr lang="fr-FR" sz="1400" i="1" err="1">
                <a:solidFill>
                  <a:srgbClr val="CD04FF"/>
                </a:solidFill>
              </a:rPr>
              <a:t>Working</a:t>
            </a:r>
            <a:r>
              <a:rPr lang="fr-FR" sz="1400" i="1">
                <a:solidFill>
                  <a:srgbClr val="CD04FF"/>
                </a:solidFill>
              </a:rPr>
              <a:t> Group mailing </a:t>
            </a:r>
            <a:r>
              <a:rPr lang="fr-FR" sz="1400" i="1" err="1">
                <a:solidFill>
                  <a:srgbClr val="CD04FF"/>
                </a:solidFill>
              </a:rPr>
              <a:t>list</a:t>
            </a:r>
            <a:r>
              <a:rPr lang="fr-FR" sz="1400" i="1">
                <a:solidFill>
                  <a:srgbClr val="CD04FF"/>
                </a:solidFill>
              </a:rPr>
              <a:t> </a:t>
            </a:r>
            <a:r>
              <a:rPr lang="fr-FR" sz="1400" b="1" i="1" err="1">
                <a:solidFill>
                  <a:srgbClr val="CD04FF"/>
                </a:solidFill>
              </a:rPr>
              <a:t>pwg@jlab.org</a:t>
            </a:r>
            <a:endParaRPr lang="fr-FR" sz="1400" b="1" i="1">
              <a:solidFill>
                <a:srgbClr val="CD04FF"/>
              </a:solidFill>
            </a:endParaRP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A5736A4E-4DDC-A6D5-F992-7E4940DE2A31}"/>
              </a:ext>
            </a:extLst>
          </p:cNvPr>
          <p:cNvCxnSpPr>
            <a:cxnSpLocks/>
          </p:cNvCxnSpPr>
          <p:nvPr/>
        </p:nvCxnSpPr>
        <p:spPr>
          <a:xfrm>
            <a:off x="172285" y="6614592"/>
            <a:ext cx="1151613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04DC708C-CCC7-51E3-B728-916FBB77D7C9}"/>
              </a:ext>
            </a:extLst>
          </p:cNvPr>
          <p:cNvSpPr txBox="1"/>
          <p:nvPr/>
        </p:nvSpPr>
        <p:spPr>
          <a:xfrm>
            <a:off x="11757620" y="6465193"/>
            <a:ext cx="502062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prstClr val="white">
                    <a:lumMod val="65000"/>
                  </a:prstClr>
                </a:solidFill>
                <a:latin typeface="Bauhaus 93" pitchFamily="82" charset="77"/>
              </a:rPr>
              <a:t>2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Bauhaus 93" pitchFamily="82" charset="77"/>
                <a:ea typeface="+mn-ea"/>
                <a:cs typeface="+mn-cs"/>
              </a:rPr>
              <a:t>/22</a:t>
            </a:r>
          </a:p>
        </p:txBody>
      </p:sp>
      <p:sp>
        <p:nvSpPr>
          <p:cNvPr id="21" name="Text Box 64">
            <a:extLst>
              <a:ext uri="{FF2B5EF4-FFF2-40B4-BE49-F238E27FC236}">
                <a16:creationId xmlns:a16="http://schemas.microsoft.com/office/drawing/2014/main" id="{7DB14027-5594-4333-0944-8697B9160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55036" y="289798"/>
            <a:ext cx="74411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333399"/>
                </a:solidFill>
                <a:latin typeface="Lucida Calligraphy" charset="0"/>
              </a:rPr>
              <a:t>E. Voutier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E009158-4AA9-BF5F-29D9-63D2BC7AA7CA}"/>
              </a:ext>
            </a:extLst>
          </p:cNvPr>
          <p:cNvSpPr txBox="1"/>
          <p:nvPr/>
        </p:nvSpPr>
        <p:spPr>
          <a:xfrm>
            <a:off x="861921" y="5951218"/>
            <a:ext cx="54240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spc="-1" dirty="0">
                <a:solidFill>
                  <a:srgbClr val="000000"/>
                </a:solidFill>
                <a:latin typeface="Arial"/>
                <a:ea typeface="DejaVu Sans"/>
              </a:rPr>
              <a:t>C1 = Conditionally Approved with Technical Review by the Lab</a:t>
            </a:r>
          </a:p>
          <a:p>
            <a:r>
              <a:rPr lang="en-US" sz="1000" spc="-1" dirty="0">
                <a:solidFill>
                  <a:srgbClr val="000000"/>
                </a:solidFill>
                <a:latin typeface="Arial"/>
              </a:rPr>
              <a:t>C2 = Conditionally Approved with New Presentation to the PAC</a:t>
            </a:r>
            <a:endParaRPr lang="de-DE" sz="1000" spc="-1" dirty="0">
              <a:latin typeface="Arial"/>
            </a:endParaRPr>
          </a:p>
        </p:txBody>
      </p:sp>
      <p:sp>
        <p:nvSpPr>
          <p:cNvPr id="9" name="Text Box 18">
            <a:extLst>
              <a:ext uri="{FF2B5EF4-FFF2-40B4-BE49-F238E27FC236}">
                <a16:creationId xmlns:a16="http://schemas.microsoft.com/office/drawing/2014/main" id="{57614C84-B425-E2B3-5B53-06C9D0C311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" y="6627805"/>
            <a:ext cx="88998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July 31</a:t>
            </a:r>
            <a:r>
              <a:rPr kumimoji="0" lang="en-US" sz="900" b="0" i="1" u="none" strike="noStrike" kern="1200" cap="none" spc="0" normalizeH="0" baseline="30000" noProof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st</a:t>
            </a: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, 2025</a:t>
            </a:r>
          </a:p>
        </p:txBody>
      </p:sp>
      <p:graphicFrame>
        <p:nvGraphicFramePr>
          <p:cNvPr id="14" name="Table 2">
            <a:extLst>
              <a:ext uri="{FF2B5EF4-FFF2-40B4-BE49-F238E27FC236}">
                <a16:creationId xmlns:a16="http://schemas.microsoft.com/office/drawing/2014/main" id="{EB6D7603-E5A8-26C7-B949-73B6D3BD36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7259741"/>
              </p:ext>
            </p:extLst>
          </p:nvPr>
        </p:nvGraphicFramePr>
        <p:xfrm>
          <a:off x="1230009" y="1961448"/>
          <a:ext cx="9729794" cy="3981703"/>
        </p:xfrm>
        <a:graphic>
          <a:graphicData uri="http://schemas.openxmlformats.org/drawingml/2006/table">
            <a:tbl>
              <a:tblPr/>
              <a:tblGrid>
                <a:gridCol w="9559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832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8485">
                  <a:extLst>
                    <a:ext uri="{9D8B030D-6E8A-4147-A177-3AD203B41FA5}">
                      <a16:colId xmlns:a16="http://schemas.microsoft.com/office/drawing/2014/main" val="3547955867"/>
                    </a:ext>
                  </a:extLst>
                </a:gridCol>
                <a:gridCol w="13745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67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33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472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9272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3518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100" b="1" strike="noStrike" spc="-1" dirty="0">
                          <a:solidFill>
                            <a:srgbClr val="000000"/>
                          </a:solidFill>
                          <a:latin typeface="+mn-lt"/>
                          <a:ea typeface="DejaVu Sans"/>
                        </a:rPr>
                        <a:t>NUMBER</a:t>
                      </a:r>
                      <a:endParaRPr lang="de-DE" sz="1100" b="0" strike="noStrike" spc="-1" dirty="0">
                        <a:latin typeface="+mn-lt"/>
                      </a:endParaRPr>
                    </a:p>
                  </a:txBody>
                  <a:tcPr marL="7558" marR="7558" marT="45708" marB="45708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1100" b="1" strike="noStrike" spc="-1" dirty="0">
                          <a:solidFill>
                            <a:srgbClr val="000000"/>
                          </a:solidFill>
                          <a:latin typeface="+mn-lt"/>
                          <a:ea typeface="DejaVu Sans"/>
                        </a:rPr>
                        <a:t>TITLE</a:t>
                      </a:r>
                      <a:endParaRPr lang="de-DE" sz="1100" b="0" strike="noStrike" spc="-1" dirty="0">
                        <a:latin typeface="+mn-lt"/>
                      </a:endParaRPr>
                    </a:p>
                  </a:txBody>
                  <a:tcPr marL="7558" marR="7558" marT="45708" marB="45708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de-DE" sz="1100" b="1" strike="noStrike" spc="-1" dirty="0">
                          <a:latin typeface="+mn-lt"/>
                        </a:rPr>
                        <a:t>PHYSICS </a:t>
                      </a:r>
                    </a:p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de-DE" sz="1100" b="1" strike="noStrike" spc="-1" dirty="0">
                          <a:latin typeface="+mn-lt"/>
                        </a:rPr>
                        <a:t>THEME</a:t>
                      </a:r>
                    </a:p>
                  </a:txBody>
                  <a:tcPr marL="7558" marR="7558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1100" b="1" strike="noStrike" spc="-1" dirty="0">
                          <a:solidFill>
                            <a:srgbClr val="000000"/>
                          </a:solidFill>
                          <a:latin typeface="+mn-lt"/>
                          <a:ea typeface="DejaVu Sans"/>
                        </a:rPr>
                        <a:t>CONTACT PERSON</a:t>
                      </a:r>
                      <a:endParaRPr lang="de-DE" sz="1100" b="0" strike="noStrike" spc="-1" dirty="0">
                        <a:latin typeface="+mn-lt"/>
                      </a:endParaRPr>
                    </a:p>
                  </a:txBody>
                  <a:tcPr marL="7558" marR="7558" marT="45708" marB="45708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100" b="1" strike="noStrike" spc="-1" dirty="0">
                          <a:solidFill>
                            <a:srgbClr val="000000"/>
                          </a:solidFill>
                          <a:latin typeface="+mn-lt"/>
                          <a:ea typeface="DejaVu Sans"/>
                        </a:rPr>
                        <a:t>HALL</a:t>
                      </a:r>
                      <a:endParaRPr lang="de-DE" sz="1100" b="0" strike="noStrike" spc="-1" dirty="0">
                        <a:latin typeface="+mn-lt"/>
                      </a:endParaRPr>
                    </a:p>
                  </a:txBody>
                  <a:tcPr marL="7558" marR="7558" marT="45708" marB="45708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100" b="1" strike="noStrike" spc="-1" dirty="0">
                          <a:solidFill>
                            <a:srgbClr val="FF0000"/>
                          </a:solidFill>
                          <a:latin typeface="+mn-lt"/>
                          <a:ea typeface="DejaVu Sans"/>
                        </a:rPr>
                        <a:t>DAYS</a:t>
                      </a:r>
                      <a:br>
                        <a:rPr sz="1100" dirty="0">
                          <a:latin typeface="+mn-lt"/>
                        </a:rPr>
                      </a:br>
                      <a:r>
                        <a:rPr lang="en-US" sz="1100" b="1" strike="noStrike" spc="-1" dirty="0">
                          <a:solidFill>
                            <a:srgbClr val="FF0000"/>
                          </a:solidFill>
                          <a:latin typeface="+mn-lt"/>
                          <a:ea typeface="DejaVu Sans"/>
                        </a:rPr>
                        <a:t>AWARDED</a:t>
                      </a:r>
                      <a:endParaRPr lang="de-DE" sz="1100" b="0" strike="noStrike" spc="-1" dirty="0">
                        <a:latin typeface="+mn-lt"/>
                      </a:endParaRPr>
                    </a:p>
                  </a:txBody>
                  <a:tcPr marL="7558" marR="7558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1100" b="1" strike="noStrike" spc="-1" dirty="0">
                          <a:solidFill>
                            <a:srgbClr val="FF0000"/>
                          </a:solidFill>
                          <a:latin typeface="+mn-lt"/>
                          <a:ea typeface="DejaVu Sans"/>
                        </a:rPr>
                        <a:t>SCIENTIFIC</a:t>
                      </a:r>
                      <a:br>
                        <a:rPr sz="1100" dirty="0">
                          <a:latin typeface="+mn-lt"/>
                        </a:rPr>
                      </a:br>
                      <a:r>
                        <a:rPr lang="en-US" sz="1100" b="1" strike="noStrike" spc="-1" dirty="0">
                          <a:solidFill>
                            <a:srgbClr val="FF0000"/>
                          </a:solidFill>
                          <a:latin typeface="+mn-lt"/>
                          <a:ea typeface="DejaVu Sans"/>
                        </a:rPr>
                        <a:t>RATING</a:t>
                      </a:r>
                      <a:endParaRPr lang="de-DE" sz="1100" b="0" strike="noStrike" spc="-1" dirty="0">
                        <a:latin typeface="+mn-lt"/>
                      </a:endParaRPr>
                    </a:p>
                  </a:txBody>
                  <a:tcPr marL="7558" marR="7558" marT="45708" marB="45708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1100" b="1" strike="noStrike" spc="-1" dirty="0">
                          <a:solidFill>
                            <a:srgbClr val="000000"/>
                          </a:solidFill>
                          <a:latin typeface="+mn-lt"/>
                          <a:ea typeface="DejaVu Sans"/>
                        </a:rPr>
                        <a:t>PAC </a:t>
                      </a:r>
                    </a:p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1100" b="1" strike="noStrike" spc="-1" dirty="0">
                          <a:solidFill>
                            <a:srgbClr val="000000"/>
                          </a:solidFill>
                          <a:latin typeface="+mn-lt"/>
                          <a:ea typeface="DejaVu Sans"/>
                        </a:rPr>
                        <a:t>DECISION</a:t>
                      </a:r>
                      <a:endParaRPr lang="de-DE" sz="1100" b="0" strike="noStrike" spc="-1" dirty="0">
                        <a:latin typeface="+mn-lt"/>
                      </a:endParaRPr>
                    </a:p>
                  </a:txBody>
                  <a:tcPr marL="7558" marR="7558" marT="45708" marB="45708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0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100" b="1" strike="noStrike" spc="-1" dirty="0">
                          <a:solidFill>
                            <a:srgbClr val="000000"/>
                          </a:solidFill>
                          <a:latin typeface="+mn-lt"/>
                          <a:ea typeface="DejaVu Sans"/>
                        </a:rPr>
                        <a:t>PR12+23-002</a:t>
                      </a:r>
                      <a:endParaRPr lang="de-DE" sz="1100" b="1" strike="noStrike" spc="-1" dirty="0">
                        <a:latin typeface="+mn-lt"/>
                      </a:endParaRPr>
                    </a:p>
                  </a:txBody>
                  <a:tcPr marL="7558" marR="7558" marT="45708" marB="45708" anchor="ctr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buNone/>
                      </a:pPr>
                      <a:r>
                        <a:rPr lang="en-US" sz="1200" b="0" strike="noStrike" spc="-1" dirty="0">
                          <a:solidFill>
                            <a:schemeClr val="tx1"/>
                          </a:solidFill>
                          <a:latin typeface="+mn-lt"/>
                          <a:ea typeface="DejaVu Sans"/>
                        </a:rPr>
                        <a:t>Beam Charge Asymmetries for Deeply Virtual Compton Scattering on the Proton at CLAS12</a:t>
                      </a:r>
                      <a:endParaRPr lang="de-DE" sz="1200" b="0" strike="noStrike" spc="-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558" marR="7558" marT="45708" marB="45708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200" b="0" strike="noStrike" spc="-1" dirty="0">
                          <a:solidFill>
                            <a:srgbClr val="0000FF"/>
                          </a:solidFill>
                          <a:latin typeface="+mn-lt"/>
                        </a:rPr>
                        <a:t> GPDs</a:t>
                      </a:r>
                    </a:p>
                  </a:txBody>
                  <a:tcPr marL="7558" marR="7558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100" b="0" strike="noStrike" spc="-1" dirty="0">
                          <a:solidFill>
                            <a:srgbClr val="000000"/>
                          </a:solidFill>
                          <a:latin typeface="+mn-lt"/>
                          <a:ea typeface="DejaVu Sans"/>
                        </a:rPr>
                        <a:t>Eric Voutier</a:t>
                      </a:r>
                      <a:endParaRPr lang="de-DE" sz="1100" b="0" strike="noStrike" spc="-1" dirty="0">
                        <a:latin typeface="+mn-lt"/>
                      </a:endParaRPr>
                    </a:p>
                  </a:txBody>
                  <a:tcPr marL="7558" marR="7558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100" b="0" strike="noStrike" spc="-1">
                          <a:solidFill>
                            <a:srgbClr val="000000"/>
                          </a:solidFill>
                          <a:latin typeface="+mn-lt"/>
                          <a:ea typeface="DejaVu Sans"/>
                        </a:rPr>
                        <a:t>B</a:t>
                      </a:r>
                      <a:endParaRPr lang="de-DE" sz="1100" b="0" strike="noStrike" spc="-1">
                        <a:latin typeface="+mn-lt"/>
                      </a:endParaRPr>
                    </a:p>
                  </a:txBody>
                  <a:tcPr marL="7558" marR="7558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100" b="0" strike="noStrike" spc="-1">
                          <a:solidFill>
                            <a:srgbClr val="FF0000"/>
                          </a:solidFill>
                          <a:latin typeface="+mn-lt"/>
                        </a:rPr>
                        <a:t>100</a:t>
                      </a:r>
                    </a:p>
                  </a:txBody>
                  <a:tcPr marL="100414" marR="91416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1100" b="1" strike="noStrike" spc="-1">
                          <a:solidFill>
                            <a:srgbClr val="FF0000"/>
                          </a:solidFill>
                          <a:latin typeface="+mn-lt"/>
                        </a:rPr>
                        <a:t>A-</a:t>
                      </a:r>
                    </a:p>
                  </a:txBody>
                  <a:tcPr marL="7558" marR="7558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100" b="1" strike="noStrike" spc="-1" dirty="0">
                          <a:latin typeface="+mn-lt"/>
                        </a:rPr>
                        <a:t>C1</a:t>
                      </a:r>
                    </a:p>
                  </a:txBody>
                  <a:tcPr marL="100414" marR="91416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61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100" b="1" strike="noStrike" spc="-1" dirty="0">
                          <a:solidFill>
                            <a:srgbClr val="000000"/>
                          </a:solidFill>
                          <a:latin typeface="+mn-lt"/>
                          <a:ea typeface="DejaVu Sans"/>
                        </a:rPr>
                        <a:t>PR12+23-003</a:t>
                      </a:r>
                      <a:endParaRPr lang="de-DE" sz="1100" b="1" strike="noStrike" spc="-1" dirty="0">
                        <a:latin typeface="+mn-lt"/>
                      </a:endParaRPr>
                    </a:p>
                  </a:txBody>
                  <a:tcPr marL="7558" marR="7558" marT="45708" marB="45708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200" b="0" strike="noStrike" spc="-1" dirty="0">
                          <a:solidFill>
                            <a:schemeClr val="tx1"/>
                          </a:solidFill>
                          <a:latin typeface="+mn-lt"/>
                          <a:ea typeface="DejaVu Sans"/>
                        </a:rPr>
                        <a:t>Measurement of Deep Inelastic Scattering from Nuclei with Electron and Positron Beams to Constrain the Impact of Coulomb Corrections in DIS</a:t>
                      </a:r>
                      <a:endParaRPr lang="de-DE" sz="1200" b="0" strike="noStrike" spc="-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558" marR="7558" marT="45708" marB="4570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de-DE" sz="1200" b="0" strike="noStrike" spc="-1" dirty="0">
                          <a:solidFill>
                            <a:srgbClr val="0000FF"/>
                          </a:solidFill>
                          <a:latin typeface="+mn-lt"/>
                        </a:rPr>
                        <a:t>MPE</a:t>
                      </a:r>
                    </a:p>
                  </a:txBody>
                  <a:tcPr marL="7558" marR="7558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100" b="0" strike="noStrike" spc="-1" dirty="0">
                          <a:solidFill>
                            <a:srgbClr val="000000"/>
                          </a:solidFill>
                          <a:latin typeface="+mn-lt"/>
                          <a:ea typeface="DejaVu Sans"/>
                        </a:rPr>
                        <a:t>Dave Gaskell</a:t>
                      </a:r>
                      <a:endParaRPr lang="de-DE" sz="1100" b="0" strike="noStrike" spc="-1" dirty="0">
                        <a:latin typeface="+mn-lt"/>
                      </a:endParaRPr>
                    </a:p>
                  </a:txBody>
                  <a:tcPr marL="7558" marR="7558" marT="45708" marB="45708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100" b="0" strike="noStrike" spc="-1">
                          <a:solidFill>
                            <a:srgbClr val="000000"/>
                          </a:solidFill>
                          <a:latin typeface="+mn-lt"/>
                          <a:ea typeface="DejaVu Sans"/>
                        </a:rPr>
                        <a:t>C</a:t>
                      </a:r>
                      <a:endParaRPr lang="de-DE" sz="1100" b="0" strike="noStrike" spc="-1">
                        <a:latin typeface="+mn-lt"/>
                      </a:endParaRPr>
                    </a:p>
                  </a:txBody>
                  <a:tcPr marL="7558" marR="7558" marT="45708" marB="45708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100" b="0" strike="noStrike" spc="-1">
                          <a:solidFill>
                            <a:srgbClr val="FF0000"/>
                          </a:solidFill>
                          <a:latin typeface="+mn-lt"/>
                        </a:rPr>
                        <a:t>9.3</a:t>
                      </a:r>
                    </a:p>
                  </a:txBody>
                  <a:tcPr marL="100414" marR="91416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1100" b="1" strike="noStrike" spc="-1">
                          <a:solidFill>
                            <a:srgbClr val="FF0000"/>
                          </a:solidFill>
                          <a:latin typeface="+mn-lt"/>
                        </a:rPr>
                        <a:t>A-</a:t>
                      </a:r>
                    </a:p>
                  </a:txBody>
                  <a:tcPr marL="7558" marR="7558" marT="45708" marB="45708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100" b="1" strike="noStrike" spc="-1" dirty="0">
                          <a:latin typeface="+mn-lt"/>
                        </a:rPr>
                        <a:t>C1</a:t>
                      </a:r>
                    </a:p>
                  </a:txBody>
                  <a:tcPr marL="100414" marR="91416" marT="45708" marB="45708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100" b="1" strike="noStrike" spc="-1" dirty="0">
                          <a:solidFill>
                            <a:srgbClr val="000000"/>
                          </a:solidFill>
                          <a:latin typeface="+mn-lt"/>
                          <a:ea typeface="DejaVu Sans"/>
                        </a:rPr>
                        <a:t>PR12+23-006</a:t>
                      </a:r>
                      <a:endParaRPr lang="de-DE" sz="1100" b="1" strike="noStrike" spc="-1" dirty="0">
                        <a:latin typeface="+mn-lt"/>
                      </a:endParaRPr>
                    </a:p>
                  </a:txBody>
                  <a:tcPr marL="7558" marR="7558" marT="45708" marB="45708" anchor="ctr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buNone/>
                      </a:pPr>
                      <a:r>
                        <a:rPr lang="en-US" sz="1200" b="0" strike="noStrike" spc="-1" dirty="0">
                          <a:solidFill>
                            <a:schemeClr val="tx1"/>
                          </a:solidFill>
                          <a:latin typeface="+mn-lt"/>
                          <a:ea typeface="DejaVu Sans"/>
                        </a:rPr>
                        <a:t>Deeply Virtual Compton Scattering using a positron beam in Hall C</a:t>
                      </a:r>
                      <a:endParaRPr lang="de-DE" sz="1200" b="0" strike="noStrike" spc="-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558" marR="7558" marT="45708" marB="45708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200" b="0" strike="noStrike" spc="-1" dirty="0">
                          <a:solidFill>
                            <a:srgbClr val="0000FF"/>
                          </a:solidFill>
                          <a:latin typeface="+mn-lt"/>
                        </a:rPr>
                        <a:t>GPDs</a:t>
                      </a:r>
                    </a:p>
                  </a:txBody>
                  <a:tcPr marL="7558" marR="7558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100" b="0" strike="noStrike" spc="-1" dirty="0">
                          <a:solidFill>
                            <a:srgbClr val="000000"/>
                          </a:solidFill>
                          <a:latin typeface="+mn-lt"/>
                          <a:ea typeface="DejaVu Sans"/>
                        </a:rPr>
                        <a:t>Carlos Muñoz Camacho</a:t>
                      </a:r>
                      <a:endParaRPr lang="de-DE" sz="1100" b="0" strike="noStrike" spc="-1" dirty="0">
                        <a:latin typeface="+mn-lt"/>
                      </a:endParaRPr>
                    </a:p>
                  </a:txBody>
                  <a:tcPr marL="7558" marR="7558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100" b="0" strike="noStrike" spc="-1">
                          <a:solidFill>
                            <a:srgbClr val="000000"/>
                          </a:solidFill>
                          <a:latin typeface="+mn-lt"/>
                          <a:ea typeface="DejaVu Sans"/>
                        </a:rPr>
                        <a:t>C</a:t>
                      </a:r>
                      <a:endParaRPr lang="de-DE" sz="1100" b="0" strike="noStrike" spc="-1">
                        <a:latin typeface="+mn-lt"/>
                      </a:endParaRPr>
                    </a:p>
                  </a:txBody>
                  <a:tcPr marL="7558" marR="7558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100" b="0" strike="noStrike" spc="-1">
                          <a:solidFill>
                            <a:srgbClr val="FF0000"/>
                          </a:solidFill>
                          <a:latin typeface="+mn-lt"/>
                        </a:rPr>
                        <a:t>137</a:t>
                      </a:r>
                    </a:p>
                  </a:txBody>
                  <a:tcPr marL="100414" marR="91416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1100" b="1" strike="noStrike" spc="-1">
                          <a:solidFill>
                            <a:srgbClr val="FF0000"/>
                          </a:solidFill>
                          <a:latin typeface="+mn-lt"/>
                        </a:rPr>
                        <a:t>A-</a:t>
                      </a:r>
                    </a:p>
                  </a:txBody>
                  <a:tcPr marL="7558" marR="7558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100" b="1" strike="noStrike" spc="-1" dirty="0">
                          <a:latin typeface="+mn-lt"/>
                        </a:rPr>
                        <a:t>C1</a:t>
                      </a:r>
                    </a:p>
                  </a:txBody>
                  <a:tcPr marL="100414" marR="91416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69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100" b="1" strike="noStrike" spc="-1" dirty="0">
                          <a:solidFill>
                            <a:srgbClr val="000000"/>
                          </a:solidFill>
                          <a:latin typeface="+mn-lt"/>
                          <a:ea typeface="DejaVu Sans"/>
                        </a:rPr>
                        <a:t>PR12+23-008</a:t>
                      </a:r>
                      <a:endParaRPr lang="de-DE" sz="1100" b="1" strike="noStrike" spc="-1" dirty="0">
                        <a:latin typeface="+mn-lt"/>
                      </a:endParaRPr>
                    </a:p>
                  </a:txBody>
                  <a:tcPr marL="7558" marR="7558" marT="45708" marB="45708" anchor="ctr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buNone/>
                      </a:pPr>
                      <a:r>
                        <a:rPr lang="en-US" sz="1200" b="0" strike="noStrike" spc="-1" dirty="0">
                          <a:solidFill>
                            <a:schemeClr val="tx1"/>
                          </a:solidFill>
                          <a:latin typeface="+mn-lt"/>
                          <a:ea typeface="DejaVu Sans"/>
                        </a:rPr>
                        <a:t>A Direct Measurement of Hard Two-Photon Exchange with Electrons and Positrons at CLAS12</a:t>
                      </a:r>
                      <a:endParaRPr lang="de-DE" sz="1200" b="0" strike="noStrike" spc="-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558" marR="7558" marT="45708" marB="45708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200" b="0" strike="noStrike" spc="-1" dirty="0">
                          <a:solidFill>
                            <a:srgbClr val="0000FF"/>
                          </a:solidFill>
                          <a:latin typeface="+mn-lt"/>
                        </a:rPr>
                        <a:t>TPE</a:t>
                      </a:r>
                    </a:p>
                  </a:txBody>
                  <a:tcPr marL="7558" marR="7558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100" b="0" strike="noStrike" spc="-1" dirty="0">
                          <a:solidFill>
                            <a:srgbClr val="000000"/>
                          </a:solidFill>
                          <a:latin typeface="+mn-lt"/>
                          <a:ea typeface="DejaVu Sans"/>
                        </a:rPr>
                        <a:t>Axel Schmidt</a:t>
                      </a:r>
                      <a:endParaRPr lang="de-DE" sz="1100" b="0" strike="noStrike" spc="-1" dirty="0">
                        <a:latin typeface="+mn-lt"/>
                      </a:endParaRPr>
                    </a:p>
                  </a:txBody>
                  <a:tcPr marL="7558" marR="7558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100" b="0" strike="noStrike" spc="-1">
                          <a:solidFill>
                            <a:srgbClr val="000000"/>
                          </a:solidFill>
                          <a:latin typeface="+mn-lt"/>
                          <a:ea typeface="DejaVu Sans"/>
                        </a:rPr>
                        <a:t>B</a:t>
                      </a:r>
                      <a:endParaRPr lang="de-DE" sz="1100" b="0" strike="noStrike" spc="-1">
                        <a:latin typeface="+mn-lt"/>
                      </a:endParaRPr>
                    </a:p>
                  </a:txBody>
                  <a:tcPr marL="7558" marR="7558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100" b="0" strike="noStrike" spc="-1">
                          <a:solidFill>
                            <a:srgbClr val="FF0000"/>
                          </a:solidFill>
                          <a:latin typeface="+mn-lt"/>
                        </a:rPr>
                        <a:t>55</a:t>
                      </a:r>
                    </a:p>
                  </a:txBody>
                  <a:tcPr marL="100414" marR="91416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1100" b="1" strike="noStrike" spc="-1">
                          <a:solidFill>
                            <a:srgbClr val="FF0000"/>
                          </a:solidFill>
                          <a:latin typeface="+mn-lt"/>
                        </a:rPr>
                        <a:t>A</a:t>
                      </a:r>
                    </a:p>
                  </a:txBody>
                  <a:tcPr marL="7558" marR="7558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100" b="1" strike="noStrike" spc="-1" dirty="0">
                          <a:latin typeface="+mn-lt"/>
                        </a:rPr>
                        <a:t>C1</a:t>
                      </a:r>
                    </a:p>
                  </a:txBody>
                  <a:tcPr marL="100414" marR="91416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916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100" b="1" strike="noStrike" spc="-1" dirty="0">
                          <a:solidFill>
                            <a:srgbClr val="000000"/>
                          </a:solidFill>
                          <a:latin typeface="+mn-lt"/>
                          <a:ea typeface="DejaVu Sans"/>
                        </a:rPr>
                        <a:t>PR12+23-012</a:t>
                      </a:r>
                      <a:endParaRPr lang="de-DE" sz="1100" b="1" strike="noStrike" spc="-1" dirty="0">
                        <a:latin typeface="+mn-lt"/>
                      </a:endParaRPr>
                    </a:p>
                  </a:txBody>
                  <a:tcPr marL="7558" marR="7558" marT="45708" marB="45708" anchor="ctr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buNone/>
                      </a:pPr>
                      <a:r>
                        <a:rPr lang="en-US" sz="1200" b="0" strike="noStrike" spc="-1" dirty="0">
                          <a:solidFill>
                            <a:schemeClr val="tx1"/>
                          </a:solidFill>
                          <a:latin typeface="+mn-lt"/>
                          <a:ea typeface="DejaVu Sans"/>
                        </a:rPr>
                        <a:t>A measurement of two-photon exchange in unpolarized elastic positron–proton and</a:t>
                      </a:r>
                      <a:r>
                        <a:rPr lang="de-DE" sz="1200" b="0" strike="noStrike" spc="-1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sz="1200" b="0" strike="noStrike" spc="-1" dirty="0">
                          <a:solidFill>
                            <a:schemeClr val="tx1"/>
                          </a:solidFill>
                          <a:latin typeface="+mn-lt"/>
                          <a:ea typeface="DejaVu Sans"/>
                        </a:rPr>
                        <a:t>electron–proton scattering</a:t>
                      </a:r>
                      <a:endParaRPr lang="de-DE" sz="1200" b="0" strike="noStrike" spc="-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558" marR="7558" marT="45708" marB="45708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200" b="0" strike="noStrike" spc="-1" dirty="0">
                          <a:solidFill>
                            <a:srgbClr val="0000FF"/>
                          </a:solidFill>
                          <a:latin typeface="+mn-lt"/>
                        </a:rPr>
                        <a:t>TPE</a:t>
                      </a:r>
                    </a:p>
                  </a:txBody>
                  <a:tcPr marL="7558" marR="7558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100" b="0" strike="noStrike" spc="-1" dirty="0">
                          <a:solidFill>
                            <a:srgbClr val="000000"/>
                          </a:solidFill>
                          <a:latin typeface="+mn-lt"/>
                          <a:ea typeface="DejaVu Sans"/>
                        </a:rPr>
                        <a:t>Michael Nycz</a:t>
                      </a:r>
                      <a:endParaRPr lang="de-DE" sz="1100" b="0" strike="noStrike" spc="-1" dirty="0">
                        <a:latin typeface="+mn-lt"/>
                      </a:endParaRPr>
                    </a:p>
                  </a:txBody>
                  <a:tcPr marL="7558" marR="7558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100" b="0" strike="noStrike" spc="-1" dirty="0">
                          <a:solidFill>
                            <a:srgbClr val="000000"/>
                          </a:solidFill>
                          <a:latin typeface="+mn-lt"/>
                          <a:ea typeface="DejaVu Sans"/>
                        </a:rPr>
                        <a:t>C</a:t>
                      </a:r>
                      <a:endParaRPr lang="de-DE" sz="1100" b="0" strike="noStrike" spc="-1" dirty="0">
                        <a:latin typeface="+mn-lt"/>
                      </a:endParaRPr>
                    </a:p>
                  </a:txBody>
                  <a:tcPr marL="7558" marR="7558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100" b="0" strike="noStrike" spc="-1">
                          <a:solidFill>
                            <a:srgbClr val="FF0000"/>
                          </a:solidFill>
                          <a:latin typeface="+mn-lt"/>
                        </a:rPr>
                        <a:t>56</a:t>
                      </a:r>
                    </a:p>
                  </a:txBody>
                  <a:tcPr marL="100414" marR="91416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1100" b="1" strike="noStrike" spc="-1">
                          <a:solidFill>
                            <a:srgbClr val="FF0000"/>
                          </a:solidFill>
                          <a:latin typeface="+mn-lt"/>
                        </a:rPr>
                        <a:t>A-</a:t>
                      </a:r>
                    </a:p>
                  </a:txBody>
                  <a:tcPr marL="7558" marR="7558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100" b="1" strike="noStrike" spc="-1" dirty="0">
                          <a:latin typeface="+mn-lt"/>
                        </a:rPr>
                        <a:t>C1</a:t>
                      </a:r>
                    </a:p>
                  </a:txBody>
                  <a:tcPr marL="100414" marR="91416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1622053"/>
                  </a:ext>
                </a:extLst>
              </a:tr>
              <a:tr h="42916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100" b="1" strike="noStrike" spc="-1" dirty="0">
                          <a:latin typeface="+mn-lt"/>
                        </a:rPr>
                        <a:t>PR12+24-005</a:t>
                      </a:r>
                    </a:p>
                  </a:txBody>
                  <a:tcPr marL="7558" marR="7558" marT="45708" marB="45708" anchor="ctr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buNone/>
                      </a:pPr>
                      <a:r>
                        <a:rPr lang="de-DE" sz="1200" b="0" strike="noStrike" spc="-1" dirty="0">
                          <a:solidFill>
                            <a:schemeClr val="tx1"/>
                          </a:solidFill>
                          <a:latin typeface="+mn-lt"/>
                        </a:rPr>
                        <a:t>A </a:t>
                      </a:r>
                      <a:r>
                        <a:rPr lang="de-DE" sz="1200" b="0" strike="noStrike" spc="-1" dirty="0" err="1">
                          <a:solidFill>
                            <a:schemeClr val="tx1"/>
                          </a:solidFill>
                          <a:latin typeface="+mn-lt"/>
                        </a:rPr>
                        <a:t>dark</a:t>
                      </a:r>
                      <a:r>
                        <a:rPr lang="de-DE" sz="1200" b="0" strike="noStrike" spc="-1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de-DE" sz="1200" b="0" strike="noStrike" spc="-1" dirty="0" err="1">
                          <a:solidFill>
                            <a:schemeClr val="tx1"/>
                          </a:solidFill>
                          <a:latin typeface="+mn-lt"/>
                        </a:rPr>
                        <a:t>photon</a:t>
                      </a:r>
                      <a:r>
                        <a:rPr lang="de-DE" sz="1200" b="0" strike="noStrike" spc="-1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de-DE" sz="1200" b="0" strike="noStrike" spc="-1" dirty="0" err="1">
                          <a:solidFill>
                            <a:schemeClr val="tx1"/>
                          </a:solidFill>
                          <a:latin typeface="+mn-lt"/>
                        </a:rPr>
                        <a:t>search</a:t>
                      </a:r>
                      <a:r>
                        <a:rPr lang="de-DE" sz="1200" b="0" strike="noStrike" spc="-1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de-DE" sz="1200" b="0" strike="noStrike" spc="-1" dirty="0" err="1">
                          <a:solidFill>
                            <a:schemeClr val="tx1"/>
                          </a:solidFill>
                          <a:latin typeface="+mn-lt"/>
                        </a:rPr>
                        <a:t>with</a:t>
                      </a:r>
                      <a:r>
                        <a:rPr lang="de-DE" sz="1200" b="0" strike="noStrike" spc="-1" dirty="0">
                          <a:solidFill>
                            <a:schemeClr val="tx1"/>
                          </a:solidFill>
                          <a:latin typeface="+mn-lt"/>
                        </a:rPr>
                        <a:t> a </a:t>
                      </a:r>
                      <a:r>
                        <a:rPr lang="de-DE" sz="1200" b="0" strike="noStrike" spc="-1" dirty="0" err="1">
                          <a:solidFill>
                            <a:schemeClr val="tx1"/>
                          </a:solidFill>
                          <a:latin typeface="+mn-lt"/>
                        </a:rPr>
                        <a:t>JLab</a:t>
                      </a:r>
                      <a:r>
                        <a:rPr lang="de-DE" sz="1200" b="0" strike="noStrike" spc="-1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de-DE" sz="1200" b="0" strike="noStrike" spc="-1" dirty="0" err="1">
                          <a:solidFill>
                            <a:schemeClr val="tx1"/>
                          </a:solidFill>
                          <a:latin typeface="+mn-lt"/>
                        </a:rPr>
                        <a:t>positron</a:t>
                      </a:r>
                      <a:r>
                        <a:rPr lang="de-DE" sz="1200" b="0" strike="noStrike" spc="-1" dirty="0">
                          <a:solidFill>
                            <a:schemeClr val="tx1"/>
                          </a:solidFill>
                          <a:latin typeface="+mn-lt"/>
                        </a:rPr>
                        <a:t> beam</a:t>
                      </a:r>
                    </a:p>
                  </a:txBody>
                  <a:tcPr marL="7558" marR="7558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200" b="0" strike="noStrike" spc="-1" dirty="0">
                          <a:solidFill>
                            <a:srgbClr val="0000FF"/>
                          </a:solidFill>
                          <a:latin typeface="+mn-lt"/>
                        </a:rPr>
                        <a:t>BSM</a:t>
                      </a:r>
                    </a:p>
                  </a:txBody>
                  <a:tcPr marL="7558" marR="7558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100" b="0" strike="noStrike" spc="-1" dirty="0">
                          <a:latin typeface="+mn-lt"/>
                        </a:rPr>
                        <a:t>Bogdan </a:t>
                      </a:r>
                      <a:r>
                        <a:rPr lang="de-DE" sz="1100" b="0" strike="noStrike" spc="-1" dirty="0" err="1">
                          <a:latin typeface="+mn-lt"/>
                        </a:rPr>
                        <a:t>Wojtsekhowski</a:t>
                      </a:r>
                      <a:endParaRPr lang="de-DE" sz="1100" b="0" strike="noStrike" spc="-1" dirty="0">
                        <a:latin typeface="+mn-lt"/>
                      </a:endParaRPr>
                    </a:p>
                  </a:txBody>
                  <a:tcPr marL="7558" marR="7558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100" b="0" strike="noStrike" spc="-1" dirty="0">
                          <a:latin typeface="+mn-lt"/>
                        </a:rPr>
                        <a:t>B</a:t>
                      </a:r>
                    </a:p>
                  </a:txBody>
                  <a:tcPr marL="7558" marR="7558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100" b="0" strike="noStrike" spc="-1" dirty="0">
                          <a:solidFill>
                            <a:srgbClr val="FF0000"/>
                          </a:solidFill>
                          <a:latin typeface="+mn-lt"/>
                        </a:rPr>
                        <a:t>55</a:t>
                      </a:r>
                    </a:p>
                  </a:txBody>
                  <a:tcPr marL="100414" marR="91416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1100" b="1" strike="noStrike" spc="-1">
                          <a:solidFill>
                            <a:srgbClr val="FF0000"/>
                          </a:solidFill>
                          <a:latin typeface="+mn-lt"/>
                        </a:rPr>
                        <a:t>A-</a:t>
                      </a:r>
                    </a:p>
                  </a:txBody>
                  <a:tcPr marL="7558" marR="7558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100" b="1" strike="noStrike" spc="-1" dirty="0">
                          <a:latin typeface="+mn-lt"/>
                        </a:rPr>
                        <a:t>C1</a:t>
                      </a:r>
                    </a:p>
                  </a:txBody>
                  <a:tcPr marL="100414" marR="91416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8612410"/>
                  </a:ext>
                </a:extLst>
              </a:tr>
              <a:tr h="42916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100" b="1" strike="noStrike" spc="-1" dirty="0">
                          <a:latin typeface="+mn-lt"/>
                        </a:rPr>
                        <a:t>PR12+25-006</a:t>
                      </a:r>
                    </a:p>
                  </a:txBody>
                  <a:tcPr marL="7558" marR="7558" marT="45708" marB="45708" anchor="ctr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buNone/>
                      </a:pPr>
                      <a:r>
                        <a:rPr lang="de-DE" sz="1200" b="0" strike="noStrike" spc="-1" dirty="0" err="1">
                          <a:solidFill>
                            <a:schemeClr val="tx1"/>
                          </a:solidFill>
                          <a:latin typeface="+mn-lt"/>
                        </a:rPr>
                        <a:t>Meazsurement</a:t>
                      </a:r>
                      <a:r>
                        <a:rPr lang="de-DE" sz="1200" b="0" strike="noStrike" spc="-1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de-DE" sz="1200" b="0" strike="noStrike" spc="-1" dirty="0" err="1">
                          <a:solidFill>
                            <a:schemeClr val="tx1"/>
                          </a:solidFill>
                          <a:latin typeface="+mn-lt"/>
                        </a:rPr>
                        <a:t>of</a:t>
                      </a:r>
                      <a:r>
                        <a:rPr lang="de-DE" sz="1200" b="0" strike="noStrike" spc="-1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de-DE" sz="1200" b="0" strike="noStrike" spc="-1" dirty="0" err="1">
                          <a:solidFill>
                            <a:schemeClr val="tx1"/>
                          </a:solidFill>
                          <a:latin typeface="+mn-lt"/>
                        </a:rPr>
                        <a:t>Two</a:t>
                      </a:r>
                      <a:r>
                        <a:rPr lang="de-DE" sz="1200" b="0" strike="noStrike" spc="-1" dirty="0">
                          <a:solidFill>
                            <a:schemeClr val="tx1"/>
                          </a:solidFill>
                          <a:latin typeface="+mn-lt"/>
                        </a:rPr>
                        <a:t>-Photon Exchange in </a:t>
                      </a:r>
                      <a:r>
                        <a:rPr lang="de-DE" sz="1200" b="0" strike="noStrike" spc="-1" dirty="0" err="1">
                          <a:solidFill>
                            <a:schemeClr val="tx1"/>
                          </a:solidFill>
                          <a:latin typeface="+mn-lt"/>
                        </a:rPr>
                        <a:t>Electron</a:t>
                      </a:r>
                      <a:r>
                        <a:rPr lang="de-DE" sz="1200" b="0" strike="noStrike" spc="-1" dirty="0">
                          <a:solidFill>
                            <a:schemeClr val="tx1"/>
                          </a:solidFill>
                          <a:latin typeface="+mn-lt"/>
                        </a:rPr>
                        <a:t>-Neutron and Positron-Neutron </a:t>
                      </a:r>
                      <a:r>
                        <a:rPr lang="de-DE" sz="1200" b="0" strike="noStrike" spc="-1" dirty="0" err="1">
                          <a:solidFill>
                            <a:schemeClr val="tx1"/>
                          </a:solidFill>
                          <a:latin typeface="+mn-lt"/>
                        </a:rPr>
                        <a:t>Elastic</a:t>
                      </a:r>
                      <a:r>
                        <a:rPr lang="de-DE" sz="1200" b="0" strike="noStrike" spc="-1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de-DE" sz="1200" b="0" strike="noStrike" spc="-1" dirty="0" err="1">
                          <a:solidFill>
                            <a:schemeClr val="tx1"/>
                          </a:solidFill>
                          <a:latin typeface="+mn-lt"/>
                        </a:rPr>
                        <a:t>Scattering</a:t>
                      </a:r>
                      <a:endParaRPr lang="de-DE" sz="1200" b="0" strike="noStrike" spc="-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558" marR="7558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200" b="0" strike="noStrike" spc="-1" dirty="0">
                          <a:solidFill>
                            <a:srgbClr val="0000FF"/>
                          </a:solidFill>
                          <a:latin typeface="+mn-lt"/>
                        </a:rPr>
                        <a:t>TPE</a:t>
                      </a:r>
                    </a:p>
                  </a:txBody>
                  <a:tcPr marL="7558" marR="7558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100" b="0" strike="noStrike" spc="-1" dirty="0">
                          <a:latin typeface="+mn-lt"/>
                        </a:rPr>
                        <a:t>Eric </a:t>
                      </a:r>
                      <a:r>
                        <a:rPr lang="de-DE" sz="1100" b="0" strike="noStrike" spc="-1" dirty="0" err="1">
                          <a:latin typeface="+mn-lt"/>
                        </a:rPr>
                        <a:t>Fuchey</a:t>
                      </a:r>
                      <a:endParaRPr lang="de-DE" sz="1100" b="0" strike="noStrike" spc="-1" dirty="0">
                        <a:latin typeface="+mn-lt"/>
                      </a:endParaRPr>
                    </a:p>
                  </a:txBody>
                  <a:tcPr marL="7558" marR="7558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100" b="0" strike="noStrike" spc="-1" dirty="0">
                          <a:latin typeface="+mn-lt"/>
                        </a:rPr>
                        <a:t>C</a:t>
                      </a:r>
                    </a:p>
                  </a:txBody>
                  <a:tcPr marL="7558" marR="7558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endParaRPr lang="de-DE" sz="1100" b="0" strike="noStrike" spc="-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100414" marR="91416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de-DE" sz="1100" b="1" strike="noStrike" spc="-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7558" marR="7558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100" b="1" strike="noStrike" spc="-1" dirty="0">
                          <a:latin typeface="+mn-lt"/>
                        </a:rPr>
                        <a:t>C2</a:t>
                      </a:r>
                    </a:p>
                  </a:txBody>
                  <a:tcPr marL="100414" marR="91416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6273031"/>
                  </a:ext>
                </a:extLst>
              </a:tr>
              <a:tr h="42916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100" b="1" strike="noStrike" spc="-1" dirty="0">
                          <a:latin typeface="+mn-lt"/>
                        </a:rPr>
                        <a:t>PR12+25-011</a:t>
                      </a:r>
                    </a:p>
                  </a:txBody>
                  <a:tcPr marL="7558" marR="7558" marT="45708" marB="45708" anchor="ctr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buNone/>
                      </a:pPr>
                      <a:r>
                        <a:rPr lang="de-DE" sz="1200" b="0" strike="noStrike" spc="-1" dirty="0">
                          <a:solidFill>
                            <a:schemeClr val="tx1"/>
                          </a:solidFill>
                          <a:latin typeface="+mn-lt"/>
                        </a:rPr>
                        <a:t>Multi-Photon </a:t>
                      </a:r>
                      <a:r>
                        <a:rPr lang="de-DE" sz="1200" b="0" strike="noStrike" spc="-1" dirty="0" err="1">
                          <a:solidFill>
                            <a:schemeClr val="tx1"/>
                          </a:solidFill>
                          <a:latin typeface="+mn-lt"/>
                        </a:rPr>
                        <a:t>Effects</a:t>
                      </a:r>
                      <a:r>
                        <a:rPr lang="de-DE" sz="1200" b="0" strike="noStrike" spc="-1" dirty="0">
                          <a:solidFill>
                            <a:schemeClr val="tx1"/>
                          </a:solidFill>
                          <a:latin typeface="+mn-lt"/>
                        </a:rPr>
                        <a:t> in Inclusive and Semi-Inclusive Deep </a:t>
                      </a:r>
                      <a:r>
                        <a:rPr lang="de-DE" sz="1200" b="0" strike="noStrike" spc="-1" dirty="0" err="1">
                          <a:solidFill>
                            <a:schemeClr val="tx1"/>
                          </a:solidFill>
                          <a:latin typeface="+mn-lt"/>
                        </a:rPr>
                        <a:t>Inelastic</a:t>
                      </a:r>
                      <a:r>
                        <a:rPr lang="de-DE" sz="1200" b="0" strike="noStrike" spc="-1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de-DE" sz="1200" b="0" strike="noStrike" spc="-1" dirty="0" err="1">
                          <a:solidFill>
                            <a:schemeClr val="tx1"/>
                          </a:solidFill>
                          <a:latin typeface="+mn-lt"/>
                        </a:rPr>
                        <a:t>Scattering</a:t>
                      </a:r>
                      <a:endParaRPr lang="de-DE" sz="1200" b="0" strike="noStrike" spc="-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558" marR="7558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200" b="0" strike="noStrike" spc="-1" dirty="0">
                          <a:solidFill>
                            <a:srgbClr val="0000FF"/>
                          </a:solidFill>
                          <a:latin typeface="+mn-lt"/>
                        </a:rPr>
                        <a:t>MPE</a:t>
                      </a:r>
                    </a:p>
                  </a:txBody>
                  <a:tcPr marL="7558" marR="7558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100" b="0" strike="noStrike" spc="-1" dirty="0">
                          <a:latin typeface="+mn-lt"/>
                        </a:rPr>
                        <a:t>Tyler Hague</a:t>
                      </a:r>
                    </a:p>
                  </a:txBody>
                  <a:tcPr marL="7558" marR="7558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100" b="0" strike="noStrike" spc="-1" dirty="0">
                          <a:latin typeface="+mn-lt"/>
                        </a:rPr>
                        <a:t>C</a:t>
                      </a:r>
                    </a:p>
                  </a:txBody>
                  <a:tcPr marL="7558" marR="7558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100" b="0" strike="noStrike" spc="-1" dirty="0">
                          <a:solidFill>
                            <a:srgbClr val="FF0000"/>
                          </a:solidFill>
                          <a:latin typeface="+mn-lt"/>
                        </a:rPr>
                        <a:t>58.5</a:t>
                      </a:r>
                    </a:p>
                  </a:txBody>
                  <a:tcPr marL="100414" marR="91416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1100" b="1" strike="noStrike" spc="-1" dirty="0">
                          <a:solidFill>
                            <a:srgbClr val="FF0000"/>
                          </a:solidFill>
                          <a:latin typeface="+mn-lt"/>
                        </a:rPr>
                        <a:t>B+</a:t>
                      </a:r>
                    </a:p>
                  </a:txBody>
                  <a:tcPr marL="7558" marR="7558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100" b="1" strike="noStrike" spc="-1" dirty="0">
                          <a:latin typeface="+mn-lt"/>
                        </a:rPr>
                        <a:t>C1</a:t>
                      </a:r>
                    </a:p>
                  </a:txBody>
                  <a:tcPr marL="100414" marR="91416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82908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72162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9">
            <a:extLst>
              <a:ext uri="{FF2B5EF4-FFF2-40B4-BE49-F238E27FC236}">
                <a16:creationId xmlns:a16="http://schemas.microsoft.com/office/drawing/2014/main" id="{ABA1A0D4-D03E-5975-6292-569EE713C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9267" y="1024395"/>
            <a:ext cx="2087431" cy="40011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000000"/>
                </a:solidFill>
                <a:latin typeface="Lucida Calligraphy" charset="0"/>
              </a:rPr>
              <a:t>Double DVCS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5130658B-1A68-4738-92F3-93AED9ABFCE5}"/>
              </a:ext>
            </a:extLst>
          </p:cNvPr>
          <p:cNvSpPr txBox="1"/>
          <p:nvPr/>
        </p:nvSpPr>
        <p:spPr>
          <a:xfrm>
            <a:off x="11669456" y="6465193"/>
            <a:ext cx="590226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prstClr val="white">
                    <a:lumMod val="65000"/>
                  </a:prstClr>
                </a:solidFill>
                <a:latin typeface="Bauhaus 93" pitchFamily="82" charset="77"/>
              </a:rPr>
              <a:t>19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Bauhaus 93" pitchFamily="82" charset="77"/>
                <a:ea typeface="+mn-ea"/>
                <a:cs typeface="+mn-cs"/>
              </a:rPr>
              <a:t>/22</a:t>
            </a: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E2DF8AB6-FE96-4480-9E42-06B4AD09CE4E}"/>
              </a:ext>
            </a:extLst>
          </p:cNvPr>
          <p:cNvCxnSpPr>
            <a:cxnSpLocks/>
          </p:cNvCxnSpPr>
          <p:nvPr/>
        </p:nvCxnSpPr>
        <p:spPr>
          <a:xfrm>
            <a:off x="172285" y="6614592"/>
            <a:ext cx="1151613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7D15FEF9-796A-482F-9C10-6849E2322CB9}"/>
              </a:ext>
            </a:extLst>
          </p:cNvPr>
          <p:cNvCxnSpPr>
            <a:cxnSpLocks/>
          </p:cNvCxnSpPr>
          <p:nvPr/>
        </p:nvCxnSpPr>
        <p:spPr>
          <a:xfrm>
            <a:off x="1152419" y="623127"/>
            <a:ext cx="1087340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32" name="Image 31">
            <a:extLst>
              <a:ext uri="{FF2B5EF4-FFF2-40B4-BE49-F238E27FC236}">
                <a16:creationId xmlns:a16="http://schemas.microsoft.com/office/drawing/2014/main" id="{1245AD23-9ED2-4181-B3C4-6DF88F387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4725" y="88304"/>
            <a:ext cx="891100" cy="438433"/>
          </a:xfrm>
          <a:prstGeom prst="rect">
            <a:avLst/>
          </a:prstGeom>
        </p:spPr>
      </p:pic>
      <p:sp>
        <p:nvSpPr>
          <p:cNvPr id="39" name="Rectangle 19">
            <a:extLst>
              <a:ext uri="{FF2B5EF4-FFF2-40B4-BE49-F238E27FC236}">
                <a16:creationId xmlns:a16="http://schemas.microsoft.com/office/drawing/2014/main" id="{683C2CEF-7126-4606-8BCC-43D9BE484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7199" y="1232791"/>
            <a:ext cx="839121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cs typeface="Microsoft Sans Serif" panose="020B0604020202020204" pitchFamily="34" charset="0"/>
              </a:rPr>
              <a:t>S. Zhao et al. EPJ A 57 (2021) 240     K. </a:t>
            </a:r>
            <a:r>
              <a:rPr lang="fr-FR" sz="120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cs typeface="Microsoft Sans Serif" panose="020B0604020202020204" pitchFamily="34" charset="0"/>
              </a:rPr>
              <a:t>Deja</a:t>
            </a:r>
            <a:r>
              <a:rPr lang="fr-FR" sz="120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cs typeface="Microsoft Sans Serif" panose="020B0604020202020204" pitchFamily="34" charset="0"/>
              </a:rPr>
              <a:t> et al. PRD 107 (2023) 094035     J.S. Alvarado et al. PRC 111 (2025) 065205   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 Box 6">
                <a:extLst>
                  <a:ext uri="{FF2B5EF4-FFF2-40B4-BE49-F238E27FC236}">
                    <a16:creationId xmlns:a16="http://schemas.microsoft.com/office/drawing/2014/main" id="{7B0B5F0A-4552-42B0-AD44-5C5E2D3B66E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2064" y="1684247"/>
                <a:ext cx="11788655" cy="12003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Clr>
                    <a:srgbClr val="D60093"/>
                  </a:buClr>
                  <a:buFont typeface="Courier New" panose="02070309020205020404" pitchFamily="49" charset="0"/>
                  <a:buChar char="o"/>
                  <a:defRPr/>
                </a:pPr>
                <a:r>
                  <a:rPr lang="en-US" altLang="fr-FR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The </a:t>
                </a:r>
                <a:r>
                  <a:rPr lang="en-US" altLang="fr-FR" b="1" dirty="0">
                    <a:solidFill>
                      <a:srgbClr val="0000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virtuality</a:t>
                </a:r>
                <a:r>
                  <a:rPr lang="en-US" altLang="fr-FR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of the </a:t>
                </a:r>
                <a:r>
                  <a:rPr lang="en-US" altLang="fr-FR" b="1" dirty="0">
                    <a:solidFill>
                      <a:srgbClr val="0000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final photon</a:t>
                </a:r>
                <a:r>
                  <a:rPr lang="en-US" altLang="fr-FR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in the </a:t>
                </a:r>
                <a:r>
                  <a:rPr lang="en-US" altLang="fr-FR" b="1" dirty="0">
                    <a:solidFill>
                      <a:srgbClr val="CD04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DDVCS</a:t>
                </a:r>
                <a:r>
                  <a:rPr lang="en-US" altLang="fr-FR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process enables </a:t>
                </a:r>
                <a:r>
                  <a:rPr lang="en-US" altLang="fr-FR" b="1" dirty="0">
                    <a:solidFill>
                      <a:srgbClr val="FF0000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uncorrelated exploration</a:t>
                </a:r>
                <a:r>
                  <a:rPr lang="en-US" altLang="fr-FR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of the </a:t>
                </a:r>
                <a:r>
                  <a:rPr lang="en-US" altLang="fr-FR" b="1" dirty="0">
                    <a:solidFill>
                      <a:srgbClr val="FF0000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CFF phase-space</a:t>
                </a:r>
                <a:r>
                  <a:rPr lang="en-US" altLang="fr-FR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, which is inaccessible to DVCS and TCS.  </a:t>
                </a:r>
              </a:p>
              <a:p>
                <a:pPr marL="285750" indent="-285750" algn="just">
                  <a:buClr>
                    <a:srgbClr val="D60093"/>
                  </a:buClr>
                  <a:buFont typeface="Courier New" panose="02070309020205020404" pitchFamily="49" charset="0"/>
                  <a:buChar char="o"/>
                  <a:defRPr/>
                </a:pPr>
                <a:r>
                  <a:rPr lang="en-US" altLang="fr-FR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The </a:t>
                </a:r>
                <a:r>
                  <a:rPr lang="en-US" altLang="fr-FR" dirty="0" err="1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SoLID</a:t>
                </a:r>
                <a:r>
                  <a:rPr lang="en-US" altLang="fr-FR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spectrometer complemented with a muon detector (</a:t>
                </a:r>
                <a:r>
                  <a:rPr lang="en-US" altLang="fr-FR" b="1" dirty="0" err="1">
                    <a:solidFill>
                      <a:srgbClr val="CD04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SoLID</a:t>
                </a:r>
                <a:r>
                  <a:rPr lang="en-US" altLang="fr-FR" b="1" dirty="0" err="1">
                    <a:solidFill>
                      <a:srgbClr val="CD04FF"/>
                    </a:solidFill>
                    <a:latin typeface="Symbol" pitchFamily="2" charset="2"/>
                    <a:cs typeface="Microsoft Sans Serif" panose="020B0604020202020204" pitchFamily="34" charset="0"/>
                  </a:rPr>
                  <a:t>m</a:t>
                </a:r>
                <a:r>
                  <a:rPr lang="en-US" altLang="fr-FR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) allows to access GPDs at </a:t>
                </a:r>
                <a14:m>
                  <m:oMath xmlns:m="http://schemas.openxmlformats.org/officeDocument/2006/math">
                    <m:r>
                      <a:rPr lang="en-US" altLang="fr-FR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Microsoft Sans Serif" panose="020B0604020202020204" pitchFamily="34" charset="0"/>
                      </a:rPr>
                      <m:t>𝝃</m:t>
                    </m:r>
                    <m:r>
                      <a:rPr lang="en-US" altLang="fr-FR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Microsoft Sans Serif" panose="020B0604020202020204" pitchFamily="34" charset="0"/>
                      </a:rPr>
                      <m:t>′≠</m:t>
                    </m:r>
                    <m:r>
                      <a:rPr lang="en-US" altLang="fr-FR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Microsoft Sans Serif" panose="020B0604020202020204" pitchFamily="34" charset="0"/>
                      </a:rPr>
                      <m:t>𝝃</m:t>
                    </m:r>
                  </m:oMath>
                </a14:m>
                <a:r>
                  <a:rPr lang="en-US" altLang="fr-FR" b="1" dirty="0">
                    <a:solidFill>
                      <a:srgbClr val="FF0000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</a:t>
                </a:r>
                <a:r>
                  <a:rPr lang="en-US" altLang="fr-FR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and the real part of DDVCS CFFs for which </a:t>
                </a:r>
                <a:r>
                  <a:rPr lang="en-US" altLang="fr-FR" b="1" dirty="0">
                    <a:solidFill>
                      <a:srgbClr val="0000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no dispersion relation </a:t>
                </a:r>
                <a:r>
                  <a:rPr lang="en-US" altLang="fr-FR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has been established.</a:t>
                </a:r>
              </a:p>
            </p:txBody>
          </p:sp>
        </mc:Choice>
        <mc:Fallback xmlns="">
          <p:sp>
            <p:nvSpPr>
              <p:cNvPr id="49" name="Text Box 6">
                <a:extLst>
                  <a:ext uri="{FF2B5EF4-FFF2-40B4-BE49-F238E27FC236}">
                    <a16:creationId xmlns:a16="http://schemas.microsoft.com/office/drawing/2014/main" id="{7B0B5F0A-4552-42B0-AD44-5C5E2D3B66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2064" y="1684247"/>
                <a:ext cx="11788655" cy="1200329"/>
              </a:xfrm>
              <a:prstGeom prst="rect">
                <a:avLst/>
              </a:prstGeom>
              <a:blipFill>
                <a:blip r:embed="rId3"/>
                <a:stretch>
                  <a:fillRect l="-323" t="-2083" r="-431" b="-625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age 1" descr="LP15122-Picture.eps">
            <a:extLst>
              <a:ext uri="{FF2B5EF4-FFF2-40B4-BE49-F238E27FC236}">
                <a16:creationId xmlns:a16="http://schemas.microsoft.com/office/drawing/2014/main" id="{B9B1D3B6-58CB-3F13-A957-0308BB64C4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3" y="98532"/>
            <a:ext cx="1057446" cy="1057446"/>
          </a:xfrm>
          <a:prstGeom prst="rect">
            <a:avLst/>
          </a:prstGeom>
        </p:spPr>
      </p:pic>
      <p:sp>
        <p:nvSpPr>
          <p:cNvPr id="4" name="Text Box 64">
            <a:extLst>
              <a:ext uri="{FF2B5EF4-FFF2-40B4-BE49-F238E27FC236}">
                <a16:creationId xmlns:a16="http://schemas.microsoft.com/office/drawing/2014/main" id="{EE4382C0-E6F0-A4E2-0A8A-1A2D153C25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55036" y="289798"/>
            <a:ext cx="74411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800">
                <a:solidFill>
                  <a:srgbClr val="333399"/>
                </a:solidFill>
                <a:latin typeface="Lucida Calligraphy" charset="0"/>
              </a:rPr>
              <a:t>E. Voutier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02EC65E-683F-7644-20F6-F61C8F9593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1956" y="3305241"/>
            <a:ext cx="3168899" cy="2484162"/>
          </a:xfrm>
          <a:prstGeom prst="rect">
            <a:avLst/>
          </a:prstGeom>
        </p:spPr>
      </p:pic>
      <p:sp>
        <p:nvSpPr>
          <p:cNvPr id="18" name="Rectangle 19">
            <a:extLst>
              <a:ext uri="{FF2B5EF4-FFF2-40B4-BE49-F238E27FC236}">
                <a16:creationId xmlns:a16="http://schemas.microsoft.com/office/drawing/2014/main" id="{B0FD1B0F-6F00-92B9-D09A-B4C64E37C8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485" y="6104346"/>
            <a:ext cx="501201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20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cs typeface="Microsoft Sans Serif" panose="020B0604020202020204" pitchFamily="34" charset="0"/>
              </a:rPr>
              <a:t>M. </a:t>
            </a:r>
            <a:r>
              <a:rPr lang="fr-FR" sz="120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cs typeface="Microsoft Sans Serif" panose="020B0604020202020204" pitchFamily="34" charset="0"/>
              </a:rPr>
              <a:t>Guidal</a:t>
            </a:r>
            <a:r>
              <a:rPr lang="fr-FR" sz="120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cs typeface="Microsoft Sans Serif" panose="020B0604020202020204" pitchFamily="34" charset="0"/>
              </a:rPr>
              <a:t>, M. </a:t>
            </a:r>
            <a:r>
              <a:rPr lang="fr-FR" sz="120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cs typeface="Microsoft Sans Serif" panose="020B0604020202020204" pitchFamily="34" charset="0"/>
              </a:rPr>
              <a:t>Vanderhaeghen</a:t>
            </a:r>
            <a:r>
              <a:rPr lang="fr-FR" sz="120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cs typeface="Microsoft Sans Serif" panose="020B0604020202020204" pitchFamily="34" charset="0"/>
              </a:rPr>
              <a:t>, PRL 90 (2003) 012001</a:t>
            </a:r>
          </a:p>
          <a:p>
            <a:pPr algn="ctr">
              <a:defRPr/>
            </a:pPr>
            <a:r>
              <a:rPr lang="fr-FR" sz="120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cs typeface="Microsoft Sans Serif" panose="020B0604020202020204" pitchFamily="34" charset="0"/>
              </a:rPr>
              <a:t>A.V. </a:t>
            </a:r>
            <a:r>
              <a:rPr lang="fr-FR" sz="120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cs typeface="Microsoft Sans Serif" panose="020B0604020202020204" pitchFamily="34" charset="0"/>
              </a:rPr>
              <a:t>Belitsky</a:t>
            </a:r>
            <a:r>
              <a:rPr lang="fr-FR" sz="120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cs typeface="Microsoft Sans Serif" panose="020B0604020202020204" pitchFamily="34" charset="0"/>
              </a:rPr>
              <a:t>, D. </a:t>
            </a:r>
            <a:r>
              <a:rPr lang="fr-FR" sz="120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Müller PRL 90 (2003) 022001; PRD 68 (2003) 116005</a:t>
            </a:r>
            <a:endParaRPr lang="fr-FR" sz="1200">
              <a:solidFill>
                <a:schemeClr val="tx1">
                  <a:lumMod val="50000"/>
                  <a:lumOff val="50000"/>
                </a:schemeClr>
              </a:solidFill>
              <a:latin typeface="Avenir Book" panose="02000503020000020003" pitchFamily="2" charset="0"/>
              <a:cs typeface="Microsoft Sans Serif" panose="020B0604020202020204" pitchFamily="34" charset="0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2C7FB506-198A-E1E3-8D53-173EC09FE892}"/>
              </a:ext>
            </a:extLst>
          </p:cNvPr>
          <p:cNvGrpSpPr/>
          <p:nvPr/>
        </p:nvGrpSpPr>
        <p:grpSpPr>
          <a:xfrm>
            <a:off x="7959074" y="3414495"/>
            <a:ext cx="3811497" cy="2964313"/>
            <a:chOff x="7959074" y="3533841"/>
            <a:chExt cx="3811497" cy="2964313"/>
          </a:xfrm>
        </p:grpSpPr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1A9A3C90-047C-4C1D-B2BA-0A87B4F44D6F}"/>
                </a:ext>
              </a:extLst>
            </p:cNvPr>
            <p:cNvSpPr txBox="1"/>
            <p:nvPr/>
          </p:nvSpPr>
          <p:spPr>
            <a:xfrm>
              <a:off x="8898396" y="6159600"/>
              <a:ext cx="24667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i="1">
                  <a:solidFill>
                    <a:schemeClr val="accent5">
                      <a:lumMod val="75000"/>
                    </a:schemeClr>
                  </a:solidFill>
                </a:rPr>
                <a:t>Beam Charge </a:t>
              </a:r>
              <a:r>
                <a:rPr lang="fr-FR" sz="1600" i="1" err="1">
                  <a:solidFill>
                    <a:schemeClr val="accent5">
                      <a:lumMod val="75000"/>
                    </a:schemeClr>
                  </a:solidFill>
                </a:rPr>
                <a:t>Asymmetry</a:t>
              </a:r>
              <a:endParaRPr lang="fr-FR" sz="1600" i="1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5789132A-0228-F19A-1883-8ABE092CA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59074" y="3533841"/>
              <a:ext cx="3811497" cy="266282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ZoneTexte 18">
                  <a:extLst>
                    <a:ext uri="{FF2B5EF4-FFF2-40B4-BE49-F238E27FC236}">
                      <a16:creationId xmlns:a16="http://schemas.microsoft.com/office/drawing/2014/main" id="{BD81C7A4-A3F8-255B-1440-33449FAA8F4A}"/>
                    </a:ext>
                  </a:extLst>
                </p:cNvPr>
                <p:cNvSpPr txBox="1"/>
                <p:nvPr/>
              </p:nvSpPr>
              <p:spPr>
                <a:xfrm>
                  <a:off x="10960513" y="3787140"/>
                  <a:ext cx="458394" cy="29617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fr-FR" b="1" i="1" smtClean="0">
                                <a:solidFill>
                                  <a:srgbClr val="CD04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1" i="1" smtClean="0">
                                <a:solidFill>
                                  <a:srgbClr val="CD04FF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rgbClr val="CD04FF"/>
                                </a:solidFill>
                                <a:latin typeface="Cambria Math" panose="02040503050406030204" pitchFamily="18" charset="0"/>
                              </a:rPr>
                              <m:t>𝑼𝑼</m:t>
                            </m:r>
                          </m:sub>
                          <m:sup>
                            <m:r>
                              <a:rPr lang="en-US" b="1" i="1" smtClean="0">
                                <a:solidFill>
                                  <a:srgbClr val="CD04FF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sup>
                        </m:sSubSup>
                      </m:oMath>
                    </m:oMathPara>
                  </a14:m>
                  <a:endParaRPr lang="fr-FR" b="1"/>
                </a:p>
              </p:txBody>
            </p:sp>
          </mc:Choice>
          <mc:Fallback xmlns="">
            <p:sp>
              <p:nvSpPr>
                <p:cNvPr id="19" name="ZoneTexte 18">
                  <a:extLst>
                    <a:ext uri="{FF2B5EF4-FFF2-40B4-BE49-F238E27FC236}">
                      <a16:creationId xmlns:a16="http://schemas.microsoft.com/office/drawing/2014/main" id="{BD81C7A4-A3F8-255B-1440-33449FAA8F4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60513" y="3787140"/>
                  <a:ext cx="458394" cy="296171"/>
                </a:xfrm>
                <a:prstGeom prst="rect">
                  <a:avLst/>
                </a:prstGeom>
                <a:blipFill>
                  <a:blip r:embed="rId7"/>
                  <a:stretch>
                    <a:fillRect l="-10811" t="-4167" r="-2703" b="-1666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77A6F275-4010-938F-65E7-EF78568DC97C}"/>
              </a:ext>
            </a:extLst>
          </p:cNvPr>
          <p:cNvGrpSpPr/>
          <p:nvPr/>
        </p:nvGrpSpPr>
        <p:grpSpPr>
          <a:xfrm>
            <a:off x="343404" y="3010240"/>
            <a:ext cx="3334454" cy="3283591"/>
            <a:chOff x="343404" y="3213440"/>
            <a:chExt cx="3334454" cy="3283591"/>
          </a:xfrm>
        </p:grpSpPr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CCF53772-02FA-49BC-86B3-3928F330CE6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3404" y="3213440"/>
              <a:ext cx="3254800" cy="3132000"/>
              <a:chOff x="202108" y="2819740"/>
              <a:chExt cx="3586771" cy="3451450"/>
            </a:xfrm>
          </p:grpSpPr>
          <p:pic>
            <p:nvPicPr>
              <p:cNvPr id="3" name="Image 2">
                <a:extLst>
                  <a:ext uri="{FF2B5EF4-FFF2-40B4-BE49-F238E27FC236}">
                    <a16:creationId xmlns:a16="http://schemas.microsoft.com/office/drawing/2014/main" id="{466B7DD8-E6BD-4A86-977E-23F4301613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9990" y="2860005"/>
                <a:ext cx="3495040" cy="3375473"/>
              </a:xfrm>
              <a:prstGeom prst="rect">
                <a:avLst/>
              </a:prstGeom>
            </p:spPr>
          </p:pic>
          <p:sp>
            <p:nvSpPr>
              <p:cNvPr id="8" name="Étoile : 24 branches 7">
                <a:extLst>
                  <a:ext uri="{FF2B5EF4-FFF2-40B4-BE49-F238E27FC236}">
                    <a16:creationId xmlns:a16="http://schemas.microsoft.com/office/drawing/2014/main" id="{C8D286A6-3E3A-4FA6-9AF3-BADD32C59F2B}"/>
                  </a:ext>
                </a:extLst>
              </p:cNvPr>
              <p:cNvSpPr/>
              <p:nvPr/>
            </p:nvSpPr>
            <p:spPr>
              <a:xfrm>
                <a:off x="2158570" y="4600989"/>
                <a:ext cx="183590" cy="155648"/>
              </a:xfrm>
              <a:prstGeom prst="star24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3473E8D-EDDF-4429-8DF9-9106BC008022}"/>
                  </a:ext>
                </a:extLst>
              </p:cNvPr>
              <p:cNvSpPr/>
              <p:nvPr/>
            </p:nvSpPr>
            <p:spPr>
              <a:xfrm>
                <a:off x="3685287" y="2819740"/>
                <a:ext cx="103592" cy="312384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69C8CE72-E712-4451-8886-4E1E37E8AA36}"/>
                  </a:ext>
                </a:extLst>
              </p:cNvPr>
              <p:cNvSpPr/>
              <p:nvPr/>
            </p:nvSpPr>
            <p:spPr>
              <a:xfrm>
                <a:off x="202108" y="6152321"/>
                <a:ext cx="2411896" cy="1188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C17B58E4-9067-4323-B6A8-6EC9CC991034}"/>
                </a:ext>
              </a:extLst>
            </p:cNvPr>
            <p:cNvSpPr txBox="1"/>
            <p:nvPr/>
          </p:nvSpPr>
          <p:spPr>
            <a:xfrm>
              <a:off x="544690" y="6158631"/>
              <a:ext cx="3133168" cy="338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i="1" err="1">
                  <a:solidFill>
                    <a:schemeClr val="accent5">
                      <a:lumMod val="75000"/>
                    </a:schemeClr>
                  </a:solidFill>
                </a:rPr>
                <a:t>SoLID</a:t>
              </a:r>
              <a:r>
                <a:rPr lang="fr-FR" sz="1600" i="1" err="1">
                  <a:solidFill>
                    <a:schemeClr val="accent5">
                      <a:lumMod val="75000"/>
                    </a:schemeClr>
                  </a:solidFill>
                  <a:latin typeface="Symbol" pitchFamily="2" charset="2"/>
                </a:rPr>
                <a:t>m</a:t>
              </a:r>
              <a:r>
                <a:rPr lang="fr-FR" sz="1600" i="1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fr-FR" sz="1600" i="1" err="1">
                  <a:solidFill>
                    <a:schemeClr val="accent5">
                      <a:lumMod val="75000"/>
                    </a:schemeClr>
                  </a:solidFill>
                </a:rPr>
                <a:t>kinematic</a:t>
              </a:r>
              <a:r>
                <a:rPr lang="fr-FR" sz="1600" i="1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fr-FR" sz="1600" i="1" err="1">
                  <a:solidFill>
                    <a:schemeClr val="accent5">
                      <a:lumMod val="75000"/>
                    </a:schemeClr>
                  </a:solidFill>
                </a:rPr>
                <a:t>coverage</a:t>
              </a:r>
              <a:endParaRPr lang="fr-FR" sz="1600" i="1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97D31B3D-3C46-A198-E444-BEF98283C898}"/>
                </a:ext>
              </a:extLst>
            </p:cNvPr>
            <p:cNvSpPr txBox="1"/>
            <p:nvPr/>
          </p:nvSpPr>
          <p:spPr>
            <a:xfrm rot="18180000">
              <a:off x="2616200" y="4577248"/>
              <a:ext cx="9614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>
                  <a:solidFill>
                    <a:srgbClr val="0000FF"/>
                  </a:solidFill>
                </a:rPr>
                <a:t>DVCS </a:t>
              </a:r>
              <a:r>
                <a:rPr lang="fr-FR" sz="1400" b="1" err="1">
                  <a:solidFill>
                    <a:srgbClr val="0000FF"/>
                  </a:solidFill>
                </a:rPr>
                <a:t>limit</a:t>
              </a:r>
              <a:endParaRPr lang="fr-FR" sz="1400" b="1">
                <a:solidFill>
                  <a:srgbClr val="0000FF"/>
                </a:solidFill>
              </a:endParaRP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A8A5101A-AAA3-DFB0-3BB1-92988C52D3BC}"/>
                </a:ext>
              </a:extLst>
            </p:cNvPr>
            <p:cNvSpPr txBox="1"/>
            <p:nvPr/>
          </p:nvSpPr>
          <p:spPr>
            <a:xfrm rot="3405255">
              <a:off x="776153" y="4716948"/>
              <a:ext cx="8315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>
                  <a:solidFill>
                    <a:srgbClr val="0000FF"/>
                  </a:solidFill>
                </a:rPr>
                <a:t>TCS </a:t>
              </a:r>
              <a:r>
                <a:rPr lang="fr-FR" sz="1400" b="1" err="1">
                  <a:solidFill>
                    <a:srgbClr val="0000FF"/>
                  </a:solidFill>
                </a:rPr>
                <a:t>limit</a:t>
              </a:r>
              <a:endParaRPr lang="fr-FR" sz="1400" b="1">
                <a:solidFill>
                  <a:srgbClr val="0000FF"/>
                </a:solidFill>
              </a:endParaRPr>
            </a:p>
          </p:txBody>
        </p:sp>
      </p:grpSp>
      <p:sp>
        <p:nvSpPr>
          <p:cNvPr id="5" name="Text Box 18">
            <a:extLst>
              <a:ext uri="{FF2B5EF4-FFF2-40B4-BE49-F238E27FC236}">
                <a16:creationId xmlns:a16="http://schemas.microsoft.com/office/drawing/2014/main" id="{1803F5FF-3E1C-B89F-2712-1058AD3A5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" y="6627805"/>
            <a:ext cx="88998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July 31</a:t>
            </a:r>
            <a:r>
              <a:rPr kumimoji="0" lang="en-US" sz="900" b="0" i="1" u="none" strike="noStrike" kern="1200" cap="none" spc="0" normalizeH="0" baseline="30000" noProof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st</a:t>
            </a: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, 2025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07D4F8F-1CFF-8212-284C-DFBFB0014586}"/>
              </a:ext>
            </a:extLst>
          </p:cNvPr>
          <p:cNvSpPr txBox="1"/>
          <p:nvPr/>
        </p:nvSpPr>
        <p:spPr>
          <a:xfrm>
            <a:off x="1203162" y="161462"/>
            <a:ext cx="2512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2400" i="1" baseline="300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fr-FR" sz="240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-GPD Program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B7FE51F7-5DCB-0921-436C-473190CEA2EC}"/>
                  </a:ext>
                </a:extLst>
              </p:cNvPr>
              <p:cNvSpPr txBox="1"/>
              <p:nvPr/>
            </p:nvSpPr>
            <p:spPr>
              <a:xfrm>
                <a:off x="9426950" y="2854307"/>
                <a:ext cx="1259758" cy="375296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fr-FR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0" lang="fr-FR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kumimoji="0" lang="fr-FR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𝑈𝑈</m:t>
                          </m:r>
                        </m:sub>
                        <m:sup>
                          <m:r>
                            <a:rPr kumimoji="0" lang="fr-FR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sup>
                      </m:sSubSup>
                      <m:r>
                        <a:rPr kumimoji="0" lang="fr-FR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sSubSup>
                        <m:sSubSupPr>
                          <m:ctrlPr>
                            <a:rPr kumimoji="0" lang="fr-FR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0" lang="fr-FR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kumimoji="0" lang="fr-FR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𝑈𝑈</m:t>
                          </m:r>
                        </m:sub>
                        <m:sup>
                          <m:sSup>
                            <m:sSupPr>
                              <m:ctrlPr>
                                <a:rPr kumimoji="0" lang="fr-FR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fr-FR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kumimoji="0" lang="fr-FR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sup>
                          </m:sSup>
                        </m:sup>
                      </m:sSubSup>
                    </m:oMath>
                  </m:oMathPara>
                </a14:m>
                <a:endParaRPr kumimoji="0" lang="fr-FR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B7FE51F7-5DCB-0921-436C-473190CEA2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6950" y="2854307"/>
                <a:ext cx="1259758" cy="375296"/>
              </a:xfrm>
              <a:prstGeom prst="rect">
                <a:avLst/>
              </a:prstGeom>
              <a:blipFill>
                <a:blip r:embed="rId9"/>
                <a:stretch>
                  <a:fillRect b="-9375"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69473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413B3A3-CF7C-B3AB-5A50-787C7FAE8D71}"/>
              </a:ext>
            </a:extLst>
          </p:cNvPr>
          <p:cNvGrpSpPr/>
          <p:nvPr/>
        </p:nvGrpSpPr>
        <p:grpSpPr>
          <a:xfrm>
            <a:off x="95493" y="98532"/>
            <a:ext cx="11930332" cy="1057446"/>
            <a:chOff x="95493" y="98532"/>
            <a:chExt cx="11930332" cy="1057446"/>
          </a:xfrm>
        </p:grpSpPr>
        <p:cxnSp>
          <p:nvCxnSpPr>
            <p:cNvPr id="3" name="Connecteur droit 2">
              <a:extLst>
                <a:ext uri="{FF2B5EF4-FFF2-40B4-BE49-F238E27FC236}">
                  <a16:creationId xmlns:a16="http://schemas.microsoft.com/office/drawing/2014/main" id="{DFA87C10-1568-B70B-A0BC-44D1E4D5E35C}"/>
                </a:ext>
              </a:extLst>
            </p:cNvPr>
            <p:cNvCxnSpPr>
              <a:cxnSpLocks/>
            </p:cNvCxnSpPr>
            <p:nvPr/>
          </p:nvCxnSpPr>
          <p:spPr>
            <a:xfrm>
              <a:off x="1152419" y="623127"/>
              <a:ext cx="10873406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pic>
          <p:nvPicPr>
            <p:cNvPr id="4" name="Image 3" descr="LP15122-Picture.eps">
              <a:extLst>
                <a:ext uri="{FF2B5EF4-FFF2-40B4-BE49-F238E27FC236}">
                  <a16:creationId xmlns:a16="http://schemas.microsoft.com/office/drawing/2014/main" id="{08C99154-35DA-59E2-C29C-2EFF8968C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93" y="98532"/>
              <a:ext cx="1057446" cy="1057446"/>
            </a:xfrm>
            <a:prstGeom prst="rect">
              <a:avLst/>
            </a:prstGeom>
          </p:spPr>
        </p:pic>
      </p:grp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4731CD9E-2D3E-0231-A7CB-5D0CE13C8D11}"/>
              </a:ext>
            </a:extLst>
          </p:cNvPr>
          <p:cNvCxnSpPr>
            <a:cxnSpLocks/>
          </p:cNvCxnSpPr>
          <p:nvPr/>
        </p:nvCxnSpPr>
        <p:spPr>
          <a:xfrm>
            <a:off x="172285" y="6614592"/>
            <a:ext cx="1151613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07D6F71A-4F8E-AE6C-B0DE-56AD533E1955}"/>
              </a:ext>
            </a:extLst>
          </p:cNvPr>
          <p:cNvSpPr txBox="1"/>
          <p:nvPr/>
        </p:nvSpPr>
        <p:spPr>
          <a:xfrm>
            <a:off x="11669456" y="6465193"/>
            <a:ext cx="590226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Bauhaus 93" pitchFamily="82" charset="77"/>
                <a:ea typeface="+mn-ea"/>
                <a:cs typeface="+mn-cs"/>
              </a:rPr>
              <a:t>20/22</a:t>
            </a:r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ABA1A0D4-D03E-5975-6292-569EE713C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9267" y="1024395"/>
            <a:ext cx="4059125" cy="40011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>
                <a:solidFill>
                  <a:srgbClr val="000000"/>
                </a:solidFill>
                <a:latin typeface="Lucida Calligraphy" charset="0"/>
              </a:rPr>
              <a:t>DVCS off Polarized Targets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6BF88A6-2021-7BEC-584B-5387681D8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4725" y="88304"/>
            <a:ext cx="891100" cy="438433"/>
          </a:xfrm>
          <a:prstGeom prst="rect">
            <a:avLst/>
          </a:prstGeom>
        </p:spPr>
      </p:pic>
      <p:sp>
        <p:nvSpPr>
          <p:cNvPr id="24" name="Text Box 6">
            <a:extLst>
              <a:ext uri="{FF2B5EF4-FFF2-40B4-BE49-F238E27FC236}">
                <a16:creationId xmlns:a16="http://schemas.microsoft.com/office/drawing/2014/main" id="{BD2DE637-DD58-F4F2-42DC-76EFF76B5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943" y="1608916"/>
            <a:ext cx="1170288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D60093"/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Similar to unpolarized targets, the lepton </a:t>
            </a:r>
            <a:r>
              <a:rPr lang="en-US" b="1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beam charge </a:t>
            </a: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allows to </a:t>
            </a:r>
            <a:r>
              <a:rPr lang="en-US" b="1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separate</a:t>
            </a: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the </a:t>
            </a:r>
            <a:r>
              <a:rPr lang="en-US" b="1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interference amplitudes </a:t>
            </a: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from the DVCS and BH amplitudes, and provides an access to </a:t>
            </a:r>
            <a:r>
              <a:rPr lang="en-US" b="1" dirty="0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higher twist effects</a:t>
            </a:r>
            <a:r>
              <a:rPr lang="en-US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.</a:t>
            </a:r>
            <a:endParaRPr lang="en-US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EE89677D-60F1-53C8-300F-00B80D7AF136}"/>
                  </a:ext>
                </a:extLst>
              </p:cNvPr>
              <p:cNvSpPr txBox="1"/>
              <p:nvPr/>
            </p:nvSpPr>
            <p:spPr>
              <a:xfrm>
                <a:off x="1421494" y="2863059"/>
                <a:ext cx="8693426" cy="376000"/>
              </a:xfrm>
              <a:prstGeom prst="rect">
                <a:avLst/>
              </a:prstGeom>
              <a:solidFill>
                <a:srgbClr val="EDDDFF"/>
              </a:solidFill>
              <a:ln w="15875">
                <a:solidFill>
                  <a:srgbClr val="CD04F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fr-F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SupPr>
                        <m:e>
                          <m:sSup>
                            <m:sSupPr>
                              <m:ctrlPr>
                                <a:rPr kumimoji="0" lang="fr-FR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fr-FR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𝑑</m:t>
                              </m:r>
                            </m:e>
                            <m:sup>
                              <m:r>
                                <a:rPr kumimoji="0" lang="fr-FR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5</m:t>
                              </m:r>
                            </m:sup>
                          </m:sSup>
                          <m:r>
                            <a:rPr kumimoji="0" lang="fr-FR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𝜎</m:t>
                          </m:r>
                        </m:e>
                        <m:sub>
                          <m:r>
                            <a:rPr kumimoji="0" lang="fr-FR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𝑃</m:t>
                          </m:r>
                          <m:r>
                            <a:rPr kumimoji="0" lang="fr-F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𝑆</m:t>
                          </m:r>
                        </m:sub>
                        <m:sup>
                          <m:r>
                            <a:rPr kumimoji="0" lang="fr-FR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𝑒</m:t>
                          </m:r>
                        </m:sup>
                      </m:sSubSup>
                      <m:r>
                        <a:rPr kumimoji="0" lang="fr-FR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sSubSup>
                        <m:sSubSupPr>
                          <m:ctrlPr>
                            <a:rPr kumimoji="0" lang="fr-FR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SupPr>
                        <m:e>
                          <m:sSup>
                            <m:sSupPr>
                              <m:ctrlPr>
                                <a:rPr kumimoji="0" lang="fr-FR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fr-FR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𝑑</m:t>
                              </m:r>
                            </m:e>
                            <m:sup>
                              <m:r>
                                <a:rPr kumimoji="0" lang="fr-FR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5</m:t>
                              </m:r>
                            </m:sup>
                          </m:sSup>
                          <m:r>
                            <a:rPr kumimoji="0" lang="fr-FR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𝜎</m:t>
                          </m:r>
                        </m:e>
                        <m:sub>
                          <m:r>
                            <a:rPr kumimoji="0" lang="fr-FR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𝑃</m:t>
                          </m:r>
                          <m:r>
                            <a:rPr kumimoji="0" lang="fr-FR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0</m:t>
                          </m:r>
                        </m:sub>
                        <m:sup>
                          <m:r>
                            <a:rPr kumimoji="0" lang="fr-FR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𝑒</m:t>
                          </m:r>
                        </m:sup>
                      </m:sSubSup>
                      <m:r>
                        <a:rPr kumimoji="0" lang="fr-FR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+</m:t>
                      </m:r>
                      <m:r>
                        <a:rPr kumimoji="0" lang="fr-FR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𝑆</m:t>
                      </m:r>
                      <m:r>
                        <a:rPr kumimoji="0" lang="fr-FR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fr-F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fr-FR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sSup>
                                <m:sSupPr>
                                  <m:ctrlPr>
                                    <a:rPr kumimoji="0" lang="fr-FR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fr-FR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𝑃</m:t>
                                  </m:r>
                                  <m:r>
                                    <a:rPr kumimoji="0" lang="fr-FR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 </m:t>
                                  </m:r>
                                  <m:r>
                                    <a:rPr kumimoji="0" lang="fr-FR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kumimoji="0" lang="fr-FR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5</m:t>
                                  </m:r>
                                </m:sup>
                              </m:sSup>
                              <m:r>
                                <a:rPr kumimoji="0" lang="fr-FR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∆</m:t>
                              </m:r>
                              <m:r>
                                <a:rPr kumimoji="0" lang="fr-FR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𝜎</m:t>
                              </m:r>
                            </m:e>
                            <m:sub>
                              <m:r>
                                <a:rPr kumimoji="0" lang="fr-FR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𝐵𝐻</m:t>
                              </m:r>
                            </m:sub>
                          </m:sSub>
                          <m:r>
                            <a:rPr kumimoji="0" lang="fr-FR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+</m:t>
                          </m:r>
                          <m:d>
                            <m:dPr>
                              <m:ctrlPr>
                                <a:rPr kumimoji="0" lang="fr-FR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fr-FR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sSup>
                                    <m:sSupPr>
                                      <m:ctrlPr>
                                        <a:rPr kumimoji="0" lang="fr-FR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fr-FR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𝑃</m:t>
                                      </m:r>
                                      <m:r>
                                        <a:rPr kumimoji="0" lang="fr-FR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kumimoji="0" lang="fr-FR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5</m:t>
                                      </m:r>
                                    </m:sup>
                                  </m:sSup>
                                  <m:r>
                                    <a:rPr kumimoji="0" lang="fr-FR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∆</m:t>
                                  </m:r>
                                  <m:r>
                                    <a:rPr kumimoji="0" lang="fr-FR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kumimoji="0" lang="fr-FR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𝐷𝑉𝐶𝑆</m:t>
                                  </m:r>
                                </m:sub>
                              </m:sSub>
                              <m:r>
                                <a:rPr kumimoji="0" lang="fr-FR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kumimoji="0" lang="fr-FR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fr-FR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 </m:t>
                                  </m:r>
                                  <m:r>
                                    <a:rPr kumimoji="0" lang="fr-FR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kumimoji="0" lang="fr-FR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5</m:t>
                                  </m:r>
                                </m:sup>
                              </m:sSup>
                              <m:r>
                                <a:rPr kumimoji="0" lang="fr-FR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kumimoji="0" lang="fr-FR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kumimoji="0" lang="fr-FR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0" lang="fr-FR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𝜎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kumimoji="0" lang="fr-FR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𝐷𝑉𝐶𝑆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fr-FR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</m:t>
                          </m:r>
                          <m:r>
                            <a:rPr kumimoji="0" lang="fr-FR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𝑒</m:t>
                          </m:r>
                          <m:d>
                            <m:dPr>
                              <m:ctrlPr>
                                <a:rPr kumimoji="0" lang="fr-FR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fr-FR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𝑃</m:t>
                              </m:r>
                              <m:sSub>
                                <m:sSubPr>
                                  <m:ctrlPr>
                                    <a:rPr kumimoji="0" lang="fr-FR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sSup>
                                    <m:sSupPr>
                                      <m:ctrlPr>
                                        <a:rPr kumimoji="0" lang="fr-FR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fr-FR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kumimoji="0" lang="fr-FR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5</m:t>
                                      </m:r>
                                    </m:sup>
                                  </m:sSup>
                                  <m:r>
                                    <a:rPr kumimoji="0" lang="fr-FR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∆</m:t>
                                  </m:r>
                                  <m:r>
                                    <a:rPr kumimoji="0" lang="fr-FR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kumimoji="0" lang="fr-FR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𝐼𝑁𝑇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0" lang="fr-FR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fr-FR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kumimoji="0" lang="fr-FR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fr-FR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 </m:t>
                                      </m:r>
                                      <m:r>
                                        <a:rPr kumimoji="0" lang="fr-FR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kumimoji="0" lang="fr-FR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5</m:t>
                                      </m:r>
                                    </m:sup>
                                  </m:sSup>
                                  <m:r>
                                    <a:rPr kumimoji="0" lang="fr-FR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∆</m:t>
                                  </m:r>
                                  <m:acc>
                                    <m:accPr>
                                      <m:chr m:val="̃"/>
                                      <m:ctrlPr>
                                        <a:rPr kumimoji="0" lang="fr-FR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0" lang="fr-FR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𝜎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kumimoji="0" lang="fr-FR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𝐼𝑁𝑇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fr-FR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EE89677D-60F1-53C8-300F-00B80D7AF1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1494" y="2863059"/>
                <a:ext cx="8693426" cy="376000"/>
              </a:xfrm>
              <a:prstGeom prst="rect">
                <a:avLst/>
              </a:prstGeom>
              <a:blipFill>
                <a:blip r:embed="rId4"/>
                <a:stretch>
                  <a:fillRect b="-12903"/>
                </a:stretch>
              </a:blipFill>
              <a:ln w="15875">
                <a:solidFill>
                  <a:srgbClr val="CD04FF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8C7C0413-176D-A4F2-853B-800C7961647F}"/>
                  </a:ext>
                </a:extLst>
              </p:cNvPr>
              <p:cNvSpPr txBox="1"/>
              <p:nvPr/>
            </p:nvSpPr>
            <p:spPr>
              <a:xfrm>
                <a:off x="4522743" y="3363040"/>
                <a:ext cx="268941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fr-FR" sz="1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D04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∝</m:t>
                    </m:r>
                  </m:oMath>
                </a14:m>
                <a:r>
                  <a:rPr kumimoji="0" lang="fr-F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to the </a:t>
                </a:r>
                <a:r>
                  <a:rPr kumimoji="0" lang="fr-F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real part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of a </a:t>
                </a:r>
                <a:r>
                  <a:rPr kumimoji="0" lang="fr-F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CFF </a:t>
                </a:r>
                <a:r>
                  <a:rPr kumimoji="0" lang="fr-FR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linear</a:t>
                </a:r>
                <a:r>
                  <a:rPr kumimoji="0" lang="fr-F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combination</a:t>
                </a:r>
              </a:p>
            </p:txBody>
          </p:sp>
        </mc:Choice>
        <mc:Fallback xmlns="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8C7C0413-176D-A4F2-853B-800C796164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2743" y="3363040"/>
                <a:ext cx="2689417" cy="584775"/>
              </a:xfrm>
              <a:prstGeom prst="rect">
                <a:avLst/>
              </a:prstGeom>
              <a:blipFill>
                <a:blip r:embed="rId5"/>
                <a:stretch>
                  <a:fillRect t="-2083" b="-1041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BB965277-12C1-D587-5747-D67B321AFDD4}"/>
                  </a:ext>
                </a:extLst>
              </p:cNvPr>
              <p:cNvSpPr txBox="1"/>
              <p:nvPr/>
            </p:nvSpPr>
            <p:spPr>
              <a:xfrm>
                <a:off x="8823133" y="2083411"/>
                <a:ext cx="268941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fr-FR" sz="1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D04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∝</m:t>
                    </m:r>
                  </m:oMath>
                </a14:m>
                <a:r>
                  <a:rPr kumimoji="0" lang="fr-FR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to the </a:t>
                </a:r>
                <a:r>
                  <a:rPr kumimoji="0" lang="fr-FR" sz="1600" b="1" i="0" u="none" strike="noStrike" kern="1200" cap="none" spc="0" normalizeH="0" baseline="0" noProof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imaginary</a:t>
                </a:r>
                <a:r>
                  <a:rPr kumimoji="0" lang="fr-FR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part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of a </a:t>
                </a:r>
                <a:r>
                  <a:rPr kumimoji="0" lang="fr-FR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CFF </a:t>
                </a:r>
                <a:r>
                  <a:rPr kumimoji="0" lang="fr-FR" sz="1600" b="1" i="0" u="none" strike="noStrike" kern="1200" cap="none" spc="0" normalizeH="0" baseline="0" noProof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linear</a:t>
                </a:r>
                <a:r>
                  <a:rPr kumimoji="0" lang="fr-FR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combination</a:t>
                </a:r>
              </a:p>
            </p:txBody>
          </p:sp>
        </mc:Choice>
        <mc:Fallback xmlns="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BB965277-12C1-D587-5747-D67B321AFD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3133" y="2083411"/>
                <a:ext cx="2689417" cy="584775"/>
              </a:xfrm>
              <a:prstGeom prst="rect">
                <a:avLst/>
              </a:prstGeom>
              <a:blipFill>
                <a:blip r:embed="rId6"/>
                <a:stretch>
                  <a:fillRect t="-4255" b="-1063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Ellipse 35">
            <a:extLst>
              <a:ext uri="{FF2B5EF4-FFF2-40B4-BE49-F238E27FC236}">
                <a16:creationId xmlns:a16="http://schemas.microsoft.com/office/drawing/2014/main" id="{6CA8290E-E4EE-EC83-92B0-8E64FB1511EF}"/>
              </a:ext>
            </a:extLst>
          </p:cNvPr>
          <p:cNvSpPr/>
          <p:nvPr/>
        </p:nvSpPr>
        <p:spPr>
          <a:xfrm>
            <a:off x="8613555" y="3054755"/>
            <a:ext cx="162838" cy="236031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6" name="Connecteur en arc 45">
            <a:extLst>
              <a:ext uri="{FF2B5EF4-FFF2-40B4-BE49-F238E27FC236}">
                <a16:creationId xmlns:a16="http://schemas.microsoft.com/office/drawing/2014/main" id="{58FED90D-8BD1-FC13-EACD-BEA83F179E34}"/>
              </a:ext>
            </a:extLst>
          </p:cNvPr>
          <p:cNvCxnSpPr>
            <a:cxnSpLocks/>
            <a:stCxn id="29" idx="1"/>
          </p:cNvCxnSpPr>
          <p:nvPr/>
        </p:nvCxnSpPr>
        <p:spPr>
          <a:xfrm rot="10800000" flipH="1" flipV="1">
            <a:off x="8823133" y="2375799"/>
            <a:ext cx="523698" cy="604596"/>
          </a:xfrm>
          <a:prstGeom prst="curvedConnector4">
            <a:avLst>
              <a:gd name="adj1" fmla="val -40476"/>
              <a:gd name="adj2" fmla="val 44481"/>
            </a:avLst>
          </a:prstGeom>
          <a:ln w="19050">
            <a:solidFill>
              <a:srgbClr val="00B05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ZoneTexte 63">
            <a:extLst>
              <a:ext uri="{FF2B5EF4-FFF2-40B4-BE49-F238E27FC236}">
                <a16:creationId xmlns:a16="http://schemas.microsoft.com/office/drawing/2014/main" id="{F5779447-066C-DED9-40D7-9CE2A3309B51}"/>
              </a:ext>
            </a:extLst>
          </p:cNvPr>
          <p:cNvSpPr txBox="1"/>
          <p:nvPr/>
        </p:nvSpPr>
        <p:spPr>
          <a:xfrm>
            <a:off x="4531088" y="2346813"/>
            <a:ext cx="13964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1">
                <a:solidFill>
                  <a:srgbClr val="0000FF"/>
                </a:solidFill>
                <a:latin typeface="Calibri" panose="020F0502020204030204"/>
              </a:rPr>
              <a:t>Leading twist</a:t>
            </a:r>
            <a:endParaRPr kumimoji="0" lang="fr-FR" sz="1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6BB2EF6C-1408-9ACE-5485-2FE3DBB51151}"/>
              </a:ext>
            </a:extLst>
          </p:cNvPr>
          <p:cNvSpPr txBox="1"/>
          <p:nvPr/>
        </p:nvSpPr>
        <p:spPr>
          <a:xfrm>
            <a:off x="6150062" y="2349006"/>
            <a:ext cx="13964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1" err="1">
                <a:latin typeface="Calibri" panose="020F0502020204030204"/>
              </a:rPr>
              <a:t>Higher</a:t>
            </a:r>
            <a:r>
              <a:rPr lang="fr-FR" sz="1600" b="1">
                <a:latin typeface="Calibri" panose="020F0502020204030204"/>
              </a:rPr>
              <a:t> twist</a:t>
            </a:r>
            <a:endParaRPr kumimoji="0" lang="fr-FR" sz="1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6" name="Connecteur en arc 65">
            <a:extLst>
              <a:ext uri="{FF2B5EF4-FFF2-40B4-BE49-F238E27FC236}">
                <a16:creationId xmlns:a16="http://schemas.microsoft.com/office/drawing/2014/main" id="{6D077916-0162-53D4-7F8D-F0A5A0696111}"/>
              </a:ext>
            </a:extLst>
          </p:cNvPr>
          <p:cNvCxnSpPr>
            <a:cxnSpLocks/>
            <a:stCxn id="64" idx="2"/>
          </p:cNvCxnSpPr>
          <p:nvPr/>
        </p:nvCxnSpPr>
        <p:spPr>
          <a:xfrm rot="16200000" flipH="1">
            <a:off x="5155910" y="2758745"/>
            <a:ext cx="295028" cy="148271"/>
          </a:xfrm>
          <a:prstGeom prst="curvedConnector3">
            <a:avLst>
              <a:gd name="adj1" fmla="val 50000"/>
            </a:avLst>
          </a:prstGeom>
          <a:ln w="19050">
            <a:solidFill>
              <a:srgbClr val="00B05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en arc 75">
            <a:extLst>
              <a:ext uri="{FF2B5EF4-FFF2-40B4-BE49-F238E27FC236}">
                <a16:creationId xmlns:a16="http://schemas.microsoft.com/office/drawing/2014/main" id="{3E13CCD0-1684-DF75-F29D-AFE8E4006580}"/>
              </a:ext>
            </a:extLst>
          </p:cNvPr>
          <p:cNvCxnSpPr>
            <a:cxnSpLocks/>
            <a:stCxn id="65" idx="2"/>
          </p:cNvCxnSpPr>
          <p:nvPr/>
        </p:nvCxnSpPr>
        <p:spPr>
          <a:xfrm rot="5400000">
            <a:off x="6589771" y="2721902"/>
            <a:ext cx="292835" cy="224151"/>
          </a:xfrm>
          <a:prstGeom prst="curvedConnector3">
            <a:avLst>
              <a:gd name="adj1" fmla="val 50000"/>
            </a:avLst>
          </a:prstGeom>
          <a:ln w="19050">
            <a:solidFill>
              <a:srgbClr val="00B05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ZoneTexte 80">
                <a:extLst>
                  <a:ext uri="{FF2B5EF4-FFF2-40B4-BE49-F238E27FC236}">
                    <a16:creationId xmlns:a16="http://schemas.microsoft.com/office/drawing/2014/main" id="{A62ACC3A-1823-F48B-F491-D06524918E3F}"/>
                  </a:ext>
                </a:extLst>
              </p:cNvPr>
              <p:cNvSpPr txBox="1"/>
              <p:nvPr/>
            </p:nvSpPr>
            <p:spPr>
              <a:xfrm>
                <a:off x="-7263" y="4068471"/>
                <a:ext cx="7953087" cy="123796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𝒞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𝐷𝑉𝐶𝑆</m:t>
                          </m:r>
                        </m:sup>
                      </m:sSub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 4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ℋ</m:t>
                          </m:r>
                          <m:sSup>
                            <m:sSupPr>
                              <m:ctrlPr>
                                <a:rPr lang="fr-FR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̃"/>
                                  <m:ctrlPr>
                                    <a:rPr lang="fr-FR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ℋ</m:t>
                                  </m:r>
                                </m:e>
                              </m:acc>
                            </m:e>
                            <m:sup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̃"/>
                              <m:ctrlPr>
                                <a:rPr lang="fr-FR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ℋ</m:t>
                              </m:r>
                            </m:e>
                          </m:acc>
                          <m:sSup>
                            <m:sSupPr>
                              <m:ctrlPr>
                                <a:rPr lang="fr-FR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ℋ</m:t>
                              </m:r>
                            </m:e>
                            <m:sup>
                              <m:r>
                                <a:rPr lang="fr-FR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  <m:sup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2−</m:t>
                                  </m:r>
                                  <m:sSub>
                                    <m:sSub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ℋ</m:t>
                          </m:r>
                          <m:sSup>
                            <m:sSup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̃"/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ℰ</m:t>
                                  </m:r>
                                </m:e>
                              </m:acc>
                            </m:e>
                            <m:sup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̃"/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ℰ</m:t>
                              </m:r>
                            </m:e>
                          </m:acc>
                          <m:sSup>
                            <m:s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ℋ</m:t>
                              </m:r>
                            </m:e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̃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ℋ</m:t>
                              </m:r>
                            </m:e>
                          </m:acc>
                          <m:sSup>
                            <m:sSupPr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ℰ</m:t>
                              </m:r>
                            </m:e>
                            <m:sup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ℰ</m:t>
                          </m:r>
                          <m:sSup>
                            <m:sSupPr>
                              <m:ctrlPr>
                                <a:rPr lang="fr-F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̃"/>
                                  <m:ctrlPr>
                                    <a:rPr lang="fr-FR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ℋ</m:t>
                                  </m:r>
                                </m:e>
                              </m:acc>
                            </m:e>
                            <m:sup>
                              <m:r>
                                <a:rPr lang="fr-F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fr-FR" i="1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2−</m:t>
                                  </m:r>
                                  <m:sSub>
                                    <m:sSub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  <m:sup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2−</m:t>
                              </m:r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e>
                          </m:d>
                          <m:f>
                            <m:f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sSup>
                                <m:sSup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p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ℰ</m:t>
                          </m:r>
                          <m:sSup>
                            <m:sSup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̃"/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ℰ</m:t>
                                  </m:r>
                                </m:e>
                              </m:acc>
                            </m:e>
                            <m:sup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̃"/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ℰ</m:t>
                                  </m:r>
                                </m:e>
                              </m:acc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ℰ</m:t>
                              </m:r>
                            </m:e>
                            <m:sup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fr-FR"/>
              </a:p>
            </p:txBody>
          </p:sp>
        </mc:Choice>
        <mc:Fallback xmlns="">
          <p:sp>
            <p:nvSpPr>
              <p:cNvPr id="81" name="ZoneTexte 80">
                <a:extLst>
                  <a:ext uri="{FF2B5EF4-FFF2-40B4-BE49-F238E27FC236}">
                    <a16:creationId xmlns:a16="http://schemas.microsoft.com/office/drawing/2014/main" id="{A62ACC3A-1823-F48B-F491-D06524918E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263" y="4068471"/>
                <a:ext cx="7953087" cy="1237968"/>
              </a:xfrm>
              <a:prstGeom prst="rect">
                <a:avLst/>
              </a:prstGeom>
              <a:blipFill>
                <a:blip r:embed="rId7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ZoneTexte 81">
                <a:extLst>
                  <a:ext uri="{FF2B5EF4-FFF2-40B4-BE49-F238E27FC236}">
                    <a16:creationId xmlns:a16="http://schemas.microsoft.com/office/drawing/2014/main" id="{BB534D51-4736-798C-4788-69133C33DD65}"/>
                  </a:ext>
                </a:extLst>
              </p:cNvPr>
              <p:cNvSpPr txBox="1"/>
              <p:nvPr/>
            </p:nvSpPr>
            <p:spPr>
              <a:xfrm>
                <a:off x="231170" y="5464365"/>
                <a:ext cx="7050201" cy="545662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𝒞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𝐼𝑁𝑇</m:t>
                          </m:r>
                        </m:sup>
                      </m:sSub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2−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ℋ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ℰ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acc>
                        <m:accPr>
                          <m:chr m:val="̃"/>
                          <m:ctrlP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ℋ</m:t>
                          </m:r>
                        </m:e>
                      </m:acc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2−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f>
                                <m:f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num>
                                <m:den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sSup>
                                    <m:sSup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p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acc>
                        <m:accPr>
                          <m:chr m:val="̃"/>
                          <m:ctrlP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ℰ</m:t>
                          </m:r>
                        </m:e>
                      </m:acc>
                    </m:oMath>
                  </m:oMathPara>
                </a14:m>
                <a:endParaRPr lang="fr-FR"/>
              </a:p>
            </p:txBody>
          </p:sp>
        </mc:Choice>
        <mc:Fallback xmlns="">
          <p:sp>
            <p:nvSpPr>
              <p:cNvPr id="82" name="ZoneTexte 81">
                <a:extLst>
                  <a:ext uri="{FF2B5EF4-FFF2-40B4-BE49-F238E27FC236}">
                    <a16:creationId xmlns:a16="http://schemas.microsoft.com/office/drawing/2014/main" id="{BB534D51-4736-798C-4788-69133C33DD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170" y="5464365"/>
                <a:ext cx="7050201" cy="545662"/>
              </a:xfrm>
              <a:prstGeom prst="rect">
                <a:avLst/>
              </a:prstGeom>
              <a:blipFill>
                <a:blip r:embed="rId8"/>
                <a:stretch>
                  <a:fillRect l="-358" r="-179" b="-6522"/>
                </a:stretch>
              </a:blipFill>
              <a:ln w="254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Rectangle 82">
            <a:extLst>
              <a:ext uri="{FF2B5EF4-FFF2-40B4-BE49-F238E27FC236}">
                <a16:creationId xmlns:a16="http://schemas.microsoft.com/office/drawing/2014/main" id="{34515E27-616D-EEE7-8EA0-4CB688B80F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2586" y="1231669"/>
            <a:ext cx="539811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N. </a:t>
            </a:r>
            <a:r>
              <a:rPr lang="fr-FR" sz="120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Pilleux</a:t>
            </a:r>
            <a:r>
              <a:rPr lang="fr-FR" sz="120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 @ HP2030     S. </a:t>
            </a:r>
            <a:r>
              <a:rPr lang="fr-FR" sz="120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Polcher</a:t>
            </a:r>
            <a:r>
              <a:rPr lang="fr-FR" sz="120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 Rafael @ HP2030 </a:t>
            </a:r>
          </a:p>
        </p:txBody>
      </p:sp>
      <p:pic>
        <p:nvPicPr>
          <p:cNvPr id="85" name="Image 84">
            <a:extLst>
              <a:ext uri="{FF2B5EF4-FFF2-40B4-BE49-F238E27FC236}">
                <a16:creationId xmlns:a16="http://schemas.microsoft.com/office/drawing/2014/main" id="{E8A7B8D0-A81B-8B9B-D93A-2045CAD52B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4225" y="3365220"/>
            <a:ext cx="4056756" cy="3002758"/>
          </a:xfrm>
          <a:prstGeom prst="rect">
            <a:avLst/>
          </a:prstGeom>
        </p:spPr>
      </p:pic>
      <p:cxnSp>
        <p:nvCxnSpPr>
          <p:cNvPr id="26" name="Connecteur en arc 25">
            <a:extLst>
              <a:ext uri="{FF2B5EF4-FFF2-40B4-BE49-F238E27FC236}">
                <a16:creationId xmlns:a16="http://schemas.microsoft.com/office/drawing/2014/main" id="{4F5F3AFB-1858-4F09-C9DE-65708BCC51DC}"/>
              </a:ext>
            </a:extLst>
          </p:cNvPr>
          <p:cNvCxnSpPr>
            <a:cxnSpLocks/>
            <a:stCxn id="28" idx="3"/>
          </p:cNvCxnSpPr>
          <p:nvPr/>
        </p:nvCxnSpPr>
        <p:spPr>
          <a:xfrm flipV="1">
            <a:off x="7212160" y="3144158"/>
            <a:ext cx="1075937" cy="511270"/>
          </a:xfrm>
          <a:prstGeom prst="curvedConnector3">
            <a:avLst>
              <a:gd name="adj1" fmla="val 98690"/>
            </a:avLst>
          </a:prstGeom>
          <a:ln w="19050">
            <a:solidFill>
              <a:srgbClr val="00B05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ZoneTexte 100">
            <a:extLst>
              <a:ext uri="{FF2B5EF4-FFF2-40B4-BE49-F238E27FC236}">
                <a16:creationId xmlns:a16="http://schemas.microsoft.com/office/drawing/2014/main" id="{4CF3A13B-31D9-194E-E761-57FFF503E4DA}"/>
              </a:ext>
            </a:extLst>
          </p:cNvPr>
          <p:cNvSpPr txBox="1"/>
          <p:nvPr/>
        </p:nvSpPr>
        <p:spPr>
          <a:xfrm>
            <a:off x="1354663" y="6211080"/>
            <a:ext cx="9502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>
                <a:solidFill>
                  <a:srgbClr val="CD04FF"/>
                </a:solidFill>
              </a:rPr>
              <a:t>How </a:t>
            </a:r>
            <a:r>
              <a:rPr lang="fr-FR" b="1" i="1" err="1">
                <a:solidFill>
                  <a:srgbClr val="CD04FF"/>
                </a:solidFill>
              </a:rPr>
              <a:t>precise</a:t>
            </a:r>
            <a:r>
              <a:rPr lang="fr-FR" b="1" i="1">
                <a:solidFill>
                  <a:srgbClr val="CD04FF"/>
                </a:solidFill>
              </a:rPr>
              <a:t> </a:t>
            </a:r>
            <a:r>
              <a:rPr lang="fr-FR" b="1" i="1" err="1">
                <a:solidFill>
                  <a:srgbClr val="CD04FF"/>
                </a:solidFill>
              </a:rPr>
              <a:t>could</a:t>
            </a:r>
            <a:r>
              <a:rPr lang="fr-FR" b="1" i="1">
                <a:solidFill>
                  <a:srgbClr val="CD04FF"/>
                </a:solidFill>
              </a:rPr>
              <a:t> </a:t>
            </a:r>
            <a:r>
              <a:rPr lang="fr-FR" b="1" i="1" err="1">
                <a:solidFill>
                  <a:srgbClr val="CD04FF"/>
                </a:solidFill>
              </a:rPr>
              <a:t>be</a:t>
            </a:r>
            <a:r>
              <a:rPr lang="fr-FR" b="1" i="1">
                <a:solidFill>
                  <a:srgbClr val="CD04FF"/>
                </a:solidFill>
              </a:rPr>
              <a:t> </a:t>
            </a:r>
            <a:r>
              <a:rPr lang="fr-FR" b="1" i="1" err="1">
                <a:solidFill>
                  <a:srgbClr val="CD04FF"/>
                </a:solidFill>
              </a:rPr>
              <a:t>achieved</a:t>
            </a:r>
            <a:r>
              <a:rPr lang="fr-FR" b="1" i="1">
                <a:solidFill>
                  <a:srgbClr val="CD04FF"/>
                </a:solidFill>
              </a:rPr>
              <a:t> a relative DVCS cross section </a:t>
            </a:r>
            <a:r>
              <a:rPr lang="fr-FR" b="1" i="1" err="1">
                <a:solidFill>
                  <a:srgbClr val="CD04FF"/>
                </a:solidFill>
              </a:rPr>
              <a:t>measurement</a:t>
            </a:r>
            <a:r>
              <a:rPr lang="fr-FR" b="1" i="1">
                <a:solidFill>
                  <a:srgbClr val="CD04FF"/>
                </a:solidFill>
              </a:rPr>
              <a:t> on a </a:t>
            </a:r>
            <a:r>
              <a:rPr lang="fr-FR" b="1" i="1" err="1">
                <a:solidFill>
                  <a:srgbClr val="CD04FF"/>
                </a:solidFill>
              </a:rPr>
              <a:t>polarized</a:t>
            </a:r>
            <a:r>
              <a:rPr lang="fr-FR" b="1" i="1">
                <a:solidFill>
                  <a:srgbClr val="CD04FF"/>
                </a:solidFill>
              </a:rPr>
              <a:t> </a:t>
            </a:r>
            <a:r>
              <a:rPr lang="fr-FR" b="1" i="1" err="1">
                <a:solidFill>
                  <a:srgbClr val="CD04FF"/>
                </a:solidFill>
              </a:rPr>
              <a:t>target</a:t>
            </a:r>
            <a:r>
              <a:rPr lang="fr-FR" b="1" i="1">
                <a:solidFill>
                  <a:srgbClr val="CD04FF"/>
                </a:solidFill>
              </a:rPr>
              <a:t> ?</a:t>
            </a:r>
          </a:p>
        </p:txBody>
      </p:sp>
      <p:sp>
        <p:nvSpPr>
          <p:cNvPr id="9" name="Text Box 18">
            <a:extLst>
              <a:ext uri="{FF2B5EF4-FFF2-40B4-BE49-F238E27FC236}">
                <a16:creationId xmlns:a16="http://schemas.microsoft.com/office/drawing/2014/main" id="{937CE420-CEFA-8950-CCFF-9349BBADE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" y="6627805"/>
            <a:ext cx="88998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July 31</a:t>
            </a:r>
            <a:r>
              <a:rPr kumimoji="0" lang="en-US" sz="900" b="0" i="1" u="none" strike="noStrike" kern="1200" cap="none" spc="0" normalizeH="0" baseline="30000" noProof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st</a:t>
            </a: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, 2025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00F74D1-3D95-8B99-03B9-346494C4E6F9}"/>
              </a:ext>
            </a:extLst>
          </p:cNvPr>
          <p:cNvSpPr txBox="1"/>
          <p:nvPr/>
        </p:nvSpPr>
        <p:spPr>
          <a:xfrm>
            <a:off x="1203162" y="161462"/>
            <a:ext cx="2512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2400" i="1" baseline="300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fr-FR" sz="240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-GPD Program</a:t>
            </a:r>
          </a:p>
        </p:txBody>
      </p:sp>
      <p:sp>
        <p:nvSpPr>
          <p:cNvPr id="12" name="Text Box 64">
            <a:extLst>
              <a:ext uri="{FF2B5EF4-FFF2-40B4-BE49-F238E27FC236}">
                <a16:creationId xmlns:a16="http://schemas.microsoft.com/office/drawing/2014/main" id="{D52CDA54-3A38-240E-B824-48C04314E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55036" y="289798"/>
            <a:ext cx="74411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333399"/>
                </a:solidFill>
                <a:latin typeface="Lucida Calligraphy" charset="0"/>
              </a:rPr>
              <a:t>E. Voutier</a:t>
            </a:r>
          </a:p>
        </p:txBody>
      </p:sp>
    </p:spTree>
    <p:extLst>
      <p:ext uri="{BB962C8B-B14F-4D97-AF65-F5344CB8AC3E}">
        <p14:creationId xmlns:p14="http://schemas.microsoft.com/office/powerpoint/2010/main" val="3663857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1CB4523D-F58B-153C-75E8-61EE04867C59}"/>
              </a:ext>
            </a:extLst>
          </p:cNvPr>
          <p:cNvSpPr txBox="1"/>
          <p:nvPr/>
        </p:nvSpPr>
        <p:spPr>
          <a:xfrm>
            <a:off x="1182351" y="1586704"/>
            <a:ext cx="9811152" cy="2400657"/>
          </a:xfrm>
          <a:prstGeom prst="rect">
            <a:avLst/>
          </a:prstGeom>
          <a:noFill/>
          <a:ln w="76200" cmpd="thinThick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00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00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00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00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00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00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00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DFA87C10-1568-B70B-A0BC-44D1E4D5E35C}"/>
              </a:ext>
            </a:extLst>
          </p:cNvPr>
          <p:cNvCxnSpPr>
            <a:cxnSpLocks/>
          </p:cNvCxnSpPr>
          <p:nvPr/>
        </p:nvCxnSpPr>
        <p:spPr>
          <a:xfrm>
            <a:off x="1152419" y="623127"/>
            <a:ext cx="1087340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7" name="ZoneTexte 36">
            <a:extLst>
              <a:ext uri="{FF2B5EF4-FFF2-40B4-BE49-F238E27FC236}">
                <a16:creationId xmlns:a16="http://schemas.microsoft.com/office/drawing/2014/main" id="{57D3DB5D-1D1D-3EDA-A544-1940ACB4348D}"/>
              </a:ext>
            </a:extLst>
          </p:cNvPr>
          <p:cNvSpPr txBox="1"/>
          <p:nvPr/>
        </p:nvSpPr>
        <p:spPr>
          <a:xfrm>
            <a:off x="1203162" y="161462"/>
            <a:ext cx="2938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1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Summary</a:t>
            </a:r>
            <a:r>
              <a:rPr kumimoji="0" lang="fr-FR" sz="24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&amp; Outlook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F03BD806-7124-EF27-A255-50369557171E}"/>
              </a:ext>
            </a:extLst>
          </p:cNvPr>
          <p:cNvCxnSpPr>
            <a:cxnSpLocks/>
          </p:cNvCxnSpPr>
          <p:nvPr/>
        </p:nvCxnSpPr>
        <p:spPr>
          <a:xfrm>
            <a:off x="172285" y="6614592"/>
            <a:ext cx="1151613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0FD527E1-0CB3-B619-9EA6-1E49DB3365BB}"/>
              </a:ext>
            </a:extLst>
          </p:cNvPr>
          <p:cNvSpPr txBox="1"/>
          <p:nvPr/>
        </p:nvSpPr>
        <p:spPr>
          <a:xfrm>
            <a:off x="11669456" y="6465193"/>
            <a:ext cx="590226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Bauhaus 93" pitchFamily="82" charset="77"/>
                <a:ea typeface="+mn-ea"/>
                <a:cs typeface="+mn-cs"/>
              </a:rPr>
              <a:t>21/22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422B8FAA-B0DA-81B4-556B-FF2D3B5901CC}"/>
              </a:ext>
            </a:extLst>
          </p:cNvPr>
          <p:cNvGrpSpPr/>
          <p:nvPr/>
        </p:nvGrpSpPr>
        <p:grpSpPr>
          <a:xfrm>
            <a:off x="1830349" y="4490677"/>
            <a:ext cx="8541202" cy="1404471"/>
            <a:chOff x="1712678" y="4129317"/>
            <a:chExt cx="9608457" cy="1404471"/>
          </a:xfrm>
        </p:grpSpPr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25DD2A20-A777-1C29-3768-121F63E6A486}"/>
                </a:ext>
              </a:extLst>
            </p:cNvPr>
            <p:cNvSpPr txBox="1"/>
            <p:nvPr/>
          </p:nvSpPr>
          <p:spPr>
            <a:xfrm>
              <a:off x="1712678" y="4129317"/>
              <a:ext cx="9608457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 </a:t>
              </a:r>
              <a:r>
                <a:rPr kumimoji="0" lang="fr-FR" sz="2000" b="1" i="0" u="none" strike="noStrike" kern="1200" cap="none" spc="0" normalizeH="0" baseline="0" noProof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Ce</a:t>
              </a:r>
              <a:r>
                <a:rPr kumimoji="0" lang="fr-FR" sz="2000" b="1" i="0" u="none" strike="noStrike" kern="1200" cap="none" spc="0" normalizeH="0" baseline="30000" noProof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fr-FR" sz="2000" b="1" i="0" u="none" strike="noStrike" kern="1200" cap="none" spc="0" normalizeH="0" baseline="0" noProof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BAF</a:t>
              </a:r>
              <a:r>
                <a:rPr kumimoji="0" lang="fr-FR" sz="2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R&amp;D </a:t>
              </a:r>
              <a:r>
                <a:rPr kumimoji="0" lang="fr-FR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program </a:t>
              </a:r>
              <a:r>
                <a:rPr kumimoji="0" lang="fr-FR" sz="20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is</a:t>
              </a:r>
              <a:r>
                <a:rPr kumimoji="0" lang="fr-FR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fr-FR" sz="20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currently</a:t>
              </a:r>
              <a:r>
                <a:rPr kumimoji="0" lang="fr-FR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fr-FR" sz="20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addressing</a:t>
              </a:r>
              <a:r>
                <a:rPr kumimoji="0" lang="fr-FR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the </a:t>
              </a:r>
              <a:r>
                <a:rPr kumimoji="0" lang="fr-FR" sz="2000" b="1" i="0" u="none" strike="noStrike" kern="1200" cap="none" spc="0" normalizeH="0" baseline="0" noProof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critical</a:t>
              </a:r>
              <a:r>
                <a:rPr kumimoji="0" lang="fr-FR" sz="2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fr-FR" sz="2000" b="1" i="0" u="none" strike="noStrike" kern="1200" cap="none" spc="0" normalizeH="0" baseline="0" noProof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risk</a:t>
              </a:r>
              <a:r>
                <a:rPr kumimoji="0" lang="fr-FR" sz="2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areas </a:t>
              </a:r>
              <a:r>
                <a:rPr kumimoji="0" lang="fr-FR" sz="20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with</a:t>
              </a:r>
              <a:r>
                <a:rPr kumimoji="0" lang="fr-FR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the </a:t>
              </a:r>
              <a:r>
                <a:rPr kumimoji="0" lang="fr-FR" sz="20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development</a:t>
              </a:r>
              <a:r>
                <a:rPr kumimoji="0" lang="fr-FR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of prototypes and test </a:t>
              </a:r>
              <a:r>
                <a:rPr kumimoji="0" lang="fr-FR" sz="20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benches</a:t>
              </a:r>
              <a:r>
                <a:rPr kumimoji="0" lang="fr-FR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at </a:t>
              </a:r>
              <a:r>
                <a:rPr kumimoji="0" lang="fr-FR" sz="2000" b="1" i="0" u="none" strike="noStrike" kern="1200" cap="none" spc="0" normalizeH="0" baseline="0" noProof="0">
                  <a:ln>
                    <a:noFill/>
                  </a:ln>
                  <a:solidFill>
                    <a:srgbClr val="CD04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LERF</a:t>
              </a:r>
              <a:r>
                <a:rPr kumimoji="0" lang="fr-FR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9931AEA2-47D1-4418-4913-88F7DEE89E29}"/>
                </a:ext>
              </a:extLst>
            </p:cNvPr>
            <p:cNvSpPr txBox="1"/>
            <p:nvPr/>
          </p:nvSpPr>
          <p:spPr>
            <a:xfrm>
              <a:off x="2389407" y="4887457"/>
              <a:ext cx="8323587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Tx/>
                <a:buFont typeface="Zapf Dingbats"/>
                <a:buChar char="➽"/>
                <a:tabLst/>
                <a:defRPr/>
              </a:pPr>
              <a:r>
                <a:rPr kumimoji="0" lang="fr-FR" sz="1800" b="0" i="1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Microsoft Sans Serif" panose="020B0604020202020204" pitchFamily="34" charset="0"/>
                  <a:ea typeface="+mn-ea"/>
                  <a:cs typeface="Microsoft Sans Serif" panose="020B0604020202020204" pitchFamily="34" charset="0"/>
                </a:rPr>
                <a:t>There are </a:t>
              </a:r>
              <a:r>
                <a:rPr kumimoji="0" lang="fr-FR" sz="1800" b="0" i="1" u="none" strike="noStrike" kern="1200" cap="none" spc="0" normalizeH="0" baseline="0" noProof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Microsoft Sans Serif" panose="020B0604020202020204" pitchFamily="34" charset="0"/>
                  <a:ea typeface="+mn-ea"/>
                  <a:cs typeface="Microsoft Sans Serif" panose="020B0604020202020204" pitchFamily="34" charset="0"/>
                </a:rPr>
                <a:t>strong</a:t>
              </a:r>
              <a:r>
                <a:rPr kumimoji="0" lang="fr-FR" sz="1800" b="0" i="1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Microsoft Sans Serif" panose="020B0604020202020204" pitchFamily="34" charset="0"/>
                  <a:ea typeface="+mn-ea"/>
                  <a:cs typeface="Microsoft Sans Serif" panose="020B0604020202020204" pitchFamily="34" charset="0"/>
                </a:rPr>
                <a:t> </a:t>
              </a:r>
              <a:r>
                <a:rPr kumimoji="0" lang="fr-FR" sz="1800" b="0" i="1" u="none" strike="noStrike" kern="1200" cap="none" spc="0" normalizeH="0" baseline="0" noProof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Microsoft Sans Serif" panose="020B0604020202020204" pitchFamily="34" charset="0"/>
                  <a:ea typeface="+mn-ea"/>
                  <a:cs typeface="Microsoft Sans Serif" panose="020B0604020202020204" pitchFamily="34" charset="0"/>
                </a:rPr>
                <a:t>opportunities</a:t>
              </a:r>
              <a:r>
                <a:rPr kumimoji="0" lang="fr-FR" sz="1800" b="0" i="1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Microsoft Sans Serif" panose="020B0604020202020204" pitchFamily="34" charset="0"/>
                  <a:ea typeface="+mn-ea"/>
                  <a:cs typeface="Microsoft Sans Serif" panose="020B0604020202020204" pitchFamily="34" charset="0"/>
                </a:rPr>
                <a:t> for an </a:t>
              </a:r>
              <a:r>
                <a:rPr kumimoji="0" lang="fr-FR" sz="1800" b="0" i="1" u="none" strike="noStrike" kern="1200" cap="none" spc="0" normalizeH="0" baseline="0" noProof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Microsoft Sans Serif" panose="020B0604020202020204" pitchFamily="34" charset="0"/>
                  <a:ea typeface="+mn-ea"/>
                  <a:cs typeface="Microsoft Sans Serif" panose="020B0604020202020204" pitchFamily="34" charset="0"/>
                </a:rPr>
                <a:t>experimental</a:t>
              </a:r>
              <a:r>
                <a:rPr kumimoji="0" lang="fr-FR" sz="1800" b="0" i="1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Microsoft Sans Serif" panose="020B0604020202020204" pitchFamily="34" charset="0"/>
                  <a:ea typeface="+mn-ea"/>
                  <a:cs typeface="Microsoft Sans Serif" panose="020B0604020202020204" pitchFamily="34" charset="0"/>
                </a:rPr>
                <a:t> </a:t>
              </a:r>
              <a:r>
                <a:rPr kumimoji="0" lang="fr-FR" sz="1800" b="0" i="1" u="none" strike="noStrike" kern="1200" cap="none" spc="0" normalizeH="0" baseline="0" noProof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Microsoft Sans Serif" panose="020B0604020202020204" pitchFamily="34" charset="0"/>
                  <a:ea typeface="+mn-ea"/>
                  <a:cs typeface="Microsoft Sans Serif" panose="020B0604020202020204" pitchFamily="34" charset="0"/>
                </a:rPr>
                <a:t>physics</a:t>
              </a:r>
              <a:r>
                <a:rPr kumimoji="0" lang="fr-FR" sz="1800" b="0" i="1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Microsoft Sans Serif" panose="020B0604020202020204" pitchFamily="34" charset="0"/>
                  <a:ea typeface="+mn-ea"/>
                  <a:cs typeface="Microsoft Sans Serif" panose="020B0604020202020204" pitchFamily="34" charset="0"/>
                </a:rPr>
                <a:t> program at LERF </a:t>
              </a:r>
              <a:r>
                <a:rPr kumimoji="0" lang="fr-FR" sz="1800" b="0" i="1" u="none" strike="noStrike" kern="1200" cap="none" spc="0" normalizeH="0" baseline="0" noProof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Microsoft Sans Serif" panose="020B0604020202020204" pitchFamily="34" charset="0"/>
                  <a:ea typeface="+mn-ea"/>
                  <a:cs typeface="Microsoft Sans Serif" panose="020B0604020202020204" pitchFamily="34" charset="0"/>
                </a:rPr>
                <a:t>with</a:t>
              </a:r>
              <a:r>
                <a:rPr kumimoji="0" lang="fr-FR" sz="1800" b="0" i="1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Microsoft Sans Serif" panose="020B0604020202020204" pitchFamily="34" charset="0"/>
                  <a:ea typeface="+mn-ea"/>
                  <a:cs typeface="Microsoft Sans Serif" panose="020B0604020202020204" pitchFamily="34" charset="0"/>
                </a:rPr>
                <a:t> </a:t>
              </a:r>
              <a:r>
                <a:rPr kumimoji="0" lang="fr-FR" sz="1800" b="0" i="1" u="none" strike="noStrike" kern="1200" cap="none" spc="0" normalizeH="0" baseline="0" noProof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Microsoft Sans Serif" panose="020B0604020202020204" pitchFamily="34" charset="0"/>
                  <a:ea typeface="+mn-ea"/>
                  <a:cs typeface="Microsoft Sans Serif" panose="020B0604020202020204" pitchFamily="34" charset="0"/>
                </a:rPr>
                <a:t>electron</a:t>
              </a:r>
              <a:r>
                <a:rPr kumimoji="0" lang="fr-FR" sz="1800" b="0" i="1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Microsoft Sans Serif" panose="020B0604020202020204" pitchFamily="34" charset="0"/>
                  <a:ea typeface="+mn-ea"/>
                  <a:cs typeface="Microsoft Sans Serif" panose="020B0604020202020204" pitchFamily="34" charset="0"/>
                </a:rPr>
                <a:t> and positron </a:t>
              </a:r>
              <a:r>
                <a:rPr kumimoji="0" lang="fr-FR" sz="1800" b="0" i="1" u="none" strike="noStrike" kern="1200" cap="none" spc="0" normalizeH="0" baseline="0" noProof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Microsoft Sans Serif" panose="020B0604020202020204" pitchFamily="34" charset="0"/>
                  <a:ea typeface="+mn-ea"/>
                  <a:cs typeface="Microsoft Sans Serif" panose="020B0604020202020204" pitchFamily="34" charset="0"/>
                </a:rPr>
                <a:t>beams</a:t>
              </a:r>
              <a:r>
                <a:rPr kumimoji="0" lang="fr-FR" sz="1800" b="0" i="1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Microsoft Sans Serif" panose="020B0604020202020204" pitchFamily="34" charset="0"/>
                  <a:ea typeface="+mn-ea"/>
                  <a:cs typeface="Microsoft Sans Serif" panose="020B0604020202020204" pitchFamily="34" charset="0"/>
                </a:rPr>
                <a:t> </a:t>
              </a:r>
              <a:r>
                <a:rPr kumimoji="0" lang="fr-FR" sz="1800" b="0" i="1" u="none" strike="noStrike" kern="1200" cap="none" spc="0" normalizeH="0" baseline="0" noProof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Microsoft Sans Serif" panose="020B0604020202020204" pitchFamily="34" charset="0"/>
                  <a:ea typeface="+mn-ea"/>
                  <a:cs typeface="Microsoft Sans Serif" panose="020B0604020202020204" pitchFamily="34" charset="0"/>
                </a:rPr>
                <a:t>which</a:t>
              </a:r>
              <a:r>
                <a:rPr kumimoji="0" lang="fr-FR" sz="1800" b="0" i="1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Microsoft Sans Serif" panose="020B0604020202020204" pitchFamily="34" charset="0"/>
                  <a:ea typeface="+mn-ea"/>
                  <a:cs typeface="Microsoft Sans Serif" panose="020B0604020202020204" pitchFamily="34" charset="0"/>
                </a:rPr>
                <a:t> </a:t>
              </a:r>
              <a:r>
                <a:rPr kumimoji="0" lang="fr-FR" sz="1800" b="0" i="1" u="none" strike="noStrike" kern="1200" cap="none" spc="0" normalizeH="0" baseline="0" noProof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Microsoft Sans Serif" panose="020B0604020202020204" pitchFamily="34" charset="0"/>
                  <a:ea typeface="+mn-ea"/>
                  <a:cs typeface="Microsoft Sans Serif" panose="020B0604020202020204" pitchFamily="34" charset="0"/>
                </a:rPr>
                <a:t>could</a:t>
              </a:r>
              <a:r>
                <a:rPr kumimoji="0" lang="fr-FR" sz="1800" b="0" i="1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Microsoft Sans Serif" panose="020B0604020202020204" pitchFamily="34" charset="0"/>
                  <a:ea typeface="+mn-ea"/>
                  <a:cs typeface="Microsoft Sans Serif" panose="020B0604020202020204" pitchFamily="34" charset="0"/>
                </a:rPr>
                <a:t> start as </a:t>
              </a:r>
              <a:r>
                <a:rPr kumimoji="0" lang="fr-FR" sz="1800" b="0" i="1" u="none" strike="noStrike" kern="1200" cap="none" spc="0" normalizeH="0" baseline="0" noProof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Microsoft Sans Serif" panose="020B0604020202020204" pitchFamily="34" charset="0"/>
                  <a:ea typeface="+mn-ea"/>
                  <a:cs typeface="Microsoft Sans Serif" panose="020B0604020202020204" pitchFamily="34" charset="0"/>
                </a:rPr>
                <a:t>early</a:t>
              </a:r>
              <a:r>
                <a:rPr kumimoji="0" lang="fr-FR" sz="1800" b="0" i="1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Microsoft Sans Serif" panose="020B0604020202020204" pitchFamily="34" charset="0"/>
                  <a:ea typeface="+mn-ea"/>
                  <a:cs typeface="Microsoft Sans Serif" panose="020B0604020202020204" pitchFamily="34" charset="0"/>
                </a:rPr>
                <a:t> as </a:t>
              </a:r>
              <a:r>
                <a:rPr kumimoji="0" lang="fr-FR" sz="1800" b="0" i="1" u="none" strike="noStrike" kern="1200" cap="none" spc="0" normalizeH="0" baseline="0" noProof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Microsoft Sans Serif" panose="020B0604020202020204" pitchFamily="34" charset="0"/>
                  <a:ea typeface="+mn-ea"/>
                  <a:cs typeface="Microsoft Sans Serif" panose="020B0604020202020204" pitchFamily="34" charset="0"/>
                </a:rPr>
                <a:t>within</a:t>
              </a:r>
              <a:r>
                <a:rPr kumimoji="0" lang="fr-FR" sz="1800" b="0" i="1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Microsoft Sans Serif" panose="020B0604020202020204" pitchFamily="34" charset="0"/>
                  <a:ea typeface="+mn-ea"/>
                  <a:cs typeface="Microsoft Sans Serif" panose="020B0604020202020204" pitchFamily="34" charset="0"/>
                </a:rPr>
                <a:t> 3 </a:t>
              </a:r>
              <a:r>
                <a:rPr kumimoji="0" lang="fr-FR" sz="1800" b="0" i="1" u="none" strike="noStrike" kern="1200" cap="none" spc="0" normalizeH="0" baseline="0" noProof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Microsoft Sans Serif" panose="020B0604020202020204" pitchFamily="34" charset="0"/>
                  <a:ea typeface="+mn-ea"/>
                  <a:cs typeface="Microsoft Sans Serif" panose="020B0604020202020204" pitchFamily="34" charset="0"/>
                </a:rPr>
                <a:t>years</a:t>
              </a:r>
              <a:r>
                <a:rPr kumimoji="0" lang="fr-FR" sz="1800" b="0" i="1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Microsoft Sans Serif" panose="020B0604020202020204" pitchFamily="34" charset="0"/>
                  <a:ea typeface="+mn-ea"/>
                  <a:cs typeface="Microsoft Sans Serif" panose="020B0604020202020204" pitchFamily="34" charset="0"/>
                </a:rPr>
                <a:t>.</a:t>
              </a:r>
            </a:p>
          </p:txBody>
        </p:sp>
      </p:grpSp>
      <p:pic>
        <p:nvPicPr>
          <p:cNvPr id="4" name="Image 3" descr="LP15122-Picture.eps">
            <a:extLst>
              <a:ext uri="{FF2B5EF4-FFF2-40B4-BE49-F238E27FC236}">
                <a16:creationId xmlns:a16="http://schemas.microsoft.com/office/drawing/2014/main" id="{C1348BE2-51F6-C779-38BA-87005F20EB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3" y="98532"/>
            <a:ext cx="1057446" cy="105744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A7806DC-F67D-4716-FDCE-54252BE47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4725" y="88304"/>
            <a:ext cx="891100" cy="438433"/>
          </a:xfrm>
          <a:prstGeom prst="rect">
            <a:avLst/>
          </a:prstGeom>
        </p:spPr>
      </p:pic>
      <p:sp>
        <p:nvSpPr>
          <p:cNvPr id="14" name="Text Box 64">
            <a:extLst>
              <a:ext uri="{FF2B5EF4-FFF2-40B4-BE49-F238E27FC236}">
                <a16:creationId xmlns:a16="http://schemas.microsoft.com/office/drawing/2014/main" id="{F78564A3-52A3-5CC8-E210-D9CEC91BC8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55036" y="289798"/>
            <a:ext cx="74411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800">
                <a:solidFill>
                  <a:srgbClr val="333399"/>
                </a:solidFill>
                <a:latin typeface="Lucida Calligraphy" charset="0"/>
              </a:rPr>
              <a:t>E. Voutier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BC30AB7-2C51-48A3-E70D-0B903AD8B080}"/>
              </a:ext>
            </a:extLst>
          </p:cNvPr>
          <p:cNvSpPr txBox="1"/>
          <p:nvPr/>
        </p:nvSpPr>
        <p:spPr>
          <a:xfrm>
            <a:off x="1314225" y="1688486"/>
            <a:ext cx="9579069" cy="215443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>
                <a:solidFill>
                  <a:prstClr val="black"/>
                </a:solidFill>
                <a:latin typeface="Calibri" panose="020F0502020204030204"/>
              </a:rPr>
              <a:t>A unique </a:t>
            </a:r>
            <a:r>
              <a:rPr kumimoji="0" lang="fr-FR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experimental</a:t>
            </a: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program </a:t>
            </a:r>
            <a:r>
              <a:rPr kumimoji="0" lang="fr-FR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</a:t>
            </a: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20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polarized</a:t>
            </a: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fr-FR" sz="20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unpolarized</a:t>
            </a: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positron </a:t>
            </a:r>
            <a:r>
              <a:rPr kumimoji="0" lang="fr-FR" sz="20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beams</a:t>
            </a:r>
            <a:r>
              <a:rPr kumimoji="0" lang="fr-FR" sz="20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at </a:t>
            </a:r>
            <a: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Jefferson </a:t>
            </a:r>
            <a:r>
              <a:rPr kumimoji="0" lang="fr-FR" sz="20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Lab</a:t>
            </a:r>
            <a: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fr-FR" sz="2000" err="1">
                <a:solidFill>
                  <a:prstClr val="black"/>
                </a:solidFill>
                <a:latin typeface="Calibri" panose="020F0502020204030204"/>
              </a:rPr>
              <a:t>develops</a:t>
            </a:r>
            <a:r>
              <a:rPr lang="fr-FR" sz="200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sz="2000" err="1">
                <a:solidFill>
                  <a:prstClr val="black"/>
                </a:solidFill>
                <a:latin typeface="Calibri" panose="020F0502020204030204"/>
              </a:rPr>
              <a:t>which</a:t>
            </a:r>
            <a:r>
              <a:rPr lang="fr-FR" sz="200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sz="2000" err="1">
                <a:solidFill>
                  <a:prstClr val="black"/>
                </a:solidFill>
                <a:latin typeface="Calibri" panose="020F0502020204030204"/>
              </a:rPr>
              <a:t>will</a:t>
            </a:r>
            <a:r>
              <a:rPr lang="fr-FR" sz="200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sz="2000" err="1">
                <a:solidFill>
                  <a:prstClr val="black"/>
                </a:solidFill>
                <a:latin typeface="Calibri" panose="020F0502020204030204"/>
              </a:rPr>
              <a:t>bring</a:t>
            </a:r>
            <a:r>
              <a:rPr lang="fr-FR" sz="200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sz="2000" b="1">
                <a:solidFill>
                  <a:srgbClr val="0432FF"/>
                </a:solidFill>
                <a:latin typeface="Calibri" panose="020F0502020204030204"/>
              </a:rPr>
              <a:t>new observables</a:t>
            </a:r>
            <a:r>
              <a:rPr lang="fr-FR" sz="2000">
                <a:solidFill>
                  <a:srgbClr val="0432FF"/>
                </a:solidFill>
                <a:latin typeface="Calibri" panose="020F0502020204030204"/>
              </a:rPr>
              <a:t> </a:t>
            </a:r>
            <a:r>
              <a:rPr lang="fr-FR" sz="2000">
                <a:solidFill>
                  <a:prstClr val="black"/>
                </a:solidFill>
                <a:latin typeface="Calibri" panose="020F0502020204030204"/>
              </a:rPr>
              <a:t>of </a:t>
            </a:r>
            <a:r>
              <a:rPr lang="fr-FR" sz="2000" err="1">
                <a:solidFill>
                  <a:prstClr val="black"/>
                </a:solidFill>
                <a:latin typeface="Calibri" panose="020F0502020204030204"/>
              </a:rPr>
              <a:t>Generalized</a:t>
            </a:r>
            <a:r>
              <a:rPr lang="fr-FR" sz="2000">
                <a:solidFill>
                  <a:prstClr val="black"/>
                </a:solidFill>
                <a:latin typeface="Calibri" panose="020F0502020204030204"/>
              </a:rPr>
              <a:t> Parton Distributions and </a:t>
            </a:r>
            <a:r>
              <a:rPr lang="fr-FR" sz="2000" err="1">
                <a:solidFill>
                  <a:prstClr val="black"/>
                </a:solidFill>
                <a:latin typeface="Calibri" panose="020F0502020204030204"/>
              </a:rPr>
              <a:t>will</a:t>
            </a:r>
            <a:r>
              <a:rPr lang="fr-FR" sz="200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sz="2000" err="1">
                <a:solidFill>
                  <a:prstClr val="black"/>
                </a:solidFill>
                <a:latin typeface="Calibri" panose="020F0502020204030204"/>
              </a:rPr>
              <a:t>provide</a:t>
            </a:r>
            <a:r>
              <a:rPr lang="fr-FR" sz="2000">
                <a:solidFill>
                  <a:prstClr val="black"/>
                </a:solidFill>
                <a:latin typeface="Calibri" panose="020F0502020204030204"/>
              </a:rPr>
              <a:t> the </a:t>
            </a:r>
            <a:r>
              <a:rPr lang="fr-FR" sz="2000" b="1" err="1">
                <a:solidFill>
                  <a:srgbClr val="CD04FF"/>
                </a:solidFill>
                <a:latin typeface="Calibri" panose="020F0502020204030204"/>
              </a:rPr>
              <a:t>cleanest</a:t>
            </a:r>
            <a:r>
              <a:rPr lang="fr-FR" sz="2000" b="1">
                <a:solidFill>
                  <a:srgbClr val="CD04FF"/>
                </a:solidFill>
                <a:latin typeface="Calibri" panose="020F0502020204030204"/>
              </a:rPr>
              <a:t> possible </a:t>
            </a:r>
            <a:r>
              <a:rPr lang="fr-FR" sz="2000" b="1" err="1">
                <a:solidFill>
                  <a:srgbClr val="CD04FF"/>
                </a:solidFill>
                <a:latin typeface="Calibri" panose="020F0502020204030204"/>
              </a:rPr>
              <a:t>access</a:t>
            </a:r>
            <a:r>
              <a:rPr lang="fr-FR" sz="2000">
                <a:solidFill>
                  <a:prstClr val="black"/>
                </a:solidFill>
                <a:latin typeface="Calibri" panose="020F0502020204030204"/>
              </a:rPr>
              <a:t> to the </a:t>
            </a:r>
            <a:r>
              <a:rPr lang="fr-FR" sz="2000" b="1">
                <a:solidFill>
                  <a:srgbClr val="CD04FF"/>
                </a:solidFill>
                <a:latin typeface="Calibri" panose="020F0502020204030204"/>
              </a:rPr>
              <a:t>real part of Compton </a:t>
            </a:r>
            <a:r>
              <a:rPr lang="fr-FR" sz="2000" b="1" err="1">
                <a:solidFill>
                  <a:srgbClr val="CD04FF"/>
                </a:solidFill>
                <a:latin typeface="Calibri" panose="020F0502020204030204"/>
              </a:rPr>
              <a:t>Form</a:t>
            </a:r>
            <a:r>
              <a:rPr lang="fr-FR" sz="2000" b="1">
                <a:solidFill>
                  <a:srgbClr val="CD04FF"/>
                </a:solidFill>
                <a:latin typeface="Calibri" panose="020F0502020204030204"/>
              </a:rPr>
              <a:t> </a:t>
            </a:r>
            <a:r>
              <a:rPr lang="fr-FR" sz="2000" b="1" err="1">
                <a:solidFill>
                  <a:srgbClr val="CD04FF"/>
                </a:solidFill>
                <a:latin typeface="Calibri" panose="020F0502020204030204"/>
              </a:rPr>
              <a:t>Factors</a:t>
            </a:r>
            <a:r>
              <a:rPr lang="fr-FR" sz="2000">
                <a:solidFill>
                  <a:prstClr val="black"/>
                </a:solidFill>
                <a:latin typeface="Calibri" panose="020F0502020204030204"/>
              </a:rPr>
              <a:t>.</a:t>
            </a:r>
          </a:p>
          <a:p>
            <a:pPr marL="3028950" lvl="6" indent="-285750" algn="just">
              <a:buFont typeface="Arial" panose="020B0604020202020204" pitchFamily="34" charset="0"/>
              <a:buChar char="•"/>
              <a:defRPr/>
            </a:pPr>
            <a:r>
              <a:rPr lang="fr-FR" i="1">
                <a:solidFill>
                  <a:srgbClr val="FF0000"/>
                </a:solidFill>
                <a:latin typeface="Calibri" panose="020F0502020204030204"/>
              </a:rPr>
              <a:t>Proton and neutron (DVCS, DDVCS)</a:t>
            </a:r>
          </a:p>
          <a:p>
            <a:pPr marL="3028950" lvl="6" indent="-285750" algn="just">
              <a:buFont typeface="Arial" panose="020B0604020202020204" pitchFamily="34" charset="0"/>
              <a:buChar char="•"/>
              <a:defRPr/>
            </a:pPr>
            <a:r>
              <a:rPr lang="fr-FR" i="1" err="1">
                <a:solidFill>
                  <a:srgbClr val="FF0000"/>
                </a:solidFill>
                <a:latin typeface="Calibri" panose="020F0502020204030204"/>
              </a:rPr>
              <a:t>Nuclei</a:t>
            </a:r>
            <a:r>
              <a:rPr lang="fr-FR" i="1">
                <a:solidFill>
                  <a:srgbClr val="FF0000"/>
                </a:solidFill>
                <a:latin typeface="Calibri" panose="020F0502020204030204"/>
              </a:rPr>
              <a:t> (DVCS)</a:t>
            </a:r>
          </a:p>
          <a:p>
            <a:pPr marL="3028950" lvl="6" indent="-285750" algn="just">
              <a:buFont typeface="Arial" panose="020B0604020202020204" pitchFamily="34" charset="0"/>
              <a:buChar char="•"/>
              <a:defRPr/>
            </a:pPr>
            <a:r>
              <a:rPr lang="fr-FR" i="1" err="1">
                <a:solidFill>
                  <a:srgbClr val="FF0000"/>
                </a:solidFill>
                <a:latin typeface="Calibri" panose="020F0502020204030204"/>
              </a:rPr>
              <a:t>Possibly</a:t>
            </a:r>
            <a:r>
              <a:rPr lang="fr-FR" i="1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fr-FR" i="1" err="1">
                <a:solidFill>
                  <a:srgbClr val="FF0000"/>
                </a:solidFill>
                <a:latin typeface="Calibri" panose="020F0502020204030204"/>
              </a:rPr>
              <a:t>polarized</a:t>
            </a:r>
            <a:r>
              <a:rPr lang="fr-FR" i="1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fr-FR" i="1" err="1">
                <a:solidFill>
                  <a:srgbClr val="FF0000"/>
                </a:solidFill>
                <a:latin typeface="Calibri" panose="020F0502020204030204"/>
              </a:rPr>
              <a:t>targets</a:t>
            </a:r>
            <a:r>
              <a:rPr lang="fr-FR" i="1">
                <a:solidFill>
                  <a:srgbClr val="FF0000"/>
                </a:solidFill>
                <a:latin typeface="Calibri" panose="020F0502020204030204"/>
              </a:rPr>
              <a:t> (DVCS)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432F81BC-CE74-3C44-F9A6-4FB364F72F6B}"/>
              </a:ext>
            </a:extLst>
          </p:cNvPr>
          <p:cNvSpPr txBox="1"/>
          <p:nvPr/>
        </p:nvSpPr>
        <p:spPr>
          <a:xfrm>
            <a:off x="6222061" y="6241970"/>
            <a:ext cx="54479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b="1" i="1" err="1">
                <a:solidFill>
                  <a:srgbClr val="CD04FF"/>
                </a:solidFill>
              </a:rPr>
              <a:t>Subscribe</a:t>
            </a:r>
            <a:r>
              <a:rPr lang="fr-FR" sz="1400" i="1">
                <a:solidFill>
                  <a:srgbClr val="CD04FF"/>
                </a:solidFill>
              </a:rPr>
              <a:t> to the </a:t>
            </a:r>
            <a:r>
              <a:rPr lang="fr-FR" sz="1400" i="1" err="1">
                <a:solidFill>
                  <a:srgbClr val="CD04FF"/>
                </a:solidFill>
              </a:rPr>
              <a:t>JLab</a:t>
            </a:r>
            <a:r>
              <a:rPr lang="fr-FR" sz="1400" i="1">
                <a:solidFill>
                  <a:srgbClr val="CD04FF"/>
                </a:solidFill>
              </a:rPr>
              <a:t> Positron </a:t>
            </a:r>
            <a:r>
              <a:rPr lang="fr-FR" sz="1400" i="1" err="1">
                <a:solidFill>
                  <a:srgbClr val="CD04FF"/>
                </a:solidFill>
              </a:rPr>
              <a:t>Working</a:t>
            </a:r>
            <a:r>
              <a:rPr lang="fr-FR" sz="1400" i="1">
                <a:solidFill>
                  <a:srgbClr val="CD04FF"/>
                </a:solidFill>
              </a:rPr>
              <a:t> Group mailing </a:t>
            </a:r>
            <a:r>
              <a:rPr lang="fr-FR" sz="1400" i="1" err="1">
                <a:solidFill>
                  <a:srgbClr val="CD04FF"/>
                </a:solidFill>
              </a:rPr>
              <a:t>list</a:t>
            </a:r>
            <a:r>
              <a:rPr lang="fr-FR" sz="1400" i="1">
                <a:solidFill>
                  <a:srgbClr val="CD04FF"/>
                </a:solidFill>
              </a:rPr>
              <a:t> </a:t>
            </a:r>
            <a:r>
              <a:rPr lang="fr-FR" sz="1400" b="1" i="1" err="1">
                <a:solidFill>
                  <a:srgbClr val="CD04FF"/>
                </a:solidFill>
              </a:rPr>
              <a:t>pwg@jlab.org</a:t>
            </a:r>
            <a:endParaRPr lang="fr-FR" sz="1400" b="1" i="1">
              <a:solidFill>
                <a:srgbClr val="CD04FF"/>
              </a:solidFill>
            </a:endParaRPr>
          </a:p>
        </p:txBody>
      </p:sp>
      <p:sp>
        <p:nvSpPr>
          <p:cNvPr id="10" name="Text Box 18">
            <a:extLst>
              <a:ext uri="{FF2B5EF4-FFF2-40B4-BE49-F238E27FC236}">
                <a16:creationId xmlns:a16="http://schemas.microsoft.com/office/drawing/2014/main" id="{7B96B8FD-137D-16E2-D42F-E9363A1291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" y="6627805"/>
            <a:ext cx="88998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July 31</a:t>
            </a:r>
            <a:r>
              <a:rPr kumimoji="0" lang="en-US" sz="900" b="0" i="1" u="none" strike="noStrike" kern="1200" cap="none" spc="0" normalizeH="0" baseline="30000" noProof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st</a:t>
            </a: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3833735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413B3A3-CF7C-B3AB-5A50-787C7FAE8D71}"/>
              </a:ext>
            </a:extLst>
          </p:cNvPr>
          <p:cNvGrpSpPr/>
          <p:nvPr/>
        </p:nvGrpSpPr>
        <p:grpSpPr>
          <a:xfrm>
            <a:off x="95493" y="98532"/>
            <a:ext cx="11930332" cy="1057446"/>
            <a:chOff x="95493" y="98532"/>
            <a:chExt cx="11930332" cy="1057446"/>
          </a:xfrm>
        </p:grpSpPr>
        <p:cxnSp>
          <p:nvCxnSpPr>
            <p:cNvPr id="3" name="Connecteur droit 2">
              <a:extLst>
                <a:ext uri="{FF2B5EF4-FFF2-40B4-BE49-F238E27FC236}">
                  <a16:creationId xmlns:a16="http://schemas.microsoft.com/office/drawing/2014/main" id="{DFA87C10-1568-B70B-A0BC-44D1E4D5E35C}"/>
                </a:ext>
              </a:extLst>
            </p:cNvPr>
            <p:cNvCxnSpPr>
              <a:cxnSpLocks/>
            </p:cNvCxnSpPr>
            <p:nvPr/>
          </p:nvCxnSpPr>
          <p:spPr>
            <a:xfrm>
              <a:off x="1152419" y="623127"/>
              <a:ext cx="10873406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pic>
          <p:nvPicPr>
            <p:cNvPr id="4" name="Image 3" descr="LP15122-Picture.eps">
              <a:extLst>
                <a:ext uri="{FF2B5EF4-FFF2-40B4-BE49-F238E27FC236}">
                  <a16:creationId xmlns:a16="http://schemas.microsoft.com/office/drawing/2014/main" id="{08C99154-35DA-59E2-C29C-2EFF8968C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93" y="98532"/>
              <a:ext cx="1057446" cy="1057446"/>
            </a:xfrm>
            <a:prstGeom prst="rect">
              <a:avLst/>
            </a:prstGeom>
          </p:spPr>
        </p:pic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8603C20F-8C1C-A19E-FD01-C0C420EF6BC3}"/>
              </a:ext>
            </a:extLst>
          </p:cNvPr>
          <p:cNvGrpSpPr/>
          <p:nvPr/>
        </p:nvGrpSpPr>
        <p:grpSpPr>
          <a:xfrm>
            <a:off x="762484" y="766744"/>
            <a:ext cx="10536588" cy="4083262"/>
            <a:chOff x="2426184" y="766744"/>
            <a:chExt cx="10536588" cy="4083262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CF36EE24-27DB-C384-9C3B-A27A5FC3B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6184" y="1742217"/>
              <a:ext cx="7956000" cy="3107789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833DDDE8-3F66-8340-C3D2-CB32B9DA819C}"/>
                </a:ext>
              </a:extLst>
            </p:cNvPr>
            <p:cNvSpPr txBox="1"/>
            <p:nvPr/>
          </p:nvSpPr>
          <p:spPr>
            <a:xfrm>
              <a:off x="7521826" y="766744"/>
              <a:ext cx="3416192" cy="140038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7030A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fr-FR" err="1"/>
                <a:t>Physics</a:t>
              </a:r>
              <a:r>
                <a:rPr lang="fr-FR"/>
                <a:t> @ </a:t>
              </a:r>
              <a:r>
                <a:rPr lang="fr-FR" b="1">
                  <a:solidFill>
                    <a:srgbClr val="CD04FF"/>
                  </a:solidFill>
                </a:rPr>
                <a:t>LERF</a:t>
              </a:r>
              <a:r>
                <a:rPr lang="fr-FR" b="1">
                  <a:solidFill>
                    <a:srgbClr val="FF40FF"/>
                  </a:solidFill>
                </a:rPr>
                <a:t> </a:t>
              </a:r>
            </a:p>
            <a:p>
              <a:pPr algn="ctr"/>
              <a:r>
                <a:rPr lang="fr-FR"/>
                <a:t>at </a:t>
              </a:r>
              <a:r>
                <a:rPr lang="fr-FR" b="1" err="1">
                  <a:solidFill>
                    <a:srgbClr val="CD04FF"/>
                  </a:solidFill>
                </a:rPr>
                <a:t>very</a:t>
              </a:r>
              <a:r>
                <a:rPr lang="fr-FR" b="1">
                  <a:solidFill>
                    <a:srgbClr val="CD04FF"/>
                  </a:solidFill>
                </a:rPr>
                <a:t> </a:t>
              </a:r>
              <a:r>
                <a:rPr lang="fr-FR" b="1" err="1">
                  <a:solidFill>
                    <a:srgbClr val="CD04FF"/>
                  </a:solidFill>
                </a:rPr>
                <a:t>low</a:t>
              </a:r>
              <a:r>
                <a:rPr lang="fr-FR" b="1">
                  <a:solidFill>
                    <a:srgbClr val="CD04FF"/>
                  </a:solidFill>
                </a:rPr>
                <a:t> </a:t>
              </a:r>
              <a:r>
                <a:rPr lang="fr-FR" b="1" err="1">
                  <a:solidFill>
                    <a:srgbClr val="CD04FF"/>
                  </a:solidFill>
                </a:rPr>
                <a:t>beam</a:t>
              </a:r>
              <a:r>
                <a:rPr lang="fr-FR" b="1">
                  <a:solidFill>
                    <a:srgbClr val="CD04FF"/>
                  </a:solidFill>
                </a:rPr>
                <a:t> </a:t>
              </a:r>
              <a:r>
                <a:rPr lang="fr-FR" b="1" err="1">
                  <a:solidFill>
                    <a:srgbClr val="CD04FF"/>
                  </a:solidFill>
                </a:rPr>
                <a:t>energies</a:t>
              </a:r>
              <a:endParaRPr lang="fr-FR" b="1">
                <a:solidFill>
                  <a:srgbClr val="CD04FF"/>
                </a:solidFill>
              </a:endParaRPr>
            </a:p>
            <a:p>
              <a:pPr algn="ctr"/>
              <a:endParaRPr lang="fr-FR" sz="1000"/>
            </a:p>
            <a:p>
              <a:pPr algn="ctr"/>
              <a:r>
                <a:rPr lang="fr-FR" b="1" err="1">
                  <a:solidFill>
                    <a:srgbClr val="0432FF"/>
                  </a:solidFill>
                </a:rPr>
                <a:t>I</a:t>
              </a:r>
              <a:r>
                <a:rPr lang="fr-FR" b="1" baseline="-25000" err="1">
                  <a:solidFill>
                    <a:srgbClr val="0432FF"/>
                  </a:solidFill>
                </a:rPr>
                <a:t>e</a:t>
              </a:r>
              <a:r>
                <a:rPr lang="fr-FR"/>
                <a:t> &lt; 10 mA   </a:t>
              </a:r>
              <a:r>
                <a:rPr lang="fr-FR" b="1" err="1">
                  <a:solidFill>
                    <a:srgbClr val="0432FF"/>
                  </a:solidFill>
                </a:rPr>
                <a:t>P</a:t>
              </a:r>
              <a:r>
                <a:rPr lang="fr-FR" b="1" baseline="-25000" err="1">
                  <a:solidFill>
                    <a:srgbClr val="0432FF"/>
                  </a:solidFill>
                </a:rPr>
                <a:t>e</a:t>
              </a:r>
              <a:r>
                <a:rPr lang="fr-FR"/>
                <a:t> &gt; 80%   </a:t>
              </a:r>
              <a:r>
                <a:rPr lang="fr-FR" b="1">
                  <a:solidFill>
                    <a:srgbClr val="0432FF"/>
                  </a:solidFill>
                </a:rPr>
                <a:t>T</a:t>
              </a:r>
              <a:r>
                <a:rPr lang="fr-FR" b="1" baseline="-25000">
                  <a:solidFill>
                    <a:srgbClr val="0432FF"/>
                  </a:solidFill>
                </a:rPr>
                <a:t>e</a:t>
              </a:r>
              <a:r>
                <a:rPr lang="fr-FR"/>
                <a:t> &lt; 10 MeV</a:t>
              </a:r>
            </a:p>
            <a:p>
              <a:pPr algn="ctr"/>
              <a:endParaRPr lang="fr-FR" sz="300"/>
            </a:p>
            <a:p>
              <a:pPr algn="ctr"/>
              <a:r>
                <a:rPr lang="fr-FR" b="1" err="1">
                  <a:solidFill>
                    <a:srgbClr val="FF0000"/>
                  </a:solidFill>
                </a:rPr>
                <a:t>I</a:t>
              </a:r>
              <a:r>
                <a:rPr lang="fr-FR" b="1" baseline="-25000" err="1">
                  <a:solidFill>
                    <a:srgbClr val="FF0000"/>
                  </a:solidFill>
                </a:rPr>
                <a:t>p</a:t>
              </a:r>
              <a:r>
                <a:rPr lang="fr-FR"/>
                <a:t> &lt; 10 </a:t>
              </a:r>
              <a:r>
                <a:rPr lang="fr-FR" err="1"/>
                <a:t>nA</a:t>
              </a:r>
              <a:r>
                <a:rPr lang="fr-FR"/>
                <a:t>   </a:t>
              </a:r>
              <a:r>
                <a:rPr lang="fr-FR" b="1">
                  <a:solidFill>
                    <a:srgbClr val="FF0000"/>
                  </a:solidFill>
                </a:rPr>
                <a:t>P</a:t>
              </a:r>
              <a:r>
                <a:rPr lang="fr-FR" b="1" baseline="-25000">
                  <a:solidFill>
                    <a:srgbClr val="FF0000"/>
                  </a:solidFill>
                </a:rPr>
                <a:t>p</a:t>
              </a:r>
              <a:r>
                <a:rPr lang="fr-FR"/>
                <a:t> &lt; 60%  </a:t>
              </a:r>
              <a:r>
                <a:rPr lang="fr-FR" b="1" err="1">
                  <a:solidFill>
                    <a:srgbClr val="FF0000"/>
                  </a:solidFill>
                </a:rPr>
                <a:t>T</a:t>
              </a:r>
              <a:r>
                <a:rPr lang="fr-FR" b="1" baseline="-25000" err="1">
                  <a:solidFill>
                    <a:srgbClr val="FF0000"/>
                  </a:solidFill>
                </a:rPr>
                <a:t>p</a:t>
              </a:r>
              <a:r>
                <a:rPr lang="fr-FR"/>
                <a:t> &lt; 10 MeV</a:t>
              </a: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FBD41E23-A461-17A5-2398-DCF0B9F5A92E}"/>
                </a:ext>
              </a:extLst>
            </p:cNvPr>
            <p:cNvSpPr txBox="1"/>
            <p:nvPr/>
          </p:nvSpPr>
          <p:spPr>
            <a:xfrm>
              <a:off x="9466942" y="2995588"/>
              <a:ext cx="3495830" cy="172354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rgbClr val="7030A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fr-FR" err="1"/>
                <a:t>Physics</a:t>
              </a:r>
              <a:r>
                <a:rPr lang="fr-FR"/>
                <a:t> @ </a:t>
              </a:r>
              <a:r>
                <a:rPr lang="fr-FR" b="1">
                  <a:solidFill>
                    <a:srgbClr val="CD04FF"/>
                  </a:solidFill>
                </a:rPr>
                <a:t>LERF</a:t>
              </a:r>
              <a:r>
                <a:rPr lang="fr-FR"/>
                <a:t> </a:t>
              </a:r>
            </a:p>
            <a:p>
              <a:pPr algn="ctr"/>
              <a:r>
                <a:rPr lang="fr-FR"/>
                <a:t>at </a:t>
              </a:r>
              <a:r>
                <a:rPr lang="fr-FR" b="1" err="1">
                  <a:solidFill>
                    <a:srgbClr val="CD04FF"/>
                  </a:solidFill>
                </a:rPr>
                <a:t>low</a:t>
              </a:r>
              <a:r>
                <a:rPr lang="fr-FR" b="1">
                  <a:solidFill>
                    <a:srgbClr val="CD04FF"/>
                  </a:solidFill>
                </a:rPr>
                <a:t> </a:t>
              </a:r>
              <a:r>
                <a:rPr lang="fr-FR" b="1" err="1">
                  <a:solidFill>
                    <a:srgbClr val="CD04FF"/>
                  </a:solidFill>
                </a:rPr>
                <a:t>beam</a:t>
              </a:r>
              <a:r>
                <a:rPr lang="fr-FR" b="1">
                  <a:solidFill>
                    <a:srgbClr val="CD04FF"/>
                  </a:solidFill>
                </a:rPr>
                <a:t> </a:t>
              </a:r>
              <a:r>
                <a:rPr lang="fr-FR" b="1" err="1">
                  <a:solidFill>
                    <a:srgbClr val="CD04FF"/>
                  </a:solidFill>
                </a:rPr>
                <a:t>energies</a:t>
              </a:r>
              <a:endParaRPr lang="fr-FR" b="1">
                <a:solidFill>
                  <a:srgbClr val="CD04FF"/>
                </a:solidFill>
              </a:endParaRPr>
            </a:p>
            <a:p>
              <a:pPr algn="ctr"/>
              <a:endParaRPr lang="fr-FR" sz="1000"/>
            </a:p>
            <a:p>
              <a:pPr algn="ctr"/>
              <a:r>
                <a:rPr lang="fr-FR" b="1" err="1">
                  <a:solidFill>
                    <a:srgbClr val="0432FF"/>
                  </a:solidFill>
                </a:rPr>
                <a:t>I</a:t>
              </a:r>
              <a:r>
                <a:rPr lang="fr-FR" b="1" baseline="-25000" err="1">
                  <a:solidFill>
                    <a:srgbClr val="0432FF"/>
                  </a:solidFill>
                </a:rPr>
                <a:t>e</a:t>
              </a:r>
              <a:r>
                <a:rPr lang="fr-FR"/>
                <a:t> &lt; 1 mA   </a:t>
              </a:r>
              <a:r>
                <a:rPr lang="fr-FR" b="1" err="1">
                  <a:solidFill>
                    <a:srgbClr val="0432FF"/>
                  </a:solidFill>
                </a:rPr>
                <a:t>P</a:t>
              </a:r>
              <a:r>
                <a:rPr lang="fr-FR" b="1" baseline="-25000" err="1">
                  <a:solidFill>
                    <a:srgbClr val="0432FF"/>
                  </a:solidFill>
                </a:rPr>
                <a:t>e</a:t>
              </a:r>
              <a:r>
                <a:rPr lang="fr-FR"/>
                <a:t> &gt; 80%   </a:t>
              </a:r>
              <a:r>
                <a:rPr lang="fr-FR" b="1">
                  <a:solidFill>
                    <a:srgbClr val="0432FF"/>
                  </a:solidFill>
                </a:rPr>
                <a:t>T</a:t>
              </a:r>
              <a:r>
                <a:rPr lang="fr-FR" b="1" baseline="-25000">
                  <a:solidFill>
                    <a:srgbClr val="0432FF"/>
                  </a:solidFill>
                </a:rPr>
                <a:t>e</a:t>
              </a:r>
              <a:r>
                <a:rPr lang="fr-FR"/>
                <a:t> &lt; 150 MeV</a:t>
              </a:r>
            </a:p>
            <a:p>
              <a:pPr algn="ctr"/>
              <a:endParaRPr lang="fr-FR" sz="300"/>
            </a:p>
            <a:p>
              <a:pPr algn="ctr"/>
              <a:r>
                <a:rPr lang="fr-FR" b="1" err="1">
                  <a:solidFill>
                    <a:srgbClr val="FF0000"/>
                  </a:solidFill>
                </a:rPr>
                <a:t>I</a:t>
              </a:r>
              <a:r>
                <a:rPr lang="fr-FR" b="1" baseline="-25000" err="1">
                  <a:solidFill>
                    <a:srgbClr val="FF0000"/>
                  </a:solidFill>
                </a:rPr>
                <a:t>p</a:t>
              </a:r>
              <a:r>
                <a:rPr lang="fr-FR"/>
                <a:t> &gt; 50 </a:t>
              </a:r>
              <a:r>
                <a:rPr lang="fr-FR" err="1"/>
                <a:t>nA</a:t>
              </a:r>
              <a:r>
                <a:rPr lang="fr-FR"/>
                <a:t>  </a:t>
              </a:r>
              <a:r>
                <a:rPr lang="fr-FR" b="1">
                  <a:solidFill>
                    <a:srgbClr val="FF0000"/>
                  </a:solidFill>
                </a:rPr>
                <a:t>P</a:t>
              </a:r>
              <a:r>
                <a:rPr lang="fr-FR" b="1" baseline="-25000">
                  <a:solidFill>
                    <a:srgbClr val="FF0000"/>
                  </a:solidFill>
                </a:rPr>
                <a:t>p</a:t>
              </a:r>
              <a:r>
                <a:rPr lang="fr-FR"/>
                <a:t> &gt; 60%  </a:t>
              </a:r>
              <a:r>
                <a:rPr lang="fr-FR" b="1" err="1">
                  <a:solidFill>
                    <a:srgbClr val="FF0000"/>
                  </a:solidFill>
                </a:rPr>
                <a:t>T</a:t>
              </a:r>
              <a:r>
                <a:rPr lang="fr-FR" b="1" baseline="-25000" err="1">
                  <a:solidFill>
                    <a:srgbClr val="FF0000"/>
                  </a:solidFill>
                </a:rPr>
                <a:t>p</a:t>
              </a:r>
              <a:r>
                <a:rPr lang="fr-FR"/>
                <a:t> &lt; 123 MeV</a:t>
              </a:r>
            </a:p>
            <a:p>
              <a:pPr algn="ctr"/>
              <a:endParaRPr lang="fr-FR" sz="300"/>
            </a:p>
            <a:p>
              <a:pPr algn="ctr"/>
              <a:r>
                <a:rPr lang="fr-FR" b="1" err="1">
                  <a:solidFill>
                    <a:srgbClr val="FF0000"/>
                  </a:solidFill>
                </a:rPr>
                <a:t>I</a:t>
              </a:r>
              <a:r>
                <a:rPr lang="fr-FR" b="1" baseline="-25000" err="1">
                  <a:solidFill>
                    <a:srgbClr val="FF0000"/>
                  </a:solidFill>
                </a:rPr>
                <a:t>p</a:t>
              </a:r>
              <a:r>
                <a:rPr lang="fr-FR"/>
                <a:t> &gt; 1 </a:t>
              </a:r>
              <a:r>
                <a:rPr lang="fr-FR">
                  <a:latin typeface="Symbol" pitchFamily="2" charset="2"/>
                </a:rPr>
                <a:t>m</a:t>
              </a:r>
              <a:r>
                <a:rPr lang="fr-FR"/>
                <a:t>A   </a:t>
              </a:r>
              <a:r>
                <a:rPr lang="fr-FR" b="1">
                  <a:solidFill>
                    <a:srgbClr val="FF0000"/>
                  </a:solidFill>
                </a:rPr>
                <a:t>P</a:t>
              </a:r>
              <a:r>
                <a:rPr lang="fr-FR" b="1" baseline="-25000">
                  <a:solidFill>
                    <a:srgbClr val="FF0000"/>
                  </a:solidFill>
                </a:rPr>
                <a:t>p</a:t>
              </a:r>
              <a:r>
                <a:rPr lang="fr-FR"/>
                <a:t> &lt; 10%  </a:t>
              </a:r>
              <a:r>
                <a:rPr lang="fr-FR" b="1" err="1">
                  <a:solidFill>
                    <a:srgbClr val="FF0000"/>
                  </a:solidFill>
                </a:rPr>
                <a:t>T</a:t>
              </a:r>
              <a:r>
                <a:rPr lang="fr-FR" b="1" baseline="-25000" err="1">
                  <a:solidFill>
                    <a:srgbClr val="FF0000"/>
                  </a:solidFill>
                </a:rPr>
                <a:t>p</a:t>
              </a:r>
              <a:r>
                <a:rPr lang="fr-FR"/>
                <a:t> &lt; 123 MeV</a:t>
              </a:r>
            </a:p>
          </p:txBody>
        </p:sp>
        <p:cxnSp>
          <p:nvCxnSpPr>
            <p:cNvPr id="12" name="Connecteur en arc 11">
              <a:extLst>
                <a:ext uri="{FF2B5EF4-FFF2-40B4-BE49-F238E27FC236}">
                  <a16:creationId xmlns:a16="http://schemas.microsoft.com/office/drawing/2014/main" id="{B9B965A9-1FCA-AB22-5BD5-2B3962A2309C}"/>
                </a:ext>
              </a:extLst>
            </p:cNvPr>
            <p:cNvCxnSpPr>
              <a:cxnSpLocks/>
              <a:stCxn id="7" idx="2"/>
            </p:cNvCxnSpPr>
            <p:nvPr/>
          </p:nvCxnSpPr>
          <p:spPr>
            <a:xfrm rot="5400000">
              <a:off x="7979548" y="1985379"/>
              <a:ext cx="1068626" cy="1432122"/>
            </a:xfrm>
            <a:prstGeom prst="curvedConnector2">
              <a:avLst/>
            </a:prstGeom>
            <a:ln w="19050">
              <a:solidFill>
                <a:srgbClr val="7030A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en arc 20">
              <a:extLst>
                <a:ext uri="{FF2B5EF4-FFF2-40B4-BE49-F238E27FC236}">
                  <a16:creationId xmlns:a16="http://schemas.microsoft.com/office/drawing/2014/main" id="{5B4C7E80-2665-AED8-615E-31D5D4C53175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rot="10800000">
              <a:off x="7394800" y="3336095"/>
              <a:ext cx="2072143" cy="521269"/>
            </a:xfrm>
            <a:prstGeom prst="curvedConnector3">
              <a:avLst>
                <a:gd name="adj1" fmla="val 75482"/>
              </a:avLst>
            </a:prstGeom>
            <a:ln w="19050">
              <a:solidFill>
                <a:srgbClr val="7030A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D6105ECB-74BD-E051-7C33-5E41D7C7E277}"/>
              </a:ext>
            </a:extLst>
          </p:cNvPr>
          <p:cNvCxnSpPr>
            <a:cxnSpLocks/>
          </p:cNvCxnSpPr>
          <p:nvPr/>
        </p:nvCxnSpPr>
        <p:spPr>
          <a:xfrm>
            <a:off x="172285" y="6614592"/>
            <a:ext cx="1151613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1" name="ZoneTexte 40">
            <a:extLst>
              <a:ext uri="{FF2B5EF4-FFF2-40B4-BE49-F238E27FC236}">
                <a16:creationId xmlns:a16="http://schemas.microsoft.com/office/drawing/2014/main" id="{C2016306-1892-8D71-AFE1-162212CFA824}"/>
              </a:ext>
            </a:extLst>
          </p:cNvPr>
          <p:cNvSpPr txBox="1"/>
          <p:nvPr/>
        </p:nvSpPr>
        <p:spPr>
          <a:xfrm>
            <a:off x="11669456" y="6465193"/>
            <a:ext cx="590226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prstClr val="white">
                    <a:lumMod val="65000"/>
                  </a:prstClr>
                </a:solidFill>
                <a:latin typeface="Bauhaus 93" pitchFamily="82" charset="77"/>
              </a:rPr>
              <a:t>22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Bauhaus 93" pitchFamily="82" charset="77"/>
                <a:ea typeface="+mn-ea"/>
                <a:cs typeface="+mn-cs"/>
              </a:rPr>
              <a:t>/22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8F361F4-8463-E907-FC05-A4A18658A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4725" y="88304"/>
            <a:ext cx="891100" cy="438433"/>
          </a:xfrm>
          <a:prstGeom prst="rect">
            <a:avLst/>
          </a:prstGeom>
        </p:spPr>
      </p:pic>
      <p:sp>
        <p:nvSpPr>
          <p:cNvPr id="6" name="Text Box 64">
            <a:extLst>
              <a:ext uri="{FF2B5EF4-FFF2-40B4-BE49-F238E27FC236}">
                <a16:creationId xmlns:a16="http://schemas.microsoft.com/office/drawing/2014/main" id="{B3DAE278-B3F5-0A78-CA0F-2DFAB403A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55036" y="289798"/>
            <a:ext cx="74411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800">
                <a:solidFill>
                  <a:srgbClr val="333399"/>
                </a:solidFill>
                <a:latin typeface="Lucida Calligraphy" charset="0"/>
              </a:rPr>
              <a:t>E. Voutier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2EE6068-AB27-428D-EFD3-10869C4369F4}"/>
              </a:ext>
            </a:extLst>
          </p:cNvPr>
          <p:cNvSpPr txBox="1"/>
          <p:nvPr/>
        </p:nvSpPr>
        <p:spPr>
          <a:xfrm>
            <a:off x="1203162" y="161462"/>
            <a:ext cx="2938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1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Summary</a:t>
            </a:r>
            <a:r>
              <a:rPr kumimoji="0" lang="fr-FR" sz="24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&amp; Outlook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ADBCAF23-8CE5-D352-DC27-744FD1A40A35}"/>
                  </a:ext>
                </a:extLst>
              </p:cNvPr>
              <p:cNvSpPr txBox="1"/>
              <p:nvPr/>
            </p:nvSpPr>
            <p:spPr>
              <a:xfrm>
                <a:off x="85617" y="5348582"/>
                <a:ext cx="6468822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b="1"/>
                  <a:t>International Workshop on Low Energy e</a:t>
                </a:r>
                <a14:m>
                  <m:oMath xmlns:m="http://schemas.openxmlformats.org/officeDocument/2006/math">
                    <m:r>
                      <a:rPr lang="fr-FR" b="1" i="1" baseline="30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fr-FR" b="1"/>
                  <a:t> </a:t>
                </a:r>
                <a:r>
                  <a:rPr lang="fr-FR" b="1" err="1"/>
                  <a:t>Physics</a:t>
                </a:r>
                <a:r>
                  <a:rPr lang="fr-FR" b="1"/>
                  <a:t> at Jefferson </a:t>
                </a:r>
                <a:r>
                  <a:rPr lang="fr-FR" b="1" err="1"/>
                  <a:t>Lab</a:t>
                </a:r>
                <a:endParaRPr lang="fr-FR" b="1"/>
              </a:p>
              <a:p>
                <a:pPr algn="ctr"/>
                <a:r>
                  <a:rPr lang="fr-FR"/>
                  <a:t>(</a:t>
                </a:r>
                <a:r>
                  <a:rPr lang="fr-FR" err="1"/>
                  <a:t>LEEPP@JLab</a:t>
                </a:r>
                <a:r>
                  <a:rPr lang="fr-FR"/>
                  <a:t>)</a:t>
                </a:r>
              </a:p>
              <a:p>
                <a:pPr algn="ctr"/>
                <a:r>
                  <a:rPr lang="fr-FR" i="1"/>
                  <a:t>Newport News, </a:t>
                </a:r>
                <a:r>
                  <a:rPr lang="fr-FR" i="1" err="1"/>
                  <a:t>November</a:t>
                </a:r>
                <a:r>
                  <a:rPr lang="fr-FR" i="1"/>
                  <a:t>, 3</a:t>
                </a:r>
                <a:r>
                  <a:rPr lang="fr-FR" i="1" baseline="30000"/>
                  <a:t>rd</a:t>
                </a:r>
                <a:r>
                  <a:rPr lang="fr-FR" i="1"/>
                  <a:t>-7</a:t>
                </a:r>
                <a:r>
                  <a:rPr lang="fr-FR" i="1" baseline="30000"/>
                  <a:t>th</a:t>
                </a:r>
                <a:r>
                  <a:rPr lang="fr-FR" i="1"/>
                  <a:t>, 2025</a:t>
                </a:r>
              </a:p>
            </p:txBody>
          </p:sp>
        </mc:Choice>
        <mc:Fallback xmlns="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ADBCAF23-8CE5-D352-DC27-744FD1A40A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17" y="5348582"/>
                <a:ext cx="6468822" cy="923330"/>
              </a:xfrm>
              <a:prstGeom prst="rect">
                <a:avLst/>
              </a:prstGeom>
              <a:blipFill>
                <a:blip r:embed="rId5"/>
                <a:stretch>
                  <a:fillRect l="-392" t="-1351" r="-392" b="-1081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Flèche droite à entaille 18">
            <a:extLst>
              <a:ext uri="{FF2B5EF4-FFF2-40B4-BE49-F238E27FC236}">
                <a16:creationId xmlns:a16="http://schemas.microsoft.com/office/drawing/2014/main" id="{3C2733A7-B389-0D0D-9C04-10DB217B478D}"/>
              </a:ext>
            </a:extLst>
          </p:cNvPr>
          <p:cNvSpPr/>
          <p:nvPr/>
        </p:nvSpPr>
        <p:spPr>
          <a:xfrm rot="5400000">
            <a:off x="3957386" y="4932151"/>
            <a:ext cx="492019" cy="308390"/>
          </a:xfrm>
          <a:prstGeom prst="notchedRightArrow">
            <a:avLst>
              <a:gd name="adj1" fmla="val 34276"/>
              <a:gd name="adj2" fmla="val 57862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8D4FF69C-AAAA-6477-71AA-0F97DE7876D4}"/>
              </a:ext>
            </a:extLst>
          </p:cNvPr>
          <p:cNvSpPr txBox="1"/>
          <p:nvPr/>
        </p:nvSpPr>
        <p:spPr>
          <a:xfrm>
            <a:off x="10589283" y="6241970"/>
            <a:ext cx="10807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600" b="1" i="1" dirty="0" err="1">
                <a:solidFill>
                  <a:srgbClr val="FF0000"/>
                </a:solidFill>
              </a:rPr>
              <a:t>Consider</a:t>
            </a:r>
            <a:r>
              <a:rPr lang="fr-FR" sz="1600" b="1" i="1">
                <a:solidFill>
                  <a:srgbClr val="FF0000"/>
                </a:solidFill>
              </a:rPr>
              <a:t>  </a:t>
            </a:r>
            <a:r>
              <a:rPr lang="fr-FR" sz="1600" b="1" i="1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24" name="Flèche droite à entaille 23">
            <a:extLst>
              <a:ext uri="{FF2B5EF4-FFF2-40B4-BE49-F238E27FC236}">
                <a16:creationId xmlns:a16="http://schemas.microsoft.com/office/drawing/2014/main" id="{FEEFA42E-193C-0A89-AE67-067F03221C22}"/>
              </a:ext>
            </a:extLst>
          </p:cNvPr>
          <p:cNvSpPr/>
          <p:nvPr/>
        </p:nvSpPr>
        <p:spPr>
          <a:xfrm rot="5400000">
            <a:off x="2635517" y="4921711"/>
            <a:ext cx="492019" cy="339229"/>
          </a:xfrm>
          <a:prstGeom prst="notchedRightArrow">
            <a:avLst>
              <a:gd name="adj1" fmla="val 34276"/>
              <a:gd name="adj2" fmla="val 57862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EB831EF4-C467-1042-5CAE-EAABAFE46641}"/>
              </a:ext>
            </a:extLst>
          </p:cNvPr>
          <p:cNvSpPr txBox="1"/>
          <p:nvPr/>
        </p:nvSpPr>
        <p:spPr>
          <a:xfrm>
            <a:off x="9333974" y="1463719"/>
            <a:ext cx="27045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i="1" err="1">
                <a:solidFill>
                  <a:srgbClr val="CD04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Nuclear</a:t>
            </a:r>
            <a:r>
              <a:rPr lang="fr-FR" sz="1600" i="1">
                <a:solidFill>
                  <a:srgbClr val="CD04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fr-FR" sz="1600" i="1" err="1">
                <a:solidFill>
                  <a:srgbClr val="CD04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physics</a:t>
            </a:r>
            <a:endParaRPr lang="fr-FR" sz="1600" i="1">
              <a:solidFill>
                <a:srgbClr val="CD04FF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/>
            <a:r>
              <a:rPr lang="fr-FR" sz="1600" i="1" err="1">
                <a:solidFill>
                  <a:srgbClr val="CD04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Nuclear</a:t>
            </a:r>
            <a:r>
              <a:rPr lang="fr-FR" sz="1600" i="1">
                <a:solidFill>
                  <a:srgbClr val="CD04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fr-FR" sz="1600" i="1" err="1">
                <a:solidFill>
                  <a:srgbClr val="CD04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astrophysics</a:t>
            </a:r>
            <a:endParaRPr lang="fr-FR" sz="1600" i="1">
              <a:solidFill>
                <a:srgbClr val="CD04FF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/>
            <a:r>
              <a:rPr lang="fr-FR" sz="1600" i="1">
                <a:solidFill>
                  <a:srgbClr val="CD04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Atomic </a:t>
            </a:r>
            <a:r>
              <a:rPr lang="fr-FR" sz="1600" i="1" err="1">
                <a:solidFill>
                  <a:srgbClr val="CD04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physics</a:t>
            </a:r>
            <a:endParaRPr lang="fr-FR" sz="1600" i="1">
              <a:solidFill>
                <a:srgbClr val="CD04FF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/>
            <a:r>
              <a:rPr lang="fr-FR" sz="1600" i="1" err="1">
                <a:solidFill>
                  <a:srgbClr val="CD04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Material</a:t>
            </a:r>
            <a:r>
              <a:rPr lang="fr-FR" sz="1600" i="1">
                <a:solidFill>
                  <a:srgbClr val="CD04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Science</a:t>
            </a:r>
          </a:p>
          <a:p>
            <a:pPr algn="ctr"/>
            <a:r>
              <a:rPr lang="fr-FR" sz="1600" i="1">
                <a:solidFill>
                  <a:srgbClr val="CD04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Test of the Standard Model </a:t>
            </a:r>
          </a:p>
        </p:txBody>
      </p:sp>
      <p:graphicFrame>
        <p:nvGraphicFramePr>
          <p:cNvPr id="28" name="Tableau 27">
            <a:extLst>
              <a:ext uri="{FF2B5EF4-FFF2-40B4-BE49-F238E27FC236}">
                <a16:creationId xmlns:a16="http://schemas.microsoft.com/office/drawing/2014/main" id="{E9893FEA-8FB5-FD82-3FC6-F52E061B0A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5208443"/>
              </p:ext>
            </p:extLst>
          </p:nvPr>
        </p:nvGraphicFramePr>
        <p:xfrm>
          <a:off x="6668421" y="5059872"/>
          <a:ext cx="5431409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53589">
                  <a:extLst>
                    <a:ext uri="{9D8B030D-6E8A-4147-A177-3AD203B41FA5}">
                      <a16:colId xmlns:a16="http://schemas.microsoft.com/office/drawing/2014/main" val="3391056356"/>
                    </a:ext>
                  </a:extLst>
                </a:gridCol>
                <a:gridCol w="2877820">
                  <a:extLst>
                    <a:ext uri="{9D8B030D-6E8A-4147-A177-3AD203B41FA5}">
                      <a16:colId xmlns:a16="http://schemas.microsoft.com/office/drawing/2014/main" val="3305381848"/>
                    </a:ext>
                  </a:extLst>
                </a:gridCol>
              </a:tblGrid>
              <a:tr h="230833">
                <a:tc>
                  <a:txBody>
                    <a:bodyPr/>
                    <a:lstStyle/>
                    <a:p>
                      <a:r>
                        <a:rPr lang="fr-FR" sz="1200" i="1"/>
                        <a:t>D. Cassidy (</a:t>
                      </a:r>
                      <a:r>
                        <a:rPr lang="fr-FR" sz="1200" i="1" err="1"/>
                        <a:t>University</a:t>
                      </a:r>
                      <a:r>
                        <a:rPr lang="fr-FR" sz="1200" i="1"/>
                        <a:t> </a:t>
                      </a:r>
                      <a:r>
                        <a:rPr lang="fr-FR" sz="1200" i="1" err="1"/>
                        <a:t>College</a:t>
                      </a:r>
                      <a:r>
                        <a:rPr lang="fr-FR" sz="1200" i="1"/>
                        <a:t> London)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i="1"/>
                        <a:t>J. </a:t>
                      </a:r>
                      <a:r>
                        <a:rPr lang="fr-FR" sz="1200" i="1" err="1"/>
                        <a:t>Grames</a:t>
                      </a:r>
                      <a:r>
                        <a:rPr lang="fr-FR" sz="1200" i="1"/>
                        <a:t> (Jefferson </a:t>
                      </a:r>
                      <a:r>
                        <a:rPr lang="fr-FR" sz="1200" i="1" err="1"/>
                        <a:t>Lab</a:t>
                      </a:r>
                      <a:r>
                        <a:rPr lang="fr-FR" sz="1200" i="1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362526"/>
                  </a:ext>
                </a:extLst>
              </a:tr>
              <a:tr h="230833">
                <a:tc>
                  <a:txBody>
                    <a:bodyPr/>
                    <a:lstStyle/>
                    <a:p>
                      <a:r>
                        <a:rPr lang="fr-FR" sz="1200" i="1"/>
                        <a:t>D. </a:t>
                      </a:r>
                      <a:r>
                        <a:rPr lang="fr-FR" sz="1200" i="1" err="1"/>
                        <a:t>Higinbotham</a:t>
                      </a:r>
                      <a:r>
                        <a:rPr lang="fr-FR" sz="1200" i="1"/>
                        <a:t> (Jefferson </a:t>
                      </a:r>
                      <a:r>
                        <a:rPr lang="fr-FR" sz="1200" i="1" err="1"/>
                        <a:t>Lab</a:t>
                      </a:r>
                      <a:r>
                        <a:rPr lang="fr-FR" sz="1200" i="1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i="1"/>
                        <a:t>K. Jordan (Jefferson </a:t>
                      </a:r>
                      <a:r>
                        <a:rPr lang="fr-FR" sz="1200" i="1" err="1"/>
                        <a:t>Lab</a:t>
                      </a:r>
                      <a:r>
                        <a:rPr lang="fr-FR" sz="1200" i="1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7078028"/>
                  </a:ext>
                </a:extLst>
              </a:tr>
              <a:tr h="230833">
                <a:tc>
                  <a:txBody>
                    <a:bodyPr/>
                    <a:lstStyle/>
                    <a:p>
                      <a:r>
                        <a:rPr lang="fr-FR" sz="1200" i="1" err="1"/>
                        <a:t>T</a:t>
                      </a:r>
                      <a:r>
                        <a:rPr lang="fr-FR" sz="1200" i="1"/>
                        <a:t>. </a:t>
                      </a:r>
                      <a:r>
                        <a:rPr lang="fr-FR" sz="1200" i="1" err="1"/>
                        <a:t>Kutz</a:t>
                      </a:r>
                      <a:r>
                        <a:rPr lang="fr-FR" sz="1200" i="1"/>
                        <a:t> (</a:t>
                      </a:r>
                      <a:r>
                        <a:rPr lang="fr-FR" sz="1200" i="1" err="1"/>
                        <a:t>Universität</a:t>
                      </a:r>
                      <a:r>
                        <a:rPr lang="fr-FR" sz="1200" i="1"/>
                        <a:t> Mainz)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i="1"/>
                        <a:t>A. Schmidt (George Washington </a:t>
                      </a:r>
                      <a:r>
                        <a:rPr lang="fr-FR" sz="1200" i="1" err="1"/>
                        <a:t>University</a:t>
                      </a:r>
                      <a:r>
                        <a:rPr lang="fr-FR" sz="1200" i="1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227320"/>
                  </a:ext>
                </a:extLst>
              </a:tr>
              <a:tr h="230833">
                <a:tc>
                  <a:txBody>
                    <a:bodyPr/>
                    <a:lstStyle/>
                    <a:p>
                      <a:r>
                        <a:rPr lang="fr-FR" sz="1200" i="1"/>
                        <a:t>F. Selim (Arizona State </a:t>
                      </a:r>
                      <a:r>
                        <a:rPr lang="fr-FR" sz="1200" i="1" err="1"/>
                        <a:t>University</a:t>
                      </a:r>
                      <a:r>
                        <a:rPr lang="fr-FR" sz="1200" i="1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i="1"/>
                        <a:t>E. </a:t>
                      </a:r>
                      <a:r>
                        <a:rPr lang="fr-FR" sz="1200" i="1" err="1"/>
                        <a:t>Voutier</a:t>
                      </a:r>
                      <a:r>
                        <a:rPr lang="fr-FR" sz="1200" i="1"/>
                        <a:t> (Université Paris-Saclay)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2890877"/>
                  </a:ext>
                </a:extLst>
              </a:tr>
            </a:tbl>
          </a:graphicData>
        </a:graphic>
      </p:graphicFrame>
      <p:sp>
        <p:nvSpPr>
          <p:cNvPr id="5" name="Text Box 18">
            <a:extLst>
              <a:ext uri="{FF2B5EF4-FFF2-40B4-BE49-F238E27FC236}">
                <a16:creationId xmlns:a16="http://schemas.microsoft.com/office/drawing/2014/main" id="{EA5B8E7B-5405-9A43-9AD4-8D0F3AB31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" y="6627805"/>
            <a:ext cx="88998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July 31</a:t>
            </a:r>
            <a:r>
              <a:rPr kumimoji="0" lang="en-US" sz="900" b="0" i="1" u="none" strike="noStrike" kern="1200" cap="none" spc="0" normalizeH="0" baseline="30000" noProof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st</a:t>
            </a: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, 2025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E825902-7CB1-B908-7D52-FCA70D6C70F1}"/>
              </a:ext>
            </a:extLst>
          </p:cNvPr>
          <p:cNvSpPr txBox="1"/>
          <p:nvPr/>
        </p:nvSpPr>
        <p:spPr>
          <a:xfrm>
            <a:off x="410279" y="6263836"/>
            <a:ext cx="59310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>
                <a:solidFill>
                  <a:srgbClr val="0432FF"/>
                </a:solidFill>
                <a:hlinkClick r:id="rId6"/>
              </a:rPr>
              <a:t>https://www.ijclab.org/conference/LEEPP</a:t>
            </a:r>
            <a:r>
              <a:rPr lang="fr-FR" sz="1400">
                <a:solidFill>
                  <a:srgbClr val="0432FF"/>
                </a:solidFill>
              </a:rPr>
              <a:t>       </a:t>
            </a:r>
            <a:r>
              <a:rPr lang="fr-FR" sz="1400">
                <a:solidFill>
                  <a:srgbClr val="0432FF"/>
                </a:solidFill>
                <a:hlinkClick r:id="rId7"/>
              </a:rPr>
              <a:t>https://indico.jlab.org/event/964</a:t>
            </a:r>
            <a:endParaRPr lang="fr-FR" sz="140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051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E7C771DD-AF5E-9062-5859-D1A623DAD874}"/>
              </a:ext>
            </a:extLst>
          </p:cNvPr>
          <p:cNvGrpSpPr/>
          <p:nvPr/>
        </p:nvGrpSpPr>
        <p:grpSpPr>
          <a:xfrm>
            <a:off x="95493" y="98532"/>
            <a:ext cx="11930332" cy="1057446"/>
            <a:chOff x="95493" y="98532"/>
            <a:chExt cx="11930332" cy="1057446"/>
          </a:xfrm>
        </p:grpSpPr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B6319F96-43C8-CA5E-8F06-ECE767763173}"/>
                </a:ext>
              </a:extLst>
            </p:cNvPr>
            <p:cNvCxnSpPr>
              <a:cxnSpLocks/>
            </p:cNvCxnSpPr>
            <p:nvPr/>
          </p:nvCxnSpPr>
          <p:spPr>
            <a:xfrm>
              <a:off x="1152419" y="623127"/>
              <a:ext cx="10873406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pic>
          <p:nvPicPr>
            <p:cNvPr id="6" name="Image 5" descr="LP15122-Picture.eps">
              <a:extLst>
                <a:ext uri="{FF2B5EF4-FFF2-40B4-BE49-F238E27FC236}">
                  <a16:creationId xmlns:a16="http://schemas.microsoft.com/office/drawing/2014/main" id="{20552EF2-0BFC-3EEC-BFA9-334D36C9B1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93" y="98532"/>
              <a:ext cx="1057446" cy="1057446"/>
            </a:xfrm>
            <a:prstGeom prst="rect">
              <a:avLst/>
            </a:prstGeom>
          </p:spPr>
        </p:pic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E4411707-D8FA-CE26-E841-A2844A3C081F}"/>
              </a:ext>
            </a:extLst>
          </p:cNvPr>
          <p:cNvSpPr txBox="1"/>
          <p:nvPr/>
        </p:nvSpPr>
        <p:spPr>
          <a:xfrm>
            <a:off x="1203162" y="161462"/>
            <a:ext cx="1160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fr-FR" sz="2400" i="1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F3799C3-C2DC-DF93-00AB-B3B1AC000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4725" y="88304"/>
            <a:ext cx="891100" cy="438433"/>
          </a:xfrm>
          <a:prstGeom prst="rect">
            <a:avLst/>
          </a:prstGeom>
        </p:spPr>
      </p:pic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A5736A4E-4DDC-A6D5-F992-7E4940DE2A31}"/>
              </a:ext>
            </a:extLst>
          </p:cNvPr>
          <p:cNvCxnSpPr>
            <a:cxnSpLocks/>
          </p:cNvCxnSpPr>
          <p:nvPr/>
        </p:nvCxnSpPr>
        <p:spPr>
          <a:xfrm>
            <a:off x="172285" y="6614592"/>
            <a:ext cx="1151613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04DC708C-CCC7-51E3-B728-916FBB77D7C9}"/>
              </a:ext>
            </a:extLst>
          </p:cNvPr>
          <p:cNvSpPr txBox="1"/>
          <p:nvPr/>
        </p:nvSpPr>
        <p:spPr>
          <a:xfrm>
            <a:off x="11757620" y="6465193"/>
            <a:ext cx="502062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prstClr val="white">
                    <a:lumMod val="65000"/>
                  </a:prstClr>
                </a:solidFill>
                <a:latin typeface="Bauhaus 93" pitchFamily="82" charset="77"/>
              </a:rPr>
              <a:t>3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Bauhaus 93" pitchFamily="82" charset="77"/>
                <a:ea typeface="+mn-ea"/>
                <a:cs typeface="+mn-cs"/>
              </a:rPr>
              <a:t>/22</a:t>
            </a:r>
          </a:p>
        </p:txBody>
      </p:sp>
      <p:sp>
        <p:nvSpPr>
          <p:cNvPr id="21" name="Text Box 64">
            <a:extLst>
              <a:ext uri="{FF2B5EF4-FFF2-40B4-BE49-F238E27FC236}">
                <a16:creationId xmlns:a16="http://schemas.microsoft.com/office/drawing/2014/main" id="{7DB14027-5594-4333-0944-8697B9160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55036" y="289798"/>
            <a:ext cx="74411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800">
                <a:solidFill>
                  <a:srgbClr val="333399"/>
                </a:solidFill>
                <a:latin typeface="Lucida Calligraphy" charset="0"/>
              </a:rPr>
              <a:t>E. Voutier</a:t>
            </a:r>
          </a:p>
        </p:txBody>
      </p:sp>
      <p:sp>
        <p:nvSpPr>
          <p:cNvPr id="3" name="Text Box 18">
            <a:extLst>
              <a:ext uri="{FF2B5EF4-FFF2-40B4-BE49-F238E27FC236}">
                <a16:creationId xmlns:a16="http://schemas.microsoft.com/office/drawing/2014/main" id="{85F1138B-6470-5C8C-3F27-198CDEF4BC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" y="6627805"/>
            <a:ext cx="88998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July 31</a:t>
            </a:r>
            <a:r>
              <a:rPr kumimoji="0" lang="en-US" sz="900" b="0" i="1" u="none" strike="noStrike" kern="1200" cap="none" spc="0" normalizeH="0" baseline="30000" noProof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st</a:t>
            </a: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, 2025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7FB5CFA-3E12-5F7D-C519-BED52D18AA26}"/>
              </a:ext>
            </a:extLst>
          </p:cNvPr>
          <p:cNvSpPr txBox="1"/>
          <p:nvPr/>
        </p:nvSpPr>
        <p:spPr>
          <a:xfrm>
            <a:off x="643016" y="2512092"/>
            <a:ext cx="434561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i="1"/>
              <a:t> Generalized </a:t>
            </a:r>
            <a:r>
              <a:rPr lang="en-US" sz="2000" i="1" err="1"/>
              <a:t>parton</a:t>
            </a:r>
            <a:r>
              <a:rPr lang="en-US" sz="2000" i="1"/>
              <a:t> distributions</a:t>
            </a:r>
          </a:p>
          <a:p>
            <a:pPr>
              <a:buFont typeface="Arial" pitchFamily="34" charset="0"/>
              <a:buChar char="•"/>
            </a:pPr>
            <a:endParaRPr lang="en-US" sz="2000" i="1"/>
          </a:p>
          <a:p>
            <a:pPr>
              <a:buFont typeface="Arial" pitchFamily="34" charset="0"/>
              <a:buChar char="•"/>
            </a:pPr>
            <a:r>
              <a:rPr lang="en-US" sz="2000" i="1"/>
              <a:t> Deeply virtual Compton scattering</a:t>
            </a:r>
          </a:p>
          <a:p>
            <a:pPr>
              <a:buFont typeface="Arial" pitchFamily="34" charset="0"/>
              <a:buChar char="•"/>
            </a:pPr>
            <a:endParaRPr lang="en-US" sz="2000" i="1"/>
          </a:p>
          <a:p>
            <a:pPr>
              <a:buFont typeface="Arial" pitchFamily="34" charset="0"/>
              <a:buChar char="•"/>
            </a:pPr>
            <a:r>
              <a:rPr lang="en-US" sz="2000" i="1"/>
              <a:t> Conditionally approved measurements</a:t>
            </a:r>
          </a:p>
          <a:p>
            <a:pPr>
              <a:buFont typeface="Arial" pitchFamily="34" charset="0"/>
              <a:buChar char="•"/>
            </a:pPr>
            <a:endParaRPr lang="en-US" sz="2000" i="1"/>
          </a:p>
          <a:p>
            <a:pPr>
              <a:buFont typeface="Arial" pitchFamily="34" charset="0"/>
              <a:buChar char="•"/>
            </a:pPr>
            <a:r>
              <a:rPr lang="en-US" sz="2000" i="1"/>
              <a:t> e</a:t>
            </a:r>
            <a:r>
              <a:rPr lang="en-US" sz="2000" i="1" baseline="30000"/>
              <a:t>+</a:t>
            </a:r>
            <a:r>
              <a:rPr lang="en-US" sz="2000" i="1"/>
              <a:t>-GPD program</a:t>
            </a:r>
          </a:p>
          <a:p>
            <a:pPr>
              <a:buFont typeface="Arial" pitchFamily="34" charset="0"/>
              <a:buChar char="•"/>
            </a:pPr>
            <a:endParaRPr lang="en-US" sz="2000" i="1"/>
          </a:p>
          <a:p>
            <a:pPr>
              <a:buFont typeface="Arial" pitchFamily="34" charset="0"/>
              <a:buChar char="•"/>
            </a:pPr>
            <a:r>
              <a:rPr lang="en-US" sz="2000" i="1"/>
              <a:t> Summary &amp; outlook</a:t>
            </a:r>
          </a:p>
        </p:txBody>
      </p:sp>
      <p:grpSp>
        <p:nvGrpSpPr>
          <p:cNvPr id="14" name="Group 65">
            <a:extLst>
              <a:ext uri="{FF2B5EF4-FFF2-40B4-BE49-F238E27FC236}">
                <a16:creationId xmlns:a16="http://schemas.microsoft.com/office/drawing/2014/main" id="{30128106-73F9-F95C-0EF9-3DE3C114C22E}"/>
              </a:ext>
            </a:extLst>
          </p:cNvPr>
          <p:cNvGrpSpPr/>
          <p:nvPr/>
        </p:nvGrpSpPr>
        <p:grpSpPr>
          <a:xfrm>
            <a:off x="4508752" y="936344"/>
            <a:ext cx="4979508" cy="2374904"/>
            <a:chOff x="90702" y="2824520"/>
            <a:chExt cx="8626578" cy="3588063"/>
          </a:xfrm>
        </p:grpSpPr>
        <p:pic>
          <p:nvPicPr>
            <p:cNvPr id="15" name="Picture 9">
              <a:extLst>
                <a:ext uri="{FF2B5EF4-FFF2-40B4-BE49-F238E27FC236}">
                  <a16:creationId xmlns:a16="http://schemas.microsoft.com/office/drawing/2014/main" id="{298CBF98-E523-1760-8C9D-5297B51E8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702" y="2867453"/>
              <a:ext cx="8626578" cy="352511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7C1006C-E723-EC10-4849-DCFC337B92AA}"/>
                </a:ext>
              </a:extLst>
            </p:cNvPr>
            <p:cNvSpPr/>
            <p:nvPr/>
          </p:nvSpPr>
          <p:spPr>
            <a:xfrm>
              <a:off x="6765737" y="2824521"/>
              <a:ext cx="1521013" cy="210143"/>
            </a:xfrm>
            <a:prstGeom prst="rect">
              <a:avLst/>
            </a:prstGeom>
            <a:solidFill>
              <a:srgbClr val="0070C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B8072E6-9983-6FFF-6611-E55204686BA7}"/>
                </a:ext>
              </a:extLst>
            </p:cNvPr>
            <p:cNvSpPr/>
            <p:nvPr/>
          </p:nvSpPr>
          <p:spPr>
            <a:xfrm>
              <a:off x="1659687" y="6182093"/>
              <a:ext cx="960383" cy="230492"/>
            </a:xfrm>
            <a:prstGeom prst="rect">
              <a:avLst/>
            </a:prstGeom>
            <a:solidFill>
              <a:srgbClr val="00B05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84B23F2-10F9-5E28-E038-5210796E2EFF}"/>
                </a:ext>
              </a:extLst>
            </p:cNvPr>
            <p:cNvSpPr/>
            <p:nvPr/>
          </p:nvSpPr>
          <p:spPr>
            <a:xfrm>
              <a:off x="965563" y="5770939"/>
              <a:ext cx="533426" cy="641646"/>
            </a:xfrm>
            <a:prstGeom prst="rect">
              <a:avLst/>
            </a:prstGeom>
            <a:solidFill>
              <a:srgbClr val="FF0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31">
              <a:extLst>
                <a:ext uri="{FF2B5EF4-FFF2-40B4-BE49-F238E27FC236}">
                  <a16:creationId xmlns:a16="http://schemas.microsoft.com/office/drawing/2014/main" id="{A6C80202-A957-E093-7AFC-3AF96361EB6E}"/>
                </a:ext>
              </a:extLst>
            </p:cNvPr>
            <p:cNvSpPr/>
            <p:nvPr/>
          </p:nvSpPr>
          <p:spPr>
            <a:xfrm rot="20552803">
              <a:off x="6210675" y="3624229"/>
              <a:ext cx="846172" cy="311801"/>
            </a:xfrm>
            <a:prstGeom prst="ellipse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F552A0A-E6ED-148B-3EB3-A96250C4F78F}"/>
                </a:ext>
              </a:extLst>
            </p:cNvPr>
            <p:cNvSpPr/>
            <p:nvPr/>
          </p:nvSpPr>
          <p:spPr>
            <a:xfrm>
              <a:off x="5824220" y="4239631"/>
              <a:ext cx="1272746" cy="200055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50000"/>
              </a:schemeClr>
            </a:solidFill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300">
                  <a:latin typeface="Arial" panose="020B0604020202020204" pitchFamily="34" charset="0"/>
                  <a:cs typeface="Arial" panose="020B0604020202020204" pitchFamily="34" charset="0"/>
                </a:rPr>
                <a:t>Target Test Area</a:t>
              </a:r>
              <a:endParaRPr lang="en-US" sz="1300"/>
            </a:p>
          </p:txBody>
        </p:sp>
        <p:cxnSp>
          <p:nvCxnSpPr>
            <p:cNvPr id="24" name="Straight Arrow Connector 39">
              <a:extLst>
                <a:ext uri="{FF2B5EF4-FFF2-40B4-BE49-F238E27FC236}">
                  <a16:creationId xmlns:a16="http://schemas.microsoft.com/office/drawing/2014/main" id="{61F82F31-9962-F717-1778-42204F3B68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62146" y="3969683"/>
              <a:ext cx="62667" cy="245251"/>
            </a:xfrm>
            <a:prstGeom prst="straightConnector1">
              <a:avLst/>
            </a:prstGeom>
            <a:ln>
              <a:solidFill>
                <a:srgbClr val="008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AutoShape 3">
            <a:extLst>
              <a:ext uri="{FF2B5EF4-FFF2-40B4-BE49-F238E27FC236}">
                <a16:creationId xmlns:a16="http://schemas.microsoft.com/office/drawing/2014/main" id="{DD8E66E6-B590-8ED0-F9F7-293915DD8821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222779" y="1905379"/>
            <a:ext cx="8353730" cy="3765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/>
            </a:endParaRPr>
          </a:p>
        </p:txBody>
      </p:sp>
      <p:sp>
        <p:nvSpPr>
          <p:cNvPr id="40" name="Rectangle 30">
            <a:extLst>
              <a:ext uri="{FF2B5EF4-FFF2-40B4-BE49-F238E27FC236}">
                <a16:creationId xmlns:a16="http://schemas.microsoft.com/office/drawing/2014/main" id="{C1BD6440-EC11-580C-0E38-8F78AD413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8879" y="1986063"/>
            <a:ext cx="0" cy="350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1" name="Rectangle 31">
            <a:extLst>
              <a:ext uri="{FF2B5EF4-FFF2-40B4-BE49-F238E27FC236}">
                <a16:creationId xmlns:a16="http://schemas.microsoft.com/office/drawing/2014/main" id="{AAB8E71D-418A-C75B-C3BA-7854CF2233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9214" y="1986063"/>
            <a:ext cx="0" cy="350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2" name="Rectangle 32">
            <a:extLst>
              <a:ext uri="{FF2B5EF4-FFF2-40B4-BE49-F238E27FC236}">
                <a16:creationId xmlns:a16="http://schemas.microsoft.com/office/drawing/2014/main" id="{6D3A6AE7-C9EC-E16D-AB0C-5C38FF728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6625" y="1986063"/>
            <a:ext cx="0" cy="350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4" name="Rectangle 34">
            <a:extLst>
              <a:ext uri="{FF2B5EF4-FFF2-40B4-BE49-F238E27FC236}">
                <a16:creationId xmlns:a16="http://schemas.microsoft.com/office/drawing/2014/main" id="{3921AB5A-B676-5E5C-17BC-EB6AC11AC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3677" y="1986063"/>
            <a:ext cx="0" cy="350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7" name="Rectangle 109">
            <a:extLst>
              <a:ext uri="{FF2B5EF4-FFF2-40B4-BE49-F238E27FC236}">
                <a16:creationId xmlns:a16="http://schemas.microsoft.com/office/drawing/2014/main" id="{C6FA3091-1AEF-CB66-AE3D-0173D514DA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7006" y="1967909"/>
            <a:ext cx="117578" cy="266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8" name="Rectangle 114">
            <a:extLst>
              <a:ext uri="{FF2B5EF4-FFF2-40B4-BE49-F238E27FC236}">
                <a16:creationId xmlns:a16="http://schemas.microsoft.com/office/drawing/2014/main" id="{E2EF4440-44AB-3A5E-B06F-51633F6E38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4736" y="1967909"/>
            <a:ext cx="68" cy="28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9" name="Rectangle 117">
            <a:extLst>
              <a:ext uri="{FF2B5EF4-FFF2-40B4-BE49-F238E27FC236}">
                <a16:creationId xmlns:a16="http://schemas.microsoft.com/office/drawing/2014/main" id="{C7EA4A74-1908-F9DC-1D0A-3A5CC35FB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3860" y="1967909"/>
            <a:ext cx="68" cy="28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pSp>
        <p:nvGrpSpPr>
          <p:cNvPr id="79" name="Groupe 78">
            <a:extLst>
              <a:ext uri="{FF2B5EF4-FFF2-40B4-BE49-F238E27FC236}">
                <a16:creationId xmlns:a16="http://schemas.microsoft.com/office/drawing/2014/main" id="{DDFD9146-CE29-9349-740D-7423BA846815}"/>
              </a:ext>
            </a:extLst>
          </p:cNvPr>
          <p:cNvGrpSpPr>
            <a:grpSpLocks noChangeAspect="1"/>
          </p:cNvGrpSpPr>
          <p:nvPr/>
        </p:nvGrpSpPr>
        <p:grpSpPr>
          <a:xfrm>
            <a:off x="5772679" y="3484372"/>
            <a:ext cx="5974821" cy="2821678"/>
            <a:chOff x="1721379" y="1905379"/>
            <a:chExt cx="9076266" cy="4286371"/>
          </a:xfrm>
        </p:grpSpPr>
        <p:pic>
          <p:nvPicPr>
            <p:cNvPr id="80" name="Picture 6">
              <a:extLst>
                <a:ext uri="{FF2B5EF4-FFF2-40B4-BE49-F238E27FC236}">
                  <a16:creationId xmlns:a16="http://schemas.microsoft.com/office/drawing/2014/main" id="{D910DF52-CDEF-85FB-8B07-2DBB29251B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1379" y="2066748"/>
              <a:ext cx="9076266" cy="4125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" name="AutoShape 3">
              <a:extLst>
                <a:ext uri="{FF2B5EF4-FFF2-40B4-BE49-F238E27FC236}">
                  <a16:creationId xmlns:a16="http://schemas.microsoft.com/office/drawing/2014/main" id="{7D750C84-A3BE-40E1-3F4A-EB94B8C5B85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721379" y="1905379"/>
              <a:ext cx="8353730" cy="3765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</a:endParaRPr>
            </a:p>
          </p:txBody>
        </p:sp>
        <p:sp>
          <p:nvSpPr>
            <p:cNvPr id="82" name="Freeform 7">
              <a:extLst>
                <a:ext uri="{FF2B5EF4-FFF2-40B4-BE49-F238E27FC236}">
                  <a16:creationId xmlns:a16="http://schemas.microsoft.com/office/drawing/2014/main" id="{D3BD53B7-26EB-3FCE-CE92-B3234F3242D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0593" y="3825673"/>
              <a:ext cx="1043031" cy="401406"/>
            </a:xfrm>
            <a:custGeom>
              <a:avLst/>
              <a:gdLst>
                <a:gd name="T0" fmla="*/ 0 w 1471"/>
                <a:gd name="T1" fmla="*/ 0 h 533"/>
                <a:gd name="T2" fmla="*/ 0 w 1471"/>
                <a:gd name="T3" fmla="*/ 0 h 533"/>
                <a:gd name="T4" fmla="*/ 953 w 1471"/>
                <a:gd name="T5" fmla="*/ 77 h 533"/>
                <a:gd name="T6" fmla="*/ 1465 w 1471"/>
                <a:gd name="T7" fmla="*/ 315 h 533"/>
                <a:gd name="T8" fmla="*/ 1383 w 1471"/>
                <a:gd name="T9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1" h="533">
                  <a:moveTo>
                    <a:pt x="0" y="0"/>
                  </a:moveTo>
                  <a:lnTo>
                    <a:pt x="0" y="0"/>
                  </a:lnTo>
                  <a:cubicBezTo>
                    <a:pt x="353" y="27"/>
                    <a:pt x="855" y="60"/>
                    <a:pt x="953" y="77"/>
                  </a:cubicBezTo>
                  <a:cubicBezTo>
                    <a:pt x="1052" y="94"/>
                    <a:pt x="1399" y="123"/>
                    <a:pt x="1465" y="315"/>
                  </a:cubicBezTo>
                  <a:cubicBezTo>
                    <a:pt x="1471" y="384"/>
                    <a:pt x="1465" y="399"/>
                    <a:pt x="1383" y="533"/>
                  </a:cubicBezTo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</a:endParaRPr>
            </a:p>
          </p:txBody>
        </p:sp>
        <p:sp>
          <p:nvSpPr>
            <p:cNvPr id="83" name="Freeform 8">
              <a:extLst>
                <a:ext uri="{FF2B5EF4-FFF2-40B4-BE49-F238E27FC236}">
                  <a16:creationId xmlns:a16="http://schemas.microsoft.com/office/drawing/2014/main" id="{167D0225-3D15-CFB0-709A-C6CC9A1148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0593" y="3825673"/>
              <a:ext cx="1043031" cy="401406"/>
            </a:xfrm>
            <a:custGeom>
              <a:avLst/>
              <a:gdLst>
                <a:gd name="T0" fmla="*/ 0 w 1471"/>
                <a:gd name="T1" fmla="*/ 0 h 533"/>
                <a:gd name="T2" fmla="*/ 0 w 1471"/>
                <a:gd name="T3" fmla="*/ 0 h 533"/>
                <a:gd name="T4" fmla="*/ 953 w 1471"/>
                <a:gd name="T5" fmla="*/ 77 h 533"/>
                <a:gd name="T6" fmla="*/ 1465 w 1471"/>
                <a:gd name="T7" fmla="*/ 315 h 533"/>
                <a:gd name="T8" fmla="*/ 1383 w 1471"/>
                <a:gd name="T9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1" h="533">
                  <a:moveTo>
                    <a:pt x="0" y="0"/>
                  </a:moveTo>
                  <a:lnTo>
                    <a:pt x="0" y="0"/>
                  </a:lnTo>
                  <a:cubicBezTo>
                    <a:pt x="353" y="27"/>
                    <a:pt x="855" y="60"/>
                    <a:pt x="953" y="77"/>
                  </a:cubicBezTo>
                  <a:cubicBezTo>
                    <a:pt x="1052" y="94"/>
                    <a:pt x="1399" y="123"/>
                    <a:pt x="1465" y="315"/>
                  </a:cubicBezTo>
                  <a:cubicBezTo>
                    <a:pt x="1471" y="384"/>
                    <a:pt x="1465" y="399"/>
                    <a:pt x="1383" y="533"/>
                  </a:cubicBezTo>
                </a:path>
              </a:pathLst>
            </a:custGeom>
            <a:noFill/>
            <a:ln w="50800" cap="flat">
              <a:solidFill>
                <a:srgbClr val="00B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</a:endParaRPr>
            </a:p>
          </p:txBody>
        </p:sp>
        <p:sp>
          <p:nvSpPr>
            <p:cNvPr id="84" name="Freeform 9">
              <a:extLst>
                <a:ext uri="{FF2B5EF4-FFF2-40B4-BE49-F238E27FC236}">
                  <a16:creationId xmlns:a16="http://schemas.microsoft.com/office/drawing/2014/main" id="{91F933E3-09DA-E53C-ECB7-30A164C5DC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4508" y="4640588"/>
              <a:ext cx="4686054" cy="18155"/>
            </a:xfrm>
            <a:custGeom>
              <a:avLst/>
              <a:gdLst>
                <a:gd name="T0" fmla="*/ 0 w 6608"/>
                <a:gd name="T1" fmla="*/ 24 h 24"/>
                <a:gd name="T2" fmla="*/ 0 w 6608"/>
                <a:gd name="T3" fmla="*/ 24 h 24"/>
                <a:gd name="T4" fmla="*/ 6608 w 6608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08" h="24">
                  <a:moveTo>
                    <a:pt x="0" y="24"/>
                  </a:moveTo>
                  <a:lnTo>
                    <a:pt x="0" y="24"/>
                  </a:lnTo>
                  <a:lnTo>
                    <a:pt x="6608" y="0"/>
                  </a:lnTo>
                </a:path>
              </a:pathLst>
            </a:custGeom>
            <a:noFill/>
            <a:ln w="50800" cap="flat">
              <a:solidFill>
                <a:srgbClr val="00B0F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</a:endParaRPr>
            </a:p>
          </p:txBody>
        </p:sp>
        <p:sp>
          <p:nvSpPr>
            <p:cNvPr id="85" name="Freeform 10">
              <a:extLst>
                <a:ext uri="{FF2B5EF4-FFF2-40B4-BE49-F238E27FC236}">
                  <a16:creationId xmlns:a16="http://schemas.microsoft.com/office/drawing/2014/main" id="{86EC3EBA-DE61-8316-BF01-11D080F17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6443" y="3668338"/>
              <a:ext cx="591683" cy="992421"/>
            </a:xfrm>
            <a:custGeom>
              <a:avLst/>
              <a:gdLst>
                <a:gd name="T0" fmla="*/ 833 w 833"/>
                <a:gd name="T1" fmla="*/ 1314 h 1314"/>
                <a:gd name="T2" fmla="*/ 833 w 833"/>
                <a:gd name="T3" fmla="*/ 1314 h 1314"/>
                <a:gd name="T4" fmla="*/ 0 w 833"/>
                <a:gd name="T5" fmla="*/ 0 h 1314"/>
                <a:gd name="T6" fmla="*/ 833 w 833"/>
                <a:gd name="T7" fmla="*/ 0 h 1314"/>
                <a:gd name="T8" fmla="*/ 833 w 833"/>
                <a:gd name="T9" fmla="*/ 1314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3" h="1314">
                  <a:moveTo>
                    <a:pt x="833" y="1314"/>
                  </a:moveTo>
                  <a:lnTo>
                    <a:pt x="833" y="1314"/>
                  </a:lnTo>
                  <a:cubicBezTo>
                    <a:pt x="373" y="1314"/>
                    <a:pt x="0" y="726"/>
                    <a:pt x="0" y="0"/>
                  </a:cubicBezTo>
                  <a:lnTo>
                    <a:pt x="833" y="0"/>
                  </a:lnTo>
                  <a:lnTo>
                    <a:pt x="833" y="1314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</a:endParaRPr>
            </a:p>
          </p:txBody>
        </p:sp>
        <p:sp>
          <p:nvSpPr>
            <p:cNvPr id="86" name="Freeform 11">
              <a:extLst>
                <a:ext uri="{FF2B5EF4-FFF2-40B4-BE49-F238E27FC236}">
                  <a16:creationId xmlns:a16="http://schemas.microsoft.com/office/drawing/2014/main" id="{9207EE39-1F98-FFF3-4071-C811D9C78E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6443" y="3668338"/>
              <a:ext cx="591683" cy="992421"/>
            </a:xfrm>
            <a:custGeom>
              <a:avLst/>
              <a:gdLst>
                <a:gd name="T0" fmla="*/ 833 w 833"/>
                <a:gd name="T1" fmla="*/ 1314 h 1314"/>
                <a:gd name="T2" fmla="*/ 833 w 833"/>
                <a:gd name="T3" fmla="*/ 1314 h 1314"/>
                <a:gd name="T4" fmla="*/ 0 w 833"/>
                <a:gd name="T5" fmla="*/ 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33" h="1314">
                  <a:moveTo>
                    <a:pt x="833" y="1314"/>
                  </a:moveTo>
                  <a:lnTo>
                    <a:pt x="833" y="1314"/>
                  </a:lnTo>
                  <a:cubicBezTo>
                    <a:pt x="373" y="1314"/>
                    <a:pt x="0" y="726"/>
                    <a:pt x="0" y="0"/>
                  </a:cubicBezTo>
                </a:path>
              </a:pathLst>
            </a:custGeom>
            <a:noFill/>
            <a:ln w="50800" cap="flat">
              <a:solidFill>
                <a:srgbClr val="00B0F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</a:endParaRPr>
            </a:p>
          </p:txBody>
        </p:sp>
        <p:sp>
          <p:nvSpPr>
            <p:cNvPr id="87" name="Freeform 12">
              <a:extLst>
                <a:ext uri="{FF2B5EF4-FFF2-40B4-BE49-F238E27FC236}">
                  <a16:creationId xmlns:a16="http://schemas.microsoft.com/office/drawing/2014/main" id="{B960E99B-989C-3DAC-5982-5EF9BEE1BE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6443" y="2950244"/>
              <a:ext cx="591683" cy="855257"/>
            </a:xfrm>
            <a:custGeom>
              <a:avLst/>
              <a:gdLst>
                <a:gd name="T0" fmla="*/ 833 w 833"/>
                <a:gd name="T1" fmla="*/ 0 h 1133"/>
                <a:gd name="T2" fmla="*/ 833 w 833"/>
                <a:gd name="T3" fmla="*/ 0 h 1133"/>
                <a:gd name="T4" fmla="*/ 0 w 833"/>
                <a:gd name="T5" fmla="*/ 1133 h 1133"/>
                <a:gd name="T6" fmla="*/ 833 w 833"/>
                <a:gd name="T7" fmla="*/ 1133 h 1133"/>
                <a:gd name="T8" fmla="*/ 833 w 833"/>
                <a:gd name="T9" fmla="*/ 0 h 1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3" h="1133">
                  <a:moveTo>
                    <a:pt x="833" y="0"/>
                  </a:moveTo>
                  <a:lnTo>
                    <a:pt x="833" y="0"/>
                  </a:lnTo>
                  <a:cubicBezTo>
                    <a:pt x="373" y="0"/>
                    <a:pt x="0" y="507"/>
                    <a:pt x="0" y="1133"/>
                  </a:cubicBezTo>
                  <a:lnTo>
                    <a:pt x="833" y="1133"/>
                  </a:lnTo>
                  <a:lnTo>
                    <a:pt x="83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</a:endParaRPr>
            </a:p>
          </p:txBody>
        </p:sp>
        <p:sp>
          <p:nvSpPr>
            <p:cNvPr id="88" name="Freeform 13">
              <a:extLst>
                <a:ext uri="{FF2B5EF4-FFF2-40B4-BE49-F238E27FC236}">
                  <a16:creationId xmlns:a16="http://schemas.microsoft.com/office/drawing/2014/main" id="{EB641D19-B2DA-DEAD-D511-F7DA99FC69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6443" y="2930073"/>
              <a:ext cx="591683" cy="875428"/>
            </a:xfrm>
            <a:custGeom>
              <a:avLst/>
              <a:gdLst>
                <a:gd name="T0" fmla="*/ 833 w 833"/>
                <a:gd name="T1" fmla="*/ 0 h 1133"/>
                <a:gd name="T2" fmla="*/ 833 w 833"/>
                <a:gd name="T3" fmla="*/ 0 h 1133"/>
                <a:gd name="T4" fmla="*/ 0 w 833"/>
                <a:gd name="T5" fmla="*/ 1133 h 1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33" h="1133">
                  <a:moveTo>
                    <a:pt x="833" y="0"/>
                  </a:moveTo>
                  <a:lnTo>
                    <a:pt x="833" y="0"/>
                  </a:lnTo>
                  <a:cubicBezTo>
                    <a:pt x="373" y="0"/>
                    <a:pt x="0" y="507"/>
                    <a:pt x="0" y="1133"/>
                  </a:cubicBezTo>
                </a:path>
              </a:pathLst>
            </a:custGeom>
            <a:noFill/>
            <a:ln w="50800" cap="flat">
              <a:solidFill>
                <a:srgbClr val="00B0F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</a:endParaRPr>
            </a:p>
          </p:txBody>
        </p:sp>
        <p:sp>
          <p:nvSpPr>
            <p:cNvPr id="89" name="Freeform 14">
              <a:extLst>
                <a:ext uri="{FF2B5EF4-FFF2-40B4-BE49-F238E27FC236}">
                  <a16:creationId xmlns:a16="http://schemas.microsoft.com/office/drawing/2014/main" id="{E50B96E1-F7F3-61B4-B3EA-30A559EF41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6580" y="2930073"/>
              <a:ext cx="614440" cy="0"/>
            </a:xfrm>
            <a:custGeom>
              <a:avLst/>
              <a:gdLst>
                <a:gd name="T0" fmla="*/ 0 w 866"/>
                <a:gd name="T1" fmla="*/ 0 w 866"/>
                <a:gd name="T2" fmla="*/ 866 w 86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66">
                  <a:moveTo>
                    <a:pt x="0" y="0"/>
                  </a:moveTo>
                  <a:lnTo>
                    <a:pt x="0" y="0"/>
                  </a:lnTo>
                  <a:lnTo>
                    <a:pt x="866" y="0"/>
                  </a:lnTo>
                </a:path>
              </a:pathLst>
            </a:custGeom>
            <a:noFill/>
            <a:ln w="50800" cap="flat">
              <a:solidFill>
                <a:srgbClr val="00B0F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</a:endParaRPr>
            </a:p>
          </p:txBody>
        </p:sp>
        <p:sp>
          <p:nvSpPr>
            <p:cNvPr id="90" name="Freeform 15">
              <a:extLst>
                <a:ext uri="{FF2B5EF4-FFF2-40B4-BE49-F238E27FC236}">
                  <a16:creationId xmlns:a16="http://schemas.microsoft.com/office/drawing/2014/main" id="{A42D2D99-786A-834E-E072-9ED9FF9AAD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1020" y="2869560"/>
              <a:ext cx="269291" cy="58497"/>
            </a:xfrm>
            <a:custGeom>
              <a:avLst/>
              <a:gdLst>
                <a:gd name="T0" fmla="*/ 0 w 379"/>
                <a:gd name="T1" fmla="*/ 79 h 79"/>
                <a:gd name="T2" fmla="*/ 0 w 379"/>
                <a:gd name="T3" fmla="*/ 79 h 79"/>
                <a:gd name="T4" fmla="*/ 379 w 379"/>
                <a:gd name="T5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9" h="79">
                  <a:moveTo>
                    <a:pt x="0" y="79"/>
                  </a:moveTo>
                  <a:lnTo>
                    <a:pt x="0" y="79"/>
                  </a:lnTo>
                  <a:lnTo>
                    <a:pt x="379" y="0"/>
                  </a:lnTo>
                </a:path>
              </a:pathLst>
            </a:custGeom>
            <a:noFill/>
            <a:ln w="50800" cap="flat">
              <a:solidFill>
                <a:srgbClr val="00B0F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</a:endParaRPr>
            </a:p>
          </p:txBody>
        </p:sp>
        <p:sp>
          <p:nvSpPr>
            <p:cNvPr id="91" name="Freeform 16">
              <a:extLst>
                <a:ext uri="{FF2B5EF4-FFF2-40B4-BE49-F238E27FC236}">
                  <a16:creationId xmlns:a16="http://schemas.microsoft.com/office/drawing/2014/main" id="{BDBEA6B4-1C21-7252-9F44-C056C912BBEA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6769" y="4204891"/>
              <a:ext cx="553755" cy="429646"/>
            </a:xfrm>
            <a:custGeom>
              <a:avLst/>
              <a:gdLst>
                <a:gd name="T0" fmla="*/ 0 w 781"/>
                <a:gd name="T1" fmla="*/ 570 h 570"/>
                <a:gd name="T2" fmla="*/ 0 w 781"/>
                <a:gd name="T3" fmla="*/ 570 h 570"/>
                <a:gd name="T4" fmla="*/ 168 w 781"/>
                <a:gd name="T5" fmla="*/ 544 h 570"/>
                <a:gd name="T6" fmla="*/ 508 w 781"/>
                <a:gd name="T7" fmla="*/ 282 h 570"/>
                <a:gd name="T8" fmla="*/ 781 w 781"/>
                <a:gd name="T9" fmla="*/ 0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1" h="570">
                  <a:moveTo>
                    <a:pt x="0" y="570"/>
                  </a:moveTo>
                  <a:lnTo>
                    <a:pt x="0" y="570"/>
                  </a:lnTo>
                  <a:cubicBezTo>
                    <a:pt x="60" y="563"/>
                    <a:pt x="139" y="558"/>
                    <a:pt x="168" y="544"/>
                  </a:cubicBezTo>
                  <a:cubicBezTo>
                    <a:pt x="197" y="530"/>
                    <a:pt x="260" y="518"/>
                    <a:pt x="508" y="282"/>
                  </a:cubicBezTo>
                  <a:cubicBezTo>
                    <a:pt x="598" y="194"/>
                    <a:pt x="616" y="176"/>
                    <a:pt x="781" y="0"/>
                  </a:cubicBezTo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</a:endParaRPr>
            </a:p>
          </p:txBody>
        </p:sp>
        <p:sp>
          <p:nvSpPr>
            <p:cNvPr id="92" name="Freeform 17">
              <a:extLst>
                <a:ext uri="{FF2B5EF4-FFF2-40B4-BE49-F238E27FC236}">
                  <a16:creationId xmlns:a16="http://schemas.microsoft.com/office/drawing/2014/main" id="{E3426A90-473B-E0FE-818D-48D48A8E0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6769" y="4207311"/>
              <a:ext cx="553755" cy="429646"/>
            </a:xfrm>
            <a:custGeom>
              <a:avLst/>
              <a:gdLst>
                <a:gd name="T0" fmla="*/ 0 w 781"/>
                <a:gd name="T1" fmla="*/ 570 h 570"/>
                <a:gd name="T2" fmla="*/ 0 w 781"/>
                <a:gd name="T3" fmla="*/ 570 h 570"/>
                <a:gd name="T4" fmla="*/ 168 w 781"/>
                <a:gd name="T5" fmla="*/ 544 h 570"/>
                <a:gd name="T6" fmla="*/ 508 w 781"/>
                <a:gd name="T7" fmla="*/ 282 h 570"/>
                <a:gd name="T8" fmla="*/ 781 w 781"/>
                <a:gd name="T9" fmla="*/ 0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1" h="570">
                  <a:moveTo>
                    <a:pt x="0" y="570"/>
                  </a:moveTo>
                  <a:lnTo>
                    <a:pt x="0" y="570"/>
                  </a:lnTo>
                  <a:cubicBezTo>
                    <a:pt x="60" y="563"/>
                    <a:pt x="139" y="558"/>
                    <a:pt x="168" y="544"/>
                  </a:cubicBezTo>
                  <a:cubicBezTo>
                    <a:pt x="197" y="530"/>
                    <a:pt x="260" y="518"/>
                    <a:pt x="508" y="282"/>
                  </a:cubicBezTo>
                  <a:cubicBezTo>
                    <a:pt x="598" y="194"/>
                    <a:pt x="616" y="176"/>
                    <a:pt x="781" y="0"/>
                  </a:cubicBezTo>
                </a:path>
              </a:pathLst>
            </a:custGeom>
            <a:noFill/>
            <a:ln w="50800" cap="flat">
              <a:solidFill>
                <a:srgbClr val="00B0F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</a:endParaRPr>
            </a:p>
          </p:txBody>
        </p:sp>
        <p:sp>
          <p:nvSpPr>
            <p:cNvPr id="93" name="Rectangle 30">
              <a:extLst>
                <a:ext uri="{FF2B5EF4-FFF2-40B4-BE49-F238E27FC236}">
                  <a16:creationId xmlns:a16="http://schemas.microsoft.com/office/drawing/2014/main" id="{5B4736DF-60E1-4F00-EC4A-80A9A35B8C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7479" y="1986063"/>
              <a:ext cx="0" cy="350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94" name="Rectangle 31">
              <a:extLst>
                <a:ext uri="{FF2B5EF4-FFF2-40B4-BE49-F238E27FC236}">
                  <a16:creationId xmlns:a16="http://schemas.microsoft.com/office/drawing/2014/main" id="{F1CF6D7A-28F9-497B-9E62-B437CC3D43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7814" y="1986063"/>
              <a:ext cx="0" cy="350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95" name="Rectangle 32">
              <a:extLst>
                <a:ext uri="{FF2B5EF4-FFF2-40B4-BE49-F238E27FC236}">
                  <a16:creationId xmlns:a16="http://schemas.microsoft.com/office/drawing/2014/main" id="{84FDE0D5-5F34-D7D9-5057-4228B55B0D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35225" y="1986063"/>
              <a:ext cx="0" cy="350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96" name="Rectangle 33">
              <a:extLst>
                <a:ext uri="{FF2B5EF4-FFF2-40B4-BE49-F238E27FC236}">
                  <a16:creationId xmlns:a16="http://schemas.microsoft.com/office/drawing/2014/main" id="{25586992-3D71-3562-450A-48860108E4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67974" y="1986063"/>
              <a:ext cx="0" cy="350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97" name="Rectangle 34">
              <a:extLst>
                <a:ext uri="{FF2B5EF4-FFF2-40B4-BE49-F238E27FC236}">
                  <a16:creationId xmlns:a16="http://schemas.microsoft.com/office/drawing/2014/main" id="{978F000B-99E4-4C92-A7C4-9D56E379DA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2277" y="1986063"/>
              <a:ext cx="0" cy="350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98" name="Rectangle 109">
              <a:extLst>
                <a:ext uri="{FF2B5EF4-FFF2-40B4-BE49-F238E27FC236}">
                  <a16:creationId xmlns:a16="http://schemas.microsoft.com/office/drawing/2014/main" id="{960AFA63-892B-7696-69AE-AEFD2939C4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5606" y="1967909"/>
              <a:ext cx="117578" cy="266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 </a:t>
              </a: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99" name="Rectangle 114">
              <a:extLst>
                <a:ext uri="{FF2B5EF4-FFF2-40B4-BE49-F238E27FC236}">
                  <a16:creationId xmlns:a16="http://schemas.microsoft.com/office/drawing/2014/main" id="{AE171465-A5D7-9898-EFEF-4A246D4893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3336" y="1967909"/>
              <a:ext cx="68" cy="289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00" name="Rectangle 117">
              <a:extLst>
                <a:ext uri="{FF2B5EF4-FFF2-40B4-BE49-F238E27FC236}">
                  <a16:creationId xmlns:a16="http://schemas.microsoft.com/office/drawing/2014/main" id="{0D75B1D3-E0E6-FD20-2370-F68D746DF2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2460" y="1967909"/>
              <a:ext cx="68" cy="289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01" name="Freeform 74">
              <a:extLst>
                <a:ext uri="{FF2B5EF4-FFF2-40B4-BE49-F238E27FC236}">
                  <a16:creationId xmlns:a16="http://schemas.microsoft.com/office/drawing/2014/main" id="{E79C46B8-BB17-0B59-0439-85884A8010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0047" y="1931704"/>
              <a:ext cx="1554480" cy="512347"/>
            </a:xfrm>
            <a:custGeom>
              <a:avLst/>
              <a:gdLst>
                <a:gd name="T0" fmla="*/ 0 w 2453"/>
                <a:gd name="T1" fmla="*/ 0 h 680"/>
                <a:gd name="T2" fmla="*/ 0 w 2453"/>
                <a:gd name="T3" fmla="*/ 0 h 680"/>
                <a:gd name="T4" fmla="*/ 2453 w 2453"/>
                <a:gd name="T5" fmla="*/ 0 h 680"/>
                <a:gd name="T6" fmla="*/ 2453 w 2453"/>
                <a:gd name="T7" fmla="*/ 680 h 680"/>
                <a:gd name="T8" fmla="*/ 0 w 2453"/>
                <a:gd name="T9" fmla="*/ 680 h 680"/>
                <a:gd name="T10" fmla="*/ 0 w 2453"/>
                <a:gd name="T11" fmla="*/ 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53" h="680">
                  <a:moveTo>
                    <a:pt x="0" y="0"/>
                  </a:moveTo>
                  <a:lnTo>
                    <a:pt x="0" y="0"/>
                  </a:lnTo>
                  <a:lnTo>
                    <a:pt x="2453" y="0"/>
                  </a:lnTo>
                  <a:lnTo>
                    <a:pt x="2453" y="680"/>
                  </a:lnTo>
                  <a:lnTo>
                    <a:pt x="0" y="6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</a:endParaRPr>
            </a:p>
          </p:txBody>
        </p:sp>
        <p:sp>
          <p:nvSpPr>
            <p:cNvPr id="102" name="Rectangle 39">
              <a:extLst>
                <a:ext uri="{FF2B5EF4-FFF2-40B4-BE49-F238E27FC236}">
                  <a16:creationId xmlns:a16="http://schemas.microsoft.com/office/drawing/2014/main" id="{2F6E29CD-3C4A-5BDF-8F1B-7C94417681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9532" y="1972434"/>
              <a:ext cx="1575509" cy="467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123 MeV e</a:t>
              </a:r>
              <a:r>
                <a:rPr kumimoji="0" lang="en-US" sz="1000" b="1" i="0" u="none" strike="noStrike" kern="0" cap="none" spc="0" normalizeH="0" baseline="3000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+ </a:t>
              </a: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Beam</a:t>
              </a:r>
              <a:br>
                <a:rPr kumimoji="0" lang="en-US" sz="1000" b="1" i="0" u="none" strike="noStrike" kern="0" cap="none" spc="0" normalizeH="0" baseline="3000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</a:rPr>
              </a:b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Injected to NL</a:t>
              </a: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D380595C-CCF6-5828-473D-B496929C2283}"/>
                </a:ext>
              </a:extLst>
            </p:cNvPr>
            <p:cNvSpPr/>
            <p:nvPr/>
          </p:nvSpPr>
          <p:spPr>
            <a:xfrm>
              <a:off x="4855974" y="5211990"/>
              <a:ext cx="2038538" cy="558368"/>
            </a:xfrm>
            <a:prstGeom prst="rect">
              <a:avLst/>
            </a:prstGeom>
            <a:solidFill>
              <a:srgbClr val="FFFFFF">
                <a:alpha val="12000"/>
              </a:srgbClr>
            </a:solidFill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endParaRPr>
            </a:p>
          </p:txBody>
        </p:sp>
        <p:cxnSp>
          <p:nvCxnSpPr>
            <p:cNvPr id="104" name="Straight Arrow Connector 52">
              <a:extLst>
                <a:ext uri="{FF2B5EF4-FFF2-40B4-BE49-F238E27FC236}">
                  <a16:creationId xmlns:a16="http://schemas.microsoft.com/office/drawing/2014/main" id="{F862DA5C-4DA9-223C-740D-ACCD483EDECE}"/>
                </a:ext>
              </a:extLst>
            </p:cNvPr>
            <p:cNvCxnSpPr/>
            <p:nvPr/>
          </p:nvCxnSpPr>
          <p:spPr>
            <a:xfrm flipV="1">
              <a:off x="5887814" y="4660759"/>
              <a:ext cx="364112" cy="565553"/>
            </a:xfrm>
            <a:prstGeom prst="straightConnector1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miter lim="800000"/>
              <a:tailEnd type="triangle" w="sm" len="med"/>
            </a:ln>
            <a:effectLst/>
          </p:spPr>
        </p:cxn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7BD78F4F-BE3A-3AB9-68BA-344EBF9D1CE0}"/>
                </a:ext>
              </a:extLst>
            </p:cNvPr>
            <p:cNvSpPr/>
            <p:nvPr/>
          </p:nvSpPr>
          <p:spPr>
            <a:xfrm>
              <a:off x="4481678" y="5229566"/>
              <a:ext cx="2890217" cy="6078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New Transport Line </a:t>
              </a:r>
              <a:b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along SL and West Arc</a:t>
              </a:r>
              <a:endPara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TextBox 56">
              <a:extLst>
                <a:ext uri="{FF2B5EF4-FFF2-40B4-BE49-F238E27FC236}">
                  <a16:creationId xmlns:a16="http://schemas.microsoft.com/office/drawing/2014/main" id="{BAFFCCE6-9AC5-779A-C5C8-276BC13F5C63}"/>
                </a:ext>
              </a:extLst>
            </p:cNvPr>
            <p:cNvSpPr txBox="1"/>
            <p:nvPr/>
          </p:nvSpPr>
          <p:spPr>
            <a:xfrm>
              <a:off x="7911098" y="3930090"/>
              <a:ext cx="807878" cy="184666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123 MeV e</a:t>
              </a:r>
              <a:r>
                <a:rPr kumimoji="0" lang="en-US" sz="1200" b="1" i="0" u="none" strike="noStrike" kern="0" cap="none" spc="0" normalizeH="0" baseline="3000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cxnSp>
          <p:nvCxnSpPr>
            <p:cNvPr id="107" name="Straight Arrow Connector 57">
              <a:extLst>
                <a:ext uri="{FF2B5EF4-FFF2-40B4-BE49-F238E27FC236}">
                  <a16:creationId xmlns:a16="http://schemas.microsoft.com/office/drawing/2014/main" id="{0C8B1383-3B11-6DD6-0073-90FD8A051375}"/>
                </a:ext>
              </a:extLst>
            </p:cNvPr>
            <p:cNvCxnSpPr>
              <a:cxnSpLocks/>
              <a:stCxn id="83" idx="0"/>
            </p:cNvCxnSpPr>
            <p:nvPr/>
          </p:nvCxnSpPr>
          <p:spPr>
            <a:xfrm>
              <a:off x="8070593" y="3825673"/>
              <a:ext cx="488889" cy="43061"/>
            </a:xfrm>
            <a:prstGeom prst="straightConnector1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08" name="Straight Arrow Connector 59">
              <a:extLst>
                <a:ext uri="{FF2B5EF4-FFF2-40B4-BE49-F238E27FC236}">
                  <a16:creationId xmlns:a16="http://schemas.microsoft.com/office/drawing/2014/main" id="{E375FB29-512F-F150-3DB6-C03DFC559875}"/>
                </a:ext>
              </a:extLst>
            </p:cNvPr>
            <p:cNvCxnSpPr>
              <a:cxnSpLocks/>
            </p:cNvCxnSpPr>
            <p:nvPr/>
          </p:nvCxnSpPr>
          <p:spPr>
            <a:xfrm>
              <a:off x="4730462" y="2840442"/>
              <a:ext cx="488889" cy="6108"/>
            </a:xfrm>
            <a:prstGeom prst="straightConnector1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09" name="Straight Arrow Connector 62">
              <a:extLst>
                <a:ext uri="{FF2B5EF4-FFF2-40B4-BE49-F238E27FC236}">
                  <a16:creationId xmlns:a16="http://schemas.microsoft.com/office/drawing/2014/main" id="{8FFB38ED-3B21-8F8B-BED3-9A286C18566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97412" y="2449801"/>
              <a:ext cx="69875" cy="391258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miter lim="800000"/>
              <a:tailEnd type="triangle" w="sm" len="med"/>
            </a:ln>
            <a:effectLst/>
          </p:spPr>
        </p:cxnSp>
        <p:cxnSp>
          <p:nvCxnSpPr>
            <p:cNvPr id="110" name="Straight Arrow Connector 69">
              <a:extLst>
                <a:ext uri="{FF2B5EF4-FFF2-40B4-BE49-F238E27FC236}">
                  <a16:creationId xmlns:a16="http://schemas.microsoft.com/office/drawing/2014/main" id="{461830A6-D00F-2BA8-80D9-FE853F43B9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61283" y="3481467"/>
              <a:ext cx="72698" cy="289100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miter lim="800000"/>
              <a:tailEnd type="triangle" w="sm" len="med"/>
            </a:ln>
            <a:effectLst/>
          </p:spPr>
        </p:cxnSp>
        <p:cxnSp>
          <p:nvCxnSpPr>
            <p:cNvPr id="111" name="Straight Arrow Connector 70">
              <a:extLst>
                <a:ext uri="{FF2B5EF4-FFF2-40B4-BE49-F238E27FC236}">
                  <a16:creationId xmlns:a16="http://schemas.microsoft.com/office/drawing/2014/main" id="{31013D6A-C0B8-D3BC-2348-3BC045DE551D}"/>
                </a:ext>
              </a:extLst>
            </p:cNvPr>
            <p:cNvCxnSpPr>
              <a:cxnSpLocks/>
            </p:cNvCxnSpPr>
            <p:nvPr/>
          </p:nvCxnSpPr>
          <p:spPr>
            <a:xfrm>
              <a:off x="6387745" y="2530896"/>
              <a:ext cx="0" cy="240939"/>
            </a:xfrm>
            <a:prstGeom prst="straightConnector1">
              <a:avLst/>
            </a:prstGeom>
            <a:noFill/>
            <a:ln w="6350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12" name="Straight Arrow Connector 73">
              <a:extLst>
                <a:ext uri="{FF2B5EF4-FFF2-40B4-BE49-F238E27FC236}">
                  <a16:creationId xmlns:a16="http://schemas.microsoft.com/office/drawing/2014/main" id="{5B362CAF-917E-05A3-AB05-CF69B122688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27955" y="4684027"/>
              <a:ext cx="67784" cy="196454"/>
            </a:xfrm>
            <a:prstGeom prst="straightConnector1">
              <a:avLst/>
            </a:prstGeom>
            <a:noFill/>
            <a:ln w="6350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113" name="Rectangle 43">
            <a:extLst>
              <a:ext uri="{FF2B5EF4-FFF2-40B4-BE49-F238E27FC236}">
                <a16:creationId xmlns:a16="http://schemas.microsoft.com/office/drawing/2014/main" id="{27B6E4F6-7D14-5448-3F0C-8B75CECBC0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3259" y="6230954"/>
            <a:ext cx="679134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+mn-cs"/>
              </a:rPr>
              <a:t>(</a:t>
            </a: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+mn-cs"/>
              </a:rPr>
              <a:t>Ce</a:t>
            </a:r>
            <a:r>
              <a:rPr kumimoji="0" lang="fr-FR" sz="1200" b="0" i="0" u="none" strike="noStrike" kern="1200" cap="none" spc="0" normalizeH="0" baseline="3000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+mn-cs"/>
              </a:rPr>
              <a:t>+</a:t>
            </a: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+mn-cs"/>
              </a:rPr>
              <a:t>BAF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+mn-cs"/>
              </a:rPr>
              <a:t> </a:t>
            </a: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+mn-cs"/>
              </a:rPr>
              <a:t>Working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+mn-cs"/>
              </a:rPr>
              <a:t> Group) J. </a:t>
            </a: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+mn-cs"/>
              </a:rPr>
              <a:t>Grames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+mn-cs"/>
              </a:rPr>
              <a:t> </a:t>
            </a:r>
            <a:r>
              <a:rPr kumimoji="0" lang="fr-FR" sz="12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+mn-cs"/>
              </a:rPr>
              <a:t>et al. 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+mn-cs"/>
              </a:rPr>
              <a:t> </a:t>
            </a: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+mn-cs"/>
              </a:rPr>
              <a:t>JACoW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+mn-cs"/>
              </a:rPr>
              <a:t> IPAC2023 (2023) MOPL152; arXiv2309.15581</a:t>
            </a:r>
          </a:p>
        </p:txBody>
      </p:sp>
      <p:pic>
        <p:nvPicPr>
          <p:cNvPr id="115" name="Picture 3" descr="C:\Documents and Settings\grames\Desktop\images\install_111222\photo.JPG">
            <a:extLst>
              <a:ext uri="{FF2B5EF4-FFF2-40B4-BE49-F238E27FC236}">
                <a16:creationId xmlns:a16="http://schemas.microsoft.com/office/drawing/2014/main" id="{C781B8F8-DC52-9803-8D66-19D24E40A62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0736" y="1238269"/>
            <a:ext cx="2101108" cy="1401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5378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86CF033F-2E53-128A-9D3A-BB48EA69E812}"/>
              </a:ext>
            </a:extLst>
          </p:cNvPr>
          <p:cNvCxnSpPr>
            <a:cxnSpLocks/>
          </p:cNvCxnSpPr>
          <p:nvPr/>
        </p:nvCxnSpPr>
        <p:spPr>
          <a:xfrm>
            <a:off x="1152419" y="623127"/>
            <a:ext cx="1087340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A34F164A-B1AF-BB63-249E-4FC220AA5A1D}"/>
              </a:ext>
            </a:extLst>
          </p:cNvPr>
          <p:cNvCxnSpPr>
            <a:cxnSpLocks/>
          </p:cNvCxnSpPr>
          <p:nvPr/>
        </p:nvCxnSpPr>
        <p:spPr>
          <a:xfrm>
            <a:off x="172285" y="6614592"/>
            <a:ext cx="1151613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F4964346-74B0-6460-5669-49E0CB7B0133}"/>
              </a:ext>
            </a:extLst>
          </p:cNvPr>
          <p:cNvSpPr txBox="1"/>
          <p:nvPr/>
        </p:nvSpPr>
        <p:spPr>
          <a:xfrm>
            <a:off x="11757620" y="6465193"/>
            <a:ext cx="502062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Bauhaus 93" pitchFamily="82" charset="77"/>
                <a:ea typeface="+mn-ea"/>
                <a:cs typeface="+mn-cs"/>
              </a:rPr>
              <a:t>4/22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9C3E08BA-BDD6-D772-1984-94EBA44E9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4725" y="88304"/>
            <a:ext cx="891100" cy="438433"/>
          </a:xfrm>
          <a:prstGeom prst="rect">
            <a:avLst/>
          </a:prstGeom>
        </p:spPr>
      </p:pic>
      <p:sp>
        <p:nvSpPr>
          <p:cNvPr id="15" name="Text Box 9">
            <a:extLst>
              <a:ext uri="{FF2B5EF4-FFF2-40B4-BE49-F238E27FC236}">
                <a16:creationId xmlns:a16="http://schemas.microsoft.com/office/drawing/2014/main" id="{2869B679-7479-4A57-B841-DC86079EDF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9266" y="1024395"/>
            <a:ext cx="4105683" cy="40011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>
                <a:solidFill>
                  <a:srgbClr val="000000"/>
                </a:solidFill>
                <a:latin typeface="Lucida Calligraphy" charset="0"/>
              </a:rPr>
              <a:t>Gravitational Form Factors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A657F38-735D-4FDC-AC0C-C682C801C1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8332" y="1210655"/>
            <a:ext cx="608754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V.D. </a:t>
            </a:r>
            <a:r>
              <a:rPr lang="fr-FR" sz="120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Burkert</a:t>
            </a:r>
            <a:r>
              <a:rPr lang="fr-FR" sz="120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, L. </a:t>
            </a:r>
            <a:r>
              <a:rPr lang="fr-FR" sz="120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Elouadrhiri</a:t>
            </a:r>
            <a:r>
              <a:rPr lang="fr-FR" sz="120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, F.-X. Girod, C. </a:t>
            </a:r>
            <a:r>
              <a:rPr lang="fr-FR" sz="120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Lorcé</a:t>
            </a:r>
            <a:r>
              <a:rPr lang="fr-FR" sz="120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, P.E. </a:t>
            </a:r>
            <a:r>
              <a:rPr lang="fr-FR" sz="120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Shanahan</a:t>
            </a:r>
            <a:r>
              <a:rPr lang="fr-FR" sz="120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 RMP 95 (2023) 041002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3F8F60B-BA6E-4F09-AEA5-0E093534903C}"/>
              </a:ext>
            </a:extLst>
          </p:cNvPr>
          <p:cNvSpPr txBox="1"/>
          <p:nvPr/>
        </p:nvSpPr>
        <p:spPr>
          <a:xfrm>
            <a:off x="12438743" y="14804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625C810E-A52E-4BD8-A1E9-41A4600D6F93}"/>
                  </a:ext>
                </a:extLst>
              </p:cNvPr>
              <p:cNvSpPr txBox="1"/>
              <p:nvPr/>
            </p:nvSpPr>
            <p:spPr>
              <a:xfrm>
                <a:off x="1750787" y="3218732"/>
                <a:ext cx="8703854" cy="589329"/>
              </a:xfrm>
              <a:prstGeom prst="rect">
                <a:avLst/>
              </a:prstGeom>
              <a:noFill/>
              <a:ln w="9525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̂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𝜇𝜈</m:t>
                            </m:r>
                          </m:sub>
                          <m:sup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p>
                        </m:sSubSup>
                      </m:e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fr-FR" i="1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acc>
                        <m:r>
                          <a:rPr lang="fr-FR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  <m:r>
                      <a:rPr lang="fr-FR" i="1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fr-FR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fr-FR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  <m:sup>
                            <m:r>
                              <a:rPr lang="fr-FR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fr-FR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𝒒</m:t>
                            </m:r>
                          </m:sup>
                        </m:sSubSup>
                        <m:d>
                          <m:dPr>
                            <m:ctrlPr>
                              <a:rPr lang="fr-FR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</m:d>
                        <m:r>
                          <a:rPr lang="fr-FR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sub>
                            </m:sSub>
                          </m:num>
                          <m:den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den>
                        </m:f>
                        <m:r>
                          <a:rPr lang="fr-FR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fr-FR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𝑱</m:t>
                            </m:r>
                          </m:e>
                          <m:sup>
                            <m:r>
                              <a:rPr lang="fr-FR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𝒒</m:t>
                            </m:r>
                          </m:sup>
                        </m:sSup>
                        <m:d>
                          <m:dPr>
                            <m:ctrlPr>
                              <a:rPr lang="fr-FR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</m:d>
                        <m:r>
                          <a:rPr lang="fr-FR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d>
                              <m:d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𝜈𝛼</m:t>
                                    </m:r>
                                  </m:sub>
                                </m:sSub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𝜇𝛼</m:t>
                                    </m:r>
                                  </m:sub>
                                </m:sSub>
                              </m:e>
                            </m:d>
                            <m:sSup>
                              <m:sSup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l-GR" i="1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</m:e>
                              <m:sup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sup>
                            </m:sSup>
                          </m:num>
                          <m:den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den>
                        </m:f>
                        <m:r>
                          <a:rPr lang="fr-FR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fr-FR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  <m:sup>
                            <m:r>
                              <a:rPr lang="fr-FR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𝒒</m:t>
                            </m:r>
                          </m:sup>
                        </m:sSup>
                        <m:d>
                          <m:dPr>
                            <m:ctrlPr>
                              <a:rPr lang="fr-FR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</m:d>
                        <m:r>
                          <a:rPr lang="fr-FR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i="1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</m:e>
                              <m:sub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i="1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</m:e>
                              <m:sub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sub>
                            </m:sSub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𝜇𝜈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l-GR" i="1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</m:e>
                              <m:sup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den>
                        </m:f>
                      </m:e>
                    </m:d>
                    <m:r>
                      <a:rPr lang="fr-FR" i="1"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acc>
                      </m:e>
                    </m:d>
                  </m:oMath>
                </a14:m>
                <a:r>
                  <a:rPr lang="fr-FR"/>
                  <a:t> </a:t>
                </a:r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625C810E-A52E-4BD8-A1E9-41A4600D6F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0787" y="3218732"/>
                <a:ext cx="8703854" cy="5893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ZoneTexte 19">
            <a:extLst>
              <a:ext uri="{FF2B5EF4-FFF2-40B4-BE49-F238E27FC236}">
                <a16:creationId xmlns:a16="http://schemas.microsoft.com/office/drawing/2014/main" id="{A0FD63C1-56B6-4330-9C00-698ABF4ED467}"/>
              </a:ext>
            </a:extLst>
          </p:cNvPr>
          <p:cNvSpPr txBox="1"/>
          <p:nvPr/>
        </p:nvSpPr>
        <p:spPr>
          <a:xfrm>
            <a:off x="2895984" y="4109424"/>
            <a:ext cx="20236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>
                <a:solidFill>
                  <a:srgbClr val="FF0000"/>
                </a:solidFill>
              </a:rPr>
              <a:t>Mass/</a:t>
            </a:r>
            <a:r>
              <a:rPr lang="fr-FR" sz="1400" err="1">
                <a:solidFill>
                  <a:srgbClr val="FF0000"/>
                </a:solidFill>
              </a:rPr>
              <a:t>energy</a:t>
            </a:r>
            <a:r>
              <a:rPr lang="fr-FR" sz="1400">
                <a:solidFill>
                  <a:srgbClr val="FF0000"/>
                </a:solidFill>
              </a:rPr>
              <a:t> distribution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A003E07-3D40-4F0C-8312-44CD70373B2F}"/>
              </a:ext>
            </a:extLst>
          </p:cNvPr>
          <p:cNvSpPr txBox="1"/>
          <p:nvPr/>
        </p:nvSpPr>
        <p:spPr>
          <a:xfrm>
            <a:off x="5270320" y="4111993"/>
            <a:ext cx="2545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err="1">
                <a:solidFill>
                  <a:srgbClr val="FF0000"/>
                </a:solidFill>
              </a:rPr>
              <a:t>Angular</a:t>
            </a:r>
            <a:r>
              <a:rPr lang="fr-FR" sz="1400">
                <a:solidFill>
                  <a:srgbClr val="FF0000"/>
                </a:solidFill>
              </a:rPr>
              <a:t> </a:t>
            </a:r>
            <a:r>
              <a:rPr lang="fr-FR" sz="1400" err="1">
                <a:solidFill>
                  <a:srgbClr val="FF0000"/>
                </a:solidFill>
              </a:rPr>
              <a:t>momentum</a:t>
            </a:r>
            <a:r>
              <a:rPr lang="fr-FR" sz="1400">
                <a:solidFill>
                  <a:srgbClr val="FF0000"/>
                </a:solidFill>
              </a:rPr>
              <a:t> distribution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649C8C72-AC37-4EB9-A6D3-6AEC1FCD684D}"/>
              </a:ext>
            </a:extLst>
          </p:cNvPr>
          <p:cNvCxnSpPr>
            <a:cxnSpLocks/>
            <a:stCxn id="34" idx="1"/>
          </p:cNvCxnSpPr>
          <p:nvPr/>
        </p:nvCxnSpPr>
        <p:spPr>
          <a:xfrm flipH="1" flipV="1">
            <a:off x="7985760" y="3639268"/>
            <a:ext cx="840353" cy="625809"/>
          </a:xfrm>
          <a:prstGeom prst="straightConnector1">
            <a:avLst/>
          </a:prstGeom>
          <a:ln w="9525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FC74983C-9A71-4D60-9714-C335D49BC21A}"/>
              </a:ext>
            </a:extLst>
          </p:cNvPr>
          <p:cNvCxnSpPr>
            <a:cxnSpLocks/>
          </p:cNvCxnSpPr>
          <p:nvPr/>
        </p:nvCxnSpPr>
        <p:spPr>
          <a:xfrm flipH="1" flipV="1">
            <a:off x="5567680" y="3639268"/>
            <a:ext cx="1087120" cy="470157"/>
          </a:xfrm>
          <a:prstGeom prst="straightConnector1">
            <a:avLst/>
          </a:prstGeom>
          <a:ln w="9525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25604FD5-D3B9-4B19-8245-2CC5AEEBDD32}"/>
              </a:ext>
            </a:extLst>
          </p:cNvPr>
          <p:cNvCxnSpPr>
            <a:cxnSpLocks/>
            <a:stCxn id="20" idx="0"/>
          </p:cNvCxnSpPr>
          <p:nvPr/>
        </p:nvCxnSpPr>
        <p:spPr>
          <a:xfrm flipV="1">
            <a:off x="3907800" y="3639268"/>
            <a:ext cx="219679" cy="470156"/>
          </a:xfrm>
          <a:prstGeom prst="straightConnector1">
            <a:avLst/>
          </a:prstGeom>
          <a:ln w="9525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Box 6">
            <a:extLst>
              <a:ext uri="{FF2B5EF4-FFF2-40B4-BE49-F238E27FC236}">
                <a16:creationId xmlns:a16="http://schemas.microsoft.com/office/drawing/2014/main" id="{DE6B7C36-0CA2-4030-87A6-07165AC300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1" y="1660348"/>
            <a:ext cx="1161942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D60093"/>
              </a:buClr>
              <a:buFont typeface="Courier New" panose="02070309020205020404" pitchFamily="49" charset="0"/>
              <a:buChar char="o"/>
              <a:defRPr/>
            </a:pPr>
            <a:r>
              <a:rPr lang="en-US" b="1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Experimental access </a:t>
            </a:r>
            <a:r>
              <a:rPr lang="en-US">
                <a:latin typeface="Microsoft Sans Serif" panose="020B0604020202020204" pitchFamily="34" charset="0"/>
                <a:cs typeface="Microsoft Sans Serif" panose="020B0604020202020204" pitchFamily="34" charset="0"/>
              </a:rPr>
              <a:t>to the </a:t>
            </a:r>
            <a:r>
              <a:rPr lang="en-US" b="1">
                <a:solidFill>
                  <a:srgbClr val="CD04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Gravitational Form Factors </a:t>
            </a:r>
            <a:r>
              <a:rPr lang="en-US">
                <a:latin typeface="Microsoft Sans Serif" panose="020B0604020202020204" pitchFamily="34" charset="0"/>
                <a:cs typeface="Microsoft Sans Serif" panose="020B0604020202020204" pitchFamily="34" charset="0"/>
              </a:rPr>
              <a:t>(GFFs) of hadrons is the novel quest of the understanding of </a:t>
            </a:r>
            <a:r>
              <a:rPr lang="en-US" b="1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nucleon structure and dynamics</a:t>
            </a:r>
            <a:r>
              <a:rPr lang="en-US">
                <a:latin typeface="Microsoft Sans Serif" panose="020B0604020202020204" pitchFamily="34" charset="0"/>
                <a:cs typeface="Microsoft Sans Serif" panose="020B0604020202020204" pitchFamily="34" charset="0"/>
              </a:rPr>
              <a:t>.</a:t>
            </a:r>
          </a:p>
          <a:p>
            <a:pPr marL="285750" indent="-285750" algn="just">
              <a:buClr>
                <a:srgbClr val="D60093"/>
              </a:buClr>
              <a:buFont typeface="Courier New" panose="02070309020205020404" pitchFamily="49" charset="0"/>
              <a:buChar char="o"/>
              <a:defRPr/>
            </a:pPr>
            <a:endParaRPr lang="en-US" sz="80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285750" indent="-285750" algn="just">
              <a:buClr>
                <a:srgbClr val="D60093"/>
              </a:buClr>
              <a:buFont typeface="Courier New" panose="02070309020205020404" pitchFamily="49" charset="0"/>
              <a:buChar char="o"/>
              <a:defRPr/>
            </a:pPr>
            <a:r>
              <a:rPr lang="en-US">
                <a:latin typeface="Microsoft Sans Serif" panose="020B0604020202020204" pitchFamily="34" charset="0"/>
                <a:cs typeface="Microsoft Sans Serif" panose="020B0604020202020204" pitchFamily="34" charset="0"/>
              </a:rPr>
              <a:t>GFFs may be </a:t>
            </a:r>
            <a:r>
              <a:rPr lang="en-US" b="1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probed indirectly </a:t>
            </a:r>
            <a:r>
              <a:rPr lang="en-US">
                <a:latin typeface="Microsoft Sans Serif" panose="020B0604020202020204" pitchFamily="34" charset="0"/>
                <a:cs typeface="Microsoft Sans Serif" panose="020B0604020202020204" pitchFamily="34" charset="0"/>
              </a:rPr>
              <a:t>in various exclusive processes: (Double) Deeply Virtual Compton Scattering, Time-Like Compton Scattering, Meson Production, J/</a:t>
            </a:r>
            <a:r>
              <a:rPr lang="en-US">
                <a:latin typeface="Symbol" pitchFamily="2" charset="2"/>
                <a:cs typeface="Microsoft Sans Serif" panose="020B0604020202020204" pitchFamily="34" charset="0"/>
              </a:rPr>
              <a:t>Y</a:t>
            </a:r>
            <a:r>
              <a:rPr lang="en-US">
                <a:latin typeface="Microsoft Sans Serif" panose="020B0604020202020204" pitchFamily="34" charset="0"/>
                <a:cs typeface="Microsoft Sans Serif" panose="020B0604020202020204" pitchFamily="34" charset="0"/>
              </a:rPr>
              <a:t> production at threshold...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2EFD7A7D-82C3-4F0E-8113-4DB8E93A9559}"/>
                  </a:ext>
                </a:extLst>
              </p:cNvPr>
              <p:cNvSpPr txBox="1"/>
              <p:nvPr/>
            </p:nvSpPr>
            <p:spPr>
              <a:xfrm>
                <a:off x="4917440" y="5588000"/>
                <a:ext cx="2387600" cy="717376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mech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</m:sub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=6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num>
                        <m:den>
                          <m:nary>
                            <m:naryPr>
                              <m:limLoc m:val="undOvr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d>
                                <m:d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nary>
                        </m:den>
                      </m:f>
                    </m:oMath>
                  </m:oMathPara>
                </a14:m>
                <a:endParaRPr lang="fr-FR"/>
              </a:p>
            </p:txBody>
          </p:sp>
        </mc:Choice>
        <mc:Fallback xmlns="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2EFD7A7D-82C3-4F0E-8113-4DB8E93A95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7440" y="5588000"/>
                <a:ext cx="2387600" cy="7173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3D65B63D-2887-450B-8AB4-90104444ADA2}"/>
                  </a:ext>
                </a:extLst>
              </p:cNvPr>
              <p:cNvSpPr txBox="1"/>
              <p:nvPr/>
            </p:nvSpPr>
            <p:spPr>
              <a:xfrm>
                <a:off x="4521200" y="4795520"/>
                <a:ext cx="3148298" cy="6458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𝐷</m:t>
                      </m:r>
                      <m:d>
                        <m:d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 </m:t>
                          </m:r>
                          <m:sSup>
                            <m:sSup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acc>
                                <m:accPr>
                                  <m:chr m:val="⃗"/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</m:e>
                              </m:acc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acc>
                                <m:accPr>
                                  <m:chr m:val="⃗"/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sup>
                          </m:sSup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fr-FR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∆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 sz="1600"/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3D65B63D-2887-450B-8AB4-90104444AD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1200" y="4795520"/>
                <a:ext cx="3148298" cy="6458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ZoneTexte 33">
            <a:extLst>
              <a:ext uri="{FF2B5EF4-FFF2-40B4-BE49-F238E27FC236}">
                <a16:creationId xmlns:a16="http://schemas.microsoft.com/office/drawing/2014/main" id="{03275B0A-3B5C-4B4A-BB4D-E3A67787D338}"/>
              </a:ext>
            </a:extLst>
          </p:cNvPr>
          <p:cNvSpPr txBox="1"/>
          <p:nvPr/>
        </p:nvSpPr>
        <p:spPr>
          <a:xfrm>
            <a:off x="8826113" y="4111188"/>
            <a:ext cx="2417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>
                <a:solidFill>
                  <a:srgbClr val="FF0000"/>
                </a:solidFill>
              </a:rPr>
              <a:t>Forces &amp;  pressure distribution</a:t>
            </a:r>
          </a:p>
        </p:txBody>
      </p: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6C062BD7-2525-4EE8-BAA1-D05984726A24}"/>
              </a:ext>
            </a:extLst>
          </p:cNvPr>
          <p:cNvGrpSpPr/>
          <p:nvPr/>
        </p:nvGrpSpPr>
        <p:grpSpPr>
          <a:xfrm>
            <a:off x="8482965" y="4515217"/>
            <a:ext cx="3109595" cy="1411795"/>
            <a:chOff x="8513445" y="4728577"/>
            <a:chExt cx="3109595" cy="14117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ZoneTexte 31">
                  <a:extLst>
                    <a:ext uri="{FF2B5EF4-FFF2-40B4-BE49-F238E27FC236}">
                      <a16:creationId xmlns:a16="http://schemas.microsoft.com/office/drawing/2014/main" id="{77FA8C2D-9A63-41D1-92DA-969985547BCB}"/>
                    </a:ext>
                  </a:extLst>
                </p:cNvPr>
                <p:cNvSpPr txBox="1"/>
                <p:nvPr/>
              </p:nvSpPr>
              <p:spPr>
                <a:xfrm>
                  <a:off x="8543925" y="4759057"/>
                  <a:ext cx="2996140" cy="6163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d>
                          <m:d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=−</m:t>
                        </m:r>
                        <m:f>
                          <m:f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den>
                        </m:f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num>
                          <m:den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𝑑𝑟</m:t>
                            </m:r>
                          </m:den>
                        </m:f>
                        <m:d>
                          <m:dPr>
                            <m:begChr m:val="["/>
                            <m:endChr m:val="]"/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den>
                            </m:f>
                            <m:f>
                              <m:f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num>
                              <m:den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𝑑𝑟</m:t>
                                </m:r>
                              </m:den>
                            </m:f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  <m:d>
                              <m:d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fr-FR"/>
                </a:p>
              </p:txBody>
            </p:sp>
          </mc:Choice>
          <mc:Fallback xmlns="">
            <p:sp>
              <p:nvSpPr>
                <p:cNvPr id="32" name="ZoneTexte 31">
                  <a:extLst>
                    <a:ext uri="{FF2B5EF4-FFF2-40B4-BE49-F238E27FC236}">
                      <a16:creationId xmlns:a16="http://schemas.microsoft.com/office/drawing/2014/main" id="{77FA8C2D-9A63-41D1-92DA-969985547B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43925" y="4759057"/>
                  <a:ext cx="2996140" cy="61638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ZoneTexte 32">
                  <a:extLst>
                    <a:ext uri="{FF2B5EF4-FFF2-40B4-BE49-F238E27FC236}">
                      <a16:creationId xmlns:a16="http://schemas.microsoft.com/office/drawing/2014/main" id="{16C24C53-669A-405F-8B5F-6E4B24DE3802}"/>
                    </a:ext>
                  </a:extLst>
                </p:cNvPr>
                <p:cNvSpPr txBox="1"/>
                <p:nvPr/>
              </p:nvSpPr>
              <p:spPr>
                <a:xfrm>
                  <a:off x="8543925" y="5449937"/>
                  <a:ext cx="3072444" cy="6163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  <m:r>
                          <a:rPr lang="fr-FR" i="1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  <m:sSup>
                              <m:sSup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p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fr-FR" i="1"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fr-FR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f>
                          <m:f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num>
                          <m:den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𝑑𝑟</m:t>
                            </m:r>
                          </m:den>
                        </m:f>
                        <m:d>
                          <m:dPr>
                            <m:begChr m:val="["/>
                            <m:endChr m:val="]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fr-FR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f>
                              <m:f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num>
                              <m:den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𝑑𝑟</m:t>
                                </m:r>
                              </m:den>
                            </m:f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  <m:d>
                              <m:d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fr-FR"/>
                </a:p>
              </p:txBody>
            </p:sp>
          </mc:Choice>
          <mc:Fallback xmlns="">
            <p:sp>
              <p:nvSpPr>
                <p:cNvPr id="33" name="ZoneTexte 32">
                  <a:extLst>
                    <a:ext uri="{FF2B5EF4-FFF2-40B4-BE49-F238E27FC236}">
                      <a16:creationId xmlns:a16="http://schemas.microsoft.com/office/drawing/2014/main" id="{16C24C53-669A-405F-8B5F-6E4B24DE38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43925" y="5449937"/>
                  <a:ext cx="3072444" cy="616387"/>
                </a:xfrm>
                <a:prstGeom prst="rect">
                  <a:avLst/>
                </a:prstGeom>
                <a:blipFill>
                  <a:blip r:embed="rId8"/>
                  <a:stretch>
                    <a:fillRect b="-99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7AFE027-F7CD-4AC4-A1B5-14DC661E1BD9}"/>
                </a:ext>
              </a:extLst>
            </p:cNvPr>
            <p:cNvSpPr/>
            <p:nvPr/>
          </p:nvSpPr>
          <p:spPr>
            <a:xfrm>
              <a:off x="8513445" y="4728577"/>
              <a:ext cx="3109595" cy="141179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C701BBA1-F8DD-498C-8493-DFE29C30922D}"/>
                  </a:ext>
                </a:extLst>
              </p:cNvPr>
              <p:cNvSpPr txBox="1"/>
              <p:nvPr/>
            </p:nvSpPr>
            <p:spPr>
              <a:xfrm>
                <a:off x="954394" y="4538945"/>
                <a:ext cx="3109595" cy="1588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buClr>
                    <a:srgbClr val="FF40FF"/>
                  </a:buClr>
                </a:pPr>
                <a:r>
                  <a:rPr lang="fr-FR" sz="1600" b="1" err="1">
                    <a:solidFill>
                      <a:srgbClr val="CD04FF"/>
                    </a:solidFill>
                  </a:rPr>
                  <a:t>Mechanical</a:t>
                </a:r>
                <a:r>
                  <a:rPr lang="fr-FR" sz="1600" b="1">
                    <a:solidFill>
                      <a:srgbClr val="CD04FF"/>
                    </a:solidFill>
                  </a:rPr>
                  <a:t> </a:t>
                </a:r>
                <a:r>
                  <a:rPr lang="fr-FR" sz="1600" b="1" err="1">
                    <a:solidFill>
                      <a:srgbClr val="CD04FF"/>
                    </a:solidFill>
                  </a:rPr>
                  <a:t>properties</a:t>
                </a:r>
                <a:r>
                  <a:rPr lang="fr-FR" sz="1600" b="1">
                    <a:solidFill>
                      <a:srgbClr val="CD04FF"/>
                    </a:solidFill>
                  </a:rPr>
                  <a:t> </a:t>
                </a:r>
                <a:r>
                  <a:rPr lang="fr-FR" sz="1600"/>
                  <a:t>of hadrons can </a:t>
                </a:r>
                <a:r>
                  <a:rPr lang="fr-FR" sz="1600" err="1"/>
                  <a:t>be</a:t>
                </a:r>
                <a:r>
                  <a:rPr lang="fr-FR" sz="1600"/>
                  <a:t> </a:t>
                </a:r>
                <a:r>
                  <a:rPr lang="fr-FR" sz="1600" err="1"/>
                  <a:t>obtained</a:t>
                </a:r>
                <a:r>
                  <a:rPr lang="fr-FR" sz="1600"/>
                  <a:t> </a:t>
                </a:r>
                <a:r>
                  <a:rPr lang="fr-FR" sz="1600" err="1"/>
                  <a:t>from</a:t>
                </a:r>
                <a:r>
                  <a:rPr lang="fr-FR" sz="1600"/>
                  <a:t> the total </a:t>
                </a:r>
                <a14:m>
                  <m:oMath xmlns:m="http://schemas.openxmlformats.org/officeDocument/2006/math">
                    <m:r>
                      <a:rPr lang="fr-FR" sz="1600" i="1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fr-FR" sz="16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fr-FR" sz="1600" i="1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p>
                        </m:sSup>
                        <m:d>
                          <m:dPr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nary>
                    <m:r>
                      <a:rPr lang="fr-FR" sz="16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𝑔</m:t>
                        </m:r>
                      </m:sup>
                    </m:sSup>
                    <m:d>
                      <m:d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fr-FR" sz="1600"/>
                  <a:t> GFF and </a:t>
                </a:r>
                <a:r>
                  <a:rPr lang="fr-FR" sz="1600" err="1"/>
                  <a:t>its</a:t>
                </a:r>
                <a:r>
                  <a:rPr lang="fr-FR" sz="1600"/>
                  <a:t> Fourier </a:t>
                </a:r>
                <a:r>
                  <a:rPr lang="fr-FR" sz="1600" err="1"/>
                  <a:t>transform</a:t>
                </a:r>
                <a:r>
                  <a:rPr lang="fr-FR" sz="1600"/>
                  <a:t> in </a:t>
                </a:r>
                <a:r>
                  <a:rPr lang="fr-FR" sz="1600" err="1"/>
                  <a:t>terms</a:t>
                </a:r>
                <a:r>
                  <a:rPr lang="fr-FR" sz="1600"/>
                  <a:t> of </a:t>
                </a:r>
                <a:r>
                  <a:rPr lang="fr-FR" sz="1600" err="1"/>
                  <a:t>their</a:t>
                </a:r>
                <a:r>
                  <a:rPr lang="fr-FR" sz="1600"/>
                  <a:t> </a:t>
                </a:r>
                <a:r>
                  <a:rPr lang="fr-FR" sz="1600" b="1" err="1">
                    <a:solidFill>
                      <a:srgbClr val="FF0000"/>
                    </a:solidFill>
                  </a:rPr>
                  <a:t>mechanical</a:t>
                </a:r>
                <a:r>
                  <a:rPr lang="fr-FR" sz="1600" b="1">
                    <a:solidFill>
                      <a:srgbClr val="FF0000"/>
                    </a:solidFill>
                  </a:rPr>
                  <a:t> radius </a:t>
                </a:r>
                <a:r>
                  <a:rPr lang="fr-FR" sz="1600"/>
                  <a:t>and </a:t>
                </a:r>
                <a:r>
                  <a:rPr lang="fr-FR" sz="1600" b="1" err="1">
                    <a:solidFill>
                      <a:srgbClr val="FF0000"/>
                    </a:solidFill>
                  </a:rPr>
                  <a:t>shear</a:t>
                </a:r>
                <a:r>
                  <a:rPr lang="fr-FR" sz="1600" b="1">
                    <a:solidFill>
                      <a:srgbClr val="FF0000"/>
                    </a:solidFill>
                  </a:rPr>
                  <a:t> force</a:t>
                </a:r>
                <a:r>
                  <a:rPr lang="fr-FR" sz="1600"/>
                  <a:t> and </a:t>
                </a:r>
                <a:r>
                  <a:rPr lang="fr-FR" sz="1600" b="1">
                    <a:solidFill>
                      <a:srgbClr val="FF0000"/>
                    </a:solidFill>
                  </a:rPr>
                  <a:t>pressure</a:t>
                </a:r>
                <a:r>
                  <a:rPr lang="fr-FR" sz="1600"/>
                  <a:t> distributions.</a:t>
                </a:r>
              </a:p>
            </p:txBody>
          </p:sp>
        </mc:Choice>
        <mc:Fallback xmlns="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C701BBA1-F8DD-498C-8493-DFE29C3092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394" y="4538945"/>
                <a:ext cx="3109595" cy="1588640"/>
              </a:xfrm>
              <a:prstGeom prst="rect">
                <a:avLst/>
              </a:prstGeom>
              <a:blipFill>
                <a:blip r:embed="rId9"/>
                <a:stretch>
                  <a:fillRect l="-1176" t="-1154" r="-980" b="-423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 3" descr="LP15122-Picture.eps">
            <a:extLst>
              <a:ext uri="{FF2B5EF4-FFF2-40B4-BE49-F238E27FC236}">
                <a16:creationId xmlns:a16="http://schemas.microsoft.com/office/drawing/2014/main" id="{CD17CCB9-C806-4D76-FB96-A9362FCB3E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3" y="98532"/>
            <a:ext cx="1057446" cy="105744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1CD6924-7AEC-8243-9F5B-7765F7B907E0}"/>
              </a:ext>
            </a:extLst>
          </p:cNvPr>
          <p:cNvSpPr txBox="1"/>
          <p:nvPr/>
        </p:nvSpPr>
        <p:spPr>
          <a:xfrm>
            <a:off x="1203162" y="161462"/>
            <a:ext cx="4620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Generalized</a:t>
            </a:r>
            <a:r>
              <a:rPr lang="fr-FR" sz="240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Parton Distributions</a:t>
            </a:r>
          </a:p>
        </p:txBody>
      </p:sp>
      <p:sp>
        <p:nvSpPr>
          <p:cNvPr id="8" name="Text Box 64">
            <a:extLst>
              <a:ext uri="{FF2B5EF4-FFF2-40B4-BE49-F238E27FC236}">
                <a16:creationId xmlns:a16="http://schemas.microsoft.com/office/drawing/2014/main" id="{CE5CCC5B-45B1-256A-F753-2391E8EFC7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55036" y="289798"/>
            <a:ext cx="74411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800">
                <a:solidFill>
                  <a:srgbClr val="333399"/>
                </a:solidFill>
                <a:latin typeface="Lucida Calligraphy" charset="0"/>
              </a:rPr>
              <a:t>E. Voutier</a:t>
            </a:r>
          </a:p>
        </p:txBody>
      </p:sp>
      <p:sp>
        <p:nvSpPr>
          <p:cNvPr id="9" name="Text Box 18">
            <a:extLst>
              <a:ext uri="{FF2B5EF4-FFF2-40B4-BE49-F238E27FC236}">
                <a16:creationId xmlns:a16="http://schemas.microsoft.com/office/drawing/2014/main" id="{B47A275D-82C1-1C29-88A6-444554FFB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" y="6627805"/>
            <a:ext cx="88998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July 31</a:t>
            </a:r>
            <a:r>
              <a:rPr kumimoji="0" lang="en-US" sz="900" b="0" i="1" u="none" strike="noStrike" kern="1200" cap="none" spc="0" normalizeH="0" baseline="30000" noProof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st</a:t>
            </a: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2852288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 Box 6">
            <a:extLst>
              <a:ext uri="{FF2B5EF4-FFF2-40B4-BE49-F238E27FC236}">
                <a16:creationId xmlns:a16="http://schemas.microsoft.com/office/drawing/2014/main" id="{42E7E42C-954E-49BA-9D72-6CD886EB1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1" y="1660348"/>
            <a:ext cx="1161942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D60093"/>
              </a:buClr>
              <a:buFont typeface="Courier New" panose="02070309020205020404" pitchFamily="49" charset="0"/>
              <a:buChar char="o"/>
              <a:defRPr/>
            </a:pPr>
            <a:r>
              <a:rPr lang="en-US">
                <a:latin typeface="Microsoft Sans Serif" panose="020B0604020202020204" pitchFamily="34" charset="0"/>
                <a:cs typeface="Microsoft Sans Serif" panose="020B0604020202020204" pitchFamily="34" charset="0"/>
              </a:rPr>
              <a:t>GPDs are accessed through </a:t>
            </a:r>
            <a:r>
              <a:rPr lang="en-US" b="1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Compton Form Factors </a:t>
            </a:r>
            <a:r>
              <a:rPr lang="en-US">
                <a:latin typeface="Microsoft Sans Serif" panose="020B0604020202020204" pitchFamily="34" charset="0"/>
                <a:cs typeface="Microsoft Sans Serif" panose="020B0604020202020204" pitchFamily="34" charset="0"/>
              </a:rPr>
              <a:t>(CFFs) which real and imaginary parts are related by a fixed-t </a:t>
            </a:r>
            <a:r>
              <a:rPr lang="en-US" b="1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dispersion relation</a:t>
            </a:r>
            <a:r>
              <a:rPr lang="en-US">
                <a:latin typeface="Microsoft Sans Serif" panose="020B0604020202020204" pitchFamily="34" charset="0"/>
                <a:cs typeface="Microsoft Sans Serif" panose="020B0604020202020204" pitchFamily="34" charset="0"/>
              </a:rPr>
              <a:t>.</a:t>
            </a: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86CF033F-2E53-128A-9D3A-BB48EA69E812}"/>
              </a:ext>
            </a:extLst>
          </p:cNvPr>
          <p:cNvCxnSpPr>
            <a:cxnSpLocks/>
          </p:cNvCxnSpPr>
          <p:nvPr/>
        </p:nvCxnSpPr>
        <p:spPr>
          <a:xfrm>
            <a:off x="1152419" y="623127"/>
            <a:ext cx="1087340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6" name="Image 15">
            <a:extLst>
              <a:ext uri="{FF2B5EF4-FFF2-40B4-BE49-F238E27FC236}">
                <a16:creationId xmlns:a16="http://schemas.microsoft.com/office/drawing/2014/main" id="{9C3E08BA-BDD6-D772-1984-94EBA44E9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4725" y="88304"/>
            <a:ext cx="891100" cy="4384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EB0702AE-582F-46C0-A1CA-CB952FBA17EE}"/>
                  </a:ext>
                </a:extLst>
              </p:cNvPr>
              <p:cNvSpPr txBox="1"/>
              <p:nvPr/>
            </p:nvSpPr>
            <p:spPr>
              <a:xfrm>
                <a:off x="1022126" y="2484031"/>
                <a:ext cx="6337511" cy="56630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𝕹𝖊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14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𝓗</m:t>
                          </m:r>
                          <m:d>
                            <m:dPr>
                              <m:ctrlPr>
                                <a:rPr lang="fr-FR" sz="14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4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𝝃</m:t>
                              </m:r>
                              <m:r>
                                <a:rPr lang="fr-FR" sz="14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sz="14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𝒕</m:t>
                              </m:r>
                            </m:e>
                          </m:d>
                        </m:e>
                      </m:d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sz="1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𝕴𝖒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14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𝓗</m:t>
                          </m:r>
                          <m:d>
                            <m:dPr>
                              <m:ctrlPr>
                                <a:rPr lang="fr-FR" sz="14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𝝃</m:t>
                              </m:r>
                              <m:r>
                                <a:rPr lang="fr-FR" sz="14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sz="14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𝒕</m:t>
                              </m:r>
                            </m:e>
                          </m:d>
                        </m:e>
                      </m:d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fr-FR" sz="1400" i="1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fr-FR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fr-FR" sz="14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  <m:sup>
                              <m:r>
                                <a:rPr lang="fr-FR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nary>
                      <m:nary>
                        <m:naryPr>
                          <m:ctrlP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fr-FR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𝜉</m:t>
                                  </m:r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𝜖</m:t>
                                  </m:r>
                                </m:den>
                              </m:f>
                              <m:r>
                                <a:rPr lang="fr-FR" sz="1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𝜉</m:t>
                                  </m:r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𝜖</m:t>
                                  </m:r>
                                </m:den>
                              </m:f>
                            </m:e>
                          </m:d>
                          <m:sSup>
                            <m:sSupPr>
                              <m:ctrlPr>
                                <a:rPr lang="fr-FR" sz="1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p>
                          </m:sSup>
                          <m:d>
                            <m:dPr>
                              <m:ctrlPr>
                                <a:rPr lang="fr-FR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fr-FR" sz="1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𝜉</m:t>
                              </m:r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fr-FR" sz="1400"/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EB0702AE-582F-46C0-A1CA-CB952FBA17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126" y="2484031"/>
                <a:ext cx="6337511" cy="566309"/>
              </a:xfrm>
              <a:prstGeom prst="rect">
                <a:avLst/>
              </a:prstGeom>
              <a:blipFill>
                <a:blip r:embed="rId3"/>
                <a:stretch>
                  <a:fillRect t="-152174" b="-206522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e 7">
            <a:extLst>
              <a:ext uri="{FF2B5EF4-FFF2-40B4-BE49-F238E27FC236}">
                <a16:creationId xmlns:a16="http://schemas.microsoft.com/office/drawing/2014/main" id="{51B2FFCB-A740-4D4E-BC23-9D8863C999DC}"/>
              </a:ext>
            </a:extLst>
          </p:cNvPr>
          <p:cNvGrpSpPr/>
          <p:nvPr/>
        </p:nvGrpSpPr>
        <p:grpSpPr>
          <a:xfrm>
            <a:off x="1200150" y="4854621"/>
            <a:ext cx="6162676" cy="574901"/>
            <a:chOff x="1149350" y="5159653"/>
            <a:chExt cx="6162676" cy="5749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ZoneTexte 20">
                  <a:extLst>
                    <a:ext uri="{FF2B5EF4-FFF2-40B4-BE49-F238E27FC236}">
                      <a16:creationId xmlns:a16="http://schemas.microsoft.com/office/drawing/2014/main" id="{16AF9E94-A37A-42F4-9191-EBB68F257D52}"/>
                    </a:ext>
                  </a:extLst>
                </p:cNvPr>
                <p:cNvSpPr txBox="1"/>
                <p:nvPr/>
              </p:nvSpPr>
              <p:spPr>
                <a:xfrm>
                  <a:off x="1149350" y="5159653"/>
                  <a:ext cx="2747315" cy="57490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4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14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Microsoft Sans Serif" panose="020B0604020202020204" pitchFamily="34" charset="0"/>
                              </a:rPr>
                              <m:t>ℋ</m:t>
                            </m:r>
                          </m:sub>
                        </m:sSub>
                        <m:d>
                          <m:dPr>
                            <m:ctrlPr>
                              <a:rPr lang="fr-FR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4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fr-FR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=2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fr-FR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fr-FR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  <m:sup/>
                          <m:e>
                            <m:sSubSup>
                              <m:sSubSupPr>
                                <m:ctrlPr>
                                  <a:rPr lang="fr-FR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lang="fr-FR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  <m:sup>
                                <m:r>
                                  <a:rPr lang="fr-FR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nary>
                        <m:nary>
                          <m:naryPr>
                            <m:ctrlPr>
                              <a:rPr lang="fr-FR" sz="1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fr-FR" sz="1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FR" sz="1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fr-FR" sz="1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  <m:e>
                            <m:f>
                              <m:fPr>
                                <m:ctrlPr>
                                  <a:rPr lang="fr-FR" sz="1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Sup>
                                  <m:sSubSupPr>
                                    <m:ctrlPr>
                                      <a:rPr lang="fr-FR" sz="1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FR" sz="1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𝑫</m:t>
                                    </m:r>
                                  </m:e>
                                  <m:sub>
                                    <m:r>
                                      <a:rPr lang="fr-FR" sz="14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𝐭𝐞𝐫𝐦</m:t>
                                    </m:r>
                                  </m:sub>
                                  <m:sup>
                                    <m:r>
                                      <a:rPr lang="fr-FR" sz="1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𝒒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fr-FR" sz="14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14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𝒛</m:t>
                                    </m:r>
                                    <m:r>
                                      <a:rPr lang="fr-FR" sz="14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fr-FR" sz="14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𝒕</m:t>
                                    </m:r>
                                  </m:e>
                                </m:d>
                              </m:num>
                              <m:den>
                                <m:r>
                                  <a:rPr lang="fr-FR" sz="1400" i="1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fr-FR" sz="14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den>
                            </m:f>
                          </m:e>
                        </m:nary>
                        <m:r>
                          <a:rPr lang="fr-FR" sz="1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sz="1400" i="1">
                            <a:latin typeface="Cambria Math" panose="02040503050406030204" pitchFamily="18" charset="0"/>
                          </a:rPr>
                          <m:t>𝑑𝑧</m:t>
                        </m:r>
                      </m:oMath>
                    </m:oMathPara>
                  </a14:m>
                  <a:endParaRPr lang="fr-FR" sz="1400"/>
                </a:p>
              </p:txBody>
            </p:sp>
          </mc:Choice>
          <mc:Fallback xmlns="">
            <p:sp>
              <p:nvSpPr>
                <p:cNvPr id="21" name="ZoneTexte 20">
                  <a:extLst>
                    <a:ext uri="{FF2B5EF4-FFF2-40B4-BE49-F238E27FC236}">
                      <a16:creationId xmlns:a16="http://schemas.microsoft.com/office/drawing/2014/main" id="{16AF9E94-A37A-42F4-9191-EBB68F257D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9350" y="5159653"/>
                  <a:ext cx="2747315" cy="57490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ZoneTexte 21">
                  <a:extLst>
                    <a:ext uri="{FF2B5EF4-FFF2-40B4-BE49-F238E27FC236}">
                      <a16:creationId xmlns:a16="http://schemas.microsoft.com/office/drawing/2014/main" id="{937928DA-3C52-44B7-BF90-760B7D36576F}"/>
                    </a:ext>
                  </a:extLst>
                </p:cNvPr>
                <p:cNvSpPr txBox="1"/>
                <p:nvPr/>
              </p:nvSpPr>
              <p:spPr>
                <a:xfrm>
                  <a:off x="4091306" y="5196454"/>
                  <a:ext cx="3220720" cy="52283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sz="1400" b="0" i="0" smtClean="0">
                                <a:latin typeface="Cambria Math" panose="02040503050406030204" pitchFamily="18" charset="0"/>
                              </a:rPr>
                              <m:t>term</m:t>
                            </m:r>
                          </m:sub>
                          <m:sup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p>
                        </m:sSubSup>
                        <m:d>
                          <m:dPr>
                            <m:ctrlP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fr-FR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14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p>
                                <m:r>
                                  <a:rPr lang="fr-FR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nary>
                          <m:naryPr>
                            <m:chr m:val="∑"/>
                            <m:supHide m:val="on"/>
                            <m:ctrlP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  <m:sup/>
                          <m:e>
                            <m:sSubSup>
                              <m:sSubSupPr>
                                <m:ctrlPr>
                                  <a:rPr lang="fr-FR" sz="14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1400" b="1" i="1" smtClean="0">
                                    <a:latin typeface="Cambria Math" panose="02040503050406030204" pitchFamily="18" charset="0"/>
                                  </a:rPr>
                                  <m:t>𝒅</m:t>
                                </m:r>
                              </m:e>
                              <m:sub>
                                <m:r>
                                  <a:rPr lang="fr-FR" sz="1400" b="1" i="1" smtClean="0"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sub>
                              <m:sup>
                                <m:r>
                                  <a:rPr lang="fr-FR" sz="1400" b="1" i="1" smtClean="0">
                                    <a:latin typeface="Cambria Math" panose="02040503050406030204" pitchFamily="18" charset="0"/>
                                  </a:rPr>
                                  <m:t>𝒒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fr-FR" sz="1400" b="1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1400" b="1" i="1"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</m:d>
                            <m:r>
                              <a:rPr lang="fr-FR" sz="1400" b="1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Sup>
                              <m:sSubSupPr>
                                <m:ctrlPr>
                                  <a:rPr lang="fr-FR" sz="1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1400" i="1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fr-FR" sz="14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  <m:sup>
                                <m:r>
                                  <a:rPr lang="fr-FR" sz="1400" i="1">
                                    <a:latin typeface="Cambria Math" panose="02040503050406030204" pitchFamily="18" charset="0"/>
                                  </a:rPr>
                                  <m:t>3/2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fr-FR" sz="1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14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d>
                          </m:e>
                        </m:nary>
                      </m:oMath>
                    </m:oMathPara>
                  </a14:m>
                  <a:endParaRPr lang="fr-FR" sz="1400"/>
                </a:p>
              </p:txBody>
            </p:sp>
          </mc:Choice>
          <mc:Fallback xmlns="">
            <p:sp>
              <p:nvSpPr>
                <p:cNvPr id="22" name="ZoneTexte 21">
                  <a:extLst>
                    <a:ext uri="{FF2B5EF4-FFF2-40B4-BE49-F238E27FC236}">
                      <a16:creationId xmlns:a16="http://schemas.microsoft.com/office/drawing/2014/main" id="{937928DA-3C52-44B7-BF90-760B7D3657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91306" y="5196454"/>
                  <a:ext cx="3220720" cy="522835"/>
                </a:xfrm>
                <a:prstGeom prst="rect">
                  <a:avLst/>
                </a:prstGeom>
                <a:blipFill>
                  <a:blip r:embed="rId8"/>
                  <a:stretch>
                    <a:fillRect t="-145349" r="-4348" b="-203488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6E11D2FE-AC26-EC7E-A11E-308D780FAC9A}"/>
              </a:ext>
            </a:extLst>
          </p:cNvPr>
          <p:cNvGrpSpPr/>
          <p:nvPr/>
        </p:nvGrpSpPr>
        <p:grpSpPr>
          <a:xfrm>
            <a:off x="1005429" y="3407977"/>
            <a:ext cx="6337511" cy="628185"/>
            <a:chOff x="1005429" y="4469068"/>
            <a:chExt cx="6337511" cy="62818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ZoneTexte 19">
                  <a:extLst>
                    <a:ext uri="{FF2B5EF4-FFF2-40B4-BE49-F238E27FC236}">
                      <a16:creationId xmlns:a16="http://schemas.microsoft.com/office/drawing/2014/main" id="{1742CD8E-1331-447C-B500-3FF75D76588B}"/>
                    </a:ext>
                  </a:extLst>
                </p:cNvPr>
                <p:cNvSpPr txBox="1"/>
                <p:nvPr/>
              </p:nvSpPr>
              <p:spPr>
                <a:xfrm>
                  <a:off x="1005429" y="4469068"/>
                  <a:ext cx="6337511" cy="628185"/>
                </a:xfrm>
                <a:prstGeom prst="rect">
                  <a:avLst/>
                </a:prstGeom>
                <a:noFill/>
                <a:ln w="28575" cmpd="tri">
                  <a:solidFill>
                    <a:srgbClr val="FF0000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fr-FR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𝕹𝖊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fr-FR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𝓗</m:t>
                            </m:r>
                            <m:d>
                              <m:dPr>
                                <m:ctrlPr>
                                  <a:rPr lang="fr-FR" b="1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b="1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𝝃</m:t>
                                </m:r>
                                <m:r>
                                  <a:rPr lang="fr-FR" b="1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fr-FR" b="1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</m:d>
                          </m:e>
                        </m:d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fr-FR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Microsoft Sans Serif" panose="020B0604020202020204" pitchFamily="34" charset="0"/>
                              </a:rPr>
                              <m:t>𝓗</m:t>
                            </m:r>
                          </m:sub>
                        </m:sSub>
                        <m:d>
                          <m:dPr>
                            <m:ctrlPr>
                              <a:rPr lang="fr-FR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𝒕</m:t>
                            </m:r>
                          </m:e>
                        </m:d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𝒫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nary>
                              <m:nary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3"/>
                                  </m:rP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p>
                              <m:e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𝜉</m:t>
                                        </m:r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den>
                                    </m:f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𝜉</m:t>
                                        </m:r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den>
                                    </m:f>
                                  </m:e>
                                </m:d>
                                <m:r>
                                  <a:rPr lang="fr-FR" b="1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𝕴𝖒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fr-FR" b="1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b="1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𝓗</m:t>
                                    </m:r>
                                    <m:d>
                                      <m:dPr>
                                        <m:ctrlPr>
                                          <a:rPr lang="fr-FR" b="1" i="1">
                                            <a:solidFill>
                                              <a:srgbClr val="0000FF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FR" b="1" i="1">
                                            <a:solidFill>
                                              <a:srgbClr val="0000FF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𝒙</m:t>
                                        </m:r>
                                        <m:r>
                                          <a:rPr lang="fr-FR" b="1" i="1">
                                            <a:solidFill>
                                              <a:srgbClr val="0000FF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fr-FR" b="1" i="1">
                                            <a:solidFill>
                                              <a:srgbClr val="0000FF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𝒕</m:t>
                                        </m:r>
                                      </m:e>
                                    </m:d>
                                  </m:e>
                                </m:d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𝑑𝑥</m:t>
                                </m:r>
                              </m:e>
                            </m:nary>
                          </m:e>
                        </m:d>
                      </m:oMath>
                    </m:oMathPara>
                  </a14:m>
                  <a:endParaRPr lang="fr-FR"/>
                </a:p>
              </p:txBody>
            </p:sp>
          </mc:Choice>
          <mc:Fallback xmlns="">
            <p:sp>
              <p:nvSpPr>
                <p:cNvPr id="20" name="ZoneTexte 19">
                  <a:extLst>
                    <a:ext uri="{FF2B5EF4-FFF2-40B4-BE49-F238E27FC236}">
                      <a16:creationId xmlns:a16="http://schemas.microsoft.com/office/drawing/2014/main" id="{1742CD8E-1331-447C-B500-3FF75D7658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5429" y="4469068"/>
                  <a:ext cx="6337511" cy="628185"/>
                </a:xfrm>
                <a:prstGeom prst="rect">
                  <a:avLst/>
                </a:prstGeom>
                <a:blipFill>
                  <a:blip r:embed="rId9"/>
                  <a:stretch>
                    <a:fillRect l="-199" t="-167925" b="-249057"/>
                  </a:stretch>
                </a:blipFill>
                <a:ln w="28575" cmpd="tri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B6BBFC0D-4F67-4BC0-9342-C0D6E78D957F}"/>
                </a:ext>
              </a:extLst>
            </p:cNvPr>
            <p:cNvSpPr txBox="1"/>
            <p:nvPr/>
          </p:nvSpPr>
          <p:spPr>
            <a:xfrm>
              <a:off x="2221912" y="4547273"/>
              <a:ext cx="33695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>
                  <a:latin typeface="Calibri" panose="020F0502020204030204" pitchFamily="34" charset="0"/>
                  <a:cs typeface="Calibri" panose="020F0502020204030204" pitchFamily="34" charset="0"/>
                </a:rPr>
                <a:t>LO</a:t>
              </a:r>
            </a:p>
          </p:txBody>
        </p:sp>
      </p:grpSp>
      <p:sp>
        <p:nvSpPr>
          <p:cNvPr id="37" name="Text Box 9">
            <a:extLst>
              <a:ext uri="{FF2B5EF4-FFF2-40B4-BE49-F238E27FC236}">
                <a16:creationId xmlns:a16="http://schemas.microsoft.com/office/drawing/2014/main" id="{24587693-304A-4496-BBA6-5CB5C665B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9267" y="1024395"/>
            <a:ext cx="4180880" cy="40011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>
                <a:solidFill>
                  <a:srgbClr val="000000"/>
                </a:solidFill>
                <a:latin typeface="Lucida Calligraphy" charset="0"/>
              </a:rPr>
              <a:t>Experimental Access to D(t)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7415D3-6E9B-48E4-8935-0C1E2CDB7A56}"/>
              </a:ext>
            </a:extLst>
          </p:cNvPr>
          <p:cNvSpPr/>
          <p:nvPr/>
        </p:nvSpPr>
        <p:spPr>
          <a:xfrm>
            <a:off x="5397378" y="1216075"/>
            <a:ext cx="61665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/>
              </a:rPr>
              <a:t>V.D. </a:t>
            </a:r>
            <a:r>
              <a:rPr lang="fr-FR" sz="120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/>
              </a:rPr>
              <a:t>Burkert</a:t>
            </a:r>
            <a:r>
              <a:rPr lang="fr-FR" sz="120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/>
              </a:rPr>
              <a:t>, L. </a:t>
            </a:r>
            <a:r>
              <a:rPr lang="fr-FR" sz="120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/>
              </a:rPr>
              <a:t>Elouadrhiri</a:t>
            </a:r>
            <a:r>
              <a:rPr lang="fr-FR" sz="120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/>
              </a:rPr>
              <a:t>, F.-X. Girod, Nature 557 (2018) 39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3AAA77BE-298D-457E-9AD0-14DA2A093367}"/>
                  </a:ext>
                </a:extLst>
              </p:cNvPr>
              <p:cNvSpPr txBox="1"/>
              <p:nvPr/>
            </p:nvSpPr>
            <p:spPr>
              <a:xfrm>
                <a:off x="3202420" y="5671938"/>
                <a:ext cx="2057287" cy="642548"/>
              </a:xfrm>
              <a:prstGeom prst="rect">
                <a:avLst/>
              </a:prstGeom>
              <a:noFill/>
              <a:ln w="63500" cmpd="tri">
                <a:solidFill>
                  <a:srgbClr val="CD04FF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endParaRPr lang="fr-FR" sz="400" b="1" i="1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  <m:sup>
                          <m:r>
                            <a:rPr lang="fr-F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𝒒</m:t>
                          </m:r>
                        </m:sup>
                      </m:sSup>
                      <m:d>
                        <m:dPr>
                          <m:ctrlPr>
                            <a:rPr lang="fr-F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fr-F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sSubSup>
                        <m:sSubSupPr>
                          <m:ctrlPr>
                            <a:rPr lang="fr-FR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  <m:sub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𝒒</m:t>
                          </m:r>
                        </m:sup>
                      </m:sSubSup>
                      <m:d>
                        <m:dPr>
                          <m:ctrlPr>
                            <a:rPr lang="fr-FR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</m:oMath>
                  </m:oMathPara>
                </a14:m>
                <a:endParaRPr lang="fr-FR" b="1"/>
              </a:p>
              <a:p>
                <a:endParaRPr lang="fr-FR" sz="400" b="1"/>
              </a:p>
            </p:txBody>
          </p:sp>
        </mc:Choice>
        <mc:Fallback xmlns="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3AAA77BE-298D-457E-9AD0-14DA2A0933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2420" y="5671938"/>
                <a:ext cx="2057287" cy="64254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63500" cmpd="tri">
                <a:solidFill>
                  <a:srgbClr val="CD04FF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6DAB29EF-E022-4EAE-8E31-4ABC9579CD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78431" y="2755918"/>
            <a:ext cx="3647519" cy="3548604"/>
          </a:xfrm>
          <a:prstGeom prst="rect">
            <a:avLst/>
          </a:prstGeom>
        </p:spPr>
      </p:pic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FAFE705C-4C01-4EE2-823B-204DD3F35065}"/>
              </a:ext>
            </a:extLst>
          </p:cNvPr>
          <p:cNvCxnSpPr>
            <a:cxnSpLocks/>
          </p:cNvCxnSpPr>
          <p:nvPr/>
        </p:nvCxnSpPr>
        <p:spPr>
          <a:xfrm>
            <a:off x="172285" y="6614592"/>
            <a:ext cx="1151613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85E79F28-537F-4980-BE9C-003BBEB9BA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9063" y="2535144"/>
            <a:ext cx="294738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V.D. </a:t>
            </a:r>
            <a:r>
              <a:rPr lang="fr-FR" sz="120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Burkert</a:t>
            </a:r>
            <a:r>
              <a:rPr lang="fr-FR" sz="120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 et al. RMP 95 (2023) 041002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110109BB-40CE-43DF-A4AB-1286D3A6EDD5}"/>
              </a:ext>
            </a:extLst>
          </p:cNvPr>
          <p:cNvSpPr txBox="1"/>
          <p:nvPr/>
        </p:nvSpPr>
        <p:spPr>
          <a:xfrm>
            <a:off x="11757620" y="6465193"/>
            <a:ext cx="502062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prstClr val="white">
                    <a:lumMod val="65000"/>
                  </a:prstClr>
                </a:solidFill>
                <a:latin typeface="Bauhaus 93" pitchFamily="82" charset="77"/>
              </a:rPr>
              <a:t>5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Bauhaus 93" pitchFamily="82" charset="77"/>
                <a:ea typeface="+mn-ea"/>
                <a:cs typeface="+mn-cs"/>
              </a:rPr>
              <a:t>/22</a:t>
            </a:r>
          </a:p>
        </p:txBody>
      </p:sp>
      <p:pic>
        <p:nvPicPr>
          <p:cNvPr id="2" name="Image 1" descr="LP15122-Picture.eps">
            <a:extLst>
              <a:ext uri="{FF2B5EF4-FFF2-40B4-BE49-F238E27FC236}">
                <a16:creationId xmlns:a16="http://schemas.microsoft.com/office/drawing/2014/main" id="{1B115A8B-A42A-41EA-CE7B-AA5B9F51E3F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3" y="98532"/>
            <a:ext cx="1057446" cy="1057446"/>
          </a:xfrm>
          <a:prstGeom prst="rect">
            <a:avLst/>
          </a:prstGeom>
        </p:spPr>
      </p:pic>
      <p:sp>
        <p:nvSpPr>
          <p:cNvPr id="6" name="Text Box 64">
            <a:extLst>
              <a:ext uri="{FF2B5EF4-FFF2-40B4-BE49-F238E27FC236}">
                <a16:creationId xmlns:a16="http://schemas.microsoft.com/office/drawing/2014/main" id="{EF88A470-F724-0005-B1D5-A6B9F8677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55036" y="289798"/>
            <a:ext cx="74411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800">
                <a:solidFill>
                  <a:srgbClr val="333399"/>
                </a:solidFill>
                <a:latin typeface="Lucida Calligraphy" charset="0"/>
              </a:rPr>
              <a:t>E. Voutier</a:t>
            </a:r>
          </a:p>
        </p:txBody>
      </p:sp>
      <p:cxnSp>
        <p:nvCxnSpPr>
          <p:cNvPr id="15" name="Connecteur en arc 14">
            <a:extLst>
              <a:ext uri="{FF2B5EF4-FFF2-40B4-BE49-F238E27FC236}">
                <a16:creationId xmlns:a16="http://schemas.microsoft.com/office/drawing/2014/main" id="{662E5761-F2C2-884F-F34F-2B47F4584E1F}"/>
              </a:ext>
            </a:extLst>
          </p:cNvPr>
          <p:cNvCxnSpPr>
            <a:cxnSpLocks/>
            <a:endCxn id="30" idx="1"/>
          </p:cNvCxnSpPr>
          <p:nvPr/>
        </p:nvCxnSpPr>
        <p:spPr>
          <a:xfrm rot="16200000" flipH="1">
            <a:off x="5535246" y="4068450"/>
            <a:ext cx="628186" cy="134221"/>
          </a:xfrm>
          <a:prstGeom prst="curvedConnector2">
            <a:avLst/>
          </a:prstGeom>
          <a:ln w="12700">
            <a:solidFill>
              <a:srgbClr val="CD04FF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DF77B269-B432-F582-B5E4-44EA64CCA0D8}"/>
              </a:ext>
            </a:extLst>
          </p:cNvPr>
          <p:cNvSpPr txBox="1"/>
          <p:nvPr/>
        </p:nvSpPr>
        <p:spPr>
          <a:xfrm>
            <a:off x="5916450" y="4264988"/>
            <a:ext cx="1971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CD04FF"/>
                </a:solidFill>
              </a:rPr>
              <a:t>Beam </a:t>
            </a:r>
            <a:r>
              <a:rPr lang="fr-FR" b="1" err="1">
                <a:solidFill>
                  <a:srgbClr val="CD04FF"/>
                </a:solidFill>
              </a:rPr>
              <a:t>Polarization</a:t>
            </a:r>
            <a:r>
              <a:rPr lang="fr-FR" b="1">
                <a:solidFill>
                  <a:srgbClr val="CD04FF"/>
                </a:solidFill>
              </a:rPr>
              <a:t> </a:t>
            </a:r>
          </a:p>
        </p:txBody>
      </p:sp>
      <p:cxnSp>
        <p:nvCxnSpPr>
          <p:cNvPr id="31" name="Connecteur en arc 30">
            <a:extLst>
              <a:ext uri="{FF2B5EF4-FFF2-40B4-BE49-F238E27FC236}">
                <a16:creationId xmlns:a16="http://schemas.microsoft.com/office/drawing/2014/main" id="{96E7D75D-CCD1-319D-421C-848E6604E9E2}"/>
              </a:ext>
            </a:extLst>
          </p:cNvPr>
          <p:cNvCxnSpPr>
            <a:cxnSpLocks/>
            <a:endCxn id="36" idx="1"/>
          </p:cNvCxnSpPr>
          <p:nvPr/>
        </p:nvCxnSpPr>
        <p:spPr>
          <a:xfrm rot="5400000">
            <a:off x="613196" y="3919952"/>
            <a:ext cx="646332" cy="432121"/>
          </a:xfrm>
          <a:prstGeom prst="curvedConnector4">
            <a:avLst>
              <a:gd name="adj1" fmla="val 35714"/>
              <a:gd name="adj2" fmla="val 152902"/>
            </a:avLst>
          </a:prstGeom>
          <a:ln w="12700">
            <a:solidFill>
              <a:srgbClr val="CD04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>
            <a:extLst>
              <a:ext uri="{FF2B5EF4-FFF2-40B4-BE49-F238E27FC236}">
                <a16:creationId xmlns:a16="http://schemas.microsoft.com/office/drawing/2014/main" id="{41B49462-DB23-87C8-8C44-5CC4F6B0FC95}"/>
              </a:ext>
            </a:extLst>
          </p:cNvPr>
          <p:cNvSpPr txBox="1"/>
          <p:nvPr/>
        </p:nvSpPr>
        <p:spPr>
          <a:xfrm>
            <a:off x="720301" y="4274512"/>
            <a:ext cx="1591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rgbClr val="CD04FF"/>
                </a:solidFill>
              </a:rPr>
              <a:t>Beam Charge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E7854EB-62FD-5ABF-FA68-65F42CD90343}"/>
              </a:ext>
            </a:extLst>
          </p:cNvPr>
          <p:cNvSpPr txBox="1"/>
          <p:nvPr/>
        </p:nvSpPr>
        <p:spPr>
          <a:xfrm>
            <a:off x="1203162" y="161462"/>
            <a:ext cx="4620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Generalized</a:t>
            </a:r>
            <a:r>
              <a:rPr lang="fr-FR" sz="240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Parton Distributions</a:t>
            </a:r>
          </a:p>
        </p:txBody>
      </p:sp>
      <p:sp>
        <p:nvSpPr>
          <p:cNvPr id="11" name="Text Box 18">
            <a:extLst>
              <a:ext uri="{FF2B5EF4-FFF2-40B4-BE49-F238E27FC236}">
                <a16:creationId xmlns:a16="http://schemas.microsoft.com/office/drawing/2014/main" id="{F53BE8DA-07FE-A61D-1D18-8E8DC1E91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" y="6627805"/>
            <a:ext cx="88998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July 31</a:t>
            </a:r>
            <a:r>
              <a:rPr kumimoji="0" lang="en-US" sz="900" b="0" i="1" u="none" strike="noStrike" kern="1200" cap="none" spc="0" normalizeH="0" baseline="30000" noProof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st</a:t>
            </a: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82456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C5A1C919-07FA-FED2-43F7-DB7C918E18E3}"/>
              </a:ext>
            </a:extLst>
          </p:cNvPr>
          <p:cNvCxnSpPr>
            <a:cxnSpLocks/>
          </p:cNvCxnSpPr>
          <p:nvPr/>
        </p:nvCxnSpPr>
        <p:spPr>
          <a:xfrm>
            <a:off x="172285" y="6614592"/>
            <a:ext cx="1151613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4B438CE7-BCAF-1D32-DE2E-E96753959AA0}"/>
              </a:ext>
            </a:extLst>
          </p:cNvPr>
          <p:cNvSpPr txBox="1"/>
          <p:nvPr/>
        </p:nvSpPr>
        <p:spPr>
          <a:xfrm>
            <a:off x="11757620" y="6465193"/>
            <a:ext cx="502062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prstClr val="white">
                    <a:lumMod val="65000"/>
                  </a:prstClr>
                </a:solidFill>
                <a:latin typeface="Bauhaus 93" pitchFamily="82" charset="77"/>
              </a:rPr>
              <a:t>6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Bauhaus 93" pitchFamily="82" charset="77"/>
                <a:ea typeface="+mn-ea"/>
                <a:cs typeface="+mn-cs"/>
              </a:rPr>
              <a:t>/22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5EEC2F-99CB-57E0-E6DF-64CAE75DC8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8154" y="1210656"/>
            <a:ext cx="350889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venir Book" panose="02000503020000020003" pitchFamily="2" charset="0"/>
                <a:ea typeface="ＭＳ Ｐゴシック" charset="0"/>
                <a:cs typeface="+mn-cs"/>
              </a:rPr>
              <a:t>V.D. </a:t>
            </a: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venir Book" panose="02000503020000020003" pitchFamily="2" charset="0"/>
                <a:ea typeface="ＭＳ Ｐゴシック" charset="0"/>
                <a:cs typeface="+mn-cs"/>
              </a:rPr>
              <a:t>Burkert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venir Book" panose="02000503020000020003" pitchFamily="2" charset="0"/>
                <a:ea typeface="ＭＳ Ｐゴシック" charset="0"/>
                <a:cs typeface="+mn-cs"/>
              </a:rPr>
              <a:t> @ HP2030     Y. Hatta @ HP2030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A293FA3-6CBB-FA58-73DE-52C9540D5E81}"/>
              </a:ext>
            </a:extLst>
          </p:cNvPr>
          <p:cNvGrpSpPr/>
          <p:nvPr/>
        </p:nvGrpSpPr>
        <p:grpSpPr>
          <a:xfrm>
            <a:off x="7888116" y="2641153"/>
            <a:ext cx="4125802" cy="3716665"/>
            <a:chOff x="4467591" y="2457958"/>
            <a:chExt cx="3719146" cy="3623783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5C0D5DC0-7227-BDC1-997F-0394D4BAF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67591" y="2457958"/>
              <a:ext cx="3719146" cy="3623783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FA6BAC16-2BE0-EA10-01B9-8BBDA9AE3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24334" y="2529734"/>
              <a:ext cx="536068" cy="1076107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6">
                <a:extLst>
                  <a:ext uri="{FF2B5EF4-FFF2-40B4-BE49-F238E27FC236}">
                    <a16:creationId xmlns:a16="http://schemas.microsoft.com/office/drawing/2014/main" id="{24F9F41B-C244-2DF2-76D6-9EA20574516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5601" y="1660348"/>
                <a:ext cx="11516131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285750" marR="0" lvl="0" indent="-28575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60093"/>
                  </a:buClr>
                  <a:buSzTx/>
                  <a:buFont typeface="Courier New" panose="02070309020205020404" pitchFamily="49" charset="0"/>
                  <a:buChar char="o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Sans Serif" panose="020B0604020202020204" pitchFamily="34" charset="0"/>
                    <a:ea typeface="+mn-ea"/>
                    <a:cs typeface="Microsoft Sans Serif" panose="020B0604020202020204" pitchFamily="34" charset="0"/>
                  </a:rPr>
                  <a:t>Measuring independently the </a:t>
                </a: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Microsoft Sans Serif" panose="020B0604020202020204" pitchFamily="34" charset="0"/>
                    <a:ea typeface="+mn-ea"/>
                    <a:cs typeface="Microsoft Sans Serif" panose="020B0604020202020204" pitchFamily="34" charset="0"/>
                  </a:rPr>
                  <a:t>real and imaginary parts </a:t>
                </a: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Sans Serif" panose="020B0604020202020204" pitchFamily="34" charset="0"/>
                    <a:ea typeface="+mn-ea"/>
                    <a:cs typeface="Microsoft Sans Serif" panose="020B0604020202020204" pitchFamily="34" charset="0"/>
                  </a:rPr>
                  <a:t>of </a:t>
                </a:r>
                <a14:m>
                  <m:oMath xmlns:m="http://schemas.openxmlformats.org/officeDocument/2006/math"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Microsoft Sans Serif" panose="020B0604020202020204" pitchFamily="34" charset="0"/>
                      </a:rPr>
                      <m:t>𝓗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Sans Serif" panose="020B0604020202020204" pitchFamily="34" charset="0"/>
                    <a:ea typeface="+mn-ea"/>
                    <a:cs typeface="Microsoft Sans Serif" panose="020B0604020202020204" pitchFamily="34" charset="0"/>
                  </a:rPr>
                  <a:t> provides access to </a:t>
                </a:r>
                <a:r>
                  <a:rPr kumimoji="0" lang="en-US" sz="1800" b="1" i="1" u="none" strike="noStrike" kern="1200" cap="none" spc="0" normalizeH="0" baseline="0" noProof="0">
                    <a:ln>
                      <a:noFill/>
                    </a:ln>
                    <a:solidFill>
                      <a:srgbClr val="E310D6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Microsoft Sans Serif" panose="020B0604020202020204" pitchFamily="34" charset="0"/>
                  </a:rPr>
                  <a:t>D(t)</a:t>
                </a: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Sans Serif" panose="020B0604020202020204" pitchFamily="34" charset="0"/>
                    <a:ea typeface="+mn-ea"/>
                    <a:cs typeface="Microsoft Sans Serif" panose="020B0604020202020204" pitchFamily="34" charset="0"/>
                  </a:rPr>
                  <a:t> and the mechanical properties of hadrons.</a:t>
                </a:r>
              </a:p>
            </p:txBody>
          </p:sp>
        </mc:Choice>
        <mc:Fallback xmlns="">
          <p:sp>
            <p:nvSpPr>
              <p:cNvPr id="10" name="Text Box 6">
                <a:extLst>
                  <a:ext uri="{FF2B5EF4-FFF2-40B4-BE49-F238E27FC236}">
                    <a16:creationId xmlns:a16="http://schemas.microsoft.com/office/drawing/2014/main" id="{24F9F41B-C244-2DF2-76D6-9EA2057451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5601" y="1660348"/>
                <a:ext cx="11516131" cy="646331"/>
              </a:xfrm>
              <a:prstGeom prst="rect">
                <a:avLst/>
              </a:prstGeom>
              <a:blipFill>
                <a:blip r:embed="rId4"/>
                <a:stretch>
                  <a:fillRect l="-330" t="-5769" r="-441" b="-1346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27DDC616-93D3-1F82-8BC1-B5FB623DFE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4679" y="6169802"/>
            <a:ext cx="86586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venir Book" panose="02000503020000020003" pitchFamily="2" charset="0"/>
                <a:ea typeface="ＭＳ Ｐゴシック" charset="0"/>
                <a:cs typeface="+mn-cs"/>
              </a:rPr>
              <a:t>V.D. </a:t>
            </a: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venir Book" panose="02000503020000020003" pitchFamily="2" charset="0"/>
                <a:ea typeface="ＭＳ Ｐゴシック" charset="0"/>
                <a:cs typeface="+mn-cs"/>
              </a:rPr>
              <a:t>Burkert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venir Book" panose="02000503020000020003" pitchFamily="2" charset="0"/>
                <a:ea typeface="ＭＳ Ｐゴシック" charset="0"/>
                <a:cs typeface="+mn-cs"/>
              </a:rPr>
              <a:t>, L. </a:t>
            </a: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venir Book" panose="02000503020000020003" pitchFamily="2" charset="0"/>
                <a:ea typeface="ＭＳ Ｐゴシック" charset="0"/>
                <a:cs typeface="+mn-cs"/>
              </a:rPr>
              <a:t>Eloudrhiri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venir Book" panose="02000503020000020003" pitchFamily="2" charset="0"/>
                <a:ea typeface="ＭＳ Ｐゴシック" charset="0"/>
                <a:cs typeface="+mn-cs"/>
              </a:rPr>
              <a:t>, F.-X. Girod, Nature 557 (2018) 396 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venir Book" panose="02000503020000020003" pitchFamily="2" charset="0"/>
                <a:ea typeface="ＭＳ Ｐゴシック" charset="0"/>
                <a:cs typeface="+mn-cs"/>
              </a:rPr>
              <a:t>M.V. </a:t>
            </a: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venir Book" panose="02000503020000020003" pitchFamily="2" charset="0"/>
                <a:ea typeface="ＭＳ Ｐゴシック" charset="0"/>
                <a:cs typeface="+mn-cs"/>
              </a:rPr>
              <a:t>Polyakov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venir Book" panose="02000503020000020003" pitchFamily="2" charset="0"/>
                <a:ea typeface="ＭＳ Ｐゴシック" charset="0"/>
                <a:cs typeface="+mn-cs"/>
              </a:rPr>
              <a:t>, P. Schweitzer, 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venir Book" panose="02000503020000020003" pitchFamily="2" charset="0"/>
                <a:ea typeface="ＭＳ Ｐゴシック" charset="0"/>
                <a:cs typeface="Microsoft Sans Serif" panose="020B0604020202020204" pitchFamily="34" charset="0"/>
              </a:rPr>
              <a:t>IJMP A 33 (2018) 1830025   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venir Book" panose="02000503020000020003" pitchFamily="2" charset="0"/>
                <a:ea typeface="ＭＳ Ｐゴシック" charset="0"/>
                <a:cs typeface="+mn-cs"/>
              </a:rPr>
              <a:t>A.G. Martin-Caro, M. </a:t>
            </a: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venir Book" panose="02000503020000020003" pitchFamily="2" charset="0"/>
                <a:ea typeface="ＭＳ Ｐゴシック" charset="0"/>
                <a:cs typeface="+mn-cs"/>
              </a:rPr>
              <a:t>Huidobro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venir Book" panose="02000503020000020003" pitchFamily="2" charset="0"/>
                <a:ea typeface="ＭＳ Ｐゴシック" charset="0"/>
                <a:cs typeface="+mn-cs"/>
              </a:rPr>
              <a:t>, Y. Hatta PRD 108 (2023) 034014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27F112E-B358-CC40-C196-C75B66F46E48}"/>
              </a:ext>
            </a:extLst>
          </p:cNvPr>
          <p:cNvSpPr/>
          <p:nvPr/>
        </p:nvSpPr>
        <p:spPr>
          <a:xfrm rot="168139">
            <a:off x="6232525" y="3896955"/>
            <a:ext cx="45719" cy="978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D76AF360-DF7D-DA3D-0A22-B9784F47AADA}"/>
              </a:ext>
            </a:extLst>
          </p:cNvPr>
          <p:cNvSpPr txBox="1"/>
          <p:nvPr/>
        </p:nvSpPr>
        <p:spPr>
          <a:xfrm>
            <a:off x="8642302" y="5659738"/>
            <a:ext cx="14664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1200" cap="none" spc="0" normalizeH="0" baseline="0" noProof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rPr>
              <a:t>Skyrme</a:t>
            </a:r>
            <a:r>
              <a:rPr kumimoji="0" lang="fr-FR" sz="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rPr>
              <a:t> model </a:t>
            </a:r>
            <a:r>
              <a:rPr kumimoji="0" lang="fr-FR" sz="800" b="0" i="0" u="none" strike="noStrike" kern="1200" cap="none" spc="0" normalizeH="0" baseline="0" noProof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rPr>
              <a:t>evaluations</a:t>
            </a:r>
            <a:endParaRPr kumimoji="0" lang="fr-FR" sz="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Microsoft Sans Serif" panose="020B0604020202020204" pitchFamily="34" charset="0"/>
              <a:ea typeface="+mn-ea"/>
              <a:cs typeface="Microsoft Sans Serif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87ECE748-60D5-B730-91C6-5CE69527CCEF}"/>
                  </a:ext>
                </a:extLst>
              </p:cNvPr>
              <p:cNvSpPr txBox="1"/>
              <p:nvPr/>
            </p:nvSpPr>
            <p:spPr>
              <a:xfrm>
                <a:off x="4176118" y="3210157"/>
                <a:ext cx="3587306" cy="2513958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19050">
                <a:solidFill>
                  <a:srgbClr val="CD04F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 Hadron </a:t>
                </a:r>
                <a:r>
                  <a:rPr kumimoji="0" lang="fr-FR" sz="1600" b="0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stability</a:t>
                </a:r>
                <a:r>
                  <a:rPr kumimoji="0" lang="fr-FR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fr-FR" sz="1600" b="0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suggests</a:t>
                </a:r>
                <a:r>
                  <a:rPr kumimoji="0" lang="fr-FR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fr-FR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D(0) &lt; 0</a:t>
                </a:r>
                <a:r>
                  <a:rPr kumimoji="0" lang="fr-FR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as </a:t>
                </a:r>
                <a:r>
                  <a:rPr kumimoji="0" lang="fr-FR" sz="1600" b="0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found</a:t>
                </a:r>
                <a:r>
                  <a:rPr kumimoji="0" lang="fr-FR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fr-FR" sz="1600" b="0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from</a:t>
                </a:r>
                <a:r>
                  <a:rPr kumimoji="0" lang="fr-FR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DVCS data and </a:t>
                </a:r>
                <a:r>
                  <a:rPr kumimoji="0" lang="fr-FR" sz="1600" b="0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theoretical</a:t>
                </a:r>
                <a:r>
                  <a:rPr kumimoji="0" lang="fr-FR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fr-FR" sz="1600" b="0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models</a:t>
                </a:r>
                <a:r>
                  <a:rPr kumimoji="0" lang="fr-FR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 A </a:t>
                </a:r>
                <a:r>
                  <a:rPr kumimoji="0" lang="fr-FR" sz="1600" b="0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Skyrme</a:t>
                </a:r>
                <a:r>
                  <a:rPr kumimoji="0" lang="fr-FR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modeling of </a:t>
                </a:r>
                <a:r>
                  <a:rPr kumimoji="0" lang="fr-FR" sz="1600" b="0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nuclei</a:t>
                </a:r>
                <a:r>
                  <a:rPr kumimoji="0" lang="fr-FR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fr-FR" sz="1600" b="0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predicts</a:t>
                </a:r>
                <a:r>
                  <a:rPr kumimoji="0" lang="fr-FR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D(0) </a:t>
                </a:r>
                <a:r>
                  <a:rPr kumimoji="0" lang="fr-FR" sz="1600" b="0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increases</a:t>
                </a:r>
                <a:r>
                  <a:rPr kumimoji="0" lang="fr-FR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fr-FR" sz="1600" b="0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with</a:t>
                </a:r>
                <a:r>
                  <a:rPr kumimoji="0" lang="fr-FR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the </a:t>
                </a:r>
                <a:r>
                  <a:rPr kumimoji="0" lang="fr-FR" sz="1600" b="0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baryonic</a:t>
                </a:r>
                <a:r>
                  <a:rPr kumimoji="0" lang="fr-FR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fr-FR" sz="1600" b="0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number</a:t>
                </a:r>
                <a:r>
                  <a:rPr kumimoji="0" lang="fr-FR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fr-FR" sz="1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fr-FR" sz="1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𝑫</m:t>
                        </m:r>
                      </m:e>
                      <m:sub>
                        <m:r>
                          <a:rPr kumimoji="0" lang="fr-FR" sz="1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𝑩</m:t>
                        </m:r>
                      </m:sub>
                    </m:sSub>
                    <m:d>
                      <m:dPr>
                        <m:ctrlPr>
                          <a:rPr kumimoji="0" lang="fr-FR" sz="1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fr-FR" sz="1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</m:e>
                    </m:d>
                    <m:r>
                      <a:rPr kumimoji="0" lang="fr-FR" sz="1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∝</m:t>
                    </m:r>
                    <m:sSup>
                      <m:sSupPr>
                        <m:ctrlPr>
                          <a:rPr kumimoji="0" lang="fr-FR" sz="1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fr-FR" sz="1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𝑩</m:t>
                        </m:r>
                      </m:e>
                      <m:sup>
                        <m:r>
                          <a:rPr kumimoji="0" lang="fr-FR" sz="1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𝟏</m:t>
                        </m:r>
                        <m:r>
                          <a:rPr kumimoji="0" lang="fr-FR" sz="1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.</m:t>
                        </m:r>
                        <m:r>
                          <a:rPr kumimoji="0" lang="fr-FR" sz="1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𝟕</m:t>
                        </m:r>
                      </m:sup>
                    </m:sSup>
                    <m:r>
                      <a:rPr kumimoji="0" lang="fr-FR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.</m:t>
                    </m:r>
                  </m:oMath>
                </a14:m>
                <a:r>
                  <a:rPr kumimoji="0" lang="fr-FR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 </a:t>
                </a:r>
                <a:r>
                  <a:rPr kumimoji="0" lang="fr-FR" sz="1600" b="0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Within</a:t>
                </a:r>
                <a:r>
                  <a:rPr kumimoji="0" lang="fr-FR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the </a:t>
                </a:r>
                <a:r>
                  <a:rPr kumimoji="0" lang="fr-FR" sz="1600" b="0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Skyrme</a:t>
                </a:r>
                <a:r>
                  <a:rPr kumimoji="0" lang="fr-FR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model, the </a:t>
                </a:r>
                <a:r>
                  <a:rPr kumimoji="0" lang="fr-FR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pressure</a:t>
                </a:r>
                <a:r>
                  <a:rPr kumimoji="0" lang="fr-FR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fr-FR" sz="1600" b="0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is</a:t>
                </a:r>
                <a:r>
                  <a:rPr kumimoji="0" lang="fr-FR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fr-FR" sz="1600" b="0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found</a:t>
                </a:r>
                <a:r>
                  <a:rPr kumimoji="0" lang="fr-FR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fr-FR" sz="1600" b="1" i="0" u="none" strike="noStrike" kern="1200" cap="none" spc="0" normalizeH="0" baseline="0" noProof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negative</a:t>
                </a:r>
                <a:r>
                  <a:rPr kumimoji="0" lang="fr-FR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at the center for all nucleus.</a:t>
                </a:r>
                <a:endParaRPr kumimoji="0" lang="fr-FR" sz="16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87ECE748-60D5-B730-91C6-5CE69527CC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6118" y="3210157"/>
                <a:ext cx="3587306" cy="2513958"/>
              </a:xfrm>
              <a:prstGeom prst="rect">
                <a:avLst/>
              </a:prstGeom>
              <a:blipFill>
                <a:blip r:embed="rId5"/>
                <a:stretch>
                  <a:fillRect l="-676" t="-482" r="-507" b="-1928"/>
                </a:stretch>
              </a:blipFill>
              <a:ln w="19050">
                <a:solidFill>
                  <a:srgbClr val="CD04FF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57599A23-FE86-485D-84AE-CA92BA4881CB}"/>
              </a:ext>
            </a:extLst>
          </p:cNvPr>
          <p:cNvCxnSpPr>
            <a:cxnSpLocks/>
          </p:cNvCxnSpPr>
          <p:nvPr/>
        </p:nvCxnSpPr>
        <p:spPr>
          <a:xfrm>
            <a:off x="1152419" y="623127"/>
            <a:ext cx="1087340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22" name="Image 21">
            <a:extLst>
              <a:ext uri="{FF2B5EF4-FFF2-40B4-BE49-F238E27FC236}">
                <a16:creationId xmlns:a16="http://schemas.microsoft.com/office/drawing/2014/main" id="{657DA124-249C-45AB-B0F8-C144CA68F2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34725" y="88304"/>
            <a:ext cx="891100" cy="438433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EA1CE1D-FA2D-4324-B5F7-FA090054CB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472" y="2599126"/>
            <a:ext cx="3852000" cy="3617935"/>
          </a:xfrm>
          <a:prstGeom prst="rect">
            <a:avLst/>
          </a:prstGeom>
        </p:spPr>
      </p:pic>
      <p:grpSp>
        <p:nvGrpSpPr>
          <p:cNvPr id="41" name="Groupe 40">
            <a:extLst>
              <a:ext uri="{FF2B5EF4-FFF2-40B4-BE49-F238E27FC236}">
                <a16:creationId xmlns:a16="http://schemas.microsoft.com/office/drawing/2014/main" id="{7E0B06F6-3E99-4AD7-A213-173C5FEC5232}"/>
              </a:ext>
            </a:extLst>
          </p:cNvPr>
          <p:cNvGrpSpPr/>
          <p:nvPr/>
        </p:nvGrpSpPr>
        <p:grpSpPr>
          <a:xfrm>
            <a:off x="2776029" y="2754260"/>
            <a:ext cx="1127548" cy="616085"/>
            <a:chOff x="2901696" y="2611973"/>
            <a:chExt cx="1127548" cy="616085"/>
          </a:xfrm>
        </p:grpSpPr>
        <p:cxnSp>
          <p:nvCxnSpPr>
            <p:cNvPr id="36" name="Connecteur droit 35">
              <a:extLst>
                <a:ext uri="{FF2B5EF4-FFF2-40B4-BE49-F238E27FC236}">
                  <a16:creationId xmlns:a16="http://schemas.microsoft.com/office/drawing/2014/main" id="{18C18B98-8A7C-4964-A046-60B4438E5559}"/>
                </a:ext>
              </a:extLst>
            </p:cNvPr>
            <p:cNvCxnSpPr/>
            <p:nvPr/>
          </p:nvCxnSpPr>
          <p:spPr>
            <a:xfrm>
              <a:off x="2901696" y="2785427"/>
              <a:ext cx="360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>
              <a:extLst>
                <a:ext uri="{FF2B5EF4-FFF2-40B4-BE49-F238E27FC236}">
                  <a16:creationId xmlns:a16="http://schemas.microsoft.com/office/drawing/2014/main" id="{C6F241DD-37F1-440D-AD6B-9EFBD96CA659}"/>
                </a:ext>
              </a:extLst>
            </p:cNvPr>
            <p:cNvCxnSpPr/>
            <p:nvPr/>
          </p:nvCxnSpPr>
          <p:spPr>
            <a:xfrm>
              <a:off x="2907792" y="3059747"/>
              <a:ext cx="360000" cy="0"/>
            </a:xfrm>
            <a:prstGeom prst="line">
              <a:avLst/>
            </a:prstGeom>
            <a:ln w="19050">
              <a:solidFill>
                <a:srgbClr val="E310D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19AA703A-C245-4FCA-808E-1452CEF0D628}"/>
                </a:ext>
              </a:extLst>
            </p:cNvPr>
            <p:cNvSpPr txBox="1"/>
            <p:nvPr/>
          </p:nvSpPr>
          <p:spPr>
            <a:xfrm>
              <a:off x="3233449" y="2611973"/>
              <a:ext cx="7957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Data fit</a:t>
              </a: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FC8E4824-3A69-4190-B9C8-334B25B1E1BE}"/>
                </a:ext>
              </a:extLst>
            </p:cNvPr>
            <p:cNvSpPr txBox="1"/>
            <p:nvPr/>
          </p:nvSpPr>
          <p:spPr>
            <a:xfrm>
              <a:off x="3243072" y="2889504"/>
              <a:ext cx="7040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c</a:t>
              </a:r>
              <a:r>
                <a:rPr kumimoji="0" lang="fr-FR" sz="16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QSM</a:t>
              </a: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CEB96AC6-B847-4A6E-9114-CDDB22A9C8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949" y="2377014"/>
            <a:ext cx="303897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venir Book" panose="02000503020000020003" pitchFamily="2" charset="0"/>
                <a:ea typeface="ＭＳ Ｐゴシック" charset="0"/>
                <a:cs typeface="+mn-cs"/>
              </a:rPr>
              <a:t>V.D. </a:t>
            </a: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venir Book" panose="02000503020000020003" pitchFamily="2" charset="0"/>
                <a:ea typeface="ＭＳ Ｐゴシック" charset="0"/>
                <a:cs typeface="+mn-cs"/>
              </a:rPr>
              <a:t>Burkert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venir Book" panose="02000503020000020003" pitchFamily="2" charset="0"/>
                <a:ea typeface="ＭＳ Ｐゴシック" charset="0"/>
                <a:cs typeface="+mn-cs"/>
              </a:rPr>
              <a:t> et al. RMP 95 (2023) 041002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FA19B2E-2A2E-40F0-8AAC-9D9B33FD9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5073" y="2373408"/>
            <a:ext cx="358371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venir Book" panose="02000503020000020003" pitchFamily="2" charset="0"/>
                <a:ea typeface="ＭＳ Ｐゴシック" charset="0"/>
                <a:cs typeface="+mn-cs"/>
              </a:rPr>
              <a:t>A.G. Martin-Caro et al. PRD 110 (2024) 034002</a:t>
            </a:r>
          </a:p>
        </p:txBody>
      </p:sp>
      <p:sp>
        <p:nvSpPr>
          <p:cNvPr id="46" name="Flèche : droite à entaille 45">
            <a:extLst>
              <a:ext uri="{FF2B5EF4-FFF2-40B4-BE49-F238E27FC236}">
                <a16:creationId xmlns:a16="http://schemas.microsoft.com/office/drawing/2014/main" id="{558A51C8-6932-4673-8645-EFFE9D623F99}"/>
              </a:ext>
            </a:extLst>
          </p:cNvPr>
          <p:cNvSpPr/>
          <p:nvPr/>
        </p:nvSpPr>
        <p:spPr>
          <a:xfrm>
            <a:off x="1697876" y="3719848"/>
            <a:ext cx="307571" cy="292446"/>
          </a:xfrm>
          <a:prstGeom prst="notchedRightArrow">
            <a:avLst>
              <a:gd name="adj1" fmla="val 40726"/>
              <a:gd name="adj2" fmla="val 56955"/>
            </a:avLst>
          </a:prstGeom>
          <a:solidFill>
            <a:srgbClr val="0431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lèche : droite à entaille 46">
            <a:extLst>
              <a:ext uri="{FF2B5EF4-FFF2-40B4-BE49-F238E27FC236}">
                <a16:creationId xmlns:a16="http://schemas.microsoft.com/office/drawing/2014/main" id="{C2F21B5B-26CB-4C10-A8D6-259F2F1C2129}"/>
              </a:ext>
            </a:extLst>
          </p:cNvPr>
          <p:cNvSpPr/>
          <p:nvPr/>
        </p:nvSpPr>
        <p:spPr>
          <a:xfrm rot="10800000">
            <a:off x="2816634" y="5335095"/>
            <a:ext cx="307571" cy="292446"/>
          </a:xfrm>
          <a:prstGeom prst="notchedRightArrow">
            <a:avLst>
              <a:gd name="adj1" fmla="val 40726"/>
              <a:gd name="adj2" fmla="val 56955"/>
            </a:avLst>
          </a:prstGeom>
          <a:solidFill>
            <a:srgbClr val="0431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7EE18423-2DE8-4D06-A099-CFB03BF7E67F}"/>
              </a:ext>
            </a:extLst>
          </p:cNvPr>
          <p:cNvSpPr txBox="1"/>
          <p:nvPr/>
        </p:nvSpPr>
        <p:spPr>
          <a:xfrm>
            <a:off x="1981402" y="3610638"/>
            <a:ext cx="881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err="1">
                <a:ln>
                  <a:noFill/>
                </a:ln>
                <a:solidFill>
                  <a:srgbClr val="0431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Repulsive</a:t>
            </a: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rgbClr val="0431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431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pressure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26A5E309-FE6A-4E88-9BDB-3930B75FE706}"/>
              </a:ext>
            </a:extLst>
          </p:cNvPr>
          <p:cNvSpPr txBox="1"/>
          <p:nvPr/>
        </p:nvSpPr>
        <p:spPr>
          <a:xfrm>
            <a:off x="3121428" y="5207380"/>
            <a:ext cx="8809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err="1">
                <a:ln>
                  <a:noFill/>
                </a:ln>
                <a:solidFill>
                  <a:srgbClr val="0431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Confining</a:t>
            </a: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rgbClr val="0431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431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pressure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AD433C91-512B-4E65-A004-8706ACF116AA}"/>
                  </a:ext>
                </a:extLst>
              </p:cNvPr>
              <p:cNvSpPr txBox="1"/>
              <p:nvPr/>
            </p:nvSpPr>
            <p:spPr>
              <a:xfrm>
                <a:off x="4367231" y="2586314"/>
                <a:ext cx="3195946" cy="31636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fr-F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0" lang="fr-FR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r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fr-FR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mech</m:t>
                          </m:r>
                          <m:r>
                            <a:rPr kumimoji="0" lang="fr-FR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.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kumimoji="0" lang="fr-FR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p</m:t>
                          </m:r>
                        </m:sup>
                      </m:sSubSup>
                      <m:r>
                        <a:rPr kumimoji="0" lang="fr-FR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=0.634</m:t>
                      </m:r>
                      <m:r>
                        <a:rPr kumimoji="0" lang="fr-FR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±0.057</m:t>
                      </m:r>
                      <m:r>
                        <a:rPr kumimoji="0" lang="fr-FR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fr-FR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fm</m:t>
                      </m:r>
                      <m:r>
                        <a:rPr kumimoji="0" lang="fr-FR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&lt; </m:t>
                      </m:r>
                      <m:sSubSup>
                        <m:sSubSupPr>
                          <m:ctrlPr>
                            <a:rPr kumimoji="0" lang="fr-F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0" lang="fr-FR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r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fr-FR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E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kumimoji="0" lang="fr-FR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p</m:t>
                          </m:r>
                        </m:sup>
                      </m:sSubSup>
                    </m:oMath>
                  </m:oMathPara>
                </a14:m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AD433C91-512B-4E65-A004-8706ACF116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7231" y="2586314"/>
                <a:ext cx="3195946" cy="316369"/>
              </a:xfrm>
              <a:prstGeom prst="rect">
                <a:avLst/>
              </a:prstGeom>
              <a:blipFill>
                <a:blip r:embed="rId9"/>
                <a:stretch>
                  <a:fillRect l="-952" r="-762" b="-2115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age 1" descr="LP15122-Picture.eps">
            <a:extLst>
              <a:ext uri="{FF2B5EF4-FFF2-40B4-BE49-F238E27FC236}">
                <a16:creationId xmlns:a16="http://schemas.microsoft.com/office/drawing/2014/main" id="{7E269D7D-ACF1-8E58-6292-AF82CDD5CF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3" y="98532"/>
            <a:ext cx="1057446" cy="105744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299C7B8-B15C-DE6C-AC7E-D2D255E311D3}"/>
              </a:ext>
            </a:extLst>
          </p:cNvPr>
          <p:cNvSpPr txBox="1"/>
          <p:nvPr/>
        </p:nvSpPr>
        <p:spPr>
          <a:xfrm>
            <a:off x="1203162" y="161462"/>
            <a:ext cx="4620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Generalized</a:t>
            </a:r>
            <a:r>
              <a:rPr lang="fr-FR" sz="240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Parton Distributions</a:t>
            </a:r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70957335-21BD-E5E7-87DE-38C87015B9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9267" y="1024395"/>
            <a:ext cx="3157964" cy="40011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>
                <a:solidFill>
                  <a:srgbClr val="000000"/>
                </a:solidFill>
                <a:latin typeface="Lucida Calligraphy" charset="0"/>
              </a:rPr>
              <a:t>Dynamical Imaging</a:t>
            </a:r>
          </a:p>
        </p:txBody>
      </p:sp>
      <p:sp>
        <p:nvSpPr>
          <p:cNvPr id="13" name="Text Box 18">
            <a:extLst>
              <a:ext uri="{FF2B5EF4-FFF2-40B4-BE49-F238E27FC236}">
                <a16:creationId xmlns:a16="http://schemas.microsoft.com/office/drawing/2014/main" id="{F4FED36D-ED79-1292-F46B-F59C1DE959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" y="6627805"/>
            <a:ext cx="88998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July 31</a:t>
            </a:r>
            <a:r>
              <a:rPr kumimoji="0" lang="en-US" sz="900" b="0" i="1" u="none" strike="noStrike" kern="1200" cap="none" spc="0" normalizeH="0" baseline="30000" noProof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st</a:t>
            </a: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, 2025</a:t>
            </a:r>
          </a:p>
        </p:txBody>
      </p:sp>
      <p:sp>
        <p:nvSpPr>
          <p:cNvPr id="15" name="Text Box 64">
            <a:extLst>
              <a:ext uri="{FF2B5EF4-FFF2-40B4-BE49-F238E27FC236}">
                <a16:creationId xmlns:a16="http://schemas.microsoft.com/office/drawing/2014/main" id="{A95FB3AC-D37D-3560-25B2-0E4F67F14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55036" y="289798"/>
            <a:ext cx="74411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800">
                <a:solidFill>
                  <a:srgbClr val="333399"/>
                </a:solidFill>
                <a:latin typeface="Lucida Calligraphy" charset="0"/>
              </a:rPr>
              <a:t>E. Voutier</a:t>
            </a:r>
          </a:p>
        </p:txBody>
      </p:sp>
    </p:spTree>
    <p:extLst>
      <p:ext uri="{BB962C8B-B14F-4D97-AF65-F5344CB8AC3E}">
        <p14:creationId xmlns:p14="http://schemas.microsoft.com/office/powerpoint/2010/main" val="456514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AE6A7122-B750-04BD-9911-0DEC2513A6F9}"/>
                  </a:ext>
                </a:extLst>
              </p:cNvPr>
              <p:cNvSpPr txBox="1"/>
              <p:nvPr/>
            </p:nvSpPr>
            <p:spPr>
              <a:xfrm>
                <a:off x="1746952" y="5159913"/>
                <a:ext cx="8693426" cy="376000"/>
              </a:xfrm>
              <a:prstGeom prst="rect">
                <a:avLst/>
              </a:prstGeom>
              <a:solidFill>
                <a:srgbClr val="EDDDFF"/>
              </a:solidFill>
              <a:ln w="15875">
                <a:solidFill>
                  <a:srgbClr val="CD04F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fr-F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SupPr>
                        <m:e>
                          <m:sSup>
                            <m:sSupPr>
                              <m:ctrlPr>
                                <a:rPr kumimoji="0" lang="fr-FR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fr-FR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𝑑</m:t>
                              </m:r>
                            </m:e>
                            <m:sup>
                              <m:r>
                                <a:rPr kumimoji="0" lang="fr-FR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5</m:t>
                              </m:r>
                            </m:sup>
                          </m:sSup>
                          <m:r>
                            <a:rPr kumimoji="0" lang="fr-FR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𝜎</m:t>
                          </m:r>
                        </m:e>
                        <m:sub>
                          <m:r>
                            <a:rPr kumimoji="0" lang="fr-FR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𝑃</m:t>
                          </m:r>
                          <m:r>
                            <a:rPr kumimoji="0" lang="fr-F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𝑆</m:t>
                          </m:r>
                        </m:sub>
                        <m:sup>
                          <m:r>
                            <a:rPr kumimoji="0" lang="fr-FR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𝑒</m:t>
                          </m:r>
                        </m:sup>
                      </m:sSubSup>
                      <m:r>
                        <a:rPr kumimoji="0" lang="fr-FR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sSubSup>
                        <m:sSubSupPr>
                          <m:ctrlPr>
                            <a:rPr kumimoji="0" lang="fr-FR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SupPr>
                        <m:e>
                          <m:sSup>
                            <m:sSupPr>
                              <m:ctrlPr>
                                <a:rPr kumimoji="0" lang="fr-FR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fr-FR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𝑑</m:t>
                              </m:r>
                            </m:e>
                            <m:sup>
                              <m:r>
                                <a:rPr kumimoji="0" lang="fr-FR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5</m:t>
                              </m:r>
                            </m:sup>
                          </m:sSup>
                          <m:r>
                            <a:rPr kumimoji="0" lang="fr-FR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𝜎</m:t>
                          </m:r>
                        </m:e>
                        <m:sub>
                          <m:r>
                            <a:rPr kumimoji="0" lang="fr-FR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𝑃</m:t>
                          </m:r>
                          <m:r>
                            <a:rPr kumimoji="0" lang="fr-FR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0</m:t>
                          </m:r>
                        </m:sub>
                        <m:sup>
                          <m:r>
                            <a:rPr kumimoji="0" lang="fr-FR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𝑒</m:t>
                          </m:r>
                        </m:sup>
                      </m:sSubSup>
                      <m:r>
                        <a:rPr kumimoji="0" lang="fr-FR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+</m:t>
                      </m:r>
                      <m:r>
                        <a:rPr kumimoji="0" lang="fr-FR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𝑆</m:t>
                      </m:r>
                      <m:r>
                        <a:rPr kumimoji="0" lang="fr-FR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fr-F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fr-FR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sSup>
                                <m:sSupPr>
                                  <m:ctrlPr>
                                    <a:rPr kumimoji="0" lang="fr-FR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fr-FR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𝑃</m:t>
                                  </m:r>
                                  <m:r>
                                    <a:rPr kumimoji="0" lang="fr-FR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 </m:t>
                                  </m:r>
                                  <m:r>
                                    <a:rPr kumimoji="0" lang="fr-FR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kumimoji="0" lang="fr-FR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5</m:t>
                                  </m:r>
                                </m:sup>
                              </m:sSup>
                              <m:r>
                                <a:rPr kumimoji="0" lang="fr-FR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∆</m:t>
                              </m:r>
                              <m:r>
                                <a:rPr kumimoji="0" lang="fr-FR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𝜎</m:t>
                              </m:r>
                            </m:e>
                            <m:sub>
                              <m:r>
                                <a:rPr kumimoji="0" lang="fr-FR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𝐵𝐻</m:t>
                              </m:r>
                            </m:sub>
                          </m:sSub>
                          <m:r>
                            <a:rPr kumimoji="0" lang="fr-FR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+</m:t>
                          </m:r>
                          <m:d>
                            <m:dPr>
                              <m:ctrlPr>
                                <a:rPr kumimoji="0" lang="fr-FR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fr-FR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sSup>
                                    <m:sSupPr>
                                      <m:ctrlPr>
                                        <a:rPr kumimoji="0" lang="fr-FR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fr-FR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𝑃</m:t>
                                      </m:r>
                                      <m:r>
                                        <a:rPr kumimoji="0" lang="fr-FR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kumimoji="0" lang="fr-FR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5</m:t>
                                      </m:r>
                                    </m:sup>
                                  </m:sSup>
                                  <m:r>
                                    <a:rPr kumimoji="0" lang="fr-FR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∆</m:t>
                                  </m:r>
                                  <m:r>
                                    <a:rPr kumimoji="0" lang="fr-FR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kumimoji="0" lang="fr-FR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𝐷𝑉𝐶𝑆</m:t>
                                  </m:r>
                                </m:sub>
                              </m:sSub>
                              <m:r>
                                <a:rPr kumimoji="0" lang="fr-FR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kumimoji="0" lang="fr-FR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fr-FR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 </m:t>
                                  </m:r>
                                  <m:r>
                                    <a:rPr kumimoji="0" lang="fr-FR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kumimoji="0" lang="fr-FR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5</m:t>
                                  </m:r>
                                </m:sup>
                              </m:sSup>
                              <m:r>
                                <a:rPr kumimoji="0" lang="fr-FR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kumimoji="0" lang="fr-FR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kumimoji="0" lang="fr-FR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0" lang="fr-FR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𝜎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kumimoji="0" lang="fr-FR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𝐷𝑉𝐶𝑆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fr-FR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</m:t>
                          </m:r>
                          <m:r>
                            <a:rPr kumimoji="0" lang="fr-FR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𝑒</m:t>
                          </m:r>
                          <m:d>
                            <m:dPr>
                              <m:ctrlPr>
                                <a:rPr kumimoji="0" lang="fr-FR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fr-FR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𝑃</m:t>
                              </m:r>
                              <m:sSub>
                                <m:sSubPr>
                                  <m:ctrlPr>
                                    <a:rPr kumimoji="0" lang="fr-FR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sSup>
                                    <m:sSupPr>
                                      <m:ctrlPr>
                                        <a:rPr kumimoji="0" lang="fr-FR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fr-FR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kumimoji="0" lang="fr-FR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5</m:t>
                                      </m:r>
                                    </m:sup>
                                  </m:sSup>
                                  <m:r>
                                    <a:rPr kumimoji="0" lang="fr-FR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∆</m:t>
                                  </m:r>
                                  <m:r>
                                    <a:rPr kumimoji="0" lang="fr-FR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kumimoji="0" lang="fr-FR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𝐼𝑁𝑇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0" lang="fr-FR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fr-FR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kumimoji="0" lang="fr-FR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fr-FR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 </m:t>
                                      </m:r>
                                      <m:r>
                                        <a:rPr kumimoji="0" lang="fr-FR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kumimoji="0" lang="fr-FR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5</m:t>
                                      </m:r>
                                    </m:sup>
                                  </m:sSup>
                                  <m:r>
                                    <a:rPr kumimoji="0" lang="fr-FR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∆</m:t>
                                  </m:r>
                                  <m:acc>
                                    <m:accPr>
                                      <m:chr m:val="̃"/>
                                      <m:ctrlPr>
                                        <a:rPr kumimoji="0" lang="fr-FR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0" lang="fr-FR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𝜎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kumimoji="0" lang="fr-FR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𝐼𝑁𝑇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fr-FR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AE6A7122-B750-04BD-9911-0DEC2513A6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6952" y="5159913"/>
                <a:ext cx="8693426" cy="376000"/>
              </a:xfrm>
              <a:prstGeom prst="rect">
                <a:avLst/>
              </a:prstGeom>
              <a:blipFill>
                <a:blip r:embed="rId2"/>
                <a:stretch>
                  <a:fillRect b="-12500"/>
                </a:stretch>
              </a:blipFill>
              <a:ln w="15875">
                <a:solidFill>
                  <a:srgbClr val="CD04FF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0" name="Connecteur en arc 59">
            <a:extLst>
              <a:ext uri="{FF2B5EF4-FFF2-40B4-BE49-F238E27FC236}">
                <a16:creationId xmlns:a16="http://schemas.microsoft.com/office/drawing/2014/main" id="{0886E4C1-33F5-A63C-8E03-DEAD6DF2472D}"/>
              </a:ext>
            </a:extLst>
          </p:cNvPr>
          <p:cNvCxnSpPr>
            <a:cxnSpLocks/>
            <a:stCxn id="17" idx="2"/>
            <a:endCxn id="27" idx="0"/>
          </p:cNvCxnSpPr>
          <p:nvPr/>
        </p:nvCxnSpPr>
        <p:spPr>
          <a:xfrm rot="16200000" flipH="1">
            <a:off x="7450453" y="4043404"/>
            <a:ext cx="2149182" cy="339860"/>
          </a:xfrm>
          <a:prstGeom prst="curvedConnector3">
            <a:avLst>
              <a:gd name="adj1" fmla="val 15726"/>
            </a:avLst>
          </a:prstGeom>
          <a:ln w="19050">
            <a:solidFill>
              <a:srgbClr val="00B05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E4E9E103-13ED-48A3-86F8-99EF3E8C92AE}"/>
                  </a:ext>
                </a:extLst>
              </p:cNvPr>
              <p:cNvSpPr txBox="1"/>
              <p:nvPr/>
            </p:nvSpPr>
            <p:spPr>
              <a:xfrm>
                <a:off x="2697414" y="3673339"/>
                <a:ext cx="6440352" cy="375167"/>
              </a:xfrm>
              <a:prstGeom prst="rect">
                <a:avLst/>
              </a:prstGeom>
              <a:solidFill>
                <a:srgbClr val="EDDDFF"/>
              </a:solidFill>
              <a:ln w="15875">
                <a:solidFill>
                  <a:srgbClr val="CD04F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fr-F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SupPr>
                        <m:e>
                          <m:sSup>
                            <m:sSupPr>
                              <m:ctrlPr>
                                <a:rPr kumimoji="0" lang="fr-FR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fr-FR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𝑑</m:t>
                              </m:r>
                            </m:e>
                            <m:sup>
                              <m:r>
                                <a:rPr kumimoji="0" lang="fr-FR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5</m:t>
                              </m:r>
                            </m:sup>
                          </m:sSup>
                          <m:r>
                            <a:rPr kumimoji="0" lang="fr-FR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𝜎</m:t>
                          </m:r>
                        </m:e>
                        <m:sub>
                          <m:r>
                            <a:rPr kumimoji="0" lang="fr-FR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𝑃</m:t>
                          </m:r>
                          <m:r>
                            <a:rPr kumimoji="0" lang="fr-F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0</m:t>
                          </m:r>
                        </m:sub>
                        <m:sup>
                          <m:r>
                            <a:rPr kumimoji="0" lang="fr-FR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𝑒</m:t>
                          </m:r>
                        </m:sup>
                      </m:sSubSup>
                      <m:r>
                        <a:rPr kumimoji="0" lang="fr-FR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fr-FR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kumimoji="0" lang="fr-FR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fr-FR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𝑑</m:t>
                              </m:r>
                            </m:e>
                            <m:sup>
                              <m:r>
                                <a:rPr kumimoji="0" lang="fr-FR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5</m:t>
                              </m:r>
                            </m:sup>
                          </m:sSup>
                          <m:r>
                            <a:rPr kumimoji="0" lang="fr-FR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𝜎</m:t>
                          </m:r>
                        </m:e>
                        <m:sub>
                          <m:r>
                            <a:rPr kumimoji="0" lang="fr-FR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𝐵</m:t>
                          </m:r>
                          <m:r>
                            <a:rPr kumimoji="0" lang="fr-F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𝐻</m:t>
                          </m:r>
                        </m:sub>
                      </m:sSub>
                      <m:r>
                        <a:rPr kumimoji="0" lang="fr-FR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+</m:t>
                      </m:r>
                      <m:sSub>
                        <m:sSubPr>
                          <m:ctrlPr>
                            <a:rPr kumimoji="0" lang="fr-FR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kumimoji="0" lang="fr-FR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fr-FR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𝑑</m:t>
                              </m:r>
                            </m:e>
                            <m:sup>
                              <m:r>
                                <a:rPr kumimoji="0" lang="fr-FR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5</m:t>
                              </m:r>
                            </m:sup>
                          </m:sSup>
                          <m:r>
                            <a:rPr kumimoji="0" lang="fr-FR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𝜎</m:t>
                          </m:r>
                        </m:e>
                        <m:sub>
                          <m:r>
                            <a:rPr kumimoji="0" lang="fr-FR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𝐷𝑉𝐶𝑆</m:t>
                          </m:r>
                        </m:sub>
                      </m:sSub>
                      <m:r>
                        <a:rPr kumimoji="0" lang="fr-FR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+</m:t>
                      </m:r>
                      <m:r>
                        <a:rPr kumimoji="0" lang="fr-FR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𝑃</m:t>
                      </m:r>
                      <m:sSup>
                        <m:sSupPr>
                          <m:ctrlPr>
                            <a:rPr kumimoji="0" lang="fr-FR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fr-FR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fr-FR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𝑑</m:t>
                          </m:r>
                        </m:e>
                        <m:sup>
                          <m:r>
                            <a:rPr kumimoji="0" lang="fr-FR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5</m:t>
                          </m:r>
                        </m:sup>
                      </m:sSup>
                      <m:sSub>
                        <m:sSubPr>
                          <m:ctrlPr>
                            <a:rPr kumimoji="0" lang="fr-FR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kumimoji="0" lang="fr-FR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fr-FR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𝜎</m:t>
                              </m:r>
                            </m:e>
                          </m:acc>
                        </m:e>
                        <m:sub>
                          <m:r>
                            <a:rPr kumimoji="0" lang="fr-FR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𝐷𝑉𝐶𝑆</m:t>
                          </m:r>
                        </m:sub>
                      </m:sSub>
                      <m:r>
                        <a:rPr kumimoji="0" lang="fr-FR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−</m:t>
                      </m:r>
                      <m:r>
                        <a:rPr kumimoji="0" lang="fr-FR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𝑒</m:t>
                      </m:r>
                      <m:r>
                        <a:rPr kumimoji="0" lang="fr-FR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fr-FR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fr-FR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sSup>
                                <m:sSupPr>
                                  <m:ctrlPr>
                                    <a:rPr kumimoji="0" lang="fr-FR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fr-FR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kumimoji="0" lang="fr-FR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5</m:t>
                                  </m:r>
                                </m:sup>
                              </m:sSup>
                              <m:r>
                                <a:rPr kumimoji="0" lang="fr-FR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𝜎</m:t>
                              </m:r>
                            </m:e>
                            <m:sub>
                              <m:r>
                                <a:rPr kumimoji="0" lang="fr-FR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𝐼𝑁</m:t>
                              </m:r>
                              <m:r>
                                <a:rPr kumimoji="0" lang="fr-FR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𝑇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fr-FR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fr-FR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+ </m:t>
                              </m:r>
                              <m:r>
                                <a:rPr kumimoji="0" lang="fr-FR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𝑃</m:t>
                              </m:r>
                              <m:sSup>
                                <m:sSupPr>
                                  <m:ctrlPr>
                                    <a:rPr kumimoji="0" lang="fr-FR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fr-FR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 </m:t>
                                  </m:r>
                                  <m:r>
                                    <a:rPr kumimoji="0" lang="fr-FR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kumimoji="0" lang="fr-FR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5</m:t>
                                  </m:r>
                                </m:sup>
                              </m:sSup>
                              <m:acc>
                                <m:accPr>
                                  <m:chr m:val="̃"/>
                                  <m:ctrlPr>
                                    <a:rPr kumimoji="0" lang="fr-FR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kumimoji="0" lang="fr-FR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0" lang="fr-FR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𝐼𝑁</m:t>
                              </m:r>
                              <m:r>
                                <a:rPr kumimoji="0" lang="fr-FR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𝑇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E4E9E103-13ED-48A3-86F8-99EF3E8C92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7414" y="3673339"/>
                <a:ext cx="6440352" cy="375167"/>
              </a:xfrm>
              <a:prstGeom prst="rect">
                <a:avLst/>
              </a:prstGeom>
              <a:blipFill>
                <a:blip r:embed="rId3"/>
                <a:stretch>
                  <a:fillRect b="-12500"/>
                </a:stretch>
              </a:blipFill>
              <a:ln w="15875">
                <a:solidFill>
                  <a:srgbClr val="CD04FF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 4" descr="LP15122-Picture.eps">
            <a:extLst>
              <a:ext uri="{FF2B5EF4-FFF2-40B4-BE49-F238E27FC236}">
                <a16:creationId xmlns:a16="http://schemas.microsoft.com/office/drawing/2014/main" id="{CDF14035-EE07-8395-16D3-BA7C0537EA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3" y="98532"/>
            <a:ext cx="1057446" cy="1057446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1D5BBF3A-A2FA-7AC8-42F9-FA7C1B862904}"/>
              </a:ext>
            </a:extLst>
          </p:cNvPr>
          <p:cNvGrpSpPr/>
          <p:nvPr/>
        </p:nvGrpSpPr>
        <p:grpSpPr>
          <a:xfrm>
            <a:off x="10455036" y="88304"/>
            <a:ext cx="1570789" cy="438433"/>
            <a:chOff x="7407037" y="184556"/>
            <a:chExt cx="1570789" cy="438433"/>
          </a:xfrm>
        </p:grpSpPr>
        <p:sp>
          <p:nvSpPr>
            <p:cNvPr id="14" name="Text Box 64">
              <a:extLst>
                <a:ext uri="{FF2B5EF4-FFF2-40B4-BE49-F238E27FC236}">
                  <a16:creationId xmlns:a16="http://schemas.microsoft.com/office/drawing/2014/main" id="{8BC0720E-5267-63BA-CB1C-A71F7E3B37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07037" y="386050"/>
              <a:ext cx="744114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Lucida Calligraphy" charset="0"/>
                  <a:ea typeface="+mn-ea"/>
                  <a:cs typeface="+mn-cs"/>
                </a:rPr>
                <a:t>E. Voutier</a:t>
              </a:r>
            </a:p>
          </p:txBody>
        </p:sp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E1719CD8-DA96-7463-94D1-556B3D308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86726" y="184556"/>
              <a:ext cx="891100" cy="438433"/>
            </a:xfrm>
            <a:prstGeom prst="rect">
              <a:avLst/>
            </a:prstGeom>
          </p:spPr>
        </p:pic>
      </p:grpSp>
      <p:pic>
        <p:nvPicPr>
          <p:cNvPr id="8" name="Picture 8" descr="diagbh">
            <a:extLst>
              <a:ext uri="{FF2B5EF4-FFF2-40B4-BE49-F238E27FC236}">
                <a16:creationId xmlns:a16="http://schemas.microsoft.com/office/drawing/2014/main" id="{BA19A86E-102A-65D4-182E-C67BA183F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54" y="1686676"/>
            <a:ext cx="5797002" cy="1489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43">
            <a:extLst>
              <a:ext uri="{FF2B5EF4-FFF2-40B4-BE49-F238E27FC236}">
                <a16:creationId xmlns:a16="http://schemas.microsoft.com/office/drawing/2014/main" id="{4BB59CFA-E506-E85F-35DB-BA22258B04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5952" y="1216509"/>
            <a:ext cx="540244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venir Book" panose="02000503020000020003" pitchFamily="2" charset="0"/>
                <a:ea typeface="ＭＳ Ｐゴシック" charset="0"/>
                <a:cs typeface="+mn-cs"/>
              </a:rPr>
              <a:t>M. Diehl </a:t>
            </a: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venir Book" panose="02000503020000020003" pitchFamily="2" charset="0"/>
                <a:ea typeface="ＭＳ Ｐゴシック" charset="0"/>
                <a:cs typeface="+mn-cs"/>
              </a:rPr>
              <a:t>at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venir Book" panose="02000503020000020003" pitchFamily="2" charset="0"/>
                <a:ea typeface="ＭＳ Ｐゴシック" charset="0"/>
                <a:cs typeface="+mn-cs"/>
              </a:rPr>
              <a:t> the CLAS12 </a:t>
            </a: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venir Book" panose="02000503020000020003" pitchFamily="2" charset="0"/>
                <a:ea typeface="ＭＳ Ｐゴシック" charset="0"/>
                <a:cs typeface="+mn-cs"/>
              </a:rPr>
              <a:t>European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venir Book" panose="02000503020000020003" pitchFamily="2" charset="0"/>
                <a:ea typeface="ＭＳ Ｐゴシック" charset="0"/>
                <a:cs typeface="+mn-cs"/>
              </a:rPr>
              <a:t> Workshop, Genova, </a:t>
            </a: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venir Book" panose="02000503020000020003" pitchFamily="2" charset="0"/>
                <a:ea typeface="ＭＳ Ｐゴシック" charset="0"/>
                <a:cs typeface="+mn-cs"/>
              </a:rPr>
              <a:t>February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venir Book" panose="02000503020000020003" pitchFamily="2" charset="0"/>
                <a:ea typeface="ＭＳ Ｐゴシック" charset="0"/>
                <a:cs typeface="+mn-cs"/>
              </a:rPr>
              <a:t> 25-28, 2009</a:t>
            </a:r>
          </a:p>
        </p:txBody>
      </p:sp>
      <p:sp>
        <p:nvSpPr>
          <p:cNvPr id="16" name="Text Box 70">
            <a:extLst>
              <a:ext uri="{FF2B5EF4-FFF2-40B4-BE49-F238E27FC236}">
                <a16:creationId xmlns:a16="http://schemas.microsoft.com/office/drawing/2014/main" id="{E9F89A18-5826-8DDC-887C-93A37EE969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5542" y="5849841"/>
            <a:ext cx="7817004" cy="646331"/>
          </a:xfrm>
          <a:prstGeom prst="rect">
            <a:avLst/>
          </a:prstGeom>
          <a:noFill/>
          <a:ln w="38100" cmpd="dbl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rPr>
              <a:t>Polarized electrons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rPr>
              <a:t>and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rPr>
              <a:t> positrons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rPr>
              <a:t> allow to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rPr>
              <a:t>separate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rPr>
              <a:t>the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rPr>
              <a:t>unknown amplitudes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rPr>
              <a:t> of the cross section for electro-production of photons.</a:t>
            </a:r>
            <a:endParaRPr kumimoji="0" lang="en-US" sz="180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Sans Serif" panose="020B0604020202020204" pitchFamily="34" charset="0"/>
              <a:ea typeface="+mn-ea"/>
              <a:cs typeface="Microsoft Sans Serif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14F7FB37-F599-33A9-98E6-A08B581BDC02}"/>
                  </a:ext>
                </a:extLst>
              </p:cNvPr>
              <p:cNvSpPr txBox="1"/>
              <p:nvPr/>
            </p:nvSpPr>
            <p:spPr>
              <a:xfrm>
                <a:off x="7010405" y="2553968"/>
                <a:ext cx="268941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fr-FR" sz="1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D04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∝</m:t>
                    </m:r>
                  </m:oMath>
                </a14:m>
                <a:r>
                  <a:rPr kumimoji="0" lang="fr-FR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to the </a:t>
                </a:r>
                <a:r>
                  <a:rPr kumimoji="0" lang="fr-FR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real part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of a </a:t>
                </a:r>
                <a:r>
                  <a:rPr kumimoji="0" lang="fr-FR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CFF </a:t>
                </a:r>
                <a:r>
                  <a:rPr kumimoji="0" lang="fr-FR" sz="1600" b="1" i="0" u="none" strike="noStrike" kern="1200" cap="none" spc="0" normalizeH="0" baseline="0" noProof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linear</a:t>
                </a:r>
                <a:r>
                  <a:rPr kumimoji="0" lang="fr-FR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combination</a:t>
                </a:r>
              </a:p>
            </p:txBody>
          </p:sp>
        </mc:Choice>
        <mc:Fallback xmlns="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14F7FB37-F599-33A9-98E6-A08B581BDC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405" y="2553968"/>
                <a:ext cx="2689417" cy="584775"/>
              </a:xfrm>
              <a:prstGeom prst="rect">
                <a:avLst/>
              </a:prstGeom>
              <a:blipFill>
                <a:blip r:embed="rId7"/>
                <a:stretch>
                  <a:fillRect t="-4255" b="-1063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9D6BEA24-117A-A957-48E0-48BD2F92D439}"/>
                  </a:ext>
                </a:extLst>
              </p:cNvPr>
              <p:cNvSpPr txBox="1"/>
              <p:nvPr/>
            </p:nvSpPr>
            <p:spPr>
              <a:xfrm>
                <a:off x="9430872" y="3110747"/>
                <a:ext cx="268941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fr-FR" sz="1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D04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∝</m:t>
                    </m:r>
                  </m:oMath>
                </a14:m>
                <a:r>
                  <a:rPr kumimoji="0" lang="fr-FR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to the </a:t>
                </a:r>
                <a:r>
                  <a:rPr kumimoji="0" lang="fr-FR" sz="1600" b="1" i="0" u="none" strike="noStrike" kern="1200" cap="none" spc="0" normalizeH="0" baseline="0" noProof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imaginary</a:t>
                </a:r>
                <a:r>
                  <a:rPr kumimoji="0" lang="fr-FR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part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of a </a:t>
                </a:r>
                <a:r>
                  <a:rPr kumimoji="0" lang="fr-FR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CFF </a:t>
                </a:r>
                <a:r>
                  <a:rPr kumimoji="0" lang="fr-FR" sz="1600" b="1" i="0" u="none" strike="noStrike" kern="1200" cap="none" spc="0" normalizeH="0" baseline="0" noProof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linear</a:t>
                </a:r>
                <a:r>
                  <a:rPr kumimoji="0" lang="fr-FR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combination</a:t>
                </a:r>
              </a:p>
            </p:txBody>
          </p:sp>
        </mc:Choice>
        <mc:Fallback xmlns="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9D6BEA24-117A-A957-48E0-48BD2F92D4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0872" y="3110747"/>
                <a:ext cx="2689417" cy="584775"/>
              </a:xfrm>
              <a:prstGeom prst="rect">
                <a:avLst/>
              </a:prstGeom>
              <a:blipFill>
                <a:blip r:embed="rId8"/>
                <a:stretch>
                  <a:fillRect t="-2128" b="-1276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ZoneTexte 19">
            <a:extLst>
              <a:ext uri="{FF2B5EF4-FFF2-40B4-BE49-F238E27FC236}">
                <a16:creationId xmlns:a16="http://schemas.microsoft.com/office/drawing/2014/main" id="{D2CAC1B6-47A6-CB66-00BF-0F2F20D3F6B0}"/>
              </a:ext>
            </a:extLst>
          </p:cNvPr>
          <p:cNvSpPr txBox="1"/>
          <p:nvPr/>
        </p:nvSpPr>
        <p:spPr>
          <a:xfrm>
            <a:off x="7512424" y="1995580"/>
            <a:ext cx="22716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CFF = Compton </a:t>
            </a:r>
            <a:r>
              <a:rPr kumimoji="0" lang="fr-FR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Form</a:t>
            </a: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Factors</a:t>
            </a: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4506F79F-7803-9712-5C34-EF0D626FEBD9}"/>
                  </a:ext>
                </a:extLst>
              </p:cNvPr>
              <p:cNvSpPr txBox="1"/>
              <p:nvPr/>
            </p:nvSpPr>
            <p:spPr>
              <a:xfrm>
                <a:off x="157536" y="4007221"/>
                <a:ext cx="266251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fr-FR" sz="1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D04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∝</m:t>
                    </m:r>
                  </m:oMath>
                </a14:m>
                <a:r>
                  <a:rPr kumimoji="0" lang="fr-FR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to the </a:t>
                </a:r>
                <a:r>
                  <a:rPr kumimoji="0" lang="fr-FR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real part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of a </a:t>
                </a:r>
                <a:r>
                  <a:rPr kumimoji="0" lang="fr-FR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CFF </a:t>
                </a:r>
                <a:r>
                  <a:rPr kumimoji="0" lang="fr-FR" sz="1600" b="1" i="0" u="none" strike="noStrike" kern="1200" cap="none" spc="0" normalizeH="0" baseline="0" noProof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bi</a:t>
                </a:r>
                <a:r>
                  <a:rPr kumimoji="0" lang="fr-FR" sz="1600" b="1" i="0" u="none" strike="noStrike" kern="1200" cap="none" spc="0" normalizeH="0" baseline="0" noProof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linear</a:t>
                </a:r>
                <a:r>
                  <a:rPr kumimoji="0" lang="fr-FR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combination</a:t>
                </a:r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4506F79F-7803-9712-5C34-EF0D626FEB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536" y="4007221"/>
                <a:ext cx="2662511" cy="584775"/>
              </a:xfrm>
              <a:prstGeom prst="rect">
                <a:avLst/>
              </a:prstGeom>
              <a:blipFill>
                <a:blip r:embed="rId9"/>
                <a:stretch>
                  <a:fillRect l="-474" t="-4255" r="-474" b="-1063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B0E3B4F5-DC49-ECC7-5AB0-4D526EB97643}"/>
                  </a:ext>
                </a:extLst>
              </p:cNvPr>
              <p:cNvSpPr txBox="1"/>
              <p:nvPr/>
            </p:nvSpPr>
            <p:spPr>
              <a:xfrm>
                <a:off x="5298137" y="4231337"/>
                <a:ext cx="289559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fr-FR" sz="1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D04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∝</m:t>
                    </m:r>
                  </m:oMath>
                </a14:m>
                <a:r>
                  <a:rPr kumimoji="0" lang="fr-FR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to the </a:t>
                </a:r>
                <a:r>
                  <a:rPr kumimoji="0" lang="fr-FR" sz="1600" b="1" i="0" u="none" strike="noStrike" kern="1200" cap="none" spc="0" normalizeH="0" baseline="0" noProof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imaginary</a:t>
                </a:r>
                <a:r>
                  <a:rPr kumimoji="0" lang="fr-FR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part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of a </a:t>
                </a:r>
                <a:r>
                  <a:rPr kumimoji="0" lang="fr-FR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CFF </a:t>
                </a:r>
                <a:r>
                  <a:rPr kumimoji="0" lang="fr-FR" sz="1600" b="1" i="0" u="none" strike="noStrike" kern="1200" cap="none" spc="0" normalizeH="0" baseline="0" noProof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bi</a:t>
                </a:r>
                <a:r>
                  <a:rPr kumimoji="0" lang="fr-FR" sz="1600" b="1" i="0" u="none" strike="noStrike" kern="1200" cap="none" spc="0" normalizeH="0" baseline="0" noProof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linear</a:t>
                </a:r>
                <a:r>
                  <a:rPr kumimoji="0" lang="fr-FR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combination</a:t>
                </a:r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B0E3B4F5-DC49-ECC7-5AB0-4D526EB976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8137" y="4231337"/>
                <a:ext cx="2895598" cy="584775"/>
              </a:xfrm>
              <a:prstGeom prst="rect">
                <a:avLst/>
              </a:prstGeom>
              <a:blipFill>
                <a:blip r:embed="rId10"/>
                <a:stretch>
                  <a:fillRect t="-4255" b="-1063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Ellipse 22">
            <a:extLst>
              <a:ext uri="{FF2B5EF4-FFF2-40B4-BE49-F238E27FC236}">
                <a16:creationId xmlns:a16="http://schemas.microsoft.com/office/drawing/2014/main" id="{A5D0808A-7564-D7AE-0C21-22EC68BB4D88}"/>
              </a:ext>
            </a:extLst>
          </p:cNvPr>
          <p:cNvSpPr/>
          <p:nvPr/>
        </p:nvSpPr>
        <p:spPr>
          <a:xfrm>
            <a:off x="7496827" y="3807421"/>
            <a:ext cx="162838" cy="12714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6A934B59-CB36-0B3E-2045-8E2862796246}"/>
              </a:ext>
            </a:extLst>
          </p:cNvPr>
          <p:cNvSpPr/>
          <p:nvPr/>
        </p:nvSpPr>
        <p:spPr>
          <a:xfrm>
            <a:off x="8713415" y="3803246"/>
            <a:ext cx="162838" cy="12714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AB0E74C2-96FF-8818-0AF5-64040AECB341}"/>
              </a:ext>
            </a:extLst>
          </p:cNvPr>
          <p:cNvSpPr/>
          <p:nvPr/>
        </p:nvSpPr>
        <p:spPr>
          <a:xfrm>
            <a:off x="6141062" y="3863962"/>
            <a:ext cx="162838" cy="12714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281C2198-D14D-C7B1-D4DF-32D0A6B26917}"/>
              </a:ext>
            </a:extLst>
          </p:cNvPr>
          <p:cNvSpPr/>
          <p:nvPr/>
        </p:nvSpPr>
        <p:spPr>
          <a:xfrm>
            <a:off x="4730843" y="3819599"/>
            <a:ext cx="162838" cy="12714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BB21775B-78A2-C1A8-C1F8-3958863B2954}"/>
              </a:ext>
            </a:extLst>
          </p:cNvPr>
          <p:cNvSpPr/>
          <p:nvPr/>
        </p:nvSpPr>
        <p:spPr>
          <a:xfrm>
            <a:off x="8613555" y="5287925"/>
            <a:ext cx="162838" cy="12714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52BB14E9-1632-AC12-5B7E-8FB820D6D1BA}"/>
              </a:ext>
            </a:extLst>
          </p:cNvPr>
          <p:cNvSpPr/>
          <p:nvPr/>
        </p:nvSpPr>
        <p:spPr>
          <a:xfrm>
            <a:off x="9740895" y="5269832"/>
            <a:ext cx="162838" cy="12714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96E7CEB9-AD4A-D76C-42A2-1E011885249E}"/>
              </a:ext>
            </a:extLst>
          </p:cNvPr>
          <p:cNvSpPr/>
          <p:nvPr/>
        </p:nvSpPr>
        <p:spPr>
          <a:xfrm>
            <a:off x="7021535" y="5300625"/>
            <a:ext cx="162838" cy="12714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602D84E0-9776-437F-20AD-9A2A9691AC42}"/>
              </a:ext>
            </a:extLst>
          </p:cNvPr>
          <p:cNvSpPr/>
          <p:nvPr/>
        </p:nvSpPr>
        <p:spPr>
          <a:xfrm>
            <a:off x="5669249" y="5255914"/>
            <a:ext cx="162838" cy="12714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52E95858-C0C4-CE4C-C4C1-2D3D2AC9D4DE}"/>
              </a:ext>
            </a:extLst>
          </p:cNvPr>
          <p:cNvSpPr/>
          <p:nvPr/>
        </p:nvSpPr>
        <p:spPr>
          <a:xfrm>
            <a:off x="7009009" y="5300625"/>
            <a:ext cx="162838" cy="12714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5" name="Connecteur en arc 34">
            <a:extLst>
              <a:ext uri="{FF2B5EF4-FFF2-40B4-BE49-F238E27FC236}">
                <a16:creationId xmlns:a16="http://schemas.microsoft.com/office/drawing/2014/main" id="{41145DE0-926F-A3B7-4DB1-79250F9A340A}"/>
              </a:ext>
            </a:extLst>
          </p:cNvPr>
          <p:cNvCxnSpPr>
            <a:cxnSpLocks/>
            <a:stCxn id="17" idx="2"/>
            <a:endCxn id="23" idx="0"/>
          </p:cNvCxnSpPr>
          <p:nvPr/>
        </p:nvCxnSpPr>
        <p:spPr>
          <a:xfrm rot="5400000">
            <a:off x="7632341" y="3084648"/>
            <a:ext cx="668678" cy="776868"/>
          </a:xfrm>
          <a:prstGeom prst="curvedConnector3">
            <a:avLst>
              <a:gd name="adj1" fmla="val 50000"/>
            </a:avLst>
          </a:prstGeom>
          <a:ln w="19050">
            <a:solidFill>
              <a:srgbClr val="00B05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en arc 38">
            <a:extLst>
              <a:ext uri="{FF2B5EF4-FFF2-40B4-BE49-F238E27FC236}">
                <a16:creationId xmlns:a16="http://schemas.microsoft.com/office/drawing/2014/main" id="{817ABDBA-9912-7117-13AA-58E23FBBBCD0}"/>
              </a:ext>
            </a:extLst>
          </p:cNvPr>
          <p:cNvCxnSpPr>
            <a:cxnSpLocks/>
            <a:stCxn id="18" idx="1"/>
            <a:endCxn id="24" idx="1"/>
          </p:cNvCxnSpPr>
          <p:nvPr/>
        </p:nvCxnSpPr>
        <p:spPr>
          <a:xfrm rot="10800000" flipV="1">
            <a:off x="8737262" y="3403134"/>
            <a:ext cx="693610" cy="418731"/>
          </a:xfrm>
          <a:prstGeom prst="curvedConnector2">
            <a:avLst/>
          </a:prstGeom>
          <a:ln w="19050">
            <a:solidFill>
              <a:srgbClr val="00B05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en arc 42">
            <a:extLst>
              <a:ext uri="{FF2B5EF4-FFF2-40B4-BE49-F238E27FC236}">
                <a16:creationId xmlns:a16="http://schemas.microsoft.com/office/drawing/2014/main" id="{A5C1FC4A-1DF8-7312-2518-2F628DE9DB88}"/>
              </a:ext>
            </a:extLst>
          </p:cNvPr>
          <p:cNvCxnSpPr>
            <a:cxnSpLocks/>
            <a:stCxn id="21" idx="3"/>
            <a:endCxn id="26" idx="4"/>
          </p:cNvCxnSpPr>
          <p:nvPr/>
        </p:nvCxnSpPr>
        <p:spPr>
          <a:xfrm flipV="1">
            <a:off x="2820047" y="3946742"/>
            <a:ext cx="1992215" cy="352867"/>
          </a:xfrm>
          <a:prstGeom prst="curvedConnector2">
            <a:avLst/>
          </a:prstGeom>
          <a:ln w="19050">
            <a:solidFill>
              <a:srgbClr val="00B05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en arc 49">
            <a:extLst>
              <a:ext uri="{FF2B5EF4-FFF2-40B4-BE49-F238E27FC236}">
                <a16:creationId xmlns:a16="http://schemas.microsoft.com/office/drawing/2014/main" id="{74E6B2C6-39BD-5236-2FAD-34B650E37B17}"/>
              </a:ext>
            </a:extLst>
          </p:cNvPr>
          <p:cNvCxnSpPr>
            <a:cxnSpLocks/>
            <a:endCxn id="25" idx="5"/>
          </p:cNvCxnSpPr>
          <p:nvPr/>
        </p:nvCxnSpPr>
        <p:spPr>
          <a:xfrm rot="16200000" flipV="1">
            <a:off x="6364519" y="3888019"/>
            <a:ext cx="271552" cy="440483"/>
          </a:xfrm>
          <a:prstGeom prst="curvedConnector3">
            <a:avLst>
              <a:gd name="adj1" fmla="val 50000"/>
            </a:avLst>
          </a:prstGeom>
          <a:ln w="19050">
            <a:solidFill>
              <a:srgbClr val="00B05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en arc 56">
            <a:extLst>
              <a:ext uri="{FF2B5EF4-FFF2-40B4-BE49-F238E27FC236}">
                <a16:creationId xmlns:a16="http://schemas.microsoft.com/office/drawing/2014/main" id="{8A8BCB99-5B5D-0358-D1FB-5777535B0A50}"/>
              </a:ext>
            </a:extLst>
          </p:cNvPr>
          <p:cNvCxnSpPr>
            <a:cxnSpLocks/>
            <a:stCxn id="18" idx="2"/>
            <a:endCxn id="28" idx="0"/>
          </p:cNvCxnSpPr>
          <p:nvPr/>
        </p:nvCxnSpPr>
        <p:spPr>
          <a:xfrm rot="5400000">
            <a:off x="9511793" y="4006044"/>
            <a:ext cx="1574310" cy="953267"/>
          </a:xfrm>
          <a:prstGeom prst="curvedConnector3">
            <a:avLst>
              <a:gd name="adj1" fmla="val 50000"/>
            </a:avLst>
          </a:prstGeom>
          <a:ln w="19050">
            <a:solidFill>
              <a:srgbClr val="00B05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en arc 67">
            <a:extLst>
              <a:ext uri="{FF2B5EF4-FFF2-40B4-BE49-F238E27FC236}">
                <a16:creationId xmlns:a16="http://schemas.microsoft.com/office/drawing/2014/main" id="{3D953102-3FC2-3813-F034-984E045B3C31}"/>
              </a:ext>
            </a:extLst>
          </p:cNvPr>
          <p:cNvCxnSpPr>
            <a:cxnSpLocks/>
            <a:endCxn id="33" idx="7"/>
          </p:cNvCxnSpPr>
          <p:nvPr/>
        </p:nvCxnSpPr>
        <p:spPr>
          <a:xfrm rot="16200000" flipH="1">
            <a:off x="6695402" y="4866646"/>
            <a:ext cx="465033" cy="440164"/>
          </a:xfrm>
          <a:prstGeom prst="curvedConnector3">
            <a:avLst>
              <a:gd name="adj1" fmla="val 50000"/>
            </a:avLst>
          </a:prstGeom>
          <a:ln w="19050">
            <a:solidFill>
              <a:srgbClr val="00B05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en arc 70">
            <a:extLst>
              <a:ext uri="{FF2B5EF4-FFF2-40B4-BE49-F238E27FC236}">
                <a16:creationId xmlns:a16="http://schemas.microsoft.com/office/drawing/2014/main" id="{45B004FB-B18F-F83A-82E0-0FFC1A0C5864}"/>
              </a:ext>
            </a:extLst>
          </p:cNvPr>
          <p:cNvCxnSpPr>
            <a:cxnSpLocks/>
            <a:stCxn id="21" idx="3"/>
            <a:endCxn id="32" idx="0"/>
          </p:cNvCxnSpPr>
          <p:nvPr/>
        </p:nvCxnSpPr>
        <p:spPr>
          <a:xfrm>
            <a:off x="2820047" y="4299609"/>
            <a:ext cx="2930621" cy="956305"/>
          </a:xfrm>
          <a:prstGeom prst="curvedConnector2">
            <a:avLst/>
          </a:prstGeom>
          <a:ln w="19050">
            <a:solidFill>
              <a:srgbClr val="00B05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1E1C78D8-C567-2BF5-A6B0-18812CA3F008}"/>
              </a:ext>
            </a:extLst>
          </p:cNvPr>
          <p:cNvCxnSpPr>
            <a:cxnSpLocks/>
          </p:cNvCxnSpPr>
          <p:nvPr/>
        </p:nvCxnSpPr>
        <p:spPr>
          <a:xfrm>
            <a:off x="172285" y="6614592"/>
            <a:ext cx="1151613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4" name="ZoneTexte 33">
            <a:extLst>
              <a:ext uri="{FF2B5EF4-FFF2-40B4-BE49-F238E27FC236}">
                <a16:creationId xmlns:a16="http://schemas.microsoft.com/office/drawing/2014/main" id="{4738CEA8-3F4F-49A9-1E41-9A64B39FEA10}"/>
              </a:ext>
            </a:extLst>
          </p:cNvPr>
          <p:cNvSpPr txBox="1"/>
          <p:nvPr/>
        </p:nvSpPr>
        <p:spPr>
          <a:xfrm>
            <a:off x="1203162" y="161462"/>
            <a:ext cx="4807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Deeply</a:t>
            </a:r>
            <a:r>
              <a:rPr lang="fr-FR" sz="240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i="1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</a:t>
            </a:r>
            <a:r>
              <a:rPr lang="fr-FR" sz="240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Compton </a:t>
            </a:r>
            <a:r>
              <a:rPr lang="fr-FR" sz="2400" i="1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scattering</a:t>
            </a:r>
            <a:endParaRPr lang="fr-FR" sz="2400" i="1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346039CB-6881-FAF6-3051-290EE24E3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9266" y="1024395"/>
            <a:ext cx="4396685" cy="40011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>
                <a:solidFill>
                  <a:srgbClr val="000000"/>
                </a:solidFill>
                <a:latin typeface="Lucida Calligraphy" charset="0"/>
              </a:rPr>
              <a:t>Electro-Production of Photons</a:t>
            </a:r>
          </a:p>
        </p:txBody>
      </p:sp>
      <p:sp>
        <p:nvSpPr>
          <p:cNvPr id="10" name="Text Box 18">
            <a:extLst>
              <a:ext uri="{FF2B5EF4-FFF2-40B4-BE49-F238E27FC236}">
                <a16:creationId xmlns:a16="http://schemas.microsoft.com/office/drawing/2014/main" id="{948BDBAE-6FC5-1D38-ED87-0A553AB2A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" y="6627805"/>
            <a:ext cx="88998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July 31</a:t>
            </a:r>
            <a:r>
              <a:rPr kumimoji="0" lang="en-US" sz="900" b="0" i="1" u="none" strike="noStrike" kern="1200" cap="none" spc="0" normalizeH="0" baseline="30000" noProof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st</a:t>
            </a: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, 2025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3470DE6-70D3-E5AD-6FF6-6C05BA781811}"/>
              </a:ext>
            </a:extLst>
          </p:cNvPr>
          <p:cNvSpPr txBox="1"/>
          <p:nvPr/>
        </p:nvSpPr>
        <p:spPr>
          <a:xfrm>
            <a:off x="11757620" y="6465193"/>
            <a:ext cx="502062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prstClr val="white">
                    <a:lumMod val="65000"/>
                  </a:prstClr>
                </a:solidFill>
                <a:latin typeface="Bauhaus 93" pitchFamily="82" charset="77"/>
              </a:rPr>
              <a:t>7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Bauhaus 93" pitchFamily="82" charset="77"/>
                <a:ea typeface="+mn-ea"/>
                <a:cs typeface="+mn-cs"/>
              </a:rPr>
              <a:t>/22</a:t>
            </a:r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1105FD33-2657-EBD1-5C90-1FF9F671DEF7}"/>
              </a:ext>
            </a:extLst>
          </p:cNvPr>
          <p:cNvCxnSpPr>
            <a:cxnSpLocks/>
          </p:cNvCxnSpPr>
          <p:nvPr/>
        </p:nvCxnSpPr>
        <p:spPr>
          <a:xfrm>
            <a:off x="1152419" y="623127"/>
            <a:ext cx="1087340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4513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Oval 46">
            <a:extLst>
              <a:ext uri="{FF2B5EF4-FFF2-40B4-BE49-F238E27FC236}">
                <a16:creationId xmlns:a16="http://schemas.microsoft.com/office/drawing/2014/main" id="{A3C53CE0-9105-A628-3C15-9C185473F2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2847" y="2980489"/>
            <a:ext cx="468000" cy="288000"/>
          </a:xfrm>
          <a:prstGeom prst="ellipse">
            <a:avLst/>
          </a:prstGeom>
          <a:solidFill>
            <a:srgbClr val="FF2600"/>
          </a:solidFill>
          <a:ln>
            <a:noFill/>
          </a:ln>
          <a:effectLst/>
        </p:spPr>
        <p:txBody>
          <a:bodyPr wrap="none" anchor="ctr"/>
          <a:lstStyle/>
          <a:p>
            <a:endParaRPr lang="fr-FR"/>
          </a:p>
        </p:txBody>
      </p:sp>
      <p:pic>
        <p:nvPicPr>
          <p:cNvPr id="5" name="Image 4" descr="LP15122-Picture.eps">
            <a:extLst>
              <a:ext uri="{FF2B5EF4-FFF2-40B4-BE49-F238E27FC236}">
                <a16:creationId xmlns:a16="http://schemas.microsoft.com/office/drawing/2014/main" id="{CDF14035-EE07-8395-16D3-BA7C0537EA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3" y="98532"/>
            <a:ext cx="1057446" cy="1057446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1D5BBF3A-A2FA-7AC8-42F9-FA7C1B862904}"/>
              </a:ext>
            </a:extLst>
          </p:cNvPr>
          <p:cNvGrpSpPr/>
          <p:nvPr/>
        </p:nvGrpSpPr>
        <p:grpSpPr>
          <a:xfrm>
            <a:off x="10455036" y="88304"/>
            <a:ext cx="1570789" cy="438433"/>
            <a:chOff x="7407037" y="184556"/>
            <a:chExt cx="1570789" cy="438433"/>
          </a:xfrm>
        </p:grpSpPr>
        <p:sp>
          <p:nvSpPr>
            <p:cNvPr id="14" name="Text Box 64">
              <a:extLst>
                <a:ext uri="{FF2B5EF4-FFF2-40B4-BE49-F238E27FC236}">
                  <a16:creationId xmlns:a16="http://schemas.microsoft.com/office/drawing/2014/main" id="{8BC0720E-5267-63BA-CB1C-A71F7E3B37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07037" y="386050"/>
              <a:ext cx="744114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Lucida Calligraphy" charset="0"/>
                  <a:ea typeface="+mn-ea"/>
                  <a:cs typeface="+mn-cs"/>
                </a:rPr>
                <a:t>E. Voutier</a:t>
              </a:r>
            </a:p>
          </p:txBody>
        </p:sp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E1719CD8-DA96-7463-94D1-556B3D308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86726" y="184556"/>
              <a:ext cx="891100" cy="438433"/>
            </a:xfrm>
            <a:prstGeom prst="rect">
              <a:avLst/>
            </a:prstGeom>
          </p:spPr>
        </p:pic>
      </p:grpSp>
      <p:sp>
        <p:nvSpPr>
          <p:cNvPr id="10" name="Oval 46">
            <a:extLst>
              <a:ext uri="{FF2B5EF4-FFF2-40B4-BE49-F238E27FC236}">
                <a16:creationId xmlns:a16="http://schemas.microsoft.com/office/drawing/2014/main" id="{55CDC7FD-21EE-EE34-5297-25FC46A2CD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2621" y="2810626"/>
            <a:ext cx="468000" cy="288000"/>
          </a:xfrm>
          <a:prstGeom prst="ellipse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19" name="Group 52">
            <a:extLst>
              <a:ext uri="{FF2B5EF4-FFF2-40B4-BE49-F238E27FC236}">
                <a16:creationId xmlns:a16="http://schemas.microsoft.com/office/drawing/2014/main" id="{A836EF3F-F816-00FC-BC6F-658F648CD091}"/>
              </a:ext>
            </a:extLst>
          </p:cNvPr>
          <p:cNvGrpSpPr>
            <a:grpSpLocks/>
          </p:cNvGrpSpPr>
          <p:nvPr/>
        </p:nvGrpSpPr>
        <p:grpSpPr bwMode="auto">
          <a:xfrm>
            <a:off x="701826" y="1713763"/>
            <a:ext cx="2986450" cy="2099893"/>
            <a:chOff x="294" y="1600"/>
            <a:chExt cx="1170" cy="973"/>
          </a:xfrm>
        </p:grpSpPr>
        <p:sp>
          <p:nvSpPr>
            <p:cNvPr id="34" name="Line 73">
              <a:extLst>
                <a:ext uri="{FF2B5EF4-FFF2-40B4-BE49-F238E27FC236}">
                  <a16:creationId xmlns:a16="http://schemas.microsoft.com/office/drawing/2014/main" id="{94F6763C-6AB6-7EC0-2CAD-5AD08F0C291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4500000" flipV="1">
              <a:off x="933" y="2067"/>
              <a:ext cx="32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6" name="Line 60">
              <a:extLst>
                <a:ext uri="{FF2B5EF4-FFF2-40B4-BE49-F238E27FC236}">
                  <a16:creationId xmlns:a16="http://schemas.microsoft.com/office/drawing/2014/main" id="{FE98C5A9-5C70-8DBA-4571-C6DA806005A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7100000">
              <a:off x="506" y="2059"/>
              <a:ext cx="317" cy="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graphicFrame>
          <p:nvGraphicFramePr>
            <p:cNvPr id="37" name="Object 53">
              <a:extLst>
                <a:ext uri="{FF2B5EF4-FFF2-40B4-BE49-F238E27FC236}">
                  <a16:creationId xmlns:a16="http://schemas.microsoft.com/office/drawing/2014/main" id="{60827D19-B10A-9831-42EA-D49C3FF5568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55" y="2500"/>
            <a:ext cx="42" cy="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2336800" imgH="3797300" progId="Equation.3">
                    <p:embed/>
                  </p:oleObj>
                </mc:Choice>
                <mc:Fallback>
                  <p:oleObj name="Equation" r:id="rId4" imgW="2336800" imgH="3797300" progId="Equation.3">
                    <p:embed/>
                    <p:pic>
                      <p:nvPicPr>
                        <p:cNvPr id="37" name="Object 53">
                          <a:extLst>
                            <a:ext uri="{FF2B5EF4-FFF2-40B4-BE49-F238E27FC236}">
                              <a16:creationId xmlns:a16="http://schemas.microsoft.com/office/drawing/2014/main" id="{60827D19-B10A-9831-42EA-D49C3FF5568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55" y="2500"/>
                          <a:ext cx="42" cy="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8" name="Group 54">
              <a:extLst>
                <a:ext uri="{FF2B5EF4-FFF2-40B4-BE49-F238E27FC236}">
                  <a16:creationId xmlns:a16="http://schemas.microsoft.com/office/drawing/2014/main" id="{5101884B-6B21-D68D-8A4B-57CA3D49E3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55" y="1600"/>
              <a:ext cx="75" cy="233"/>
              <a:chOff x="1737" y="2043"/>
              <a:chExt cx="116" cy="331"/>
            </a:xfrm>
          </p:grpSpPr>
          <p:sp>
            <p:nvSpPr>
              <p:cNvPr id="68" name="Freeform 55">
                <a:extLst>
                  <a:ext uri="{FF2B5EF4-FFF2-40B4-BE49-F238E27FC236}">
                    <a16:creationId xmlns:a16="http://schemas.microsoft.com/office/drawing/2014/main" id="{D1F89DBD-CE67-6BC1-F3EF-879677515250}"/>
                  </a:ext>
                </a:extLst>
              </p:cNvPr>
              <p:cNvSpPr>
                <a:spLocks/>
              </p:cNvSpPr>
              <p:nvPr/>
            </p:nvSpPr>
            <p:spPr bwMode="auto">
              <a:xfrm rot="6203112">
                <a:off x="1774" y="2196"/>
                <a:ext cx="113" cy="45"/>
              </a:xfrm>
              <a:custGeom>
                <a:avLst/>
                <a:gdLst>
                  <a:gd name="T0" fmla="*/ 0 w 181"/>
                  <a:gd name="T1" fmla="*/ 45 h 45"/>
                  <a:gd name="T2" fmla="*/ 90 w 181"/>
                  <a:gd name="T3" fmla="*/ 0 h 45"/>
                  <a:gd name="T4" fmla="*/ 181 w 181"/>
                  <a:gd name="T5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1" h="45">
                    <a:moveTo>
                      <a:pt x="0" y="45"/>
                    </a:moveTo>
                    <a:cubicBezTo>
                      <a:pt x="30" y="22"/>
                      <a:pt x="60" y="0"/>
                      <a:pt x="90" y="0"/>
                    </a:cubicBezTo>
                    <a:cubicBezTo>
                      <a:pt x="120" y="0"/>
                      <a:pt x="166" y="38"/>
                      <a:pt x="181" y="45"/>
                    </a:cubicBezTo>
                  </a:path>
                </a:pathLst>
              </a:cu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9" name="Freeform 56">
                <a:extLst>
                  <a:ext uri="{FF2B5EF4-FFF2-40B4-BE49-F238E27FC236}">
                    <a16:creationId xmlns:a16="http://schemas.microsoft.com/office/drawing/2014/main" id="{BDBB73DD-4378-75D9-9979-50980D8BC895}"/>
                  </a:ext>
                </a:extLst>
              </p:cNvPr>
              <p:cNvSpPr>
                <a:spLocks/>
              </p:cNvSpPr>
              <p:nvPr/>
            </p:nvSpPr>
            <p:spPr bwMode="auto">
              <a:xfrm rot="17003112">
                <a:off x="1703" y="2295"/>
                <a:ext cx="113" cy="45"/>
              </a:xfrm>
              <a:custGeom>
                <a:avLst/>
                <a:gdLst>
                  <a:gd name="T0" fmla="*/ 0 w 181"/>
                  <a:gd name="T1" fmla="*/ 45 h 45"/>
                  <a:gd name="T2" fmla="*/ 90 w 181"/>
                  <a:gd name="T3" fmla="*/ 0 h 45"/>
                  <a:gd name="T4" fmla="*/ 181 w 181"/>
                  <a:gd name="T5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1" h="45">
                    <a:moveTo>
                      <a:pt x="0" y="45"/>
                    </a:moveTo>
                    <a:cubicBezTo>
                      <a:pt x="30" y="22"/>
                      <a:pt x="60" y="0"/>
                      <a:pt x="90" y="0"/>
                    </a:cubicBezTo>
                    <a:cubicBezTo>
                      <a:pt x="120" y="0"/>
                      <a:pt x="166" y="38"/>
                      <a:pt x="181" y="45"/>
                    </a:cubicBezTo>
                  </a:path>
                </a:pathLst>
              </a:cu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0" name="Freeform 57">
                <a:extLst>
                  <a:ext uri="{FF2B5EF4-FFF2-40B4-BE49-F238E27FC236}">
                    <a16:creationId xmlns:a16="http://schemas.microsoft.com/office/drawing/2014/main" id="{288D7D93-7EA8-4F50-C151-A9FF938D5924}"/>
                  </a:ext>
                </a:extLst>
              </p:cNvPr>
              <p:cNvSpPr>
                <a:spLocks/>
              </p:cNvSpPr>
              <p:nvPr/>
            </p:nvSpPr>
            <p:spPr bwMode="auto">
              <a:xfrm rot="17003112">
                <a:off x="1761" y="2077"/>
                <a:ext cx="113" cy="45"/>
              </a:xfrm>
              <a:custGeom>
                <a:avLst/>
                <a:gdLst>
                  <a:gd name="T0" fmla="*/ 0 w 181"/>
                  <a:gd name="T1" fmla="*/ 45 h 45"/>
                  <a:gd name="T2" fmla="*/ 90 w 181"/>
                  <a:gd name="T3" fmla="*/ 0 h 45"/>
                  <a:gd name="T4" fmla="*/ 181 w 181"/>
                  <a:gd name="T5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1" h="45">
                    <a:moveTo>
                      <a:pt x="0" y="45"/>
                    </a:moveTo>
                    <a:cubicBezTo>
                      <a:pt x="30" y="22"/>
                      <a:pt x="60" y="0"/>
                      <a:pt x="90" y="0"/>
                    </a:cubicBezTo>
                    <a:cubicBezTo>
                      <a:pt x="120" y="0"/>
                      <a:pt x="166" y="38"/>
                      <a:pt x="181" y="45"/>
                    </a:cubicBezTo>
                  </a:path>
                </a:pathLst>
              </a:cu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1" name="Line 58">
                <a:extLst>
                  <a:ext uri="{FF2B5EF4-FFF2-40B4-BE49-F238E27FC236}">
                    <a16:creationId xmlns:a16="http://schemas.microsoft.com/office/drawing/2014/main" id="{518BA080-512B-0D25-E978-E9E4240279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9500000">
                <a:off x="1745" y="2272"/>
                <a:ext cx="88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40" name="Line 61">
              <a:extLst>
                <a:ext uri="{FF2B5EF4-FFF2-40B4-BE49-F238E27FC236}">
                  <a16:creationId xmlns:a16="http://schemas.microsoft.com/office/drawing/2014/main" id="{CB351358-4C22-23B8-EF74-EB40DF38A75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7100000">
              <a:off x="599" y="2069"/>
              <a:ext cx="13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1" name="Line 62">
              <a:extLst>
                <a:ext uri="{FF2B5EF4-FFF2-40B4-BE49-F238E27FC236}">
                  <a16:creationId xmlns:a16="http://schemas.microsoft.com/office/drawing/2014/main" id="{C1956647-BA98-63DE-C8E9-3665A7D39B1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500000" flipV="1">
              <a:off x="1121" y="2313"/>
              <a:ext cx="34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" name="Line 63">
              <a:extLst>
                <a:ext uri="{FF2B5EF4-FFF2-40B4-BE49-F238E27FC236}">
                  <a16:creationId xmlns:a16="http://schemas.microsoft.com/office/drawing/2014/main" id="{959F5271-84D1-F459-3FC3-261C86C7BA8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500000" flipV="1">
              <a:off x="1262" y="2321"/>
              <a:ext cx="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4" name="Line 64">
              <a:extLst>
                <a:ext uri="{FF2B5EF4-FFF2-40B4-BE49-F238E27FC236}">
                  <a16:creationId xmlns:a16="http://schemas.microsoft.com/office/drawing/2014/main" id="{49505DD7-723E-9254-A6E6-BF37065A8BA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500000" flipV="1">
              <a:off x="1244" y="2356"/>
              <a:ext cx="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5" name="Rectangle 65">
              <a:extLst>
                <a:ext uri="{FF2B5EF4-FFF2-40B4-BE49-F238E27FC236}">
                  <a16:creationId xmlns:a16="http://schemas.microsoft.com/office/drawing/2014/main" id="{62AA68BA-0C28-29F8-ADE2-F00C473CA74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00000">
              <a:off x="1261" y="2327"/>
              <a:ext cx="82" cy="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6" name="Line 67">
              <a:extLst>
                <a:ext uri="{FF2B5EF4-FFF2-40B4-BE49-F238E27FC236}">
                  <a16:creationId xmlns:a16="http://schemas.microsoft.com/office/drawing/2014/main" id="{DB8ACB1D-F7D4-155F-F44D-6857D8635EB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0100000" flipV="1">
              <a:off x="413" y="2316"/>
              <a:ext cx="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7" name="Line 68">
              <a:extLst>
                <a:ext uri="{FF2B5EF4-FFF2-40B4-BE49-F238E27FC236}">
                  <a16:creationId xmlns:a16="http://schemas.microsoft.com/office/drawing/2014/main" id="{0B6DD04E-FD5E-64C7-BD93-9D0260F90F0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0100000" flipV="1">
              <a:off x="432" y="2352"/>
              <a:ext cx="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8" name="Rectangle 69">
              <a:extLst>
                <a:ext uri="{FF2B5EF4-FFF2-40B4-BE49-F238E27FC236}">
                  <a16:creationId xmlns:a16="http://schemas.microsoft.com/office/drawing/2014/main" id="{7167285E-FBB3-CDAA-7060-0F64D351F4F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100000">
              <a:off x="436" y="2319"/>
              <a:ext cx="73" cy="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9" name="Line 70">
              <a:extLst>
                <a:ext uri="{FF2B5EF4-FFF2-40B4-BE49-F238E27FC236}">
                  <a16:creationId xmlns:a16="http://schemas.microsoft.com/office/drawing/2014/main" id="{B27A50A5-AE1E-12F0-8DB5-08711689E6F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0100000">
              <a:off x="294" y="2313"/>
              <a:ext cx="342" cy="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" name="Line 71">
              <a:extLst>
                <a:ext uri="{FF2B5EF4-FFF2-40B4-BE49-F238E27FC236}">
                  <a16:creationId xmlns:a16="http://schemas.microsoft.com/office/drawing/2014/main" id="{EA25EBEF-4AFE-D241-B492-AAA471B85B6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0100000" flipV="1">
              <a:off x="308" y="2349"/>
              <a:ext cx="341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" name="Line 74">
              <a:extLst>
                <a:ext uri="{FF2B5EF4-FFF2-40B4-BE49-F238E27FC236}">
                  <a16:creationId xmlns:a16="http://schemas.microsoft.com/office/drawing/2014/main" id="{3E854CA0-ADBA-38B6-CE1B-CB1AB35377E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4500000">
              <a:off x="1016" y="2019"/>
              <a:ext cx="13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graphicFrame>
          <p:nvGraphicFramePr>
            <p:cNvPr id="53" name="Object 75">
              <a:extLst>
                <a:ext uri="{FF2B5EF4-FFF2-40B4-BE49-F238E27FC236}">
                  <a16:creationId xmlns:a16="http://schemas.microsoft.com/office/drawing/2014/main" id="{C60EA357-F675-4B7C-4D2E-4A894664B4D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57" y="1992"/>
            <a:ext cx="161" cy="1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9067800" imgH="5270500" progId="Equation.3">
                    <p:embed/>
                  </p:oleObj>
                </mc:Choice>
                <mc:Fallback>
                  <p:oleObj name="Equation" r:id="rId6" imgW="9067800" imgH="5270500" progId="Equation.3">
                    <p:embed/>
                    <p:pic>
                      <p:nvPicPr>
                        <p:cNvPr id="53" name="Object 75">
                          <a:extLst>
                            <a:ext uri="{FF2B5EF4-FFF2-40B4-BE49-F238E27FC236}">
                              <a16:creationId xmlns:a16="http://schemas.microsoft.com/office/drawing/2014/main" id="{C60EA357-F675-4B7C-4D2E-4A894664B4D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7" y="1992"/>
                          <a:ext cx="161" cy="1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4" name="Object 76">
              <a:extLst>
                <a:ext uri="{FF2B5EF4-FFF2-40B4-BE49-F238E27FC236}">
                  <a16:creationId xmlns:a16="http://schemas.microsoft.com/office/drawing/2014/main" id="{A98816D4-6EA8-A91C-B8F0-BD163FA106C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128" y="1992"/>
            <a:ext cx="161" cy="1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9067800" imgH="5270500" progId="Equation.3">
                    <p:embed/>
                  </p:oleObj>
                </mc:Choice>
                <mc:Fallback>
                  <p:oleObj name="Equation" r:id="rId8" imgW="9067800" imgH="5270500" progId="Equation.3">
                    <p:embed/>
                    <p:pic>
                      <p:nvPicPr>
                        <p:cNvPr id="54" name="Object 76">
                          <a:extLst>
                            <a:ext uri="{FF2B5EF4-FFF2-40B4-BE49-F238E27FC236}">
                              <a16:creationId xmlns:a16="http://schemas.microsoft.com/office/drawing/2014/main" id="{A98816D4-6EA8-A91C-B8F0-BD163FA106C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28" y="1992"/>
                          <a:ext cx="161" cy="1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5" name="Freeform 77">
              <a:extLst>
                <a:ext uri="{FF2B5EF4-FFF2-40B4-BE49-F238E27FC236}">
                  <a16:creationId xmlns:a16="http://schemas.microsoft.com/office/drawing/2014/main" id="{85632B45-BA85-3237-128B-4D0C0BF64071}"/>
                </a:ext>
              </a:extLst>
            </p:cNvPr>
            <p:cNvSpPr>
              <a:spLocks/>
            </p:cNvSpPr>
            <p:nvPr/>
          </p:nvSpPr>
          <p:spPr bwMode="auto">
            <a:xfrm rot="21480000">
              <a:off x="547" y="2375"/>
              <a:ext cx="677" cy="96"/>
            </a:xfrm>
            <a:custGeom>
              <a:avLst/>
              <a:gdLst>
                <a:gd name="T0" fmla="*/ 0 w 1043"/>
                <a:gd name="T1" fmla="*/ 0 h 190"/>
                <a:gd name="T2" fmla="*/ 499 w 1043"/>
                <a:gd name="T3" fmla="*/ 182 h 190"/>
                <a:gd name="T4" fmla="*/ 1043 w 1043"/>
                <a:gd name="T5" fmla="*/ 46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43" h="190">
                  <a:moveTo>
                    <a:pt x="0" y="0"/>
                  </a:moveTo>
                  <a:cubicBezTo>
                    <a:pt x="162" y="87"/>
                    <a:pt x="325" y="174"/>
                    <a:pt x="499" y="182"/>
                  </a:cubicBezTo>
                  <a:cubicBezTo>
                    <a:pt x="673" y="190"/>
                    <a:pt x="858" y="118"/>
                    <a:pt x="1043" y="46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dash"/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6" name="Line 78">
              <a:extLst>
                <a:ext uri="{FF2B5EF4-FFF2-40B4-BE49-F238E27FC236}">
                  <a16:creationId xmlns:a16="http://schemas.microsoft.com/office/drawing/2014/main" id="{766100C0-C844-07E9-4402-2941EBE141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4" y="1909"/>
              <a:ext cx="35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7" name="Line 79">
              <a:extLst>
                <a:ext uri="{FF2B5EF4-FFF2-40B4-BE49-F238E27FC236}">
                  <a16:creationId xmlns:a16="http://schemas.microsoft.com/office/drawing/2014/main" id="{AA9E98AB-0E7B-A5BE-4B04-A649C03027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9" y="1910"/>
              <a:ext cx="1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8" name="Freeform 80">
              <a:extLst>
                <a:ext uri="{FF2B5EF4-FFF2-40B4-BE49-F238E27FC236}">
                  <a16:creationId xmlns:a16="http://schemas.microsoft.com/office/drawing/2014/main" id="{F51F0E70-CFCF-D43E-A4DE-F690BB8E57EE}"/>
                </a:ext>
              </a:extLst>
            </p:cNvPr>
            <p:cNvSpPr>
              <a:spLocks/>
            </p:cNvSpPr>
            <p:nvPr/>
          </p:nvSpPr>
          <p:spPr bwMode="auto">
            <a:xfrm rot="-6696888">
              <a:off x="639" y="1863"/>
              <a:ext cx="79" cy="29"/>
            </a:xfrm>
            <a:custGeom>
              <a:avLst/>
              <a:gdLst>
                <a:gd name="T0" fmla="*/ 0 w 181"/>
                <a:gd name="T1" fmla="*/ 45 h 45"/>
                <a:gd name="T2" fmla="*/ 90 w 181"/>
                <a:gd name="T3" fmla="*/ 0 h 45"/>
                <a:gd name="T4" fmla="*/ 181 w 181"/>
                <a:gd name="T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1" h="45">
                  <a:moveTo>
                    <a:pt x="0" y="45"/>
                  </a:moveTo>
                  <a:cubicBezTo>
                    <a:pt x="30" y="22"/>
                    <a:pt x="60" y="0"/>
                    <a:pt x="90" y="0"/>
                  </a:cubicBezTo>
                  <a:cubicBezTo>
                    <a:pt x="120" y="0"/>
                    <a:pt x="166" y="38"/>
                    <a:pt x="181" y="45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9" name="Freeform 81">
              <a:extLst>
                <a:ext uri="{FF2B5EF4-FFF2-40B4-BE49-F238E27FC236}">
                  <a16:creationId xmlns:a16="http://schemas.microsoft.com/office/drawing/2014/main" id="{9FE09F9B-E58B-35C3-02AE-12343BD92DB2}"/>
                </a:ext>
              </a:extLst>
            </p:cNvPr>
            <p:cNvSpPr>
              <a:spLocks/>
            </p:cNvSpPr>
            <p:nvPr/>
          </p:nvSpPr>
          <p:spPr bwMode="auto">
            <a:xfrm rot="4103112">
              <a:off x="637" y="1778"/>
              <a:ext cx="80" cy="29"/>
            </a:xfrm>
            <a:custGeom>
              <a:avLst/>
              <a:gdLst>
                <a:gd name="T0" fmla="*/ 0 w 181"/>
                <a:gd name="T1" fmla="*/ 45 h 45"/>
                <a:gd name="T2" fmla="*/ 90 w 181"/>
                <a:gd name="T3" fmla="*/ 0 h 45"/>
                <a:gd name="T4" fmla="*/ 181 w 181"/>
                <a:gd name="T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1" h="45">
                  <a:moveTo>
                    <a:pt x="0" y="45"/>
                  </a:moveTo>
                  <a:cubicBezTo>
                    <a:pt x="30" y="22"/>
                    <a:pt x="60" y="0"/>
                    <a:pt x="90" y="0"/>
                  </a:cubicBezTo>
                  <a:cubicBezTo>
                    <a:pt x="120" y="0"/>
                    <a:pt x="166" y="38"/>
                    <a:pt x="181" y="45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0" name="Freeform 82">
              <a:extLst>
                <a:ext uri="{FF2B5EF4-FFF2-40B4-BE49-F238E27FC236}">
                  <a16:creationId xmlns:a16="http://schemas.microsoft.com/office/drawing/2014/main" id="{A091EF4B-EFAE-7AD1-91AD-B8E1E6B9938D}"/>
                </a:ext>
              </a:extLst>
            </p:cNvPr>
            <p:cNvSpPr>
              <a:spLocks/>
            </p:cNvSpPr>
            <p:nvPr/>
          </p:nvSpPr>
          <p:spPr bwMode="auto">
            <a:xfrm rot="-6696888">
              <a:off x="586" y="1718"/>
              <a:ext cx="79" cy="29"/>
            </a:xfrm>
            <a:custGeom>
              <a:avLst/>
              <a:gdLst>
                <a:gd name="T0" fmla="*/ 0 w 181"/>
                <a:gd name="T1" fmla="*/ 45 h 45"/>
                <a:gd name="T2" fmla="*/ 90 w 181"/>
                <a:gd name="T3" fmla="*/ 0 h 45"/>
                <a:gd name="T4" fmla="*/ 181 w 181"/>
                <a:gd name="T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1" h="45">
                  <a:moveTo>
                    <a:pt x="0" y="45"/>
                  </a:moveTo>
                  <a:cubicBezTo>
                    <a:pt x="30" y="22"/>
                    <a:pt x="60" y="0"/>
                    <a:pt x="90" y="0"/>
                  </a:cubicBezTo>
                  <a:cubicBezTo>
                    <a:pt x="120" y="0"/>
                    <a:pt x="166" y="38"/>
                    <a:pt x="181" y="45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1" name="Freeform 83">
              <a:extLst>
                <a:ext uri="{FF2B5EF4-FFF2-40B4-BE49-F238E27FC236}">
                  <a16:creationId xmlns:a16="http://schemas.microsoft.com/office/drawing/2014/main" id="{6DE2024A-74CA-2105-C770-16A1FDB385C4}"/>
                </a:ext>
              </a:extLst>
            </p:cNvPr>
            <p:cNvSpPr>
              <a:spLocks/>
            </p:cNvSpPr>
            <p:nvPr/>
          </p:nvSpPr>
          <p:spPr bwMode="auto">
            <a:xfrm rot="4103112">
              <a:off x="584" y="1635"/>
              <a:ext cx="79" cy="29"/>
            </a:xfrm>
            <a:custGeom>
              <a:avLst/>
              <a:gdLst>
                <a:gd name="T0" fmla="*/ 0 w 181"/>
                <a:gd name="T1" fmla="*/ 45 h 45"/>
                <a:gd name="T2" fmla="*/ 90 w 181"/>
                <a:gd name="T3" fmla="*/ 0 h 45"/>
                <a:gd name="T4" fmla="*/ 181 w 181"/>
                <a:gd name="T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1" h="45">
                  <a:moveTo>
                    <a:pt x="0" y="45"/>
                  </a:moveTo>
                  <a:cubicBezTo>
                    <a:pt x="30" y="22"/>
                    <a:pt x="60" y="0"/>
                    <a:pt x="90" y="0"/>
                  </a:cubicBezTo>
                  <a:cubicBezTo>
                    <a:pt x="120" y="0"/>
                    <a:pt x="166" y="38"/>
                    <a:pt x="181" y="45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2" name="Line 84">
              <a:extLst>
                <a:ext uri="{FF2B5EF4-FFF2-40B4-BE49-F238E27FC236}">
                  <a16:creationId xmlns:a16="http://schemas.microsoft.com/office/drawing/2014/main" id="{7F895E05-A1A0-12F9-0C92-7990A3BB323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200000">
              <a:off x="624" y="1763"/>
              <a:ext cx="57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" name="Freeform 85">
              <a:extLst>
                <a:ext uri="{FF2B5EF4-FFF2-40B4-BE49-F238E27FC236}">
                  <a16:creationId xmlns:a16="http://schemas.microsoft.com/office/drawing/2014/main" id="{2230D6D7-EFC9-A8B5-F038-E29877CC11B0}"/>
                </a:ext>
              </a:extLst>
            </p:cNvPr>
            <p:cNvSpPr>
              <a:spLocks/>
            </p:cNvSpPr>
            <p:nvPr/>
          </p:nvSpPr>
          <p:spPr bwMode="auto">
            <a:xfrm rot="6203112">
              <a:off x="1038" y="1860"/>
              <a:ext cx="79" cy="29"/>
            </a:xfrm>
            <a:custGeom>
              <a:avLst/>
              <a:gdLst>
                <a:gd name="T0" fmla="*/ 0 w 181"/>
                <a:gd name="T1" fmla="*/ 45 h 45"/>
                <a:gd name="T2" fmla="*/ 90 w 181"/>
                <a:gd name="T3" fmla="*/ 0 h 45"/>
                <a:gd name="T4" fmla="*/ 181 w 181"/>
                <a:gd name="T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1" h="45">
                  <a:moveTo>
                    <a:pt x="0" y="45"/>
                  </a:moveTo>
                  <a:cubicBezTo>
                    <a:pt x="30" y="22"/>
                    <a:pt x="60" y="0"/>
                    <a:pt x="90" y="0"/>
                  </a:cubicBezTo>
                  <a:cubicBezTo>
                    <a:pt x="120" y="0"/>
                    <a:pt x="166" y="38"/>
                    <a:pt x="181" y="45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graphicFrame>
          <p:nvGraphicFramePr>
            <p:cNvPr id="64" name="Object 86">
              <a:extLst>
                <a:ext uri="{FF2B5EF4-FFF2-40B4-BE49-F238E27FC236}">
                  <a16:creationId xmlns:a16="http://schemas.microsoft.com/office/drawing/2014/main" id="{238DBE8F-BD32-E990-B75A-A7064BDFCBB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24" y="1610"/>
            <a:ext cx="101" cy="1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4394200" imgH="5854700" progId="Equation.3">
                    <p:embed/>
                  </p:oleObj>
                </mc:Choice>
                <mc:Fallback>
                  <p:oleObj name="Equation" r:id="rId10" imgW="4394200" imgH="5854700" progId="Equation.3">
                    <p:embed/>
                    <p:pic>
                      <p:nvPicPr>
                        <p:cNvPr id="64" name="Object 86">
                          <a:extLst>
                            <a:ext uri="{FF2B5EF4-FFF2-40B4-BE49-F238E27FC236}">
                              <a16:creationId xmlns:a16="http://schemas.microsoft.com/office/drawing/2014/main" id="{238DBE8F-BD32-E990-B75A-A7064BDFCBB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4" y="1610"/>
                          <a:ext cx="101" cy="14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5" name="Object 87">
              <a:extLst>
                <a:ext uri="{FF2B5EF4-FFF2-40B4-BE49-F238E27FC236}">
                  <a16:creationId xmlns:a16="http://schemas.microsoft.com/office/drawing/2014/main" id="{492CDF3F-8D23-AD7B-561B-BDF0325AA82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138" y="1638"/>
            <a:ext cx="89" cy="1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3213100" imgH="4394200" progId="Equation.3">
                    <p:embed/>
                  </p:oleObj>
                </mc:Choice>
                <mc:Fallback>
                  <p:oleObj name="Equation" r:id="rId12" imgW="3213100" imgH="4394200" progId="Equation.3">
                    <p:embed/>
                    <p:pic>
                      <p:nvPicPr>
                        <p:cNvPr id="65" name="Object 87">
                          <a:extLst>
                            <a:ext uri="{FF2B5EF4-FFF2-40B4-BE49-F238E27FC236}">
                              <a16:creationId xmlns:a16="http://schemas.microsoft.com/office/drawing/2014/main" id="{492CDF3F-8D23-AD7B-561B-BDF0325AA82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38" y="1638"/>
                          <a:ext cx="89" cy="13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6" name="Line 66">
              <a:extLst>
                <a:ext uri="{FF2B5EF4-FFF2-40B4-BE49-F238E27FC236}">
                  <a16:creationId xmlns:a16="http://schemas.microsoft.com/office/drawing/2014/main" id="{57DC9764-95C8-F4B8-912D-66E5A09C7A0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500000" flipV="1">
              <a:off x="1103" y="2348"/>
              <a:ext cx="346" cy="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7" name="Oval 59">
              <a:extLst>
                <a:ext uri="{FF2B5EF4-FFF2-40B4-BE49-F238E27FC236}">
                  <a16:creationId xmlns:a16="http://schemas.microsoft.com/office/drawing/2014/main" id="{7BBFDC25-C099-D4EE-4C0F-07B97D7AA7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" y="2122"/>
              <a:ext cx="560" cy="242"/>
            </a:xfrm>
            <a:prstGeom prst="ellipse">
              <a:avLst/>
            </a:prstGeom>
            <a:solidFill>
              <a:srgbClr val="339966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98" name="Groupe 97">
            <a:extLst>
              <a:ext uri="{FF2B5EF4-FFF2-40B4-BE49-F238E27FC236}">
                <a16:creationId xmlns:a16="http://schemas.microsoft.com/office/drawing/2014/main" id="{DFB89BA2-0E36-45ED-6C4B-50E1DF91D90A}"/>
              </a:ext>
            </a:extLst>
          </p:cNvPr>
          <p:cNvGrpSpPr/>
          <p:nvPr/>
        </p:nvGrpSpPr>
        <p:grpSpPr>
          <a:xfrm>
            <a:off x="4323652" y="2655916"/>
            <a:ext cx="7300588" cy="1401032"/>
            <a:chOff x="4323652" y="2655916"/>
            <a:chExt cx="7300588" cy="14010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ZoneTexte 85">
                  <a:extLst>
                    <a:ext uri="{FF2B5EF4-FFF2-40B4-BE49-F238E27FC236}">
                      <a16:creationId xmlns:a16="http://schemas.microsoft.com/office/drawing/2014/main" id="{7FD828C4-47C2-93AA-A4CB-3384C6B63E4C}"/>
                    </a:ext>
                  </a:extLst>
                </p:cNvPr>
                <p:cNvSpPr txBox="1"/>
                <p:nvPr/>
              </p:nvSpPr>
              <p:spPr>
                <a:xfrm>
                  <a:off x="4323652" y="2692429"/>
                  <a:ext cx="7300588" cy="83247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p>
                        </m:sSup>
                        <m:r>
                          <a:rPr lang="fr-F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fr-F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∝</m:t>
                        </m:r>
                        <m:nary>
                          <m:naryPr>
                            <m:limLoc m:val="undOvr"/>
                            <m:ctrlPr>
                              <a:rPr lang="fr-FR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4"/>
                              </m:rP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sup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𝑑𝑥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f>
                              <m:fPr>
                                <m:ctrlPr>
                                  <a:rPr lang="fr-FR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b="1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𝐆𝐏𝐃</m:t>
                                </m:r>
                                <m:d>
                                  <m:d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𝜉</m:t>
                                    </m:r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num>
                              <m:den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𝜉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∓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𝜖</m:t>
                                </m:r>
                              </m:den>
                            </m:f>
                            <m:r>
                              <a:rPr lang="fr-FR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fr-FR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𝒫</m:t>
                            </m:r>
                            <m:nary>
                              <m:naryPr>
                                <m:limLoc m:val="undOvr"/>
                                <m:ctrlPr>
                                  <a:rPr lang="fr-FR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4"/>
                                  </m:rP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+1</m:t>
                                </m:r>
                              </m:sup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𝑑𝑥</m:t>
                                </m:r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f>
                                  <m:f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FR" b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𝐆𝐏𝐃</m:t>
                                    </m:r>
                                    <m:d>
                                      <m:dPr>
                                        <m:ctrlPr>
                                          <a:rPr lang="fr-FR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𝜉</m:t>
                                        </m:r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</m:num>
                                  <m:den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±</m:t>
                                    </m:r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𝜉</m:t>
                                    </m:r>
                                  </m:den>
                                </m:f>
                              </m:e>
                            </m:nary>
                            <m:r>
                              <a:rPr lang="fr-FR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±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fr-FR" b="1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fr-FR" b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𝐆𝐏𝐃</m:t>
                            </m:r>
                            <m:d>
                              <m:dPr>
                                <m:ctrlP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=±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𝜉</m:t>
                                </m:r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𝜉</m:t>
                                </m:r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nary>
                      </m:oMath>
                    </m:oMathPara>
                  </a14:m>
                  <a:endParaRPr lang="fr-FR"/>
                </a:p>
              </p:txBody>
            </p:sp>
          </mc:Choice>
          <mc:Fallback xmlns="">
            <p:sp>
              <p:nvSpPr>
                <p:cNvPr id="86" name="ZoneTexte 85">
                  <a:extLst>
                    <a:ext uri="{FF2B5EF4-FFF2-40B4-BE49-F238E27FC236}">
                      <a16:creationId xmlns:a16="http://schemas.microsoft.com/office/drawing/2014/main" id="{7FD828C4-47C2-93AA-A4CB-3384C6B63E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23652" y="2692429"/>
                  <a:ext cx="7300588" cy="832472"/>
                </a:xfrm>
                <a:prstGeom prst="rect">
                  <a:avLst/>
                </a:prstGeom>
                <a:blipFill>
                  <a:blip r:embed="rId14"/>
                  <a:stretch>
                    <a:fillRect l="-2778" t="-124242" b="-192424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ZoneTexte 71">
                  <a:extLst>
                    <a:ext uri="{FF2B5EF4-FFF2-40B4-BE49-F238E27FC236}">
                      <a16:creationId xmlns:a16="http://schemas.microsoft.com/office/drawing/2014/main" id="{3CB4D33A-4776-6E56-D746-D703380FFDDB}"/>
                    </a:ext>
                  </a:extLst>
                </p:cNvPr>
                <p:cNvSpPr txBox="1"/>
                <p:nvPr/>
              </p:nvSpPr>
              <p:spPr>
                <a:xfrm>
                  <a:off x="9345094" y="3561850"/>
                  <a:ext cx="1248612" cy="3058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p>
                              <m:sSupPr>
                                <m:ctrlPr>
                                  <a:rPr lang="fr-FR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𝒅</m:t>
                                </m:r>
                              </m:e>
                              <m:sup>
                                <m:r>
                                  <a:rPr lang="fr-FR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𝟓</m:t>
                                </m:r>
                              </m:sup>
                            </m:sSup>
                            <m:acc>
                              <m:accPr>
                                <m:chr m:val="̃"/>
                                <m:ctrlPr>
                                  <a:rPr lang="fr-FR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𝝈</m:t>
                                </m:r>
                              </m:e>
                            </m:acc>
                          </m:e>
                          <m:sub>
                            <m:r>
                              <a:rPr lang="fr-FR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𝑰𝑵𝑻</m:t>
                            </m:r>
                            <m:r>
                              <a:rPr lang="fr-FR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𝑫𝑽𝑪𝑺</m:t>
                            </m:r>
                          </m:sub>
                        </m:sSub>
                      </m:oMath>
                    </m:oMathPara>
                  </a14:m>
                  <a:endParaRPr lang="fr-FR" b="1"/>
                </a:p>
              </p:txBody>
            </p:sp>
          </mc:Choice>
          <mc:Fallback xmlns="">
            <p:sp>
              <p:nvSpPr>
                <p:cNvPr id="72" name="ZoneTexte 71">
                  <a:extLst>
                    <a:ext uri="{FF2B5EF4-FFF2-40B4-BE49-F238E27FC236}">
                      <a16:creationId xmlns:a16="http://schemas.microsoft.com/office/drawing/2014/main" id="{3CB4D33A-4776-6E56-D746-D703380FFD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45094" y="3561850"/>
                  <a:ext cx="1248612" cy="305853"/>
                </a:xfrm>
                <a:prstGeom prst="rect">
                  <a:avLst/>
                </a:prstGeom>
                <a:blipFill>
                  <a:blip r:embed="rId15"/>
                  <a:stretch>
                    <a:fillRect l="-4000" t="-4000" r="-1000" b="-800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ZoneTexte 72">
                  <a:extLst>
                    <a:ext uri="{FF2B5EF4-FFF2-40B4-BE49-F238E27FC236}">
                      <a16:creationId xmlns:a16="http://schemas.microsoft.com/office/drawing/2014/main" id="{51376DB2-CA79-4CFA-5546-D997B4CDB532}"/>
                    </a:ext>
                  </a:extLst>
                </p:cNvPr>
                <p:cNvSpPr txBox="1"/>
                <p:nvPr/>
              </p:nvSpPr>
              <p:spPr>
                <a:xfrm>
                  <a:off x="6803194" y="3751095"/>
                  <a:ext cx="1248612" cy="3058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b="1" i="1" smtClean="0">
                                <a:solidFill>
                                  <a:srgbClr val="FFCD0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p>
                              <m:sSupPr>
                                <m:ctrlPr>
                                  <a:rPr lang="fr-FR" b="1" i="1" smtClean="0">
                                    <a:solidFill>
                                      <a:srgbClr val="FFCD0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b="1" i="1" smtClean="0">
                                    <a:solidFill>
                                      <a:srgbClr val="FFCD01"/>
                                    </a:solidFill>
                                    <a:latin typeface="Cambria Math" panose="02040503050406030204" pitchFamily="18" charset="0"/>
                                  </a:rPr>
                                  <m:t>𝒅</m:t>
                                </m:r>
                              </m:e>
                              <m:sup>
                                <m:r>
                                  <a:rPr lang="fr-FR" b="1" i="1" smtClean="0">
                                    <a:solidFill>
                                      <a:srgbClr val="FFCD01"/>
                                    </a:solidFill>
                                    <a:latin typeface="Cambria Math" panose="02040503050406030204" pitchFamily="18" charset="0"/>
                                  </a:rPr>
                                  <m:t>𝟓</m:t>
                                </m:r>
                              </m:sup>
                            </m:sSup>
                            <m:r>
                              <a:rPr lang="fr-FR" b="1" i="1" smtClean="0">
                                <a:solidFill>
                                  <a:srgbClr val="FFCD0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𝝈</m:t>
                            </m:r>
                          </m:e>
                          <m:sub>
                            <m:r>
                              <a:rPr lang="fr-FR" b="1" i="1" smtClean="0">
                                <a:solidFill>
                                  <a:srgbClr val="FFCD01"/>
                                </a:solidFill>
                                <a:latin typeface="Cambria Math" panose="02040503050406030204" pitchFamily="18" charset="0"/>
                              </a:rPr>
                              <m:t>𝑰𝑵𝑻</m:t>
                            </m:r>
                            <m:r>
                              <a:rPr lang="fr-FR" b="1" i="1" smtClean="0">
                                <a:solidFill>
                                  <a:srgbClr val="FFCD0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b="1" i="1" smtClean="0">
                                <a:solidFill>
                                  <a:srgbClr val="FFCD01"/>
                                </a:solidFill>
                                <a:latin typeface="Cambria Math" panose="02040503050406030204" pitchFamily="18" charset="0"/>
                              </a:rPr>
                              <m:t>𝑫𝑽𝑪𝑺</m:t>
                            </m:r>
                          </m:sub>
                        </m:sSub>
                      </m:oMath>
                    </m:oMathPara>
                  </a14:m>
                  <a:endParaRPr lang="fr-FR" b="1"/>
                </a:p>
              </p:txBody>
            </p:sp>
          </mc:Choice>
          <mc:Fallback xmlns="">
            <p:sp>
              <p:nvSpPr>
                <p:cNvPr id="73" name="ZoneTexte 72">
                  <a:extLst>
                    <a:ext uri="{FF2B5EF4-FFF2-40B4-BE49-F238E27FC236}">
                      <a16:creationId xmlns:a16="http://schemas.microsoft.com/office/drawing/2014/main" id="{51376DB2-CA79-4CFA-5546-D997B4CDB5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3194" y="3751095"/>
                  <a:ext cx="1248612" cy="305853"/>
                </a:xfrm>
                <a:prstGeom prst="rect">
                  <a:avLst/>
                </a:prstGeom>
                <a:blipFill>
                  <a:blip r:embed="rId16"/>
                  <a:stretch>
                    <a:fillRect l="-4000" t="-4000" r="-1000" b="-800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4" name="Connecteur en arc 73">
              <a:extLst>
                <a:ext uri="{FF2B5EF4-FFF2-40B4-BE49-F238E27FC236}">
                  <a16:creationId xmlns:a16="http://schemas.microsoft.com/office/drawing/2014/main" id="{987C23A0-5B27-DFF9-6547-9B287FDF91B2}"/>
                </a:ext>
              </a:extLst>
            </p:cNvPr>
            <p:cNvCxnSpPr>
              <a:cxnSpLocks/>
              <a:stCxn id="77" idx="2"/>
              <a:endCxn id="73" idx="3"/>
            </p:cNvCxnSpPr>
            <p:nvPr/>
          </p:nvCxnSpPr>
          <p:spPr>
            <a:xfrm rot="5400000">
              <a:off x="7984966" y="3646086"/>
              <a:ext cx="324776" cy="191096"/>
            </a:xfrm>
            <a:prstGeom prst="curvedConnector2">
              <a:avLst/>
            </a:prstGeom>
            <a:ln w="22225">
              <a:solidFill>
                <a:srgbClr val="FFCD0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cteur en arc 74">
              <a:extLst>
                <a:ext uri="{FF2B5EF4-FFF2-40B4-BE49-F238E27FC236}">
                  <a16:creationId xmlns:a16="http://schemas.microsoft.com/office/drawing/2014/main" id="{D68467AF-ACA2-5D55-07AC-E33D2286F4A0}"/>
                </a:ext>
              </a:extLst>
            </p:cNvPr>
            <p:cNvCxnSpPr>
              <a:cxnSpLocks/>
              <a:stCxn id="76" idx="2"/>
              <a:endCxn id="72" idx="3"/>
            </p:cNvCxnSpPr>
            <p:nvPr/>
          </p:nvCxnSpPr>
          <p:spPr>
            <a:xfrm rot="16200000" flipH="1">
              <a:off x="10401293" y="3522363"/>
              <a:ext cx="343839" cy="40988"/>
            </a:xfrm>
            <a:prstGeom prst="curvedConnector4">
              <a:avLst>
                <a:gd name="adj1" fmla="val 27762"/>
                <a:gd name="adj2" fmla="val 923734"/>
              </a:avLst>
            </a:prstGeom>
            <a:ln w="22225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Cadre 75">
              <a:extLst>
                <a:ext uri="{FF2B5EF4-FFF2-40B4-BE49-F238E27FC236}">
                  <a16:creationId xmlns:a16="http://schemas.microsoft.com/office/drawing/2014/main" id="{E1FDC996-9EA2-0C0A-1DAB-FDDC57AA95EA}"/>
                </a:ext>
              </a:extLst>
            </p:cNvPr>
            <p:cNvSpPr/>
            <p:nvPr/>
          </p:nvSpPr>
          <p:spPr>
            <a:xfrm>
              <a:off x="9495917" y="2938938"/>
              <a:ext cx="2113601" cy="432000"/>
            </a:xfrm>
            <a:prstGeom prst="frame">
              <a:avLst>
                <a:gd name="adj1" fmla="val 7464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77" name="Cadre 76">
              <a:extLst>
                <a:ext uri="{FF2B5EF4-FFF2-40B4-BE49-F238E27FC236}">
                  <a16:creationId xmlns:a16="http://schemas.microsoft.com/office/drawing/2014/main" id="{4B6629A9-3CB8-7A7B-0506-4854163F5C27}"/>
                </a:ext>
              </a:extLst>
            </p:cNvPr>
            <p:cNvSpPr/>
            <p:nvPr/>
          </p:nvSpPr>
          <p:spPr>
            <a:xfrm>
              <a:off x="7170354" y="2655916"/>
              <a:ext cx="2145095" cy="923330"/>
            </a:xfrm>
            <a:prstGeom prst="frame">
              <a:avLst>
                <a:gd name="adj1" fmla="val 4148"/>
              </a:avLst>
            </a:prstGeom>
            <a:solidFill>
              <a:srgbClr val="FFCD0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ZoneTexte 78">
                <a:extLst>
                  <a:ext uri="{FF2B5EF4-FFF2-40B4-BE49-F238E27FC236}">
                    <a16:creationId xmlns:a16="http://schemas.microsoft.com/office/drawing/2014/main" id="{AB950093-8715-05F1-3B8B-5C04295D4F1A}"/>
                  </a:ext>
                </a:extLst>
              </p:cNvPr>
              <p:cNvSpPr txBox="1"/>
              <p:nvPr/>
            </p:nvSpPr>
            <p:spPr>
              <a:xfrm>
                <a:off x="541166" y="1818125"/>
                <a:ext cx="710548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fr-FR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fr-FR" sz="1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sz="14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fr-FR" sz="1400"/>
              </a:p>
            </p:txBody>
          </p:sp>
        </mc:Choice>
        <mc:Fallback xmlns="">
          <p:sp>
            <p:nvSpPr>
              <p:cNvPr id="79" name="ZoneTexte 78">
                <a:extLst>
                  <a:ext uri="{FF2B5EF4-FFF2-40B4-BE49-F238E27FC236}">
                    <a16:creationId xmlns:a16="http://schemas.microsoft.com/office/drawing/2014/main" id="{AB950093-8715-05F1-3B8B-5C04295D4F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166" y="1818125"/>
                <a:ext cx="710548" cy="215444"/>
              </a:xfrm>
              <a:prstGeom prst="rect">
                <a:avLst/>
              </a:prstGeom>
              <a:blipFill>
                <a:blip r:embed="rId17"/>
                <a:stretch>
                  <a:fillRect b="-2777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ZoneTexte 79">
                <a:extLst>
                  <a:ext uri="{FF2B5EF4-FFF2-40B4-BE49-F238E27FC236}">
                    <a16:creationId xmlns:a16="http://schemas.microsoft.com/office/drawing/2014/main" id="{5B0442BF-1B01-0FEA-7C98-DFC3EA53D155}"/>
                  </a:ext>
                </a:extLst>
              </p:cNvPr>
              <p:cNvSpPr txBox="1"/>
              <p:nvPr/>
            </p:nvSpPr>
            <p:spPr>
              <a:xfrm>
                <a:off x="153617" y="2095696"/>
                <a:ext cx="1449473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𝜉</m:t>
                      </m:r>
                      <m:r>
                        <a:rPr lang="fr-FR" sz="1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r>
                        <a:rPr lang="fr-FR" sz="1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type m:val="lin"/>
                          <m:ctrlP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2−</m:t>
                              </m:r>
                              <m:sSub>
                                <m:sSub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fr-FR" sz="1400"/>
              </a:p>
            </p:txBody>
          </p:sp>
        </mc:Choice>
        <mc:Fallback xmlns="">
          <p:sp>
            <p:nvSpPr>
              <p:cNvPr id="80" name="ZoneTexte 79">
                <a:extLst>
                  <a:ext uri="{FF2B5EF4-FFF2-40B4-BE49-F238E27FC236}">
                    <a16:creationId xmlns:a16="http://schemas.microsoft.com/office/drawing/2014/main" id="{5B0442BF-1B01-0FEA-7C98-DFC3EA53D1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617" y="2095696"/>
                <a:ext cx="1449473" cy="215444"/>
              </a:xfrm>
              <a:prstGeom prst="rect">
                <a:avLst/>
              </a:prstGeom>
              <a:blipFill>
                <a:blip r:embed="rId18"/>
                <a:stretch>
                  <a:fillRect l="-870" t="-176471" b="-26470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Text Box 72">
            <a:extLst>
              <a:ext uri="{FF2B5EF4-FFF2-40B4-BE49-F238E27FC236}">
                <a16:creationId xmlns:a16="http://schemas.microsoft.com/office/drawing/2014/main" id="{8484818A-A12C-3E32-3267-64A608E1A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3680" y="2933225"/>
            <a:ext cx="137245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fr-FR" sz="1800"/>
              <a:t>GPDs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ZoneTexte 82">
                <a:extLst>
                  <a:ext uri="{FF2B5EF4-FFF2-40B4-BE49-F238E27FC236}">
                    <a16:creationId xmlns:a16="http://schemas.microsoft.com/office/drawing/2014/main" id="{018FD482-0BB6-D29E-885E-79BC43C5FEBD}"/>
                  </a:ext>
                </a:extLst>
              </p:cNvPr>
              <p:cNvSpPr txBox="1"/>
              <p:nvPr/>
            </p:nvSpPr>
            <p:spPr>
              <a:xfrm>
                <a:off x="618521" y="5725425"/>
                <a:ext cx="3756028" cy="498534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𝒞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𝐼𝑁𝑇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ℋ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𝜉</m:t>
                      </m:r>
                      <m:d>
                        <m:dPr>
                          <m:begChr m:val="["/>
                          <m:endChr m:val="]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acc>
                        <m:accPr>
                          <m:chr m:val="̃"/>
                          <m:ctrlP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ℋ</m:t>
                          </m:r>
                        </m:e>
                      </m:acc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− 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ℰ</m:t>
                      </m:r>
                    </m:oMath>
                  </m:oMathPara>
                </a14:m>
                <a:endParaRPr lang="fr-FR"/>
              </a:p>
            </p:txBody>
          </p:sp>
        </mc:Choice>
        <mc:Fallback xmlns="">
          <p:sp>
            <p:nvSpPr>
              <p:cNvPr id="83" name="ZoneTexte 82">
                <a:extLst>
                  <a:ext uri="{FF2B5EF4-FFF2-40B4-BE49-F238E27FC236}">
                    <a16:creationId xmlns:a16="http://schemas.microsoft.com/office/drawing/2014/main" id="{018FD482-0BB6-D29E-885E-79BC43C5FE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521" y="5725425"/>
                <a:ext cx="3756028" cy="498534"/>
              </a:xfrm>
              <a:prstGeom prst="rect">
                <a:avLst/>
              </a:prstGeom>
              <a:blipFill>
                <a:blip r:embed="rId19"/>
                <a:stretch>
                  <a:fillRect l="-673" r="-673" b="-14634"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ZoneTexte 101">
                <a:extLst>
                  <a:ext uri="{FF2B5EF4-FFF2-40B4-BE49-F238E27FC236}">
                    <a16:creationId xmlns:a16="http://schemas.microsoft.com/office/drawing/2014/main" id="{D4C120EE-3F21-5903-14B2-9587F7F36A76}"/>
                  </a:ext>
                </a:extLst>
              </p:cNvPr>
              <p:cNvSpPr txBox="1"/>
              <p:nvPr/>
            </p:nvSpPr>
            <p:spPr>
              <a:xfrm>
                <a:off x="186430" y="4991640"/>
                <a:ext cx="11792149" cy="50622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𝒞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𝐷𝑉𝐶𝑆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 4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ℋ</m:t>
                          </m:r>
                          <m:sSup>
                            <m:sSupPr>
                              <m:ctrlP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ℋ</m:t>
                              </m:r>
                            </m:e>
                            <m:sup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̃"/>
                              <m:ctrlPr>
                                <a:rPr lang="fr-FR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ℋ</m:t>
                              </m:r>
                            </m:e>
                          </m:acc>
                          <m:sSup>
                            <m:sSupPr>
                              <m:ctrlPr>
                                <a:rPr lang="fr-FR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̃"/>
                                  <m:ctrlPr>
                                    <a:rPr lang="fr-FR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ℋ</m:t>
                                  </m:r>
                                </m:e>
                              </m:acc>
                            </m:e>
                            <m:sup>
                              <m:r>
                                <a:rPr lang="fr-FR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begChr m:val="["/>
                          <m:endChr m:val="]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ℋ</m:t>
                          </m:r>
                          <m:sSup>
                            <m:s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ℰ</m:t>
                              </m:r>
                            </m:e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ℰ</m:t>
                          </m:r>
                          <m:sSup>
                            <m:s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ℋ</m:t>
                              </m:r>
                            </m:e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̃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ℋ</m:t>
                              </m:r>
                            </m:e>
                          </m:acc>
                          <m:sSup>
                            <m:sSup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̃"/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ℰ</m:t>
                                  </m:r>
                                </m:e>
                              </m:acc>
                            </m:e>
                            <m:sup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̃"/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ℰ</m:t>
                              </m:r>
                            </m:e>
                          </m:acc>
                          <m:sSup>
                            <m:sSupPr>
                              <m:ctrlPr>
                                <a:rPr lang="fr-F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̃"/>
                                  <m:ctrlPr>
                                    <a:rPr lang="fr-FR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ℋ</m:t>
                                  </m:r>
                                </m:e>
                              </m:acc>
                            </m:e>
                            <m:sup>
                              <m:r>
                                <a:rPr lang="fr-F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− 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2−</m:t>
                                  </m:r>
                                  <m:sSub>
                                    <m:sSubPr>
                                      <m:ctrlP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f>
                            <m:f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sSup>
                                <m:sSup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p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sSup>
                        <m:sSup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ℰ</m:t>
                          </m:r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ℰ</m:t>
                          </m:r>
                        </m:e>
                        <m:sup>
                          <m:r>
                            <a:rPr lang="fr-F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− </m:t>
                      </m:r>
                      <m:sSubSup>
                        <m:sSub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acc>
                        <m:accPr>
                          <m:chr m:val="̃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ℰ</m:t>
                          </m:r>
                        </m:e>
                      </m:acc>
                      <m:sSup>
                        <m:sSup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fr-F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ℰ</m:t>
                              </m:r>
                            </m:e>
                          </m:acc>
                        </m:e>
                        <m:sup>
                          <m:r>
                            <a:rPr lang="fr-F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fr-FR"/>
              </a:p>
            </p:txBody>
          </p:sp>
        </mc:Choice>
        <mc:Fallback xmlns="">
          <p:sp>
            <p:nvSpPr>
              <p:cNvPr id="102" name="ZoneTexte 101">
                <a:extLst>
                  <a:ext uri="{FF2B5EF4-FFF2-40B4-BE49-F238E27FC236}">
                    <a16:creationId xmlns:a16="http://schemas.microsoft.com/office/drawing/2014/main" id="{D4C120EE-3F21-5903-14B2-9587F7F36A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430" y="4991640"/>
                <a:ext cx="11792149" cy="506229"/>
              </a:xfrm>
              <a:prstGeom prst="rect">
                <a:avLst/>
              </a:prstGeom>
              <a:blipFill>
                <a:blip r:embed="rId20"/>
                <a:stretch>
                  <a:fillRect t="-2500" b="-15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 Box 48">
                <a:extLst>
                  <a:ext uri="{FF2B5EF4-FFF2-40B4-BE49-F238E27FC236}">
                    <a16:creationId xmlns:a16="http://schemas.microsoft.com/office/drawing/2014/main" id="{BBF7C116-3AAA-0A6C-3B03-DAFFECE1F11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3419" y="4167326"/>
                <a:ext cx="11792149" cy="7114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Clr>
                    <a:srgbClr val="CD04FF"/>
                  </a:buClr>
                  <a:buFont typeface="Wingdings" pitchFamily="2" charset="2"/>
                  <a:buChar char="Ø"/>
                </a:pPr>
                <a:r>
                  <a:rPr lang="en-US" altLang="fr-FR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At </a:t>
                </a:r>
                <a:r>
                  <a:rPr lang="en-US" altLang="fr-FR">
                    <a:solidFill>
                      <a:srgbClr val="CD04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twist-2 </a:t>
                </a:r>
                <a:r>
                  <a:rPr lang="en-US" altLang="fr-FR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and </a:t>
                </a:r>
                <a:r>
                  <a:rPr lang="en-US" altLang="fr-FR">
                    <a:solidFill>
                      <a:srgbClr val="CD04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leading </a:t>
                </a:r>
                <a:r>
                  <a:rPr lang="en-US" altLang="fr-FR" err="1">
                    <a:solidFill>
                      <a:srgbClr val="CD04FF"/>
                    </a:solidFill>
                    <a:latin typeface="Symbol" pitchFamily="2" charset="2"/>
                    <a:cs typeface="Microsoft Sans Serif" panose="020B0604020202020204" pitchFamily="34" charset="0"/>
                  </a:rPr>
                  <a:t>a</a:t>
                </a:r>
                <a:r>
                  <a:rPr lang="en-US" altLang="fr-FR" baseline="-25000" err="1">
                    <a:solidFill>
                      <a:srgbClr val="CD04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QCD</a:t>
                </a:r>
                <a:r>
                  <a:rPr lang="en-US" altLang="fr-FR">
                    <a:solidFill>
                      <a:srgbClr val="CD04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-order</a:t>
                </a:r>
                <a:r>
                  <a:rPr lang="en-US" altLang="fr-FR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, the </a:t>
                </a:r>
                <a:r>
                  <a:rPr lang="en-US" altLang="fr-FR" err="1">
                    <a:solidFill>
                      <a:srgbClr val="FF0000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ep</a:t>
                </a:r>
                <a:r>
                  <a:rPr lang="en-US" altLang="fr-FR" sz="2000" err="1">
                    <a:solidFill>
                      <a:srgbClr val="FF0000"/>
                    </a:solidFill>
                    <a:latin typeface="Symbol" pitchFamily="2" charset="2"/>
                    <a:cs typeface="Microsoft Sans Serif" panose="020B0604020202020204" pitchFamily="34" charset="0"/>
                  </a:rPr>
                  <a:t>g</a:t>
                </a:r>
                <a:r>
                  <a:rPr lang="en-US" altLang="fr-FR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reaction accesses the four chiral even and </a:t>
                </a:r>
                <a:r>
                  <a:rPr lang="en-US" altLang="fr-FR" err="1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parton</a:t>
                </a:r>
                <a:r>
                  <a:rPr lang="en-US" altLang="fr-FR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helicity conserving GPDs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altLang="fr-FR" b="0" i="1" smtClean="0">
                            <a:solidFill>
                              <a:srgbClr val="CD04FF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fr-FR" altLang="fr-FR" i="1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̃"/>
                            <m:ctrlPr>
                              <a:rPr lang="fr-FR" altLang="fr-FR" i="1" smtClean="0">
                                <a:solidFill>
                                  <a:srgbClr val="CD04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altLang="fr-FR" b="0" i="1" smtClean="0">
                                <a:solidFill>
                                  <a:srgbClr val="CD04FF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  <m:r>
                          <a:rPr lang="fr-FR" altLang="fr-FR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altLang="fr-FR" b="0" i="1" smtClean="0">
                            <a:solidFill>
                              <a:srgbClr val="CD04FF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fr-FR" altLang="fr-FR" i="1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̃"/>
                            <m:ctrlPr>
                              <a:rPr lang="fr-FR" altLang="fr-FR" i="1" smtClean="0">
                                <a:solidFill>
                                  <a:srgbClr val="CD04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altLang="fr-FR" b="0" i="1" smtClean="0">
                                <a:solidFill>
                                  <a:srgbClr val="CD04FF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acc>
                      </m:e>
                    </m:d>
                    <m:r>
                      <a:rPr lang="fr-FR" altLang="fr-FR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fr-FR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of the proton via the CFFs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fr-FR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fr-FR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ℋ</m:t>
                        </m:r>
                        <m:r>
                          <a:rPr lang="fr-FR" altLang="fr-FR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̃"/>
                            <m:ctrlPr>
                              <a:rPr lang="fr-FR" altLang="fr-FR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altLang="fr-FR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ℋ</m:t>
                            </m:r>
                          </m:e>
                        </m:acc>
                        <m:r>
                          <a:rPr lang="fr-FR" altLang="fr-FR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altLang="fr-FR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ℰ</m:t>
                        </m:r>
                        <m:r>
                          <a:rPr lang="fr-FR" altLang="fr-FR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̃"/>
                            <m:ctrlPr>
                              <a:rPr lang="fr-FR" altLang="fr-FR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altLang="fr-FR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ℰ</m:t>
                            </m:r>
                          </m:e>
                        </m:acc>
                      </m:e>
                    </m:d>
                    <m:r>
                      <a:rPr lang="fr-FR" altLang="fr-FR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altLang="fr-FR" i="1" baseline="30000">
                  <a:solidFill>
                    <a:srgbClr val="FF0000"/>
                  </a:solidFill>
                  <a:latin typeface="Microsoft Sans Serif" panose="020B0604020202020204" pitchFamily="34" charset="0"/>
                  <a:cs typeface="Microsoft Sans Serif" panose="020B0604020202020204" pitchFamily="34" charset="0"/>
                </a:endParaRPr>
              </a:p>
            </p:txBody>
          </p:sp>
        </mc:Choice>
        <mc:Fallback xmlns="">
          <p:sp>
            <p:nvSpPr>
              <p:cNvPr id="104" name="Text Box 48">
                <a:extLst>
                  <a:ext uri="{FF2B5EF4-FFF2-40B4-BE49-F238E27FC236}">
                    <a16:creationId xmlns:a16="http://schemas.microsoft.com/office/drawing/2014/main" id="{BBF7C116-3AAA-0A6C-3B03-DAFFECE1F1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3419" y="4167326"/>
                <a:ext cx="11792149" cy="711413"/>
              </a:xfrm>
              <a:prstGeom prst="rect">
                <a:avLst/>
              </a:prstGeom>
              <a:blipFill>
                <a:blip r:embed="rId21"/>
                <a:stretch>
                  <a:fillRect l="-323" t="-5357" r="-430" b="-1071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ZoneTexte 1">
            <a:extLst>
              <a:ext uri="{FF2B5EF4-FFF2-40B4-BE49-F238E27FC236}">
                <a16:creationId xmlns:a16="http://schemas.microsoft.com/office/drawing/2014/main" id="{BF006BC3-DAB8-EF4E-43A3-837FF2509AEA}"/>
              </a:ext>
            </a:extLst>
          </p:cNvPr>
          <p:cNvSpPr txBox="1"/>
          <p:nvPr/>
        </p:nvSpPr>
        <p:spPr>
          <a:xfrm>
            <a:off x="1203162" y="161462"/>
            <a:ext cx="4807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Deeply</a:t>
            </a:r>
            <a:r>
              <a:rPr lang="fr-FR" sz="240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i="1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</a:t>
            </a:r>
            <a:r>
              <a:rPr lang="fr-FR" sz="240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Compton </a:t>
            </a:r>
            <a:r>
              <a:rPr lang="fr-FR" sz="2400" i="1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scattering</a:t>
            </a:r>
            <a:endParaRPr lang="fr-FR" sz="2400" i="1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5D4957C7-2628-1C30-3D56-C58266B25A9A}"/>
              </a:ext>
            </a:extLst>
          </p:cNvPr>
          <p:cNvCxnSpPr>
            <a:cxnSpLocks/>
          </p:cNvCxnSpPr>
          <p:nvPr/>
        </p:nvCxnSpPr>
        <p:spPr>
          <a:xfrm>
            <a:off x="172285" y="6614592"/>
            <a:ext cx="1151613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6" name="Text Box 18">
            <a:extLst>
              <a:ext uri="{FF2B5EF4-FFF2-40B4-BE49-F238E27FC236}">
                <a16:creationId xmlns:a16="http://schemas.microsoft.com/office/drawing/2014/main" id="{E2FB9DC5-EF04-E6EA-6AFF-1B21DD4711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" y="6627805"/>
            <a:ext cx="88998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July 31</a:t>
            </a:r>
            <a:r>
              <a:rPr kumimoji="0" lang="en-US" sz="900" b="0" i="1" u="none" strike="noStrike" kern="1200" cap="none" spc="0" normalizeH="0" baseline="30000" noProof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st</a:t>
            </a: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, 2025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9C461D8-8B13-588F-B84D-14146BD146EE}"/>
              </a:ext>
            </a:extLst>
          </p:cNvPr>
          <p:cNvSpPr txBox="1"/>
          <p:nvPr/>
        </p:nvSpPr>
        <p:spPr>
          <a:xfrm>
            <a:off x="11757620" y="6465193"/>
            <a:ext cx="502062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prstClr val="white">
                    <a:lumMod val="65000"/>
                  </a:prstClr>
                </a:solidFill>
                <a:latin typeface="Bauhaus 93" pitchFamily="82" charset="77"/>
              </a:rPr>
              <a:t>8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Bauhaus 93" pitchFamily="82" charset="77"/>
                <a:ea typeface="+mn-ea"/>
                <a:cs typeface="+mn-cs"/>
              </a:rPr>
              <a:t>/22</a:t>
            </a:r>
          </a:p>
        </p:txBody>
      </p:sp>
      <p:sp>
        <p:nvSpPr>
          <p:cNvPr id="20" name="Text Box 48">
            <a:extLst>
              <a:ext uri="{FF2B5EF4-FFF2-40B4-BE49-F238E27FC236}">
                <a16:creationId xmlns:a16="http://schemas.microsoft.com/office/drawing/2014/main" id="{1CACE6EF-F184-BB2E-677B-8B5C6B5E34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6757" y="1644731"/>
            <a:ext cx="772838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CD04FF"/>
              </a:buClr>
              <a:buFont typeface="Courier New" panose="02070309020205020404" pitchFamily="49" charset="0"/>
              <a:buChar char="o"/>
            </a:pPr>
            <a:r>
              <a:rPr lang="en-US" altLang="fr-FR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GPDs</a:t>
            </a:r>
            <a:r>
              <a:rPr lang="en-US" altLang="fr-FR">
                <a:latin typeface="Microsoft Sans Serif" panose="020B0604020202020204" pitchFamily="34" charset="0"/>
                <a:cs typeface="Microsoft Sans Serif" panose="020B0604020202020204" pitchFamily="34" charset="0"/>
              </a:rPr>
              <a:t> enter the </a:t>
            </a:r>
            <a:r>
              <a:rPr lang="en-US" altLang="fr-FR" err="1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ep</a:t>
            </a:r>
            <a:r>
              <a:rPr lang="en-US" altLang="fr-FR" err="1">
                <a:solidFill>
                  <a:srgbClr val="0000FF"/>
                </a:solidFill>
                <a:latin typeface="Symbol" pitchFamily="2" charset="2"/>
                <a:cs typeface="Microsoft Sans Serif" panose="020B0604020202020204" pitchFamily="34" charset="0"/>
              </a:rPr>
              <a:t>g</a:t>
            </a:r>
            <a:r>
              <a:rPr lang="en-US" altLang="fr-FR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altLang="fr-FR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cross section</a:t>
            </a:r>
            <a:r>
              <a:rPr lang="en-US" altLang="fr-FR">
                <a:latin typeface="Microsoft Sans Serif" panose="020B0604020202020204" pitchFamily="34" charset="0"/>
                <a:cs typeface="Microsoft Sans Serif" panose="020B0604020202020204" pitchFamily="34" charset="0"/>
              </a:rPr>
              <a:t> via the </a:t>
            </a:r>
            <a:r>
              <a:rPr lang="en-US" altLang="fr-FR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Compton Form Factors </a:t>
            </a:r>
            <a:r>
              <a:rPr lang="en-US" altLang="fr-FR">
                <a:latin typeface="Microsoft Sans Serif" panose="020B0604020202020204" pitchFamily="34" charset="0"/>
                <a:cs typeface="Microsoft Sans Serif" panose="020B0604020202020204" pitchFamily="34" charset="0"/>
              </a:rPr>
              <a:t>(</a:t>
            </a:r>
            <a:r>
              <a:rPr lang="en-US" altLang="fr-FR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CFFs</a:t>
            </a:r>
            <a:r>
              <a:rPr lang="en-US" altLang="fr-FR">
                <a:latin typeface="Microsoft Sans Serif" panose="020B0604020202020204" pitchFamily="34" charset="0"/>
                <a:cs typeface="Microsoft Sans Serif" panose="020B0604020202020204" pitchFamily="34" charset="0"/>
              </a:rPr>
              <a:t>) representing an </a:t>
            </a:r>
            <a:r>
              <a:rPr lang="en-US" altLang="fr-FR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integral</a:t>
            </a:r>
            <a:r>
              <a:rPr lang="en-US" altLang="fr-FR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altLang="fr-FR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over</a:t>
            </a:r>
            <a:r>
              <a:rPr lang="en-US" altLang="fr-FR">
                <a:latin typeface="Microsoft Sans Serif" panose="020B0604020202020204" pitchFamily="34" charset="0"/>
                <a:cs typeface="Microsoft Sans Serif" panose="020B0604020202020204" pitchFamily="34" charset="0"/>
              </a:rPr>
              <a:t> the intermediate </a:t>
            </a:r>
            <a:r>
              <a:rPr lang="en-US" altLang="fr-FR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quark longitudinal momentum</a:t>
            </a:r>
            <a:r>
              <a:rPr lang="en-US" altLang="fr-FR">
                <a:latin typeface="Microsoft Sans Serif" panose="020B0604020202020204" pitchFamily="34" charset="0"/>
                <a:cs typeface="Microsoft Sans Serif" panose="020B0604020202020204" pitchFamily="34" charset="0"/>
              </a:rPr>
              <a:t>.</a:t>
            </a:r>
            <a:endParaRPr lang="en-US" altLang="fr-FR" i="1" baseline="30000">
              <a:solidFill>
                <a:srgbClr val="FF0000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1" name="Text Box 9">
            <a:extLst>
              <a:ext uri="{FF2B5EF4-FFF2-40B4-BE49-F238E27FC236}">
                <a16:creationId xmlns:a16="http://schemas.microsoft.com/office/drawing/2014/main" id="{D53276CA-A1F5-39A2-0D97-C0FA4C490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9267" y="1024395"/>
            <a:ext cx="3297419" cy="40011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>
                <a:solidFill>
                  <a:srgbClr val="000000"/>
                </a:solidFill>
                <a:latin typeface="Lucida Calligraphy" charset="0"/>
              </a:rPr>
              <a:t>Compton Form Factor</a:t>
            </a:r>
          </a:p>
        </p:txBody>
      </p:sp>
      <p:sp>
        <p:nvSpPr>
          <p:cNvPr id="22" name="Rectangle 43">
            <a:extLst>
              <a:ext uri="{FF2B5EF4-FFF2-40B4-BE49-F238E27FC236}">
                <a16:creationId xmlns:a16="http://schemas.microsoft.com/office/drawing/2014/main" id="{4CB052E9-3476-9AFD-339D-0ACE3495FB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4419" y="1216509"/>
            <a:ext cx="398115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200">
                <a:solidFill>
                  <a:srgbClr val="5F5F5F"/>
                </a:solidFill>
                <a:latin typeface="Avenir Book" panose="02000503020000020003" pitchFamily="2" charset="0"/>
                <a:ea typeface="ＭＳ Ｐゴシック" charset="0"/>
              </a:rPr>
              <a:t>A.V. </a:t>
            </a:r>
            <a:r>
              <a:rPr lang="fr-FR" sz="1200" err="1">
                <a:solidFill>
                  <a:srgbClr val="5F5F5F"/>
                </a:solidFill>
                <a:latin typeface="Avenir Book" panose="02000503020000020003" pitchFamily="2" charset="0"/>
                <a:ea typeface="ＭＳ Ｐゴシック" charset="0"/>
              </a:rPr>
              <a:t>Belitsky</a:t>
            </a:r>
            <a:r>
              <a:rPr lang="fr-FR" sz="1200">
                <a:solidFill>
                  <a:srgbClr val="5F5F5F"/>
                </a:solidFill>
                <a:latin typeface="Avenir Book" panose="02000503020000020003" pitchFamily="2" charset="0"/>
                <a:ea typeface="ＭＳ Ｐゴシック" charset="0"/>
              </a:rPr>
              <a:t>, D. Müller, A. Kirchner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venir Book" panose="02000503020000020003" pitchFamily="2" charset="0"/>
                <a:ea typeface="ＭＳ Ｐゴシック" charset="0"/>
                <a:cs typeface="+mn-cs"/>
              </a:rPr>
              <a:t>, NPB 629 (2002) 323</a:t>
            </a: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AB81D726-ED28-AD76-6E5A-B161EFD64EA5}"/>
              </a:ext>
            </a:extLst>
          </p:cNvPr>
          <p:cNvCxnSpPr>
            <a:cxnSpLocks/>
          </p:cNvCxnSpPr>
          <p:nvPr/>
        </p:nvCxnSpPr>
        <p:spPr>
          <a:xfrm>
            <a:off x="1152419" y="623127"/>
            <a:ext cx="1087340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2551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D10F04-269F-4519-F1FC-6986FFF42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Oval 46">
            <a:extLst>
              <a:ext uri="{FF2B5EF4-FFF2-40B4-BE49-F238E27FC236}">
                <a16:creationId xmlns:a16="http://schemas.microsoft.com/office/drawing/2014/main" id="{8CEFEABD-9CD0-811C-9973-3984B1D2ED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2847" y="2980489"/>
            <a:ext cx="468000" cy="288000"/>
          </a:xfrm>
          <a:prstGeom prst="ellipse">
            <a:avLst/>
          </a:prstGeom>
          <a:solidFill>
            <a:srgbClr val="FF2600"/>
          </a:solidFill>
          <a:ln>
            <a:noFill/>
          </a:ln>
          <a:effectLst/>
        </p:spPr>
        <p:txBody>
          <a:bodyPr wrap="none" anchor="ctr"/>
          <a:lstStyle/>
          <a:p>
            <a:endParaRPr lang="fr-FR"/>
          </a:p>
        </p:txBody>
      </p:sp>
      <p:pic>
        <p:nvPicPr>
          <p:cNvPr id="5" name="Image 4" descr="LP15122-Picture.eps">
            <a:extLst>
              <a:ext uri="{FF2B5EF4-FFF2-40B4-BE49-F238E27FC236}">
                <a16:creationId xmlns:a16="http://schemas.microsoft.com/office/drawing/2014/main" id="{5150D2F9-58F0-8C19-D52D-9833137B90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3" y="98532"/>
            <a:ext cx="1057446" cy="1057446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1276D5C5-F90D-FBD4-4A8D-4EA710058128}"/>
              </a:ext>
            </a:extLst>
          </p:cNvPr>
          <p:cNvGrpSpPr/>
          <p:nvPr/>
        </p:nvGrpSpPr>
        <p:grpSpPr>
          <a:xfrm>
            <a:off x="10455036" y="88304"/>
            <a:ext cx="1570789" cy="438433"/>
            <a:chOff x="7407037" y="184556"/>
            <a:chExt cx="1570789" cy="438433"/>
          </a:xfrm>
        </p:grpSpPr>
        <p:sp>
          <p:nvSpPr>
            <p:cNvPr id="14" name="Text Box 64">
              <a:extLst>
                <a:ext uri="{FF2B5EF4-FFF2-40B4-BE49-F238E27FC236}">
                  <a16:creationId xmlns:a16="http://schemas.microsoft.com/office/drawing/2014/main" id="{D912F931-E477-9BCB-20F6-2FEEFD1E4B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07037" y="386050"/>
              <a:ext cx="744114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Lucida Calligraphy" charset="0"/>
                  <a:ea typeface="+mn-ea"/>
                  <a:cs typeface="+mn-cs"/>
                </a:rPr>
                <a:t>E. Voutier</a:t>
              </a:r>
            </a:p>
          </p:txBody>
        </p:sp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C90CA125-A091-8F33-FD25-ACC557AAD2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86726" y="184556"/>
              <a:ext cx="891100" cy="438433"/>
            </a:xfrm>
            <a:prstGeom prst="rect">
              <a:avLst/>
            </a:prstGeom>
          </p:spPr>
        </p:pic>
      </p:grpSp>
      <p:sp>
        <p:nvSpPr>
          <p:cNvPr id="10" name="Oval 46">
            <a:extLst>
              <a:ext uri="{FF2B5EF4-FFF2-40B4-BE49-F238E27FC236}">
                <a16:creationId xmlns:a16="http://schemas.microsoft.com/office/drawing/2014/main" id="{0F44B20A-E2C2-5443-F3ED-9E432BF07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2621" y="2810626"/>
            <a:ext cx="468000" cy="288000"/>
          </a:xfrm>
          <a:prstGeom prst="ellipse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19" name="Group 52">
            <a:extLst>
              <a:ext uri="{FF2B5EF4-FFF2-40B4-BE49-F238E27FC236}">
                <a16:creationId xmlns:a16="http://schemas.microsoft.com/office/drawing/2014/main" id="{DBAFA341-DF34-89F0-1B4C-CE068E069AEF}"/>
              </a:ext>
            </a:extLst>
          </p:cNvPr>
          <p:cNvGrpSpPr>
            <a:grpSpLocks/>
          </p:cNvGrpSpPr>
          <p:nvPr/>
        </p:nvGrpSpPr>
        <p:grpSpPr bwMode="auto">
          <a:xfrm>
            <a:off x="701826" y="1713763"/>
            <a:ext cx="2986450" cy="2099893"/>
            <a:chOff x="294" y="1600"/>
            <a:chExt cx="1170" cy="973"/>
          </a:xfrm>
        </p:grpSpPr>
        <p:sp>
          <p:nvSpPr>
            <p:cNvPr id="34" name="Line 73">
              <a:extLst>
                <a:ext uri="{FF2B5EF4-FFF2-40B4-BE49-F238E27FC236}">
                  <a16:creationId xmlns:a16="http://schemas.microsoft.com/office/drawing/2014/main" id="{0ADABF4B-D4C8-A77A-0764-4031ADCCA1F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4500000" flipV="1">
              <a:off x="933" y="2067"/>
              <a:ext cx="32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6" name="Line 60">
              <a:extLst>
                <a:ext uri="{FF2B5EF4-FFF2-40B4-BE49-F238E27FC236}">
                  <a16:creationId xmlns:a16="http://schemas.microsoft.com/office/drawing/2014/main" id="{D92C06A0-C9E2-E70B-FD9B-CCBEE9BAD03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7100000">
              <a:off x="506" y="2059"/>
              <a:ext cx="317" cy="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graphicFrame>
          <p:nvGraphicFramePr>
            <p:cNvPr id="37" name="Object 53">
              <a:extLst>
                <a:ext uri="{FF2B5EF4-FFF2-40B4-BE49-F238E27FC236}">
                  <a16:creationId xmlns:a16="http://schemas.microsoft.com/office/drawing/2014/main" id="{3F3EFC80-6650-3ED2-EDD4-45B0F91A585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55" y="2500"/>
            <a:ext cx="42" cy="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2336800" imgH="3797300" progId="Equation.3">
                    <p:embed/>
                  </p:oleObj>
                </mc:Choice>
                <mc:Fallback>
                  <p:oleObj name="Equation" r:id="rId4" imgW="2336800" imgH="3797300" progId="Equation.3">
                    <p:embed/>
                    <p:pic>
                      <p:nvPicPr>
                        <p:cNvPr id="37" name="Object 53">
                          <a:extLst>
                            <a:ext uri="{FF2B5EF4-FFF2-40B4-BE49-F238E27FC236}">
                              <a16:creationId xmlns:a16="http://schemas.microsoft.com/office/drawing/2014/main" id="{60827D19-B10A-9831-42EA-D49C3FF5568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55" y="2500"/>
                          <a:ext cx="42" cy="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8" name="Group 54">
              <a:extLst>
                <a:ext uri="{FF2B5EF4-FFF2-40B4-BE49-F238E27FC236}">
                  <a16:creationId xmlns:a16="http://schemas.microsoft.com/office/drawing/2014/main" id="{E3CB1BD2-6AD5-D643-F5D1-B2098F3B09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55" y="1600"/>
              <a:ext cx="75" cy="233"/>
              <a:chOff x="1737" y="2043"/>
              <a:chExt cx="116" cy="331"/>
            </a:xfrm>
          </p:grpSpPr>
          <p:sp>
            <p:nvSpPr>
              <p:cNvPr id="68" name="Freeform 55">
                <a:extLst>
                  <a:ext uri="{FF2B5EF4-FFF2-40B4-BE49-F238E27FC236}">
                    <a16:creationId xmlns:a16="http://schemas.microsoft.com/office/drawing/2014/main" id="{B46503DC-F3B3-3397-F984-FE38C0BECB66}"/>
                  </a:ext>
                </a:extLst>
              </p:cNvPr>
              <p:cNvSpPr>
                <a:spLocks/>
              </p:cNvSpPr>
              <p:nvPr/>
            </p:nvSpPr>
            <p:spPr bwMode="auto">
              <a:xfrm rot="6203112">
                <a:off x="1774" y="2196"/>
                <a:ext cx="113" cy="45"/>
              </a:xfrm>
              <a:custGeom>
                <a:avLst/>
                <a:gdLst>
                  <a:gd name="T0" fmla="*/ 0 w 181"/>
                  <a:gd name="T1" fmla="*/ 45 h 45"/>
                  <a:gd name="T2" fmla="*/ 90 w 181"/>
                  <a:gd name="T3" fmla="*/ 0 h 45"/>
                  <a:gd name="T4" fmla="*/ 181 w 181"/>
                  <a:gd name="T5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1" h="45">
                    <a:moveTo>
                      <a:pt x="0" y="45"/>
                    </a:moveTo>
                    <a:cubicBezTo>
                      <a:pt x="30" y="22"/>
                      <a:pt x="60" y="0"/>
                      <a:pt x="90" y="0"/>
                    </a:cubicBezTo>
                    <a:cubicBezTo>
                      <a:pt x="120" y="0"/>
                      <a:pt x="166" y="38"/>
                      <a:pt x="181" y="45"/>
                    </a:cubicBezTo>
                  </a:path>
                </a:pathLst>
              </a:cu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9" name="Freeform 56">
                <a:extLst>
                  <a:ext uri="{FF2B5EF4-FFF2-40B4-BE49-F238E27FC236}">
                    <a16:creationId xmlns:a16="http://schemas.microsoft.com/office/drawing/2014/main" id="{7DA95D75-9661-BB75-44EF-7F253B507CC3}"/>
                  </a:ext>
                </a:extLst>
              </p:cNvPr>
              <p:cNvSpPr>
                <a:spLocks/>
              </p:cNvSpPr>
              <p:nvPr/>
            </p:nvSpPr>
            <p:spPr bwMode="auto">
              <a:xfrm rot="17003112">
                <a:off x="1703" y="2295"/>
                <a:ext cx="113" cy="45"/>
              </a:xfrm>
              <a:custGeom>
                <a:avLst/>
                <a:gdLst>
                  <a:gd name="T0" fmla="*/ 0 w 181"/>
                  <a:gd name="T1" fmla="*/ 45 h 45"/>
                  <a:gd name="T2" fmla="*/ 90 w 181"/>
                  <a:gd name="T3" fmla="*/ 0 h 45"/>
                  <a:gd name="T4" fmla="*/ 181 w 181"/>
                  <a:gd name="T5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1" h="45">
                    <a:moveTo>
                      <a:pt x="0" y="45"/>
                    </a:moveTo>
                    <a:cubicBezTo>
                      <a:pt x="30" y="22"/>
                      <a:pt x="60" y="0"/>
                      <a:pt x="90" y="0"/>
                    </a:cubicBezTo>
                    <a:cubicBezTo>
                      <a:pt x="120" y="0"/>
                      <a:pt x="166" y="38"/>
                      <a:pt x="181" y="45"/>
                    </a:cubicBezTo>
                  </a:path>
                </a:pathLst>
              </a:cu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0" name="Freeform 57">
                <a:extLst>
                  <a:ext uri="{FF2B5EF4-FFF2-40B4-BE49-F238E27FC236}">
                    <a16:creationId xmlns:a16="http://schemas.microsoft.com/office/drawing/2014/main" id="{5AD86C6F-3509-D6A5-C1D3-57FEF3C48FA8}"/>
                  </a:ext>
                </a:extLst>
              </p:cNvPr>
              <p:cNvSpPr>
                <a:spLocks/>
              </p:cNvSpPr>
              <p:nvPr/>
            </p:nvSpPr>
            <p:spPr bwMode="auto">
              <a:xfrm rot="17003112">
                <a:off x="1761" y="2077"/>
                <a:ext cx="113" cy="45"/>
              </a:xfrm>
              <a:custGeom>
                <a:avLst/>
                <a:gdLst>
                  <a:gd name="T0" fmla="*/ 0 w 181"/>
                  <a:gd name="T1" fmla="*/ 45 h 45"/>
                  <a:gd name="T2" fmla="*/ 90 w 181"/>
                  <a:gd name="T3" fmla="*/ 0 h 45"/>
                  <a:gd name="T4" fmla="*/ 181 w 181"/>
                  <a:gd name="T5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1" h="45">
                    <a:moveTo>
                      <a:pt x="0" y="45"/>
                    </a:moveTo>
                    <a:cubicBezTo>
                      <a:pt x="30" y="22"/>
                      <a:pt x="60" y="0"/>
                      <a:pt x="90" y="0"/>
                    </a:cubicBezTo>
                    <a:cubicBezTo>
                      <a:pt x="120" y="0"/>
                      <a:pt x="166" y="38"/>
                      <a:pt x="181" y="45"/>
                    </a:cubicBezTo>
                  </a:path>
                </a:pathLst>
              </a:cu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1" name="Line 58">
                <a:extLst>
                  <a:ext uri="{FF2B5EF4-FFF2-40B4-BE49-F238E27FC236}">
                    <a16:creationId xmlns:a16="http://schemas.microsoft.com/office/drawing/2014/main" id="{83AC0BF4-5B82-4626-394F-4448884C84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9500000">
                <a:off x="1745" y="2272"/>
                <a:ext cx="88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40" name="Line 61">
              <a:extLst>
                <a:ext uri="{FF2B5EF4-FFF2-40B4-BE49-F238E27FC236}">
                  <a16:creationId xmlns:a16="http://schemas.microsoft.com/office/drawing/2014/main" id="{7560846A-CE36-3951-82BE-5854C2A76CD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7100000">
              <a:off x="599" y="2069"/>
              <a:ext cx="13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1" name="Line 62">
              <a:extLst>
                <a:ext uri="{FF2B5EF4-FFF2-40B4-BE49-F238E27FC236}">
                  <a16:creationId xmlns:a16="http://schemas.microsoft.com/office/drawing/2014/main" id="{B40E2B11-BF86-496B-C4D2-38CF6E84617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500000" flipV="1">
              <a:off x="1121" y="2313"/>
              <a:ext cx="34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" name="Line 63">
              <a:extLst>
                <a:ext uri="{FF2B5EF4-FFF2-40B4-BE49-F238E27FC236}">
                  <a16:creationId xmlns:a16="http://schemas.microsoft.com/office/drawing/2014/main" id="{9A99A3A9-C27C-3141-9D98-E248549C4BB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500000" flipV="1">
              <a:off x="1262" y="2321"/>
              <a:ext cx="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4" name="Line 64">
              <a:extLst>
                <a:ext uri="{FF2B5EF4-FFF2-40B4-BE49-F238E27FC236}">
                  <a16:creationId xmlns:a16="http://schemas.microsoft.com/office/drawing/2014/main" id="{D856C478-947A-A1AA-4E41-F9670A906A6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500000" flipV="1">
              <a:off x="1244" y="2356"/>
              <a:ext cx="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5" name="Rectangle 65">
              <a:extLst>
                <a:ext uri="{FF2B5EF4-FFF2-40B4-BE49-F238E27FC236}">
                  <a16:creationId xmlns:a16="http://schemas.microsoft.com/office/drawing/2014/main" id="{4AD74EE8-9C45-6A0D-7019-A23EF759141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00000">
              <a:off x="1261" y="2327"/>
              <a:ext cx="82" cy="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6" name="Line 67">
              <a:extLst>
                <a:ext uri="{FF2B5EF4-FFF2-40B4-BE49-F238E27FC236}">
                  <a16:creationId xmlns:a16="http://schemas.microsoft.com/office/drawing/2014/main" id="{C5C52CEC-10A7-97C5-DFB1-2C12E2AE463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0100000" flipV="1">
              <a:off x="413" y="2316"/>
              <a:ext cx="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7" name="Line 68">
              <a:extLst>
                <a:ext uri="{FF2B5EF4-FFF2-40B4-BE49-F238E27FC236}">
                  <a16:creationId xmlns:a16="http://schemas.microsoft.com/office/drawing/2014/main" id="{A378F063-E72F-4EC7-5237-82C0C5E1EF1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0100000" flipV="1">
              <a:off x="432" y="2352"/>
              <a:ext cx="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8" name="Rectangle 69">
              <a:extLst>
                <a:ext uri="{FF2B5EF4-FFF2-40B4-BE49-F238E27FC236}">
                  <a16:creationId xmlns:a16="http://schemas.microsoft.com/office/drawing/2014/main" id="{02C6004B-93F5-BC3A-3BA2-700C8D11153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100000">
              <a:off x="436" y="2319"/>
              <a:ext cx="73" cy="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9" name="Line 70">
              <a:extLst>
                <a:ext uri="{FF2B5EF4-FFF2-40B4-BE49-F238E27FC236}">
                  <a16:creationId xmlns:a16="http://schemas.microsoft.com/office/drawing/2014/main" id="{9D5CE8C6-E194-C64A-CE57-9E5452EE17C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0100000">
              <a:off x="294" y="2313"/>
              <a:ext cx="342" cy="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" name="Line 71">
              <a:extLst>
                <a:ext uri="{FF2B5EF4-FFF2-40B4-BE49-F238E27FC236}">
                  <a16:creationId xmlns:a16="http://schemas.microsoft.com/office/drawing/2014/main" id="{C56FFE5A-D2E1-CDB3-A9B3-4497BA2E0DE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0100000" flipV="1">
              <a:off x="308" y="2349"/>
              <a:ext cx="341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" name="Line 74">
              <a:extLst>
                <a:ext uri="{FF2B5EF4-FFF2-40B4-BE49-F238E27FC236}">
                  <a16:creationId xmlns:a16="http://schemas.microsoft.com/office/drawing/2014/main" id="{9F4511BD-C475-CB1C-1222-58A57F22C91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4500000">
              <a:off x="1016" y="2019"/>
              <a:ext cx="13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graphicFrame>
          <p:nvGraphicFramePr>
            <p:cNvPr id="53" name="Object 75">
              <a:extLst>
                <a:ext uri="{FF2B5EF4-FFF2-40B4-BE49-F238E27FC236}">
                  <a16:creationId xmlns:a16="http://schemas.microsoft.com/office/drawing/2014/main" id="{2D3912FC-5F1B-1C48-224C-719C755F8AF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57" y="1992"/>
            <a:ext cx="161" cy="1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9067800" imgH="5270500" progId="Equation.3">
                    <p:embed/>
                  </p:oleObj>
                </mc:Choice>
                <mc:Fallback>
                  <p:oleObj name="Equation" r:id="rId6" imgW="9067800" imgH="5270500" progId="Equation.3">
                    <p:embed/>
                    <p:pic>
                      <p:nvPicPr>
                        <p:cNvPr id="53" name="Object 75">
                          <a:extLst>
                            <a:ext uri="{FF2B5EF4-FFF2-40B4-BE49-F238E27FC236}">
                              <a16:creationId xmlns:a16="http://schemas.microsoft.com/office/drawing/2014/main" id="{C60EA357-F675-4B7C-4D2E-4A894664B4D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7" y="1992"/>
                          <a:ext cx="161" cy="1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4" name="Object 76">
              <a:extLst>
                <a:ext uri="{FF2B5EF4-FFF2-40B4-BE49-F238E27FC236}">
                  <a16:creationId xmlns:a16="http://schemas.microsoft.com/office/drawing/2014/main" id="{C06071F5-8396-9219-A1E3-7616F9D736D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128" y="1992"/>
            <a:ext cx="161" cy="1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9067800" imgH="5270500" progId="Equation.3">
                    <p:embed/>
                  </p:oleObj>
                </mc:Choice>
                <mc:Fallback>
                  <p:oleObj name="Equation" r:id="rId8" imgW="9067800" imgH="5270500" progId="Equation.3">
                    <p:embed/>
                    <p:pic>
                      <p:nvPicPr>
                        <p:cNvPr id="54" name="Object 76">
                          <a:extLst>
                            <a:ext uri="{FF2B5EF4-FFF2-40B4-BE49-F238E27FC236}">
                              <a16:creationId xmlns:a16="http://schemas.microsoft.com/office/drawing/2014/main" id="{A98816D4-6EA8-A91C-B8F0-BD163FA106C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28" y="1992"/>
                          <a:ext cx="161" cy="1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5" name="Freeform 77">
              <a:extLst>
                <a:ext uri="{FF2B5EF4-FFF2-40B4-BE49-F238E27FC236}">
                  <a16:creationId xmlns:a16="http://schemas.microsoft.com/office/drawing/2014/main" id="{C8E91978-826D-62D2-49C8-B11BA292F882}"/>
                </a:ext>
              </a:extLst>
            </p:cNvPr>
            <p:cNvSpPr>
              <a:spLocks/>
            </p:cNvSpPr>
            <p:nvPr/>
          </p:nvSpPr>
          <p:spPr bwMode="auto">
            <a:xfrm rot="21480000">
              <a:off x="547" y="2375"/>
              <a:ext cx="677" cy="96"/>
            </a:xfrm>
            <a:custGeom>
              <a:avLst/>
              <a:gdLst>
                <a:gd name="T0" fmla="*/ 0 w 1043"/>
                <a:gd name="T1" fmla="*/ 0 h 190"/>
                <a:gd name="T2" fmla="*/ 499 w 1043"/>
                <a:gd name="T3" fmla="*/ 182 h 190"/>
                <a:gd name="T4" fmla="*/ 1043 w 1043"/>
                <a:gd name="T5" fmla="*/ 46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43" h="190">
                  <a:moveTo>
                    <a:pt x="0" y="0"/>
                  </a:moveTo>
                  <a:cubicBezTo>
                    <a:pt x="162" y="87"/>
                    <a:pt x="325" y="174"/>
                    <a:pt x="499" y="182"/>
                  </a:cubicBezTo>
                  <a:cubicBezTo>
                    <a:pt x="673" y="190"/>
                    <a:pt x="858" y="118"/>
                    <a:pt x="1043" y="46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dash"/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6" name="Line 78">
              <a:extLst>
                <a:ext uri="{FF2B5EF4-FFF2-40B4-BE49-F238E27FC236}">
                  <a16:creationId xmlns:a16="http://schemas.microsoft.com/office/drawing/2014/main" id="{14553647-B357-5BA5-668D-DE025030E4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4" y="1909"/>
              <a:ext cx="35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7" name="Line 79">
              <a:extLst>
                <a:ext uri="{FF2B5EF4-FFF2-40B4-BE49-F238E27FC236}">
                  <a16:creationId xmlns:a16="http://schemas.microsoft.com/office/drawing/2014/main" id="{E9621AF9-8F20-1940-91E0-E5DC0B5DFC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9" y="1910"/>
              <a:ext cx="1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8" name="Freeform 80">
              <a:extLst>
                <a:ext uri="{FF2B5EF4-FFF2-40B4-BE49-F238E27FC236}">
                  <a16:creationId xmlns:a16="http://schemas.microsoft.com/office/drawing/2014/main" id="{A82C0AD4-E5E4-F03D-2C4F-CD2E2B243A3F}"/>
                </a:ext>
              </a:extLst>
            </p:cNvPr>
            <p:cNvSpPr>
              <a:spLocks/>
            </p:cNvSpPr>
            <p:nvPr/>
          </p:nvSpPr>
          <p:spPr bwMode="auto">
            <a:xfrm rot="-6696888">
              <a:off x="639" y="1863"/>
              <a:ext cx="79" cy="29"/>
            </a:xfrm>
            <a:custGeom>
              <a:avLst/>
              <a:gdLst>
                <a:gd name="T0" fmla="*/ 0 w 181"/>
                <a:gd name="T1" fmla="*/ 45 h 45"/>
                <a:gd name="T2" fmla="*/ 90 w 181"/>
                <a:gd name="T3" fmla="*/ 0 h 45"/>
                <a:gd name="T4" fmla="*/ 181 w 181"/>
                <a:gd name="T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1" h="45">
                  <a:moveTo>
                    <a:pt x="0" y="45"/>
                  </a:moveTo>
                  <a:cubicBezTo>
                    <a:pt x="30" y="22"/>
                    <a:pt x="60" y="0"/>
                    <a:pt x="90" y="0"/>
                  </a:cubicBezTo>
                  <a:cubicBezTo>
                    <a:pt x="120" y="0"/>
                    <a:pt x="166" y="38"/>
                    <a:pt x="181" y="45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9" name="Freeform 81">
              <a:extLst>
                <a:ext uri="{FF2B5EF4-FFF2-40B4-BE49-F238E27FC236}">
                  <a16:creationId xmlns:a16="http://schemas.microsoft.com/office/drawing/2014/main" id="{51F210CF-1DC6-E445-841C-47C46763789C}"/>
                </a:ext>
              </a:extLst>
            </p:cNvPr>
            <p:cNvSpPr>
              <a:spLocks/>
            </p:cNvSpPr>
            <p:nvPr/>
          </p:nvSpPr>
          <p:spPr bwMode="auto">
            <a:xfrm rot="4103112">
              <a:off x="637" y="1778"/>
              <a:ext cx="80" cy="29"/>
            </a:xfrm>
            <a:custGeom>
              <a:avLst/>
              <a:gdLst>
                <a:gd name="T0" fmla="*/ 0 w 181"/>
                <a:gd name="T1" fmla="*/ 45 h 45"/>
                <a:gd name="T2" fmla="*/ 90 w 181"/>
                <a:gd name="T3" fmla="*/ 0 h 45"/>
                <a:gd name="T4" fmla="*/ 181 w 181"/>
                <a:gd name="T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1" h="45">
                  <a:moveTo>
                    <a:pt x="0" y="45"/>
                  </a:moveTo>
                  <a:cubicBezTo>
                    <a:pt x="30" y="22"/>
                    <a:pt x="60" y="0"/>
                    <a:pt x="90" y="0"/>
                  </a:cubicBezTo>
                  <a:cubicBezTo>
                    <a:pt x="120" y="0"/>
                    <a:pt x="166" y="38"/>
                    <a:pt x="181" y="45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0" name="Freeform 82">
              <a:extLst>
                <a:ext uri="{FF2B5EF4-FFF2-40B4-BE49-F238E27FC236}">
                  <a16:creationId xmlns:a16="http://schemas.microsoft.com/office/drawing/2014/main" id="{0E682960-E17B-0E10-0286-8530419AF591}"/>
                </a:ext>
              </a:extLst>
            </p:cNvPr>
            <p:cNvSpPr>
              <a:spLocks/>
            </p:cNvSpPr>
            <p:nvPr/>
          </p:nvSpPr>
          <p:spPr bwMode="auto">
            <a:xfrm rot="-6696888">
              <a:off x="586" y="1718"/>
              <a:ext cx="79" cy="29"/>
            </a:xfrm>
            <a:custGeom>
              <a:avLst/>
              <a:gdLst>
                <a:gd name="T0" fmla="*/ 0 w 181"/>
                <a:gd name="T1" fmla="*/ 45 h 45"/>
                <a:gd name="T2" fmla="*/ 90 w 181"/>
                <a:gd name="T3" fmla="*/ 0 h 45"/>
                <a:gd name="T4" fmla="*/ 181 w 181"/>
                <a:gd name="T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1" h="45">
                  <a:moveTo>
                    <a:pt x="0" y="45"/>
                  </a:moveTo>
                  <a:cubicBezTo>
                    <a:pt x="30" y="22"/>
                    <a:pt x="60" y="0"/>
                    <a:pt x="90" y="0"/>
                  </a:cubicBezTo>
                  <a:cubicBezTo>
                    <a:pt x="120" y="0"/>
                    <a:pt x="166" y="38"/>
                    <a:pt x="181" y="45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1" name="Freeform 83">
              <a:extLst>
                <a:ext uri="{FF2B5EF4-FFF2-40B4-BE49-F238E27FC236}">
                  <a16:creationId xmlns:a16="http://schemas.microsoft.com/office/drawing/2014/main" id="{85FF1FCE-4C00-F9C6-ADAA-333723DC35A5}"/>
                </a:ext>
              </a:extLst>
            </p:cNvPr>
            <p:cNvSpPr>
              <a:spLocks/>
            </p:cNvSpPr>
            <p:nvPr/>
          </p:nvSpPr>
          <p:spPr bwMode="auto">
            <a:xfrm rot="4103112">
              <a:off x="584" y="1635"/>
              <a:ext cx="79" cy="29"/>
            </a:xfrm>
            <a:custGeom>
              <a:avLst/>
              <a:gdLst>
                <a:gd name="T0" fmla="*/ 0 w 181"/>
                <a:gd name="T1" fmla="*/ 45 h 45"/>
                <a:gd name="T2" fmla="*/ 90 w 181"/>
                <a:gd name="T3" fmla="*/ 0 h 45"/>
                <a:gd name="T4" fmla="*/ 181 w 181"/>
                <a:gd name="T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1" h="45">
                  <a:moveTo>
                    <a:pt x="0" y="45"/>
                  </a:moveTo>
                  <a:cubicBezTo>
                    <a:pt x="30" y="22"/>
                    <a:pt x="60" y="0"/>
                    <a:pt x="90" y="0"/>
                  </a:cubicBezTo>
                  <a:cubicBezTo>
                    <a:pt x="120" y="0"/>
                    <a:pt x="166" y="38"/>
                    <a:pt x="181" y="45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2" name="Line 84">
              <a:extLst>
                <a:ext uri="{FF2B5EF4-FFF2-40B4-BE49-F238E27FC236}">
                  <a16:creationId xmlns:a16="http://schemas.microsoft.com/office/drawing/2014/main" id="{F6566C54-B845-7C5B-5EF3-204A10A9AF0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200000">
              <a:off x="624" y="1763"/>
              <a:ext cx="57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" name="Freeform 85">
              <a:extLst>
                <a:ext uri="{FF2B5EF4-FFF2-40B4-BE49-F238E27FC236}">
                  <a16:creationId xmlns:a16="http://schemas.microsoft.com/office/drawing/2014/main" id="{CCB5E44C-3036-997A-75FF-87C9F3C6FCDB}"/>
                </a:ext>
              </a:extLst>
            </p:cNvPr>
            <p:cNvSpPr>
              <a:spLocks/>
            </p:cNvSpPr>
            <p:nvPr/>
          </p:nvSpPr>
          <p:spPr bwMode="auto">
            <a:xfrm rot="6203112">
              <a:off x="1038" y="1860"/>
              <a:ext cx="79" cy="29"/>
            </a:xfrm>
            <a:custGeom>
              <a:avLst/>
              <a:gdLst>
                <a:gd name="T0" fmla="*/ 0 w 181"/>
                <a:gd name="T1" fmla="*/ 45 h 45"/>
                <a:gd name="T2" fmla="*/ 90 w 181"/>
                <a:gd name="T3" fmla="*/ 0 h 45"/>
                <a:gd name="T4" fmla="*/ 181 w 181"/>
                <a:gd name="T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1" h="45">
                  <a:moveTo>
                    <a:pt x="0" y="45"/>
                  </a:moveTo>
                  <a:cubicBezTo>
                    <a:pt x="30" y="22"/>
                    <a:pt x="60" y="0"/>
                    <a:pt x="90" y="0"/>
                  </a:cubicBezTo>
                  <a:cubicBezTo>
                    <a:pt x="120" y="0"/>
                    <a:pt x="166" y="38"/>
                    <a:pt x="181" y="45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graphicFrame>
          <p:nvGraphicFramePr>
            <p:cNvPr id="64" name="Object 86">
              <a:extLst>
                <a:ext uri="{FF2B5EF4-FFF2-40B4-BE49-F238E27FC236}">
                  <a16:creationId xmlns:a16="http://schemas.microsoft.com/office/drawing/2014/main" id="{898661DF-8073-A935-2AA6-F2F8EFC929F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24" y="1610"/>
            <a:ext cx="101" cy="1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4394200" imgH="5854700" progId="Equation.3">
                    <p:embed/>
                  </p:oleObj>
                </mc:Choice>
                <mc:Fallback>
                  <p:oleObj name="Equation" r:id="rId10" imgW="4394200" imgH="5854700" progId="Equation.3">
                    <p:embed/>
                    <p:pic>
                      <p:nvPicPr>
                        <p:cNvPr id="64" name="Object 86">
                          <a:extLst>
                            <a:ext uri="{FF2B5EF4-FFF2-40B4-BE49-F238E27FC236}">
                              <a16:creationId xmlns:a16="http://schemas.microsoft.com/office/drawing/2014/main" id="{238DBE8F-BD32-E990-B75A-A7064BDFCBB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4" y="1610"/>
                          <a:ext cx="101" cy="14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5" name="Object 87">
              <a:extLst>
                <a:ext uri="{FF2B5EF4-FFF2-40B4-BE49-F238E27FC236}">
                  <a16:creationId xmlns:a16="http://schemas.microsoft.com/office/drawing/2014/main" id="{15AFEF7F-05E8-052E-4746-DFF149767E1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138" y="1638"/>
            <a:ext cx="89" cy="1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3213100" imgH="4394200" progId="Equation.3">
                    <p:embed/>
                  </p:oleObj>
                </mc:Choice>
                <mc:Fallback>
                  <p:oleObj name="Equation" r:id="rId12" imgW="3213100" imgH="4394200" progId="Equation.3">
                    <p:embed/>
                    <p:pic>
                      <p:nvPicPr>
                        <p:cNvPr id="65" name="Object 87">
                          <a:extLst>
                            <a:ext uri="{FF2B5EF4-FFF2-40B4-BE49-F238E27FC236}">
                              <a16:creationId xmlns:a16="http://schemas.microsoft.com/office/drawing/2014/main" id="{492CDF3F-8D23-AD7B-561B-BDF0325AA82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38" y="1638"/>
                          <a:ext cx="89" cy="13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6" name="Line 66">
              <a:extLst>
                <a:ext uri="{FF2B5EF4-FFF2-40B4-BE49-F238E27FC236}">
                  <a16:creationId xmlns:a16="http://schemas.microsoft.com/office/drawing/2014/main" id="{380A1B91-0BC1-B074-F415-F158923C16C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500000" flipV="1">
              <a:off x="1103" y="2348"/>
              <a:ext cx="346" cy="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7" name="Oval 59">
              <a:extLst>
                <a:ext uri="{FF2B5EF4-FFF2-40B4-BE49-F238E27FC236}">
                  <a16:creationId xmlns:a16="http://schemas.microsoft.com/office/drawing/2014/main" id="{77FE57BA-522C-6480-4AFD-9EAAA23D34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" y="2122"/>
              <a:ext cx="560" cy="242"/>
            </a:xfrm>
            <a:prstGeom prst="ellipse">
              <a:avLst/>
            </a:prstGeom>
            <a:solidFill>
              <a:srgbClr val="339966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98" name="Groupe 97">
            <a:extLst>
              <a:ext uri="{FF2B5EF4-FFF2-40B4-BE49-F238E27FC236}">
                <a16:creationId xmlns:a16="http://schemas.microsoft.com/office/drawing/2014/main" id="{A1E92154-82A5-1300-6D96-4476D90140C8}"/>
              </a:ext>
            </a:extLst>
          </p:cNvPr>
          <p:cNvGrpSpPr/>
          <p:nvPr/>
        </p:nvGrpSpPr>
        <p:grpSpPr>
          <a:xfrm>
            <a:off x="4323652" y="2655916"/>
            <a:ext cx="7300588" cy="1401032"/>
            <a:chOff x="4323652" y="2655916"/>
            <a:chExt cx="7300588" cy="14010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ZoneTexte 85">
                  <a:extLst>
                    <a:ext uri="{FF2B5EF4-FFF2-40B4-BE49-F238E27FC236}">
                      <a16:creationId xmlns:a16="http://schemas.microsoft.com/office/drawing/2014/main" id="{356842CA-7EA2-88B6-913A-ABF6977A2953}"/>
                    </a:ext>
                  </a:extLst>
                </p:cNvPr>
                <p:cNvSpPr txBox="1"/>
                <p:nvPr/>
              </p:nvSpPr>
              <p:spPr>
                <a:xfrm>
                  <a:off x="4323652" y="2692429"/>
                  <a:ext cx="7300588" cy="83247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p>
                        </m:sSup>
                        <m:r>
                          <a:rPr lang="fr-F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fr-F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∝</m:t>
                        </m:r>
                        <m:nary>
                          <m:naryPr>
                            <m:limLoc m:val="undOvr"/>
                            <m:ctrlPr>
                              <a:rPr lang="fr-FR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4"/>
                              </m:rP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sup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𝑑𝑥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f>
                              <m:fPr>
                                <m:ctrlPr>
                                  <a:rPr lang="fr-FR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b="1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𝐆𝐏𝐃</m:t>
                                </m:r>
                                <m:d>
                                  <m:d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𝜉</m:t>
                                    </m:r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num>
                              <m:den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𝜉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∓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𝜖</m:t>
                                </m:r>
                              </m:den>
                            </m:f>
                            <m:r>
                              <a:rPr lang="fr-FR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fr-FR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𝒫</m:t>
                            </m:r>
                            <m:nary>
                              <m:naryPr>
                                <m:limLoc m:val="undOvr"/>
                                <m:ctrlPr>
                                  <a:rPr lang="fr-FR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4"/>
                                  </m:rP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+1</m:t>
                                </m:r>
                              </m:sup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𝑑𝑥</m:t>
                                </m:r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f>
                                  <m:f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FR" b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𝐆𝐏𝐃</m:t>
                                    </m:r>
                                    <m:d>
                                      <m:dPr>
                                        <m:ctrlPr>
                                          <a:rPr lang="fr-FR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𝜉</m:t>
                                        </m:r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</m:num>
                                  <m:den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±</m:t>
                                    </m:r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𝜉</m:t>
                                    </m:r>
                                  </m:den>
                                </m:f>
                              </m:e>
                            </m:nary>
                            <m:r>
                              <a:rPr lang="fr-FR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±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fr-FR" b="1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fr-FR" b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𝐆𝐏𝐃</m:t>
                            </m:r>
                            <m:d>
                              <m:dPr>
                                <m:ctrlP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=±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𝜉</m:t>
                                </m:r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𝜉</m:t>
                                </m:r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nary>
                      </m:oMath>
                    </m:oMathPara>
                  </a14:m>
                  <a:endParaRPr lang="fr-FR"/>
                </a:p>
              </p:txBody>
            </p:sp>
          </mc:Choice>
          <mc:Fallback xmlns="">
            <p:sp>
              <p:nvSpPr>
                <p:cNvPr id="86" name="ZoneTexte 85">
                  <a:extLst>
                    <a:ext uri="{FF2B5EF4-FFF2-40B4-BE49-F238E27FC236}">
                      <a16:creationId xmlns:a16="http://schemas.microsoft.com/office/drawing/2014/main" id="{7FD828C4-47C2-93AA-A4CB-3384C6B63E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23652" y="2692429"/>
                  <a:ext cx="7300588" cy="832472"/>
                </a:xfrm>
                <a:prstGeom prst="rect">
                  <a:avLst/>
                </a:prstGeom>
                <a:blipFill>
                  <a:blip r:embed="rId14"/>
                  <a:stretch>
                    <a:fillRect l="-2778" t="-124242" b="-192424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ZoneTexte 71">
                  <a:extLst>
                    <a:ext uri="{FF2B5EF4-FFF2-40B4-BE49-F238E27FC236}">
                      <a16:creationId xmlns:a16="http://schemas.microsoft.com/office/drawing/2014/main" id="{6CA6A38F-33D7-B528-16BB-63155F0FA678}"/>
                    </a:ext>
                  </a:extLst>
                </p:cNvPr>
                <p:cNvSpPr txBox="1"/>
                <p:nvPr/>
              </p:nvSpPr>
              <p:spPr>
                <a:xfrm>
                  <a:off x="9345094" y="3561850"/>
                  <a:ext cx="1248612" cy="3058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p>
                              <m:sSupPr>
                                <m:ctrlPr>
                                  <a:rPr lang="fr-FR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𝒅</m:t>
                                </m:r>
                              </m:e>
                              <m:sup>
                                <m:r>
                                  <a:rPr lang="fr-FR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𝟓</m:t>
                                </m:r>
                              </m:sup>
                            </m:sSup>
                            <m:acc>
                              <m:accPr>
                                <m:chr m:val="̃"/>
                                <m:ctrlPr>
                                  <a:rPr lang="fr-FR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𝝈</m:t>
                                </m:r>
                              </m:e>
                            </m:acc>
                          </m:e>
                          <m:sub>
                            <m:r>
                              <a:rPr lang="fr-FR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𝑰𝑵𝑻</m:t>
                            </m:r>
                            <m:r>
                              <a:rPr lang="fr-FR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𝑫𝑽𝑪𝑺</m:t>
                            </m:r>
                          </m:sub>
                        </m:sSub>
                      </m:oMath>
                    </m:oMathPara>
                  </a14:m>
                  <a:endParaRPr lang="fr-FR" b="1"/>
                </a:p>
              </p:txBody>
            </p:sp>
          </mc:Choice>
          <mc:Fallback xmlns="">
            <p:sp>
              <p:nvSpPr>
                <p:cNvPr id="72" name="ZoneTexte 71">
                  <a:extLst>
                    <a:ext uri="{FF2B5EF4-FFF2-40B4-BE49-F238E27FC236}">
                      <a16:creationId xmlns:a16="http://schemas.microsoft.com/office/drawing/2014/main" id="{6CA6A38F-33D7-B528-16BB-63155F0FA6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45094" y="3561850"/>
                  <a:ext cx="1248612" cy="305853"/>
                </a:xfrm>
                <a:prstGeom prst="rect">
                  <a:avLst/>
                </a:prstGeom>
                <a:blipFill>
                  <a:blip r:embed="rId15"/>
                  <a:stretch>
                    <a:fillRect l="-4000" t="-4000" r="-1000" b="-800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ZoneTexte 72">
                  <a:extLst>
                    <a:ext uri="{FF2B5EF4-FFF2-40B4-BE49-F238E27FC236}">
                      <a16:creationId xmlns:a16="http://schemas.microsoft.com/office/drawing/2014/main" id="{19BE7593-B918-BD8C-3AE6-2C27BF5DE914}"/>
                    </a:ext>
                  </a:extLst>
                </p:cNvPr>
                <p:cNvSpPr txBox="1"/>
                <p:nvPr/>
              </p:nvSpPr>
              <p:spPr>
                <a:xfrm>
                  <a:off x="6803194" y="3751095"/>
                  <a:ext cx="1248612" cy="3058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b="1" i="1" smtClean="0">
                                <a:solidFill>
                                  <a:srgbClr val="FFCD0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p>
                              <m:sSupPr>
                                <m:ctrlPr>
                                  <a:rPr lang="fr-FR" b="1" i="1" smtClean="0">
                                    <a:solidFill>
                                      <a:srgbClr val="FFCD0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b="1" i="1" smtClean="0">
                                    <a:solidFill>
                                      <a:srgbClr val="FFCD01"/>
                                    </a:solidFill>
                                    <a:latin typeface="Cambria Math" panose="02040503050406030204" pitchFamily="18" charset="0"/>
                                  </a:rPr>
                                  <m:t>𝒅</m:t>
                                </m:r>
                              </m:e>
                              <m:sup>
                                <m:r>
                                  <a:rPr lang="fr-FR" b="1" i="1" smtClean="0">
                                    <a:solidFill>
                                      <a:srgbClr val="FFCD01"/>
                                    </a:solidFill>
                                    <a:latin typeface="Cambria Math" panose="02040503050406030204" pitchFamily="18" charset="0"/>
                                  </a:rPr>
                                  <m:t>𝟓</m:t>
                                </m:r>
                              </m:sup>
                            </m:sSup>
                            <m:r>
                              <a:rPr lang="fr-FR" b="1" i="1" smtClean="0">
                                <a:solidFill>
                                  <a:srgbClr val="FFCD0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𝝈</m:t>
                            </m:r>
                          </m:e>
                          <m:sub>
                            <m:r>
                              <a:rPr lang="fr-FR" b="1" i="1" smtClean="0">
                                <a:solidFill>
                                  <a:srgbClr val="FFCD01"/>
                                </a:solidFill>
                                <a:latin typeface="Cambria Math" panose="02040503050406030204" pitchFamily="18" charset="0"/>
                              </a:rPr>
                              <m:t>𝑰𝑵𝑻</m:t>
                            </m:r>
                            <m:r>
                              <a:rPr lang="fr-FR" b="1" i="1" smtClean="0">
                                <a:solidFill>
                                  <a:srgbClr val="FFCD0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b="1" i="1" smtClean="0">
                                <a:solidFill>
                                  <a:srgbClr val="FFCD01"/>
                                </a:solidFill>
                                <a:latin typeface="Cambria Math" panose="02040503050406030204" pitchFamily="18" charset="0"/>
                              </a:rPr>
                              <m:t>𝑫𝑽𝑪𝑺</m:t>
                            </m:r>
                          </m:sub>
                        </m:sSub>
                      </m:oMath>
                    </m:oMathPara>
                  </a14:m>
                  <a:endParaRPr lang="fr-FR" b="1"/>
                </a:p>
              </p:txBody>
            </p:sp>
          </mc:Choice>
          <mc:Fallback xmlns="">
            <p:sp>
              <p:nvSpPr>
                <p:cNvPr id="73" name="ZoneTexte 72">
                  <a:extLst>
                    <a:ext uri="{FF2B5EF4-FFF2-40B4-BE49-F238E27FC236}">
                      <a16:creationId xmlns:a16="http://schemas.microsoft.com/office/drawing/2014/main" id="{19BE7593-B918-BD8C-3AE6-2C27BF5DE9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3194" y="3751095"/>
                  <a:ext cx="1248612" cy="305853"/>
                </a:xfrm>
                <a:prstGeom prst="rect">
                  <a:avLst/>
                </a:prstGeom>
                <a:blipFill>
                  <a:blip r:embed="rId16"/>
                  <a:stretch>
                    <a:fillRect l="-4000" t="-4000" r="-1000" b="-800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4" name="Connecteur en arc 73">
              <a:extLst>
                <a:ext uri="{FF2B5EF4-FFF2-40B4-BE49-F238E27FC236}">
                  <a16:creationId xmlns:a16="http://schemas.microsoft.com/office/drawing/2014/main" id="{E4D77C35-9A1C-1CEA-8B2A-61E05F56C84C}"/>
                </a:ext>
              </a:extLst>
            </p:cNvPr>
            <p:cNvCxnSpPr>
              <a:cxnSpLocks/>
              <a:stCxn id="77" idx="2"/>
              <a:endCxn id="73" idx="3"/>
            </p:cNvCxnSpPr>
            <p:nvPr/>
          </p:nvCxnSpPr>
          <p:spPr>
            <a:xfrm rot="5400000">
              <a:off x="7984966" y="3646086"/>
              <a:ext cx="324776" cy="191096"/>
            </a:xfrm>
            <a:prstGeom prst="curvedConnector2">
              <a:avLst/>
            </a:prstGeom>
            <a:ln w="22225">
              <a:solidFill>
                <a:srgbClr val="FFCD0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cteur en arc 74">
              <a:extLst>
                <a:ext uri="{FF2B5EF4-FFF2-40B4-BE49-F238E27FC236}">
                  <a16:creationId xmlns:a16="http://schemas.microsoft.com/office/drawing/2014/main" id="{99298BFF-9236-D86A-5DDE-E269B21CE9C5}"/>
                </a:ext>
              </a:extLst>
            </p:cNvPr>
            <p:cNvCxnSpPr>
              <a:cxnSpLocks/>
              <a:stCxn id="76" idx="2"/>
              <a:endCxn id="72" idx="3"/>
            </p:cNvCxnSpPr>
            <p:nvPr/>
          </p:nvCxnSpPr>
          <p:spPr>
            <a:xfrm rot="16200000" flipH="1">
              <a:off x="10401293" y="3522363"/>
              <a:ext cx="343839" cy="40988"/>
            </a:xfrm>
            <a:prstGeom prst="curvedConnector4">
              <a:avLst>
                <a:gd name="adj1" fmla="val 27762"/>
                <a:gd name="adj2" fmla="val 923734"/>
              </a:avLst>
            </a:prstGeom>
            <a:ln w="22225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Cadre 75">
              <a:extLst>
                <a:ext uri="{FF2B5EF4-FFF2-40B4-BE49-F238E27FC236}">
                  <a16:creationId xmlns:a16="http://schemas.microsoft.com/office/drawing/2014/main" id="{48CA1B27-E23E-F40D-EF1A-8BB2903FD929}"/>
                </a:ext>
              </a:extLst>
            </p:cNvPr>
            <p:cNvSpPr/>
            <p:nvPr/>
          </p:nvSpPr>
          <p:spPr>
            <a:xfrm>
              <a:off x="9495917" y="2938938"/>
              <a:ext cx="2113601" cy="432000"/>
            </a:xfrm>
            <a:prstGeom prst="frame">
              <a:avLst>
                <a:gd name="adj1" fmla="val 7464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77" name="Cadre 76">
              <a:extLst>
                <a:ext uri="{FF2B5EF4-FFF2-40B4-BE49-F238E27FC236}">
                  <a16:creationId xmlns:a16="http://schemas.microsoft.com/office/drawing/2014/main" id="{CAB51F73-BB64-0831-A0C6-825795E4C563}"/>
                </a:ext>
              </a:extLst>
            </p:cNvPr>
            <p:cNvSpPr/>
            <p:nvPr/>
          </p:nvSpPr>
          <p:spPr>
            <a:xfrm>
              <a:off x="7170354" y="2655916"/>
              <a:ext cx="2145095" cy="923330"/>
            </a:xfrm>
            <a:prstGeom prst="frame">
              <a:avLst>
                <a:gd name="adj1" fmla="val 4148"/>
              </a:avLst>
            </a:prstGeom>
            <a:solidFill>
              <a:srgbClr val="FFCD0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ZoneTexte 78">
                <a:extLst>
                  <a:ext uri="{FF2B5EF4-FFF2-40B4-BE49-F238E27FC236}">
                    <a16:creationId xmlns:a16="http://schemas.microsoft.com/office/drawing/2014/main" id="{9B864619-677B-036F-70FD-D9A29305BD3D}"/>
                  </a:ext>
                </a:extLst>
              </p:cNvPr>
              <p:cNvSpPr txBox="1"/>
              <p:nvPr/>
            </p:nvSpPr>
            <p:spPr>
              <a:xfrm>
                <a:off x="541166" y="1818125"/>
                <a:ext cx="710548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fr-FR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fr-FR" sz="1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sz="14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fr-FR" sz="1400"/>
              </a:p>
            </p:txBody>
          </p:sp>
        </mc:Choice>
        <mc:Fallback xmlns="">
          <p:sp>
            <p:nvSpPr>
              <p:cNvPr id="79" name="ZoneTexte 78">
                <a:extLst>
                  <a:ext uri="{FF2B5EF4-FFF2-40B4-BE49-F238E27FC236}">
                    <a16:creationId xmlns:a16="http://schemas.microsoft.com/office/drawing/2014/main" id="{AB950093-8715-05F1-3B8B-5C04295D4F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166" y="1818125"/>
                <a:ext cx="710548" cy="215444"/>
              </a:xfrm>
              <a:prstGeom prst="rect">
                <a:avLst/>
              </a:prstGeom>
              <a:blipFill>
                <a:blip r:embed="rId17"/>
                <a:stretch>
                  <a:fillRect b="-2777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ZoneTexte 79">
                <a:extLst>
                  <a:ext uri="{FF2B5EF4-FFF2-40B4-BE49-F238E27FC236}">
                    <a16:creationId xmlns:a16="http://schemas.microsoft.com/office/drawing/2014/main" id="{C75FBBB7-4194-90FE-B62B-4AFA1BD72B0C}"/>
                  </a:ext>
                </a:extLst>
              </p:cNvPr>
              <p:cNvSpPr txBox="1"/>
              <p:nvPr/>
            </p:nvSpPr>
            <p:spPr>
              <a:xfrm>
                <a:off x="153617" y="2095696"/>
                <a:ext cx="1449473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𝜉</m:t>
                      </m:r>
                      <m:r>
                        <a:rPr lang="fr-FR" sz="1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r>
                        <a:rPr lang="fr-FR" sz="1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type m:val="lin"/>
                          <m:ctrlP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2−</m:t>
                              </m:r>
                              <m:sSub>
                                <m:sSub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fr-FR" sz="1400"/>
              </a:p>
            </p:txBody>
          </p:sp>
        </mc:Choice>
        <mc:Fallback xmlns="">
          <p:sp>
            <p:nvSpPr>
              <p:cNvPr id="80" name="ZoneTexte 79">
                <a:extLst>
                  <a:ext uri="{FF2B5EF4-FFF2-40B4-BE49-F238E27FC236}">
                    <a16:creationId xmlns:a16="http://schemas.microsoft.com/office/drawing/2014/main" id="{5B0442BF-1B01-0FEA-7C98-DFC3EA53D1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617" y="2095696"/>
                <a:ext cx="1449473" cy="215444"/>
              </a:xfrm>
              <a:prstGeom prst="rect">
                <a:avLst/>
              </a:prstGeom>
              <a:blipFill>
                <a:blip r:embed="rId18"/>
                <a:stretch>
                  <a:fillRect l="-870" t="-176471" b="-26470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Text Box 72">
            <a:extLst>
              <a:ext uri="{FF2B5EF4-FFF2-40B4-BE49-F238E27FC236}">
                <a16:creationId xmlns:a16="http://schemas.microsoft.com/office/drawing/2014/main" id="{5072DBC6-DF64-D0DA-4895-B7AB1A20F6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3680" y="2933225"/>
            <a:ext cx="137245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fr-FR" sz="1800"/>
              <a:t>GPDs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ZoneTexte 101">
                <a:extLst>
                  <a:ext uri="{FF2B5EF4-FFF2-40B4-BE49-F238E27FC236}">
                    <a16:creationId xmlns:a16="http://schemas.microsoft.com/office/drawing/2014/main" id="{786AE3B5-5B72-9B16-DEDE-9D945B7B75AC}"/>
                  </a:ext>
                </a:extLst>
              </p:cNvPr>
              <p:cNvSpPr txBox="1"/>
              <p:nvPr/>
            </p:nvSpPr>
            <p:spPr>
              <a:xfrm>
                <a:off x="186430" y="4991640"/>
                <a:ext cx="11792149" cy="50622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𝒞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𝐷𝑉𝐶𝑆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 4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ℋ</m:t>
                          </m:r>
                          <m:sSup>
                            <m:sSupPr>
                              <m:ctrlP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ℋ</m:t>
                              </m:r>
                            </m:e>
                            <m:sup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̃"/>
                              <m:ctrlPr>
                                <a:rPr lang="fr-FR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ℋ</m:t>
                              </m:r>
                            </m:e>
                          </m:acc>
                          <m:sSup>
                            <m:sSupPr>
                              <m:ctrlPr>
                                <a:rPr lang="fr-FR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̃"/>
                                  <m:ctrlPr>
                                    <a:rPr lang="fr-FR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ℋ</m:t>
                                  </m:r>
                                </m:e>
                              </m:acc>
                            </m:e>
                            <m:sup>
                              <m:r>
                                <a:rPr lang="fr-FR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begChr m:val="["/>
                          <m:endChr m:val="]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ℋ</m:t>
                          </m:r>
                          <m:sSup>
                            <m:s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ℰ</m:t>
                              </m:r>
                            </m:e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ℰ</m:t>
                          </m:r>
                          <m:sSup>
                            <m:s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ℋ</m:t>
                              </m:r>
                            </m:e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̃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ℋ</m:t>
                              </m:r>
                            </m:e>
                          </m:acc>
                          <m:sSup>
                            <m:sSup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̃"/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ℰ</m:t>
                                  </m:r>
                                </m:e>
                              </m:acc>
                            </m:e>
                            <m:sup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̃"/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ℰ</m:t>
                              </m:r>
                            </m:e>
                          </m:acc>
                          <m:sSup>
                            <m:sSupPr>
                              <m:ctrlPr>
                                <a:rPr lang="fr-F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̃"/>
                                  <m:ctrlPr>
                                    <a:rPr lang="fr-FR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ℋ</m:t>
                                  </m:r>
                                </m:e>
                              </m:acc>
                            </m:e>
                            <m:sup>
                              <m:r>
                                <a:rPr lang="fr-F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− 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2−</m:t>
                                  </m:r>
                                  <m:sSub>
                                    <m:sSubPr>
                                      <m:ctrlP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f>
                            <m:f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sSup>
                                <m:sSup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p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sSup>
                        <m:sSup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ℰ</m:t>
                          </m:r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ℰ</m:t>
                          </m:r>
                        </m:e>
                        <m:sup>
                          <m:r>
                            <a:rPr lang="fr-F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− </m:t>
                      </m:r>
                      <m:sSubSup>
                        <m:sSub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acc>
                        <m:accPr>
                          <m:chr m:val="̃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ℰ</m:t>
                          </m:r>
                        </m:e>
                      </m:acc>
                      <m:sSup>
                        <m:sSup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fr-F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ℰ</m:t>
                              </m:r>
                            </m:e>
                          </m:acc>
                        </m:e>
                        <m:sup>
                          <m:r>
                            <a:rPr lang="fr-F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fr-FR"/>
              </a:p>
            </p:txBody>
          </p:sp>
        </mc:Choice>
        <mc:Fallback xmlns="">
          <p:sp>
            <p:nvSpPr>
              <p:cNvPr id="102" name="ZoneTexte 101">
                <a:extLst>
                  <a:ext uri="{FF2B5EF4-FFF2-40B4-BE49-F238E27FC236}">
                    <a16:creationId xmlns:a16="http://schemas.microsoft.com/office/drawing/2014/main" id="{D4C120EE-3F21-5903-14B2-9587F7F36A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430" y="4991640"/>
                <a:ext cx="11792149" cy="506229"/>
              </a:xfrm>
              <a:prstGeom prst="rect">
                <a:avLst/>
              </a:prstGeom>
              <a:blipFill>
                <a:blip r:embed="rId20"/>
                <a:stretch>
                  <a:fillRect t="-2500" b="-15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 Box 48">
                <a:extLst>
                  <a:ext uri="{FF2B5EF4-FFF2-40B4-BE49-F238E27FC236}">
                    <a16:creationId xmlns:a16="http://schemas.microsoft.com/office/drawing/2014/main" id="{21559A3F-F223-D2A6-2047-0475627F88A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3419" y="4167326"/>
                <a:ext cx="11792149" cy="7114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Clr>
                    <a:srgbClr val="CD04FF"/>
                  </a:buClr>
                  <a:buFont typeface="Wingdings" pitchFamily="2" charset="2"/>
                  <a:buChar char="Ø"/>
                </a:pPr>
                <a:r>
                  <a:rPr lang="en-US" altLang="fr-FR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At </a:t>
                </a:r>
                <a:r>
                  <a:rPr lang="en-US" altLang="fr-FR">
                    <a:solidFill>
                      <a:srgbClr val="CD04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twist-2 </a:t>
                </a:r>
                <a:r>
                  <a:rPr lang="en-US" altLang="fr-FR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and </a:t>
                </a:r>
                <a:r>
                  <a:rPr lang="en-US" altLang="fr-FR">
                    <a:solidFill>
                      <a:srgbClr val="CD04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leading </a:t>
                </a:r>
                <a:r>
                  <a:rPr lang="en-US" altLang="fr-FR" err="1">
                    <a:solidFill>
                      <a:srgbClr val="CD04FF"/>
                    </a:solidFill>
                    <a:latin typeface="Symbol" pitchFamily="2" charset="2"/>
                    <a:cs typeface="Microsoft Sans Serif" panose="020B0604020202020204" pitchFamily="34" charset="0"/>
                  </a:rPr>
                  <a:t>a</a:t>
                </a:r>
                <a:r>
                  <a:rPr lang="en-US" altLang="fr-FR" baseline="-25000" err="1">
                    <a:solidFill>
                      <a:srgbClr val="CD04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QCD</a:t>
                </a:r>
                <a:r>
                  <a:rPr lang="en-US" altLang="fr-FR">
                    <a:solidFill>
                      <a:srgbClr val="CD04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-order</a:t>
                </a:r>
                <a:r>
                  <a:rPr lang="en-US" altLang="fr-FR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, the </a:t>
                </a:r>
                <a:r>
                  <a:rPr lang="en-US" altLang="fr-FR" err="1">
                    <a:solidFill>
                      <a:srgbClr val="FF0000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ep</a:t>
                </a:r>
                <a:r>
                  <a:rPr lang="en-US" altLang="fr-FR" sz="2000" err="1">
                    <a:solidFill>
                      <a:srgbClr val="FF0000"/>
                    </a:solidFill>
                    <a:latin typeface="Symbol" pitchFamily="2" charset="2"/>
                    <a:cs typeface="Microsoft Sans Serif" panose="020B0604020202020204" pitchFamily="34" charset="0"/>
                  </a:rPr>
                  <a:t>g</a:t>
                </a:r>
                <a:r>
                  <a:rPr lang="en-US" altLang="fr-FR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reaction accesses the four chiral even and </a:t>
                </a:r>
                <a:r>
                  <a:rPr lang="en-US" altLang="fr-FR" err="1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parton</a:t>
                </a:r>
                <a:r>
                  <a:rPr lang="en-US" altLang="fr-FR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helicity conserving GPDs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altLang="fr-FR" b="0" i="1" smtClean="0">
                            <a:solidFill>
                              <a:srgbClr val="CD04FF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fr-FR" altLang="fr-FR" i="1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̃"/>
                            <m:ctrlPr>
                              <a:rPr lang="fr-FR" altLang="fr-FR" i="1" smtClean="0">
                                <a:solidFill>
                                  <a:srgbClr val="CD04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altLang="fr-FR" b="0" i="1" smtClean="0">
                                <a:solidFill>
                                  <a:srgbClr val="CD04FF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  <m:r>
                          <a:rPr lang="fr-FR" altLang="fr-FR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altLang="fr-FR" b="0" i="1" smtClean="0">
                            <a:solidFill>
                              <a:srgbClr val="CD04FF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fr-FR" altLang="fr-FR" i="1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̃"/>
                            <m:ctrlPr>
                              <a:rPr lang="fr-FR" altLang="fr-FR" i="1" smtClean="0">
                                <a:solidFill>
                                  <a:srgbClr val="CD04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altLang="fr-FR" b="0" i="1" smtClean="0">
                                <a:solidFill>
                                  <a:srgbClr val="CD04FF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acc>
                      </m:e>
                    </m:d>
                    <m:r>
                      <a:rPr lang="fr-FR" altLang="fr-FR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fr-FR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of the proton via the CFFs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fr-FR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fr-FR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ℋ</m:t>
                        </m:r>
                        <m:r>
                          <a:rPr lang="fr-FR" altLang="fr-FR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̃"/>
                            <m:ctrlPr>
                              <a:rPr lang="fr-FR" altLang="fr-FR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altLang="fr-FR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ℋ</m:t>
                            </m:r>
                          </m:e>
                        </m:acc>
                        <m:r>
                          <a:rPr lang="fr-FR" altLang="fr-FR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altLang="fr-FR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ℰ</m:t>
                        </m:r>
                        <m:r>
                          <a:rPr lang="fr-FR" altLang="fr-FR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̃"/>
                            <m:ctrlPr>
                              <a:rPr lang="fr-FR" altLang="fr-FR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altLang="fr-FR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ℰ</m:t>
                            </m:r>
                          </m:e>
                        </m:acc>
                      </m:e>
                    </m:d>
                    <m:r>
                      <a:rPr lang="fr-FR" altLang="fr-FR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altLang="fr-FR" i="1" baseline="30000">
                  <a:solidFill>
                    <a:srgbClr val="FF0000"/>
                  </a:solidFill>
                  <a:latin typeface="Microsoft Sans Serif" panose="020B0604020202020204" pitchFamily="34" charset="0"/>
                  <a:cs typeface="Microsoft Sans Serif" panose="020B0604020202020204" pitchFamily="34" charset="0"/>
                </a:endParaRPr>
              </a:p>
            </p:txBody>
          </p:sp>
        </mc:Choice>
        <mc:Fallback xmlns="">
          <p:sp>
            <p:nvSpPr>
              <p:cNvPr id="104" name="Text Box 48">
                <a:extLst>
                  <a:ext uri="{FF2B5EF4-FFF2-40B4-BE49-F238E27FC236}">
                    <a16:creationId xmlns:a16="http://schemas.microsoft.com/office/drawing/2014/main" id="{BBF7C116-3AAA-0A6C-3B03-DAFFECE1F1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3419" y="4167326"/>
                <a:ext cx="11792149" cy="711413"/>
              </a:xfrm>
              <a:prstGeom prst="rect">
                <a:avLst/>
              </a:prstGeom>
              <a:blipFill>
                <a:blip r:embed="rId21"/>
                <a:stretch>
                  <a:fillRect l="-323" t="-5357" r="-430" b="-1071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ZoneTexte 1">
            <a:extLst>
              <a:ext uri="{FF2B5EF4-FFF2-40B4-BE49-F238E27FC236}">
                <a16:creationId xmlns:a16="http://schemas.microsoft.com/office/drawing/2014/main" id="{12079754-A405-B30F-46CB-E78B06557D4A}"/>
              </a:ext>
            </a:extLst>
          </p:cNvPr>
          <p:cNvSpPr txBox="1"/>
          <p:nvPr/>
        </p:nvSpPr>
        <p:spPr>
          <a:xfrm>
            <a:off x="1203162" y="161462"/>
            <a:ext cx="4807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Deeply</a:t>
            </a:r>
            <a:r>
              <a:rPr lang="fr-FR" sz="240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i="1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</a:t>
            </a:r>
            <a:r>
              <a:rPr lang="fr-FR" sz="240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Compton </a:t>
            </a:r>
            <a:r>
              <a:rPr lang="fr-FR" sz="2400" i="1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scattering</a:t>
            </a:r>
            <a:endParaRPr lang="fr-FR" sz="2400" i="1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9">
            <a:extLst>
              <a:ext uri="{FF2B5EF4-FFF2-40B4-BE49-F238E27FC236}">
                <a16:creationId xmlns:a16="http://schemas.microsoft.com/office/drawing/2014/main" id="{13B10F28-499E-B3A7-B0E5-6AD9AEEDCC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9267" y="1024395"/>
            <a:ext cx="3297419" cy="40011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>
                <a:solidFill>
                  <a:srgbClr val="000000"/>
                </a:solidFill>
                <a:latin typeface="Lucida Calligraphy" charset="0"/>
              </a:rPr>
              <a:t>Compton Form Factor</a:t>
            </a:r>
          </a:p>
        </p:txBody>
      </p:sp>
      <p:sp>
        <p:nvSpPr>
          <p:cNvPr id="7" name="Rectangle 43">
            <a:extLst>
              <a:ext uri="{FF2B5EF4-FFF2-40B4-BE49-F238E27FC236}">
                <a16:creationId xmlns:a16="http://schemas.microsoft.com/office/drawing/2014/main" id="{14D41FF0-9E72-EC17-465E-A59F2F2341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4419" y="1216509"/>
            <a:ext cx="398115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200">
                <a:solidFill>
                  <a:srgbClr val="5F5F5F"/>
                </a:solidFill>
                <a:latin typeface="Avenir Book" panose="02000503020000020003" pitchFamily="2" charset="0"/>
                <a:ea typeface="ＭＳ Ｐゴシック" charset="0"/>
              </a:rPr>
              <a:t>A.V. </a:t>
            </a:r>
            <a:r>
              <a:rPr lang="fr-FR" sz="1200" err="1">
                <a:solidFill>
                  <a:srgbClr val="5F5F5F"/>
                </a:solidFill>
                <a:latin typeface="Avenir Book" panose="02000503020000020003" pitchFamily="2" charset="0"/>
                <a:ea typeface="ＭＳ Ｐゴシック" charset="0"/>
              </a:rPr>
              <a:t>Belitsky</a:t>
            </a:r>
            <a:r>
              <a:rPr lang="fr-FR" sz="1200">
                <a:solidFill>
                  <a:srgbClr val="5F5F5F"/>
                </a:solidFill>
                <a:latin typeface="Avenir Book" panose="02000503020000020003" pitchFamily="2" charset="0"/>
                <a:ea typeface="ＭＳ Ｐゴシック" charset="0"/>
              </a:rPr>
              <a:t>, D. Müller, A. Kirchner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venir Book" panose="02000503020000020003" pitchFamily="2" charset="0"/>
                <a:ea typeface="ＭＳ Ｐゴシック" charset="0"/>
                <a:cs typeface="+mn-cs"/>
              </a:rPr>
              <a:t>, NPB 629 (2002) 323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2C2A51CA-0635-C3C5-CF54-7C4598307108}"/>
              </a:ext>
            </a:extLst>
          </p:cNvPr>
          <p:cNvCxnSpPr>
            <a:cxnSpLocks/>
          </p:cNvCxnSpPr>
          <p:nvPr/>
        </p:nvCxnSpPr>
        <p:spPr>
          <a:xfrm>
            <a:off x="172285" y="6614592"/>
            <a:ext cx="1151613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6" name="Text Box 18">
            <a:extLst>
              <a:ext uri="{FF2B5EF4-FFF2-40B4-BE49-F238E27FC236}">
                <a16:creationId xmlns:a16="http://schemas.microsoft.com/office/drawing/2014/main" id="{4B549E82-1C25-A041-87FE-C83B3406B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" y="6627805"/>
            <a:ext cx="88998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July 31</a:t>
            </a:r>
            <a:r>
              <a:rPr kumimoji="0" lang="en-US" sz="900" b="0" i="1" u="none" strike="noStrike" kern="1200" cap="none" spc="0" normalizeH="0" baseline="30000" noProof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st</a:t>
            </a: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, 2025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8DCA995-7518-51BA-15FF-71C6A9AD569F}"/>
              </a:ext>
            </a:extLst>
          </p:cNvPr>
          <p:cNvSpPr txBox="1"/>
          <p:nvPr/>
        </p:nvSpPr>
        <p:spPr>
          <a:xfrm>
            <a:off x="11757620" y="6465193"/>
            <a:ext cx="502062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prstClr val="white">
                    <a:lumMod val="65000"/>
                  </a:prstClr>
                </a:solidFill>
                <a:latin typeface="Bauhaus 93" pitchFamily="82" charset="77"/>
              </a:rPr>
              <a:t>8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Bauhaus 93" pitchFamily="82" charset="77"/>
                <a:ea typeface="+mn-ea"/>
                <a:cs typeface="+mn-cs"/>
              </a:rPr>
              <a:t>/22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6E393E8E-E52D-B39E-6545-F23237B2EFCF}"/>
                  </a:ext>
                </a:extLst>
              </p:cNvPr>
              <p:cNvSpPr txBox="1"/>
              <p:nvPr/>
            </p:nvSpPr>
            <p:spPr>
              <a:xfrm>
                <a:off x="618521" y="5725425"/>
                <a:ext cx="3756028" cy="498534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𝒞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𝐼𝑁𝑇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ℋ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𝜉</m:t>
                      </m:r>
                      <m:d>
                        <m:dPr>
                          <m:begChr m:val="["/>
                          <m:endChr m:val="]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acc>
                        <m:accPr>
                          <m:chr m:val="̃"/>
                          <m:ctrlP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ℋ</m:t>
                          </m:r>
                        </m:e>
                      </m:acc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− 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ℰ</m:t>
                      </m:r>
                    </m:oMath>
                  </m:oMathPara>
                </a14:m>
                <a:endParaRPr lang="fr-FR"/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6E393E8E-E52D-B39E-6545-F23237B2EF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521" y="5725425"/>
                <a:ext cx="3756028" cy="498534"/>
              </a:xfrm>
              <a:prstGeom prst="rect">
                <a:avLst/>
              </a:prstGeom>
              <a:blipFill>
                <a:blip r:embed="rId22"/>
                <a:stretch>
                  <a:fillRect l="-334" r="-334" b="-11628"/>
                </a:stretch>
              </a:blipFill>
              <a:ln w="254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ZoneTexte 7">
            <a:extLst>
              <a:ext uri="{FF2B5EF4-FFF2-40B4-BE49-F238E27FC236}">
                <a16:creationId xmlns:a16="http://schemas.microsoft.com/office/drawing/2014/main" id="{ADFDAD65-4856-FF26-DA85-742494B33B11}"/>
              </a:ext>
            </a:extLst>
          </p:cNvPr>
          <p:cNvSpPr txBox="1"/>
          <p:nvPr/>
        </p:nvSpPr>
        <p:spPr>
          <a:xfrm>
            <a:off x="4757778" y="5694347"/>
            <a:ext cx="5397603" cy="646331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fr-FR">
                <a:latin typeface="Microsoft Sans Serif" panose="020B0604020202020204" pitchFamily="34" charset="0"/>
                <a:cs typeface="Microsoft Sans Serif" panose="020B0604020202020204" pitchFamily="34" charset="0"/>
              </a:rPr>
              <a:t>Importance of the </a:t>
            </a:r>
            <a:r>
              <a:rPr lang="fr-FR" b="1" err="1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separation</a:t>
            </a:r>
            <a:r>
              <a:rPr lang="fr-FR">
                <a:latin typeface="Microsoft Sans Serif" panose="020B0604020202020204" pitchFamily="34" charset="0"/>
                <a:cs typeface="Microsoft Sans Serif" panose="020B0604020202020204" pitchFamily="34" charset="0"/>
              </a:rPr>
              <a:t> of the </a:t>
            </a:r>
            <a:r>
              <a:rPr lang="fr-FR" b="1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DVCS</a:t>
            </a:r>
            <a:r>
              <a:rPr lang="fr-FR">
                <a:latin typeface="Microsoft Sans Serif" panose="020B0604020202020204" pitchFamily="34" charset="0"/>
                <a:cs typeface="Microsoft Sans Serif" panose="020B0604020202020204" pitchFamily="34" charset="0"/>
              </a:rPr>
              <a:t> and </a:t>
            </a:r>
            <a:r>
              <a:rPr lang="fr-FR" b="1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INT </a:t>
            </a:r>
            <a:r>
              <a:rPr lang="fr-FR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reaction</a:t>
            </a:r>
            <a:r>
              <a:rPr lang="fr-FR">
                <a:latin typeface="Microsoft Sans Serif" panose="020B0604020202020204" pitchFamily="34" charset="0"/>
                <a:cs typeface="Microsoft Sans Serif" panose="020B0604020202020204" pitchFamily="34" charset="0"/>
              </a:rPr>
              <a:t> amplitudes  for the </a:t>
            </a:r>
            <a:r>
              <a:rPr lang="fr-FR" b="1" err="1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determination</a:t>
            </a:r>
            <a:r>
              <a:rPr lang="fr-FR">
                <a:latin typeface="Microsoft Sans Serif" panose="020B0604020202020204" pitchFamily="34" charset="0"/>
                <a:cs typeface="Microsoft Sans Serif" panose="020B0604020202020204" pitchFamily="34" charset="0"/>
              </a:rPr>
              <a:t> of </a:t>
            </a:r>
            <a:r>
              <a:rPr lang="fr-FR" b="1" err="1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CFFs</a:t>
            </a:r>
            <a:r>
              <a:rPr lang="fr-FR" sz="1600"/>
              <a:t>.</a:t>
            </a:r>
          </a:p>
        </p:txBody>
      </p:sp>
      <p:sp>
        <p:nvSpPr>
          <p:cNvPr id="18" name="Text Box 48">
            <a:extLst>
              <a:ext uri="{FF2B5EF4-FFF2-40B4-BE49-F238E27FC236}">
                <a16:creationId xmlns:a16="http://schemas.microsoft.com/office/drawing/2014/main" id="{BC6A4E0F-5B2F-8AE8-8279-E44E415CB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6757" y="1644731"/>
            <a:ext cx="772838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CD04FF"/>
              </a:buClr>
              <a:buFont typeface="Courier New" panose="02070309020205020404" pitchFamily="49" charset="0"/>
              <a:buChar char="o"/>
            </a:pPr>
            <a:r>
              <a:rPr lang="en-US" altLang="fr-FR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GPDs</a:t>
            </a:r>
            <a:r>
              <a:rPr lang="en-US" altLang="fr-FR">
                <a:latin typeface="Microsoft Sans Serif" panose="020B0604020202020204" pitchFamily="34" charset="0"/>
                <a:cs typeface="Microsoft Sans Serif" panose="020B0604020202020204" pitchFamily="34" charset="0"/>
              </a:rPr>
              <a:t> enter the </a:t>
            </a:r>
            <a:r>
              <a:rPr lang="en-US" altLang="fr-FR" err="1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ep</a:t>
            </a:r>
            <a:r>
              <a:rPr lang="en-US" altLang="fr-FR" err="1">
                <a:solidFill>
                  <a:srgbClr val="0000FF"/>
                </a:solidFill>
                <a:latin typeface="Symbol" pitchFamily="2" charset="2"/>
                <a:cs typeface="Microsoft Sans Serif" panose="020B0604020202020204" pitchFamily="34" charset="0"/>
              </a:rPr>
              <a:t>g</a:t>
            </a:r>
            <a:r>
              <a:rPr lang="en-US" altLang="fr-FR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altLang="fr-FR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cross section</a:t>
            </a:r>
            <a:r>
              <a:rPr lang="en-US" altLang="fr-FR">
                <a:latin typeface="Microsoft Sans Serif" panose="020B0604020202020204" pitchFamily="34" charset="0"/>
                <a:cs typeface="Microsoft Sans Serif" panose="020B0604020202020204" pitchFamily="34" charset="0"/>
              </a:rPr>
              <a:t> via the </a:t>
            </a:r>
            <a:r>
              <a:rPr lang="en-US" altLang="fr-FR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Compton Form Factors </a:t>
            </a:r>
            <a:r>
              <a:rPr lang="en-US" altLang="fr-FR">
                <a:latin typeface="Microsoft Sans Serif" panose="020B0604020202020204" pitchFamily="34" charset="0"/>
                <a:cs typeface="Microsoft Sans Serif" panose="020B0604020202020204" pitchFamily="34" charset="0"/>
              </a:rPr>
              <a:t>(</a:t>
            </a:r>
            <a:r>
              <a:rPr lang="en-US" altLang="fr-FR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CFFs</a:t>
            </a:r>
            <a:r>
              <a:rPr lang="en-US" altLang="fr-FR">
                <a:latin typeface="Microsoft Sans Serif" panose="020B0604020202020204" pitchFamily="34" charset="0"/>
                <a:cs typeface="Microsoft Sans Serif" panose="020B0604020202020204" pitchFamily="34" charset="0"/>
              </a:rPr>
              <a:t>) representing an </a:t>
            </a:r>
            <a:r>
              <a:rPr lang="en-US" altLang="fr-FR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integral</a:t>
            </a:r>
            <a:r>
              <a:rPr lang="en-US" altLang="fr-FR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altLang="fr-FR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over</a:t>
            </a:r>
            <a:r>
              <a:rPr lang="en-US" altLang="fr-FR">
                <a:latin typeface="Microsoft Sans Serif" panose="020B0604020202020204" pitchFamily="34" charset="0"/>
                <a:cs typeface="Microsoft Sans Serif" panose="020B0604020202020204" pitchFamily="34" charset="0"/>
              </a:rPr>
              <a:t> the intermediate </a:t>
            </a:r>
            <a:r>
              <a:rPr lang="en-US" altLang="fr-FR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quark longitudinal momentum</a:t>
            </a:r>
            <a:r>
              <a:rPr lang="en-US" altLang="fr-FR">
                <a:latin typeface="Microsoft Sans Serif" panose="020B0604020202020204" pitchFamily="34" charset="0"/>
                <a:cs typeface="Microsoft Sans Serif" panose="020B0604020202020204" pitchFamily="34" charset="0"/>
              </a:rPr>
              <a:t>.</a:t>
            </a:r>
            <a:endParaRPr lang="en-US" altLang="fr-FR" i="1" baseline="30000">
              <a:solidFill>
                <a:srgbClr val="FF0000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67FADC1E-84DB-D2B3-BFE9-F493726C8172}"/>
              </a:ext>
            </a:extLst>
          </p:cNvPr>
          <p:cNvCxnSpPr>
            <a:cxnSpLocks/>
          </p:cNvCxnSpPr>
          <p:nvPr/>
        </p:nvCxnSpPr>
        <p:spPr>
          <a:xfrm>
            <a:off x="1152419" y="623127"/>
            <a:ext cx="1087340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802632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100919</TotalTime>
  <Words>3045</Words>
  <Application>Microsoft Macintosh PowerPoint</Application>
  <PresentationFormat>Grand écran</PresentationFormat>
  <Paragraphs>454</Paragraphs>
  <Slides>23</Slides>
  <Notes>1</Notes>
  <HiddenSlides>0</HiddenSlides>
  <MMClips>0</MMClips>
  <ScaleCrop>false</ScaleCrop>
  <HeadingPairs>
    <vt:vector size="8" baseType="variant">
      <vt:variant>
        <vt:lpstr>Polices utilisées</vt:lpstr>
      </vt:variant>
      <vt:variant>
        <vt:i4>18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43" baseType="lpstr">
      <vt:lpstr>Arial Unicode MS</vt:lpstr>
      <vt:lpstr>ＭＳ Ｐゴシック</vt:lpstr>
      <vt:lpstr>Arial</vt:lpstr>
      <vt:lpstr>Avenir</vt:lpstr>
      <vt:lpstr>Avenir Book</vt:lpstr>
      <vt:lpstr>Bauhaus 93</vt:lpstr>
      <vt:lpstr>Calibri</vt:lpstr>
      <vt:lpstr>Calibri Light</vt:lpstr>
      <vt:lpstr>Cambria Math</vt:lpstr>
      <vt:lpstr>Comic Sans MS</vt:lpstr>
      <vt:lpstr>Courier New</vt:lpstr>
      <vt:lpstr>Footlight MT Light</vt:lpstr>
      <vt:lpstr>Lucida Calligraphy</vt:lpstr>
      <vt:lpstr>Microsoft Sans Serif</vt:lpstr>
      <vt:lpstr>Symbol</vt:lpstr>
      <vt:lpstr>Times New Roman</vt:lpstr>
      <vt:lpstr>Wingdings</vt:lpstr>
      <vt:lpstr>Zapf Dingbats</vt:lpstr>
      <vt:lpstr>Thème Office</vt:lpstr>
      <vt:lpstr>Equation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Eric Voutier</dc:creator>
  <cp:lastModifiedBy>voutier</cp:lastModifiedBy>
  <cp:revision>495</cp:revision>
  <dcterms:created xsi:type="dcterms:W3CDTF">2022-06-14T07:58:15Z</dcterms:created>
  <dcterms:modified xsi:type="dcterms:W3CDTF">2025-07-29T13:21:57Z</dcterms:modified>
</cp:coreProperties>
</file>