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Lst>
  <p:notesMasterIdLst>
    <p:notesMasterId r:id="rId24"/>
  </p:notesMasterIdLst>
  <p:sldIdLst>
    <p:sldId id="5944" r:id="rId3"/>
    <p:sldId id="6014" r:id="rId4"/>
    <p:sldId id="5999" r:id="rId5"/>
    <p:sldId id="6000" r:id="rId6"/>
    <p:sldId id="2323" r:id="rId7"/>
    <p:sldId id="5947" r:id="rId8"/>
    <p:sldId id="5572" r:id="rId9"/>
    <p:sldId id="336" r:id="rId10"/>
    <p:sldId id="6010" r:id="rId11"/>
    <p:sldId id="6016" r:id="rId12"/>
    <p:sldId id="5961" r:id="rId13"/>
    <p:sldId id="5970" r:id="rId14"/>
    <p:sldId id="413" r:id="rId15"/>
    <p:sldId id="6012" r:id="rId16"/>
    <p:sldId id="6015" r:id="rId17"/>
    <p:sldId id="6011" r:id="rId18"/>
    <p:sldId id="5587" r:id="rId19"/>
    <p:sldId id="5515" r:id="rId20"/>
    <p:sldId id="2317" r:id="rId21"/>
    <p:sldId id="5974" r:id="rId22"/>
    <p:sldId id="59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21"/>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7F"/>
    <a:srgbClr val="2E75B6"/>
    <a:srgbClr val="FFFF00"/>
    <a:srgbClr val="2F55EC"/>
    <a:srgbClr val="FFA900"/>
    <a:srgbClr val="E9773D"/>
    <a:srgbClr val="00DEF0"/>
    <a:srgbClr val="00E7D0"/>
    <a:srgbClr val="00E750"/>
    <a:srgbClr val="546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62"/>
    <p:restoredTop sz="86728"/>
  </p:normalViewPr>
  <p:slideViewPr>
    <p:cSldViewPr snapToGrid="0">
      <p:cViewPr>
        <p:scale>
          <a:sx n="81" d="100"/>
          <a:sy n="81" d="100"/>
        </p:scale>
        <p:origin x="928" y="512"/>
      </p:cViewPr>
      <p:guideLst/>
    </p:cSldViewPr>
  </p:slideViewPr>
  <p:outlineViewPr>
    <p:cViewPr>
      <p:scale>
        <a:sx n="33" d="100"/>
        <a:sy n="33" d="100"/>
      </p:scale>
      <p:origin x="0" y="-7840"/>
    </p:cViewPr>
  </p:outlineViewPr>
  <p:notesTextViewPr>
    <p:cViewPr>
      <p:scale>
        <a:sx n="75" d="100"/>
        <a:sy n="75" d="100"/>
      </p:scale>
      <p:origin x="0" y="0"/>
    </p:cViewPr>
  </p:notesTextViewPr>
  <p:sorterViewPr>
    <p:cViewPr>
      <p:scale>
        <a:sx n="86" d="100"/>
        <a:sy n="86" d="100"/>
      </p:scale>
      <p:origin x="0" y="0"/>
    </p:cViewPr>
  </p:sorterViewPr>
  <p:notesViewPr>
    <p:cSldViewPr snapToGrid="0">
      <p:cViewPr varScale="1">
        <p:scale>
          <a:sx n="85" d="100"/>
          <a:sy n="85" d="100"/>
        </p:scale>
        <p:origin x="163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6E3B6153-9BB3-CE4F-A040-092173F66C82}" type="datetimeFigureOut">
              <a:rPr lang="en-US" smtClean="0"/>
              <a:t>7/25/25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71CFD-E39B-B347-A282-0BC7B51948B0}" type="slidenum">
              <a:rPr lang="en-US" smtClean="0"/>
              <a:t>‹#›</a:t>
            </a:fld>
            <a:endParaRPr lang="en-US"/>
          </a:p>
        </p:txBody>
      </p:sp>
    </p:spTree>
    <p:extLst>
      <p:ext uri="{BB962C8B-B14F-4D97-AF65-F5344CB8AC3E}">
        <p14:creationId xmlns:p14="http://schemas.microsoft.com/office/powerpoint/2010/main" val="256610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Both"/>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Both"/>
            </a:pPr>
            <a:endParaRPr lang="en-US" sz="20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Thank you for the invitation to speak about the gravitational form factors with DVCS. </a:t>
            </a:r>
          </a:p>
          <a:p>
            <a:pPr marL="0" marR="0">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48BC21-E665-4948-9742-85DCEAF656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18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From this we can determine the d1(0) term by relating CH(t) to the d</a:t>
            </a:r>
            <a:r>
              <a:rPr lang="en-US" sz="1200" baseline="30000" dirty="0">
                <a:latin typeface="Arial" panose="020B0604020202020204" pitchFamily="34" charset="0"/>
                <a:cs typeface="Arial" panose="020B0604020202020204" pitchFamily="34" charset="0"/>
              </a:rPr>
              <a:t>1</a:t>
            </a:r>
            <a:r>
              <a:rPr lang="en-US" sz="1200" baseline="-25000" dirty="0">
                <a:latin typeface="Arial" panose="020B0604020202020204" pitchFamily="34" charset="0"/>
                <a:cs typeface="Arial" panose="020B0604020202020204" pitchFamily="34" charset="0"/>
              </a:rPr>
              <a:t>q</a:t>
            </a:r>
            <a:r>
              <a:rPr lang="en-US" sz="1200" dirty="0">
                <a:latin typeface="Arial" panose="020B0604020202020204" pitchFamily="34" charset="0"/>
                <a:cs typeface="Arial" panose="020B0604020202020204" pitchFamily="34" charset="0"/>
              </a:rPr>
              <a:t>(t) GFF resulting in the first extraction of the quark D-term.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graph shows a comparison with two theory prediction, that agree with the data within the systematic uncertainties shown by the shaded band.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The most important result is that the D-term is negative, which is required for the intrinsic mechanical stability of the proton as we can see in the next slides.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Now we relate the D-term to the energy-stress tensor of the proton </a:t>
            </a:r>
          </a:p>
          <a:p>
            <a:endParaRPr lang="en-US" dirty="0"/>
          </a:p>
          <a:p>
            <a:r>
              <a:rPr lang="en-US" dirty="0"/>
              <a:t>The extracted subtraction term is related to the first coefficient in the </a:t>
            </a:r>
            <a:r>
              <a:rPr lang="en-US" dirty="0" err="1"/>
              <a:t>Gegenbauer</a:t>
            </a:r>
            <a:r>
              <a:rPr lang="en-US" dirty="0"/>
              <a:t> polynomial expansion d1(t), which is one of the gravitational form factors of the proton’s matrix element of the EMT in QCD. </a:t>
            </a:r>
          </a:p>
          <a:p>
            <a:endParaRPr lang="en-US" dirty="0"/>
          </a:p>
          <a:p>
            <a:endParaRPr lang="en-US" dirty="0"/>
          </a:p>
        </p:txBody>
      </p:sp>
      <p:sp>
        <p:nvSpPr>
          <p:cNvPr id="4" name="Slide Number Placeholder 3"/>
          <p:cNvSpPr>
            <a:spLocks noGrp="1"/>
          </p:cNvSpPr>
          <p:nvPr>
            <p:ph type="sldNum" sz="quarter" idx="5"/>
          </p:nvPr>
        </p:nvSpPr>
        <p:spPr/>
        <p:txBody>
          <a:bodyPr/>
          <a:lstStyle/>
          <a:p>
            <a:fld id="{9E9E7C17-068E-BA46-8309-9F454C0B31C7}" type="slidenum">
              <a:rPr lang="en-US" smtClean="0"/>
              <a:t>10</a:t>
            </a:fld>
            <a:endParaRPr lang="en-US"/>
          </a:p>
        </p:txBody>
      </p:sp>
    </p:spTree>
    <p:extLst>
      <p:ext uri="{BB962C8B-B14F-4D97-AF65-F5344CB8AC3E}">
        <p14:creationId xmlns:p14="http://schemas.microsoft.com/office/powerpoint/2010/main" val="75694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pressure distribution is shown here on the left on a linear scale. The </a:t>
            </a:r>
            <a:r>
              <a:rPr lang="en-US" b="1" dirty="0"/>
              <a:t>peak value at r=0 is 0.73 GeV/fm</a:t>
            </a:r>
            <a:r>
              <a:rPr lang="en-US" b="1" baseline="30000" dirty="0"/>
              <a:t>3</a:t>
            </a:r>
            <a:r>
              <a:rPr lang="en-US" dirty="0"/>
              <a:t> which corresponds to 1.2x10</a:t>
            </a:r>
            <a:r>
              <a:rPr lang="en-US" baseline="30000" dirty="0"/>
              <a:t>35 </a:t>
            </a:r>
            <a:r>
              <a:rPr lang="en-US" dirty="0"/>
              <a:t>Pascal. </a:t>
            </a:r>
          </a:p>
          <a:p>
            <a:endParaRPr lang="en-US" dirty="0"/>
          </a:p>
          <a:p>
            <a:r>
              <a:rPr lang="en-US" dirty="0"/>
              <a:t>A more insightful way of showing the pressure is by scaling it by r</a:t>
            </a:r>
            <a:r>
              <a:rPr lang="en-US" baseline="30000" dirty="0"/>
              <a:t>2</a:t>
            </a:r>
            <a:r>
              <a:rPr lang="en-US" baseline="0" dirty="0"/>
              <a:t>.</a:t>
            </a:r>
            <a:r>
              <a:rPr lang="en-US" baseline="30000" dirty="0"/>
              <a:t> </a:t>
            </a:r>
            <a:r>
              <a:rPr lang="en-US" dirty="0"/>
              <a:t>The inner part has a positive pressure that repels the color fields, while the outer part is negative, and attracting the color fields. </a:t>
            </a:r>
          </a:p>
          <a:p>
            <a:r>
              <a:rPr lang="en-US" dirty="0"/>
              <a:t>The integral must be = 0 (von Laue condition). </a:t>
            </a:r>
          </a:p>
          <a:p>
            <a:endParaRPr lang="en-US" dirty="0"/>
          </a:p>
          <a:p>
            <a:r>
              <a:rPr lang="en-US" dirty="0"/>
              <a:t>The black curve is the result of the global fit to the DVCS data.. The width of the light green band estimates systematic uncertainties. </a:t>
            </a:r>
          </a:p>
          <a:p>
            <a:endParaRPr lang="en-US" dirty="0"/>
          </a:p>
          <a:p>
            <a:r>
              <a:rPr lang="en-US" dirty="0"/>
              <a:t>At r ~ 0.6 </a:t>
            </a:r>
            <a:r>
              <a:rPr lang="en-US" dirty="0" err="1"/>
              <a:t>fm</a:t>
            </a:r>
            <a:r>
              <a:rPr lang="en-US" dirty="0"/>
              <a:t>, the pressure changes sign, that is comparable to the quark mechanical radius of ~0.6 3fm. </a:t>
            </a:r>
          </a:p>
        </p:txBody>
      </p:sp>
      <p:sp>
        <p:nvSpPr>
          <p:cNvPr id="4" name="Slide Number Placeholder 3"/>
          <p:cNvSpPr>
            <a:spLocks noGrp="1"/>
          </p:cNvSpPr>
          <p:nvPr>
            <p:ph type="sldNum" sz="quarter" idx="5"/>
          </p:nvPr>
        </p:nvSpPr>
        <p:spPr/>
        <p:txBody>
          <a:bodyPr/>
          <a:lstStyle/>
          <a:p>
            <a:fld id="{9E9E7C17-068E-BA46-8309-9F454C0B31C7}" type="slidenum">
              <a:rPr lang="en-US" smtClean="0"/>
              <a:t>11</a:t>
            </a:fld>
            <a:endParaRPr lang="en-US"/>
          </a:p>
        </p:txBody>
      </p:sp>
    </p:spTree>
    <p:extLst>
      <p:ext uri="{BB962C8B-B14F-4D97-AF65-F5344CB8AC3E}">
        <p14:creationId xmlns:p14="http://schemas.microsoft.com/office/powerpoint/2010/main" val="3870023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panose="020B0604020202020204" pitchFamily="34" charset="0"/>
                <a:cs typeface="Arial" panose="020B0604020202020204" pitchFamily="34" charset="0"/>
              </a:rPr>
              <a:t>The data I discussed so far where all from the 6 GeV era of CEBAF and from the CLAS. The energy doubling that was completed in 2018 has a broad science program to study GPDs at higher energies and higher luminosity. Among others the  CLAS12 detector was built specifically for the  GPD program with 10 fold increase of luminosity compared to CLAS, </a:t>
            </a:r>
          </a:p>
        </p:txBody>
      </p:sp>
      <p:sp>
        <p:nvSpPr>
          <p:cNvPr id="4" name="Slide Number Placeholder 3"/>
          <p:cNvSpPr>
            <a:spLocks noGrp="1"/>
          </p:cNvSpPr>
          <p:nvPr>
            <p:ph type="sldNum" sz="quarter" idx="5"/>
          </p:nvPr>
        </p:nvSpPr>
        <p:spPr/>
        <p:txBody>
          <a:bodyPr/>
          <a:lstStyle/>
          <a:p>
            <a:fld id="{6FB71CFD-E39B-B347-A282-0BC7B51948B0}" type="slidenum">
              <a:rPr lang="en-US" smtClean="0"/>
              <a:t>12</a:t>
            </a:fld>
            <a:endParaRPr lang="en-US"/>
          </a:p>
        </p:txBody>
      </p:sp>
    </p:spTree>
    <p:extLst>
      <p:ext uri="{BB962C8B-B14F-4D97-AF65-F5344CB8AC3E}">
        <p14:creationId xmlns:p14="http://schemas.microsoft.com/office/powerpoint/2010/main" val="378057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Large batches of DVCS data have been taken at energies up to10.6 GeV</a:t>
            </a:r>
            <a:r>
              <a:rPr lang="en-US" sz="1200" kern="100" dirty="0">
                <a:latin typeface="Calibri" panose="020F0502020204030204" pitchFamily="34" charset="0"/>
                <a:ea typeface="Calibri" panose="020F0502020204030204" pitchFamily="34" charset="0"/>
                <a:cs typeface="Times New Roman" panose="02020603050405020304" pitchFamily="18" charset="0"/>
              </a:rPr>
              <a:t> with different targets. </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BSA for hydrogen target have already been published, and the cross-section data are being finalized. This slide should just give the scope of that data, picking kinematics with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fixed 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-values. But more kinematics points are in preparation that extend the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x</a:t>
            </a:r>
            <a:r>
              <a:rPr lang="en-US" sz="1200" kern="100" baseline="-25000" dirty="0" err="1">
                <a:effectLst/>
                <a:latin typeface="Calibri" panose="020F0502020204030204" pitchFamily="34" charset="0"/>
                <a:ea typeface="Calibri" panose="020F0502020204030204" pitchFamily="34" charset="0"/>
                <a:cs typeface="Times New Roman" panose="02020603050405020304" pitchFamily="18" charset="0"/>
              </a:rPr>
              <a:t>B</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range to smaller values and enables use of larger t-ranges.   </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Data on neutron target have been taken and beam sin asymmetries have been accepted for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Phys.Rev</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Lett.</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Data on long. </a:t>
            </a:r>
            <a:r>
              <a:rPr lang="en-US" sz="1200" kern="100" dirty="0">
                <a:latin typeface="Calibri" panose="020F0502020204030204" pitchFamily="34" charset="0"/>
                <a:ea typeface="Calibri" panose="020F0502020204030204" pitchFamily="34" charset="0"/>
                <a:cs typeface="Times New Roman" panose="02020603050405020304" pitchFamily="18" charset="0"/>
              </a:rPr>
              <a:t>p</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olarized target have been taken. </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Transverse polarized is important for CFF </a:t>
            </a:r>
            <a:r>
              <a:rPr lang="en-US" sz="1200" kern="100" dirty="0">
                <a:latin typeface="Lucida Handwriting" panose="03010101010101010101" pitchFamily="66" charset="77"/>
                <a:ea typeface="Calibri" panose="020F0502020204030204" pitchFamily="34" charset="0"/>
                <a:cs typeface="Times New Roman" panose="02020603050405020304" pitchFamily="18" charset="0"/>
              </a:rPr>
              <a:t>E</a:t>
            </a:r>
            <a:r>
              <a:rPr lang="en-US" sz="1200" kern="100" dirty="0">
                <a:latin typeface="Calibri" panose="020F0502020204030204" pitchFamily="34" charset="0"/>
                <a:ea typeface="Calibri" panose="020F0502020204030204" pitchFamily="34" charset="0"/>
                <a:cs typeface="Times New Roman" panose="02020603050405020304" pitchFamily="18" charset="0"/>
              </a:rPr>
              <a:t> , conditional approval, target and detectors being developed. </a:t>
            </a:r>
          </a:p>
          <a:p>
            <a:pPr marL="45720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ALERT - DVCS on </a:t>
            </a:r>
            <a:r>
              <a:rPr lang="en-US" sz="1200" kern="100" dirty="0">
                <a:latin typeface="Calibri" panose="020F0502020204030204" pitchFamily="34" charset="0"/>
                <a:ea typeface="Calibri" panose="020F0502020204030204" pitchFamily="34" charset="0"/>
                <a:cs typeface="Times New Roman" panose="02020603050405020304" pitchFamily="18" charset="0"/>
              </a:rPr>
              <a:t>He3 is ready to start early 2025, sensitivity to He CFF H. </a:t>
            </a:r>
            <a:endParaRPr lang="en-US" dirty="0"/>
          </a:p>
          <a:p>
            <a:endParaRPr lang="en-US" dirty="0"/>
          </a:p>
        </p:txBody>
      </p:sp>
      <p:sp>
        <p:nvSpPr>
          <p:cNvPr id="4" name="Slide Number Placeholder 3"/>
          <p:cNvSpPr>
            <a:spLocks noGrp="1"/>
          </p:cNvSpPr>
          <p:nvPr>
            <p:ph type="sldNum" sz="quarter" idx="5"/>
          </p:nvPr>
        </p:nvSpPr>
        <p:spPr/>
        <p:txBody>
          <a:bodyPr/>
          <a:lstStyle/>
          <a:p>
            <a:fld id="{9E9E7C17-068E-BA46-8309-9F454C0B31C7}" type="slidenum">
              <a:rPr lang="en-US" smtClean="0"/>
              <a:t>13</a:t>
            </a:fld>
            <a:endParaRPr lang="en-US"/>
          </a:p>
        </p:txBody>
      </p:sp>
    </p:spTree>
    <p:extLst>
      <p:ext uri="{BB962C8B-B14F-4D97-AF65-F5344CB8AC3E}">
        <p14:creationId xmlns:p14="http://schemas.microsoft.com/office/powerpoint/2010/main" val="3816525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graph shows beam-spin asymmetries on neutrons at different kinematics. Asymmetries are 5-10%. </a:t>
            </a:r>
          </a:p>
          <a:p>
            <a:endParaRPr lang="en-US" dirty="0"/>
          </a:p>
          <a:p>
            <a:r>
              <a:rPr lang="en-US" dirty="0"/>
              <a:t>The graph on the right shows DVCS sensitivity of the data to the </a:t>
            </a:r>
            <a:r>
              <a:rPr lang="en-US" dirty="0" err="1"/>
              <a:t>Im</a:t>
            </a:r>
            <a:r>
              <a:rPr lang="en-US" dirty="0"/>
              <a:t> H for u and d quark flavor.</a:t>
            </a:r>
          </a:p>
        </p:txBody>
      </p:sp>
      <p:sp>
        <p:nvSpPr>
          <p:cNvPr id="4" name="Slide Number Placeholder 3"/>
          <p:cNvSpPr>
            <a:spLocks noGrp="1"/>
          </p:cNvSpPr>
          <p:nvPr>
            <p:ph type="sldNum" sz="quarter" idx="5"/>
          </p:nvPr>
        </p:nvSpPr>
        <p:spPr/>
        <p:txBody>
          <a:bodyPr/>
          <a:lstStyle/>
          <a:p>
            <a:fld id="{6FB71CFD-E39B-B347-A282-0BC7B51948B0}" type="slidenum">
              <a:rPr lang="en-US" smtClean="0"/>
              <a:t>14</a:t>
            </a:fld>
            <a:endParaRPr lang="en-US"/>
          </a:p>
        </p:txBody>
      </p:sp>
    </p:spTree>
    <p:extLst>
      <p:ext uri="{BB962C8B-B14F-4D97-AF65-F5344CB8AC3E}">
        <p14:creationId xmlns:p14="http://schemas.microsoft.com/office/powerpoint/2010/main" val="3210877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15</a:t>
            </a:fld>
            <a:endParaRPr lang="en-US"/>
          </a:p>
        </p:txBody>
      </p:sp>
    </p:spTree>
    <p:extLst>
      <p:ext uri="{BB962C8B-B14F-4D97-AF65-F5344CB8AC3E}">
        <p14:creationId xmlns:p14="http://schemas.microsoft.com/office/powerpoint/2010/main" val="1175063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graphs show very preliminary analyses for the 6.5 and 7.5 GeV DVCS data with less than 10% of the approved beam time. Compared to KM model prediction.</a:t>
            </a:r>
          </a:p>
          <a:p>
            <a:r>
              <a:rPr lang="en-US" dirty="0"/>
              <a:t>The right graph shows data from 10.6 GeV energies, corresponding to about 25% of the approved experiment time. </a:t>
            </a:r>
          </a:p>
        </p:txBody>
      </p:sp>
      <p:sp>
        <p:nvSpPr>
          <p:cNvPr id="4" name="Slide Number Placeholder 3"/>
          <p:cNvSpPr>
            <a:spLocks noGrp="1"/>
          </p:cNvSpPr>
          <p:nvPr>
            <p:ph type="sldNum" sz="quarter" idx="5"/>
          </p:nvPr>
        </p:nvSpPr>
        <p:spPr/>
        <p:txBody>
          <a:bodyPr/>
          <a:lstStyle/>
          <a:p>
            <a:fld id="{6FB71CFD-E39B-B347-A282-0BC7B51948B0}" type="slidenum">
              <a:rPr lang="en-US" smtClean="0"/>
              <a:t>16</a:t>
            </a:fld>
            <a:endParaRPr lang="en-US"/>
          </a:p>
        </p:txBody>
      </p:sp>
    </p:spTree>
    <p:extLst>
      <p:ext uri="{BB962C8B-B14F-4D97-AF65-F5344CB8AC3E}">
        <p14:creationId xmlns:p14="http://schemas.microsoft.com/office/powerpoint/2010/main" val="514619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availability of (polarized) positron beams provides strong sensitivity to the real part of CFF H through the positron-electron charge asymmetry measurement.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This is illustrated in the graph on the left in shows model calculations. Asymmetries are large and vary strongly for different kinematics. </a:t>
            </a:r>
          </a:p>
          <a:p>
            <a:endParaRPr lang="en-US" sz="12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Graph on the top shows the statistical uncertainties of a conditionally approved experiment.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graphs on the bottom right show the </a:t>
            </a:r>
            <a:r>
              <a:rPr lang="en-US" sz="1200" b="1" dirty="0">
                <a:latin typeface="Arial" panose="020B0604020202020204" pitchFamily="34" charset="0"/>
                <a:cs typeface="Arial" panose="020B0604020202020204" pitchFamily="34" charset="0"/>
              </a:rPr>
              <a:t>i</a:t>
            </a:r>
            <a:r>
              <a:rPr lang="en-US" sz="1200" b="0" dirty="0">
                <a:latin typeface="Arial" panose="020B0604020202020204" pitchFamily="34" charset="0"/>
                <a:cs typeface="Arial" panose="020B0604020202020204" pitchFamily="34" charset="0"/>
              </a:rPr>
              <a:t>mpact of this measurement on the extraction of Re(</a:t>
            </a:r>
            <a:r>
              <a:rPr lang="en-US" sz="1200" b="0" dirty="0">
                <a:latin typeface="Lucida Handwriting" panose="03010101010101010101" pitchFamily="66" charset="77"/>
                <a:cs typeface="Arial" panose="020B0604020202020204" pitchFamily="34" charset="0"/>
              </a:rPr>
              <a:t>H</a:t>
            </a:r>
            <a:r>
              <a:rPr lang="en-US" sz="1200" b="0" dirty="0">
                <a:latin typeface="Arial" panose="020B0604020202020204" pitchFamily="34" charset="0"/>
                <a:cs typeface="Arial" panose="020B0604020202020204" pitchFamily="34" charset="0"/>
              </a:rPr>
              <a:t>). The orange areas shrink to the blue ones.</a:t>
            </a:r>
            <a:r>
              <a:rPr lang="en-US" sz="1200" b="1"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17</a:t>
            </a:fld>
            <a:endParaRPr lang="en-US"/>
          </a:p>
        </p:txBody>
      </p:sp>
    </p:spTree>
    <p:extLst>
      <p:ext uri="{BB962C8B-B14F-4D97-AF65-F5344CB8AC3E}">
        <p14:creationId xmlns:p14="http://schemas.microsoft.com/office/powerpoint/2010/main" val="818818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interesting energy extension is the proposed 22 GeV energy upgrade of the CEBAF accelerator. It makes use of a novel technology of permanent magnets that enable concentrated magnetic field with very different strength to live next to each other. To make use of this possibility the 2 highest energy arcs can be replaced with five FFA arcs that will transport electrons N times with </a:t>
            </a:r>
            <a:r>
              <a:rPr lang="en-US" dirty="0" err="1"/>
              <a:t>dE</a:t>
            </a:r>
            <a:r>
              <a:rPr lang="en-US" dirty="0"/>
              <a:t> = N x 2.2 GeV increase in energy.    At 22 GeV the kinematics reach is significantly increased adding smaller xi and larger –t range with –t/Q^2 &lt; 0.2. </a:t>
            </a:r>
          </a:p>
        </p:txBody>
      </p:sp>
      <p:sp>
        <p:nvSpPr>
          <p:cNvPr id="4" name="Slide Number Placeholder 3"/>
          <p:cNvSpPr>
            <a:spLocks noGrp="1"/>
          </p:cNvSpPr>
          <p:nvPr>
            <p:ph type="sldNum" sz="quarter" idx="5"/>
          </p:nvPr>
        </p:nvSpPr>
        <p:spPr/>
        <p:txBody>
          <a:bodyPr/>
          <a:lstStyle/>
          <a:p>
            <a:fld id="{D648BC21-E665-4948-9742-85DCEAF6565C}" type="slidenum">
              <a:rPr lang="en-US" smtClean="0"/>
              <a:t>18</a:t>
            </a:fld>
            <a:endParaRPr lang="en-US"/>
          </a:p>
        </p:txBody>
      </p:sp>
    </p:spTree>
    <p:extLst>
      <p:ext uri="{BB962C8B-B14F-4D97-AF65-F5344CB8AC3E}">
        <p14:creationId xmlns:p14="http://schemas.microsoft.com/office/powerpoint/2010/main" val="1212444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The simulated data were run through CLAS12 , reconstructed and analyzed in the t-range up to 1.6 GeV</a:t>
            </a:r>
            <a:r>
              <a:rPr lang="en-US" sz="1200" u="none" strike="noStrike"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On the right graphs the extracted BSA are plotted for different </a:t>
            </a:r>
            <a:r>
              <a:rPr lang="en-US" sz="1200" u="none" strike="noStrike" kern="100" dirty="0" err="1">
                <a:effectLst/>
                <a:latin typeface="Calibri" panose="020F0502020204030204" pitchFamily="34" charset="0"/>
                <a:ea typeface="Calibri" panose="020F0502020204030204" pitchFamily="34" charset="0"/>
                <a:cs typeface="Times New Roman" panose="02020603050405020304" pitchFamily="18" charset="0"/>
              </a:rPr>
              <a:t>x</a:t>
            </a:r>
            <a:r>
              <a:rPr lang="en-US" sz="1200" u="none" strike="noStrike" kern="100" baseline="-25000" dirty="0" err="1">
                <a:effectLst/>
                <a:latin typeface="Calibri" panose="020F0502020204030204" pitchFamily="34" charset="0"/>
                <a:ea typeface="Calibri" panose="020F0502020204030204" pitchFamily="34" charset="0"/>
                <a:cs typeface="Times New Roman" panose="02020603050405020304" pitchFamily="18" charset="0"/>
              </a:rPr>
              <a:t>B</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and Q</a:t>
            </a:r>
            <a:r>
              <a:rPr lang="en-US" sz="1200" u="none" strike="noStrike"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values showing small differences for the high and low Q2 indicating leading up to t=1.6GeV</a:t>
            </a:r>
            <a:r>
              <a:rPr lang="en-US" sz="1200" u="none" strike="noStrike"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where statistics ranges out. </a:t>
            </a:r>
          </a:p>
          <a:p>
            <a:endParaRPr lang="en-US" baseline="30000" dirty="0"/>
          </a:p>
        </p:txBody>
      </p:sp>
      <p:sp>
        <p:nvSpPr>
          <p:cNvPr id="4" name="Slide Number Placeholder 3"/>
          <p:cNvSpPr>
            <a:spLocks noGrp="1"/>
          </p:cNvSpPr>
          <p:nvPr>
            <p:ph type="sldNum" sz="quarter" idx="5"/>
          </p:nvPr>
        </p:nvSpPr>
        <p:spPr/>
        <p:txBody>
          <a:bodyPr/>
          <a:lstStyle/>
          <a:p>
            <a:fld id="{6FB71CFD-E39B-B347-A282-0BC7B51948B0}" type="slidenum">
              <a:rPr lang="en-US" smtClean="0"/>
              <a:t>19</a:t>
            </a:fld>
            <a:endParaRPr lang="en-US"/>
          </a:p>
        </p:txBody>
      </p:sp>
    </p:spTree>
    <p:extLst>
      <p:ext uri="{BB962C8B-B14F-4D97-AF65-F5344CB8AC3E}">
        <p14:creationId xmlns:p14="http://schemas.microsoft.com/office/powerpoint/2010/main" val="151445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The gravitational structure of particles was theoretically discussed first in the mid  1960's.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It took 40 years before a path towards possible measurements could be devised, and another 15 years until first results from experimental data on the D-gravitational form factor were published in 2018.</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this talk I will briefly discuss the early results, the status at the 12 GeV and prospects for the 22 GeV energy upgrade of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JLab</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2</a:t>
            </a:fld>
            <a:endParaRPr lang="en-US"/>
          </a:p>
        </p:txBody>
      </p:sp>
    </p:spTree>
    <p:extLst>
      <p:ext uri="{BB962C8B-B14F-4D97-AF65-F5344CB8AC3E}">
        <p14:creationId xmlns:p14="http://schemas.microsoft.com/office/powerpoint/2010/main" val="3335119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The quark D-term has been extracted from the CLAS12 simulated and reconstructed data as shown in the left graph. Using the same analysis to extract the D-term </a:t>
            </a:r>
            <a:r>
              <a:rPr lang="en-US" sz="1200" kern="100" dirty="0">
                <a:latin typeface="Calibri" panose="020F0502020204030204" pitchFamily="34" charset="0"/>
                <a:ea typeface="Calibri" panose="020F0502020204030204" pitchFamily="34" charset="0"/>
                <a:cs typeface="Times New Roman" panose="02020603050405020304" pitchFamily="18" charset="0"/>
              </a:rPr>
              <a:t>from the simulated data, i.e.</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fitting the dispersion relation to </a:t>
            </a:r>
            <a:r>
              <a:rPr lang="en-US" sz="1200" u="none" strike="noStrike" kern="100" dirty="0" err="1">
                <a:effectLst/>
                <a:latin typeface="Calibri" panose="020F0502020204030204" pitchFamily="34" charset="0"/>
                <a:ea typeface="Calibri" panose="020F0502020204030204" pitchFamily="34" charset="0"/>
                <a:cs typeface="Times New Roman" panose="02020603050405020304" pitchFamily="18" charset="0"/>
              </a:rPr>
              <a:t>Im</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(H) and Re(H) and using a multipole  parameterization of d</a:t>
            </a:r>
            <a:r>
              <a:rPr lang="en-US" sz="1200" u="none" strike="noStrike" kern="100" baseline="-25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  </a:t>
            </a:r>
          </a:p>
          <a:p>
            <a:pPr marL="0" indent="0">
              <a:buNone/>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There are markers for the lower energies at 6 and 11 GeV reachable with -t/Q2 &lt; 0.2 cut.   </a:t>
            </a:r>
          </a:p>
          <a:p>
            <a:pPr marL="0" indent="0">
              <a:buNone/>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The Fourier transform uses a single </a:t>
            </a:r>
            <a:r>
              <a:rPr lang="en-US" sz="1200" kern="100" dirty="0">
                <a:latin typeface="Calibri" panose="020F0502020204030204" pitchFamily="34" charset="0"/>
                <a:ea typeface="Calibri" panose="020F0502020204030204" pitchFamily="34" charset="0"/>
                <a:cs typeface="Times New Roman" panose="02020603050405020304" pitchFamily="18" charset="0"/>
              </a:rPr>
              <a:t>tri</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-pole moment. However, there is no guarantee that there are no more complex distributions that may indicate pressure domains at different values of the radius. A large range in -t is essential to search for these domains. </a:t>
            </a:r>
          </a:p>
          <a:p>
            <a:pPr marL="0" indent="0">
              <a:buNone/>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20</a:t>
            </a:fld>
            <a:endParaRPr lang="en-US"/>
          </a:p>
        </p:txBody>
      </p:sp>
    </p:spTree>
    <p:extLst>
      <p:ext uri="{BB962C8B-B14F-4D97-AF65-F5344CB8AC3E}">
        <p14:creationId xmlns:p14="http://schemas.microsoft.com/office/powerpoint/2010/main" val="2346063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21</a:t>
            </a:fld>
            <a:endParaRPr lang="en-US"/>
          </a:p>
        </p:txBody>
      </p:sp>
    </p:spTree>
    <p:extLst>
      <p:ext uri="{BB962C8B-B14F-4D97-AF65-F5344CB8AC3E}">
        <p14:creationId xmlns:p14="http://schemas.microsoft.com/office/powerpoint/2010/main" val="298698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breakthrough in theory in the 90's enabled interpretation of deeply exclusive processes in terms of fundamental 3-dimensional objects, the GPDs, </a:t>
            </a:r>
            <a:endParaRPr lang="en-US" dirty="0"/>
          </a:p>
          <a:p>
            <a:endParaRPr lang="en-US" dirty="0"/>
          </a:p>
          <a:p>
            <a:r>
              <a:rPr lang="en-US" dirty="0"/>
              <a:t>These well-known images illustrate what was learned from elastic electron-proton scattering starting in the 1950 and still today--  the electric charge and the current distribution in transverse impact parameter space. </a:t>
            </a:r>
          </a:p>
          <a:p>
            <a:endParaRPr lang="en-US" dirty="0"/>
          </a:p>
          <a:p>
            <a:r>
              <a:rPr lang="en-US" dirty="0"/>
              <a:t>The image on the right illustrates the quarks longitudinal momentum fraction and their helicities in the deep-inelastic scaling region </a:t>
            </a:r>
          </a:p>
          <a:p>
            <a:br>
              <a:rPr lang="en-US" dirty="0"/>
            </a:br>
            <a:r>
              <a:rPr lang="en-US" dirty="0"/>
              <a:t>The image in the middle combines the left and right images represent the probability of finding a quark of momentum fraction x at an impact parameter b-perp. </a:t>
            </a:r>
          </a:p>
          <a:p>
            <a:endParaRPr lang="en-US" dirty="0"/>
          </a:p>
          <a:p>
            <a:r>
              <a:rPr lang="en-US" dirty="0"/>
              <a:t>--&gt; Knowing the GPDs allows us to do particle tomography at the quark level. </a:t>
            </a:r>
          </a:p>
          <a:p>
            <a:r>
              <a:rPr lang="en-US" dirty="0"/>
              <a:t> </a:t>
            </a:r>
          </a:p>
        </p:txBody>
      </p:sp>
      <p:sp>
        <p:nvSpPr>
          <p:cNvPr id="4" name="Slide Number Placeholder 3"/>
          <p:cNvSpPr>
            <a:spLocks noGrp="1"/>
          </p:cNvSpPr>
          <p:nvPr>
            <p:ph type="sldNum" sz="quarter" idx="5"/>
          </p:nvPr>
        </p:nvSpPr>
        <p:spPr/>
        <p:txBody>
          <a:bodyPr/>
          <a:lstStyle/>
          <a:p>
            <a:fld id="{507EDEA7-378D-E24C-932D-233B6AF7D81B}" type="slidenum">
              <a:rPr lang="en-US" smtClean="0"/>
              <a:t>3</a:t>
            </a:fld>
            <a:endParaRPr lang="en-US"/>
          </a:p>
        </p:txBody>
      </p:sp>
    </p:spTree>
    <p:extLst>
      <p:ext uri="{BB962C8B-B14F-4D97-AF65-F5344CB8AC3E}">
        <p14:creationId xmlns:p14="http://schemas.microsoft.com/office/powerpoint/2010/main" val="139927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50" dirty="0"/>
              <a:t>What are the tools to get info on GPDs? The most suitable process to date is  Deeply Virtual Compton Scattering shown here. The upper part of the diagram is a hard scattering process. The bottom part contains the GPDs.</a:t>
            </a:r>
          </a:p>
          <a:p>
            <a:endParaRPr lang="en-US" sz="1050" dirty="0"/>
          </a:p>
          <a:p>
            <a:r>
              <a:rPr lang="en-US" sz="1050" dirty="0"/>
              <a:t>GPDs appear in the DVCS observables as complex valued Compton Form Factors defined here</a:t>
            </a:r>
          </a:p>
          <a:p>
            <a:endParaRPr lang="en-US" sz="1050" dirty="0"/>
          </a:p>
          <a:p>
            <a:r>
              <a:rPr lang="en-US" sz="1050" dirty="0"/>
              <a:t>The real part is encoded in the cross section. The imaginary part is projected out through the real Bethe-</a:t>
            </a:r>
            <a:r>
              <a:rPr lang="en-US" sz="1050" dirty="0" err="1"/>
              <a:t>Heitler</a:t>
            </a:r>
            <a:r>
              <a:rPr lang="en-US" sz="1050" dirty="0"/>
              <a:t> amplitude interfering with DVCS. </a:t>
            </a:r>
          </a:p>
          <a:p>
            <a:endParaRPr lang="en-US" sz="1050" dirty="0"/>
          </a:p>
          <a:p>
            <a:r>
              <a:rPr lang="en-US" sz="1050" dirty="0"/>
              <a:t> </a:t>
            </a:r>
          </a:p>
          <a:p>
            <a:endParaRPr lang="en-US" sz="1050" baseline="0" dirty="0"/>
          </a:p>
        </p:txBody>
      </p:sp>
      <p:sp>
        <p:nvSpPr>
          <p:cNvPr id="4" name="Slide Number Placeholder 3"/>
          <p:cNvSpPr>
            <a:spLocks noGrp="1"/>
          </p:cNvSpPr>
          <p:nvPr>
            <p:ph type="sldNum" sz="quarter" idx="10"/>
          </p:nvPr>
        </p:nvSpPr>
        <p:spPr/>
        <p:txBody>
          <a:bodyPr/>
          <a:lstStyle/>
          <a:p>
            <a:fld id="{22BC4029-8637-5849-8D36-D9FD9BC248CD}" type="slidenum">
              <a:rPr lang="en-US" smtClean="0"/>
              <a:pPr/>
              <a:t>4</a:t>
            </a:fld>
            <a:endParaRPr lang="en-US"/>
          </a:p>
        </p:txBody>
      </p:sp>
    </p:spTree>
    <p:extLst>
      <p:ext uri="{BB962C8B-B14F-4D97-AF65-F5344CB8AC3E}">
        <p14:creationId xmlns:p14="http://schemas.microsoft.com/office/powerpoint/2010/main" val="385579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isolate the Compton Form Factors in DVCS? </a:t>
            </a:r>
          </a:p>
          <a:p>
            <a:endParaRPr lang="en-US" dirty="0"/>
          </a:p>
          <a:p>
            <a:r>
              <a:rPr lang="en-US" dirty="0"/>
              <a:t>The Imaginary parts of the Compton Form Factors can be isolated through the interference of the real BH amplitude with the complex DVCS amplitude. In case of CFF H we employ the electron beam polarization to extract </a:t>
            </a:r>
            <a:r>
              <a:rPr lang="en-US" dirty="0" err="1"/>
              <a:t>Im</a:t>
            </a:r>
            <a:r>
              <a:rPr lang="en-US" dirty="0"/>
              <a:t> H. </a:t>
            </a:r>
          </a:p>
          <a:p>
            <a:endParaRPr lang="en-US" dirty="0"/>
          </a:p>
          <a:p>
            <a:r>
              <a:rPr lang="en-US" dirty="0"/>
              <a:t>In the case of CFF E we use the transverse polarized target for </a:t>
            </a:r>
            <a:r>
              <a:rPr lang="en-US" dirty="0" err="1"/>
              <a:t>Im</a:t>
            </a:r>
            <a:r>
              <a:rPr lang="en-US" dirty="0"/>
              <a:t> E as shown in this expression and measuring the azimuthal angle dependence of these interference terms. In the case of CFF E we need to measure also the azimuthal dependence of the event rate versus the spin orientation phi-s relative to the electron scattering plane. </a:t>
            </a:r>
          </a:p>
          <a:p>
            <a:endParaRPr lang="en-US" dirty="0"/>
          </a:p>
          <a:p>
            <a:r>
              <a:rPr lang="en-US" dirty="0"/>
              <a:t>The real parts of all CFFs are encoded in the differential cross section. </a:t>
            </a:r>
          </a:p>
        </p:txBody>
      </p:sp>
      <p:sp>
        <p:nvSpPr>
          <p:cNvPr id="4" name="Slide Number Placeholder 3"/>
          <p:cNvSpPr>
            <a:spLocks noGrp="1"/>
          </p:cNvSpPr>
          <p:nvPr>
            <p:ph type="sldNum" sz="quarter" idx="5"/>
          </p:nvPr>
        </p:nvSpPr>
        <p:spPr/>
        <p:txBody>
          <a:bodyPr/>
          <a:lstStyle/>
          <a:p>
            <a:fld id="{6FB71CFD-E39B-B347-A282-0BC7B51948B0}" type="slidenum">
              <a:rPr lang="en-US" smtClean="0"/>
              <a:t>5</a:t>
            </a:fld>
            <a:endParaRPr lang="en-US"/>
          </a:p>
        </p:txBody>
      </p:sp>
    </p:spTree>
    <p:extLst>
      <p:ext uri="{BB962C8B-B14F-4D97-AF65-F5344CB8AC3E}">
        <p14:creationId xmlns:p14="http://schemas.microsoft.com/office/powerpoint/2010/main" val="358229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Samples of the beam spin asymmetry are shown here. The inset shows the integrated azimuthal dependence of beam-spin asymmetry from the 6 GeV era. </a:t>
                </a:r>
              </a:p>
              <a:p>
                <a:pPr marL="0" marR="0" lvl="0" indent="0">
                  <a:spcBef>
                    <a:spcPts val="0"/>
                  </a:spcBef>
                  <a:spcAft>
                    <a:spcPts val="0"/>
                  </a:spcAft>
                  <a:buNone/>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The other graphs show the t-dependences for each Q2 and </a:t>
                </a:r>
                <a:r>
                  <a:rPr lang="en-US" sz="1200" u="none" strike="noStrike" kern="100" dirty="0" err="1">
                    <a:effectLst/>
                    <a:latin typeface="Calibri" panose="020F0502020204030204" pitchFamily="34" charset="0"/>
                    <a:ea typeface="Calibri" panose="020F0502020204030204" pitchFamily="34" charset="0"/>
                    <a:cs typeface="Times New Roman" panose="02020603050405020304" pitchFamily="18" charset="0"/>
                  </a:rPr>
                  <a:t>xB</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bin, where each point relates to the sin-phi moment of the BSA at specific Q2, </a:t>
                </a:r>
                <a:r>
                  <a:rPr lang="en-US" sz="1200" u="none" strike="noStrike" kern="100" dirty="0" err="1">
                    <a:effectLst/>
                    <a:latin typeface="Calibri" panose="020F0502020204030204" pitchFamily="34" charset="0"/>
                    <a:ea typeface="Calibri" panose="020F0502020204030204" pitchFamily="34" charset="0"/>
                    <a:cs typeface="Times New Roman" panose="02020603050405020304" pitchFamily="18" charset="0"/>
                  </a:rPr>
                  <a:t>xB</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and 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right sides show the differential cross sections for specific kinematic values. The </a:t>
                </a:r>
                <a:r>
                  <a:rPr lang="en-US" sz="1200" kern="100" dirty="0">
                    <a:latin typeface="Calibri" panose="020F0502020204030204" pitchFamily="34" charset="0"/>
                    <a:ea typeface="Calibri" panose="020F0502020204030204" pitchFamily="34" charset="0"/>
                    <a:cs typeface="Times New Roman" panose="02020603050405020304" pitchFamily="18" charset="0"/>
                  </a:rPr>
                  <a:t>lower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lines show the BH contributions</a:t>
                </a:r>
                <a:r>
                  <a:rPr lang="en-US" sz="1200" kern="100" dirty="0">
                    <a:latin typeface="Calibri" panose="020F0502020204030204" pitchFamily="34" charset="0"/>
                    <a:ea typeface="Calibri" panose="020F0502020204030204" pitchFamily="34" charset="0"/>
                    <a:cs typeface="Times New Roman" panose="02020603050405020304" pitchFamily="18" charset="0"/>
                  </a:rPr>
                  <a:t>, the green areas are from the DVCS contributions.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combination of BSA and diff. cross sections allow for the determination of the </a:t>
                </a:r>
                <a14:m>
                  <m:oMath xmlns:m="http://schemas.openxmlformats.org/officeDocument/2006/math">
                    <m:r>
                      <a:rPr lang="en-US" sz="1200" i="1" kern="100" smtClean="0">
                        <a:effectLst/>
                        <a:latin typeface="Cambria Math" panose="02040503050406030204" pitchFamily="18" charset="0"/>
                        <a:ea typeface="Cambria Math" panose="02040503050406030204" pitchFamily="18" charset="0"/>
                        <a:cs typeface="Times New Roman" panose="02020603050405020304" pitchFamily="18" charset="0"/>
                      </a:rPr>
                      <m:t>ℑ</m:t>
                    </m:r>
                    <m:r>
                      <a:rPr lang="en-US" sz="1200" b="0" i="1" kern="100" smtClean="0">
                        <a:effectLst/>
                        <a:latin typeface="Cambria Math" panose="02040503050406030204" pitchFamily="18" charset="0"/>
                        <a:ea typeface="Cambria Math" panose="02040503050406030204" pitchFamily="18" charset="0"/>
                        <a:cs typeface="Times New Roman" panose="02020603050405020304" pitchFamily="18" charset="0"/>
                      </a:rPr>
                      <m:t>𝑚</m:t>
                    </m:r>
                  </m:oMath>
                </a14:m>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and Re parts of the CFF at fixed xi and t.  </a:t>
                </a:r>
              </a:p>
              <a:p>
                <a:endParaRPr lang="en-US" dirty="0"/>
              </a:p>
            </p:txBody>
          </p:sp>
        </mc:Choice>
        <mc:Fallback xmlns="">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6</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Samples of the beam spin asymmetry are shown here on the left side, where each point relates to the sin-phi moment of the BSA at specific Q2, </a:t>
                </a:r>
                <a:r>
                  <a:rPr lang="en-US" sz="1200" u="none" strike="noStrike" kern="100" dirty="0" err="1">
                    <a:effectLst/>
                    <a:latin typeface="Calibri" panose="020F0502020204030204" pitchFamily="34" charset="0"/>
                    <a:ea typeface="Calibri" panose="020F0502020204030204" pitchFamily="34" charset="0"/>
                    <a:cs typeface="Times New Roman" panose="02020603050405020304" pitchFamily="18" charset="0"/>
                  </a:rPr>
                  <a:t>xB</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and 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right sides show the differential cross sections for specific kinematic values. The </a:t>
                </a:r>
                <a:r>
                  <a:rPr lang="en-US" sz="1200" kern="100" dirty="0">
                    <a:latin typeface="Calibri" panose="020F0502020204030204" pitchFamily="34" charset="0"/>
                    <a:ea typeface="Calibri" panose="020F0502020204030204" pitchFamily="34" charset="0"/>
                    <a:cs typeface="Times New Roman" panose="02020603050405020304" pitchFamily="18" charset="0"/>
                  </a:rPr>
                  <a:t>lower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lines show the BH contributions</a:t>
                </a:r>
                <a:r>
                  <a:rPr lang="en-US" sz="1200" kern="100" dirty="0">
                    <a:latin typeface="Calibri" panose="020F0502020204030204" pitchFamily="34" charset="0"/>
                    <a:ea typeface="Calibri" panose="020F0502020204030204" pitchFamily="34" charset="0"/>
                    <a:cs typeface="Times New Roman" panose="02020603050405020304" pitchFamily="18" charset="0"/>
                  </a:rPr>
                  <a:t>, the green areas are from the DVCS contributions.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combination of BSA and diff. cross sections allow for the determination of the </a:t>
                </a:r>
                <a:r>
                  <a:rPr lang="en-US" sz="1200" i="0" kern="100">
                    <a:effectLst/>
                    <a:latin typeface="Cambria Math" panose="02040503050406030204" pitchFamily="18" charset="0"/>
                    <a:ea typeface="Cambria Math" panose="02040503050406030204" pitchFamily="18" charset="0"/>
                    <a:cs typeface="Times New Roman" panose="02020603050405020304" pitchFamily="18" charset="0"/>
                  </a:rPr>
                  <a:t>ℑ</a:t>
                </a:r>
                <a:r>
                  <a:rPr lang="en-US" sz="1200" b="0" i="0" kern="100">
                    <a:effectLst/>
                    <a:latin typeface="Cambria Math" panose="02040503050406030204" pitchFamily="18" charset="0"/>
                    <a:ea typeface="Cambria Math" panose="02040503050406030204" pitchFamily="18" charset="0"/>
                    <a:cs typeface="Times New Roman" panose="02020603050405020304" pitchFamily="18" charset="0"/>
                  </a:rPr>
                  <a:t>𝑚</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and Re parts of the CFF at fixed xi and t.  </a:t>
                </a:r>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C4029-8637-5849-8D36-D9FD9BC24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4334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DVCS data were first used to generate this 3D quark image of the proton. </a:t>
            </a:r>
          </a:p>
          <a:p>
            <a:endParaRPr lang="en-US" dirty="0"/>
          </a:p>
          <a:p>
            <a:r>
              <a:rPr lang="en-US" dirty="0"/>
              <a:t>Our interest here is about the gravity-like connection of DVCS that I now turn to. </a:t>
            </a:r>
          </a:p>
        </p:txBody>
      </p:sp>
      <p:sp>
        <p:nvSpPr>
          <p:cNvPr id="4" name="Slide Number Placeholder 3"/>
          <p:cNvSpPr>
            <a:spLocks noGrp="1"/>
          </p:cNvSpPr>
          <p:nvPr>
            <p:ph type="sldNum" sz="quarter" idx="5"/>
          </p:nvPr>
        </p:nvSpPr>
        <p:spPr/>
        <p:txBody>
          <a:bodyPr/>
          <a:lstStyle/>
          <a:p>
            <a:fld id="{6FB71CFD-E39B-B347-A282-0BC7B51948B0}" type="slidenum">
              <a:rPr lang="en-US" smtClean="0"/>
              <a:t>7</a:t>
            </a:fld>
            <a:endParaRPr lang="en-US"/>
          </a:p>
        </p:txBody>
      </p:sp>
    </p:spTree>
    <p:extLst>
      <p:ext uri="{BB962C8B-B14F-4D97-AF65-F5344CB8AC3E}">
        <p14:creationId xmlns:p14="http://schemas.microsoft.com/office/powerpoint/2010/main" val="21853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To </a:t>
            </a:r>
            <a:r>
              <a:rPr lang="en-US" sz="1200" kern="100" dirty="0">
                <a:latin typeface="Calibri" panose="020F0502020204030204" pitchFamily="34" charset="0"/>
                <a:ea typeface="Calibri" panose="020F0502020204030204" pitchFamily="34" charset="0"/>
                <a:cs typeface="Times New Roman" panose="02020603050405020304" pitchFamily="18" charset="0"/>
              </a:rPr>
              <a:t>measure</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gravitational properties of the proton we must analyze the proton’s matrix element of the energy momentum tensor. </a:t>
            </a:r>
          </a:p>
          <a:p>
            <a:pPr marL="0" marR="0" lvl="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It contains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3 form factors M2(t), J(t), and d</a:t>
            </a:r>
            <a:r>
              <a:rPr lang="en-US" sz="1200" kern="100" baseline="-25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 that are the gravitational form factors end encode the distribution of mass, angular momentum, and the distribution of forces and pressure in the proton. </a:t>
            </a:r>
          </a:p>
          <a:p>
            <a:pPr marL="0" marR="0" lvl="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They are written here for the quark part, but </a:t>
            </a:r>
            <a:r>
              <a:rPr lang="en-US" sz="1200" kern="100" dirty="0">
                <a:latin typeface="Calibri" panose="020F0502020204030204" pitchFamily="34" charset="0"/>
                <a:ea typeface="Calibri" panose="020F0502020204030204" pitchFamily="34" charset="0"/>
                <a:cs typeface="Times New Roman" panose="02020603050405020304" pitchFamily="18" charset="0"/>
              </a:rPr>
              <a:t>they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apply to the gluon content of the proton as well. </a:t>
            </a:r>
          </a:p>
          <a:p>
            <a:pPr marL="0" marR="0" lvl="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relations of the GPDs and the GFF are given in the 2nd x-moments of the H and E GPDs that we currently don’t know.  </a:t>
            </a:r>
          </a:p>
          <a:p>
            <a:pPr marL="0" marR="0" lvl="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200" kern="100" dirty="0">
                <a:effectLst/>
                <a:latin typeface="Calibri" panose="020F0502020204030204" pitchFamily="34" charset="0"/>
                <a:cs typeface="Times New Roman" panose="02020603050405020304" pitchFamily="18" charset="0"/>
              </a:rPr>
              <a:t>As discussed earlier we must define the so-called Compton FF as integrals of GPDs in x as the observables in DVCS. </a:t>
            </a:r>
            <a:endParaRPr lang="en-US" dirty="0"/>
          </a:p>
        </p:txBody>
      </p:sp>
      <p:sp>
        <p:nvSpPr>
          <p:cNvPr id="4" name="Slide Number Placeholder 3"/>
          <p:cNvSpPr>
            <a:spLocks noGrp="1"/>
          </p:cNvSpPr>
          <p:nvPr>
            <p:ph type="sldNum" sz="quarter" idx="5"/>
          </p:nvPr>
        </p:nvSpPr>
        <p:spPr/>
        <p:txBody>
          <a:bodyPr/>
          <a:lstStyle/>
          <a:p>
            <a:fld id="{22BC4029-8637-5849-8D36-D9FD9BC248CD}" type="slidenum">
              <a:rPr lang="en-US" smtClean="0"/>
              <a:pPr/>
              <a:t>8</a:t>
            </a:fld>
            <a:endParaRPr lang="en-US"/>
          </a:p>
        </p:txBody>
      </p:sp>
    </p:spTree>
    <p:extLst>
      <p:ext uri="{BB962C8B-B14F-4D97-AF65-F5344CB8AC3E}">
        <p14:creationId xmlns:p14="http://schemas.microsoft.com/office/powerpoint/2010/main" val="2873443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dirty="0"/>
                  <a:t>How do we determine the GFF D from the CFF H? </a:t>
                </a:r>
              </a:p>
              <a:p>
                <a:endParaRPr lang="en-US" sz="1200" dirty="0"/>
              </a:p>
              <a:p>
                <a:r>
                  <a:rPr lang="en-US" sz="1200" dirty="0"/>
                  <a:t>The left graph shows the measurements of </a:t>
                </a:r>
                <a:r>
                  <a:rPr lang="en-US" sz="1200" dirty="0" err="1"/>
                  <a:t>Im</a:t>
                </a:r>
                <a:r>
                  <a:rPr lang="en-US" sz="1200" dirty="0"/>
                  <a:t>(H) at fixed –t value and different </a:t>
                </a:r>
                <a:r>
                  <a:rPr lang="en-US" sz="1200" dirty="0">
                    <a:latin typeface="Symbol" pitchFamily="2" charset="2"/>
                  </a:rPr>
                  <a:t>xi values.  </a:t>
                </a:r>
              </a:p>
              <a:p>
                <a:endParaRPr lang="en-US" sz="1200" dirty="0">
                  <a:latin typeface="Symbol" pitchFamily="2" charset="2"/>
                </a:endParaRPr>
              </a:p>
              <a:p>
                <a:r>
                  <a:rPr lang="en-US" sz="1200" dirty="0">
                    <a:latin typeface="Symbol" pitchFamily="2" charset="2"/>
                  </a:rPr>
                  <a:t>The corresponding real parts are shown in the right graph. </a:t>
                </a:r>
                <a:r>
                  <a:rPr lang="en-US" sz="1200" dirty="0">
                    <a:latin typeface="Arial" panose="020B0604020202020204" pitchFamily="34" charset="0"/>
                    <a:cs typeface="Arial" panose="020B0604020202020204" pitchFamily="34" charset="0"/>
                  </a:rPr>
                  <a:t>The central curves shows the global parameterization with the parameters fit to the measured values of CFF IM(H) at -t=0.13  in this example.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real part of the parametrization CFF H  is fitted to the data employing the subtracted dispersion relation.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Several –t values are used to obtain the t-dependence of the </a:t>
                </a:r>
                <a:r>
                  <a:rPr lang="en-US" sz="1200" dirty="0">
                    <a:latin typeface="Lucida Handwriting" panose="03010101010101010101" pitchFamily="66" charset="77"/>
                    <a:cs typeface="Arial" panose="020B0604020202020204" pitchFamily="34" charset="0"/>
                  </a:rPr>
                  <a:t>subtraction term</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resulting in the</a:t>
                </a:r>
                <a:r>
                  <a:rPr lang="en-US" sz="1200" b="1"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first extraction of a finite value for the subtraction term C(0) in the DR.  </a:t>
                </a:r>
              </a:p>
              <a:p>
                <a:endParaRPr lang="en-US" dirty="0"/>
              </a:p>
            </p:txBody>
          </p:sp>
        </mc:Choice>
        <mc:Fallback xmlns="">
          <p:sp>
            <p:nvSpPr>
              <p:cNvPr id="3" name="Notes Placeholder 2"/>
              <p:cNvSpPr>
                <a:spLocks noGrp="1"/>
              </p:cNvSpPr>
              <p:nvPr>
                <p:ph type="body" idx="1"/>
              </p:nvPr>
            </p:nvSpPr>
            <p:spPr/>
            <p:txBody>
              <a:bodyPr/>
              <a:lstStyle/>
              <a:p>
                <a:r>
                  <a:rPr lang="en-US" sz="1200" dirty="0"/>
                  <a:t>The left graph shows the measurements of </a:t>
                </a:r>
                <a:r>
                  <a:rPr lang="en-US" sz="1200" dirty="0" err="1"/>
                  <a:t>Im</a:t>
                </a:r>
                <a:r>
                  <a:rPr lang="en-US" sz="1200" dirty="0"/>
                  <a:t>(H) at fixed –t value and different </a:t>
                </a:r>
                <a:r>
                  <a:rPr lang="en-US" sz="1200" dirty="0">
                    <a:latin typeface="Symbol" pitchFamily="2" charset="2"/>
                  </a:rPr>
                  <a:t>xi</a:t>
                </a:r>
              </a:p>
              <a:p>
                <a:r>
                  <a:rPr lang="en-US" sz="1200" dirty="0">
                    <a:latin typeface="Symbol" pitchFamily="2" charset="2"/>
                  </a:rPr>
                  <a:t> </a:t>
                </a:r>
                <a:r>
                  <a:rPr lang="en-US" sz="1200" dirty="0">
                    <a:latin typeface="Arial" panose="020B0604020202020204" pitchFamily="34" charset="0"/>
                    <a:cs typeface="Arial" panose="020B0604020202020204" pitchFamily="34" charset="0"/>
                  </a:rPr>
                  <a:t>The central curve shows the global parameterization with the parameters fit to the CFF IM(H,-t =0.13).  </a:t>
                </a:r>
              </a:p>
              <a:p>
                <a:r>
                  <a:rPr lang="en-US" sz="1200" dirty="0">
                    <a:latin typeface="Arial" panose="020B0604020202020204" pitchFamily="34" charset="0"/>
                    <a:cs typeface="Arial" panose="020B0604020202020204" pitchFamily="34" charset="0"/>
                  </a:rPr>
                  <a:t>Several –t values were used that enable to fit the t-dependence of the </a:t>
                </a:r>
                <a:r>
                  <a:rPr lang="en-US" sz="1200" dirty="0">
                    <a:latin typeface="Lucida Handwriting" panose="03010101010101010101" pitchFamily="66" charset="77"/>
                    <a:cs typeface="Arial" panose="020B0604020202020204" pitchFamily="34" charset="0"/>
                  </a:rPr>
                  <a:t>C</a:t>
                </a:r>
                <a:r>
                  <a:rPr lang="en-US" sz="1200" dirty="0">
                    <a:latin typeface="Arial" panose="020B0604020202020204" pitchFamily="34" charset="0"/>
                    <a:cs typeface="Arial" panose="020B0604020202020204" pitchFamily="34" charset="0"/>
                  </a:rPr>
                  <a:t>(t).</a:t>
                </a:r>
              </a:p>
              <a:p>
                <a:r>
                  <a:rPr lang="en-US" sz="1200" dirty="0">
                    <a:latin typeface="Arial" panose="020B0604020202020204" pitchFamily="34" charset="0"/>
                    <a:cs typeface="Arial" panose="020B0604020202020204" pitchFamily="34" charset="0"/>
                  </a:rPr>
                  <a:t>The extrapolation to t=0 results in the D-term </a:t>
                </a:r>
                <a:r>
                  <a:rPr lang="en-US" sz="1200" dirty="0" err="1">
                    <a:latin typeface="Arial" panose="020B0604020202020204" pitchFamily="34" charset="0"/>
                    <a:cs typeface="Arial" panose="020B0604020202020204" pitchFamily="34" charset="0"/>
                  </a:rPr>
                  <a:t>C</a:t>
                </a:r>
                <a:r>
                  <a:rPr lang="en-US" sz="1200" baseline="30000" dirty="0" err="1">
                    <a:latin typeface="Arial" panose="020B0604020202020204" pitchFamily="34" charset="0"/>
                    <a:cs typeface="Arial" panose="020B0604020202020204" pitchFamily="34" charset="0"/>
                  </a:rPr>
                  <a:t>q</a:t>
                </a:r>
                <a:r>
                  <a:rPr lang="en-US" sz="1200" dirty="0">
                    <a:latin typeface="Arial" panose="020B0604020202020204" pitchFamily="34" charset="0"/>
                    <a:cs typeface="Arial" panose="020B0604020202020204" pitchFamily="34" charset="0"/>
                  </a:rPr>
                  <a:t>(0)= -2.27</a:t>
                </a:r>
                <a:r>
                  <a:rPr lang="en-US" sz="1200" i="0">
                    <a:latin typeface="Cambria Math" panose="02040503050406030204" pitchFamily="18" charset="0"/>
                    <a:ea typeface="Cambria Math" panose="02040503050406030204" pitchFamily="18" charset="0"/>
                    <a:cs typeface="Arial" panose="020B0604020202020204" pitchFamily="34" charset="0"/>
                  </a:rPr>
                  <a:t>±</a:t>
                </a:r>
                <a:r>
                  <a:rPr lang="en-US" sz="1200" b="0" i="0">
                    <a:latin typeface="Cambria Math" panose="02040503050406030204" pitchFamily="18" charset="0"/>
                    <a:ea typeface="Cambria Math" panose="02040503050406030204" pitchFamily="18" charset="0"/>
                    <a:cs typeface="Arial" panose="020B0604020202020204" pitchFamily="34" charset="0"/>
                  </a:rPr>
                  <a:t>0.16±0.36.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first extraction of the subtraction term in the DR.  </a:t>
                </a:r>
              </a:p>
              <a:p>
                <a:endParaRPr lang="en-US" dirty="0"/>
              </a:p>
            </p:txBody>
          </p:sp>
        </mc:Fallback>
      </mc:AlternateContent>
      <p:sp>
        <p:nvSpPr>
          <p:cNvPr id="4" name="Slide Number Placeholder 3"/>
          <p:cNvSpPr>
            <a:spLocks noGrp="1"/>
          </p:cNvSpPr>
          <p:nvPr>
            <p:ph type="sldNum" sz="quarter" idx="5"/>
          </p:nvPr>
        </p:nvSpPr>
        <p:spPr/>
        <p:txBody>
          <a:bodyPr/>
          <a:lstStyle/>
          <a:p>
            <a:fld id="{D648BC21-E665-4948-9742-85DCEAF6565C}" type="slidenum">
              <a:rPr lang="en-US" smtClean="0"/>
              <a:t>9</a:t>
            </a:fld>
            <a:endParaRPr lang="en-US"/>
          </a:p>
        </p:txBody>
      </p:sp>
    </p:spTree>
    <p:extLst>
      <p:ext uri="{BB962C8B-B14F-4D97-AF65-F5344CB8AC3E}">
        <p14:creationId xmlns:p14="http://schemas.microsoft.com/office/powerpoint/2010/main" val="58439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04F1B43-9F09-4441-8D30-F0DE1FC67A7A}" type="datetime1">
              <a:rPr lang="en-US" smtClean="0"/>
              <a:pPr/>
              <a:t>7/25/25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pPr/>
              <a:t>‹#›</a:t>
            </a:fld>
            <a:endParaRPr lang="en-US"/>
          </a:p>
        </p:txBody>
      </p:sp>
    </p:spTree>
    <p:extLst>
      <p:ext uri="{BB962C8B-B14F-4D97-AF65-F5344CB8AC3E}">
        <p14:creationId xmlns:p14="http://schemas.microsoft.com/office/powerpoint/2010/main" val="124357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1968-6C83-9CE9-08D9-80CC73CE26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14E9B3-6A7E-DECE-25BF-0E15A7E60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A0D0D8-3B78-3263-2AF2-921541FBF48A}"/>
              </a:ext>
            </a:extLst>
          </p:cNvPr>
          <p:cNvSpPr>
            <a:spLocks noGrp="1"/>
          </p:cNvSpPr>
          <p:nvPr>
            <p:ph type="dt" sz="half" idx="10"/>
          </p:nvPr>
        </p:nvSpPr>
        <p:spPr/>
        <p:txBody>
          <a:bodyPr/>
          <a:lstStyle/>
          <a:p>
            <a:fld id="{21C38985-60BB-A844-961B-E42C0C57EE05}" type="datetimeFigureOut">
              <a:rPr lang="en-US" smtClean="0"/>
              <a:t>7/25/25</a:t>
            </a:fld>
            <a:endParaRPr lang="en-US"/>
          </a:p>
        </p:txBody>
      </p:sp>
      <p:sp>
        <p:nvSpPr>
          <p:cNvPr id="5" name="Footer Placeholder 4">
            <a:extLst>
              <a:ext uri="{FF2B5EF4-FFF2-40B4-BE49-F238E27FC236}">
                <a16:creationId xmlns:a16="http://schemas.microsoft.com/office/drawing/2014/main" id="{2B892936-9BC6-E9DC-A49F-2E056612E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C25CF-EDBF-83D9-891D-1EC056568632}"/>
              </a:ext>
            </a:extLst>
          </p:cNvPr>
          <p:cNvSpPr>
            <a:spLocks noGrp="1"/>
          </p:cNvSpPr>
          <p:nvPr>
            <p:ph type="sldNum" sz="quarter" idx="12"/>
          </p:nvPr>
        </p:nvSpPr>
        <p:spPr/>
        <p:txBody>
          <a:bodyPr/>
          <a:lstStyle/>
          <a:p>
            <a:fld id="{2EFB65A7-D4B9-ED47-B388-DC756E468527}" type="slidenum">
              <a:rPr lang="en-US" smtClean="0"/>
              <a:t>‹#›</a:t>
            </a:fld>
            <a:endParaRPr lang="en-US"/>
          </a:p>
        </p:txBody>
      </p:sp>
    </p:spTree>
    <p:extLst>
      <p:ext uri="{BB962C8B-B14F-4D97-AF65-F5344CB8AC3E}">
        <p14:creationId xmlns:p14="http://schemas.microsoft.com/office/powerpoint/2010/main" val="790846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3" y="1720793"/>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7"/>
            <a:ext cx="2743200" cy="365125"/>
          </a:xfrm>
          <a:prstGeom prst="rect">
            <a:avLst/>
          </a:prstGeom>
        </p:spPr>
        <p:txBody>
          <a:bodyPr/>
          <a:lstStyle>
            <a:lvl1pPr>
              <a:defRPr>
                <a:solidFill>
                  <a:schemeClr val="tx1"/>
                </a:solidFill>
              </a:defRPr>
            </a:lvl1pPr>
          </a:lstStyle>
          <a:p>
            <a:fld id="{1ED9C94B-8E86-384E-85F6-F61DB5797D9E}" type="datetime1">
              <a:rPr lang="en-US" smtClean="0">
                <a:solidFill>
                  <a:srgbClr val="000000"/>
                </a:solidFill>
              </a:rPr>
              <a:pPr/>
              <a:t>7/25/25</a:t>
            </a:fld>
            <a:endParaRPr lang="en-US">
              <a:solidFill>
                <a:srgbClr val="000000"/>
              </a:solidFill>
            </a:endParaRPr>
          </a:p>
        </p:txBody>
      </p:sp>
    </p:spTree>
    <p:extLst>
      <p:ext uri="{BB962C8B-B14F-4D97-AF65-F5344CB8AC3E}">
        <p14:creationId xmlns:p14="http://schemas.microsoft.com/office/powerpoint/2010/main" val="323399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7/25/25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237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7/25/25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5207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7/25/25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4073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499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914401"/>
            <a:ext cx="105156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6070632" y="6542647"/>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a:solidFill>
                <a:prstClr val="white"/>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B775E692-02CA-3E48-8519-2411609DF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406028896"/>
      </p:ext>
    </p:extLst>
  </p:cSld>
  <p:clrMap bg1="lt1" tx1="dk1" bg2="lt2" tx2="dk2" accent1="accent1" accent2="accent2" accent3="accent3" accent4="accent4" accent5="accent5" accent6="accent6" hlink="hlink" folHlink="folHlink"/>
  <p:sldLayoutIdLst>
    <p:sldLayoutId id="2147483662" r:id="rId1"/>
    <p:sldLayoutId id="2147483683" r:id="rId2"/>
  </p:sldLayoutIdLst>
  <p:hf sldNum="0" hdr="0" ftr="0" dt="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914401"/>
            <a:ext cx="105156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6070632" y="6542647"/>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313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hf hdr="0" ftr="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6.tiff"/><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notesSlide" Target="../notesSlides/notesSlide11.xml"/><Relationship Id="rId7" Type="http://schemas.openxmlformats.org/officeDocument/2006/relationships/image" Target="../media/image40.tiff"/><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40.png"/><Relationship Id="rId10" Type="http://schemas.openxmlformats.org/officeDocument/2006/relationships/image" Target="../media/image41.tiff"/><Relationship Id="rId4" Type="http://schemas.openxmlformats.org/officeDocument/2006/relationships/image" Target="../media/image38.png"/><Relationship Id="rId9" Type="http://schemas.openxmlformats.org/officeDocument/2006/relationships/image" Target="../media/image350.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3.xml"/><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19.jpe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4.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em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7.xml"/><Relationship Id="rId7"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9.jpeg"/><Relationship Id="rId5" Type="http://schemas.openxmlformats.org/officeDocument/2006/relationships/hyperlink" Target="https://arxiv.org/pdf/2103.12651" TargetMode="Externa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80.tiff"/><Relationship Id="rId4" Type="http://schemas.openxmlformats.org/officeDocument/2006/relationships/image" Target="../media/image79.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hyperlink" Target="https://inspirehep.net/literature/50537"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0.tiff"/><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tiff"/></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wmf"/></Relationships>
</file>

<file path=ppt/slides/_rels/slide9.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notesSlide" Target="../notesSlides/notesSlide9.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 y="-52311"/>
            <a:ext cx="12191999" cy="751228"/>
          </a:xfrm>
          <a:solidFill>
            <a:schemeClr val="bg2"/>
          </a:solidFill>
          <a:ln>
            <a:solidFill>
              <a:schemeClr val="tx1"/>
            </a:solidFill>
          </a:ln>
        </p:spPr>
        <p:txBody>
          <a:bodyPr>
            <a:noAutofit/>
          </a:bodyPr>
          <a:lstStyle/>
          <a:p>
            <a:r>
              <a:rPr lang="en-US" sz="4000" dirty="0">
                <a:latin typeface="Calibri" panose="020F0502020204030204" pitchFamily="34" charset="0"/>
                <a:cs typeface="Calibri" panose="020F0502020204030204" pitchFamily="34" charset="0"/>
              </a:rPr>
              <a:t>Gravitational form factors with DVCS</a:t>
            </a:r>
          </a:p>
        </p:txBody>
      </p:sp>
      <p:sp>
        <p:nvSpPr>
          <p:cNvPr id="3" name="Content Placeholder 2"/>
          <p:cNvSpPr>
            <a:spLocks noGrp="1"/>
          </p:cNvSpPr>
          <p:nvPr>
            <p:ph idx="1"/>
          </p:nvPr>
        </p:nvSpPr>
        <p:spPr>
          <a:xfrm>
            <a:off x="1831297" y="2638163"/>
            <a:ext cx="8229600" cy="1003378"/>
          </a:xfrm>
        </p:spPr>
        <p:txBody>
          <a:bodyPr>
            <a:noAutofit/>
          </a:bodyPr>
          <a:lstStyle/>
          <a:p>
            <a:pPr algn="ctr">
              <a:buNone/>
            </a:pPr>
            <a:r>
              <a:rPr lang="en-US" sz="2800" b="1" dirty="0">
                <a:latin typeface="Calibri" panose="020F0502020204030204" pitchFamily="34" charset="0"/>
                <a:cs typeface="Calibri" panose="020F0502020204030204" pitchFamily="34" charset="0"/>
              </a:rPr>
              <a:t>Volker D. Burkert</a:t>
            </a:r>
          </a:p>
          <a:p>
            <a:pPr algn="ctr">
              <a:buNone/>
            </a:pPr>
            <a:r>
              <a:rPr lang="en-US" sz="2800" b="1" dirty="0">
                <a:latin typeface="Calibri" panose="020F0502020204030204" pitchFamily="34" charset="0"/>
                <a:cs typeface="Calibri" panose="020F0502020204030204" pitchFamily="34" charset="0"/>
              </a:rPr>
              <a:t>Jefferson Laboratory</a:t>
            </a:r>
          </a:p>
        </p:txBody>
      </p:sp>
      <p:sp>
        <p:nvSpPr>
          <p:cNvPr id="5" name="TextBox 4">
            <a:extLst>
              <a:ext uri="{FF2B5EF4-FFF2-40B4-BE49-F238E27FC236}">
                <a16:creationId xmlns:a16="http://schemas.microsoft.com/office/drawing/2014/main" id="{2F722375-5C11-D2B0-6166-DDF7DE0C8FBC}"/>
              </a:ext>
            </a:extLst>
          </p:cNvPr>
          <p:cNvSpPr txBox="1"/>
          <p:nvPr/>
        </p:nvSpPr>
        <p:spPr>
          <a:xfrm>
            <a:off x="0" y="5639468"/>
            <a:ext cx="12192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u="none" strike="noStrike" dirty="0">
                <a:solidFill>
                  <a:srgbClr val="000000"/>
                </a:solidFill>
                <a:effectLst/>
                <a:latin typeface="Calibri" panose="020F0502020204030204" pitchFamily="34" charset="0"/>
              </a:rPr>
              <a:t>Towards improved hadron </a:t>
            </a:r>
            <a:r>
              <a:rPr lang="en-US" b="1" u="none" strike="noStrike" dirty="0" err="1">
                <a:solidFill>
                  <a:srgbClr val="000000"/>
                </a:solidFill>
                <a:effectLst/>
                <a:latin typeface="Calibri" panose="020F0502020204030204" pitchFamily="34" charset="0"/>
              </a:rPr>
              <a:t>femtography</a:t>
            </a:r>
            <a:r>
              <a:rPr lang="en-US" b="1" u="none" strike="noStrike" dirty="0">
                <a:solidFill>
                  <a:srgbClr val="000000"/>
                </a:solidFill>
                <a:effectLst/>
                <a:latin typeface="Calibri" panose="020F0502020204030204" pitchFamily="34" charset="0"/>
              </a:rPr>
              <a:t> with hard exclusive reactions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u="none" strike="noStrike" dirty="0">
                <a:solidFill>
                  <a:srgbClr val="000000"/>
                </a:solidFill>
                <a:effectLst/>
                <a:latin typeface="Calibri" panose="020F0502020204030204" pitchFamily="34" charset="0"/>
              </a:rPr>
              <a:t>Edition IV, Jefferson Lab, 28-July 31, 2025</a:t>
            </a:r>
            <a:endParaRPr kumimoji="0" lang="en-US" b="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3259908987"/>
      </p:ext>
    </p:extLst>
  </p:cSld>
  <p:clrMapOvr>
    <a:masterClrMapping/>
  </p:clrMapOvr>
  <mc:AlternateContent xmlns:mc="http://schemas.openxmlformats.org/markup-compatibility/2006">
    <mc:Choice xmlns:p14="http://schemas.microsoft.com/office/powerpoint/2010/main" Requires="p14">
      <p:transition spd="slow" p14:dur="2750" advTm="8208">
        <p:randomBar/>
      </p:transition>
    </mc:Choice>
    <mc:Fallback>
      <p:transition spd="slow" advTm="8208">
        <p:randomBa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7053-673C-2641-9AD9-38AD4384E01A}"/>
              </a:ext>
            </a:extLst>
          </p:cNvPr>
          <p:cNvSpPr>
            <a:spLocks noGrp="1"/>
          </p:cNvSpPr>
          <p:nvPr>
            <p:ph type="title"/>
          </p:nvPr>
        </p:nvSpPr>
        <p:spPr/>
        <p:txBody>
          <a:bodyPr>
            <a:normAutofit fontScale="90000"/>
          </a:bodyPr>
          <a:lstStyle/>
          <a:p>
            <a:br>
              <a:rPr lang="it" dirty="0"/>
            </a:br>
            <a:endParaRPr lang="en-US" dirty="0"/>
          </a:p>
        </p:txBody>
      </p:sp>
      <p:sp>
        <p:nvSpPr>
          <p:cNvPr id="11" name="Title 1">
            <a:extLst>
              <a:ext uri="{FF2B5EF4-FFF2-40B4-BE49-F238E27FC236}">
                <a16:creationId xmlns:a16="http://schemas.microsoft.com/office/drawing/2014/main" id="{9DA0DEB4-B5D1-EB4C-85F1-E6A76393F97D}"/>
              </a:ext>
            </a:extLst>
          </p:cNvPr>
          <p:cNvSpPr txBox="1">
            <a:spLocks/>
          </p:cNvSpPr>
          <p:nvPr/>
        </p:nvSpPr>
        <p:spPr>
          <a:xfrm>
            <a:off x="0" y="-5042"/>
            <a:ext cx="12192000" cy="760397"/>
          </a:xfrm>
          <a:prstGeom prst="rect">
            <a:avLst/>
          </a:prstGeom>
          <a:solidFill>
            <a:schemeClr val="bg2"/>
          </a:solidFill>
          <a:ln>
            <a:solidFill>
              <a:schemeClr val="tx1"/>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600" dirty="0">
                <a:latin typeface="Calibri" panose="020F0502020204030204" pitchFamily="34" charset="0"/>
                <a:cs typeface="Calibri" panose="020F0502020204030204" pitchFamily="34" charset="0"/>
              </a:rPr>
              <a:t>First extraction of </a:t>
            </a:r>
            <a:r>
              <a:rPr lang="en-US" dirty="0">
                <a:latin typeface="Lucida Handwriting" panose="03010101010101010101" pitchFamily="66" charset="77"/>
                <a:cs typeface="Cambria"/>
              </a:rPr>
              <a:t>C</a:t>
            </a:r>
            <a:r>
              <a:rPr lang="en-US" baseline="-25000" dirty="0">
                <a:latin typeface="Lucida Handwriting" panose="03010101010101010101" pitchFamily="66" charset="77"/>
                <a:cs typeface="Cambria"/>
              </a:rPr>
              <a:t>H</a:t>
            </a:r>
            <a:r>
              <a:rPr lang="en-US" dirty="0">
                <a:latin typeface="Cambria"/>
                <a:cs typeface="Cambria"/>
              </a:rPr>
              <a:t>(</a:t>
            </a:r>
            <a:r>
              <a:rPr lang="en-US" i="1" dirty="0">
                <a:latin typeface="Cambria"/>
                <a:cs typeface="Cambria"/>
              </a:rPr>
              <a:t>t</a:t>
            </a:r>
            <a:r>
              <a:rPr lang="en-US" dirty="0">
                <a:latin typeface="Cambria"/>
                <a:cs typeface="Cambria"/>
              </a:rPr>
              <a:t>)</a:t>
            </a:r>
            <a:r>
              <a:rPr lang="en-US" b="0" dirty="0">
                <a:latin typeface="Cambria"/>
                <a:cs typeface="Cambria"/>
              </a:rPr>
              <a:t> </a:t>
            </a:r>
            <a:r>
              <a:rPr lang="en-US" sz="3600" dirty="0">
                <a:latin typeface="Calibri" panose="020F0502020204030204" pitchFamily="34" charset="0"/>
                <a:cs typeface="Calibri" panose="020F0502020204030204" pitchFamily="34" charset="0"/>
              </a:rPr>
              <a:t>and the proton D-term </a:t>
            </a:r>
            <a:r>
              <a:rPr lang="en-US" i="1" dirty="0">
                <a:latin typeface="Calibri" panose="020F0502020204030204" pitchFamily="34" charset="0"/>
                <a:cs typeface="Calibri" panose="020F0502020204030204" pitchFamily="34" charset="0"/>
              </a:rPr>
              <a:t>d</a:t>
            </a:r>
            <a:r>
              <a:rPr lang="en-US" i="1"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t</a:t>
            </a:r>
            <a:r>
              <a:rPr lang="en-US"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40986F17-0BC2-8541-868A-E97C34792AAE}"/>
                  </a:ext>
                </a:extLst>
              </p:cNvPr>
              <p:cNvSpPr txBox="1"/>
              <p:nvPr/>
            </p:nvSpPr>
            <p:spPr>
              <a:xfrm>
                <a:off x="6893804" y="3788845"/>
                <a:ext cx="2574744" cy="707886"/>
              </a:xfrm>
              <a:prstGeom prst="rect">
                <a:avLst/>
              </a:prstGeom>
              <a:noFill/>
              <a:ln w="19050">
                <a:solidFill>
                  <a:schemeClr val="tx1"/>
                </a:solidFill>
              </a:ln>
            </p:spPr>
            <p:txBody>
              <a:bodyPr wrap="none" rtlCol="0">
                <a:spAutoFit/>
              </a:bodyPr>
              <a:lstStyle/>
              <a:p>
                <a:r>
                  <a:rPr lang="en-US" sz="2000" b="1" i="1" dirty="0">
                    <a:latin typeface="Cambria" panose="02040503050406030204" pitchFamily="18" charset="0"/>
                  </a:rPr>
                  <a:t>d</a:t>
                </a:r>
                <a:r>
                  <a:rPr lang="en-US" sz="2000" b="1" i="1" baseline="-25000" dirty="0">
                    <a:latin typeface="Cambria" panose="02040503050406030204" pitchFamily="18" charset="0"/>
                  </a:rPr>
                  <a:t>1</a:t>
                </a:r>
                <a:r>
                  <a:rPr lang="en-US" sz="2000" b="1" i="1" baseline="30000" dirty="0">
                    <a:latin typeface="Cambria" panose="02040503050406030204" pitchFamily="18" charset="0"/>
                  </a:rPr>
                  <a:t>Q</a:t>
                </a:r>
                <a:r>
                  <a:rPr lang="en-US" sz="2000" b="1" i="1" dirty="0">
                    <a:latin typeface="Cambria" panose="02040503050406030204" pitchFamily="18" charset="0"/>
                  </a:rPr>
                  <a:t>(0) = </a:t>
                </a:r>
                <a:r>
                  <a:rPr lang="en-US" sz="2000" b="1" dirty="0">
                    <a:latin typeface="Cambria" panose="02040503050406030204" pitchFamily="18" charset="0"/>
                  </a:rPr>
                  <a:t>9/10</a:t>
                </a:r>
                <a:r>
                  <a:rPr lang="en-US" sz="2000" b="1" dirty="0">
                    <a:latin typeface="Lucida Handwriting" panose="03010101010101010101" pitchFamily="66" charset="77"/>
                  </a:rPr>
                  <a:t> C</a:t>
                </a:r>
                <a:r>
                  <a:rPr lang="en-US" sz="2000" b="1" baseline="-25000" dirty="0">
                    <a:latin typeface="Lucida Handwriting" panose="03010101010101010101" pitchFamily="66" charset="77"/>
                  </a:rPr>
                  <a:t>H</a:t>
                </a:r>
                <a:r>
                  <a:rPr lang="en-US" sz="2000" b="1" dirty="0">
                    <a:latin typeface="Cambria" panose="02040503050406030204" pitchFamily="18" charset="0"/>
                  </a:rPr>
                  <a:t>(</a:t>
                </a:r>
                <a:r>
                  <a:rPr lang="en-US" sz="2000" b="1" i="1" dirty="0">
                    <a:latin typeface="Cambria" panose="02040503050406030204" pitchFamily="18" charset="0"/>
                  </a:rPr>
                  <a:t>0</a:t>
                </a:r>
                <a:r>
                  <a:rPr lang="en-US" sz="2000" b="1" dirty="0">
                    <a:latin typeface="Cambria" panose="02040503050406030204" pitchFamily="18" charset="0"/>
                  </a:rPr>
                  <a:t>) </a:t>
                </a:r>
              </a:p>
              <a:p>
                <a:r>
                  <a:rPr lang="en-US" sz="2000" b="1" dirty="0">
                    <a:latin typeface="Cambria" panose="02040503050406030204" pitchFamily="18" charset="0"/>
                  </a:rPr>
                  <a:t>             = -2.04 </a:t>
                </a:r>
                <a14:m>
                  <m:oMath xmlns:m="http://schemas.openxmlformats.org/officeDocument/2006/math">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𝟏𝟒</m:t>
                    </m:r>
                  </m:oMath>
                </a14:m>
                <a:endParaRPr lang="en-US" sz="2000" b="1" dirty="0">
                  <a:latin typeface="Cambria" panose="02040503050406030204" pitchFamily="18" charset="0"/>
                </a:endParaRPr>
              </a:p>
            </p:txBody>
          </p:sp>
        </mc:Choice>
        <mc:Fallback>
          <p:sp>
            <p:nvSpPr>
              <p:cNvPr id="21" name="TextBox 20">
                <a:extLst>
                  <a:ext uri="{FF2B5EF4-FFF2-40B4-BE49-F238E27FC236}">
                    <a16:creationId xmlns:a16="http://schemas.microsoft.com/office/drawing/2014/main" id="{40986F17-0BC2-8541-868A-E97C34792AAE}"/>
                  </a:ext>
                </a:extLst>
              </p:cNvPr>
              <p:cNvSpPr txBox="1">
                <a:spLocks noRot="1" noChangeAspect="1" noMove="1" noResize="1" noEditPoints="1" noAdjustHandles="1" noChangeArrowheads="1" noChangeShapeType="1" noTextEdit="1"/>
              </p:cNvSpPr>
              <p:nvPr/>
            </p:nvSpPr>
            <p:spPr>
              <a:xfrm>
                <a:off x="6893804" y="3788845"/>
                <a:ext cx="2574744" cy="707886"/>
              </a:xfrm>
              <a:prstGeom prst="rect">
                <a:avLst/>
              </a:prstGeom>
              <a:blipFill>
                <a:blip r:embed="rId4"/>
                <a:stretch>
                  <a:fillRect l="-2439" t="-6897" r="-976" b="-12069"/>
                </a:stretch>
              </a:blipFill>
              <a:ln w="19050">
                <a:solidFill>
                  <a:schemeClr val="tx1"/>
                </a:solidFill>
              </a:ln>
            </p:spPr>
            <p:txBody>
              <a:bodyPr/>
              <a:lstStyle/>
              <a:p>
                <a:r>
                  <a:rPr lang="en-US">
                    <a:noFill/>
                  </a:rPr>
                  <a:t> </a:t>
                </a:r>
              </a:p>
            </p:txBody>
          </p:sp>
        </mc:Fallback>
      </mc:AlternateContent>
      <p:pic>
        <p:nvPicPr>
          <p:cNvPr id="26" name="Content Placeholder 3">
            <a:extLst>
              <a:ext uri="{FF2B5EF4-FFF2-40B4-BE49-F238E27FC236}">
                <a16:creationId xmlns:a16="http://schemas.microsoft.com/office/drawing/2014/main" id="{42C48198-A6A4-F53D-6EC2-5CC92E49F518}"/>
              </a:ext>
            </a:extLst>
          </p:cNvPr>
          <p:cNvPicPr>
            <a:picLocks noGrp="1" noChangeAspect="1"/>
          </p:cNvPicPr>
          <p:nvPr>
            <p:ph idx="1"/>
          </p:nvPr>
        </p:nvPicPr>
        <p:blipFill>
          <a:blip r:embed="rId5"/>
          <a:stretch>
            <a:fillRect/>
          </a:stretch>
        </p:blipFill>
        <p:spPr>
          <a:xfrm>
            <a:off x="813720" y="1245475"/>
            <a:ext cx="4979684" cy="5104474"/>
          </a:xfrm>
        </p:spPr>
      </p:pic>
      <p:sp>
        <p:nvSpPr>
          <p:cNvPr id="14" name="TextBox 13">
            <a:extLst>
              <a:ext uri="{FF2B5EF4-FFF2-40B4-BE49-F238E27FC236}">
                <a16:creationId xmlns:a16="http://schemas.microsoft.com/office/drawing/2014/main" id="{BCFA229B-5695-4F4A-95EA-8362974B39BB}"/>
              </a:ext>
            </a:extLst>
          </p:cNvPr>
          <p:cNvSpPr txBox="1"/>
          <p:nvPr/>
        </p:nvSpPr>
        <p:spPr>
          <a:xfrm>
            <a:off x="10121313" y="2037143"/>
            <a:ext cx="1285929"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r>
              <a:rPr lang="en-US" sz="1600" dirty="0">
                <a:latin typeface="Cambria" panose="02040503050406030204" pitchFamily="18" charset="0"/>
                <a:cs typeface="Times New Roman" panose="02020603050405020304" pitchFamily="18" charset="0"/>
              </a:rPr>
              <a:t>1</a:t>
            </a:r>
            <a:r>
              <a:rPr lang="en-US" sz="1600" i="1" dirty="0">
                <a:latin typeface="Cambria" panose="02040503050406030204" pitchFamily="18" charset="0"/>
                <a:cs typeface="Times New Roman" panose="02020603050405020304" pitchFamily="18" charset="0"/>
              </a:rPr>
              <a:t>&lt;z= x/</a:t>
            </a:r>
            <a:r>
              <a:rPr lang="en-US" sz="1600" i="1" dirty="0">
                <a:latin typeface="Symbol" pitchFamily="2" charset="2"/>
              </a:rPr>
              <a:t>x</a:t>
            </a:r>
            <a:r>
              <a:rPr lang="en-US" sz="1600" i="1" dirty="0">
                <a:latin typeface="Cambria" panose="02040503050406030204" pitchFamily="18" charset="0"/>
              </a:rPr>
              <a:t> </a:t>
            </a:r>
            <a:r>
              <a:rPr lang="en-US" sz="1600" dirty="0">
                <a:latin typeface="Cambria" panose="02040503050406030204" pitchFamily="18" charset="0"/>
              </a:rPr>
              <a:t>&lt;1</a:t>
            </a:r>
          </a:p>
        </p:txBody>
      </p:sp>
      <p:pic>
        <p:nvPicPr>
          <p:cNvPr id="18" name="Picture 17">
            <a:extLst>
              <a:ext uri="{FF2B5EF4-FFF2-40B4-BE49-F238E27FC236}">
                <a16:creationId xmlns:a16="http://schemas.microsoft.com/office/drawing/2014/main" id="{93799742-1F13-5D46-BDB0-5D65DE6FD511}"/>
              </a:ext>
            </a:extLst>
          </p:cNvPr>
          <p:cNvPicPr>
            <a:picLocks noChangeAspect="1"/>
          </p:cNvPicPr>
          <p:nvPr/>
        </p:nvPicPr>
        <p:blipFill>
          <a:blip r:embed="rId6"/>
          <a:stretch>
            <a:fillRect/>
          </a:stretch>
        </p:blipFill>
        <p:spPr>
          <a:xfrm>
            <a:off x="7565564" y="2336413"/>
            <a:ext cx="3723100" cy="1418848"/>
          </a:xfrm>
          <a:prstGeom prst="rect">
            <a:avLst/>
          </a:prstGeom>
          <a:ln>
            <a:noFill/>
          </a:ln>
        </p:spPr>
      </p:pic>
      <p:sp>
        <p:nvSpPr>
          <p:cNvPr id="30" name="TextBox 29">
            <a:extLst>
              <a:ext uri="{FF2B5EF4-FFF2-40B4-BE49-F238E27FC236}">
                <a16:creationId xmlns:a16="http://schemas.microsoft.com/office/drawing/2014/main" id="{9A3DB5AB-FC4A-E43E-27F8-8176834CF9AB}"/>
              </a:ext>
            </a:extLst>
          </p:cNvPr>
          <p:cNvSpPr txBox="1"/>
          <p:nvPr/>
        </p:nvSpPr>
        <p:spPr>
          <a:xfrm>
            <a:off x="8918063" y="2579977"/>
            <a:ext cx="907621" cy="369332"/>
          </a:xfrm>
          <a:prstGeom prst="rect">
            <a:avLst/>
          </a:prstGeom>
          <a:solidFill>
            <a:schemeClr val="bg1"/>
          </a:solidFill>
        </p:spPr>
        <p:txBody>
          <a:bodyPr wrap="none" rtlCol="0">
            <a:spAutoFit/>
          </a:bodyPr>
          <a:lstStyle/>
          <a:p>
            <a:r>
              <a:rPr lang="en-US" dirty="0">
                <a:latin typeface="Lucida Handwriting" panose="03010101010101010101" pitchFamily="66" charset="77"/>
              </a:rPr>
              <a:t>C</a:t>
            </a:r>
            <a:r>
              <a:rPr lang="en-US" baseline="-25000" dirty="0">
                <a:latin typeface="Lucida Handwriting" panose="03010101010101010101" pitchFamily="66" charset="77"/>
              </a:rPr>
              <a:t>H</a:t>
            </a:r>
            <a:r>
              <a:rPr lang="en-US" sz="1800" i="1" dirty="0">
                <a:latin typeface="Cambria" panose="02040503050406030204" pitchFamily="18" charset="0"/>
              </a:rPr>
              <a:t>(t) =</a:t>
            </a:r>
            <a:endParaRPr lang="en-US" dirty="0"/>
          </a:p>
        </p:txBody>
      </p:sp>
      <p:sp>
        <p:nvSpPr>
          <p:cNvPr id="24" name="Oval 23">
            <a:extLst>
              <a:ext uri="{FF2B5EF4-FFF2-40B4-BE49-F238E27FC236}">
                <a16:creationId xmlns:a16="http://schemas.microsoft.com/office/drawing/2014/main" id="{59607BAE-B6E0-9CC3-348E-53DE331A2B06}"/>
              </a:ext>
            </a:extLst>
          </p:cNvPr>
          <p:cNvSpPr/>
          <p:nvPr/>
        </p:nvSpPr>
        <p:spPr>
          <a:xfrm>
            <a:off x="9911584" y="5756203"/>
            <a:ext cx="678831" cy="408150"/>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9439C876-171D-6BB2-699C-1AD8E161C73A}"/>
              </a:ext>
            </a:extLst>
          </p:cNvPr>
          <p:cNvSpPr txBox="1"/>
          <p:nvPr/>
        </p:nvSpPr>
        <p:spPr>
          <a:xfrm>
            <a:off x="6508959" y="4618970"/>
            <a:ext cx="3498073"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sym typeface="Wingdings" pitchFamily="2" charset="2"/>
              </a:rPr>
              <a:t></a:t>
            </a:r>
            <a:r>
              <a:rPr lang="en-US" sz="2400" dirty="0">
                <a:latin typeface="Calibri" panose="020F0502020204030204" pitchFamily="34" charset="0"/>
                <a:cs typeface="Calibri" panose="020F0502020204030204" pitchFamily="34" charset="0"/>
              </a:rPr>
              <a:t> </a:t>
            </a:r>
            <a:r>
              <a:rPr lang="en-US" sz="2400" dirty="0">
                <a:solidFill>
                  <a:schemeClr val="accent6">
                    <a:lumMod val="75000"/>
                  </a:schemeClr>
                </a:solidFill>
                <a:latin typeface="Calibri" panose="020F0502020204030204" pitchFamily="34" charset="0"/>
                <a:cs typeface="Calibri" panose="020F0502020204030204" pitchFamily="34" charset="0"/>
              </a:rPr>
              <a:t>The D-term is negative!</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A4A10C8-BB63-A351-8B1D-4A6C8C951CA3}"/>
                  </a:ext>
                </a:extLst>
              </p:cNvPr>
              <p:cNvSpPr txBox="1"/>
              <p:nvPr/>
            </p:nvSpPr>
            <p:spPr>
              <a:xfrm>
                <a:off x="6821218" y="1153734"/>
                <a:ext cx="2311851" cy="1169551"/>
              </a:xfrm>
              <a:prstGeom prst="rect">
                <a:avLst/>
              </a:prstGeom>
              <a:noFill/>
              <a:ln w="12700">
                <a:solidFill>
                  <a:schemeClr val="tx1"/>
                </a:solidFill>
              </a:ln>
            </p:spPr>
            <p:txBody>
              <a:bodyPr wrap="none" rtlCol="0">
                <a:spAutoFit/>
              </a:bodyPr>
              <a:lstStyle/>
              <a:p>
                <a:r>
                  <a:rPr lang="en-US" dirty="0">
                    <a:latin typeface="Lucida Handwriting" panose="03010101010101010101" pitchFamily="66" charset="77"/>
                  </a:rPr>
                  <a:t>C</a:t>
                </a:r>
                <a:r>
                  <a:rPr lang="en-US" baseline="-25000" dirty="0">
                    <a:latin typeface="Lucida Handwriting" panose="03010101010101010101" pitchFamily="66" charset="77"/>
                  </a:rPr>
                  <a:t>H</a:t>
                </a:r>
                <a:r>
                  <a:rPr lang="en-US" dirty="0">
                    <a:latin typeface="Arial" panose="020B0604020202020204" pitchFamily="34" charset="0"/>
                    <a:cs typeface="Arial" panose="020B0604020202020204" pitchFamily="34" charset="0"/>
                  </a:rPr>
                  <a:t>(0) = </a:t>
                </a:r>
                <a:r>
                  <a:rPr lang="en-US" b="1" dirty="0">
                    <a:latin typeface="Arial" panose="020B0604020202020204" pitchFamily="34" charset="0"/>
                    <a:cs typeface="Arial" panose="020B0604020202020204" pitchFamily="34" charset="0"/>
                  </a:rPr>
                  <a:t>-2.27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 0.16</m:t>
                    </m:r>
                  </m:oMath>
                </a14:m>
                <a:endParaRPr lang="en-US"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1.02</a:t>
                </a:r>
                <a:r>
                  <a:rPr lang="en-US" dirty="0">
                    <a:latin typeface="Arial" panose="020B0604020202020204" pitchFamily="34" charset="0"/>
                    <a:cs typeface="Arial" panose="020B0604020202020204" pitchFamily="34" charset="0"/>
                  </a:rPr>
                  <a:t>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dirty="0">
                    <a:latin typeface="Arial" panose="020B0604020202020204" pitchFamily="34" charset="0"/>
                    <a:cs typeface="Arial" panose="020B0604020202020204" pitchFamily="34" charset="0"/>
                  </a:rPr>
                  <a:t>0.13</a:t>
                </a:r>
                <a:endParaRPr lang="en-US" b="0" dirty="0">
                  <a:latin typeface="Arial" panose="020B0604020202020204" pitchFamily="34" charset="0"/>
                  <a:ea typeface="Cambria Math" panose="02040503050406030204" pitchFamily="18" charset="0"/>
                  <a:cs typeface="Arial" panose="020B0604020202020204" pitchFamily="34" charset="0"/>
                </a:endParaRPr>
              </a:p>
              <a:p>
                <a:endParaRPr lang="en-US" sz="800" b="0" dirty="0">
                  <a:latin typeface="Arial" panose="020B0604020202020204" pitchFamily="34" charset="0"/>
                  <a:ea typeface="Cambria Math" panose="02040503050406030204" pitchFamily="18" charset="0"/>
                  <a:cs typeface="Arial" panose="020B0604020202020204" pitchFamily="34" charset="0"/>
                </a:endParaRPr>
              </a:p>
              <a:p>
                <a:r>
                  <a:rPr lang="en-US" dirty="0">
                    <a:latin typeface="Symbol" pitchFamily="2" charset="2"/>
                    <a:cs typeface="Arial" panose="020B0604020202020204" pitchFamily="34" charset="0"/>
                  </a:rPr>
                  <a:t>        a </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2.76</a:t>
                </a:r>
                <a:r>
                  <a:rPr lang="en-US" dirty="0">
                    <a:latin typeface="Arial" panose="020B0604020202020204" pitchFamily="34" charset="0"/>
                    <a:cs typeface="Arial" panose="020B0604020202020204" pitchFamily="34" charset="0"/>
                  </a:rPr>
                  <a:t>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m:t>
                    </m:r>
                  </m:oMath>
                </a14:m>
                <a:r>
                  <a:rPr lang="en-US" dirty="0">
                    <a:latin typeface="Arial" panose="020B0604020202020204" pitchFamily="34" charset="0"/>
                    <a:cs typeface="Arial" panose="020B0604020202020204" pitchFamily="34" charset="0"/>
                  </a:rPr>
                  <a:t> 0.23</a:t>
                </a:r>
              </a:p>
            </p:txBody>
          </p:sp>
        </mc:Choice>
        <mc:Fallback>
          <p:sp>
            <p:nvSpPr>
              <p:cNvPr id="3" name="TextBox 2">
                <a:extLst>
                  <a:ext uri="{FF2B5EF4-FFF2-40B4-BE49-F238E27FC236}">
                    <a16:creationId xmlns:a16="http://schemas.microsoft.com/office/drawing/2014/main" id="{3A4A10C8-BB63-A351-8B1D-4A6C8C951CA3}"/>
                  </a:ext>
                </a:extLst>
              </p:cNvPr>
              <p:cNvSpPr txBox="1">
                <a:spLocks noRot="1" noChangeAspect="1" noMove="1" noResize="1" noEditPoints="1" noAdjustHandles="1" noChangeArrowheads="1" noChangeShapeType="1" noTextEdit="1"/>
              </p:cNvSpPr>
              <p:nvPr/>
            </p:nvSpPr>
            <p:spPr>
              <a:xfrm>
                <a:off x="6821218" y="1153734"/>
                <a:ext cx="2311851" cy="1169551"/>
              </a:xfrm>
              <a:prstGeom prst="rect">
                <a:avLst/>
              </a:prstGeom>
              <a:blipFill>
                <a:blip r:embed="rId7"/>
                <a:stretch>
                  <a:fillRect l="-1630" t="-4255" r="-1087" b="-6383"/>
                </a:stretch>
              </a:blipFill>
              <a:ln w="12700">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A2CB7BC5-C674-23D8-2EDE-98BFD387BFBE}"/>
              </a:ext>
            </a:extLst>
          </p:cNvPr>
          <p:cNvSpPr txBox="1"/>
          <p:nvPr/>
        </p:nvSpPr>
        <p:spPr>
          <a:xfrm>
            <a:off x="6475174" y="5234826"/>
            <a:ext cx="5281233" cy="707886"/>
          </a:xfrm>
          <a:prstGeom prst="rect">
            <a:avLst/>
          </a:prstGeom>
          <a:solidFill>
            <a:srgbClr val="FFFF00"/>
          </a:solidFill>
          <a:ln w="28575">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Determine proton mechanical properties </a:t>
            </a:r>
            <a:r>
              <a:rPr lang="en-US" sz="2000" dirty="0">
                <a:latin typeface="Calibri" panose="020F0502020204030204" pitchFamily="34" charset="0"/>
                <a:cs typeface="Calibri" panose="020F0502020204030204" pitchFamily="34" charset="0"/>
                <a:sym typeface="Wingdings" pitchFamily="2" charset="2"/>
              </a:rPr>
              <a:t> r</a:t>
            </a:r>
            <a:r>
              <a:rPr lang="en-US" sz="2000" dirty="0">
                <a:latin typeface="Calibri" panose="020F0502020204030204" pitchFamily="34" charset="0"/>
                <a:cs typeface="Calibri" panose="020F0502020204030204" pitchFamily="34" charset="0"/>
              </a:rPr>
              <a:t>elate the D-term to the Energy-Stress Tensor. </a:t>
            </a:r>
          </a:p>
        </p:txBody>
      </p:sp>
      <p:sp>
        <p:nvSpPr>
          <p:cNvPr id="7" name="TextBox 6">
            <a:extLst>
              <a:ext uri="{FF2B5EF4-FFF2-40B4-BE49-F238E27FC236}">
                <a16:creationId xmlns:a16="http://schemas.microsoft.com/office/drawing/2014/main" id="{FF010E62-5549-8BD6-D8DC-5C0439CFFEBC}"/>
              </a:ext>
            </a:extLst>
          </p:cNvPr>
          <p:cNvSpPr txBox="1"/>
          <p:nvPr/>
        </p:nvSpPr>
        <p:spPr>
          <a:xfrm>
            <a:off x="6690046" y="6010464"/>
            <a:ext cx="5040675" cy="307777"/>
          </a:xfrm>
          <a:prstGeom prst="rect">
            <a:avLst/>
          </a:prstGeom>
          <a:noFill/>
        </p:spPr>
        <p:txBody>
          <a:bodyPr wrap="none" rtlCol="0">
            <a:spAutoFit/>
          </a:bodyPr>
          <a:lstStyle/>
          <a:p>
            <a:pPr algn="l"/>
            <a:r>
              <a:rPr lang="en-US" sz="1400" i="1" dirty="0">
                <a:latin typeface="-apple-system"/>
              </a:rPr>
              <a:t>M. Polyakov, P. Schweitzer, </a:t>
            </a:r>
            <a:r>
              <a:rPr lang="en-US" sz="1400" i="1" dirty="0" err="1">
                <a:latin typeface="-apple-system"/>
              </a:rPr>
              <a:t>I</a:t>
            </a:r>
            <a:r>
              <a:rPr lang="en-US" sz="1400" b="0" i="1" u="none" strike="noStrike" dirty="0" err="1">
                <a:effectLst/>
                <a:latin typeface="-apple-system"/>
              </a:rPr>
              <a:t>nt.J.Mod.Phys.A</a:t>
            </a:r>
            <a:r>
              <a:rPr lang="en-US" sz="1400" b="0" i="0" u="none" strike="noStrike" dirty="0">
                <a:effectLst/>
                <a:latin typeface="-apple-system"/>
              </a:rPr>
              <a:t> 33 (2018) 26, 1830025</a:t>
            </a:r>
          </a:p>
        </p:txBody>
      </p:sp>
    </p:spTree>
    <p:custDataLst>
      <p:tags r:id="rId1"/>
    </p:custDataLst>
    <p:extLst>
      <p:ext uri="{BB962C8B-B14F-4D97-AF65-F5344CB8AC3E}">
        <p14:creationId xmlns:p14="http://schemas.microsoft.com/office/powerpoint/2010/main" val="4091367058"/>
      </p:ext>
    </p:extLst>
  </p:cSld>
  <p:clrMapOvr>
    <a:masterClrMapping/>
  </p:clrMapOvr>
  <mc:AlternateContent xmlns:mc="http://schemas.openxmlformats.org/markup-compatibility/2006" xmlns:p14="http://schemas.microsoft.com/office/powerpoint/2010/main">
    <mc:Choice Requires="p14">
      <p:transition spd="slow" p14:dur="2000" advTm="136301"/>
    </mc:Choice>
    <mc:Fallback xmlns="">
      <p:transition spd="slow" advTm="136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8EBC-415A-C645-AC7C-D3C5D4662771}"/>
              </a:ext>
            </a:extLst>
          </p:cNvPr>
          <p:cNvSpPr>
            <a:spLocks noGrp="1"/>
          </p:cNvSpPr>
          <p:nvPr>
            <p:ph type="title"/>
          </p:nvPr>
        </p:nvSpPr>
        <p:spPr>
          <a:xfrm>
            <a:off x="0" y="-25051"/>
            <a:ext cx="12192000" cy="760397"/>
          </a:xfrm>
          <a:solidFill>
            <a:schemeClr val="bg2"/>
          </a:solidFill>
          <a:ln>
            <a:solidFill>
              <a:schemeClr val="tx1"/>
            </a:solidFill>
          </a:ln>
        </p:spPr>
        <p:txBody>
          <a:bodyPr>
            <a:normAutofit/>
          </a:bodyPr>
          <a:lstStyle/>
          <a:p>
            <a:r>
              <a:rPr lang="en-US" sz="3600" dirty="0"/>
              <a:t>First results on quark pressure &amp; stress in the proton </a:t>
            </a:r>
          </a:p>
        </p:txBody>
      </p:sp>
      <p:grpSp>
        <p:nvGrpSpPr>
          <p:cNvPr id="4" name="Group 3">
            <a:extLst>
              <a:ext uri="{FF2B5EF4-FFF2-40B4-BE49-F238E27FC236}">
                <a16:creationId xmlns:a16="http://schemas.microsoft.com/office/drawing/2014/main" id="{230D222B-0E27-78E0-9A5F-D168858296E3}"/>
              </a:ext>
            </a:extLst>
          </p:cNvPr>
          <p:cNvGrpSpPr/>
          <p:nvPr/>
        </p:nvGrpSpPr>
        <p:grpSpPr>
          <a:xfrm>
            <a:off x="12526" y="971160"/>
            <a:ext cx="4039166" cy="5286910"/>
            <a:chOff x="12526" y="931971"/>
            <a:chExt cx="4039166" cy="5286910"/>
          </a:xfrm>
        </p:grpSpPr>
        <p:pic>
          <p:nvPicPr>
            <p:cNvPr id="52" name="Picture 51">
              <a:extLst>
                <a:ext uri="{FF2B5EF4-FFF2-40B4-BE49-F238E27FC236}">
                  <a16:creationId xmlns:a16="http://schemas.microsoft.com/office/drawing/2014/main" id="{35BCD207-D6C4-9D51-72A4-58AE4F12A1E6}"/>
                </a:ext>
              </a:extLst>
            </p:cNvPr>
            <p:cNvPicPr>
              <a:picLocks noChangeAspect="1"/>
            </p:cNvPicPr>
            <p:nvPr/>
          </p:nvPicPr>
          <p:blipFill rotWithShape="1">
            <a:blip r:embed="rId4"/>
            <a:srcRect r="49156"/>
            <a:stretch/>
          </p:blipFill>
          <p:spPr>
            <a:xfrm>
              <a:off x="12526" y="931971"/>
              <a:ext cx="4039166" cy="4905301"/>
            </a:xfrm>
            <a:prstGeom prst="rect">
              <a:avLst/>
            </a:prstGeom>
          </p:spPr>
        </p:pic>
        <p:cxnSp>
          <p:nvCxnSpPr>
            <p:cNvPr id="53" name="Straight Connector 52">
              <a:extLst>
                <a:ext uri="{FF2B5EF4-FFF2-40B4-BE49-F238E27FC236}">
                  <a16:creationId xmlns:a16="http://schemas.microsoft.com/office/drawing/2014/main" id="{C4CED85D-F747-BFAD-7991-9568573E354C}"/>
                </a:ext>
              </a:extLst>
            </p:cNvPr>
            <p:cNvCxnSpPr>
              <a:cxnSpLocks/>
            </p:cNvCxnSpPr>
            <p:nvPr/>
          </p:nvCxnSpPr>
          <p:spPr>
            <a:xfrm>
              <a:off x="1517425" y="1826355"/>
              <a:ext cx="2050709"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Left Arrow 53">
              <a:extLst>
                <a:ext uri="{FF2B5EF4-FFF2-40B4-BE49-F238E27FC236}">
                  <a16:creationId xmlns:a16="http://schemas.microsoft.com/office/drawing/2014/main" id="{367C0611-D85B-9C4B-2AEA-B266EA875088}"/>
                </a:ext>
              </a:extLst>
            </p:cNvPr>
            <p:cNvSpPr/>
            <p:nvPr/>
          </p:nvSpPr>
          <p:spPr>
            <a:xfrm>
              <a:off x="814849" y="1410834"/>
              <a:ext cx="702577" cy="360190"/>
            </a:xfrm>
            <a:prstGeom prst="lef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FC9CE11-43DB-5C41-B258-7EE623EBA416}"/>
                </a:ext>
              </a:extLst>
            </p:cNvPr>
            <p:cNvSpPr/>
            <p:nvPr/>
          </p:nvSpPr>
          <p:spPr>
            <a:xfrm>
              <a:off x="1524144" y="1410820"/>
              <a:ext cx="2224954" cy="13991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Peak pressure: 0.73 GeV/fm</a:t>
              </a:r>
              <a:r>
                <a:rPr lang="en-US" b="1" baseline="30000" dirty="0">
                  <a:solidFill>
                    <a:schemeClr val="tx1"/>
                  </a:solidFill>
                  <a:latin typeface="Calibri" panose="020F0502020204030204" pitchFamily="34" charset="0"/>
                  <a:cs typeface="Calibri" panose="020F0502020204030204" pitchFamily="34" charset="0"/>
                </a:rPr>
                <a:t>3</a:t>
              </a:r>
              <a:r>
                <a:rPr lang="en-US" sz="1600" dirty="0"/>
                <a:t>:</a:t>
              </a:r>
              <a:r>
                <a:rPr lang="en-US" sz="1600" b="1" dirty="0">
                  <a:solidFill>
                    <a:schemeClr val="tx1"/>
                  </a:solidFill>
                </a:rPr>
                <a:t>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C26D793-B46A-CC8F-F5F5-B85A1C471AB5}"/>
                    </a:ext>
                  </a:extLst>
                </p:cNvPr>
                <p:cNvSpPr txBox="1"/>
                <p:nvPr/>
              </p:nvSpPr>
              <p:spPr>
                <a:xfrm>
                  <a:off x="997983" y="5510995"/>
                  <a:ext cx="2584427" cy="707886"/>
                </a:xfrm>
                <a:prstGeom prst="rect">
                  <a:avLst/>
                </a:prstGeom>
                <a:noFill/>
              </p:spPr>
              <p:txBody>
                <a:bodyPr wrap="square">
                  <a:spAutoFit/>
                </a:bodyPr>
                <a:lstStyle/>
                <a:p>
                  <a:pPr algn="ctr"/>
                  <a:r>
                    <a:rPr lang="en-US" sz="2000" dirty="0" err="1">
                      <a:solidFill>
                        <a:schemeClr val="tx1"/>
                      </a:solidFill>
                      <a:latin typeface="Calibri" panose="020F0502020204030204" pitchFamily="34" charset="0"/>
                      <a:cs typeface="Calibri" panose="020F0502020204030204" pitchFamily="34" charset="0"/>
                    </a:rPr>
                    <a:t>P</a:t>
                  </a:r>
                  <a:r>
                    <a:rPr lang="en-US" sz="2000" baseline="-25000" dirty="0" err="1">
                      <a:solidFill>
                        <a:schemeClr val="tx1"/>
                      </a:solidFill>
                      <a:latin typeface="Calibri" panose="020F0502020204030204" pitchFamily="34" charset="0"/>
                      <a:cs typeface="Calibri" panose="020F0502020204030204" pitchFamily="34" charset="0"/>
                    </a:rPr>
                    <a:t>peak</a:t>
                  </a:r>
                  <a:r>
                    <a:rPr lang="en-US" sz="2000" dirty="0">
                      <a:solidFill>
                        <a:schemeClr val="tx1"/>
                      </a:solidFill>
                      <a:latin typeface="Calibri" panose="020F0502020204030204" pitchFamily="34" charset="0"/>
                      <a:cs typeface="Calibri" panose="020F0502020204030204" pitchFamily="34" charset="0"/>
                    </a:rPr>
                    <a:t> = 1.2(3)</a:t>
                  </a:r>
                  <a14:m>
                    <m:oMath xmlns:m="http://schemas.openxmlformats.org/officeDocument/2006/math">
                      <m:r>
                        <a:rPr lang="en-US" sz="2000" b="0" i="1" smtClean="0">
                          <a:solidFill>
                            <a:schemeClr val="tx1"/>
                          </a:solidFill>
                          <a:latin typeface="Cambria Math" panose="02040503050406030204" pitchFamily="18" charset="0"/>
                          <a:cs typeface="Calibri" panose="020F0502020204030204" pitchFamily="34" charset="0"/>
                        </a:rPr>
                        <m:t> </m:t>
                      </m:r>
                    </m:oMath>
                  </a14:m>
                  <a:r>
                    <a:rPr lang="en-US" sz="2000" dirty="0">
                      <a:solidFill>
                        <a:schemeClr val="tx1"/>
                      </a:solidFill>
                      <a:latin typeface="Calibri" panose="020F0502020204030204" pitchFamily="34" charset="0"/>
                      <a:cs typeface="Calibri" panose="020F0502020204030204" pitchFamily="34" charset="0"/>
                    </a:rPr>
                    <a:t>10</a:t>
                  </a:r>
                  <a:r>
                    <a:rPr lang="en-US" sz="2000" baseline="30000" dirty="0">
                      <a:solidFill>
                        <a:schemeClr val="tx1"/>
                      </a:solidFill>
                      <a:latin typeface="Calibri" panose="020F0502020204030204" pitchFamily="34" charset="0"/>
                      <a:cs typeface="Calibri" panose="020F0502020204030204" pitchFamily="34" charset="0"/>
                    </a:rPr>
                    <a:t>35 </a:t>
                  </a:r>
                  <a:r>
                    <a:rPr lang="en-US" sz="2000" dirty="0">
                      <a:solidFill>
                        <a:schemeClr val="tx1"/>
                      </a:solidFill>
                      <a:latin typeface="Calibri" panose="020F0502020204030204" pitchFamily="34" charset="0"/>
                      <a:cs typeface="Calibri" panose="020F0502020204030204" pitchFamily="34" charset="0"/>
                    </a:rPr>
                    <a:t>Pa</a:t>
                  </a:r>
                </a:p>
                <a:p>
                  <a:pPr algn="ctr"/>
                  <a:r>
                    <a:rPr lang="en-US" sz="2000" dirty="0" err="1">
                      <a:solidFill>
                        <a:schemeClr val="tx1"/>
                      </a:solidFill>
                      <a:latin typeface="Calibri" panose="020F0502020204030204" pitchFamily="34" charset="0"/>
                      <a:cs typeface="Calibri" panose="020F0502020204030204" pitchFamily="34" charset="0"/>
                    </a:rPr>
                    <a:t>P</a:t>
                  </a:r>
                  <a:r>
                    <a:rPr lang="en-US" sz="2000" baseline="-25000" dirty="0" err="1">
                      <a:solidFill>
                        <a:schemeClr val="tx1"/>
                      </a:solidFill>
                      <a:latin typeface="Calibri" panose="020F0502020204030204" pitchFamily="34" charset="0"/>
                      <a:cs typeface="Calibri" panose="020F0502020204030204" pitchFamily="34" charset="0"/>
                    </a:rPr>
                    <a:t>atm</a:t>
                  </a:r>
                  <a:r>
                    <a:rPr lang="en-US" sz="2000" baseline="-25000" dirty="0">
                      <a:solidFill>
                        <a:schemeClr val="tx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cs typeface="Calibri" panose="020F0502020204030204" pitchFamily="34" charset="0"/>
                    </a:rPr>
                    <a:t> 10</a:t>
                  </a:r>
                  <a:r>
                    <a:rPr lang="en-US" sz="2000" baseline="30000" dirty="0">
                      <a:solidFill>
                        <a:schemeClr val="tx1"/>
                      </a:solidFill>
                      <a:latin typeface="Calibri" panose="020F0502020204030204" pitchFamily="34" charset="0"/>
                      <a:cs typeface="Calibri" panose="020F0502020204030204" pitchFamily="34" charset="0"/>
                    </a:rPr>
                    <a:t>5 </a:t>
                  </a:r>
                  <a:r>
                    <a:rPr lang="en-US" sz="2000" dirty="0">
                      <a:solidFill>
                        <a:schemeClr val="tx1"/>
                      </a:solidFill>
                      <a:latin typeface="Calibri" panose="020F0502020204030204" pitchFamily="34" charset="0"/>
                      <a:cs typeface="Calibri" panose="020F0502020204030204" pitchFamily="34" charset="0"/>
                    </a:rPr>
                    <a:t>Pa</a:t>
                  </a:r>
                  <a:endParaRPr lang="en-US" sz="2000" baseline="-25000" dirty="0">
                    <a:solidFill>
                      <a:schemeClr val="tx1"/>
                    </a:solidFill>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DC26D793-B46A-CC8F-F5F5-B85A1C471AB5}"/>
                    </a:ext>
                  </a:extLst>
                </p:cNvPr>
                <p:cNvSpPr txBox="1">
                  <a:spLocks noRot="1" noChangeAspect="1" noMove="1" noResize="1" noEditPoints="1" noAdjustHandles="1" noChangeArrowheads="1" noChangeShapeType="1" noTextEdit="1"/>
                </p:cNvSpPr>
                <p:nvPr/>
              </p:nvSpPr>
              <p:spPr>
                <a:xfrm>
                  <a:off x="997983" y="5510995"/>
                  <a:ext cx="2584427" cy="707886"/>
                </a:xfrm>
                <a:prstGeom prst="rect">
                  <a:avLst/>
                </a:prstGeom>
                <a:blipFill>
                  <a:blip r:embed="rId5"/>
                  <a:stretch>
                    <a:fillRect t="-3509" b="-14035"/>
                  </a:stretch>
                </a:blipFill>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7AC52800-B03B-15D1-2223-0A3FCDD008C7}"/>
              </a:ext>
            </a:extLst>
          </p:cNvPr>
          <p:cNvPicPr>
            <a:picLocks noChangeAspect="1"/>
          </p:cNvPicPr>
          <p:nvPr/>
        </p:nvPicPr>
        <p:blipFill>
          <a:blip r:embed="rId6"/>
          <a:stretch>
            <a:fillRect/>
          </a:stretch>
        </p:blipFill>
        <p:spPr>
          <a:xfrm>
            <a:off x="9331234" y="3980317"/>
            <a:ext cx="2346962" cy="2249087"/>
          </a:xfrm>
          <a:prstGeom prst="rect">
            <a:avLst/>
          </a:prstGeom>
        </p:spPr>
      </p:pic>
      <p:sp>
        <p:nvSpPr>
          <p:cNvPr id="56" name="TextBox 55">
            <a:extLst>
              <a:ext uri="{FF2B5EF4-FFF2-40B4-BE49-F238E27FC236}">
                <a16:creationId xmlns:a16="http://schemas.microsoft.com/office/drawing/2014/main" id="{BD396C96-5EEC-3DB5-6E14-87563F369F9B}"/>
              </a:ext>
            </a:extLst>
          </p:cNvPr>
          <p:cNvSpPr txBox="1"/>
          <p:nvPr/>
        </p:nvSpPr>
        <p:spPr>
          <a:xfrm>
            <a:off x="9061625" y="915372"/>
            <a:ext cx="2912332" cy="677108"/>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Tangential stress (r=0.6fm)</a:t>
            </a:r>
          </a:p>
          <a:p>
            <a:pPr algn="ctr"/>
            <a:r>
              <a:rPr lang="en-US" sz="2000" dirty="0">
                <a:latin typeface="Calibri" panose="020F0502020204030204" pitchFamily="34" charset="0"/>
                <a:cs typeface="Calibri" panose="020F0502020204030204" pitchFamily="34" charset="0"/>
              </a:rPr>
              <a:t>38x10</a:t>
            </a:r>
            <a:r>
              <a:rPr lang="en-US" sz="2000" baseline="30000" dirty="0">
                <a:latin typeface="Calibri" panose="020F0502020204030204" pitchFamily="34" charset="0"/>
                <a:cs typeface="Calibri" panose="020F0502020204030204" pitchFamily="34" charset="0"/>
              </a:rPr>
              <a:t>3</a:t>
            </a:r>
            <a:r>
              <a:rPr lang="en-US" sz="2000" dirty="0">
                <a:latin typeface="Calibri" panose="020F0502020204030204" pitchFamily="34" charset="0"/>
                <a:cs typeface="Calibri" panose="020F0502020204030204" pitchFamily="34" charset="0"/>
              </a:rPr>
              <a:t> Newton</a:t>
            </a:r>
          </a:p>
        </p:txBody>
      </p:sp>
      <p:grpSp>
        <p:nvGrpSpPr>
          <p:cNvPr id="11" name="Group 10">
            <a:extLst>
              <a:ext uri="{FF2B5EF4-FFF2-40B4-BE49-F238E27FC236}">
                <a16:creationId xmlns:a16="http://schemas.microsoft.com/office/drawing/2014/main" id="{D515864C-9178-3C88-FC18-15E9D1DDBAB1}"/>
              </a:ext>
            </a:extLst>
          </p:cNvPr>
          <p:cNvGrpSpPr/>
          <p:nvPr/>
        </p:nvGrpSpPr>
        <p:grpSpPr>
          <a:xfrm>
            <a:off x="4003282" y="980687"/>
            <a:ext cx="5058343" cy="5110659"/>
            <a:chOff x="4003282" y="915372"/>
            <a:chExt cx="5058343" cy="5110659"/>
          </a:xfrm>
        </p:grpSpPr>
        <p:pic>
          <p:nvPicPr>
            <p:cNvPr id="38" name="Picture 37">
              <a:extLst>
                <a:ext uri="{FF2B5EF4-FFF2-40B4-BE49-F238E27FC236}">
                  <a16:creationId xmlns:a16="http://schemas.microsoft.com/office/drawing/2014/main" id="{3AD3C63D-82C7-F566-83E9-CC77D481D674}"/>
                </a:ext>
              </a:extLst>
            </p:cNvPr>
            <p:cNvPicPr>
              <a:picLocks noChangeAspect="1"/>
            </p:cNvPicPr>
            <p:nvPr/>
          </p:nvPicPr>
          <p:blipFill>
            <a:blip r:embed="rId7"/>
            <a:stretch>
              <a:fillRect/>
            </a:stretch>
          </p:blipFill>
          <p:spPr>
            <a:xfrm>
              <a:off x="4003282" y="1035784"/>
              <a:ext cx="5058343" cy="4905301"/>
            </a:xfrm>
            <a:prstGeom prst="rect">
              <a:avLst/>
            </a:prstGeom>
          </p:spPr>
        </p:pic>
        <p:grpSp>
          <p:nvGrpSpPr>
            <p:cNvPr id="39" name="Group 38">
              <a:extLst>
                <a:ext uri="{FF2B5EF4-FFF2-40B4-BE49-F238E27FC236}">
                  <a16:creationId xmlns:a16="http://schemas.microsoft.com/office/drawing/2014/main" id="{B7FE683A-98A0-9F9F-EFCF-ECE26C94A8C3}"/>
                </a:ext>
              </a:extLst>
            </p:cNvPr>
            <p:cNvGrpSpPr/>
            <p:nvPr/>
          </p:nvGrpSpPr>
          <p:grpSpPr>
            <a:xfrm>
              <a:off x="5809466" y="1712295"/>
              <a:ext cx="2989976" cy="3445847"/>
              <a:chOff x="6007974" y="1512367"/>
              <a:chExt cx="2989976" cy="3445847"/>
            </a:xfrm>
          </p:grpSpPr>
          <p:cxnSp>
            <p:nvCxnSpPr>
              <p:cNvPr id="40" name="Straight Connector 39">
                <a:extLst>
                  <a:ext uri="{FF2B5EF4-FFF2-40B4-BE49-F238E27FC236}">
                    <a16:creationId xmlns:a16="http://schemas.microsoft.com/office/drawing/2014/main" id="{1DD096B9-0544-FB5A-A411-F8C5AA855456}"/>
                  </a:ext>
                </a:extLst>
              </p:cNvPr>
              <p:cNvCxnSpPr/>
              <p:nvPr/>
            </p:nvCxnSpPr>
            <p:spPr>
              <a:xfrm>
                <a:off x="7575441" y="1730220"/>
                <a:ext cx="489182" cy="0"/>
              </a:xfrm>
              <a:prstGeom prst="line">
                <a:avLst/>
              </a:prstGeom>
              <a:ln w="28575">
                <a:solidFill>
                  <a:srgbClr val="C42888"/>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75DECCD-F689-2179-89E9-045A83BB9287}"/>
                  </a:ext>
                </a:extLst>
              </p:cNvPr>
              <p:cNvSpPr txBox="1"/>
              <p:nvPr/>
            </p:nvSpPr>
            <p:spPr>
              <a:xfrm>
                <a:off x="8089960" y="1512367"/>
                <a:ext cx="628006" cy="371912"/>
              </a:xfrm>
              <a:prstGeom prst="rect">
                <a:avLst/>
              </a:prstGeom>
              <a:noFill/>
            </p:spPr>
            <p:txBody>
              <a:bodyPr wrap="none" rtlCol="0">
                <a:spAutoFit/>
              </a:bodyPr>
              <a:lstStyle/>
              <a:p>
                <a:r>
                  <a:rPr lang="en-US" sz="1600" err="1">
                    <a:latin typeface="Symbol" pitchFamily="2" charset="2"/>
                  </a:rPr>
                  <a:t>c</a:t>
                </a:r>
                <a:r>
                  <a:rPr lang="en-US" sz="1600" err="1">
                    <a:latin typeface="Cambria" panose="02040503050406030204" pitchFamily="18" charset="0"/>
                  </a:rPr>
                  <a:t>QSM</a:t>
                </a:r>
                <a:endParaRPr lang="en-US" sz="1600">
                  <a:latin typeface="Cambria" panose="02040503050406030204" pitchFamily="18" charset="0"/>
                </a:endParaRPr>
              </a:p>
            </p:txBody>
          </p:sp>
          <p:cxnSp>
            <p:nvCxnSpPr>
              <p:cNvPr id="42" name="Straight Connector 41">
                <a:extLst>
                  <a:ext uri="{FF2B5EF4-FFF2-40B4-BE49-F238E27FC236}">
                    <a16:creationId xmlns:a16="http://schemas.microsoft.com/office/drawing/2014/main" id="{5B9F19B0-C6F3-AD03-E252-409828295A63}"/>
                  </a:ext>
                </a:extLst>
              </p:cNvPr>
              <p:cNvCxnSpPr/>
              <p:nvPr/>
            </p:nvCxnSpPr>
            <p:spPr>
              <a:xfrm>
                <a:off x="7565249" y="2019565"/>
                <a:ext cx="48918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B53FEE4-4E2F-A916-E38D-CCE323CB1FF5}"/>
                  </a:ext>
                </a:extLst>
              </p:cNvPr>
              <p:cNvSpPr txBox="1"/>
              <p:nvPr/>
            </p:nvSpPr>
            <p:spPr>
              <a:xfrm>
                <a:off x="8089959" y="1821995"/>
                <a:ext cx="907991"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Data fit</a:t>
                </a:r>
              </a:p>
            </p:txBody>
          </p:sp>
          <p:sp>
            <p:nvSpPr>
              <p:cNvPr id="44" name="Left Arrow 43">
                <a:extLst>
                  <a:ext uri="{FF2B5EF4-FFF2-40B4-BE49-F238E27FC236}">
                    <a16:creationId xmlns:a16="http://schemas.microsoft.com/office/drawing/2014/main" id="{2E550005-5021-5AC7-21C5-7F83D5475FA3}"/>
                  </a:ext>
                </a:extLst>
              </p:cNvPr>
              <p:cNvSpPr/>
              <p:nvPr/>
            </p:nvSpPr>
            <p:spPr>
              <a:xfrm>
                <a:off x="7923908" y="3521613"/>
                <a:ext cx="817305" cy="242448"/>
              </a:xfrm>
              <a:prstGeom prst="leftArrow">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ED5B888-AF85-898F-0C7A-D74A569780D5}"/>
                  </a:ext>
                </a:extLst>
              </p:cNvPr>
              <p:cNvSpPr txBox="1"/>
              <p:nvPr/>
            </p:nvSpPr>
            <p:spPr>
              <a:xfrm>
                <a:off x="7606537" y="2864943"/>
                <a:ext cx="1266372"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attracts</a:t>
                </a:r>
              </a:p>
              <a:p>
                <a:r>
                  <a:rPr lang="en-US" dirty="0">
                    <a:latin typeface="Calibri" panose="020F0502020204030204" pitchFamily="34" charset="0"/>
                    <a:cs typeface="Calibri" panose="020F0502020204030204" pitchFamily="34" charset="0"/>
                  </a:rPr>
                  <a:t>color fields </a:t>
                </a:r>
              </a:p>
            </p:txBody>
          </p:sp>
          <p:sp>
            <p:nvSpPr>
              <p:cNvPr id="46" name="Left Arrow 45">
                <a:extLst>
                  <a:ext uri="{FF2B5EF4-FFF2-40B4-BE49-F238E27FC236}">
                    <a16:creationId xmlns:a16="http://schemas.microsoft.com/office/drawing/2014/main" id="{A1E9FCE5-CCB0-B0CC-30AD-200A54D11CF7}"/>
                  </a:ext>
                </a:extLst>
              </p:cNvPr>
              <p:cNvSpPr/>
              <p:nvPr/>
            </p:nvSpPr>
            <p:spPr>
              <a:xfrm rot="10800000">
                <a:off x="6109005" y="2477781"/>
                <a:ext cx="843802" cy="207523"/>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60E35EA-9C8F-1F43-A51A-C2751F7BB816}"/>
                  </a:ext>
                </a:extLst>
              </p:cNvPr>
              <p:cNvSpPr txBox="1"/>
              <p:nvPr/>
            </p:nvSpPr>
            <p:spPr>
              <a:xfrm>
                <a:off x="6007974" y="1908581"/>
                <a:ext cx="1213474"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repels</a:t>
                </a:r>
              </a:p>
              <a:p>
                <a:r>
                  <a:rPr lang="en-US" dirty="0">
                    <a:latin typeface="Calibri" panose="020F0502020204030204" pitchFamily="34" charset="0"/>
                    <a:cs typeface="Calibri" panose="020F0502020204030204" pitchFamily="34" charset="0"/>
                  </a:rPr>
                  <a:t>color fields</a:t>
                </a:r>
              </a:p>
            </p:txBody>
          </p:sp>
          <p:sp>
            <p:nvSpPr>
              <p:cNvPr id="49" name="Down Arrow 48">
                <a:extLst>
                  <a:ext uri="{FF2B5EF4-FFF2-40B4-BE49-F238E27FC236}">
                    <a16:creationId xmlns:a16="http://schemas.microsoft.com/office/drawing/2014/main" id="{2463D536-D86B-F58A-C925-AE63C4F765FF}"/>
                  </a:ext>
                </a:extLst>
              </p:cNvPr>
              <p:cNvSpPr/>
              <p:nvPr/>
            </p:nvSpPr>
            <p:spPr>
              <a:xfrm>
                <a:off x="6041035" y="4218693"/>
                <a:ext cx="224188" cy="73952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7092F45-C978-54B9-0492-E8D29BD7F7EA}"/>
                    </a:ext>
                  </a:extLst>
                </p:cNvPr>
                <p:cNvSpPr txBox="1"/>
                <p:nvPr/>
              </p:nvSpPr>
              <p:spPr>
                <a:xfrm>
                  <a:off x="4486680" y="915372"/>
                  <a:ext cx="4562852" cy="379848"/>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r>
                        <a:rPr lang="en-US" b="0" i="1" baseline="30000"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𝑝</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𝑟</m:t>
                          </m:r>
                        </m:e>
                      </m:d>
                      <m:r>
                        <a:rPr lang="en-US" b="0" i="1" smtClean="0">
                          <a:latin typeface="Cambria Math" panose="02040503050406030204" pitchFamily="18" charset="0"/>
                          <a:ea typeface="Cambria Math" panose="02040503050406030204" pitchFamily="18" charset="0"/>
                        </a:rPr>
                        <m:t>𝑑𝑟</m:t>
                      </m:r>
                    </m:oMath>
                  </a14:m>
                  <a:r>
                    <a:rPr lang="en-US" dirty="0">
                      <a:latin typeface="Calibri" panose="020F0502020204030204" pitchFamily="34" charset="0"/>
                      <a:cs typeface="Calibri" panose="020F0502020204030204" pitchFamily="34" charset="0"/>
                    </a:rPr>
                    <a:t> = </a:t>
                  </a:r>
                  <a:r>
                    <a:rPr lang="en-US" i="1" dirty="0">
                      <a:latin typeface="Calibri" panose="020F0502020204030204" pitchFamily="34" charset="0"/>
                      <a:cs typeface="Calibri" panose="020F0502020204030204" pitchFamily="34" charset="0"/>
                    </a:rPr>
                    <a:t>0</a:t>
                  </a:r>
                  <a:r>
                    <a:rPr lang="en-US" dirty="0"/>
                    <a:t>;  </a:t>
                  </a:r>
                  <a:r>
                    <a:rPr lang="en-US" sz="1600" i="1" dirty="0">
                      <a:latin typeface="Calibri" panose="020F0502020204030204" pitchFamily="34" charset="0"/>
                      <a:cs typeface="Calibri" panose="020F0502020204030204" pitchFamily="34" charset="0"/>
                    </a:rPr>
                    <a:t>M. v. Laue, </a:t>
                  </a:r>
                  <a:r>
                    <a:rPr lang="en-US" sz="1600" i="1" dirty="0" err="1">
                      <a:latin typeface="Calibri" panose="020F0502020204030204" pitchFamily="34" charset="0"/>
                      <a:cs typeface="Calibri" panose="020F0502020204030204" pitchFamily="34" charset="0"/>
                    </a:rPr>
                    <a:t>Annalen</a:t>
                  </a:r>
                  <a:r>
                    <a:rPr lang="en-US" sz="1600" i="1" dirty="0">
                      <a:latin typeface="Calibri" panose="020F0502020204030204" pitchFamily="34" charset="0"/>
                      <a:cs typeface="Calibri" panose="020F0502020204030204" pitchFamily="34" charset="0"/>
                    </a:rPr>
                    <a:t> Phys. (1911</a:t>
                  </a:r>
                  <a:r>
                    <a:rPr lang="en-US" dirty="0"/>
                    <a:t>)  </a:t>
                  </a:r>
                </a:p>
              </p:txBody>
            </p:sp>
          </mc:Choice>
          <mc:Fallback xmlns="">
            <p:sp>
              <p:nvSpPr>
                <p:cNvPr id="3" name="TextBox 2">
                  <a:extLst>
                    <a:ext uri="{FF2B5EF4-FFF2-40B4-BE49-F238E27FC236}">
                      <a16:creationId xmlns:a16="http://schemas.microsoft.com/office/drawing/2014/main" id="{D7092F45-C978-54B9-0492-E8D29BD7F7EA}"/>
                    </a:ext>
                  </a:extLst>
                </p:cNvPr>
                <p:cNvSpPr txBox="1">
                  <a:spLocks noRot="1" noChangeAspect="1" noMove="1" noResize="1" noEditPoints="1" noAdjustHandles="1" noChangeArrowheads="1" noChangeShapeType="1" noTextEdit="1"/>
                </p:cNvSpPr>
                <p:nvPr/>
              </p:nvSpPr>
              <p:spPr>
                <a:xfrm>
                  <a:off x="4486680" y="915372"/>
                  <a:ext cx="4562852" cy="379848"/>
                </a:xfrm>
                <a:prstGeom prst="rect">
                  <a:avLst/>
                </a:prstGeom>
                <a:blipFill>
                  <a:blip r:embed="rId8"/>
                  <a:stretch>
                    <a:fillRect l="-833" t="-3333" r="-278"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051C200-2760-3362-9B62-457731C20A82}"/>
                    </a:ext>
                  </a:extLst>
                </p:cNvPr>
                <p:cNvSpPr txBox="1"/>
                <p:nvPr/>
              </p:nvSpPr>
              <p:spPr>
                <a:xfrm>
                  <a:off x="5033229" y="5656699"/>
                  <a:ext cx="1858970" cy="369332"/>
                </a:xfrm>
                <a:prstGeom prst="rect">
                  <a:avLst/>
                </a:prstGeom>
                <a:solidFill>
                  <a:schemeClr val="bg1"/>
                </a:solidFill>
                <a:ln>
                  <a:noFill/>
                </a:ln>
              </p:spPr>
              <p:txBody>
                <a:bodyPr wrap="none" rtlCol="0">
                  <a:spAutoFit/>
                </a:bodyPr>
                <a:lstStyle/>
                <a:p>
                  <a:r>
                    <a:rPr lang="en-US" dirty="0">
                      <a:latin typeface="Cambria" panose="02040503050406030204" pitchFamily="18" charset="0"/>
                      <a:cs typeface="Calibri" panose="020F0502020204030204" pitchFamily="34" charset="0"/>
                    </a:rPr>
                    <a:t>r(p=0) </a:t>
                  </a:r>
                  <a14:m>
                    <m:oMath xmlns:m="http://schemas.openxmlformats.org/officeDocument/2006/math">
                      <m:r>
                        <a:rPr lang="en-US"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0.6 </m:t>
                      </m:r>
                      <m:r>
                        <m:rPr>
                          <m:sty m:val="p"/>
                        </m:rPr>
                        <a:rPr lang="en-US" b="0" i="0" smtClean="0">
                          <a:latin typeface="Cambria Math" panose="02040503050406030204" pitchFamily="18" charset="0"/>
                          <a:ea typeface="Cambria Math" panose="02040503050406030204" pitchFamily="18" charset="0"/>
                          <a:cs typeface="Calibri" panose="020F0502020204030204" pitchFamily="34" charset="0"/>
                        </a:rPr>
                        <m:t>fm</m:t>
                      </m:r>
                    </m:oMath>
                  </a14:m>
                  <a:r>
                    <a:rPr lang="en-US" dirty="0">
                      <a:latin typeface="Cambria" panose="02040503050406030204" pitchFamily="18" charset="0"/>
                      <a:cs typeface="Calibri" panose="020F0502020204030204" pitchFamily="34" charset="0"/>
                    </a:rPr>
                    <a:t> </a:t>
                  </a:r>
                </a:p>
              </p:txBody>
            </p:sp>
          </mc:Choice>
          <mc:Fallback xmlns="">
            <p:sp>
              <p:nvSpPr>
                <p:cNvPr id="5" name="TextBox 4">
                  <a:extLst>
                    <a:ext uri="{FF2B5EF4-FFF2-40B4-BE49-F238E27FC236}">
                      <a16:creationId xmlns:a16="http://schemas.microsoft.com/office/drawing/2014/main" id="{E051C200-2760-3362-9B62-457731C20A82}"/>
                    </a:ext>
                  </a:extLst>
                </p:cNvPr>
                <p:cNvSpPr txBox="1">
                  <a:spLocks noRot="1" noChangeAspect="1" noMove="1" noResize="1" noEditPoints="1" noAdjustHandles="1" noChangeArrowheads="1" noChangeShapeType="1" noTextEdit="1"/>
                </p:cNvSpPr>
                <p:nvPr/>
              </p:nvSpPr>
              <p:spPr>
                <a:xfrm>
                  <a:off x="5033229" y="5656699"/>
                  <a:ext cx="1858970" cy="369332"/>
                </a:xfrm>
                <a:prstGeom prst="rect">
                  <a:avLst/>
                </a:prstGeom>
                <a:blipFill>
                  <a:blip r:embed="rId9"/>
                  <a:stretch>
                    <a:fillRect l="-2721" t="-6667" b="-26667"/>
                  </a:stretch>
                </a:blipFill>
                <a:ln>
                  <a:noFill/>
                </a:ln>
              </p:spPr>
              <p:txBody>
                <a:bodyPr/>
                <a:lstStyle/>
                <a:p>
                  <a:r>
                    <a:rPr lang="en-US">
                      <a:noFill/>
                    </a:rPr>
                    <a:t> </a:t>
                  </a:r>
                </a:p>
              </p:txBody>
            </p:sp>
          </mc:Fallback>
        </mc:AlternateContent>
      </p:grpSp>
      <p:pic>
        <p:nvPicPr>
          <p:cNvPr id="15" name="Picture 14">
            <a:extLst>
              <a:ext uri="{FF2B5EF4-FFF2-40B4-BE49-F238E27FC236}">
                <a16:creationId xmlns:a16="http://schemas.microsoft.com/office/drawing/2014/main" id="{A3EFD0CF-5FAC-8D21-4317-485D56442709}"/>
              </a:ext>
            </a:extLst>
          </p:cNvPr>
          <p:cNvPicPr>
            <a:picLocks noChangeAspect="1"/>
          </p:cNvPicPr>
          <p:nvPr/>
        </p:nvPicPr>
        <p:blipFill>
          <a:blip r:embed="rId10"/>
          <a:stretch>
            <a:fillRect/>
          </a:stretch>
        </p:blipFill>
        <p:spPr>
          <a:xfrm>
            <a:off x="9379937" y="1569589"/>
            <a:ext cx="2479660" cy="2397325"/>
          </a:xfrm>
          <a:prstGeom prst="rect">
            <a:avLst/>
          </a:prstGeom>
        </p:spPr>
      </p:pic>
    </p:spTree>
    <p:custDataLst>
      <p:tags r:id="rId1"/>
    </p:custDataLst>
    <p:extLst>
      <p:ext uri="{BB962C8B-B14F-4D97-AF65-F5344CB8AC3E}">
        <p14:creationId xmlns:p14="http://schemas.microsoft.com/office/powerpoint/2010/main" val="2647875506"/>
      </p:ext>
    </p:extLst>
  </p:cSld>
  <p:clrMapOvr>
    <a:masterClrMapping/>
  </p:clrMapOvr>
  <mc:AlternateContent xmlns:mc="http://schemas.openxmlformats.org/markup-compatibility/2006">
    <mc:Choice xmlns:p14="http://schemas.microsoft.com/office/powerpoint/2010/main" Requires="p14">
      <p:transition spd="slow" p14:dur="2000" advTm="143439"/>
    </mc:Choice>
    <mc:Fallback>
      <p:transition spd="slow" advTm="1434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943A-A528-A232-0077-0CAFA7F59C24}"/>
              </a:ext>
            </a:extLst>
          </p:cNvPr>
          <p:cNvSpPr>
            <a:spLocks noGrp="1"/>
          </p:cNvSpPr>
          <p:nvPr>
            <p:ph type="title"/>
          </p:nvPr>
        </p:nvSpPr>
        <p:spPr>
          <a:solidFill>
            <a:schemeClr val="bg2"/>
          </a:solidFill>
          <a:ln>
            <a:solidFill>
              <a:schemeClr val="tx1"/>
            </a:solidFill>
          </a:ln>
        </p:spPr>
        <p:txBody>
          <a:bodyPr>
            <a:normAutofit/>
          </a:bodyPr>
          <a:lstStyle/>
          <a:p>
            <a:r>
              <a:rPr lang="en-US" sz="3600" b="1" dirty="0"/>
              <a:t>The Jefferson Lab Energy Upgrade</a:t>
            </a:r>
            <a:endParaRPr lang="en-US" sz="3600" dirty="0"/>
          </a:p>
        </p:txBody>
      </p:sp>
      <p:pic>
        <p:nvPicPr>
          <p:cNvPr id="4" name="Aerial-view-of-the-CEBAF-accelerator-complex-at-Jefferson-Laboratory-showing-the.png" descr="Aerial-view-of-the-CEBAF-accelerator-complex-at-Jefferson-Laboratory-showing-the.png">
            <a:extLst>
              <a:ext uri="{FF2B5EF4-FFF2-40B4-BE49-F238E27FC236}">
                <a16:creationId xmlns:a16="http://schemas.microsoft.com/office/drawing/2014/main" id="{58EB995F-E034-5270-C64E-C35AB8470A95}"/>
              </a:ext>
            </a:extLst>
          </p:cNvPr>
          <p:cNvPicPr>
            <a:picLocks noChangeAspect="1"/>
          </p:cNvPicPr>
          <p:nvPr/>
        </p:nvPicPr>
        <p:blipFill>
          <a:blip r:embed="rId3"/>
          <a:stretch>
            <a:fillRect/>
          </a:stretch>
        </p:blipFill>
        <p:spPr>
          <a:xfrm>
            <a:off x="15970" y="809595"/>
            <a:ext cx="4068963" cy="5701146"/>
          </a:xfrm>
          <a:prstGeom prst="rect">
            <a:avLst/>
          </a:prstGeom>
          <a:ln w="12700">
            <a:miter lim="400000"/>
          </a:ln>
        </p:spPr>
      </p:pic>
      <p:grpSp>
        <p:nvGrpSpPr>
          <p:cNvPr id="5" name="Group 4">
            <a:extLst>
              <a:ext uri="{FF2B5EF4-FFF2-40B4-BE49-F238E27FC236}">
                <a16:creationId xmlns:a16="http://schemas.microsoft.com/office/drawing/2014/main" id="{5C5AA99C-7D74-F127-2BDC-9D7C850D7D5B}"/>
              </a:ext>
            </a:extLst>
          </p:cNvPr>
          <p:cNvGrpSpPr/>
          <p:nvPr/>
        </p:nvGrpSpPr>
        <p:grpSpPr>
          <a:xfrm>
            <a:off x="4576269" y="947873"/>
            <a:ext cx="7319577" cy="5239243"/>
            <a:chOff x="907884" y="633720"/>
            <a:chExt cx="7371122" cy="5459753"/>
          </a:xfrm>
          <a:noFill/>
        </p:grpSpPr>
        <p:pic>
          <p:nvPicPr>
            <p:cNvPr id="6" name="Picture 5" descr="6_GeV_Racetrack">
              <a:extLst>
                <a:ext uri="{FF2B5EF4-FFF2-40B4-BE49-F238E27FC236}">
                  <a16:creationId xmlns:a16="http://schemas.microsoft.com/office/drawing/2014/main" id="{4869809C-16FC-BE27-28CC-8EBA9F8B567C}"/>
                </a:ext>
              </a:extLst>
            </p:cNvPr>
            <p:cNvPicPr>
              <a:picLocks noChangeAspect="1" noChangeArrowheads="1"/>
            </p:cNvPicPr>
            <p:nvPr/>
          </p:nvPicPr>
          <p:blipFill>
            <a:blip r:embed="rId4"/>
            <a:srcRect/>
            <a:stretch>
              <a:fillRect/>
            </a:stretch>
          </p:blipFill>
          <p:spPr bwMode="auto">
            <a:xfrm>
              <a:off x="2311600" y="1943102"/>
              <a:ext cx="5168890" cy="3395980"/>
            </a:xfrm>
            <a:prstGeom prst="rect">
              <a:avLst/>
            </a:prstGeom>
            <a:grpFill/>
            <a:ln w="9525">
              <a:noFill/>
              <a:miter lim="800000"/>
              <a:headEnd/>
              <a:tailEnd/>
            </a:ln>
          </p:spPr>
        </p:pic>
        <p:sp>
          <p:nvSpPr>
            <p:cNvPr id="7" name="AutoShape 5">
              <a:extLst>
                <a:ext uri="{FF2B5EF4-FFF2-40B4-BE49-F238E27FC236}">
                  <a16:creationId xmlns:a16="http://schemas.microsoft.com/office/drawing/2014/main" id="{FB2269F0-4772-4A06-7ADD-E49BD100BB97}"/>
                </a:ext>
              </a:extLst>
            </p:cNvPr>
            <p:cNvSpPr>
              <a:spLocks noChangeArrowheads="1"/>
            </p:cNvSpPr>
            <p:nvPr/>
          </p:nvSpPr>
          <p:spPr bwMode="auto">
            <a:xfrm rot="5400000">
              <a:off x="5072516" y="2681651"/>
              <a:ext cx="386142" cy="844350"/>
            </a:xfrm>
            <a:prstGeom prst="parallelogram">
              <a:avLst>
                <a:gd name="adj" fmla="val 47911"/>
              </a:avLst>
            </a:prstGeom>
            <a:grpFill/>
            <a:ln w="19050">
              <a:noFill/>
              <a:miter lim="800000"/>
              <a:headEnd/>
              <a:tailEnd/>
            </a:ln>
          </p:spPr>
          <p:txBody>
            <a:bodyPr anchor="ctr">
              <a:prstTxWarp prst="textNoShape">
                <a:avLst/>
              </a:prstTxWarp>
              <a:spAutoFit/>
            </a:bodyPr>
            <a:lstStyle/>
            <a:p>
              <a:endParaRPr lang="en-US">
                <a:solidFill>
                  <a:srgbClr val="000000"/>
                </a:solidFill>
              </a:endParaRPr>
            </a:p>
          </p:txBody>
        </p:sp>
        <p:pic>
          <p:nvPicPr>
            <p:cNvPr id="8" name="Picture 7" descr="12_GeV_mods_Arc-10_overlay">
              <a:extLst>
                <a:ext uri="{FF2B5EF4-FFF2-40B4-BE49-F238E27FC236}">
                  <a16:creationId xmlns:a16="http://schemas.microsoft.com/office/drawing/2014/main" id="{5A9A6A94-60E6-3175-9E92-F7C0CA1BA7D8}"/>
                </a:ext>
              </a:extLst>
            </p:cNvPr>
            <p:cNvPicPr>
              <a:picLocks noChangeAspect="1" noChangeArrowheads="1"/>
            </p:cNvPicPr>
            <p:nvPr/>
          </p:nvPicPr>
          <p:blipFill>
            <a:blip r:embed="rId5"/>
            <a:srcRect/>
            <a:stretch>
              <a:fillRect/>
            </a:stretch>
          </p:blipFill>
          <p:spPr bwMode="auto">
            <a:xfrm>
              <a:off x="2329814" y="3068646"/>
              <a:ext cx="2611120" cy="1357623"/>
            </a:xfrm>
            <a:prstGeom prst="rect">
              <a:avLst/>
            </a:prstGeom>
            <a:grpFill/>
            <a:ln w="9525">
              <a:noFill/>
              <a:miter lim="800000"/>
              <a:headEnd/>
              <a:tailEnd/>
            </a:ln>
          </p:spPr>
        </p:pic>
        <p:pic>
          <p:nvPicPr>
            <p:cNvPr id="9" name="Picture 8" descr="12_GeV_mods_NL-cryomodules_overlay">
              <a:extLst>
                <a:ext uri="{FF2B5EF4-FFF2-40B4-BE49-F238E27FC236}">
                  <a16:creationId xmlns:a16="http://schemas.microsoft.com/office/drawing/2014/main" id="{5447A0EB-BC86-E859-92E6-BF92A5C9DDEC}"/>
                </a:ext>
              </a:extLst>
            </p:cNvPr>
            <p:cNvPicPr>
              <a:picLocks noChangeAspect="1" noChangeArrowheads="1"/>
            </p:cNvPicPr>
            <p:nvPr/>
          </p:nvPicPr>
          <p:blipFill>
            <a:blip r:embed="rId6"/>
            <a:srcRect/>
            <a:stretch>
              <a:fillRect/>
            </a:stretch>
          </p:blipFill>
          <p:spPr bwMode="auto">
            <a:xfrm>
              <a:off x="4180829" y="1943107"/>
              <a:ext cx="1056640" cy="888996"/>
            </a:xfrm>
            <a:prstGeom prst="rect">
              <a:avLst/>
            </a:prstGeom>
            <a:grpFill/>
            <a:ln w="9525">
              <a:noFill/>
              <a:miter lim="800000"/>
              <a:headEnd/>
              <a:tailEnd/>
            </a:ln>
          </p:spPr>
        </p:pic>
        <p:pic>
          <p:nvPicPr>
            <p:cNvPr id="10" name="Picture 9" descr="12_GeV_mods_SL-cryomodules_overlay">
              <a:extLst>
                <a:ext uri="{FF2B5EF4-FFF2-40B4-BE49-F238E27FC236}">
                  <a16:creationId xmlns:a16="http://schemas.microsoft.com/office/drawing/2014/main" id="{1E62A4A2-8E6B-81EA-02D8-B8FFD82F5E8A}"/>
                </a:ext>
              </a:extLst>
            </p:cNvPr>
            <p:cNvPicPr>
              <a:picLocks noChangeAspect="1" noChangeArrowheads="1"/>
            </p:cNvPicPr>
            <p:nvPr/>
          </p:nvPicPr>
          <p:blipFill>
            <a:blip r:embed="rId7"/>
            <a:srcRect/>
            <a:stretch>
              <a:fillRect/>
            </a:stretch>
          </p:blipFill>
          <p:spPr bwMode="auto">
            <a:xfrm>
              <a:off x="4934904" y="3395674"/>
              <a:ext cx="1436359" cy="986787"/>
            </a:xfrm>
            <a:prstGeom prst="rect">
              <a:avLst/>
            </a:prstGeom>
            <a:grpFill/>
            <a:ln w="9525">
              <a:noFill/>
              <a:miter lim="800000"/>
              <a:headEnd/>
              <a:tailEnd/>
            </a:ln>
          </p:spPr>
        </p:pic>
        <p:sp>
          <p:nvSpPr>
            <p:cNvPr id="11" name="Text Box 10">
              <a:extLst>
                <a:ext uri="{FF2B5EF4-FFF2-40B4-BE49-F238E27FC236}">
                  <a16:creationId xmlns:a16="http://schemas.microsoft.com/office/drawing/2014/main" id="{15528151-EDDF-B4B4-4DA2-CBFD708A1167}"/>
                </a:ext>
              </a:extLst>
            </p:cNvPr>
            <p:cNvSpPr txBox="1">
              <a:spLocks noChangeArrowheads="1"/>
            </p:cNvSpPr>
            <p:nvPr/>
          </p:nvSpPr>
          <p:spPr bwMode="auto">
            <a:xfrm>
              <a:off x="5346008" y="2638424"/>
              <a:ext cx="895806" cy="245819"/>
            </a:xfrm>
            <a:prstGeom prst="rect">
              <a:avLst/>
            </a:prstGeom>
            <a:grpFill/>
            <a:ln w="19050">
              <a:noFill/>
              <a:miter lim="800000"/>
              <a:headEnd/>
              <a:tailEnd/>
            </a:ln>
            <a:effectLst/>
          </p:spPr>
          <p:txBody>
            <a:bodyPr wrap="square" lIns="0" tIns="0" rIns="0" bIns="0">
              <a:prstTxWarp prst="textNoShape">
                <a:avLst/>
              </a:prstTxWarp>
              <a:spAutoFit/>
            </a:bodyPr>
            <a:lstStyle/>
            <a:p>
              <a:pPr defTabSz="992188">
                <a:spcBef>
                  <a:spcPct val="50000"/>
                </a:spcBef>
                <a:defRPr/>
              </a:pPr>
              <a:r>
                <a:rPr lang="en-US" sz="1600" b="1" i="1" dirty="0">
                  <a:solidFill>
                    <a:srgbClr val="000000"/>
                  </a:solidFill>
                  <a:effectLst>
                    <a:outerShdw blurRad="38100" dist="38100" dir="2700000" algn="tl">
                      <a:srgbClr val="000000"/>
                    </a:outerShdw>
                  </a:effectLst>
                  <a:latin typeface="Times New Roman" charset="0"/>
                </a:rPr>
                <a:t>CHL-2</a:t>
              </a:r>
            </a:p>
          </p:txBody>
        </p:sp>
        <p:pic>
          <p:nvPicPr>
            <p:cNvPr id="12" name="Picture 11" descr="12_GeV_mods_CHL_overlay">
              <a:extLst>
                <a:ext uri="{FF2B5EF4-FFF2-40B4-BE49-F238E27FC236}">
                  <a16:creationId xmlns:a16="http://schemas.microsoft.com/office/drawing/2014/main" id="{E3D058D2-E31B-6DE6-E24D-B9647FE73218}"/>
                </a:ext>
              </a:extLst>
            </p:cNvPr>
            <p:cNvPicPr>
              <a:picLocks noChangeAspect="1" noChangeArrowheads="1"/>
            </p:cNvPicPr>
            <p:nvPr/>
          </p:nvPicPr>
          <p:blipFill>
            <a:blip r:embed="rId8"/>
            <a:srcRect/>
            <a:stretch>
              <a:fillRect/>
            </a:stretch>
          </p:blipFill>
          <p:spPr bwMode="auto">
            <a:xfrm>
              <a:off x="5084119" y="2945124"/>
              <a:ext cx="225175" cy="306699"/>
            </a:xfrm>
            <a:prstGeom prst="rect">
              <a:avLst/>
            </a:prstGeom>
            <a:grpFill/>
            <a:ln w="9525">
              <a:noFill/>
              <a:miter lim="800000"/>
              <a:headEnd/>
              <a:tailEnd/>
            </a:ln>
          </p:spPr>
        </p:pic>
        <p:pic>
          <p:nvPicPr>
            <p:cNvPr id="13" name="Picture 12" descr="12_GeV_mods_arrow_overlay">
              <a:extLst>
                <a:ext uri="{FF2B5EF4-FFF2-40B4-BE49-F238E27FC236}">
                  <a16:creationId xmlns:a16="http://schemas.microsoft.com/office/drawing/2014/main" id="{81299645-5A00-47CC-DE66-7537F4AF63AB}"/>
                </a:ext>
              </a:extLst>
            </p:cNvPr>
            <p:cNvPicPr>
              <a:picLocks noChangeAspect="1" noChangeArrowheads="1"/>
            </p:cNvPicPr>
            <p:nvPr/>
          </p:nvPicPr>
          <p:blipFill>
            <a:blip r:embed="rId9"/>
            <a:srcRect/>
            <a:stretch>
              <a:fillRect/>
            </a:stretch>
          </p:blipFill>
          <p:spPr bwMode="auto">
            <a:xfrm>
              <a:off x="5308070" y="2748698"/>
              <a:ext cx="272903" cy="330822"/>
            </a:xfrm>
            <a:prstGeom prst="rect">
              <a:avLst/>
            </a:prstGeom>
            <a:grpFill/>
            <a:ln w="9525">
              <a:noFill/>
              <a:miter lim="800000"/>
              <a:headEnd/>
              <a:tailEnd/>
            </a:ln>
          </p:spPr>
        </p:pic>
        <p:pic>
          <p:nvPicPr>
            <p:cNvPr id="14" name="Picture 13" descr="12_GeV_mods_HallD-beamline_overlay">
              <a:extLst>
                <a:ext uri="{FF2B5EF4-FFF2-40B4-BE49-F238E27FC236}">
                  <a16:creationId xmlns:a16="http://schemas.microsoft.com/office/drawing/2014/main" id="{0BAABC97-BD1C-2978-9E27-F2E575A33CD5}"/>
                </a:ext>
              </a:extLst>
            </p:cNvPr>
            <p:cNvPicPr>
              <a:picLocks noChangeAspect="1" noChangeArrowheads="1"/>
            </p:cNvPicPr>
            <p:nvPr/>
          </p:nvPicPr>
          <p:blipFill>
            <a:blip r:embed="rId10"/>
            <a:srcRect/>
            <a:stretch>
              <a:fillRect/>
            </a:stretch>
          </p:blipFill>
          <p:spPr bwMode="auto">
            <a:xfrm>
              <a:off x="5356022" y="1629095"/>
              <a:ext cx="745491" cy="969010"/>
            </a:xfrm>
            <a:prstGeom prst="rect">
              <a:avLst/>
            </a:prstGeom>
            <a:grpFill/>
            <a:ln w="9525">
              <a:noFill/>
              <a:miter lim="800000"/>
              <a:headEnd/>
              <a:tailEnd/>
            </a:ln>
          </p:spPr>
        </p:pic>
        <p:pic>
          <p:nvPicPr>
            <p:cNvPr id="15" name="Picture 20" descr="12_GeV_mods_Hall-D_overlay">
              <a:extLst>
                <a:ext uri="{FF2B5EF4-FFF2-40B4-BE49-F238E27FC236}">
                  <a16:creationId xmlns:a16="http://schemas.microsoft.com/office/drawing/2014/main" id="{1467AF83-E17D-9187-EE86-A4769FBDA508}"/>
                </a:ext>
              </a:extLst>
            </p:cNvPr>
            <p:cNvPicPr>
              <a:picLocks noChangeAspect="1" noChangeArrowheads="1"/>
            </p:cNvPicPr>
            <p:nvPr/>
          </p:nvPicPr>
          <p:blipFill>
            <a:blip r:embed="rId11"/>
            <a:srcRect/>
            <a:stretch>
              <a:fillRect/>
            </a:stretch>
          </p:blipFill>
          <p:spPr bwMode="auto">
            <a:xfrm>
              <a:off x="6111057" y="1072955"/>
              <a:ext cx="1156892" cy="695977"/>
            </a:xfrm>
            <a:prstGeom prst="rect">
              <a:avLst/>
            </a:prstGeom>
            <a:grpFill/>
            <a:ln w="9525">
              <a:noFill/>
              <a:miter lim="800000"/>
              <a:headEnd/>
              <a:tailEnd/>
            </a:ln>
          </p:spPr>
        </p:pic>
        <p:pic>
          <p:nvPicPr>
            <p:cNvPr id="16" name="Picture 4">
              <a:extLst>
                <a:ext uri="{FF2B5EF4-FFF2-40B4-BE49-F238E27FC236}">
                  <a16:creationId xmlns:a16="http://schemas.microsoft.com/office/drawing/2014/main" id="{85B25305-0137-A269-926A-24046C90C35E}"/>
                </a:ext>
              </a:extLst>
            </p:cNvPr>
            <p:cNvPicPr>
              <a:picLocks noChangeAspect="1" noChangeArrowheads="1"/>
            </p:cNvPicPr>
            <p:nvPr/>
          </p:nvPicPr>
          <p:blipFill>
            <a:blip r:embed="rId12"/>
            <a:srcRect l="16599" b="8859"/>
            <a:stretch>
              <a:fillRect/>
            </a:stretch>
          </p:blipFill>
          <p:spPr bwMode="auto">
            <a:xfrm>
              <a:off x="7269595" y="633720"/>
              <a:ext cx="1009411" cy="702597"/>
            </a:xfrm>
            <a:prstGeom prst="rect">
              <a:avLst/>
            </a:prstGeom>
            <a:grpFill/>
            <a:ln w="9525">
              <a:noFill/>
              <a:miter lim="800000"/>
              <a:headEnd/>
              <a:tailEnd/>
            </a:ln>
          </p:spPr>
        </p:pic>
        <p:sp>
          <p:nvSpPr>
            <p:cNvPr id="17" name="TextBox 16">
              <a:extLst>
                <a:ext uri="{FF2B5EF4-FFF2-40B4-BE49-F238E27FC236}">
                  <a16:creationId xmlns:a16="http://schemas.microsoft.com/office/drawing/2014/main" id="{6A9867F3-3E6B-841F-EDAD-1413C95C01E4}"/>
                </a:ext>
              </a:extLst>
            </p:cNvPr>
            <p:cNvSpPr txBox="1"/>
            <p:nvPr/>
          </p:nvSpPr>
          <p:spPr>
            <a:xfrm>
              <a:off x="7183514" y="1669282"/>
              <a:ext cx="857511" cy="384876"/>
            </a:xfrm>
            <a:prstGeom prst="rect">
              <a:avLst/>
            </a:prstGeom>
            <a:grpFill/>
            <a:ln>
              <a:noFill/>
            </a:ln>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GlueX</a:t>
              </a:r>
            </a:p>
          </p:txBody>
        </p:sp>
        <p:pic>
          <p:nvPicPr>
            <p:cNvPr id="18" name="Picture 3">
              <a:extLst>
                <a:ext uri="{FF2B5EF4-FFF2-40B4-BE49-F238E27FC236}">
                  <a16:creationId xmlns:a16="http://schemas.microsoft.com/office/drawing/2014/main" id="{DE264987-2F87-0DE8-0601-2DCB05A90517}"/>
                </a:ext>
              </a:extLst>
            </p:cNvPr>
            <p:cNvPicPr>
              <a:picLocks noChangeAspect="1" noChangeArrowheads="1"/>
            </p:cNvPicPr>
            <p:nvPr/>
          </p:nvPicPr>
          <p:blipFill>
            <a:blip r:embed="rId13" cstate="print"/>
            <a:srcRect l="5313" t="17673" r="10429" b="24149"/>
            <a:stretch>
              <a:fillRect/>
            </a:stretch>
          </p:blipFill>
          <p:spPr bwMode="auto">
            <a:xfrm rot="956970">
              <a:off x="1189444" y="3617434"/>
              <a:ext cx="1155683" cy="616210"/>
            </a:xfrm>
            <a:prstGeom prst="rect">
              <a:avLst/>
            </a:prstGeom>
            <a:grpFill/>
            <a:ln w="3175" cap="flat" cmpd="sng" algn="ctr">
              <a:noFill/>
              <a:prstDash val="solid"/>
              <a:miter lim="800000"/>
              <a:headEnd type="none" w="med" len="med"/>
              <a:tailEnd type="none" w="med" len="med"/>
            </a:ln>
          </p:spPr>
        </p:pic>
        <p:sp>
          <p:nvSpPr>
            <p:cNvPr id="19" name="TextBox 18">
              <a:extLst>
                <a:ext uri="{FF2B5EF4-FFF2-40B4-BE49-F238E27FC236}">
                  <a16:creationId xmlns:a16="http://schemas.microsoft.com/office/drawing/2014/main" id="{8FADC23E-77E8-9D0D-7CF6-E7872DE2EFF3}"/>
                </a:ext>
              </a:extLst>
            </p:cNvPr>
            <p:cNvSpPr txBox="1"/>
            <p:nvPr/>
          </p:nvSpPr>
          <p:spPr>
            <a:xfrm>
              <a:off x="1001083" y="3084008"/>
              <a:ext cx="1569414" cy="384876"/>
            </a:xfrm>
            <a:prstGeom prst="rect">
              <a:avLst/>
            </a:prstGeom>
            <a:grpFill/>
            <a:ln>
              <a:noFill/>
            </a:ln>
          </p:spPr>
          <p:txBody>
            <a:bodyPr wrap="none" rtlCol="0">
              <a:spAutoFit/>
            </a:bodyPr>
            <a:lstStyle/>
            <a:p>
              <a:r>
                <a:rPr lang="en-US" b="1" dirty="0">
                  <a:latin typeface="Arial" panose="020B0604020202020204" pitchFamily="34" charset="0"/>
                  <a:cs typeface="Arial" panose="020B0604020202020204" pitchFamily="34" charset="0"/>
                </a:rPr>
                <a:t>HRS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 </a:t>
              </a:r>
              <a:r>
                <a:rPr lang="en-US" b="1" dirty="0">
                  <a:solidFill>
                    <a:srgbClr val="FF0000"/>
                  </a:solidFill>
                  <a:latin typeface="Arial" panose="020B0604020202020204" pitchFamily="34" charset="0"/>
                  <a:cs typeface="Arial" panose="020B0604020202020204" pitchFamily="34" charset="0"/>
                </a:rPr>
                <a:t>SBS</a:t>
              </a:r>
              <a:r>
                <a:rPr lang="en-US" dirty="0">
                  <a:latin typeface="Arial" panose="020B0604020202020204" pitchFamily="34" charset="0"/>
                  <a:cs typeface="Arial" panose="020B0604020202020204" pitchFamily="34" charset="0"/>
                </a:rPr>
                <a:t> </a:t>
              </a:r>
            </a:p>
          </p:txBody>
        </p:sp>
        <p:pic>
          <p:nvPicPr>
            <p:cNvPr id="20" name="Picture 2">
              <a:extLst>
                <a:ext uri="{FF2B5EF4-FFF2-40B4-BE49-F238E27FC236}">
                  <a16:creationId xmlns:a16="http://schemas.microsoft.com/office/drawing/2014/main" id="{35917154-5EB7-062C-7C50-A0485E41D657}"/>
                </a:ext>
              </a:extLst>
            </p:cNvPr>
            <p:cNvPicPr>
              <a:picLocks noChangeAspect="1" noChangeArrowheads="1"/>
            </p:cNvPicPr>
            <p:nvPr/>
          </p:nvPicPr>
          <p:blipFill>
            <a:blip r:embed="rId14" cstate="print"/>
            <a:srcRect l="5543"/>
            <a:stretch>
              <a:fillRect/>
            </a:stretch>
          </p:blipFill>
          <p:spPr bwMode="auto">
            <a:xfrm>
              <a:off x="4066529" y="4853282"/>
              <a:ext cx="849320" cy="690880"/>
            </a:xfrm>
            <a:prstGeom prst="rect">
              <a:avLst/>
            </a:prstGeom>
            <a:grpFill/>
            <a:ln w="9525">
              <a:noFill/>
              <a:miter lim="800000"/>
              <a:headEnd/>
              <a:tailEnd/>
            </a:ln>
            <a:effectLst>
              <a:outerShdw blurRad="330200" dist="152400" dir="2040000">
                <a:srgbClr val="000000">
                  <a:alpha val="43000"/>
                </a:srgbClr>
              </a:outerShdw>
            </a:effectLst>
          </p:spPr>
        </p:pic>
        <p:sp>
          <p:nvSpPr>
            <p:cNvPr id="21" name="TextBox 20">
              <a:extLst>
                <a:ext uri="{FF2B5EF4-FFF2-40B4-BE49-F238E27FC236}">
                  <a16:creationId xmlns:a16="http://schemas.microsoft.com/office/drawing/2014/main" id="{33A19225-758D-D9FB-0F94-FC7BD9513A60}"/>
                </a:ext>
              </a:extLst>
            </p:cNvPr>
            <p:cNvSpPr txBox="1"/>
            <p:nvPr/>
          </p:nvSpPr>
          <p:spPr>
            <a:xfrm>
              <a:off x="3784184" y="5568898"/>
              <a:ext cx="1638829" cy="384876"/>
            </a:xfrm>
            <a:prstGeom prst="rect">
              <a:avLst/>
            </a:prstGeom>
            <a:grpFill/>
            <a:ln>
              <a:noFill/>
            </a:ln>
          </p:spPr>
          <p:txBody>
            <a:bodyPr wrap="none" rtlCol="0">
              <a:spAutoFit/>
            </a:bodyPr>
            <a:lstStyle/>
            <a:p>
              <a:r>
                <a:rPr lang="en-US" b="1" dirty="0">
                  <a:latin typeface="Arial" panose="020B0604020202020204" pitchFamily="34" charset="0"/>
                  <a:cs typeface="Arial" panose="020B0604020202020204" pitchFamily="34" charset="0"/>
                </a:rPr>
                <a:t>HMS + </a:t>
              </a:r>
              <a:r>
                <a:rPr lang="en-US" b="1" dirty="0">
                  <a:solidFill>
                    <a:srgbClr val="FF0000"/>
                  </a:solidFill>
                  <a:latin typeface="Arial" panose="020B0604020202020204" pitchFamily="34" charset="0"/>
                  <a:cs typeface="Arial" panose="020B0604020202020204" pitchFamily="34" charset="0"/>
                </a:rPr>
                <a:t>SHMS</a:t>
              </a:r>
            </a:p>
          </p:txBody>
        </p:sp>
        <p:sp>
          <p:nvSpPr>
            <p:cNvPr id="22" name="TextBox 21">
              <a:extLst>
                <a:ext uri="{FF2B5EF4-FFF2-40B4-BE49-F238E27FC236}">
                  <a16:creationId xmlns:a16="http://schemas.microsoft.com/office/drawing/2014/main" id="{6975DF53-8C59-0A2C-8681-4270786B1588}"/>
                </a:ext>
              </a:extLst>
            </p:cNvPr>
            <p:cNvSpPr txBox="1"/>
            <p:nvPr/>
          </p:nvSpPr>
          <p:spPr>
            <a:xfrm>
              <a:off x="1538276" y="5708597"/>
              <a:ext cx="1077056" cy="384876"/>
            </a:xfrm>
            <a:prstGeom prst="rect">
              <a:avLst/>
            </a:prstGeom>
            <a:grpFill/>
            <a:ln>
              <a:noFill/>
            </a:ln>
          </p:spPr>
          <p:txBody>
            <a:bodyPr wrap="none" rtlCol="0">
              <a:spAutoFit/>
            </a:bodyPr>
            <a:lstStyle/>
            <a:p>
              <a:r>
                <a:rPr lang="en-US" b="1" dirty="0">
                  <a:solidFill>
                    <a:srgbClr val="FF0000"/>
                  </a:solidFill>
                  <a:effectLst>
                    <a:outerShdw blurRad="25400" dist="25400" dir="2700000">
                      <a:srgbClr val="000000"/>
                    </a:outerShdw>
                  </a:effectLst>
                  <a:latin typeface="Arial" panose="020B0604020202020204" pitchFamily="34" charset="0"/>
                  <a:cs typeface="Arial" panose="020B0604020202020204" pitchFamily="34" charset="0"/>
                </a:rPr>
                <a:t>CLAS12</a:t>
              </a:r>
            </a:p>
          </p:txBody>
        </p:sp>
        <p:pic>
          <p:nvPicPr>
            <p:cNvPr id="23" name="Picture 22">
              <a:extLst>
                <a:ext uri="{FF2B5EF4-FFF2-40B4-BE49-F238E27FC236}">
                  <a16:creationId xmlns:a16="http://schemas.microsoft.com/office/drawing/2014/main" id="{900FD6AA-E8CF-8AAF-121F-17DA3064728D}"/>
                </a:ext>
              </a:extLst>
            </p:cNvPr>
            <p:cNvPicPr>
              <a:picLocks noChangeAspect="1"/>
            </p:cNvPicPr>
            <p:nvPr/>
          </p:nvPicPr>
          <p:blipFill>
            <a:blip r:embed="rId15"/>
            <a:srcRect l="11514" r="-345"/>
            <a:stretch>
              <a:fillRect/>
            </a:stretch>
          </p:blipFill>
          <p:spPr>
            <a:xfrm>
              <a:off x="1640510" y="4515554"/>
              <a:ext cx="1006539" cy="951738"/>
            </a:xfrm>
            <a:prstGeom prst="rect">
              <a:avLst/>
            </a:prstGeom>
            <a:grpFill/>
            <a:ln w="3175" cap="flat" cmpd="sng" algn="ctr">
              <a:noFill/>
              <a:prstDash val="solid"/>
              <a:round/>
              <a:headEnd type="none" w="med" len="med"/>
              <a:tailEnd type="none" w="med" len="med"/>
            </a:ln>
          </p:spPr>
        </p:pic>
        <p:sp>
          <p:nvSpPr>
            <p:cNvPr id="24" name="TextBox 23">
              <a:extLst>
                <a:ext uri="{FF2B5EF4-FFF2-40B4-BE49-F238E27FC236}">
                  <a16:creationId xmlns:a16="http://schemas.microsoft.com/office/drawing/2014/main" id="{7B9EFD3D-6A83-71CD-9493-CDB251D886F2}"/>
                </a:ext>
              </a:extLst>
            </p:cNvPr>
            <p:cNvSpPr txBox="1"/>
            <p:nvPr/>
          </p:nvSpPr>
          <p:spPr>
            <a:xfrm>
              <a:off x="907884" y="716561"/>
              <a:ext cx="2927938" cy="1539506"/>
            </a:xfrm>
            <a:prstGeom prst="rect">
              <a:avLst/>
            </a:prstGeom>
            <a:grpFill/>
            <a:ln w="28575" cap="flat" cmpd="sng" algn="ctr">
              <a:noFill/>
              <a:prstDash val="solid"/>
              <a:round/>
              <a:headEnd type="none" w="med" len="med"/>
              <a:tailEnd type="none" w="med" len="med"/>
            </a:ln>
          </p:spPr>
          <p:txBody>
            <a:bodyPr wrap="non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Maximum energy 12 GeV</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New Experimental Hall D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CLAS12 in Hall B</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SHMS in Hall  C</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SBS in Hall A </a:t>
              </a:r>
            </a:p>
          </p:txBody>
        </p:sp>
      </p:grpSp>
    </p:spTree>
    <p:extLst>
      <p:ext uri="{BB962C8B-B14F-4D97-AF65-F5344CB8AC3E}">
        <p14:creationId xmlns:p14="http://schemas.microsoft.com/office/powerpoint/2010/main" val="816192436"/>
      </p:ext>
    </p:extLst>
  </p:cSld>
  <p:clrMapOvr>
    <a:masterClrMapping/>
  </p:clrMapOvr>
  <mc:AlternateContent xmlns:mc="http://schemas.openxmlformats.org/markup-compatibility/2006">
    <mc:Choice xmlns:p14="http://schemas.microsoft.com/office/powerpoint/2010/main" Requires="p14">
      <p:transition spd="slow" p14:dur="2000" advTm="48717"/>
    </mc:Choice>
    <mc:Fallback>
      <p:transition spd="slow" advTm="4871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54A7B-E3FB-D84E-9361-B2CE33D97487}"/>
              </a:ext>
            </a:extLst>
          </p:cNvPr>
          <p:cNvSpPr>
            <a:spLocks noGrp="1"/>
          </p:cNvSpPr>
          <p:nvPr>
            <p:ph type="title"/>
          </p:nvPr>
        </p:nvSpPr>
        <p:spPr>
          <a:xfrm>
            <a:off x="0" y="-29652"/>
            <a:ext cx="12192000" cy="760397"/>
          </a:xfrm>
          <a:solidFill>
            <a:schemeClr val="bg2"/>
          </a:solidFill>
          <a:ln>
            <a:solidFill>
              <a:schemeClr val="tx1"/>
            </a:solidFill>
          </a:ln>
        </p:spPr>
        <p:txBody>
          <a:bodyPr>
            <a:normAutofit/>
          </a:bodyPr>
          <a:lstStyle/>
          <a:p>
            <a:r>
              <a:rPr lang="en-US" sz="3600" dirty="0"/>
              <a:t>DVCS @ CLAS12 </a:t>
            </a:r>
          </a:p>
        </p:txBody>
      </p:sp>
      <p:sp>
        <p:nvSpPr>
          <p:cNvPr id="20" name="TextBox 19">
            <a:extLst>
              <a:ext uri="{FF2B5EF4-FFF2-40B4-BE49-F238E27FC236}">
                <a16:creationId xmlns:a16="http://schemas.microsoft.com/office/drawing/2014/main" id="{C4B99626-077D-044A-8284-2EF6C16467F4}"/>
              </a:ext>
            </a:extLst>
          </p:cNvPr>
          <p:cNvSpPr txBox="1"/>
          <p:nvPr/>
        </p:nvSpPr>
        <p:spPr>
          <a:xfrm>
            <a:off x="248716" y="894909"/>
            <a:ext cx="5232707" cy="369332"/>
          </a:xfrm>
          <a:prstGeom prst="rect">
            <a:avLst/>
          </a:prstGeom>
          <a:noFill/>
        </p:spPr>
        <p:txBody>
          <a:bodyPr wrap="square" rtlCol="0">
            <a:spAutoFit/>
          </a:bodyPr>
          <a:lstStyle/>
          <a:p>
            <a:r>
              <a:rPr lang="en-US" b="1" u="sng" dirty="0">
                <a:latin typeface="Cambria" panose="02040503050406030204" pitchFamily="18" charset="0"/>
              </a:rPr>
              <a:t>Status and prospects of DVCS measurements</a:t>
            </a:r>
          </a:p>
        </p:txBody>
      </p:sp>
      <p:pic>
        <p:nvPicPr>
          <p:cNvPr id="29" name="Picture 28">
            <a:extLst>
              <a:ext uri="{FF2B5EF4-FFF2-40B4-BE49-F238E27FC236}">
                <a16:creationId xmlns:a16="http://schemas.microsoft.com/office/drawing/2014/main" id="{A7903D18-DB91-134E-82F4-1D2290837D31}"/>
              </a:ext>
            </a:extLst>
          </p:cNvPr>
          <p:cNvPicPr>
            <a:picLocks noChangeAspect="1"/>
          </p:cNvPicPr>
          <p:nvPr/>
        </p:nvPicPr>
        <p:blipFill>
          <a:blip r:embed="rId4">
            <a:extLst>
              <a:ext uri="{28A0092B-C50C-407E-A947-70E740481C1C}">
                <a14:useLocalDpi xmlns:a14="http://schemas.microsoft.com/office/drawing/2010/main" val="0"/>
              </a:ext>
            </a:extLst>
          </a:blip>
          <a:srcRect l="57500" t="51989" r="5694" b="15971"/>
          <a:stretch>
            <a:fillRect/>
          </a:stretch>
        </p:blipFill>
        <p:spPr>
          <a:xfrm>
            <a:off x="11096786" y="47249"/>
            <a:ext cx="1016096" cy="624992"/>
          </a:xfrm>
          <a:prstGeom prst="rect">
            <a:avLst/>
          </a:prstGeom>
          <a:ln w="3175" cap="flat" cmpd="sng" algn="ctr">
            <a:solidFill>
              <a:srgbClr val="000000"/>
            </a:solidFill>
            <a:prstDash val="solid"/>
            <a:round/>
            <a:headEnd type="none" w="med" len="med"/>
            <a:tailEnd type="none" w="med" len="med"/>
          </a:ln>
        </p:spPr>
      </p:pic>
      <p:grpSp>
        <p:nvGrpSpPr>
          <p:cNvPr id="12" name="Group 11">
            <a:extLst>
              <a:ext uri="{FF2B5EF4-FFF2-40B4-BE49-F238E27FC236}">
                <a16:creationId xmlns:a16="http://schemas.microsoft.com/office/drawing/2014/main" id="{5FA0167C-3D2B-5B76-EE6B-67E243C3A559}"/>
              </a:ext>
            </a:extLst>
          </p:cNvPr>
          <p:cNvGrpSpPr/>
          <p:nvPr/>
        </p:nvGrpSpPr>
        <p:grpSpPr>
          <a:xfrm>
            <a:off x="253999" y="1363951"/>
            <a:ext cx="4779897" cy="830997"/>
            <a:chOff x="253999" y="1363951"/>
            <a:chExt cx="4779897" cy="830997"/>
          </a:xfrm>
        </p:grpSpPr>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AF543C2F-F7A8-3829-7721-A2075D3BAE69}"/>
                    </a:ext>
                  </a:extLst>
                </p:cNvPr>
                <p:cNvSpPr txBox="1"/>
                <p:nvPr/>
              </p:nvSpPr>
              <p:spPr>
                <a:xfrm>
                  <a:off x="1164786" y="1363951"/>
                  <a:ext cx="3869110" cy="830997"/>
                </a:xfrm>
                <a:prstGeom prst="rect">
                  <a:avLst/>
                </a:prstGeom>
                <a:noFill/>
              </p:spPr>
              <p:txBody>
                <a:bodyPr wrap="square" rtlCol="0">
                  <a:spAutoFit/>
                </a:bodyPr>
                <a:lstStyle/>
                <a:p>
                  <a:r>
                    <a:rPr lang="en-US" sz="1600" b="1" u="none" strike="noStrike" dirty="0">
                      <a:effectLst/>
                      <a:latin typeface="Calibri" panose="020F0502020204030204" pitchFamily="34" charset="0"/>
                      <a:cs typeface="Calibri" panose="020F0502020204030204" pitchFamily="34" charset="0"/>
                    </a:rPr>
                    <a:t>Unpolarized </a:t>
                  </a:r>
                  <a:r>
                    <a:rPr lang="en-US" sz="1600" b="1" u="none" strike="noStrike" dirty="0">
                      <a:solidFill>
                        <a:srgbClr val="FF0000"/>
                      </a:solidFill>
                      <a:effectLst/>
                      <a:latin typeface="Calibri" panose="020F0502020204030204" pitchFamily="34" charset="0"/>
                      <a:cs typeface="Calibri" panose="020F0502020204030204" pitchFamily="34" charset="0"/>
                    </a:rPr>
                    <a:t>protons</a:t>
                  </a:r>
                  <a:r>
                    <a:rPr lang="en-US" sz="1600" b="1" u="none" strike="noStrike" dirty="0">
                      <a:effectLst/>
                      <a:latin typeface="Calibri" panose="020F0502020204030204" pitchFamily="34" charset="0"/>
                      <a:cs typeface="Calibri" panose="020F0502020204030204" pitchFamily="34" charset="0"/>
                    </a:rPr>
                    <a:t> in lH</a:t>
                  </a:r>
                  <a:r>
                    <a:rPr lang="en-US" sz="1600" b="1" u="none" strike="noStrike" baseline="-25000" dirty="0">
                      <a:effectLst/>
                      <a:latin typeface="Calibri" panose="020F0502020204030204" pitchFamily="34" charset="0"/>
                      <a:cs typeface="Calibri" panose="020F0502020204030204" pitchFamily="34" charset="0"/>
                    </a:rPr>
                    <a:t>2 </a:t>
                  </a:r>
                  <a:r>
                    <a:rPr lang="en-US" sz="1600" b="1" u="none" strike="noStrike" dirty="0">
                      <a:effectLst/>
                      <a:latin typeface="Calibri" panose="020F0502020204030204" pitchFamily="34" charset="0"/>
                      <a:cs typeface="Calibri" panose="020F0502020204030204" pitchFamily="34" charset="0"/>
                    </a:rPr>
                    <a:t>target</a:t>
                  </a:r>
                </a:p>
                <a:p>
                  <a:r>
                    <a:rPr lang="en-US" sz="1600" b="0" i="1" u="none" strike="noStrike" dirty="0">
                      <a:effectLst/>
                      <a:latin typeface="Calibri" panose="020F0502020204030204" pitchFamily="34" charset="0"/>
                      <a:cs typeface="Calibri" panose="020F0502020204030204" pitchFamily="34" charset="0"/>
                    </a:rPr>
                    <a:t>G. </a:t>
                  </a:r>
                  <a:r>
                    <a:rPr lang="en-US" sz="1600" b="0" i="1" u="none" strike="noStrike" dirty="0" err="1">
                      <a:effectLst/>
                      <a:latin typeface="Calibri" panose="020F0502020204030204" pitchFamily="34" charset="0"/>
                      <a:cs typeface="Calibri" panose="020F0502020204030204" pitchFamily="34" charset="0"/>
                    </a:rPr>
                    <a:t>Christiaens</a:t>
                  </a:r>
                  <a:r>
                    <a:rPr lang="en-US" sz="1600" i="1" dirty="0">
                      <a:latin typeface="Calibri" panose="020F0502020204030204" pitchFamily="34" charset="0"/>
                      <a:cs typeface="Calibri" panose="020F0502020204030204" pitchFamily="34" charset="0"/>
                    </a:rPr>
                    <a:t>, </a:t>
                  </a:r>
                  <a:r>
                    <a:rPr lang="en-US" sz="1600" b="1" i="1" dirty="0">
                      <a:latin typeface="Calibri" panose="020F0502020204030204" pitchFamily="34" charset="0"/>
                      <a:cs typeface="Calibri" panose="020F0502020204030204" pitchFamily="34" charset="0"/>
                    </a:rPr>
                    <a:t>PRL 130 (2023) 21, 211902 </a:t>
                  </a:r>
                </a:p>
                <a:p>
                  <a:r>
                    <a:rPr lang="en-US" sz="1600" i="1" dirty="0">
                      <a:latin typeface="Calibri" panose="020F0502020204030204" pitchFamily="34" charset="0"/>
                      <a:cs typeface="Calibri" panose="020F0502020204030204" pitchFamily="34" charset="0"/>
                    </a:rPr>
                    <a:t>Sensitivity to CFF</a:t>
                  </a:r>
                  <a:r>
                    <a:rPr lang="en-US" sz="1600" b="1" i="1" dirty="0">
                      <a:latin typeface="Calibri" panose="020F0502020204030204" pitchFamily="34" charset="0"/>
                      <a:cs typeface="Calibri" panose="020F0502020204030204" pitchFamily="34" charset="0"/>
                    </a:rPr>
                    <a:t> </a:t>
                  </a:r>
                  <a14:m>
                    <m:oMath xmlns:m="http://schemas.openxmlformats.org/officeDocument/2006/math">
                      <m:r>
                        <a:rPr lang="en-US" sz="1600"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ℑ</m:t>
                      </m:r>
                      <m:r>
                        <a:rPr lang="en-US" sz="1600"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400" b="1" dirty="0" err="1">
                      <a:solidFill>
                        <a:srgbClr val="FF0000"/>
                      </a:solidFill>
                      <a:latin typeface="Lucida Handwriting" panose="03010101010101010101" pitchFamily="66" charset="77"/>
                      <a:cs typeface="Calibri" panose="020F0502020204030204" pitchFamily="34" charset="0"/>
                    </a:rPr>
                    <a:t>H</a:t>
                  </a:r>
                  <a:r>
                    <a:rPr lang="en-US" sz="1400" b="1" i="1" baseline="-25000" dirty="0" err="1">
                      <a:solidFill>
                        <a:srgbClr val="FF0000"/>
                      </a:solidFill>
                      <a:latin typeface="Calibri" panose="020F0502020204030204" pitchFamily="34" charset="0"/>
                      <a:cs typeface="Calibri" panose="020F0502020204030204" pitchFamily="34" charset="0"/>
                    </a:rPr>
                    <a:t>p</a:t>
                  </a:r>
                  <a:endParaRPr lang="en-US" sz="1400" b="1" i="1" baseline="-25000" dirty="0">
                    <a:solidFill>
                      <a:srgbClr val="FF0000"/>
                    </a:solidFill>
                    <a:latin typeface="Calibri" panose="020F0502020204030204" pitchFamily="34" charset="0"/>
                    <a:cs typeface="Calibri" panose="020F0502020204030204" pitchFamily="34" charset="0"/>
                  </a:endParaRPr>
                </a:p>
              </p:txBody>
            </p:sp>
          </mc:Choice>
          <mc:Fallback>
            <p:sp>
              <p:nvSpPr>
                <p:cNvPr id="28" name="TextBox 27">
                  <a:extLst>
                    <a:ext uri="{FF2B5EF4-FFF2-40B4-BE49-F238E27FC236}">
                      <a16:creationId xmlns:a16="http://schemas.microsoft.com/office/drawing/2014/main" id="{AF543C2F-F7A8-3829-7721-A2075D3BAE69}"/>
                    </a:ext>
                  </a:extLst>
                </p:cNvPr>
                <p:cNvSpPr txBox="1">
                  <a:spLocks noRot="1" noChangeAspect="1" noMove="1" noResize="1" noEditPoints="1" noAdjustHandles="1" noChangeArrowheads="1" noChangeShapeType="1" noTextEdit="1"/>
                </p:cNvSpPr>
                <p:nvPr/>
              </p:nvSpPr>
              <p:spPr>
                <a:xfrm>
                  <a:off x="1164786" y="1363951"/>
                  <a:ext cx="3869110" cy="830997"/>
                </a:xfrm>
                <a:prstGeom prst="rect">
                  <a:avLst/>
                </a:prstGeom>
                <a:blipFill>
                  <a:blip r:embed="rId5"/>
                  <a:stretch>
                    <a:fillRect l="-654" t="-1515" b="-7576"/>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2BE3AE9E-B147-D1E6-356F-794CCA9A00F1}"/>
                </a:ext>
              </a:extLst>
            </p:cNvPr>
            <p:cNvSpPr txBox="1"/>
            <p:nvPr/>
          </p:nvSpPr>
          <p:spPr>
            <a:xfrm>
              <a:off x="253999" y="1509677"/>
              <a:ext cx="688759" cy="369332"/>
            </a:xfrm>
            <a:prstGeom prst="rect">
              <a:avLst/>
            </a:prstGeom>
            <a:solidFill>
              <a:schemeClr val="accent1">
                <a:lumMod val="20000"/>
                <a:lumOff val="80000"/>
              </a:schemeClr>
            </a:solidFill>
            <a:ln>
              <a:solidFill>
                <a:schemeClr val="tx1"/>
              </a:solidFill>
            </a:ln>
          </p:spPr>
          <p:txBody>
            <a:bodyPr wrap="square" rtlCol="0">
              <a:spAutoFit/>
            </a:bodyPr>
            <a:lstStyle/>
            <a:p>
              <a:r>
                <a:rPr lang="en-US" b="1" dirty="0">
                  <a:latin typeface="Calibri" panose="020F0502020204030204" pitchFamily="34" charset="0"/>
                  <a:cs typeface="Calibri" panose="020F0502020204030204" pitchFamily="34" charset="0"/>
                </a:rPr>
                <a:t>RG-A</a:t>
              </a:r>
            </a:p>
          </p:txBody>
        </p:sp>
      </p:grpSp>
      <p:grpSp>
        <p:nvGrpSpPr>
          <p:cNvPr id="15" name="Group 14">
            <a:extLst>
              <a:ext uri="{FF2B5EF4-FFF2-40B4-BE49-F238E27FC236}">
                <a16:creationId xmlns:a16="http://schemas.microsoft.com/office/drawing/2014/main" id="{D21A7AB3-1919-A120-6AD5-3A4AAA272FBB}"/>
              </a:ext>
            </a:extLst>
          </p:cNvPr>
          <p:cNvGrpSpPr/>
          <p:nvPr/>
        </p:nvGrpSpPr>
        <p:grpSpPr>
          <a:xfrm>
            <a:off x="259392" y="4593294"/>
            <a:ext cx="5204304" cy="830997"/>
            <a:chOff x="259392" y="3811416"/>
            <a:chExt cx="5204304" cy="830997"/>
          </a:xfrm>
        </p:grpSpPr>
        <p:sp>
          <p:nvSpPr>
            <p:cNvPr id="37" name="TextBox 36">
              <a:extLst>
                <a:ext uri="{FF2B5EF4-FFF2-40B4-BE49-F238E27FC236}">
                  <a16:creationId xmlns:a16="http://schemas.microsoft.com/office/drawing/2014/main" id="{D029F7A2-D5C8-F756-062A-58BA1CED9BC9}"/>
                </a:ext>
              </a:extLst>
            </p:cNvPr>
            <p:cNvSpPr txBox="1"/>
            <p:nvPr/>
          </p:nvSpPr>
          <p:spPr>
            <a:xfrm>
              <a:off x="259392" y="3945281"/>
              <a:ext cx="676595" cy="369332"/>
            </a:xfrm>
            <a:prstGeom prst="rect">
              <a:avLst/>
            </a:prstGeom>
            <a:no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RG-H</a:t>
              </a:r>
            </a:p>
          </p:txBody>
        </p:sp>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B61E4FE5-C153-3D16-AE8A-8DB99553909A}"/>
                    </a:ext>
                  </a:extLst>
                </p:cNvPr>
                <p:cNvSpPr txBox="1"/>
                <p:nvPr/>
              </p:nvSpPr>
              <p:spPr>
                <a:xfrm>
                  <a:off x="1205741" y="3811416"/>
                  <a:ext cx="4257955" cy="830997"/>
                </a:xfrm>
                <a:prstGeom prst="rect">
                  <a:avLst/>
                </a:prstGeom>
                <a:noFill/>
                <a:ln>
                  <a:noFill/>
                </a:ln>
              </p:spPr>
              <p:txBody>
                <a:bodyPr wrap="square" rtlCol="0">
                  <a:spAutoFit/>
                </a:bodyPr>
                <a:lstStyle/>
                <a:p>
                  <a:r>
                    <a:rPr lang="en-US" sz="1600" b="1" dirty="0">
                      <a:solidFill>
                        <a:srgbClr val="2F55EC"/>
                      </a:solidFill>
                      <a:latin typeface="Calibri" panose="020F0502020204030204" pitchFamily="34" charset="0"/>
                      <a:cs typeface="Calibri" panose="020F0502020204030204" pitchFamily="34" charset="0"/>
                    </a:rPr>
                    <a:t>Transversely polarized </a:t>
                  </a:r>
                  <a:r>
                    <a:rPr lang="en-US" sz="1600" b="1" dirty="0">
                      <a:latin typeface="Calibri" panose="020F0502020204030204" pitchFamily="34" charset="0"/>
                      <a:cs typeface="Calibri" panose="020F0502020204030204" pitchFamily="34" charset="0"/>
                    </a:rPr>
                    <a:t>NH</a:t>
                  </a:r>
                  <a:r>
                    <a:rPr lang="en-US" sz="1600" b="1" baseline="-25000"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r>
                    <a:rPr lang="en-US" sz="1600" i="1" dirty="0">
                      <a:latin typeface="Calibri" panose="020F0502020204030204" pitchFamily="34" charset="0"/>
                      <a:cs typeface="Calibri" panose="020F0502020204030204" pitchFamily="34" charset="0"/>
                    </a:rPr>
                    <a:t>Sensitivity to CFF</a:t>
                  </a:r>
                  <a:r>
                    <a:rPr lang="en-US" sz="1600" i="1" dirty="0">
                      <a:solidFill>
                        <a:schemeClr val="accent6">
                          <a:lumMod val="75000"/>
                        </a:schemeClr>
                      </a:solidFill>
                      <a:latin typeface="Cambria Math" panose="02040503050406030204" pitchFamily="18" charset="0"/>
                      <a:ea typeface="Cambria Math" panose="02040503050406030204" pitchFamily="18" charset="0"/>
                      <a:cs typeface="Calibri" panose="020F0502020204030204" pitchFamily="34" charset="0"/>
                    </a:rPr>
                    <a:t> </a:t>
                  </a:r>
                  <a14:m>
                    <m:oMath xmlns:m="http://schemas.openxmlformats.org/officeDocument/2006/math">
                      <m:r>
                        <a:rPr lang="en-US" sz="1600"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ℑ</m:t>
                      </m:r>
                      <m:r>
                        <a:rPr lang="en-US" sz="1600"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500" b="1" dirty="0">
                      <a:solidFill>
                        <a:srgbClr val="2F55EC"/>
                      </a:solidFill>
                      <a:latin typeface="Lucida Handwriting" panose="03010101010101010101" pitchFamily="66" charset="77"/>
                      <a:ea typeface="Cambria Math" panose="02040503050406030204" pitchFamily="18" charset="0"/>
                    </a:rPr>
                    <a:t>E</a:t>
                  </a:r>
                  <a:r>
                    <a:rPr lang="en-US" sz="1400" b="1" i="1" baseline="-25000" dirty="0">
                      <a:solidFill>
                        <a:srgbClr val="2F55EC"/>
                      </a:solidFill>
                      <a:latin typeface="Cambria Math" panose="02040503050406030204" pitchFamily="18" charset="0"/>
                      <a:ea typeface="Cambria Math" panose="02040503050406030204" pitchFamily="18" charset="0"/>
                      <a:cs typeface="Calibri" panose="020F0502020204030204" pitchFamily="34" charset="0"/>
                    </a:rPr>
                    <a:t>p</a:t>
                  </a:r>
                  <a:r>
                    <a:rPr lang="en-US" sz="1400" b="1" i="1" dirty="0">
                      <a:solidFill>
                        <a:srgbClr val="2F55EC"/>
                      </a:solidFill>
                      <a:latin typeface="Cambria Math" panose="02040503050406030204" pitchFamily="18" charset="0"/>
                      <a:ea typeface="Cambria Math" panose="02040503050406030204" pitchFamily="18" charset="0"/>
                      <a:cs typeface="Calibri" panose="020F0502020204030204" pitchFamily="34" charset="0"/>
                    </a:rPr>
                    <a:t> </a:t>
                  </a:r>
                  <a:r>
                    <a:rPr lang="en-US" sz="1400" b="1" dirty="0">
                      <a:latin typeface="Calibri" panose="020F0502020204030204" pitchFamily="34" charset="0"/>
                      <a:cs typeface="Calibri" panose="020F0502020204030204" pitchFamily="34" charset="0"/>
                    </a:rPr>
                    <a:t>(PAC53)</a:t>
                  </a:r>
                  <a:r>
                    <a:rPr lang="en-US" sz="14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target and</a:t>
                  </a:r>
                  <a:r>
                    <a:rPr lang="en-US" sz="1600" dirty="0">
                      <a:latin typeface="Calibri" panose="020F0502020204030204" pitchFamily="34" charset="0"/>
                      <a:cs typeface="Calibri" panose="020F0502020204030204" pitchFamily="34" charset="0"/>
                    </a:rPr>
                    <a:t> beamline </a:t>
                  </a:r>
                  <a:r>
                    <a:rPr lang="en-US" sz="1600" i="1" dirty="0">
                      <a:latin typeface="Calibri" panose="020F0502020204030204" pitchFamily="34" charset="0"/>
                      <a:cs typeface="Calibri" panose="020F0502020204030204" pitchFamily="34" charset="0"/>
                    </a:rPr>
                    <a:t>in design stage</a:t>
                  </a:r>
                  <a:r>
                    <a:rPr lang="en-US" sz="1600" dirty="0">
                      <a:latin typeface="Calibri" panose="020F0502020204030204" pitchFamily="34" charset="0"/>
                      <a:cs typeface="Calibri" panose="020F0502020204030204" pitchFamily="34" charset="0"/>
                    </a:rPr>
                    <a:t>.</a:t>
                  </a:r>
                  <a:endParaRPr lang="en-US" sz="1600" b="1" i="1" baseline="-25000" dirty="0">
                    <a:solidFill>
                      <a:srgbClr val="2F55EC"/>
                    </a:solidFill>
                    <a:latin typeface="Calibri" panose="020F0502020204030204" pitchFamily="34" charset="0"/>
                    <a:cs typeface="Calibri" panose="020F0502020204030204" pitchFamily="34" charset="0"/>
                  </a:endParaRPr>
                </a:p>
              </p:txBody>
            </p:sp>
          </mc:Choice>
          <mc:Fallback>
            <p:sp>
              <p:nvSpPr>
                <p:cNvPr id="39" name="TextBox 38">
                  <a:extLst>
                    <a:ext uri="{FF2B5EF4-FFF2-40B4-BE49-F238E27FC236}">
                      <a16:creationId xmlns:a16="http://schemas.microsoft.com/office/drawing/2014/main" id="{B61E4FE5-C153-3D16-AE8A-8DB99553909A}"/>
                    </a:ext>
                  </a:extLst>
                </p:cNvPr>
                <p:cNvSpPr txBox="1">
                  <a:spLocks noRot="1" noChangeAspect="1" noMove="1" noResize="1" noEditPoints="1" noAdjustHandles="1" noChangeArrowheads="1" noChangeShapeType="1" noTextEdit="1"/>
                </p:cNvSpPr>
                <p:nvPr/>
              </p:nvSpPr>
              <p:spPr>
                <a:xfrm>
                  <a:off x="1205741" y="3811416"/>
                  <a:ext cx="4257955" cy="830997"/>
                </a:xfrm>
                <a:prstGeom prst="rect">
                  <a:avLst/>
                </a:prstGeom>
                <a:blipFill>
                  <a:blip r:embed="rId6"/>
                  <a:stretch>
                    <a:fillRect l="-893" t="-1493" b="-7463"/>
                  </a:stretch>
                </a:blipFill>
                <a:ln>
                  <a:noFill/>
                </a:ln>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EA0CCA79-2D8F-C0DF-7665-4D4003115B4F}"/>
              </a:ext>
            </a:extLst>
          </p:cNvPr>
          <p:cNvGrpSpPr/>
          <p:nvPr/>
        </p:nvGrpSpPr>
        <p:grpSpPr>
          <a:xfrm>
            <a:off x="253999" y="2250009"/>
            <a:ext cx="4728355" cy="809595"/>
            <a:chOff x="253999" y="2250009"/>
            <a:chExt cx="4728355" cy="809595"/>
          </a:xfrm>
        </p:grpSpPr>
        <p:sp>
          <p:nvSpPr>
            <p:cNvPr id="32" name="TextBox 31">
              <a:extLst>
                <a:ext uri="{FF2B5EF4-FFF2-40B4-BE49-F238E27FC236}">
                  <a16:creationId xmlns:a16="http://schemas.microsoft.com/office/drawing/2014/main" id="{144699D0-9CFE-EFBE-8E0A-C2D55A5F3AE1}"/>
                </a:ext>
              </a:extLst>
            </p:cNvPr>
            <p:cNvSpPr txBox="1"/>
            <p:nvPr/>
          </p:nvSpPr>
          <p:spPr>
            <a:xfrm>
              <a:off x="1179571" y="2474829"/>
              <a:ext cx="3802783" cy="584775"/>
            </a:xfrm>
            <a:prstGeom prst="rect">
              <a:avLst/>
            </a:prstGeom>
            <a:noFill/>
          </p:spPr>
          <p:txBody>
            <a:bodyPr wrap="square">
              <a:spAutoFit/>
            </a:bodyPr>
            <a:lstStyle/>
            <a:p>
              <a:pPr algn="l"/>
              <a:r>
                <a:rPr lang="en-US" sz="1600" i="1" dirty="0">
                  <a:latin typeface="Calibri" panose="020F0502020204030204" pitchFamily="34" charset="0"/>
                  <a:cs typeface="Calibri" panose="020F0502020204030204" pitchFamily="34" charset="0"/>
                </a:rPr>
                <a:t>A. Hobart</a:t>
              </a:r>
              <a:r>
                <a:rPr lang="en-US" sz="1600" b="1" i="1" dirty="0">
                  <a:latin typeface="Calibri" panose="020F0502020204030204" pitchFamily="34" charset="0"/>
                  <a:cs typeface="Calibri" panose="020F0502020204030204" pitchFamily="34" charset="0"/>
                </a:rPr>
                <a:t>, PRL 133 (2024) 21, 211903  </a:t>
              </a:r>
              <a:r>
                <a:rPr lang="en-US" sz="1600" b="1" i="0" u="none" strike="noStrike" dirty="0">
                  <a:effectLst/>
                  <a:latin typeface="-apple-system"/>
                </a:rPr>
                <a:t> </a:t>
              </a:r>
            </a:p>
            <a:p>
              <a:pPr algn="l">
                <a:buFont typeface="Arial" panose="020B0604020202020204" pitchFamily="34" charset="0"/>
                <a:buChar char="•"/>
              </a:pPr>
              <a:endParaRPr lang="en-US" sz="1600" dirty="0">
                <a:latin typeface="-apple-system"/>
                <a:cs typeface="Calibri" panose="020F0502020204030204" pitchFamily="34" charset="0"/>
              </a:endParaRPr>
            </a:p>
          </p:txBody>
        </p:sp>
        <p:sp>
          <p:nvSpPr>
            <p:cNvPr id="18" name="TextBox 17">
              <a:extLst>
                <a:ext uri="{FF2B5EF4-FFF2-40B4-BE49-F238E27FC236}">
                  <a16:creationId xmlns:a16="http://schemas.microsoft.com/office/drawing/2014/main" id="{0B2DE316-8F9B-9A5C-B6FB-E446BFA9A72C}"/>
                </a:ext>
              </a:extLst>
            </p:cNvPr>
            <p:cNvSpPr txBox="1"/>
            <p:nvPr/>
          </p:nvSpPr>
          <p:spPr>
            <a:xfrm>
              <a:off x="253999" y="2351021"/>
              <a:ext cx="660565" cy="369332"/>
            </a:xfrm>
            <a:prstGeom prst="rect">
              <a:avLst/>
            </a:prstGeom>
            <a:solidFill>
              <a:schemeClr val="accent1">
                <a:lumMod val="20000"/>
                <a:lumOff val="80000"/>
              </a:schemeClr>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RG-B</a:t>
              </a:r>
            </a:p>
          </p:txBody>
        </p:sp>
        <p:sp>
          <p:nvSpPr>
            <p:cNvPr id="21" name="TextBox 20">
              <a:extLst>
                <a:ext uri="{FF2B5EF4-FFF2-40B4-BE49-F238E27FC236}">
                  <a16:creationId xmlns:a16="http://schemas.microsoft.com/office/drawing/2014/main" id="{80D6A3A5-48B4-4F16-C12F-30E8EB26DD19}"/>
                </a:ext>
              </a:extLst>
            </p:cNvPr>
            <p:cNvSpPr txBox="1"/>
            <p:nvPr/>
          </p:nvSpPr>
          <p:spPr>
            <a:xfrm>
              <a:off x="1182188" y="2250009"/>
              <a:ext cx="3557690"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Unpolarized protons &amp; </a:t>
              </a:r>
              <a:r>
                <a:rPr lang="en-US" sz="1600" b="1" dirty="0">
                  <a:solidFill>
                    <a:srgbClr val="2F55EC"/>
                  </a:solidFill>
                  <a:latin typeface="Calibri" panose="020F0502020204030204" pitchFamily="34" charset="0"/>
                  <a:cs typeface="Calibri" panose="020F0502020204030204" pitchFamily="34" charset="0"/>
                </a:rPr>
                <a:t>neutrons</a:t>
              </a:r>
              <a:r>
                <a:rPr lang="en-US" sz="1600" b="1" dirty="0">
                  <a:latin typeface="Calibri" panose="020F0502020204030204" pitchFamily="34" charset="0"/>
                  <a:cs typeface="Calibri" panose="020F0502020204030204" pitchFamily="34" charset="0"/>
                </a:rPr>
                <a:t> in lD</a:t>
              </a:r>
              <a:r>
                <a:rPr lang="en-US" sz="1600" b="1" baseline="-25000"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  </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082B8CB-C12F-D826-E50A-6C1A69DBB060}"/>
                    </a:ext>
                  </a:extLst>
                </p:cNvPr>
                <p:cNvSpPr txBox="1"/>
                <p:nvPr/>
              </p:nvSpPr>
              <p:spPr>
                <a:xfrm>
                  <a:off x="1161707" y="2690004"/>
                  <a:ext cx="2142638" cy="338554"/>
                </a:xfrm>
                <a:prstGeom prst="rect">
                  <a:avLst/>
                </a:prstGeom>
                <a:noFill/>
              </p:spPr>
              <p:txBody>
                <a:bodyPr wrap="none" rtlCol="0">
                  <a:spAutoFit/>
                </a:bodyPr>
                <a:lstStyle/>
                <a:p>
                  <a:r>
                    <a:rPr lang="en-US" sz="1600" i="1" dirty="0">
                      <a:latin typeface="Calibri" panose="020F0502020204030204" pitchFamily="34" charset="0"/>
                      <a:cs typeface="Calibri" panose="020F0502020204030204" pitchFamily="34" charset="0"/>
                    </a:rPr>
                    <a:t>Sensitivity to CFF</a:t>
                  </a:r>
                  <a:r>
                    <a:rPr lang="en-US" sz="1600" dirty="0">
                      <a:latin typeface="Calibri" panose="020F0502020204030204" pitchFamily="34" charset="0"/>
                      <a:cs typeface="Calibri" panose="020F0502020204030204" pitchFamily="34" charset="0"/>
                    </a:rPr>
                    <a:t> </a:t>
                  </a:r>
                  <a14:m>
                    <m:oMath xmlns:m="http://schemas.openxmlformats.org/officeDocument/2006/math">
                      <m:r>
                        <a:rPr lang="en-US" sz="1600"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ℑ</m:t>
                      </m:r>
                      <m:r>
                        <a:rPr lang="en-US" sz="1600"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500" b="1" dirty="0" err="1">
                      <a:solidFill>
                        <a:srgbClr val="2F55EC"/>
                      </a:solidFill>
                      <a:latin typeface="Lucida Handwriting" panose="03010101010101010101" pitchFamily="66" charset="77"/>
                      <a:cs typeface="Calibri" panose="020F0502020204030204" pitchFamily="34" charset="0"/>
                    </a:rPr>
                    <a:t>E</a:t>
                  </a:r>
                  <a:r>
                    <a:rPr lang="en-US" sz="1400" b="1" baseline="-25000" dirty="0" err="1">
                      <a:solidFill>
                        <a:srgbClr val="2F55EC"/>
                      </a:solidFill>
                      <a:latin typeface="Calibri" panose="020F0502020204030204" pitchFamily="34" charset="0"/>
                      <a:cs typeface="Calibri" panose="020F0502020204030204" pitchFamily="34" charset="0"/>
                    </a:rPr>
                    <a:t>n</a:t>
                  </a:r>
                  <a:endParaRPr lang="en-US" sz="1400" b="1" baseline="-25000" dirty="0">
                    <a:solidFill>
                      <a:srgbClr val="2F55EC"/>
                    </a:solidFill>
                    <a:latin typeface="Calibri" panose="020F0502020204030204" pitchFamily="34" charset="0"/>
                    <a:cs typeface="Calibri" panose="020F0502020204030204" pitchFamily="34" charset="0"/>
                  </a:endParaRPr>
                </a:p>
              </p:txBody>
            </p:sp>
          </mc:Choice>
          <mc:Fallback>
            <p:sp>
              <p:nvSpPr>
                <p:cNvPr id="4" name="TextBox 3">
                  <a:extLst>
                    <a:ext uri="{FF2B5EF4-FFF2-40B4-BE49-F238E27FC236}">
                      <a16:creationId xmlns:a16="http://schemas.microsoft.com/office/drawing/2014/main" id="{D082B8CB-C12F-D826-E50A-6C1A69DBB060}"/>
                    </a:ext>
                  </a:extLst>
                </p:cNvPr>
                <p:cNvSpPr txBox="1">
                  <a:spLocks noRot="1" noChangeAspect="1" noMove="1" noResize="1" noEditPoints="1" noAdjustHandles="1" noChangeArrowheads="1" noChangeShapeType="1" noTextEdit="1"/>
                </p:cNvSpPr>
                <p:nvPr/>
              </p:nvSpPr>
              <p:spPr>
                <a:xfrm>
                  <a:off x="1161707" y="2690004"/>
                  <a:ext cx="2142638" cy="338554"/>
                </a:xfrm>
                <a:prstGeom prst="rect">
                  <a:avLst/>
                </a:prstGeom>
                <a:blipFill>
                  <a:blip r:embed="rId7"/>
                  <a:stretch>
                    <a:fillRect l="-1765" t="-3571" b="-21429"/>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038C4085-566A-C057-89E8-E137EEB08D48}"/>
              </a:ext>
            </a:extLst>
          </p:cNvPr>
          <p:cNvGrpSpPr/>
          <p:nvPr/>
        </p:nvGrpSpPr>
        <p:grpSpPr>
          <a:xfrm>
            <a:off x="257669" y="5624292"/>
            <a:ext cx="5145977" cy="597546"/>
            <a:chOff x="257669" y="5624292"/>
            <a:chExt cx="5145977" cy="597546"/>
          </a:xfrm>
        </p:grpSpPr>
        <p:sp>
          <p:nvSpPr>
            <p:cNvPr id="5" name="TextBox 4">
              <a:extLst>
                <a:ext uri="{FF2B5EF4-FFF2-40B4-BE49-F238E27FC236}">
                  <a16:creationId xmlns:a16="http://schemas.microsoft.com/office/drawing/2014/main" id="{922E0762-3610-92A4-60D2-44C0E499FAA3}"/>
                </a:ext>
              </a:extLst>
            </p:cNvPr>
            <p:cNvSpPr txBox="1"/>
            <p:nvPr/>
          </p:nvSpPr>
          <p:spPr>
            <a:xfrm>
              <a:off x="257669" y="5624292"/>
              <a:ext cx="628505" cy="369332"/>
            </a:xfrm>
            <a:prstGeom prst="rect">
              <a:avLst/>
            </a:prstGeom>
            <a:solidFill>
              <a:schemeClr val="accent1">
                <a:lumMod val="75000"/>
                <a:alpha val="50196"/>
              </a:schemeClr>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RG-L</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003C38E-A19F-D233-E1B5-B58D90882EF5}"/>
                    </a:ext>
                  </a:extLst>
                </p:cNvPr>
                <p:cNvSpPr txBox="1"/>
                <p:nvPr/>
              </p:nvSpPr>
              <p:spPr>
                <a:xfrm>
                  <a:off x="1195763" y="5637063"/>
                  <a:ext cx="4207883" cy="584775"/>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DVCS on </a:t>
                  </a:r>
                  <a:r>
                    <a:rPr lang="en-US" sz="1600" b="1" baseline="30000" dirty="0">
                      <a:solidFill>
                        <a:srgbClr val="FF0000"/>
                      </a:solidFill>
                      <a:latin typeface="Calibri" panose="020F0502020204030204" pitchFamily="34" charset="0"/>
                      <a:cs typeface="Calibri" panose="020F0502020204030204" pitchFamily="34" charset="0"/>
                    </a:rPr>
                    <a:t>4</a:t>
                  </a:r>
                  <a:r>
                    <a:rPr lang="en-US" sz="1600" b="1" dirty="0">
                      <a:solidFill>
                        <a:srgbClr val="FF0000"/>
                      </a:solidFill>
                      <a:latin typeface="Calibri" panose="020F0502020204030204" pitchFamily="34" charset="0"/>
                      <a:cs typeface="Calibri" panose="020F0502020204030204" pitchFamily="34" charset="0"/>
                    </a:rPr>
                    <a:t>He target</a:t>
                  </a:r>
                  <a:r>
                    <a:rPr lang="en-US" sz="1600" b="1"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 s</a:t>
                  </a:r>
                  <a:r>
                    <a:rPr lang="en-US" sz="1600" dirty="0">
                      <a:latin typeface="Calibri" panose="020F0502020204030204" pitchFamily="34" charset="0"/>
                      <a:cs typeface="Calibri" panose="020F0502020204030204" pitchFamily="34" charset="0"/>
                    </a:rPr>
                    <a:t>ensitivity to CFF</a:t>
                  </a:r>
                  <a:r>
                    <a:rPr lang="en-US" sz="1600" dirty="0">
                      <a:solidFill>
                        <a:schemeClr val="tx1"/>
                      </a:solidFill>
                      <a:latin typeface="Calibri" panose="020F0502020204030204" pitchFamily="34" charset="0"/>
                      <a:cs typeface="Calibri" panose="020F0502020204030204" pitchFamily="34" charset="0"/>
                    </a:rPr>
                    <a:t> </a:t>
                  </a:r>
                  <a14:m>
                    <m:oMath xmlns:m="http://schemas.openxmlformats.org/officeDocument/2006/math">
                      <m:r>
                        <a:rPr lang="en-US" sz="1600"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ℑ</m:t>
                      </m:r>
                      <m:r>
                        <a:rPr lang="en-US" sz="1600"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500" b="1" dirty="0">
                      <a:solidFill>
                        <a:srgbClr val="FF0000"/>
                      </a:solidFill>
                      <a:latin typeface="Lucida Handwriting" panose="03010101010101010101" pitchFamily="66" charset="77"/>
                      <a:cs typeface="Calibri" panose="020F0502020204030204" pitchFamily="34" charset="0"/>
                    </a:rPr>
                    <a:t>H</a:t>
                  </a:r>
                  <a:r>
                    <a:rPr lang="en-US" sz="1600" b="1" baseline="-25000" dirty="0">
                      <a:solidFill>
                        <a:srgbClr val="FF0000"/>
                      </a:solidFill>
                      <a:latin typeface="Calibri" panose="020F0502020204030204" pitchFamily="34" charset="0"/>
                      <a:cs typeface="Calibri" panose="020F0502020204030204" pitchFamily="34" charset="0"/>
                    </a:rPr>
                    <a:t>He-4</a:t>
                  </a:r>
                  <a:r>
                    <a:rPr lang="en-US" sz="1600" b="1" dirty="0">
                      <a:solidFill>
                        <a:srgbClr val="FF0000"/>
                      </a:solidFill>
                      <a:latin typeface="Calibri" panose="020F0502020204030204" pitchFamily="34" charset="0"/>
                      <a:cs typeface="Calibri" panose="020F0502020204030204" pitchFamily="34" charset="0"/>
                    </a:rPr>
                    <a:t> </a:t>
                  </a:r>
                </a:p>
                <a:p>
                  <a:r>
                    <a:rPr lang="en-US" sz="1600" i="1" dirty="0">
                      <a:latin typeface="Calibri" panose="020F0502020204030204" pitchFamily="34" charset="0"/>
                      <a:cs typeface="Calibri" panose="020F0502020204030204" pitchFamily="34" charset="0"/>
                    </a:rPr>
                    <a:t>data taking ongoing</a:t>
                  </a:r>
                  <a:endParaRPr lang="en-US" sz="1600" i="1" baseline="-25000" dirty="0">
                    <a:latin typeface="Calibri" panose="020F0502020204030204" pitchFamily="34" charset="0"/>
                    <a:cs typeface="Calibri" panose="020F0502020204030204" pitchFamily="34" charset="0"/>
                  </a:endParaRPr>
                </a:p>
              </p:txBody>
            </p:sp>
          </mc:Choice>
          <mc:Fallback>
            <p:sp>
              <p:nvSpPr>
                <p:cNvPr id="6" name="TextBox 5">
                  <a:extLst>
                    <a:ext uri="{FF2B5EF4-FFF2-40B4-BE49-F238E27FC236}">
                      <a16:creationId xmlns:a16="http://schemas.microsoft.com/office/drawing/2014/main" id="{C003C38E-A19F-D233-E1B5-B58D90882EF5}"/>
                    </a:ext>
                  </a:extLst>
                </p:cNvPr>
                <p:cNvSpPr txBox="1">
                  <a:spLocks noRot="1" noChangeAspect="1" noMove="1" noResize="1" noEditPoints="1" noAdjustHandles="1" noChangeArrowheads="1" noChangeShapeType="1" noTextEdit="1"/>
                </p:cNvSpPr>
                <p:nvPr/>
              </p:nvSpPr>
              <p:spPr>
                <a:xfrm>
                  <a:off x="1195763" y="5637063"/>
                  <a:ext cx="4207883" cy="584775"/>
                </a:xfrm>
                <a:prstGeom prst="rect">
                  <a:avLst/>
                </a:prstGeom>
                <a:blipFill>
                  <a:blip r:embed="rId8"/>
                  <a:stretch>
                    <a:fillRect l="-904" t="-4255" b="-10638"/>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F453CF9B-D09F-A342-0F45-0407B9F90275}"/>
              </a:ext>
            </a:extLst>
          </p:cNvPr>
          <p:cNvGrpSpPr/>
          <p:nvPr/>
        </p:nvGrpSpPr>
        <p:grpSpPr>
          <a:xfrm>
            <a:off x="270278" y="3906894"/>
            <a:ext cx="5410820" cy="584775"/>
            <a:chOff x="222980" y="3125016"/>
            <a:chExt cx="5410820" cy="584775"/>
          </a:xfrm>
        </p:grpSpPr>
        <p:sp>
          <p:nvSpPr>
            <p:cNvPr id="25" name="TextBox 24">
              <a:extLst>
                <a:ext uri="{FF2B5EF4-FFF2-40B4-BE49-F238E27FC236}">
                  <a16:creationId xmlns:a16="http://schemas.microsoft.com/office/drawing/2014/main" id="{EE866264-ED36-6F5B-2D80-23DA6D883FBA}"/>
                </a:ext>
              </a:extLst>
            </p:cNvPr>
            <p:cNvSpPr txBox="1"/>
            <p:nvPr/>
          </p:nvSpPr>
          <p:spPr>
            <a:xfrm>
              <a:off x="222980" y="3182346"/>
              <a:ext cx="652551" cy="369332"/>
            </a:xfrm>
            <a:prstGeom prst="rect">
              <a:avLst/>
            </a:prstGeom>
            <a:solidFill>
              <a:srgbClr val="2E75B6">
                <a:alpha val="50196"/>
              </a:srgbClr>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RG-C</a:t>
              </a:r>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A68209F7-A505-651E-760C-A00771503475}"/>
                    </a:ext>
                  </a:extLst>
                </p:cNvPr>
                <p:cNvSpPr txBox="1"/>
                <p:nvPr/>
              </p:nvSpPr>
              <p:spPr>
                <a:xfrm>
                  <a:off x="1151314" y="3125016"/>
                  <a:ext cx="4482486" cy="584775"/>
                </a:xfrm>
                <a:prstGeom prst="rect">
                  <a:avLst/>
                </a:prstGeom>
                <a:noFill/>
                <a:ln>
                  <a:noFill/>
                </a:ln>
              </p:spPr>
              <p:txBody>
                <a:bodyPr wrap="square" rtlCol="0">
                  <a:spAutoFit/>
                </a:bodyPr>
                <a:lstStyle/>
                <a:p>
                  <a:r>
                    <a:rPr lang="en-US" sz="1600" b="1" dirty="0">
                      <a:solidFill>
                        <a:srgbClr val="00B050"/>
                      </a:solidFill>
                      <a:latin typeface="Calibri" panose="020F0502020204030204" pitchFamily="34" charset="0"/>
                      <a:cs typeface="Calibri" panose="020F0502020204030204" pitchFamily="34" charset="0"/>
                    </a:rPr>
                    <a:t>Longitudinally polarized</a:t>
                  </a:r>
                  <a:r>
                    <a:rPr lang="en-US" sz="1600" b="1" dirty="0">
                      <a:latin typeface="Calibri" panose="020F0502020204030204" pitchFamily="34" charset="0"/>
                      <a:cs typeface="Calibri" panose="020F0502020204030204" pitchFamily="34" charset="0"/>
                    </a:rPr>
                    <a:t> NH</a:t>
                  </a:r>
                  <a:r>
                    <a:rPr lang="en-US" sz="1600" b="1" baseline="-25000"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/ND</a:t>
                  </a:r>
                  <a:r>
                    <a:rPr lang="en-US" sz="1600" b="1" baseline="-25000"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 </a:t>
                  </a:r>
                </a:p>
                <a:p>
                  <a:r>
                    <a:rPr lang="en-US" sz="1600" i="1" dirty="0">
                      <a:latin typeface="Calibri" panose="020F0502020204030204" pitchFamily="34" charset="0"/>
                      <a:cs typeface="Calibri" panose="020F0502020204030204" pitchFamily="34" charset="0"/>
                    </a:rPr>
                    <a:t>Sensitivity to CFF</a:t>
                  </a:r>
                  <a:r>
                    <a:rPr lang="en-US" sz="1600" i="1" dirty="0">
                      <a:solidFill>
                        <a:srgbClr val="FF0000"/>
                      </a:solidFill>
                      <a:latin typeface="Calibri" panose="020F0502020204030204" pitchFamily="34" charset="0"/>
                      <a:cs typeface="Calibri" panose="020F0502020204030204" pitchFamily="34" charset="0"/>
                    </a:rPr>
                    <a:t> </a:t>
                  </a:r>
                  <a14:m>
                    <m:oMath xmlns:m="http://schemas.openxmlformats.org/officeDocument/2006/math">
                      <m:r>
                        <a:rPr lang="en-US" sz="1600"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ℑ</m:t>
                      </m:r>
                      <m:r>
                        <a:rPr lang="en-US" sz="1600"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500" b="1" dirty="0">
                      <a:solidFill>
                        <a:srgbClr val="00B050"/>
                      </a:solidFill>
                      <a:latin typeface="Lucida Handwriting" panose="03010101010101010101" pitchFamily="66" charset="77"/>
                    </a:rPr>
                    <a:t>H</a:t>
                  </a:r>
                  <a:r>
                    <a:rPr lang="en-US" sz="1400" b="1" i="1" baseline="-25000" dirty="0">
                      <a:solidFill>
                        <a:srgbClr val="00B050"/>
                      </a:solidFill>
                      <a:latin typeface="Calibri" panose="020F0502020204030204" pitchFamily="34" charset="0"/>
                      <a:cs typeface="Calibri" panose="020F0502020204030204" pitchFamily="34" charset="0"/>
                    </a:rPr>
                    <a:t>p</a:t>
                  </a:r>
                  <a:r>
                    <a:rPr lang="en-US" sz="1600" b="1" i="1" dirty="0">
                      <a:latin typeface="Lucida Handwriting" panose="03010101010101010101" pitchFamily="66" charset="77"/>
                    </a:rPr>
                    <a:t> </a:t>
                  </a:r>
                  <a:r>
                    <a:rPr lang="en-US" sz="1600" i="1" dirty="0">
                      <a:latin typeface="Calibri" panose="020F0502020204030204" pitchFamily="34" charset="0"/>
                      <a:cs typeface="Calibri" panose="020F0502020204030204" pitchFamily="34" charset="0"/>
                    </a:rPr>
                    <a:t>in analysis stage </a:t>
                  </a:r>
                </a:p>
              </p:txBody>
            </p:sp>
          </mc:Choice>
          <mc:Fallback>
            <p:sp>
              <p:nvSpPr>
                <p:cNvPr id="26" name="TextBox 25">
                  <a:extLst>
                    <a:ext uri="{FF2B5EF4-FFF2-40B4-BE49-F238E27FC236}">
                      <a16:creationId xmlns:a16="http://schemas.microsoft.com/office/drawing/2014/main" id="{A68209F7-A505-651E-760C-A00771503475}"/>
                    </a:ext>
                  </a:extLst>
                </p:cNvPr>
                <p:cNvSpPr txBox="1">
                  <a:spLocks noRot="1" noChangeAspect="1" noMove="1" noResize="1" noEditPoints="1" noAdjustHandles="1" noChangeArrowheads="1" noChangeShapeType="1" noTextEdit="1"/>
                </p:cNvSpPr>
                <p:nvPr/>
              </p:nvSpPr>
              <p:spPr>
                <a:xfrm>
                  <a:off x="1151314" y="3125016"/>
                  <a:ext cx="4482486" cy="584775"/>
                </a:xfrm>
                <a:prstGeom prst="rect">
                  <a:avLst/>
                </a:prstGeom>
                <a:blipFill>
                  <a:blip r:embed="rId9"/>
                  <a:stretch>
                    <a:fillRect l="-847" t="-2128" b="-12766"/>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23BDCFFE-DAC3-22BE-D1AC-5470504244B0}"/>
                </a:ext>
              </a:extLst>
            </p:cNvPr>
            <p:cNvSpPr txBox="1"/>
            <p:nvPr/>
          </p:nvSpPr>
          <p:spPr>
            <a:xfrm>
              <a:off x="2916619" y="3237042"/>
              <a:ext cx="268607" cy="369332"/>
            </a:xfrm>
            <a:prstGeom prst="rect">
              <a:avLst/>
            </a:prstGeom>
            <a:noFill/>
          </p:spPr>
          <p:txBody>
            <a:bodyPr wrap="square" rtlCol="0">
              <a:spAutoFit/>
            </a:bodyPr>
            <a:lstStyle/>
            <a:p>
              <a:r>
                <a:rPr lang="en-US" b="1" dirty="0">
                  <a:solidFill>
                    <a:srgbClr val="00B050"/>
                  </a:solidFill>
                </a:rPr>
                <a:t>~</a:t>
              </a:r>
            </a:p>
          </p:txBody>
        </p:sp>
      </p:grpSp>
      <p:pic>
        <p:nvPicPr>
          <p:cNvPr id="1025" name="Picture 1" descr="page4image27663056">
            <a:extLst>
              <a:ext uri="{FF2B5EF4-FFF2-40B4-BE49-F238E27FC236}">
                <a16:creationId xmlns:a16="http://schemas.microsoft.com/office/drawing/2014/main" id="{0AE687EB-8CB4-A882-F8A8-DC87072532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9497" y="1450140"/>
            <a:ext cx="6458718" cy="42988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4260C1-644B-4BC2-7CB4-17FACA1F9C63}"/>
              </a:ext>
            </a:extLst>
          </p:cNvPr>
          <p:cNvSpPr txBox="1"/>
          <p:nvPr/>
        </p:nvSpPr>
        <p:spPr>
          <a:xfrm flipH="1">
            <a:off x="9304641" y="1579394"/>
            <a:ext cx="2078976" cy="400110"/>
          </a:xfrm>
          <a:prstGeom prst="rect">
            <a:avLst/>
          </a:prstGeom>
          <a:solidFill>
            <a:schemeClr val="bg2"/>
          </a:solidFill>
          <a:ln>
            <a:solidFill>
              <a:schemeClr val="tx1"/>
            </a:solidFill>
          </a:ln>
        </p:spPr>
        <p:txBody>
          <a:bodyPr wrap="square" rtlCol="0">
            <a:spAutoFit/>
          </a:bodyPr>
          <a:lstStyle/>
          <a:p>
            <a:r>
              <a:rPr lang="en-US" sz="2000" dirty="0">
                <a:latin typeface="Cambria Math" panose="02040503050406030204" pitchFamily="18" charset="0"/>
                <a:ea typeface="Cambria Math" panose="02040503050406030204" pitchFamily="18" charset="0"/>
                <a:cs typeface="Calibri" panose="020F0502020204030204" pitchFamily="34" charset="0"/>
              </a:rPr>
              <a:t>L = 10</a:t>
            </a:r>
            <a:r>
              <a:rPr lang="en-US" sz="2000" baseline="30000" dirty="0">
                <a:latin typeface="Cambria Math" panose="02040503050406030204" pitchFamily="18" charset="0"/>
                <a:ea typeface="Cambria Math" panose="02040503050406030204" pitchFamily="18" charset="0"/>
                <a:cs typeface="Calibri" panose="020F0502020204030204" pitchFamily="34" charset="0"/>
              </a:rPr>
              <a:t>35</a:t>
            </a:r>
            <a:r>
              <a:rPr lang="en-US" sz="2000" dirty="0">
                <a:latin typeface="Cambria Math" panose="02040503050406030204" pitchFamily="18" charset="0"/>
                <a:ea typeface="Cambria Math" panose="02040503050406030204" pitchFamily="18" charset="0"/>
                <a:cs typeface="Calibri" panose="020F0502020204030204" pitchFamily="34" charset="0"/>
              </a:rPr>
              <a:t>cm</a:t>
            </a:r>
            <a:r>
              <a:rPr lang="en-US" sz="2000" baseline="30000" dirty="0">
                <a:latin typeface="Cambria Math" panose="02040503050406030204" pitchFamily="18" charset="0"/>
                <a:ea typeface="Cambria Math" panose="02040503050406030204" pitchFamily="18" charset="0"/>
                <a:cs typeface="Calibri" panose="020F0502020204030204" pitchFamily="34" charset="0"/>
              </a:rPr>
              <a:t>-2</a:t>
            </a:r>
            <a:r>
              <a:rPr lang="en-US" sz="2000" dirty="0">
                <a:latin typeface="Cambria Math" panose="02040503050406030204" pitchFamily="18" charset="0"/>
                <a:ea typeface="Cambria Math" panose="02040503050406030204" pitchFamily="18" charset="0"/>
                <a:cs typeface="Calibri" panose="020F0502020204030204" pitchFamily="34" charset="0"/>
              </a:rPr>
              <a:t>sec</a:t>
            </a:r>
            <a:r>
              <a:rPr lang="en-US" sz="2000" baseline="30000" dirty="0">
                <a:latin typeface="Cambria Math" panose="02040503050406030204" pitchFamily="18" charset="0"/>
                <a:ea typeface="Cambria Math" panose="02040503050406030204" pitchFamily="18" charset="0"/>
                <a:cs typeface="Calibri" panose="020F0502020204030204" pitchFamily="34" charset="0"/>
              </a:rPr>
              <a:t>-1</a:t>
            </a:r>
          </a:p>
        </p:txBody>
      </p:sp>
      <p:grpSp>
        <p:nvGrpSpPr>
          <p:cNvPr id="13" name="Group 12">
            <a:extLst>
              <a:ext uri="{FF2B5EF4-FFF2-40B4-BE49-F238E27FC236}">
                <a16:creationId xmlns:a16="http://schemas.microsoft.com/office/drawing/2014/main" id="{0D3A4C4A-23FD-9F3C-26C2-B4DDA80DC0E7}"/>
              </a:ext>
            </a:extLst>
          </p:cNvPr>
          <p:cNvGrpSpPr/>
          <p:nvPr/>
        </p:nvGrpSpPr>
        <p:grpSpPr>
          <a:xfrm>
            <a:off x="253867" y="3069229"/>
            <a:ext cx="5121577" cy="830997"/>
            <a:chOff x="269633" y="4760481"/>
            <a:chExt cx="5121577" cy="830997"/>
          </a:xfrm>
        </p:grpSpPr>
        <p:sp>
          <p:nvSpPr>
            <p:cNvPr id="35" name="TextBox 34">
              <a:extLst>
                <a:ext uri="{FF2B5EF4-FFF2-40B4-BE49-F238E27FC236}">
                  <a16:creationId xmlns:a16="http://schemas.microsoft.com/office/drawing/2014/main" id="{E0F6C92A-A6D1-7ABD-E442-D2AD4B226D38}"/>
                </a:ext>
              </a:extLst>
            </p:cNvPr>
            <p:cNvSpPr txBox="1"/>
            <p:nvPr/>
          </p:nvSpPr>
          <p:spPr>
            <a:xfrm>
              <a:off x="269633" y="4787155"/>
              <a:ext cx="657359" cy="369332"/>
            </a:xfrm>
            <a:prstGeom prst="rect">
              <a:avLst/>
            </a:prstGeom>
            <a:solidFill>
              <a:schemeClr val="accent1">
                <a:lumMod val="20000"/>
                <a:lumOff val="80000"/>
              </a:schemeClr>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RG-K</a:t>
              </a:r>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D092CC4E-3466-86E7-7606-DED002392706}"/>
                    </a:ext>
                  </a:extLst>
                </p:cNvPr>
                <p:cNvSpPr txBox="1"/>
                <p:nvPr/>
              </p:nvSpPr>
              <p:spPr>
                <a:xfrm>
                  <a:off x="1209593" y="4760481"/>
                  <a:ext cx="4181617" cy="830997"/>
                </a:xfrm>
                <a:prstGeom prst="rect">
                  <a:avLst/>
                </a:prstGeom>
                <a:noFill/>
              </p:spPr>
              <p:txBody>
                <a:bodyPr wrap="square" rtlCol="0">
                  <a:spAutoFit/>
                </a:bodyPr>
                <a:lstStyle/>
                <a:p>
                  <a:r>
                    <a:rPr lang="en-US" sz="1600" b="1" u="none" strike="noStrike" dirty="0">
                      <a:effectLst/>
                      <a:latin typeface="Calibri" panose="020F0502020204030204" pitchFamily="34" charset="0"/>
                      <a:cs typeface="Calibri" panose="020F0502020204030204" pitchFamily="34" charset="0"/>
                    </a:rPr>
                    <a:t>Unpolarized protons at </a:t>
                  </a:r>
                  <a:r>
                    <a:rPr lang="en-US" sz="1600" b="1" u="none" strike="noStrike" dirty="0">
                      <a:solidFill>
                        <a:srgbClr val="FF0000"/>
                      </a:solidFill>
                      <a:effectLst/>
                      <a:latin typeface="Calibri" panose="020F0502020204030204" pitchFamily="34" charset="0"/>
                      <a:cs typeface="Calibri" panose="020F0502020204030204" pitchFamily="34" charset="0"/>
                    </a:rPr>
                    <a:t>6.5, 7.5, and 8.4 GeV </a:t>
                  </a:r>
                  <a:r>
                    <a:rPr lang="en-US" sz="1600" b="1" u="none" strike="noStrike" dirty="0">
                      <a:effectLst/>
                      <a:latin typeface="Calibri" panose="020F0502020204030204" pitchFamily="34" charset="0"/>
                      <a:cs typeface="Calibri" panose="020F0502020204030204" pitchFamily="34" charset="0"/>
                    </a:rPr>
                    <a:t>polarized electrons. </a:t>
                  </a:r>
                  <a:r>
                    <a:rPr lang="en-US" sz="1600" i="1" u="none" strike="noStrike" dirty="0">
                      <a:effectLst/>
                      <a:latin typeface="Calibri" panose="020F0502020204030204" pitchFamily="34" charset="0"/>
                      <a:cs typeface="Calibri" panose="020F0502020204030204" pitchFamily="34" charset="0"/>
                    </a:rPr>
                    <a:t>Sensitivity to CFF </a:t>
                  </a:r>
                  <a:r>
                    <a:rPr lang="en-US" sz="1600" u="none" strike="noStrike" dirty="0">
                      <a:effectLst/>
                      <a:latin typeface="Calibri" panose="020F0502020204030204" pitchFamily="34" charset="0"/>
                      <a:cs typeface="Calibri" panose="020F0502020204030204" pitchFamily="34" charset="0"/>
                    </a:rPr>
                    <a:t> </a:t>
                  </a:r>
                  <a14:m>
                    <m:oMath xmlns:m="http://schemas.openxmlformats.org/officeDocument/2006/math">
                      <m:r>
                        <a:rPr lang="en-US" sz="1600"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ℑ</m:t>
                      </m:r>
                      <m:r>
                        <a:rPr lang="en-US" sz="1600"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400" b="1" dirty="0" err="1">
                      <a:solidFill>
                        <a:srgbClr val="FF0000"/>
                      </a:solidFill>
                      <a:latin typeface="Lucida Handwriting" panose="03010101010101010101" pitchFamily="66" charset="77"/>
                      <a:cs typeface="Calibri" panose="020F0502020204030204" pitchFamily="34" charset="0"/>
                    </a:rPr>
                    <a:t>H</a:t>
                  </a:r>
                  <a:r>
                    <a:rPr lang="en-US" sz="1400" b="1" i="1" baseline="-25000" dirty="0" err="1">
                      <a:solidFill>
                        <a:srgbClr val="FF0000"/>
                      </a:solidFill>
                      <a:latin typeface="Calibri" panose="020F0502020204030204" pitchFamily="34" charset="0"/>
                      <a:cs typeface="Calibri" panose="020F0502020204030204" pitchFamily="34" charset="0"/>
                    </a:rPr>
                    <a:t>p</a:t>
                  </a:r>
                  <a:r>
                    <a:rPr lang="en-US" sz="1400" b="1" i="1" dirty="0">
                      <a:solidFill>
                        <a:srgbClr val="FF0000"/>
                      </a:solidFill>
                      <a:latin typeface="Calibri" panose="020F0502020204030204" pitchFamily="34" charset="0"/>
                      <a:cs typeface="Calibri" panose="020F0502020204030204" pitchFamily="34" charset="0"/>
                    </a:rPr>
                    <a:t> , </a:t>
                  </a:r>
                  <a:r>
                    <a:rPr lang="en-US" sz="1600" i="1" dirty="0">
                      <a:latin typeface="Calibri" panose="020F0502020204030204" pitchFamily="34" charset="0"/>
                      <a:cs typeface="Calibri" panose="020F0502020204030204" pitchFamily="34" charset="0"/>
                    </a:rPr>
                    <a:t>In analysis stage.</a:t>
                  </a:r>
                  <a:endParaRPr lang="en-US" sz="1600" u="none" strike="noStrike" dirty="0">
                    <a:effectLst/>
                    <a:latin typeface="Calibri" panose="020F0502020204030204" pitchFamily="34" charset="0"/>
                    <a:cs typeface="Calibri" panose="020F0502020204030204" pitchFamily="34" charset="0"/>
                  </a:endParaRPr>
                </a:p>
              </p:txBody>
            </p:sp>
          </mc:Choice>
          <mc:Fallback>
            <p:sp>
              <p:nvSpPr>
                <p:cNvPr id="36" name="TextBox 35">
                  <a:extLst>
                    <a:ext uri="{FF2B5EF4-FFF2-40B4-BE49-F238E27FC236}">
                      <a16:creationId xmlns:a16="http://schemas.microsoft.com/office/drawing/2014/main" id="{D092CC4E-3466-86E7-7606-DED002392706}"/>
                    </a:ext>
                  </a:extLst>
                </p:cNvPr>
                <p:cNvSpPr txBox="1">
                  <a:spLocks noRot="1" noChangeAspect="1" noMove="1" noResize="1" noEditPoints="1" noAdjustHandles="1" noChangeArrowheads="1" noChangeShapeType="1" noTextEdit="1"/>
                </p:cNvSpPr>
                <p:nvPr/>
              </p:nvSpPr>
              <p:spPr>
                <a:xfrm>
                  <a:off x="1209593" y="4760481"/>
                  <a:ext cx="4181617" cy="830997"/>
                </a:xfrm>
                <a:prstGeom prst="rect">
                  <a:avLst/>
                </a:prstGeom>
                <a:blipFill>
                  <a:blip r:embed="rId11"/>
                  <a:stretch>
                    <a:fillRect l="-909" t="-1493" r="-1515" b="-5970"/>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436358418"/>
      </p:ext>
    </p:extLst>
  </p:cSld>
  <p:clrMapOvr>
    <a:masterClrMapping/>
  </p:clrMapOvr>
  <mc:AlternateContent xmlns:mc="http://schemas.openxmlformats.org/markup-compatibility/2006">
    <mc:Choice xmlns:p14="http://schemas.microsoft.com/office/powerpoint/2010/main" Requires="p14">
      <p:transition spd="slow" p14:dur="2000" advTm="110786"/>
    </mc:Choice>
    <mc:Fallback>
      <p:transition spd="slow" advTm="11078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B6798-E457-EFB3-51B0-E88AD6F074D8}"/>
              </a:ext>
            </a:extLst>
          </p:cNvPr>
          <p:cNvPicPr>
            <a:picLocks noChangeAspect="1"/>
          </p:cNvPicPr>
          <p:nvPr/>
        </p:nvPicPr>
        <p:blipFill rotWithShape="1">
          <a:blip r:embed="rId4"/>
          <a:srcRect b="15197"/>
          <a:stretch/>
        </p:blipFill>
        <p:spPr>
          <a:xfrm>
            <a:off x="587351" y="1419857"/>
            <a:ext cx="5046008" cy="4066543"/>
          </a:xfrm>
          <a:prstGeom prst="rect">
            <a:avLst/>
          </a:prstGeom>
        </p:spPr>
      </p:pic>
      <p:pic>
        <p:nvPicPr>
          <p:cNvPr id="5" name="Picture 4">
            <a:extLst>
              <a:ext uri="{FF2B5EF4-FFF2-40B4-BE49-F238E27FC236}">
                <a16:creationId xmlns:a16="http://schemas.microsoft.com/office/drawing/2014/main" id="{96E54E6D-44BE-B3FB-C839-2A65302CB0FC}"/>
              </a:ext>
            </a:extLst>
          </p:cNvPr>
          <p:cNvPicPr>
            <a:picLocks noChangeAspect="1"/>
          </p:cNvPicPr>
          <p:nvPr/>
        </p:nvPicPr>
        <p:blipFill>
          <a:blip r:embed="rId5"/>
          <a:stretch>
            <a:fillRect/>
          </a:stretch>
        </p:blipFill>
        <p:spPr>
          <a:xfrm>
            <a:off x="5882431" y="1431859"/>
            <a:ext cx="5485932" cy="4729252"/>
          </a:xfrm>
          <a:prstGeom prst="rect">
            <a:avLst/>
          </a:prstGeom>
        </p:spPr>
      </p:pic>
      <p:sp>
        <p:nvSpPr>
          <p:cNvPr id="6" name="Title 1">
            <a:extLst>
              <a:ext uri="{FF2B5EF4-FFF2-40B4-BE49-F238E27FC236}">
                <a16:creationId xmlns:a16="http://schemas.microsoft.com/office/drawing/2014/main" id="{C1BDF4C1-7693-BCC7-A613-86E9EFDF03B8}"/>
              </a:ext>
            </a:extLst>
          </p:cNvPr>
          <p:cNvSpPr txBox="1">
            <a:spLocks/>
          </p:cNvSpPr>
          <p:nvPr/>
        </p:nvSpPr>
        <p:spPr>
          <a:xfrm>
            <a:off x="0" y="-13610"/>
            <a:ext cx="12192000" cy="760397"/>
          </a:xfrm>
          <a:prstGeom prst="rect">
            <a:avLst/>
          </a:prstGeom>
          <a:solidFill>
            <a:schemeClr val="bg2"/>
          </a:solidFill>
          <a:ln>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r>
              <a:rPr lang="en-US" sz="3600" dirty="0" err="1"/>
              <a:t>nDVCS</a:t>
            </a:r>
            <a:r>
              <a:rPr lang="en-US" sz="3600" dirty="0"/>
              <a:t> @ 11GeV with CLAS12 </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A995025-5C28-DAE0-D5CF-468815EF9503}"/>
                  </a:ext>
                </a:extLst>
              </p:cNvPr>
              <p:cNvSpPr txBox="1"/>
              <p:nvPr/>
            </p:nvSpPr>
            <p:spPr>
              <a:xfrm>
                <a:off x="3590421" y="956807"/>
                <a:ext cx="5406095" cy="430887"/>
              </a:xfrm>
              <a:prstGeom prst="rect">
                <a:avLst/>
              </a:prstGeom>
              <a:noFill/>
            </p:spPr>
            <p:txBody>
              <a:bodyPr wrap="none" rtlCol="0">
                <a:spAutoFit/>
              </a:bodyPr>
              <a:lstStyle/>
              <a:p>
                <a:r>
                  <a:rPr lang="en-US" sz="2200" dirty="0">
                    <a:latin typeface="Calibri" panose="020F0502020204030204" pitchFamily="34" charset="0"/>
                    <a:cs typeface="Calibri" panose="020F0502020204030204" pitchFamily="34" charset="0"/>
                    <a:sym typeface="Wingdings" pitchFamily="2" charset="2"/>
                  </a:rPr>
                  <a:t> </a:t>
                </a:r>
                <a:r>
                  <a:rPr lang="en-US" sz="2200" dirty="0">
                    <a:latin typeface="Calibri" panose="020F0502020204030204" pitchFamily="34" charset="0"/>
                    <a:cs typeface="Calibri" panose="020F0502020204030204" pitchFamily="34" charset="0"/>
                  </a:rPr>
                  <a:t>High sensitivity to CFF </a:t>
                </a:r>
                <a14:m>
                  <m:oMath xmlns:m="http://schemas.openxmlformats.org/officeDocument/2006/math">
                    <m:r>
                      <a:rPr lang="en-US" sz="2200" b="1" i="1" smtClean="0">
                        <a:latin typeface="Cambria Math" panose="02040503050406030204" pitchFamily="18" charset="0"/>
                        <a:ea typeface="Cambria Math" panose="02040503050406030204" pitchFamily="18" charset="0"/>
                        <a:cs typeface="Calibri" panose="020F0502020204030204" pitchFamily="34" charset="0"/>
                      </a:rPr>
                      <m:t>𝕴</m:t>
                    </m:r>
                  </m:oMath>
                </a14:m>
                <a:r>
                  <a:rPr lang="en-US" sz="2200" b="1" dirty="0" err="1">
                    <a:latin typeface="Calibri" panose="020F0502020204030204" pitchFamily="34" charset="0"/>
                    <a:cs typeface="Calibri" panose="020F0502020204030204" pitchFamily="34" charset="0"/>
                  </a:rPr>
                  <a:t>m</a:t>
                </a:r>
                <a14:m>
                  <m:oMath xmlns:m="http://schemas.openxmlformats.org/officeDocument/2006/math">
                    <m:r>
                      <a:rPr lang="en-US" sz="2200" b="1" i="1" dirty="0" smtClean="0">
                        <a:latin typeface="Cambria Math" panose="02040503050406030204" pitchFamily="18" charset="0"/>
                        <a:ea typeface="Cambria Math" panose="02040503050406030204" pitchFamily="18" charset="0"/>
                        <a:cs typeface="Calibri" panose="020F0502020204030204" pitchFamily="34" charset="0"/>
                      </a:rPr>
                      <m:t>𝓔</m:t>
                    </m:r>
                  </m:oMath>
                </a14:m>
                <a:r>
                  <a:rPr lang="en-US" sz="2200" b="1" baseline="-25000" dirty="0">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 and </a:t>
                </a:r>
                <a14:m>
                  <m:oMath xmlns:m="http://schemas.openxmlformats.org/officeDocument/2006/math">
                    <m:r>
                      <a:rPr lang="en-US" sz="2200" b="0" i="0" smtClean="0">
                        <a:latin typeface="Cambria Math" panose="02040503050406030204" pitchFamily="18" charset="0"/>
                        <a:ea typeface="Cambria Math" panose="02040503050406030204" pitchFamily="18" charset="0"/>
                        <a:cs typeface="Calibri" panose="020F0502020204030204" pitchFamily="34" charset="0"/>
                      </a:rPr>
                      <m:t> </m:t>
                    </m:r>
                    <m:r>
                      <a:rPr lang="en-US" sz="2200" b="1" i="1">
                        <a:latin typeface="Cambria Math" panose="02040503050406030204" pitchFamily="18" charset="0"/>
                        <a:ea typeface="Cambria Math" panose="02040503050406030204" pitchFamily="18" charset="0"/>
                        <a:cs typeface="Calibri" panose="020F0502020204030204" pitchFamily="34" charset="0"/>
                      </a:rPr>
                      <m:t>𝕴</m:t>
                    </m:r>
                  </m:oMath>
                </a14:m>
                <a:r>
                  <a:rPr lang="en-US" sz="2200" b="1" dirty="0" err="1">
                    <a:latin typeface="Calibri" panose="020F0502020204030204" pitchFamily="34" charset="0"/>
                    <a:cs typeface="Calibri" panose="020F0502020204030204" pitchFamily="34" charset="0"/>
                  </a:rPr>
                  <a:t>m</a:t>
                </a:r>
                <a14:m>
                  <m:oMath xmlns:m="http://schemas.openxmlformats.org/officeDocument/2006/math">
                    <m:r>
                      <a:rPr lang="en-US" sz="2200" b="1" i="1" smtClean="0">
                        <a:latin typeface="Cambria Math" panose="02040503050406030204" pitchFamily="18" charset="0"/>
                        <a:ea typeface="Cambria Math" panose="02040503050406030204" pitchFamily="18" charset="0"/>
                        <a:cs typeface="Calibri" panose="020F0502020204030204" pitchFamily="34" charset="0"/>
                      </a:rPr>
                      <m:t>𝓗</m:t>
                    </m:r>
                  </m:oMath>
                </a14:m>
                <a:r>
                  <a:rPr lang="en-US" sz="2200" b="1" baseline="-25000" dirty="0">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 </a:t>
                </a:r>
              </a:p>
            </p:txBody>
          </p:sp>
        </mc:Choice>
        <mc:Fallback>
          <p:sp>
            <p:nvSpPr>
              <p:cNvPr id="7" name="TextBox 6">
                <a:extLst>
                  <a:ext uri="{FF2B5EF4-FFF2-40B4-BE49-F238E27FC236}">
                    <a16:creationId xmlns:a16="http://schemas.microsoft.com/office/drawing/2014/main" id="{AA995025-5C28-DAE0-D5CF-468815EF9503}"/>
                  </a:ext>
                </a:extLst>
              </p:cNvPr>
              <p:cNvSpPr txBox="1">
                <a:spLocks noRot="1" noChangeAspect="1" noMove="1" noResize="1" noEditPoints="1" noAdjustHandles="1" noChangeArrowheads="1" noChangeShapeType="1" noTextEdit="1"/>
              </p:cNvSpPr>
              <p:nvPr/>
            </p:nvSpPr>
            <p:spPr>
              <a:xfrm>
                <a:off x="3590421" y="956807"/>
                <a:ext cx="5406095" cy="430887"/>
              </a:xfrm>
              <a:prstGeom prst="rect">
                <a:avLst/>
              </a:prstGeom>
              <a:blipFill>
                <a:blip r:embed="rId6"/>
                <a:stretch>
                  <a:fillRect l="-1405" t="-8571" b="-2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2C0664F-81FA-8BE1-3686-611C905CCAB2}"/>
                  </a:ext>
                </a:extLst>
              </p:cNvPr>
              <p:cNvSpPr txBox="1"/>
              <p:nvPr/>
            </p:nvSpPr>
            <p:spPr>
              <a:xfrm>
                <a:off x="9152024" y="5691187"/>
                <a:ext cx="896784" cy="400110"/>
              </a:xfrm>
              <a:prstGeom prst="rect">
                <a:avLst/>
              </a:prstGeom>
              <a:solidFill>
                <a:schemeClr val="bg1"/>
              </a:solidFill>
            </p:spPr>
            <p:txBody>
              <a:bodyPr wrap="non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cs typeface="Calibri" panose="020F0502020204030204" pitchFamily="34" charset="0"/>
                      </a:rPr>
                      <m:t>ℑ</m:t>
                    </m:r>
                  </m:oMath>
                </a14:m>
                <a:r>
                  <a:rPr lang="en-US" sz="2000" dirty="0" err="1">
                    <a:latin typeface="Calibri" panose="020F0502020204030204" pitchFamily="34" charset="0"/>
                    <a:cs typeface="Calibri" panose="020F0502020204030204" pitchFamily="34" charset="0"/>
                  </a:rPr>
                  <a:t>m</a:t>
                </a:r>
                <a14:m>
                  <m:oMath xmlns:m="http://schemas.openxmlformats.org/officeDocument/2006/math">
                    <m:r>
                      <a:rPr lang="en-US" sz="2000" b="0" i="1" smtClean="0">
                        <a:latin typeface="Cambria Math" panose="02040503050406030204" pitchFamily="18" charset="0"/>
                        <a:ea typeface="Cambria Math" panose="02040503050406030204" pitchFamily="18" charset="0"/>
                        <a:cs typeface="Calibri" panose="020F0502020204030204" pitchFamily="34" charset="0"/>
                      </a:rPr>
                      <m:t>ℋ</m:t>
                    </m:r>
                  </m:oMath>
                </a14:m>
                <a:r>
                  <a:rPr lang="en-US" sz="2000" baseline="-25000" dirty="0">
                    <a:latin typeface="Calibri" panose="020F0502020204030204" pitchFamily="34" charset="0"/>
                    <a:cs typeface="Calibri" panose="020F0502020204030204" pitchFamily="34" charset="0"/>
                  </a:rPr>
                  <a:t>n</a:t>
                </a:r>
                <a:endParaRPr lang="en-US" sz="2000" dirty="0"/>
              </a:p>
            </p:txBody>
          </p:sp>
        </mc:Choice>
        <mc:Fallback>
          <p:sp>
            <p:nvSpPr>
              <p:cNvPr id="8" name="TextBox 7">
                <a:extLst>
                  <a:ext uri="{FF2B5EF4-FFF2-40B4-BE49-F238E27FC236}">
                    <a16:creationId xmlns:a16="http://schemas.microsoft.com/office/drawing/2014/main" id="{B2C0664F-81FA-8BE1-3686-611C905CCAB2}"/>
                  </a:ext>
                </a:extLst>
              </p:cNvPr>
              <p:cNvSpPr txBox="1">
                <a:spLocks noRot="1" noChangeAspect="1" noMove="1" noResize="1" noEditPoints="1" noAdjustHandles="1" noChangeArrowheads="1" noChangeShapeType="1" noTextEdit="1"/>
              </p:cNvSpPr>
              <p:nvPr/>
            </p:nvSpPr>
            <p:spPr>
              <a:xfrm>
                <a:off x="9152024" y="5691187"/>
                <a:ext cx="896784" cy="400110"/>
              </a:xfrm>
              <a:prstGeom prst="rect">
                <a:avLst/>
              </a:prstGeom>
              <a:blipFill>
                <a:blip r:embed="rId7"/>
                <a:stretch>
                  <a:fillRect t="-9375" b="-28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30B4FB1-39ED-0353-FB46-EAE2AFFF47A9}"/>
                  </a:ext>
                </a:extLst>
              </p:cNvPr>
              <p:cNvSpPr txBox="1"/>
              <p:nvPr/>
            </p:nvSpPr>
            <p:spPr>
              <a:xfrm>
                <a:off x="9953580" y="5689835"/>
                <a:ext cx="1311962" cy="400110"/>
              </a:xfrm>
              <a:prstGeom prst="rect">
                <a:avLst/>
              </a:prstGeom>
              <a:solidFill>
                <a:schemeClr val="bg1"/>
              </a:solidFill>
            </p:spPr>
            <p:txBody>
              <a:bodyPr wrap="none" rtlCol="0">
                <a:spAutoFit/>
              </a:bodyPr>
              <a:lstStyle/>
              <a:p>
                <a:r>
                  <a:rPr lang="en-US" sz="2000" dirty="0">
                    <a:latin typeface="Calibri" panose="020F0502020204030204" pitchFamily="34" charset="0"/>
                    <a:cs typeface="Calibri" panose="020F0502020204030204" pitchFamily="34" charset="0"/>
                  </a:rPr>
                  <a:t>and </a:t>
                </a:r>
                <a14:m>
                  <m:oMath xmlns:m="http://schemas.openxmlformats.org/officeDocument/2006/math">
                    <m:r>
                      <a:rPr lang="en-US" sz="2000" b="0" i="1" smtClean="0">
                        <a:latin typeface="Cambria Math" panose="02040503050406030204" pitchFamily="18" charset="0"/>
                        <a:ea typeface="Cambria Math" panose="02040503050406030204" pitchFamily="18" charset="0"/>
                        <a:cs typeface="Calibri" panose="020F0502020204030204" pitchFamily="34" charset="0"/>
                      </a:rPr>
                      <m:t>ℑ</m:t>
                    </m:r>
                  </m:oMath>
                </a14:m>
                <a:r>
                  <a:rPr lang="en-US" sz="2000" dirty="0" err="1">
                    <a:latin typeface="Calibri" panose="020F0502020204030204" pitchFamily="34" charset="0"/>
                    <a:cs typeface="Calibri" panose="020F0502020204030204" pitchFamily="34" charset="0"/>
                  </a:rPr>
                  <a:t>m</a:t>
                </a:r>
                <a14:m>
                  <m:oMath xmlns:m="http://schemas.openxmlformats.org/officeDocument/2006/math">
                    <m:r>
                      <a:rPr lang="en-US" sz="2000" b="0" i="1" dirty="0" smtClean="0">
                        <a:latin typeface="Cambria Math" panose="02040503050406030204" pitchFamily="18" charset="0"/>
                        <a:ea typeface="Cambria Math" panose="02040503050406030204" pitchFamily="18" charset="0"/>
                        <a:cs typeface="Calibri" panose="020F0502020204030204" pitchFamily="34" charset="0"/>
                      </a:rPr>
                      <m:t>ℰ</m:t>
                    </m:r>
                  </m:oMath>
                </a14:m>
                <a:r>
                  <a:rPr lang="en-US" sz="2000" baseline="-25000" dirty="0">
                    <a:latin typeface="Calibri" panose="020F0502020204030204" pitchFamily="34" charset="0"/>
                    <a:cs typeface="Calibri" panose="020F0502020204030204" pitchFamily="34" charset="0"/>
                  </a:rPr>
                  <a:t>n</a:t>
                </a:r>
                <a:r>
                  <a:rPr lang="en-US" sz="2000" dirty="0">
                    <a:latin typeface="Calibri" panose="020F0502020204030204" pitchFamily="34" charset="0"/>
                    <a:cs typeface="Calibri" panose="020F0502020204030204" pitchFamily="34" charset="0"/>
                  </a:rPr>
                  <a:t> </a:t>
                </a:r>
              </a:p>
            </p:txBody>
          </p:sp>
        </mc:Choice>
        <mc:Fallback>
          <p:sp>
            <p:nvSpPr>
              <p:cNvPr id="9" name="TextBox 8">
                <a:extLst>
                  <a:ext uri="{FF2B5EF4-FFF2-40B4-BE49-F238E27FC236}">
                    <a16:creationId xmlns:a16="http://schemas.microsoft.com/office/drawing/2014/main" id="{130B4FB1-39ED-0353-FB46-EAE2AFFF47A9}"/>
                  </a:ext>
                </a:extLst>
              </p:cNvPr>
              <p:cNvSpPr txBox="1">
                <a:spLocks noRot="1" noChangeAspect="1" noMove="1" noResize="1" noEditPoints="1" noAdjustHandles="1" noChangeArrowheads="1" noChangeShapeType="1" noTextEdit="1"/>
              </p:cNvSpPr>
              <p:nvPr/>
            </p:nvSpPr>
            <p:spPr>
              <a:xfrm>
                <a:off x="9953580" y="5689835"/>
                <a:ext cx="1311962" cy="400110"/>
              </a:xfrm>
              <a:prstGeom prst="rect">
                <a:avLst/>
              </a:prstGeom>
              <a:blipFill>
                <a:blip r:embed="rId8"/>
                <a:stretch>
                  <a:fillRect l="-4762" t="-6061" r="-2857" b="-2424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2774D836-372E-309A-B8F0-FFC19959E1F8}"/>
              </a:ext>
            </a:extLst>
          </p:cNvPr>
          <p:cNvPicPr>
            <a:picLocks noChangeAspect="1"/>
          </p:cNvPicPr>
          <p:nvPr/>
        </p:nvPicPr>
        <p:blipFill>
          <a:blip r:embed="rId9">
            <a:extLst>
              <a:ext uri="{28A0092B-C50C-407E-A947-70E740481C1C}">
                <a14:useLocalDpi xmlns:a14="http://schemas.microsoft.com/office/drawing/2010/main" val="0"/>
              </a:ext>
            </a:extLst>
          </a:blip>
          <a:srcRect l="57500" t="51989" r="5694" b="15971"/>
          <a:stretch>
            <a:fillRect/>
          </a:stretch>
        </p:blipFill>
        <p:spPr>
          <a:xfrm>
            <a:off x="11096786" y="47249"/>
            <a:ext cx="1016096" cy="624992"/>
          </a:xfrm>
          <a:prstGeom prst="rect">
            <a:avLst/>
          </a:prstGeom>
          <a:ln w="3175" cap="flat" cmpd="sng" algn="ctr">
            <a:solidFill>
              <a:srgbClr val="000000"/>
            </a:solidFill>
            <a:prstDash val="solid"/>
            <a:round/>
            <a:headEnd type="none" w="med" len="med"/>
            <a:tailEnd type="none" w="med" len="med"/>
          </a:ln>
        </p:spPr>
      </p:pic>
      <p:sp>
        <p:nvSpPr>
          <p:cNvPr id="2" name="TextBox 1">
            <a:extLst>
              <a:ext uri="{FF2B5EF4-FFF2-40B4-BE49-F238E27FC236}">
                <a16:creationId xmlns:a16="http://schemas.microsoft.com/office/drawing/2014/main" id="{63F93C31-B48D-00E3-54D5-D1800031BC94}"/>
              </a:ext>
            </a:extLst>
          </p:cNvPr>
          <p:cNvSpPr txBox="1"/>
          <p:nvPr/>
        </p:nvSpPr>
        <p:spPr>
          <a:xfrm>
            <a:off x="956128" y="970832"/>
            <a:ext cx="688759" cy="369332"/>
          </a:xfrm>
          <a:prstGeom prst="rect">
            <a:avLst/>
          </a:prstGeom>
          <a:noFill/>
          <a:ln>
            <a:solidFill>
              <a:schemeClr val="tx1"/>
            </a:solidFill>
          </a:ln>
        </p:spPr>
        <p:txBody>
          <a:bodyPr wrap="square" rtlCol="0">
            <a:spAutoFit/>
          </a:bodyPr>
          <a:lstStyle/>
          <a:p>
            <a:r>
              <a:rPr lang="en-US" b="1" dirty="0">
                <a:latin typeface="Calibri" panose="020F0502020204030204" pitchFamily="34" charset="0"/>
                <a:cs typeface="Calibri" panose="020F0502020204030204" pitchFamily="34" charset="0"/>
              </a:rPr>
              <a:t>RG-B</a:t>
            </a:r>
          </a:p>
        </p:txBody>
      </p:sp>
      <p:sp>
        <p:nvSpPr>
          <p:cNvPr id="10" name="TextBox 9">
            <a:extLst>
              <a:ext uri="{FF2B5EF4-FFF2-40B4-BE49-F238E27FC236}">
                <a16:creationId xmlns:a16="http://schemas.microsoft.com/office/drawing/2014/main" id="{4CAB8771-2F1E-F507-40BC-FC1DEE555C8A}"/>
              </a:ext>
            </a:extLst>
          </p:cNvPr>
          <p:cNvSpPr txBox="1"/>
          <p:nvPr/>
        </p:nvSpPr>
        <p:spPr>
          <a:xfrm>
            <a:off x="1251452" y="5596654"/>
            <a:ext cx="3917709" cy="369332"/>
          </a:xfrm>
          <a:prstGeom prst="rect">
            <a:avLst/>
          </a:prstGeom>
          <a:noFill/>
        </p:spPr>
        <p:txBody>
          <a:bodyPr wrap="square">
            <a:spAutoFit/>
          </a:bodyPr>
          <a:lstStyle/>
          <a:p>
            <a:pPr algn="l"/>
            <a:r>
              <a:rPr lang="en-US" sz="1800" i="1" dirty="0">
                <a:latin typeface="Calibri" panose="020F0502020204030204" pitchFamily="34" charset="0"/>
                <a:cs typeface="Calibri" panose="020F0502020204030204" pitchFamily="34" charset="0"/>
              </a:rPr>
              <a:t>A. Hobart, PRL 133 (2024) 21, 211903  </a:t>
            </a:r>
            <a:r>
              <a:rPr lang="en-US" sz="1800" i="0" u="none" strike="noStrike" dirty="0">
                <a:effectLst/>
                <a:latin typeface="-apple-system"/>
              </a:rPr>
              <a:t> </a:t>
            </a:r>
          </a:p>
        </p:txBody>
      </p:sp>
      <p:sp>
        <p:nvSpPr>
          <p:cNvPr id="13" name="TextBox 12">
            <a:extLst>
              <a:ext uri="{FF2B5EF4-FFF2-40B4-BE49-F238E27FC236}">
                <a16:creationId xmlns:a16="http://schemas.microsoft.com/office/drawing/2014/main" id="{FE8576D4-8600-97BD-7DC7-12E120E97B59}"/>
              </a:ext>
            </a:extLst>
          </p:cNvPr>
          <p:cNvSpPr txBox="1"/>
          <p:nvPr/>
        </p:nvSpPr>
        <p:spPr>
          <a:xfrm>
            <a:off x="10049916" y="1181791"/>
            <a:ext cx="946093" cy="369332"/>
          </a:xfrm>
          <a:prstGeom prst="rect">
            <a:avLst/>
          </a:prstGeom>
          <a:noFill/>
        </p:spPr>
        <p:txBody>
          <a:bodyPr wrap="none" rtlCol="0">
            <a:spAutoFit/>
          </a:bodyPr>
          <a:lstStyle/>
          <a:p>
            <a:r>
              <a:rPr lang="en-US" i="1" dirty="0">
                <a:solidFill>
                  <a:srgbClr val="211E1E"/>
                </a:solidFill>
                <a:effectLst/>
                <a:latin typeface="AdvOT483a8203"/>
              </a:rPr>
              <a:t>M. </a:t>
            </a:r>
            <a:r>
              <a:rPr lang="en-US" i="1" dirty="0" err="1">
                <a:solidFill>
                  <a:srgbClr val="211E1E"/>
                </a:solidFill>
                <a:effectLst/>
                <a:latin typeface="AdvOT483a8203+01"/>
              </a:rPr>
              <a:t>Č</a:t>
            </a:r>
            <a:r>
              <a:rPr lang="en-US" i="1" dirty="0" err="1">
                <a:solidFill>
                  <a:srgbClr val="211E1E"/>
                </a:solidFill>
                <a:effectLst/>
                <a:latin typeface="AdvOT483a8203"/>
              </a:rPr>
              <a:t>ui</a:t>
            </a:r>
            <a:r>
              <a:rPr lang="en-US" i="1" dirty="0" err="1">
                <a:solidFill>
                  <a:srgbClr val="211E1E"/>
                </a:solidFill>
                <a:effectLst/>
                <a:latin typeface="AdvOT483a8203+01"/>
              </a:rPr>
              <a:t>c</a:t>
            </a:r>
            <a:r>
              <a:rPr lang="en-US" i="1" dirty="0">
                <a:solidFill>
                  <a:srgbClr val="211E1E"/>
                </a:solidFill>
                <a:effectLst/>
                <a:latin typeface="AdvOT483a8203+01"/>
              </a:rPr>
              <a:t>́</a:t>
            </a:r>
            <a:r>
              <a:rPr lang="en-US" i="1" dirty="0">
                <a:solidFill>
                  <a:srgbClr val="211E1E"/>
                </a:solidFill>
                <a:effectLst/>
                <a:latin typeface="AdvOT483a8203"/>
              </a:rPr>
              <a:t> </a:t>
            </a:r>
            <a:endParaRPr lang="en-US" i="1" dirty="0"/>
          </a:p>
        </p:txBody>
      </p:sp>
    </p:spTree>
    <p:custDataLst>
      <p:tags r:id="rId1"/>
    </p:custDataLst>
    <p:extLst>
      <p:ext uri="{BB962C8B-B14F-4D97-AF65-F5344CB8AC3E}">
        <p14:creationId xmlns:p14="http://schemas.microsoft.com/office/powerpoint/2010/main" val="4287473648"/>
      </p:ext>
    </p:extLst>
  </p:cSld>
  <p:clrMapOvr>
    <a:masterClrMapping/>
  </p:clrMapOvr>
  <mc:AlternateContent xmlns:mc="http://schemas.openxmlformats.org/markup-compatibility/2006">
    <mc:Choice xmlns:p14="http://schemas.microsoft.com/office/powerpoint/2010/main" Requires="p14">
      <p:transition spd="slow" p14:dur="2000" advTm="49145"/>
    </mc:Choice>
    <mc:Fallback>
      <p:transition spd="slow" advTm="4914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EB9CA5-CC7E-8386-90C7-28B6F5052DFA}"/>
              </a:ext>
            </a:extLst>
          </p:cNvPr>
          <p:cNvPicPr>
            <a:picLocks noChangeAspect="1"/>
          </p:cNvPicPr>
          <p:nvPr/>
        </p:nvPicPr>
        <p:blipFill>
          <a:blip r:embed="rId3"/>
          <a:stretch>
            <a:fillRect/>
          </a:stretch>
        </p:blipFill>
        <p:spPr>
          <a:xfrm>
            <a:off x="6226526" y="1566155"/>
            <a:ext cx="5723404" cy="4548135"/>
          </a:xfrm>
          <a:prstGeom prst="rect">
            <a:avLst/>
          </a:prstGeom>
          <a:ln>
            <a:noFill/>
          </a:ln>
        </p:spPr>
      </p:pic>
      <p:pic>
        <p:nvPicPr>
          <p:cNvPr id="6" name="Picture 5">
            <a:extLst>
              <a:ext uri="{FF2B5EF4-FFF2-40B4-BE49-F238E27FC236}">
                <a16:creationId xmlns:a16="http://schemas.microsoft.com/office/drawing/2014/main" id="{F5F82F95-CF96-65F3-5BF3-4F56505C89BE}"/>
              </a:ext>
            </a:extLst>
          </p:cNvPr>
          <p:cNvPicPr>
            <a:picLocks noChangeAspect="1"/>
          </p:cNvPicPr>
          <p:nvPr/>
        </p:nvPicPr>
        <p:blipFill rotWithShape="1">
          <a:blip r:embed="rId4"/>
          <a:srcRect r="7298"/>
          <a:stretch/>
        </p:blipFill>
        <p:spPr>
          <a:xfrm>
            <a:off x="6321765" y="2676162"/>
            <a:ext cx="1581121" cy="1066001"/>
          </a:xfrm>
          <a:prstGeom prst="rect">
            <a:avLst/>
          </a:prstGeom>
        </p:spPr>
      </p:pic>
      <p:sp>
        <p:nvSpPr>
          <p:cNvPr id="7" name="TextBox 6">
            <a:extLst>
              <a:ext uri="{FF2B5EF4-FFF2-40B4-BE49-F238E27FC236}">
                <a16:creationId xmlns:a16="http://schemas.microsoft.com/office/drawing/2014/main" id="{5CCA4EB9-8733-6B68-CB01-4843DDFFDE0F}"/>
              </a:ext>
            </a:extLst>
          </p:cNvPr>
          <p:cNvSpPr txBox="1"/>
          <p:nvPr/>
        </p:nvSpPr>
        <p:spPr>
          <a:xfrm rot="19462631">
            <a:off x="8130497" y="2043324"/>
            <a:ext cx="2319548" cy="523220"/>
          </a:xfrm>
          <a:prstGeom prst="rect">
            <a:avLst/>
          </a:prstGeom>
          <a:noFill/>
        </p:spPr>
        <p:txBody>
          <a:bodyPr wrap="square" rtlCol="0">
            <a:spAutoFit/>
          </a:bodyPr>
          <a:lstStyle/>
          <a:p>
            <a:r>
              <a:rPr lang="en-US" sz="2800" b="1" i="1" dirty="0">
                <a:solidFill>
                  <a:schemeClr val="tx1">
                    <a:alpha val="15051"/>
                  </a:schemeClr>
                </a:solidFill>
                <a:latin typeface="Helvetica Bold Oblique" pitchFamily="2" charset="0"/>
              </a:rPr>
              <a:t>Preliminary</a:t>
            </a:r>
          </a:p>
        </p:txBody>
      </p:sp>
      <p:cxnSp>
        <p:nvCxnSpPr>
          <p:cNvPr id="8" name="Straight Arrow Connector 7">
            <a:extLst>
              <a:ext uri="{FF2B5EF4-FFF2-40B4-BE49-F238E27FC236}">
                <a16:creationId xmlns:a16="http://schemas.microsoft.com/office/drawing/2014/main" id="{B6C99D12-9A6F-2C16-8985-8CC86BC7060F}"/>
              </a:ext>
            </a:extLst>
          </p:cNvPr>
          <p:cNvCxnSpPr>
            <a:cxnSpLocks/>
          </p:cNvCxnSpPr>
          <p:nvPr/>
        </p:nvCxnSpPr>
        <p:spPr>
          <a:xfrm flipH="1" flipV="1">
            <a:off x="5951041" y="1264241"/>
            <a:ext cx="36778" cy="4893962"/>
          </a:xfrm>
          <a:prstGeom prst="straightConnector1">
            <a:avLst/>
          </a:prstGeom>
          <a:ln w="38100">
            <a:solidFill>
              <a:schemeClr val="tx1">
                <a:lumMod val="95000"/>
                <a:lumOff val="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7DF12C0-8FB6-EFFF-667B-E38A4499BC13}"/>
              </a:ext>
            </a:extLst>
          </p:cNvPr>
          <p:cNvCxnSpPr>
            <a:cxnSpLocks/>
          </p:cNvCxnSpPr>
          <p:nvPr/>
        </p:nvCxnSpPr>
        <p:spPr>
          <a:xfrm flipV="1">
            <a:off x="5956073" y="6127506"/>
            <a:ext cx="6068501" cy="21011"/>
          </a:xfrm>
          <a:prstGeom prst="straightConnector1">
            <a:avLst/>
          </a:prstGeom>
          <a:ln w="38100">
            <a:solidFill>
              <a:schemeClr val="tx1">
                <a:lumMod val="95000"/>
                <a:lumOff val="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8F8103-6543-C4FA-2AAB-9FBDADCC9D63}"/>
              </a:ext>
            </a:extLst>
          </p:cNvPr>
          <p:cNvSpPr txBox="1"/>
          <p:nvPr/>
        </p:nvSpPr>
        <p:spPr>
          <a:xfrm>
            <a:off x="6321362" y="1965357"/>
            <a:ext cx="1452642" cy="646331"/>
          </a:xfrm>
          <a:prstGeom prst="rect">
            <a:avLst/>
          </a:prstGeom>
          <a:solidFill>
            <a:schemeClr val="bg1"/>
          </a:solidFill>
          <a:ln>
            <a:solidFill>
              <a:schemeClr val="tx1"/>
            </a:solidFill>
          </a:ln>
        </p:spPr>
        <p:txBody>
          <a:bodyPr wrap="none" rtlCol="0">
            <a:spAutoFit/>
          </a:bodyPr>
          <a:lstStyle/>
          <a:p>
            <a:r>
              <a:rPr lang="en-US" sz="1200" b="1" dirty="0">
                <a:latin typeface="Calibri" panose="020F0502020204030204" pitchFamily="34" charset="0"/>
                <a:cs typeface="Calibri" panose="020F0502020204030204" pitchFamily="34" charset="0"/>
              </a:rPr>
              <a:t>-t  = 0.33 GeV</a:t>
            </a:r>
            <a:r>
              <a:rPr lang="en-US" sz="1200" b="1" baseline="30000" dirty="0">
                <a:latin typeface="Calibri" panose="020F0502020204030204" pitchFamily="34" charset="0"/>
                <a:cs typeface="Calibri" panose="020F0502020204030204" pitchFamily="34" charset="0"/>
              </a:rPr>
              <a:t>2</a:t>
            </a:r>
            <a:endParaRPr lang="en-US" sz="1200" b="1"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Q</a:t>
            </a:r>
            <a:r>
              <a:rPr lang="en-US" sz="1200" baseline="30000" dirty="0">
                <a:latin typeface="Calibri" panose="020F0502020204030204" pitchFamily="34" charset="0"/>
                <a:cs typeface="Calibri" panose="020F0502020204030204" pitchFamily="34" charset="0"/>
              </a:rPr>
              <a:t>2</a:t>
            </a:r>
            <a:r>
              <a:rPr lang="en-US" sz="1200" dirty="0">
                <a:latin typeface="Calibri" panose="020F0502020204030204" pitchFamily="34" charset="0"/>
                <a:cs typeface="Calibri" panose="020F0502020204030204" pitchFamily="34" charset="0"/>
              </a:rPr>
              <a:t> = 1.10 – 3.5 GeV</a:t>
            </a:r>
            <a:r>
              <a:rPr lang="en-US" sz="1200" baseline="30000" dirty="0">
                <a:latin typeface="Calibri" panose="020F0502020204030204" pitchFamily="34" charset="0"/>
                <a:cs typeface="Calibri" panose="020F0502020204030204" pitchFamily="34" charset="0"/>
              </a:rPr>
              <a:t>2</a:t>
            </a:r>
            <a:endParaRPr lang="en-US" sz="1200" dirty="0">
              <a:latin typeface="Calibri" panose="020F0502020204030204" pitchFamily="34" charset="0"/>
              <a:cs typeface="Calibri" panose="020F0502020204030204" pitchFamily="34" charset="0"/>
            </a:endParaRPr>
          </a:p>
          <a:p>
            <a:r>
              <a:rPr lang="en-US" sz="1200" dirty="0" err="1">
                <a:latin typeface="Calibri" panose="020F0502020204030204" pitchFamily="34" charset="0"/>
                <a:cs typeface="Calibri" panose="020F0502020204030204" pitchFamily="34" charset="0"/>
              </a:rPr>
              <a:t>x</a:t>
            </a:r>
            <a:r>
              <a:rPr lang="en-US" sz="1200" baseline="-25000" dirty="0" err="1">
                <a:latin typeface="Calibri" panose="020F0502020204030204" pitchFamily="34" charset="0"/>
                <a:cs typeface="Calibri" panose="020F0502020204030204" pitchFamily="34" charset="0"/>
              </a:rPr>
              <a:t>B</a:t>
            </a:r>
            <a:r>
              <a:rPr lang="en-US" sz="1200" dirty="0">
                <a:latin typeface="Calibri" panose="020F0502020204030204" pitchFamily="34" charset="0"/>
                <a:cs typeface="Calibri" panose="020F0502020204030204" pitchFamily="34" charset="0"/>
              </a:rPr>
              <a:t> = 0.07 – 0.25</a:t>
            </a:r>
          </a:p>
        </p:txBody>
      </p:sp>
      <p:sp>
        <p:nvSpPr>
          <p:cNvPr id="11" name="TextBox 10">
            <a:extLst>
              <a:ext uri="{FF2B5EF4-FFF2-40B4-BE49-F238E27FC236}">
                <a16:creationId xmlns:a16="http://schemas.microsoft.com/office/drawing/2014/main" id="{42895B50-C1D6-97A2-0712-F6F88E7317D4}"/>
              </a:ext>
            </a:extLst>
          </p:cNvPr>
          <p:cNvSpPr txBox="1"/>
          <p:nvPr/>
        </p:nvSpPr>
        <p:spPr>
          <a:xfrm>
            <a:off x="8748346" y="6052862"/>
            <a:ext cx="388248" cy="400110"/>
          </a:xfrm>
          <a:prstGeom prst="rect">
            <a:avLst/>
          </a:prstGeom>
          <a:noFill/>
        </p:spPr>
        <p:txBody>
          <a:bodyPr wrap="none" rtlCol="0">
            <a:spAutoFit/>
          </a:bodyPr>
          <a:lstStyle/>
          <a:p>
            <a:r>
              <a:rPr lang="en-US" sz="2000" dirty="0" err="1">
                <a:latin typeface="Calibri" panose="020F0502020204030204" pitchFamily="34" charset="0"/>
                <a:cs typeface="Calibri" panose="020F0502020204030204" pitchFamily="34" charset="0"/>
              </a:rPr>
              <a:t>x</a:t>
            </a:r>
            <a:r>
              <a:rPr lang="en-US" sz="2000" baseline="-25000" dirty="0" err="1">
                <a:latin typeface="Calibri" panose="020F0502020204030204" pitchFamily="34" charset="0"/>
                <a:cs typeface="Calibri" panose="020F0502020204030204" pitchFamily="34" charset="0"/>
              </a:rPr>
              <a:t>B</a:t>
            </a:r>
            <a:endParaRPr lang="en-US" sz="2000" baseline="-25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3419D53-D73C-688D-71B6-560879F97A7A}"/>
              </a:ext>
            </a:extLst>
          </p:cNvPr>
          <p:cNvSpPr txBox="1"/>
          <p:nvPr/>
        </p:nvSpPr>
        <p:spPr>
          <a:xfrm>
            <a:off x="5987819" y="1543771"/>
            <a:ext cx="444352"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Q</a:t>
            </a:r>
            <a:r>
              <a:rPr lang="en-US" sz="2000" baseline="30000" dirty="0">
                <a:latin typeface="Calibri" panose="020F0502020204030204" pitchFamily="34" charset="0"/>
                <a:cs typeface="Calibri" panose="020F0502020204030204" pitchFamily="34" charset="0"/>
              </a:rPr>
              <a:t>2</a:t>
            </a:r>
          </a:p>
        </p:txBody>
      </p:sp>
      <p:sp>
        <p:nvSpPr>
          <p:cNvPr id="13" name="TextBox 12">
            <a:extLst>
              <a:ext uri="{FF2B5EF4-FFF2-40B4-BE49-F238E27FC236}">
                <a16:creationId xmlns:a16="http://schemas.microsoft.com/office/drawing/2014/main" id="{33FA8AD4-87A3-F9B9-3AC3-608A65872397}"/>
              </a:ext>
            </a:extLst>
          </p:cNvPr>
          <p:cNvSpPr txBox="1"/>
          <p:nvPr/>
        </p:nvSpPr>
        <p:spPr>
          <a:xfrm>
            <a:off x="7080081" y="868148"/>
            <a:ext cx="2878332" cy="369332"/>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Sample diff. cross sections</a:t>
            </a:r>
          </a:p>
        </p:txBody>
      </p:sp>
      <p:sp>
        <p:nvSpPr>
          <p:cNvPr id="14" name="TextBox 13">
            <a:extLst>
              <a:ext uri="{FF2B5EF4-FFF2-40B4-BE49-F238E27FC236}">
                <a16:creationId xmlns:a16="http://schemas.microsoft.com/office/drawing/2014/main" id="{2EBE9737-D5BE-4624-CFF1-2D38B1D17194}"/>
              </a:ext>
            </a:extLst>
          </p:cNvPr>
          <p:cNvSpPr txBox="1"/>
          <p:nvPr/>
        </p:nvSpPr>
        <p:spPr>
          <a:xfrm>
            <a:off x="10034110" y="908109"/>
            <a:ext cx="1465466" cy="369332"/>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Sangbaek</a:t>
            </a:r>
            <a:r>
              <a:rPr lang="en-US" dirty="0">
                <a:latin typeface="Calibri" panose="020F0502020204030204" pitchFamily="34" charset="0"/>
                <a:cs typeface="Calibri" panose="020F0502020204030204" pitchFamily="34" charset="0"/>
              </a:rPr>
              <a:t> Lee</a:t>
            </a:r>
          </a:p>
        </p:txBody>
      </p:sp>
      <p:pic>
        <p:nvPicPr>
          <p:cNvPr id="15" name="Picture 14">
            <a:extLst>
              <a:ext uri="{FF2B5EF4-FFF2-40B4-BE49-F238E27FC236}">
                <a16:creationId xmlns:a16="http://schemas.microsoft.com/office/drawing/2014/main" id="{BEF768F1-149D-5AF5-4639-5FA09780CBE7}"/>
              </a:ext>
            </a:extLst>
          </p:cNvPr>
          <p:cNvPicPr>
            <a:picLocks noChangeAspect="1"/>
          </p:cNvPicPr>
          <p:nvPr/>
        </p:nvPicPr>
        <p:blipFill rotWithShape="1">
          <a:blip r:embed="rId5"/>
          <a:srcRect l="6478" r="7972"/>
          <a:stretch/>
        </p:blipFill>
        <p:spPr>
          <a:xfrm>
            <a:off x="460956" y="1285005"/>
            <a:ext cx="5183989" cy="4873198"/>
          </a:xfrm>
          <a:prstGeom prst="rect">
            <a:avLst/>
          </a:prstGeom>
        </p:spPr>
      </p:pic>
      <p:sp>
        <p:nvSpPr>
          <p:cNvPr id="18" name="TextBox 17">
            <a:extLst>
              <a:ext uri="{FF2B5EF4-FFF2-40B4-BE49-F238E27FC236}">
                <a16:creationId xmlns:a16="http://schemas.microsoft.com/office/drawing/2014/main" id="{E668F2E4-1180-55A0-B5B3-A2D056BDDB97}"/>
              </a:ext>
            </a:extLst>
          </p:cNvPr>
          <p:cNvSpPr txBox="1"/>
          <p:nvPr/>
        </p:nvSpPr>
        <p:spPr>
          <a:xfrm>
            <a:off x="4162805" y="894734"/>
            <a:ext cx="2678234"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25% of approved statistics</a:t>
            </a:r>
          </a:p>
        </p:txBody>
      </p:sp>
      <p:sp>
        <p:nvSpPr>
          <p:cNvPr id="19" name="TextBox 18">
            <a:extLst>
              <a:ext uri="{FF2B5EF4-FFF2-40B4-BE49-F238E27FC236}">
                <a16:creationId xmlns:a16="http://schemas.microsoft.com/office/drawing/2014/main" id="{99ED715E-B135-A3D7-A19E-701F63856151}"/>
              </a:ext>
            </a:extLst>
          </p:cNvPr>
          <p:cNvSpPr txBox="1"/>
          <p:nvPr/>
        </p:nvSpPr>
        <p:spPr>
          <a:xfrm>
            <a:off x="3095185" y="900855"/>
            <a:ext cx="724746" cy="400110"/>
          </a:xfrm>
          <a:prstGeom prst="rect">
            <a:avLst/>
          </a:prstGeom>
          <a:no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RG-A</a:t>
            </a:r>
          </a:p>
        </p:txBody>
      </p:sp>
      <p:sp>
        <p:nvSpPr>
          <p:cNvPr id="21" name="TextBox 20">
            <a:extLst>
              <a:ext uri="{FF2B5EF4-FFF2-40B4-BE49-F238E27FC236}">
                <a16:creationId xmlns:a16="http://schemas.microsoft.com/office/drawing/2014/main" id="{F97F8CD0-B26D-F202-568B-8CA97203FF23}"/>
              </a:ext>
            </a:extLst>
          </p:cNvPr>
          <p:cNvSpPr txBox="1"/>
          <p:nvPr/>
        </p:nvSpPr>
        <p:spPr>
          <a:xfrm rot="10800000" flipV="1">
            <a:off x="-2" y="-71403"/>
            <a:ext cx="12192001" cy="800219"/>
          </a:xfrm>
          <a:prstGeom prst="rect">
            <a:avLst/>
          </a:prstGeom>
          <a:solidFill>
            <a:schemeClr val="bg2"/>
          </a:solidFill>
          <a:ln>
            <a:solidFill>
              <a:schemeClr val="tx1"/>
            </a:solidFill>
          </a:ln>
        </p:spPr>
        <p:txBody>
          <a:bodyPr wrap="square" rtlCol="0">
            <a:spAutoFit/>
          </a:bodyPr>
          <a:lstStyle/>
          <a:p>
            <a:pPr algn="ctr"/>
            <a:r>
              <a:rPr lang="en-US" sz="3600" b="1" dirty="0">
                <a:latin typeface="Calibri" panose="020F0502020204030204" pitchFamily="34" charset="0"/>
                <a:cs typeface="Calibri" panose="020F0502020204030204" pitchFamily="34" charset="0"/>
              </a:rPr>
              <a:t>DVCS-BH Beam spin asymmetry and DVCS cross section</a:t>
            </a:r>
          </a:p>
          <a:p>
            <a:pPr algn="ctr"/>
            <a:endParaRPr lang="en-US" sz="10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FE0C242C-DB7E-E473-60CB-D22285706C3B}"/>
              </a:ext>
            </a:extLst>
          </p:cNvPr>
          <p:cNvSpPr txBox="1"/>
          <p:nvPr/>
        </p:nvSpPr>
        <p:spPr>
          <a:xfrm>
            <a:off x="657006" y="913014"/>
            <a:ext cx="189186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Timothy Hayward</a:t>
            </a:r>
          </a:p>
        </p:txBody>
      </p:sp>
    </p:spTree>
    <p:extLst>
      <p:ext uri="{BB962C8B-B14F-4D97-AF65-F5344CB8AC3E}">
        <p14:creationId xmlns:p14="http://schemas.microsoft.com/office/powerpoint/2010/main" val="1781251855"/>
      </p:ext>
    </p:extLst>
  </p:cSld>
  <p:clrMapOvr>
    <a:masterClrMapping/>
  </p:clrMapOvr>
  <mc:AlternateContent xmlns:mc="http://schemas.openxmlformats.org/markup-compatibility/2006">
    <mc:Choice xmlns:p14="http://schemas.microsoft.com/office/powerpoint/2010/main" Requires="p14">
      <p:transition spd="slow" p14:dur="2000" advTm="37303"/>
    </mc:Choice>
    <mc:Fallback>
      <p:transition spd="slow" advTm="373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B1CA0D-DA2D-33E1-A41E-E4FC6C10EBA8}"/>
              </a:ext>
            </a:extLst>
          </p:cNvPr>
          <p:cNvSpPr txBox="1">
            <a:spLocks/>
          </p:cNvSpPr>
          <p:nvPr/>
        </p:nvSpPr>
        <p:spPr>
          <a:xfrm>
            <a:off x="0" y="-29652"/>
            <a:ext cx="12192000" cy="760397"/>
          </a:xfrm>
          <a:prstGeom prst="rect">
            <a:avLst/>
          </a:prstGeom>
          <a:solidFill>
            <a:schemeClr val="bg2"/>
          </a:solidFill>
          <a:ln>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r>
              <a:rPr lang="en-US" sz="3600" dirty="0"/>
              <a:t>DVCS-BH samples of BSA @ 6.5, 7.5GeV</a:t>
            </a:r>
          </a:p>
        </p:txBody>
      </p:sp>
      <p:pic>
        <p:nvPicPr>
          <p:cNvPr id="3" name="Picture 2">
            <a:extLst>
              <a:ext uri="{FF2B5EF4-FFF2-40B4-BE49-F238E27FC236}">
                <a16:creationId xmlns:a16="http://schemas.microsoft.com/office/drawing/2014/main" id="{1FD98A21-03A3-6AD9-99C0-1451E6BF6731}"/>
              </a:ext>
            </a:extLst>
          </p:cNvPr>
          <p:cNvPicPr>
            <a:picLocks noChangeAspect="1"/>
          </p:cNvPicPr>
          <p:nvPr/>
        </p:nvPicPr>
        <p:blipFill>
          <a:blip r:embed="rId3">
            <a:extLst>
              <a:ext uri="{28A0092B-C50C-407E-A947-70E740481C1C}">
                <a14:useLocalDpi xmlns:a14="http://schemas.microsoft.com/office/drawing/2010/main" val="0"/>
              </a:ext>
            </a:extLst>
          </a:blip>
          <a:srcRect l="57500" t="51989" r="5694" b="15971"/>
          <a:stretch>
            <a:fillRect/>
          </a:stretch>
        </p:blipFill>
        <p:spPr>
          <a:xfrm>
            <a:off x="11096786" y="47249"/>
            <a:ext cx="1016096" cy="624992"/>
          </a:xfrm>
          <a:prstGeom prst="rect">
            <a:avLst/>
          </a:prstGeom>
          <a:ln w="3175" cap="flat" cmpd="sng" algn="ctr">
            <a:solidFill>
              <a:srgbClr val="000000"/>
            </a:solidFill>
            <a:prstDash val="solid"/>
            <a:round/>
            <a:headEnd type="none" w="med" len="med"/>
            <a:tailEnd type="none" w="med" len="med"/>
          </a:ln>
        </p:spPr>
      </p:pic>
      <p:pic>
        <p:nvPicPr>
          <p:cNvPr id="11" name="Picture 10">
            <a:extLst>
              <a:ext uri="{FF2B5EF4-FFF2-40B4-BE49-F238E27FC236}">
                <a16:creationId xmlns:a16="http://schemas.microsoft.com/office/drawing/2014/main" id="{165B5094-0E1E-2E14-E383-AA8A46B091CE}"/>
              </a:ext>
            </a:extLst>
          </p:cNvPr>
          <p:cNvPicPr>
            <a:picLocks noChangeAspect="1"/>
          </p:cNvPicPr>
          <p:nvPr/>
        </p:nvPicPr>
        <p:blipFill rotWithShape="1">
          <a:blip r:embed="rId4"/>
          <a:srcRect l="4405"/>
          <a:stretch/>
        </p:blipFill>
        <p:spPr>
          <a:xfrm>
            <a:off x="334545" y="1441682"/>
            <a:ext cx="6428864" cy="3301542"/>
          </a:xfrm>
          <a:prstGeom prst="rect">
            <a:avLst/>
          </a:prstGeom>
        </p:spPr>
      </p:pic>
      <p:pic>
        <p:nvPicPr>
          <p:cNvPr id="12" name="Picture 11">
            <a:extLst>
              <a:ext uri="{FF2B5EF4-FFF2-40B4-BE49-F238E27FC236}">
                <a16:creationId xmlns:a16="http://schemas.microsoft.com/office/drawing/2014/main" id="{0D49469A-6502-0018-C9B4-BB1C9ACAE216}"/>
              </a:ext>
            </a:extLst>
          </p:cNvPr>
          <p:cNvPicPr>
            <a:picLocks noChangeAspect="1"/>
          </p:cNvPicPr>
          <p:nvPr/>
        </p:nvPicPr>
        <p:blipFill rotWithShape="1">
          <a:blip r:embed="rId5"/>
          <a:srcRect l="6194" r="8174"/>
          <a:stretch/>
        </p:blipFill>
        <p:spPr>
          <a:xfrm>
            <a:off x="6262580" y="3153745"/>
            <a:ext cx="5728977" cy="3153747"/>
          </a:xfrm>
          <a:prstGeom prst="rect">
            <a:avLst/>
          </a:prstGeom>
        </p:spPr>
      </p:pic>
      <p:sp>
        <p:nvSpPr>
          <p:cNvPr id="13" name="TextBox 12">
            <a:extLst>
              <a:ext uri="{FF2B5EF4-FFF2-40B4-BE49-F238E27FC236}">
                <a16:creationId xmlns:a16="http://schemas.microsoft.com/office/drawing/2014/main" id="{6FCCE706-0706-F59B-9C9C-554AC14CDA10}"/>
              </a:ext>
            </a:extLst>
          </p:cNvPr>
          <p:cNvSpPr txBox="1"/>
          <p:nvPr/>
        </p:nvSpPr>
        <p:spPr>
          <a:xfrm>
            <a:off x="5563785" y="915849"/>
            <a:ext cx="2960169"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10% of approved statistics</a:t>
            </a:r>
          </a:p>
        </p:txBody>
      </p:sp>
      <p:sp>
        <p:nvSpPr>
          <p:cNvPr id="14" name="TextBox 13">
            <a:extLst>
              <a:ext uri="{FF2B5EF4-FFF2-40B4-BE49-F238E27FC236}">
                <a16:creationId xmlns:a16="http://schemas.microsoft.com/office/drawing/2014/main" id="{E4226942-80FD-68D3-AE53-D24E7F1708F2}"/>
              </a:ext>
            </a:extLst>
          </p:cNvPr>
          <p:cNvSpPr txBox="1"/>
          <p:nvPr/>
        </p:nvSpPr>
        <p:spPr>
          <a:xfrm rot="19624628">
            <a:off x="4687201" y="2696458"/>
            <a:ext cx="3413820" cy="923330"/>
          </a:xfrm>
          <a:prstGeom prst="rect">
            <a:avLst/>
          </a:prstGeom>
          <a:noFill/>
        </p:spPr>
        <p:txBody>
          <a:bodyPr wrap="none" rtlCol="0">
            <a:spAutoFit/>
          </a:bodyPr>
          <a:lstStyle/>
          <a:p>
            <a:r>
              <a:rPr lang="en-US" sz="5400" dirty="0">
                <a:solidFill>
                  <a:schemeClr val="accent5">
                    <a:lumMod val="20000"/>
                    <a:lumOff val="80000"/>
                  </a:schemeClr>
                </a:solidFill>
              </a:rPr>
              <a:t>preliminary </a:t>
            </a:r>
          </a:p>
        </p:txBody>
      </p:sp>
      <p:sp>
        <p:nvSpPr>
          <p:cNvPr id="6" name="TextBox 5">
            <a:extLst>
              <a:ext uri="{FF2B5EF4-FFF2-40B4-BE49-F238E27FC236}">
                <a16:creationId xmlns:a16="http://schemas.microsoft.com/office/drawing/2014/main" id="{BFBC3383-9F25-7D87-385A-1833C689876B}"/>
              </a:ext>
            </a:extLst>
          </p:cNvPr>
          <p:cNvSpPr txBox="1"/>
          <p:nvPr/>
        </p:nvSpPr>
        <p:spPr>
          <a:xfrm>
            <a:off x="4547936" y="881658"/>
            <a:ext cx="778043" cy="400110"/>
          </a:xfrm>
          <a:prstGeom prst="rect">
            <a:avLst/>
          </a:prstGeom>
          <a:no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RG-K</a:t>
            </a:r>
          </a:p>
        </p:txBody>
      </p:sp>
      <p:sp>
        <p:nvSpPr>
          <p:cNvPr id="10" name="TextBox 9">
            <a:extLst>
              <a:ext uri="{FF2B5EF4-FFF2-40B4-BE49-F238E27FC236}">
                <a16:creationId xmlns:a16="http://schemas.microsoft.com/office/drawing/2014/main" id="{5303B8B9-93C3-4E56-6E81-21FC98978E5C}"/>
              </a:ext>
            </a:extLst>
          </p:cNvPr>
          <p:cNvSpPr txBox="1"/>
          <p:nvPr/>
        </p:nvSpPr>
        <p:spPr>
          <a:xfrm>
            <a:off x="3696348" y="4730618"/>
            <a:ext cx="2028119"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Joshua Artem Tan</a:t>
            </a:r>
          </a:p>
        </p:txBody>
      </p:sp>
    </p:spTree>
    <p:extLst>
      <p:ext uri="{BB962C8B-B14F-4D97-AF65-F5344CB8AC3E}">
        <p14:creationId xmlns:p14="http://schemas.microsoft.com/office/powerpoint/2010/main" val="3143334267"/>
      </p:ext>
    </p:extLst>
  </p:cSld>
  <p:clrMapOvr>
    <a:masterClrMapping/>
  </p:clrMapOvr>
  <mc:AlternateContent xmlns:mc="http://schemas.openxmlformats.org/markup-compatibility/2006">
    <mc:Choice xmlns:p14="http://schemas.microsoft.com/office/powerpoint/2010/main" Requires="p14">
      <p:transition spd="slow" p14:dur="2000" advTm="28841"/>
    </mc:Choice>
    <mc:Fallback>
      <p:transition spd="slow" advTm="2884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0EE05-3721-09A5-5DC0-133152D5C4CC}"/>
              </a:ext>
            </a:extLst>
          </p:cNvPr>
          <p:cNvSpPr>
            <a:spLocks noGrp="1"/>
          </p:cNvSpPr>
          <p:nvPr>
            <p:ph type="title"/>
          </p:nvPr>
        </p:nvSpPr>
        <p:spPr>
          <a:xfrm>
            <a:off x="0" y="-26894"/>
            <a:ext cx="12192000" cy="760397"/>
          </a:xfrm>
          <a:solidFill>
            <a:schemeClr val="bg2"/>
          </a:solidFill>
          <a:ln>
            <a:solidFill>
              <a:schemeClr val="tx1"/>
            </a:solidFill>
          </a:ln>
        </p:spPr>
        <p:txBody>
          <a:bodyPr>
            <a:normAutofit/>
          </a:bodyPr>
          <a:lstStyle/>
          <a:p>
            <a:r>
              <a:rPr lang="en-US" sz="3600" dirty="0"/>
              <a:t>Positron-electron </a:t>
            </a:r>
            <a:r>
              <a:rPr lang="en-US" sz="3600" dirty="0">
                <a:sym typeface="Wingdings" pitchFamily="2" charset="2"/>
              </a:rPr>
              <a:t> </a:t>
            </a:r>
            <a:r>
              <a:rPr lang="en-US" sz="3600" dirty="0"/>
              <a:t>DVCS Re(</a:t>
            </a:r>
            <a:r>
              <a:rPr lang="en-US" sz="3600" dirty="0">
                <a:latin typeface="Lucida Handwriting" panose="03010101010101010101" pitchFamily="66" charset="77"/>
              </a:rPr>
              <a:t>H</a:t>
            </a:r>
            <a:r>
              <a:rPr lang="en-US" sz="3600" dirty="0"/>
              <a:t>)</a:t>
            </a:r>
          </a:p>
        </p:txBody>
      </p:sp>
      <p:pic>
        <p:nvPicPr>
          <p:cNvPr id="4" name="Picture 3">
            <a:extLst>
              <a:ext uri="{FF2B5EF4-FFF2-40B4-BE49-F238E27FC236}">
                <a16:creationId xmlns:a16="http://schemas.microsoft.com/office/drawing/2014/main" id="{966E9DA6-EE50-D3B3-2078-602B494599D9}"/>
              </a:ext>
            </a:extLst>
          </p:cNvPr>
          <p:cNvPicPr>
            <a:picLocks noChangeAspect="1"/>
          </p:cNvPicPr>
          <p:nvPr/>
        </p:nvPicPr>
        <p:blipFill rotWithShape="1">
          <a:blip r:embed="rId4"/>
          <a:srcRect r="50759"/>
          <a:stretch/>
        </p:blipFill>
        <p:spPr>
          <a:xfrm>
            <a:off x="436881" y="1303156"/>
            <a:ext cx="4557658" cy="4346307"/>
          </a:xfrm>
          <a:prstGeom prst="rect">
            <a:avLst/>
          </a:prstGeom>
        </p:spPr>
      </p:pic>
      <p:sp>
        <p:nvSpPr>
          <p:cNvPr id="6" name="TextBox 5">
            <a:extLst>
              <a:ext uri="{FF2B5EF4-FFF2-40B4-BE49-F238E27FC236}">
                <a16:creationId xmlns:a16="http://schemas.microsoft.com/office/drawing/2014/main" id="{1610A423-D1CE-F0AD-EB48-D33B7DB9D1CC}"/>
              </a:ext>
            </a:extLst>
          </p:cNvPr>
          <p:cNvSpPr txBox="1"/>
          <p:nvPr/>
        </p:nvSpPr>
        <p:spPr>
          <a:xfrm>
            <a:off x="660403" y="5674246"/>
            <a:ext cx="455765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Model calculations for charge asymmetries</a:t>
            </a:r>
          </a:p>
        </p:txBody>
      </p:sp>
      <p:sp>
        <p:nvSpPr>
          <p:cNvPr id="3" name="TextBox 2">
            <a:extLst>
              <a:ext uri="{FF2B5EF4-FFF2-40B4-BE49-F238E27FC236}">
                <a16:creationId xmlns:a16="http://schemas.microsoft.com/office/drawing/2014/main" id="{DBDAA21B-2687-D4B9-FF09-96D76D0D7AAF}"/>
              </a:ext>
            </a:extLst>
          </p:cNvPr>
          <p:cNvSpPr txBox="1"/>
          <p:nvPr/>
        </p:nvSpPr>
        <p:spPr>
          <a:xfrm>
            <a:off x="303585" y="968310"/>
            <a:ext cx="2269404" cy="307777"/>
          </a:xfrm>
          <a:prstGeom prst="rect">
            <a:avLst/>
          </a:prstGeom>
          <a:noFill/>
        </p:spPr>
        <p:txBody>
          <a:bodyPr wrap="none" rtlCol="0">
            <a:spAutoFit/>
          </a:bodyPr>
          <a:lstStyle/>
          <a:p>
            <a:pPr algn="l"/>
            <a:r>
              <a:rPr lang="en-US" sz="1400" b="0" i="1" u="none" strike="noStrike" dirty="0" err="1">
                <a:effectLst/>
                <a:latin typeface="-apple-system"/>
              </a:rPr>
              <a:t>Eur.Phys.J.A</a:t>
            </a:r>
            <a:r>
              <a:rPr lang="en-US" sz="1400" b="0" i="0" u="none" strike="noStrike" dirty="0">
                <a:effectLst/>
                <a:latin typeface="-apple-system"/>
              </a:rPr>
              <a:t> 57 (2021) 6, 186</a:t>
            </a:r>
          </a:p>
        </p:txBody>
      </p:sp>
      <p:sp>
        <p:nvSpPr>
          <p:cNvPr id="13" name="TextBox 12">
            <a:extLst>
              <a:ext uri="{FF2B5EF4-FFF2-40B4-BE49-F238E27FC236}">
                <a16:creationId xmlns:a16="http://schemas.microsoft.com/office/drawing/2014/main" id="{6765AF15-3BD1-80BC-F18A-D9FA942FDC49}"/>
              </a:ext>
            </a:extLst>
          </p:cNvPr>
          <p:cNvSpPr txBox="1"/>
          <p:nvPr/>
        </p:nvSpPr>
        <p:spPr>
          <a:xfrm>
            <a:off x="2607601" y="981844"/>
            <a:ext cx="2746538" cy="307777"/>
          </a:xfrm>
          <a:prstGeom prst="rect">
            <a:avLst/>
          </a:prstGeom>
          <a:noFill/>
        </p:spPr>
        <p:txBody>
          <a:bodyPr wrap="square">
            <a:spAutoFit/>
          </a:bodyPr>
          <a:lstStyle/>
          <a:p>
            <a:r>
              <a:rPr lang="en-US" sz="1400" dirty="0">
                <a:hlinkClick r:id="rId5"/>
              </a:rPr>
              <a:t>https://arxiv.org/pdf/2103.12651</a:t>
            </a:r>
            <a:endParaRPr lang="en-US" sz="1400" dirty="0"/>
          </a:p>
        </p:txBody>
      </p:sp>
      <p:pic>
        <p:nvPicPr>
          <p:cNvPr id="11" name="Picture 10">
            <a:extLst>
              <a:ext uri="{FF2B5EF4-FFF2-40B4-BE49-F238E27FC236}">
                <a16:creationId xmlns:a16="http://schemas.microsoft.com/office/drawing/2014/main" id="{4B2FBA7C-318E-69A5-A6E7-F616D15993A9}"/>
              </a:ext>
            </a:extLst>
          </p:cNvPr>
          <p:cNvPicPr>
            <a:picLocks noChangeAspect="1"/>
          </p:cNvPicPr>
          <p:nvPr/>
        </p:nvPicPr>
        <p:blipFill>
          <a:blip r:embed="rId6">
            <a:extLst>
              <a:ext uri="{28A0092B-C50C-407E-A947-70E740481C1C}">
                <a14:useLocalDpi xmlns:a14="http://schemas.microsoft.com/office/drawing/2010/main" val="0"/>
              </a:ext>
            </a:extLst>
          </a:blip>
          <a:srcRect l="57500" t="51989" r="5694" b="15971"/>
          <a:stretch>
            <a:fillRect/>
          </a:stretch>
        </p:blipFill>
        <p:spPr>
          <a:xfrm>
            <a:off x="11096786" y="47249"/>
            <a:ext cx="1016096" cy="624992"/>
          </a:xfrm>
          <a:prstGeom prst="rect">
            <a:avLst/>
          </a:prstGeom>
          <a:ln w="3175" cap="flat" cmpd="sng" algn="ctr">
            <a:solidFill>
              <a:srgbClr val="000000"/>
            </a:solidFill>
            <a:prstDash val="solid"/>
            <a:round/>
            <a:headEnd type="none" w="med" len="med"/>
            <a:tailEnd type="none" w="med" len="med"/>
          </a:ln>
        </p:spPr>
      </p:pic>
      <p:pic>
        <p:nvPicPr>
          <p:cNvPr id="14" name="Picture 13">
            <a:extLst>
              <a:ext uri="{FF2B5EF4-FFF2-40B4-BE49-F238E27FC236}">
                <a16:creationId xmlns:a16="http://schemas.microsoft.com/office/drawing/2014/main" id="{6C0EFEFD-505C-69EA-F933-EFECC82108B5}"/>
              </a:ext>
            </a:extLst>
          </p:cNvPr>
          <p:cNvPicPr>
            <a:picLocks noChangeAspect="1"/>
          </p:cNvPicPr>
          <p:nvPr/>
        </p:nvPicPr>
        <p:blipFill rotWithShape="1">
          <a:blip r:embed="rId7"/>
          <a:srcRect l="10789" t="8225" r="6290" b="13187"/>
          <a:stretch/>
        </p:blipFill>
        <p:spPr>
          <a:xfrm>
            <a:off x="6326682" y="3419544"/>
            <a:ext cx="5677822" cy="2902401"/>
          </a:xfrm>
          <a:prstGeom prst="rect">
            <a:avLst/>
          </a:prstGeom>
        </p:spPr>
      </p:pic>
      <p:sp>
        <p:nvSpPr>
          <p:cNvPr id="21" name="TextBox 20">
            <a:extLst>
              <a:ext uri="{FF2B5EF4-FFF2-40B4-BE49-F238E27FC236}">
                <a16:creationId xmlns:a16="http://schemas.microsoft.com/office/drawing/2014/main" id="{43A441E2-DE6B-F901-11B7-21626D3CAB8C}"/>
              </a:ext>
            </a:extLst>
          </p:cNvPr>
          <p:cNvSpPr txBox="1"/>
          <p:nvPr/>
        </p:nvSpPr>
        <p:spPr>
          <a:xfrm rot="16200000">
            <a:off x="5909448" y="4912353"/>
            <a:ext cx="830677" cy="276999"/>
          </a:xfrm>
          <a:prstGeom prst="rect">
            <a:avLst/>
          </a:prstGeom>
          <a:solidFill>
            <a:schemeClr val="bg1"/>
          </a:solidFill>
        </p:spPr>
        <p:txBody>
          <a:bodyPr wrap="none" rtlCol="0">
            <a:spAutoFit/>
          </a:bodyPr>
          <a:lstStyle/>
          <a:p>
            <a:r>
              <a:rPr lang="en-US" sz="1200" dirty="0">
                <a:latin typeface="Arial" panose="020B0604020202020204" pitchFamily="34" charset="0"/>
                <a:cs typeface="Arial" panose="020B0604020202020204" pitchFamily="34" charset="0"/>
              </a:rPr>
              <a:t>Q</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(GeV</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A56DCB91-9118-B804-3E2A-92FBF771CD47}"/>
              </a:ext>
            </a:extLst>
          </p:cNvPr>
          <p:cNvSpPr txBox="1"/>
          <p:nvPr/>
        </p:nvSpPr>
        <p:spPr>
          <a:xfrm>
            <a:off x="9904977" y="5759537"/>
            <a:ext cx="430513" cy="369332"/>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endParaRPr lang="en-US" baseline="-25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32CE841-7060-7AEA-2F3F-2FD559703B87}"/>
              </a:ext>
            </a:extLst>
          </p:cNvPr>
          <p:cNvSpPr txBox="1"/>
          <p:nvPr/>
        </p:nvSpPr>
        <p:spPr>
          <a:xfrm>
            <a:off x="5798595" y="1069506"/>
            <a:ext cx="221086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a:t>
            </a:r>
            <a:r>
              <a:rPr lang="en-US" sz="1400" b="1" baseline="300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e</a:t>
            </a:r>
            <a:r>
              <a:rPr lang="en-US" sz="1400" b="1" baseline="30000"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 charge asymmetry </a:t>
            </a:r>
          </a:p>
        </p:txBody>
      </p:sp>
      <p:pic>
        <p:nvPicPr>
          <p:cNvPr id="15" name="Picture 14">
            <a:extLst>
              <a:ext uri="{FF2B5EF4-FFF2-40B4-BE49-F238E27FC236}">
                <a16:creationId xmlns:a16="http://schemas.microsoft.com/office/drawing/2014/main" id="{74AC9710-430F-2C8A-39B5-149BFFA4BA8C}"/>
              </a:ext>
            </a:extLst>
          </p:cNvPr>
          <p:cNvPicPr>
            <a:picLocks noChangeAspect="1"/>
          </p:cNvPicPr>
          <p:nvPr/>
        </p:nvPicPr>
        <p:blipFill>
          <a:blip r:embed="rId8"/>
          <a:stretch>
            <a:fillRect/>
          </a:stretch>
        </p:blipFill>
        <p:spPr>
          <a:xfrm>
            <a:off x="5258248" y="1386319"/>
            <a:ext cx="3257894" cy="3019423"/>
          </a:xfrm>
          <a:prstGeom prst="rect">
            <a:avLst/>
          </a:prstGeom>
          <a:ln>
            <a:solidFill>
              <a:schemeClr val="tx1"/>
            </a:solidFill>
          </a:ln>
        </p:spPr>
      </p:pic>
      <p:sp>
        <p:nvSpPr>
          <p:cNvPr id="17" name="TextBox 16">
            <a:extLst>
              <a:ext uri="{FF2B5EF4-FFF2-40B4-BE49-F238E27FC236}">
                <a16:creationId xmlns:a16="http://schemas.microsoft.com/office/drawing/2014/main" id="{72F30F9E-060D-E91B-3A24-0555B9C04BDC}"/>
              </a:ext>
            </a:extLst>
          </p:cNvPr>
          <p:cNvSpPr txBox="1"/>
          <p:nvPr/>
        </p:nvSpPr>
        <p:spPr>
          <a:xfrm>
            <a:off x="6999003" y="4063324"/>
            <a:ext cx="668840" cy="417958"/>
          </a:xfrm>
          <a:prstGeom prst="rect">
            <a:avLst/>
          </a:prstGeom>
          <a:noFill/>
        </p:spPr>
        <p:txBody>
          <a:bodyPr wrap="none" rtlCol="0">
            <a:spAutoFit/>
          </a:bodyPr>
          <a:lstStyle/>
          <a:p>
            <a:r>
              <a:rPr lang="en-US" sz="1600" dirty="0">
                <a:latin typeface="Symbol" pitchFamily="2" charset="2"/>
              </a:rPr>
              <a:t>f [</a:t>
            </a:r>
            <a:r>
              <a:rPr lang="en-US" sz="1600" baseline="30000" dirty="0">
                <a:latin typeface="Symbol" pitchFamily="2" charset="2"/>
              </a:rPr>
              <a:t>o</a:t>
            </a:r>
            <a:r>
              <a:rPr lang="en-US" sz="1600" dirty="0">
                <a:latin typeface="Symbol" pitchFamily="2" charset="2"/>
              </a:rPr>
              <a:t>]</a:t>
            </a:r>
          </a:p>
        </p:txBody>
      </p:sp>
    </p:spTree>
    <p:custDataLst>
      <p:tags r:id="rId1"/>
    </p:custDataLst>
    <p:extLst>
      <p:ext uri="{BB962C8B-B14F-4D97-AF65-F5344CB8AC3E}">
        <p14:creationId xmlns:p14="http://schemas.microsoft.com/office/powerpoint/2010/main" val="2395495569"/>
      </p:ext>
    </p:extLst>
  </p:cSld>
  <p:clrMapOvr>
    <a:masterClrMapping/>
  </p:clrMapOvr>
  <mc:AlternateContent xmlns:mc="http://schemas.openxmlformats.org/markup-compatibility/2006">
    <mc:Choice xmlns:p14="http://schemas.microsoft.com/office/powerpoint/2010/main" Requires="p14">
      <p:transition spd="slow" p14:dur="2000" advTm="83807"/>
    </mc:Choice>
    <mc:Fallback>
      <p:transition spd="slow" advTm="8380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76BB-7A36-9FBA-7AF3-070B3C51016E}"/>
              </a:ext>
            </a:extLst>
          </p:cNvPr>
          <p:cNvSpPr>
            <a:spLocks noGrp="1"/>
          </p:cNvSpPr>
          <p:nvPr>
            <p:ph type="title"/>
          </p:nvPr>
        </p:nvSpPr>
        <p:spPr>
          <a:xfrm>
            <a:off x="0" y="-26893"/>
            <a:ext cx="12192000" cy="760397"/>
          </a:xfrm>
          <a:solidFill>
            <a:schemeClr val="bg2"/>
          </a:solidFill>
          <a:ln>
            <a:solidFill>
              <a:schemeClr val="tx1"/>
            </a:solidFill>
          </a:ln>
        </p:spPr>
        <p:txBody>
          <a:bodyPr>
            <a:normAutofit/>
          </a:bodyPr>
          <a:lstStyle/>
          <a:p>
            <a:r>
              <a:rPr lang="en-US" sz="3600" dirty="0"/>
              <a:t>From CEBAF@12GeV to </a:t>
            </a:r>
            <a:r>
              <a:rPr lang="en-US" sz="3600" dirty="0">
                <a:solidFill>
                  <a:srgbClr val="C00000"/>
                </a:solidFill>
              </a:rPr>
              <a:t>22GeV </a:t>
            </a:r>
          </a:p>
        </p:txBody>
      </p:sp>
      <p:pic>
        <p:nvPicPr>
          <p:cNvPr id="1028" name="Picture 4" descr="page104image2135089744">
            <a:extLst>
              <a:ext uri="{FF2B5EF4-FFF2-40B4-BE49-F238E27FC236}">
                <a16:creationId xmlns:a16="http://schemas.microsoft.com/office/drawing/2014/main" id="{953CAEAE-66E9-3DDA-C134-DABD0088B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60" y="1158942"/>
            <a:ext cx="4351690" cy="36857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05image2135208544">
            <a:extLst>
              <a:ext uri="{FF2B5EF4-FFF2-40B4-BE49-F238E27FC236}">
                <a16:creationId xmlns:a16="http://schemas.microsoft.com/office/drawing/2014/main" id="{0352CBAC-64BB-3ADD-92D7-7DF427FF82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23" b="22951"/>
          <a:stretch/>
        </p:blipFill>
        <p:spPr bwMode="auto">
          <a:xfrm>
            <a:off x="8582749" y="2700372"/>
            <a:ext cx="2555596" cy="23182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age105image2135208544">
            <a:extLst>
              <a:ext uri="{FF2B5EF4-FFF2-40B4-BE49-F238E27FC236}">
                <a16:creationId xmlns:a16="http://schemas.microsoft.com/office/drawing/2014/main" id="{D6A68A4B-209C-67C7-F1FB-CB471391B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623" b="23984"/>
          <a:stretch/>
        </p:blipFill>
        <p:spPr bwMode="auto">
          <a:xfrm>
            <a:off x="5932970" y="2698782"/>
            <a:ext cx="2555596" cy="22871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09BE9C4-0B37-64F8-F07E-9008C7FA25B2}"/>
              </a:ext>
            </a:extLst>
          </p:cNvPr>
          <p:cNvPicPr>
            <a:picLocks noChangeAspect="1"/>
          </p:cNvPicPr>
          <p:nvPr/>
        </p:nvPicPr>
        <p:blipFill>
          <a:blip r:embed="rId5"/>
          <a:stretch>
            <a:fillRect/>
          </a:stretch>
        </p:blipFill>
        <p:spPr>
          <a:xfrm>
            <a:off x="6409850" y="4959184"/>
            <a:ext cx="1824601" cy="966767"/>
          </a:xfrm>
          <a:prstGeom prst="rect">
            <a:avLst/>
          </a:prstGeom>
        </p:spPr>
      </p:pic>
      <p:pic>
        <p:nvPicPr>
          <p:cNvPr id="10" name="Picture 9">
            <a:extLst>
              <a:ext uri="{FF2B5EF4-FFF2-40B4-BE49-F238E27FC236}">
                <a16:creationId xmlns:a16="http://schemas.microsoft.com/office/drawing/2014/main" id="{F1975058-653E-007E-6611-21D73581313F}"/>
              </a:ext>
            </a:extLst>
          </p:cNvPr>
          <p:cNvPicPr>
            <a:picLocks noChangeAspect="1"/>
          </p:cNvPicPr>
          <p:nvPr/>
        </p:nvPicPr>
        <p:blipFill>
          <a:blip r:embed="rId6"/>
          <a:stretch>
            <a:fillRect/>
          </a:stretch>
        </p:blipFill>
        <p:spPr>
          <a:xfrm>
            <a:off x="9142390" y="5097986"/>
            <a:ext cx="2157712" cy="966767"/>
          </a:xfrm>
          <a:prstGeom prst="rect">
            <a:avLst/>
          </a:prstGeom>
        </p:spPr>
      </p:pic>
      <p:sp>
        <p:nvSpPr>
          <p:cNvPr id="12" name="TextBox 11">
            <a:extLst>
              <a:ext uri="{FF2B5EF4-FFF2-40B4-BE49-F238E27FC236}">
                <a16:creationId xmlns:a16="http://schemas.microsoft.com/office/drawing/2014/main" id="{AB705D7E-FB9C-CCF3-B8E4-B38D1A1C9D40}"/>
              </a:ext>
            </a:extLst>
          </p:cNvPr>
          <p:cNvSpPr txBox="1"/>
          <p:nvPr/>
        </p:nvSpPr>
        <p:spPr>
          <a:xfrm>
            <a:off x="5883983" y="1326591"/>
            <a:ext cx="4846145" cy="9233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Strong Interaction Physics at the Luminosity Frontier with 22 GeV Electrons at Jefferson Lab, </a:t>
            </a:r>
            <a:r>
              <a:rPr lang="en-US" dirty="0" err="1">
                <a:effectLst/>
                <a:latin typeface="Calibri" panose="020F0502020204030204" pitchFamily="34" charset="0"/>
                <a:cs typeface="Calibri" panose="020F0502020204030204" pitchFamily="34" charset="0"/>
              </a:rPr>
              <a:t>Eur.Phys.J.A</a:t>
            </a:r>
            <a:r>
              <a:rPr lang="en-US" dirty="0">
                <a:effectLst/>
                <a:latin typeface="Calibri" panose="020F0502020204030204" pitchFamily="34" charset="0"/>
                <a:cs typeface="Calibri" panose="020F0502020204030204" pitchFamily="34" charset="0"/>
              </a:rPr>
              <a:t> 60 (2024) 9, 173;  2306.09360 </a:t>
            </a:r>
            <a:r>
              <a:rPr lang="en-US" dirty="0">
                <a:effectLst/>
              </a:rPr>
              <a:t> </a:t>
            </a:r>
          </a:p>
        </p:txBody>
      </p:sp>
      <p:sp>
        <p:nvSpPr>
          <p:cNvPr id="3" name="TextBox 2">
            <a:extLst>
              <a:ext uri="{FF2B5EF4-FFF2-40B4-BE49-F238E27FC236}">
                <a16:creationId xmlns:a16="http://schemas.microsoft.com/office/drawing/2014/main" id="{F2699CA3-CE47-6447-E937-2602B68FFEEC}"/>
              </a:ext>
            </a:extLst>
          </p:cNvPr>
          <p:cNvSpPr txBox="1"/>
          <p:nvPr/>
        </p:nvSpPr>
        <p:spPr>
          <a:xfrm>
            <a:off x="794481" y="5291928"/>
            <a:ext cx="4201098"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sym typeface="Wingdings" pitchFamily="2" charset="2"/>
              </a:rPr>
              <a:t> </a:t>
            </a:r>
            <a:r>
              <a:rPr lang="en-US" dirty="0">
                <a:latin typeface="Calibri" panose="020F0502020204030204" pitchFamily="34" charset="0"/>
                <a:cs typeface="Calibri" panose="020F0502020204030204" pitchFamily="34" charset="0"/>
              </a:rPr>
              <a:t>Allows maintaining the high luminosity operation in external fixed target setup.  </a:t>
            </a:r>
          </a:p>
        </p:txBody>
      </p:sp>
      <p:sp>
        <p:nvSpPr>
          <p:cNvPr id="4" name="TextBox 3">
            <a:extLst>
              <a:ext uri="{FF2B5EF4-FFF2-40B4-BE49-F238E27FC236}">
                <a16:creationId xmlns:a16="http://schemas.microsoft.com/office/drawing/2014/main" id="{4D5F9B37-FD18-31E1-BB94-7013D3687BC0}"/>
              </a:ext>
            </a:extLst>
          </p:cNvPr>
          <p:cNvSpPr txBox="1"/>
          <p:nvPr/>
        </p:nvSpPr>
        <p:spPr>
          <a:xfrm>
            <a:off x="-1296785" y="134666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21666872"/>
      </p:ext>
    </p:extLst>
  </p:cSld>
  <p:clrMapOvr>
    <a:masterClrMapping/>
  </p:clrMapOvr>
  <mc:AlternateContent xmlns:mc="http://schemas.openxmlformats.org/markup-compatibility/2006">
    <mc:Choice xmlns:p14="http://schemas.microsoft.com/office/powerpoint/2010/main" Requires="p14">
      <p:transition spd="slow" p14:dur="2000" advTm="65570"/>
    </mc:Choice>
    <mc:Fallback>
      <p:transition spd="slow" advTm="6557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EB59-9501-4440-BE30-3AA0B8E0310E}"/>
              </a:ext>
            </a:extLst>
          </p:cNvPr>
          <p:cNvSpPr>
            <a:spLocks noGrp="1"/>
          </p:cNvSpPr>
          <p:nvPr>
            <p:ph type="title"/>
          </p:nvPr>
        </p:nvSpPr>
        <p:spPr>
          <a:xfrm>
            <a:off x="0" y="-40340"/>
            <a:ext cx="12192000" cy="760397"/>
          </a:xfrm>
          <a:solidFill>
            <a:schemeClr val="bg2"/>
          </a:solidFill>
          <a:ln>
            <a:solidFill>
              <a:schemeClr val="tx1"/>
            </a:solidFill>
          </a:ln>
        </p:spPr>
        <p:txBody>
          <a:bodyPr>
            <a:normAutofit/>
          </a:bodyPr>
          <a:lstStyle/>
          <a:p>
            <a:r>
              <a:rPr lang="en-US" sz="3600" dirty="0"/>
              <a:t>Beam spin asymmetry A</a:t>
            </a:r>
            <a:r>
              <a:rPr lang="en-US" sz="3600" baseline="-25000" dirty="0"/>
              <a:t>LU </a:t>
            </a:r>
            <a:r>
              <a:rPr lang="en-US" sz="3600" dirty="0"/>
              <a:t> (E=22 GeV)</a:t>
            </a:r>
            <a:endParaRPr lang="en-US" sz="3600" baseline="-25000" dirty="0"/>
          </a:p>
        </p:txBody>
      </p:sp>
      <p:sp>
        <p:nvSpPr>
          <p:cNvPr id="4" name="Date Placeholder 3">
            <a:extLst>
              <a:ext uri="{FF2B5EF4-FFF2-40B4-BE49-F238E27FC236}">
                <a16:creationId xmlns:a16="http://schemas.microsoft.com/office/drawing/2014/main" id="{86996284-18B1-7446-8C42-D1940EBFE0D7}"/>
              </a:ext>
            </a:extLst>
          </p:cNvPr>
          <p:cNvSpPr>
            <a:spLocks noGrp="1"/>
          </p:cNvSpPr>
          <p:nvPr>
            <p:ph type="dt" sz="half" idx="10"/>
          </p:nvPr>
        </p:nvSpPr>
        <p:spPr/>
        <p:txBody>
          <a:bodyPr/>
          <a:lstStyle/>
          <a:p>
            <a:fld id="{56E2EFC7-E664-C94B-A020-ACAEA16D8B61}" type="datetime1">
              <a:rPr lang="en-US" smtClean="0">
                <a:solidFill>
                  <a:prstClr val="black"/>
                </a:solidFill>
              </a:rPr>
              <a:pPr/>
              <a:t>7/25/25</a:t>
            </a:fld>
            <a:endParaRPr lang="en-US">
              <a:solidFill>
                <a:prstClr val="black"/>
              </a:solidFill>
            </a:endParaRPr>
          </a:p>
        </p:txBody>
      </p:sp>
      <p:sp>
        <p:nvSpPr>
          <p:cNvPr id="5" name="Slide Number Placeholder 4">
            <a:extLst>
              <a:ext uri="{FF2B5EF4-FFF2-40B4-BE49-F238E27FC236}">
                <a16:creationId xmlns:a16="http://schemas.microsoft.com/office/drawing/2014/main" id="{66B60345-639B-B84C-A590-5F5187C95181}"/>
              </a:ext>
            </a:extLst>
          </p:cNvPr>
          <p:cNvSpPr>
            <a:spLocks noGrp="1"/>
          </p:cNvSpPr>
          <p:nvPr>
            <p:ph type="sldNum" sz="quarter" idx="12"/>
          </p:nvPr>
        </p:nvSpPr>
        <p:spPr/>
        <p:txBody>
          <a:bodyPr/>
          <a:lstStyle/>
          <a:p>
            <a:fld id="{9264C62A-42DA-064B-B402-BD4DFBC1F791}" type="slidenum">
              <a:rPr lang="en-US" smtClean="0">
                <a:solidFill>
                  <a:prstClr val="black"/>
                </a:solidFill>
              </a:rPr>
              <a:pPr/>
              <a:t>19</a:t>
            </a:fld>
            <a:endParaRPr lang="en-US">
              <a:solidFill>
                <a:prstClr val="black"/>
              </a:solidFill>
            </a:endParaRPr>
          </a:p>
        </p:txBody>
      </p:sp>
      <p:pic>
        <p:nvPicPr>
          <p:cNvPr id="8" name="Picture 7">
            <a:extLst>
              <a:ext uri="{FF2B5EF4-FFF2-40B4-BE49-F238E27FC236}">
                <a16:creationId xmlns:a16="http://schemas.microsoft.com/office/drawing/2014/main" id="{8AD2BF1C-1622-5247-818B-B5355A9E9302}"/>
              </a:ext>
            </a:extLst>
          </p:cNvPr>
          <p:cNvPicPr>
            <a:picLocks noChangeAspect="1"/>
          </p:cNvPicPr>
          <p:nvPr/>
        </p:nvPicPr>
        <p:blipFill rotWithShape="1">
          <a:blip r:embed="rId4"/>
          <a:srcRect l="50000"/>
          <a:stretch/>
        </p:blipFill>
        <p:spPr>
          <a:xfrm>
            <a:off x="8912869" y="1593133"/>
            <a:ext cx="3258181" cy="4499016"/>
          </a:xfrm>
          <a:prstGeom prst="rect">
            <a:avLst/>
          </a:prstGeom>
        </p:spPr>
      </p:pic>
      <p:pic>
        <p:nvPicPr>
          <p:cNvPr id="9" name="Picture 8">
            <a:extLst>
              <a:ext uri="{FF2B5EF4-FFF2-40B4-BE49-F238E27FC236}">
                <a16:creationId xmlns:a16="http://schemas.microsoft.com/office/drawing/2014/main" id="{3C9EFE6E-C291-C644-8336-C2DCC2985116}"/>
              </a:ext>
            </a:extLst>
          </p:cNvPr>
          <p:cNvPicPr>
            <a:picLocks noChangeAspect="1"/>
          </p:cNvPicPr>
          <p:nvPr/>
        </p:nvPicPr>
        <p:blipFill rotWithShape="1">
          <a:blip r:embed="rId4"/>
          <a:srcRect r="51813"/>
          <a:stretch/>
        </p:blipFill>
        <p:spPr>
          <a:xfrm>
            <a:off x="5892470" y="1594484"/>
            <a:ext cx="3258181" cy="4499016"/>
          </a:xfrm>
          <a:prstGeom prst="rect">
            <a:avLst/>
          </a:prstGeom>
        </p:spPr>
      </p:pic>
      <p:pic>
        <p:nvPicPr>
          <p:cNvPr id="10" name="Picture 9">
            <a:extLst>
              <a:ext uri="{FF2B5EF4-FFF2-40B4-BE49-F238E27FC236}">
                <a16:creationId xmlns:a16="http://schemas.microsoft.com/office/drawing/2014/main" id="{697A5941-C10E-104A-B77A-4CE1E6E22A65}"/>
              </a:ext>
            </a:extLst>
          </p:cNvPr>
          <p:cNvPicPr>
            <a:picLocks noChangeAspect="1"/>
          </p:cNvPicPr>
          <p:nvPr/>
        </p:nvPicPr>
        <p:blipFill>
          <a:blip r:embed="rId5"/>
          <a:stretch>
            <a:fillRect/>
          </a:stretch>
        </p:blipFill>
        <p:spPr>
          <a:xfrm>
            <a:off x="425009" y="1505635"/>
            <a:ext cx="5299931" cy="4586514"/>
          </a:xfrm>
          <a:prstGeom prst="rect">
            <a:avLst/>
          </a:prstGeom>
        </p:spPr>
      </p:pic>
      <p:cxnSp>
        <p:nvCxnSpPr>
          <p:cNvPr id="12" name="Straight Arrow Connector 11">
            <a:extLst>
              <a:ext uri="{FF2B5EF4-FFF2-40B4-BE49-F238E27FC236}">
                <a16:creationId xmlns:a16="http://schemas.microsoft.com/office/drawing/2014/main" id="{4EB45633-386D-8D4E-BECA-DA60A72641B9}"/>
              </a:ext>
            </a:extLst>
          </p:cNvPr>
          <p:cNvCxnSpPr/>
          <p:nvPr/>
        </p:nvCxnSpPr>
        <p:spPr>
          <a:xfrm>
            <a:off x="553560" y="1361350"/>
            <a:ext cx="13162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3237C4-5DF2-2C4C-BF65-C029D3AA8D5C}"/>
              </a:ext>
            </a:extLst>
          </p:cNvPr>
          <p:cNvSpPr txBox="1"/>
          <p:nvPr/>
        </p:nvSpPr>
        <p:spPr>
          <a:xfrm>
            <a:off x="2035036" y="1160751"/>
            <a:ext cx="1917513"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2.6 &lt; Q</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&lt;  11.5 GeV</a:t>
            </a:r>
            <a:r>
              <a:rPr lang="en-US" sz="1600" baseline="30000" dirty="0">
                <a:latin typeface="Calibri" panose="020F0502020204030204" pitchFamily="34" charset="0"/>
                <a:cs typeface="Calibri" panose="020F0502020204030204" pitchFamily="34" charset="0"/>
              </a:rPr>
              <a:t>2</a:t>
            </a:r>
          </a:p>
        </p:txBody>
      </p:sp>
      <p:cxnSp>
        <p:nvCxnSpPr>
          <p:cNvPr id="16" name="Straight Arrow Connector 15">
            <a:extLst>
              <a:ext uri="{FF2B5EF4-FFF2-40B4-BE49-F238E27FC236}">
                <a16:creationId xmlns:a16="http://schemas.microsoft.com/office/drawing/2014/main" id="{047FE726-6BA0-F647-B039-8BD01668216C}"/>
              </a:ext>
            </a:extLst>
          </p:cNvPr>
          <p:cNvCxnSpPr>
            <a:cxnSpLocks/>
          </p:cNvCxnSpPr>
          <p:nvPr/>
        </p:nvCxnSpPr>
        <p:spPr>
          <a:xfrm>
            <a:off x="284970" y="1530083"/>
            <a:ext cx="0" cy="11820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C4C7E4-C66F-B247-8FD5-64EAF717C47B}"/>
              </a:ext>
            </a:extLst>
          </p:cNvPr>
          <p:cNvSpPr txBox="1"/>
          <p:nvPr/>
        </p:nvSpPr>
        <p:spPr>
          <a:xfrm rot="16200000">
            <a:off x="198518" y="3571296"/>
            <a:ext cx="253596" cy="338554"/>
          </a:xfrm>
          <a:prstGeom prst="rect">
            <a:avLst/>
          </a:prstGeom>
          <a:noFill/>
        </p:spPr>
        <p:txBody>
          <a:bodyPr wrap="none" rtlCol="0">
            <a:spAutoFit/>
          </a:bodyPr>
          <a:lstStyle/>
          <a:p>
            <a:r>
              <a:rPr lang="en-US" sz="1600" dirty="0"/>
              <a:t>`</a:t>
            </a:r>
            <a:endParaRPr lang="en-US" sz="1600" baseline="30000" dirty="0">
              <a:latin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669FC83D-B0E1-484E-8BBD-874CB5E00370}"/>
              </a:ext>
            </a:extLst>
          </p:cNvPr>
          <p:cNvCxnSpPr/>
          <p:nvPr/>
        </p:nvCxnSpPr>
        <p:spPr>
          <a:xfrm>
            <a:off x="563458" y="6208426"/>
            <a:ext cx="13162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01C48AD-9ACA-2C4B-A754-9C6AEF31FDAA}"/>
              </a:ext>
            </a:extLst>
          </p:cNvPr>
          <p:cNvSpPr txBox="1"/>
          <p:nvPr/>
        </p:nvSpPr>
        <p:spPr>
          <a:xfrm>
            <a:off x="2109849" y="6051808"/>
            <a:ext cx="168026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0.07 &lt;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&lt; 0.36 </a:t>
            </a:r>
          </a:p>
        </p:txBody>
      </p:sp>
      <p:sp>
        <p:nvSpPr>
          <p:cNvPr id="22" name="TextBox 21">
            <a:extLst>
              <a:ext uri="{FF2B5EF4-FFF2-40B4-BE49-F238E27FC236}">
                <a16:creationId xmlns:a16="http://schemas.microsoft.com/office/drawing/2014/main" id="{A6C706E7-FF6A-B540-8AD8-41A8A787FF7A}"/>
              </a:ext>
            </a:extLst>
          </p:cNvPr>
          <p:cNvSpPr txBox="1"/>
          <p:nvPr/>
        </p:nvSpPr>
        <p:spPr>
          <a:xfrm rot="16200000">
            <a:off x="-707831" y="3573885"/>
            <a:ext cx="199926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0.15 &lt; -t &lt; 1.6 GeV</a:t>
            </a:r>
            <a:r>
              <a:rPr lang="en-US" baseline="30000" dirty="0">
                <a:latin typeface="Calibri" panose="020F0502020204030204" pitchFamily="34" charset="0"/>
                <a:cs typeface="Calibri" panose="020F0502020204030204" pitchFamily="34" charset="0"/>
              </a:rPr>
              <a:t>2</a:t>
            </a:r>
          </a:p>
        </p:txBody>
      </p:sp>
      <p:sp>
        <p:nvSpPr>
          <p:cNvPr id="23" name="TextBox 22">
            <a:extLst>
              <a:ext uri="{FF2B5EF4-FFF2-40B4-BE49-F238E27FC236}">
                <a16:creationId xmlns:a16="http://schemas.microsoft.com/office/drawing/2014/main" id="{B5FD4D42-1CA7-5A44-AA33-45926F2901E9}"/>
              </a:ext>
            </a:extLst>
          </p:cNvPr>
          <p:cNvSpPr txBox="1"/>
          <p:nvPr/>
        </p:nvSpPr>
        <p:spPr>
          <a:xfrm>
            <a:off x="9255791" y="1264618"/>
            <a:ext cx="2651239"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A</a:t>
            </a:r>
            <a:r>
              <a:rPr lang="en-US" b="1" baseline="-25000" dirty="0">
                <a:latin typeface="Calibri" panose="020F0502020204030204" pitchFamily="34" charset="0"/>
                <a:cs typeface="Calibri" panose="020F0502020204030204" pitchFamily="34" charset="0"/>
              </a:rPr>
              <a:t>LU</a:t>
            </a:r>
            <a:r>
              <a:rPr lang="en-US" b="1" dirty="0"/>
              <a:t> = </a:t>
            </a:r>
            <a:r>
              <a:rPr lang="en-US" b="1" dirty="0" err="1">
                <a:latin typeface="Symbol" pitchFamily="2" charset="2"/>
              </a:rPr>
              <a:t>a</a:t>
            </a:r>
            <a:r>
              <a:rPr lang="en-US" b="1" dirty="0" err="1">
                <a:latin typeface="Calibri" panose="020F0502020204030204" pitchFamily="34" charset="0"/>
                <a:cs typeface="Calibri" panose="020F0502020204030204" pitchFamily="34" charset="0"/>
              </a:rPr>
              <a:t>sin</a:t>
            </a:r>
            <a:r>
              <a:rPr lang="en-US" b="1" dirty="0" err="1">
                <a:latin typeface="Symbol" pitchFamily="2" charset="2"/>
                <a:cs typeface="Calibri" panose="020F0502020204030204" pitchFamily="34" charset="0"/>
              </a:rPr>
              <a:t>f</a:t>
            </a:r>
            <a:r>
              <a:rPr lang="en-US" b="1" dirty="0">
                <a:latin typeface="Calibri" panose="020F0502020204030204" pitchFamily="34" charset="0"/>
                <a:cs typeface="Calibri" panose="020F0502020204030204" pitchFamily="34" charset="0"/>
              </a:rPr>
              <a:t>/(1 + </a:t>
            </a:r>
            <a:r>
              <a:rPr lang="en-US" b="1" dirty="0">
                <a:latin typeface="Symbol" pitchFamily="2" charset="2"/>
                <a:cs typeface="Calibri" panose="020F0502020204030204" pitchFamily="34" charset="0"/>
              </a:rPr>
              <a:t>b</a:t>
            </a:r>
            <a:r>
              <a:rPr lang="en-US" b="1" dirty="0">
                <a:latin typeface="Calibri" panose="020F0502020204030204" pitchFamily="34" charset="0"/>
                <a:cs typeface="Calibri" panose="020F0502020204030204" pitchFamily="34" charset="0"/>
              </a:rPr>
              <a:t>cos2</a:t>
            </a:r>
            <a:r>
              <a:rPr lang="en-US" b="1" dirty="0">
                <a:latin typeface="Symbol" pitchFamily="2" charset="2"/>
                <a:cs typeface="Calibri" panose="020F0502020204030204" pitchFamily="34" charset="0"/>
              </a:rPr>
              <a:t>f</a:t>
            </a:r>
            <a:r>
              <a:rPr lang="en-US" b="1" dirty="0">
                <a:latin typeface="Calibri" panose="020F0502020204030204" pitchFamily="34" charset="0"/>
                <a:cs typeface="Calibri" panose="020F0502020204030204" pitchFamily="34" charset="0"/>
              </a:rPr>
              <a:t>) </a:t>
            </a:r>
            <a:endParaRPr lang="en-US" b="1" dirty="0">
              <a:latin typeface="Symbol" pitchFamily="2" charset="2"/>
              <a:cs typeface="Calibri" panose="020F0502020204030204" pitchFamily="34" charset="0"/>
            </a:endParaRPr>
          </a:p>
        </p:txBody>
      </p:sp>
      <p:sp>
        <p:nvSpPr>
          <p:cNvPr id="3" name="TextBox 2">
            <a:extLst>
              <a:ext uri="{FF2B5EF4-FFF2-40B4-BE49-F238E27FC236}">
                <a16:creationId xmlns:a16="http://schemas.microsoft.com/office/drawing/2014/main" id="{12358D8A-6114-0548-BD53-9A022F4545AF}"/>
              </a:ext>
            </a:extLst>
          </p:cNvPr>
          <p:cNvSpPr txBox="1"/>
          <p:nvPr/>
        </p:nvSpPr>
        <p:spPr>
          <a:xfrm>
            <a:off x="4366970" y="931268"/>
            <a:ext cx="5211042"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From full simulations &amp; reconstructions</a:t>
            </a:r>
          </a:p>
        </p:txBody>
      </p:sp>
      <p:sp>
        <p:nvSpPr>
          <p:cNvPr id="19" name="TextBox 18">
            <a:extLst>
              <a:ext uri="{FF2B5EF4-FFF2-40B4-BE49-F238E27FC236}">
                <a16:creationId xmlns:a16="http://schemas.microsoft.com/office/drawing/2014/main" id="{6A00B373-E05E-5C4C-A710-B517AD4657D7}"/>
              </a:ext>
            </a:extLst>
          </p:cNvPr>
          <p:cNvSpPr txBox="1"/>
          <p:nvPr/>
        </p:nvSpPr>
        <p:spPr>
          <a:xfrm>
            <a:off x="10716667" y="931268"/>
            <a:ext cx="1103059"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F.X. </a:t>
            </a:r>
            <a:r>
              <a:rPr lang="en-US" b="1" dirty="0" err="1">
                <a:latin typeface="Calibri" panose="020F0502020204030204" pitchFamily="34" charset="0"/>
                <a:cs typeface="Calibri" panose="020F0502020204030204" pitchFamily="34" charset="0"/>
              </a:rPr>
              <a:t>Girod</a:t>
            </a:r>
            <a:endParaRPr lang="en-US"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47168703"/>
      </p:ext>
    </p:extLst>
  </p:cSld>
  <p:clrMapOvr>
    <a:masterClrMapping/>
  </p:clrMapOvr>
  <mc:AlternateContent xmlns:mc="http://schemas.openxmlformats.org/markup-compatibility/2006">
    <mc:Choice xmlns:p14="http://schemas.microsoft.com/office/powerpoint/2010/main" Requires="p14">
      <p:transition spd="slow" p14:dur="2000" advTm="40179"/>
    </mc:Choice>
    <mc:Fallback>
      <p:transition spd="slow" advTm="4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8" grpId="0"/>
      <p:bldP spid="21" grpId="0"/>
      <p:bldP spid="22" grpId="0"/>
      <p:bldP spid="23" grpId="0"/>
      <p:bldP spid="3"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B7F0-7A95-67E3-2868-73E5B3849DD3}"/>
              </a:ext>
            </a:extLst>
          </p:cNvPr>
          <p:cNvSpPr>
            <a:spLocks noGrp="1"/>
          </p:cNvSpPr>
          <p:nvPr>
            <p:ph type="title"/>
          </p:nvPr>
        </p:nvSpPr>
        <p:spPr/>
        <p:txBody>
          <a:bodyPr>
            <a:normAutofit/>
          </a:bodyPr>
          <a:lstStyle/>
          <a:p>
            <a:r>
              <a:rPr lang="en-US" sz="3600" dirty="0"/>
              <a:t>A brief history</a:t>
            </a:r>
          </a:p>
        </p:txBody>
      </p:sp>
      <p:sp>
        <p:nvSpPr>
          <p:cNvPr id="4" name="Date Placeholder 3">
            <a:extLst>
              <a:ext uri="{FF2B5EF4-FFF2-40B4-BE49-F238E27FC236}">
                <a16:creationId xmlns:a16="http://schemas.microsoft.com/office/drawing/2014/main" id="{FB1ABE5F-C721-52A7-2C49-8FF5F4FD3218}"/>
              </a:ext>
            </a:extLst>
          </p:cNvPr>
          <p:cNvSpPr>
            <a:spLocks noGrp="1"/>
          </p:cNvSpPr>
          <p:nvPr>
            <p:ph type="dt" sz="half" idx="10"/>
          </p:nvPr>
        </p:nvSpPr>
        <p:spPr/>
        <p:txBody>
          <a:bodyPr/>
          <a:lstStyle/>
          <a:p>
            <a:fld id="{56E2EFC7-E664-C94B-A020-ACAEA16D8B61}" type="datetime1">
              <a:rPr lang="en-US" smtClean="0">
                <a:solidFill>
                  <a:prstClr val="black"/>
                </a:solidFill>
              </a:rPr>
              <a:pPr/>
              <a:t>7/25/25</a:t>
            </a:fld>
            <a:endParaRPr lang="en-US">
              <a:solidFill>
                <a:prstClr val="black"/>
              </a:solidFill>
            </a:endParaRPr>
          </a:p>
        </p:txBody>
      </p:sp>
      <p:sp>
        <p:nvSpPr>
          <p:cNvPr id="5" name="Slide Number Placeholder 4">
            <a:extLst>
              <a:ext uri="{FF2B5EF4-FFF2-40B4-BE49-F238E27FC236}">
                <a16:creationId xmlns:a16="http://schemas.microsoft.com/office/drawing/2014/main" id="{0938AD63-03C8-FC9D-676D-40D06D0AF3F8}"/>
              </a:ext>
            </a:extLst>
          </p:cNvPr>
          <p:cNvSpPr>
            <a:spLocks noGrp="1"/>
          </p:cNvSpPr>
          <p:nvPr>
            <p:ph type="sldNum" sz="quarter" idx="12"/>
          </p:nvPr>
        </p:nvSpPr>
        <p:spPr/>
        <p:txBody>
          <a:bodyPr/>
          <a:lstStyle/>
          <a:p>
            <a:fld id="{9264C62A-42DA-064B-B402-BD4DFBC1F791}" type="slidenum">
              <a:rPr lang="en-US" smtClean="0">
                <a:solidFill>
                  <a:prstClr val="black"/>
                </a:solidFill>
              </a:rPr>
              <a:pPr/>
              <a:t>2</a:t>
            </a:fld>
            <a:endParaRPr lang="en-US">
              <a:solidFill>
                <a:prstClr val="black"/>
              </a:solidFill>
            </a:endParaRPr>
          </a:p>
        </p:txBody>
      </p:sp>
      <p:sp>
        <p:nvSpPr>
          <p:cNvPr id="6" name="TextBox 5">
            <a:extLst>
              <a:ext uri="{FF2B5EF4-FFF2-40B4-BE49-F238E27FC236}">
                <a16:creationId xmlns:a16="http://schemas.microsoft.com/office/drawing/2014/main" id="{93B8FB1A-472E-8003-576D-F61454A209BC}"/>
              </a:ext>
            </a:extLst>
          </p:cNvPr>
          <p:cNvSpPr txBox="1"/>
          <p:nvPr/>
        </p:nvSpPr>
        <p:spPr>
          <a:xfrm>
            <a:off x="637719" y="1499411"/>
            <a:ext cx="4636104" cy="1107996"/>
          </a:xfrm>
          <a:prstGeom prst="rect">
            <a:avLst/>
          </a:prstGeom>
          <a:noFill/>
        </p:spPr>
        <p:txBody>
          <a:bodyPr wrap="square">
            <a:spAutoFit/>
          </a:bodyPr>
          <a:lstStyle/>
          <a:p>
            <a:r>
              <a:rPr lang="en-US" sz="2200" u="sng" dirty="0">
                <a:latin typeface="Calibri" panose="020F0502020204030204" pitchFamily="34" charset="0"/>
                <a:cs typeface="Calibri" panose="020F0502020204030204" pitchFamily="34" charset="0"/>
              </a:rPr>
              <a:t>Gravitational Interaction of Fermions, </a:t>
            </a:r>
          </a:p>
          <a:p>
            <a:r>
              <a:rPr lang="en-US" sz="2200" dirty="0" err="1">
                <a:latin typeface="Calibri" panose="020F0502020204030204" pitchFamily="34" charset="0"/>
                <a:cs typeface="Calibri" panose="020F0502020204030204" pitchFamily="34" charset="0"/>
              </a:rPr>
              <a:t>I.Yu</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Kobzarev</a:t>
            </a:r>
            <a:r>
              <a:rPr lang="en-US" sz="2200" dirty="0">
                <a:latin typeface="Calibri" panose="020F0502020204030204" pitchFamily="34" charset="0"/>
                <a:cs typeface="Calibri" panose="020F0502020204030204" pitchFamily="34" charset="0"/>
              </a:rPr>
              <a:t>,  L.B. Okun, </a:t>
            </a:r>
          </a:p>
          <a:p>
            <a:r>
              <a:rPr lang="en-US" sz="2200" dirty="0" err="1">
                <a:latin typeface="Calibri" panose="020F0502020204030204" pitchFamily="34" charset="0"/>
                <a:cs typeface="Calibri" panose="020F0502020204030204" pitchFamily="34" charset="0"/>
              </a:rPr>
              <a:t>Sov.Phys.JETP</a:t>
            </a:r>
            <a:r>
              <a:rPr lang="en-US" sz="2200" dirty="0">
                <a:latin typeface="Calibri" panose="020F0502020204030204" pitchFamily="34" charset="0"/>
                <a:cs typeface="Calibri" panose="020F0502020204030204" pitchFamily="34" charset="0"/>
              </a:rPr>
              <a:t> 16 (</a:t>
            </a:r>
            <a:r>
              <a:rPr lang="en-US" sz="2200" dirty="0">
                <a:solidFill>
                  <a:srgbClr val="FF0000"/>
                </a:solidFill>
                <a:latin typeface="Calibri" panose="020F0502020204030204" pitchFamily="34" charset="0"/>
                <a:cs typeface="Calibri" panose="020F0502020204030204" pitchFamily="34" charset="0"/>
              </a:rPr>
              <a:t>1963</a:t>
            </a:r>
            <a:r>
              <a:rPr lang="en-US" sz="2200" dirty="0">
                <a:latin typeface="Calibri" panose="020F0502020204030204" pitchFamily="34" charset="0"/>
                <a:cs typeface="Calibri" panose="020F0502020204030204" pitchFamily="34" charset="0"/>
              </a:rPr>
              <a:t>) 1343</a:t>
            </a:r>
          </a:p>
        </p:txBody>
      </p:sp>
      <p:sp>
        <p:nvSpPr>
          <p:cNvPr id="7" name="TextBox 6">
            <a:extLst>
              <a:ext uri="{FF2B5EF4-FFF2-40B4-BE49-F238E27FC236}">
                <a16:creationId xmlns:a16="http://schemas.microsoft.com/office/drawing/2014/main" id="{8432328F-A602-D443-D0B9-08AB28EB4DCB}"/>
              </a:ext>
            </a:extLst>
          </p:cNvPr>
          <p:cNvSpPr txBox="1"/>
          <p:nvPr/>
        </p:nvSpPr>
        <p:spPr>
          <a:xfrm>
            <a:off x="568090" y="3449025"/>
            <a:ext cx="5518742" cy="1107996"/>
          </a:xfrm>
          <a:prstGeom prst="rect">
            <a:avLst/>
          </a:prstGeom>
          <a:noFill/>
        </p:spPr>
        <p:txBody>
          <a:bodyPr wrap="square" rtlCol="0">
            <a:spAutoFit/>
          </a:bodyPr>
          <a:lstStyle/>
          <a:p>
            <a:r>
              <a:rPr lang="en-US" sz="2200" b="0" i="0" strike="noStrike" dirty="0">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Energy-Momentum Structure Form Factors of Particles</a:t>
            </a:r>
            <a:r>
              <a:rPr lang="en-US" sz="2200" b="0" i="0" strike="noStrike" dirty="0">
                <a:effectLst/>
                <a:latin typeface="Calibri" panose="020F0502020204030204" pitchFamily="34" charset="0"/>
                <a:cs typeface="Calibri" panose="020F0502020204030204" pitchFamily="34" charset="0"/>
              </a:rPr>
              <a:t>, </a:t>
            </a:r>
          </a:p>
          <a:p>
            <a:r>
              <a:rPr lang="en-US" sz="2200" dirty="0">
                <a:latin typeface="Calibri" panose="020F0502020204030204" pitchFamily="34" charset="0"/>
                <a:cs typeface="Calibri" panose="020F0502020204030204" pitchFamily="34" charset="0"/>
              </a:rPr>
              <a:t>Heinz Pagels, Phys. Rev. 144 (</a:t>
            </a:r>
            <a:r>
              <a:rPr lang="en-US" sz="2200" dirty="0">
                <a:solidFill>
                  <a:srgbClr val="FF0000"/>
                </a:solidFill>
                <a:latin typeface="Calibri" panose="020F0502020204030204" pitchFamily="34" charset="0"/>
                <a:cs typeface="Calibri" panose="020F0502020204030204" pitchFamily="34" charset="0"/>
              </a:rPr>
              <a:t>1966</a:t>
            </a:r>
            <a:r>
              <a:rPr lang="en-US" sz="2200" dirty="0">
                <a:latin typeface="Calibri" panose="020F0502020204030204" pitchFamily="34" charset="0"/>
                <a:cs typeface="Calibri" panose="020F0502020204030204" pitchFamily="34" charset="0"/>
              </a:rPr>
              <a:t>) 1250-1260</a:t>
            </a:r>
          </a:p>
        </p:txBody>
      </p:sp>
      <p:sp>
        <p:nvSpPr>
          <p:cNvPr id="8" name="TextBox 7">
            <a:extLst>
              <a:ext uri="{FF2B5EF4-FFF2-40B4-BE49-F238E27FC236}">
                <a16:creationId xmlns:a16="http://schemas.microsoft.com/office/drawing/2014/main" id="{4960D467-971A-AC27-43BA-B68FFA617AA7}"/>
              </a:ext>
            </a:extLst>
          </p:cNvPr>
          <p:cNvSpPr txBox="1"/>
          <p:nvPr/>
        </p:nvSpPr>
        <p:spPr>
          <a:xfrm>
            <a:off x="6512765" y="1494461"/>
            <a:ext cx="5291604" cy="1107996"/>
          </a:xfrm>
          <a:prstGeom prst="rect">
            <a:avLst/>
          </a:prstGeom>
          <a:noFill/>
        </p:spPr>
        <p:txBody>
          <a:bodyPr wrap="square" rtlCol="0">
            <a:spAutoFit/>
          </a:bodyPr>
          <a:lstStyle/>
          <a:p>
            <a:r>
              <a:rPr lang="en-US" sz="2200" u="sng" dirty="0">
                <a:latin typeface="Calibri" panose="020F0502020204030204" pitchFamily="34" charset="0"/>
                <a:cs typeface="Calibri" panose="020F0502020204030204" pitchFamily="34" charset="0"/>
              </a:rPr>
              <a:t>Generalized </a:t>
            </a:r>
            <a:r>
              <a:rPr lang="en-US" sz="2200" u="sng" dirty="0" err="1">
                <a:latin typeface="Calibri" panose="020F0502020204030204" pitchFamily="34" charset="0"/>
                <a:cs typeface="Calibri" panose="020F0502020204030204" pitchFamily="34" charset="0"/>
              </a:rPr>
              <a:t>parton</a:t>
            </a:r>
            <a:r>
              <a:rPr lang="en-US" sz="2200" u="sng" dirty="0">
                <a:latin typeface="Calibri" panose="020F0502020204030204" pitchFamily="34" charset="0"/>
                <a:cs typeface="Calibri" panose="020F0502020204030204" pitchFamily="34" charset="0"/>
              </a:rPr>
              <a:t> distributions and strong forces inside nucleons and nuclei,</a:t>
            </a:r>
          </a:p>
          <a:p>
            <a:r>
              <a:rPr lang="en-US" sz="2200" dirty="0">
                <a:latin typeface="Calibri" panose="020F0502020204030204" pitchFamily="34" charset="0"/>
                <a:cs typeface="Calibri" panose="020F0502020204030204" pitchFamily="34" charset="0"/>
              </a:rPr>
              <a:t>M.V. Polyakov, </a:t>
            </a:r>
            <a:r>
              <a:rPr lang="en-US" sz="2200" dirty="0" err="1">
                <a:latin typeface="Calibri" panose="020F0502020204030204" pitchFamily="34" charset="0"/>
                <a:cs typeface="Calibri" panose="020F0502020204030204" pitchFamily="34" charset="0"/>
              </a:rPr>
              <a:t>Phys.Lett.B</a:t>
            </a:r>
            <a:r>
              <a:rPr lang="en-US" sz="2200" dirty="0">
                <a:latin typeface="Calibri" panose="020F0502020204030204" pitchFamily="34" charset="0"/>
                <a:cs typeface="Calibri" panose="020F0502020204030204" pitchFamily="34" charset="0"/>
              </a:rPr>
              <a:t> 555 (</a:t>
            </a:r>
            <a:r>
              <a:rPr lang="en-US" sz="2200" dirty="0">
                <a:solidFill>
                  <a:srgbClr val="FF0000"/>
                </a:solidFill>
                <a:latin typeface="Calibri" panose="020F0502020204030204" pitchFamily="34" charset="0"/>
                <a:cs typeface="Calibri" panose="020F0502020204030204" pitchFamily="34" charset="0"/>
              </a:rPr>
              <a:t>2003</a:t>
            </a:r>
            <a:r>
              <a:rPr lang="en-US" sz="2200" dirty="0">
                <a:latin typeface="Calibri" panose="020F0502020204030204" pitchFamily="34" charset="0"/>
                <a:cs typeface="Calibri" panose="020F0502020204030204" pitchFamily="34" charset="0"/>
              </a:rPr>
              <a:t>) 57-62</a:t>
            </a:r>
          </a:p>
        </p:txBody>
      </p:sp>
      <p:sp>
        <p:nvSpPr>
          <p:cNvPr id="9" name="TextBox 8">
            <a:extLst>
              <a:ext uri="{FF2B5EF4-FFF2-40B4-BE49-F238E27FC236}">
                <a16:creationId xmlns:a16="http://schemas.microsoft.com/office/drawing/2014/main" id="{F6FE639D-B946-F1B7-7D51-98ED032E09EE}"/>
              </a:ext>
            </a:extLst>
          </p:cNvPr>
          <p:cNvSpPr txBox="1"/>
          <p:nvPr/>
        </p:nvSpPr>
        <p:spPr>
          <a:xfrm>
            <a:off x="6537779" y="3420034"/>
            <a:ext cx="5150513" cy="1107996"/>
          </a:xfrm>
          <a:prstGeom prst="rect">
            <a:avLst/>
          </a:prstGeom>
          <a:noFill/>
        </p:spPr>
        <p:txBody>
          <a:bodyPr wrap="none" rtlCol="0">
            <a:spAutoFit/>
          </a:bodyPr>
          <a:lstStyle/>
          <a:p>
            <a:r>
              <a:rPr lang="en-US" sz="2200" u="sng" dirty="0">
                <a:latin typeface="Calibri" panose="020F0502020204030204" pitchFamily="34" charset="0"/>
                <a:cs typeface="Calibri" panose="020F0502020204030204" pitchFamily="34" charset="0"/>
              </a:rPr>
              <a:t>The pressure distribution inside the proton,</a:t>
            </a:r>
          </a:p>
          <a:p>
            <a:r>
              <a:rPr lang="en-US" sz="2200" dirty="0">
                <a:latin typeface="Calibri" panose="020F0502020204030204" pitchFamily="34" charset="0"/>
                <a:cs typeface="Calibri" panose="020F0502020204030204" pitchFamily="34" charset="0"/>
              </a:rPr>
              <a:t>V.D. Burkert, L. </a:t>
            </a:r>
            <a:r>
              <a:rPr lang="en-US" sz="2200" dirty="0" err="1">
                <a:latin typeface="Calibri" panose="020F0502020204030204" pitchFamily="34" charset="0"/>
                <a:cs typeface="Calibri" panose="020F0502020204030204" pitchFamily="34" charset="0"/>
              </a:rPr>
              <a:t>Elouadrhiri</a:t>
            </a:r>
            <a:r>
              <a:rPr lang="en-US" sz="2200" dirty="0">
                <a:latin typeface="Calibri" panose="020F0502020204030204" pitchFamily="34" charset="0"/>
                <a:cs typeface="Calibri" panose="020F0502020204030204" pitchFamily="34" charset="0"/>
              </a:rPr>
              <a:t>, F.X. </a:t>
            </a:r>
            <a:r>
              <a:rPr lang="en-US" sz="2200" dirty="0" err="1">
                <a:latin typeface="Calibri" panose="020F0502020204030204" pitchFamily="34" charset="0"/>
                <a:cs typeface="Calibri" panose="020F0502020204030204" pitchFamily="34" charset="0"/>
              </a:rPr>
              <a:t>Girod</a:t>
            </a:r>
            <a:r>
              <a:rPr lang="en-US" sz="2200" dirty="0">
                <a:latin typeface="Calibri" panose="020F0502020204030204" pitchFamily="34" charset="0"/>
                <a:cs typeface="Calibri" panose="020F0502020204030204" pitchFamily="34" charset="0"/>
              </a:rPr>
              <a:t>,</a:t>
            </a:r>
          </a:p>
          <a:p>
            <a:r>
              <a:rPr lang="en-US" sz="2200" dirty="0">
                <a:latin typeface="Calibri" panose="020F0502020204030204" pitchFamily="34" charset="0"/>
                <a:cs typeface="Calibri" panose="020F0502020204030204" pitchFamily="34" charset="0"/>
              </a:rPr>
              <a:t>Nature 557, 7705  (</a:t>
            </a:r>
            <a:r>
              <a:rPr lang="en-US" sz="2200" dirty="0">
                <a:solidFill>
                  <a:srgbClr val="FF0000"/>
                </a:solidFill>
                <a:latin typeface="Calibri" panose="020F0502020204030204" pitchFamily="34" charset="0"/>
                <a:cs typeface="Calibri" panose="020F0502020204030204" pitchFamily="34" charset="0"/>
              </a:rPr>
              <a:t>2018</a:t>
            </a:r>
            <a:r>
              <a:rPr lang="en-US" sz="2200" dirty="0">
                <a:latin typeface="Calibri" panose="020F0502020204030204" pitchFamily="34" charset="0"/>
                <a:cs typeface="Calibri" panose="020F0502020204030204" pitchFamily="34" charset="0"/>
              </a:rPr>
              <a:t>) 396-399</a:t>
            </a:r>
          </a:p>
        </p:txBody>
      </p:sp>
      <p:sp>
        <p:nvSpPr>
          <p:cNvPr id="10" name="TextBox 9">
            <a:extLst>
              <a:ext uri="{FF2B5EF4-FFF2-40B4-BE49-F238E27FC236}">
                <a16:creationId xmlns:a16="http://schemas.microsoft.com/office/drawing/2014/main" id="{98D1FE53-FB60-A206-0FF5-A15FF60C0719}"/>
              </a:ext>
            </a:extLst>
          </p:cNvPr>
          <p:cNvSpPr txBox="1"/>
          <p:nvPr/>
        </p:nvSpPr>
        <p:spPr>
          <a:xfrm>
            <a:off x="1217251" y="5291084"/>
            <a:ext cx="10641055" cy="430887"/>
          </a:xfrm>
          <a:prstGeom prst="rect">
            <a:avLst/>
          </a:prstGeom>
          <a:noFill/>
        </p:spPr>
        <p:txBody>
          <a:bodyPr wrap="none" rtlCol="0">
            <a:spAutoFit/>
          </a:bodyPr>
          <a:lstStyle/>
          <a:p>
            <a:r>
              <a:rPr lang="en-US" sz="2200" dirty="0">
                <a:latin typeface="Calibri" panose="020F0502020204030204" pitchFamily="34" charset="0"/>
                <a:cs typeface="Calibri" panose="020F0502020204030204" pitchFamily="34" charset="0"/>
                <a:sym typeface="Wingdings" pitchFamily="2" charset="2"/>
              </a:rPr>
              <a:t> Brief intro, early results, status of the 12 GeV project, prospect of the 22 GeV upgrade.    </a:t>
            </a:r>
            <a:endParaRPr lang="en-US" sz="2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65528578"/>
      </p:ext>
    </p:extLst>
  </p:cSld>
  <p:clrMapOvr>
    <a:masterClrMapping/>
  </p:clrMapOvr>
  <mc:AlternateContent xmlns:mc="http://schemas.openxmlformats.org/markup-compatibility/2006">
    <mc:Choice xmlns:p14="http://schemas.microsoft.com/office/powerpoint/2010/main" Requires="p14">
      <p:transition spd="slow" p14:dur="2000" advTm="34319"/>
    </mc:Choice>
    <mc:Fallback>
      <p:transition spd="slow" advTm="34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3CDD-98E3-9141-ADDF-766517B26FA8}"/>
              </a:ext>
            </a:extLst>
          </p:cNvPr>
          <p:cNvSpPr>
            <a:spLocks noGrp="1"/>
          </p:cNvSpPr>
          <p:nvPr>
            <p:ph type="title"/>
          </p:nvPr>
        </p:nvSpPr>
        <p:spPr>
          <a:xfrm>
            <a:off x="0" y="-40340"/>
            <a:ext cx="12192000" cy="760397"/>
          </a:xfrm>
          <a:solidFill>
            <a:schemeClr val="bg2"/>
          </a:solidFill>
          <a:ln>
            <a:solidFill>
              <a:schemeClr val="tx1"/>
            </a:solidFill>
          </a:ln>
        </p:spPr>
        <p:txBody>
          <a:bodyPr>
            <a:normAutofit/>
          </a:bodyPr>
          <a:lstStyle/>
          <a:p>
            <a:r>
              <a:rPr lang="en-US" sz="3600" dirty="0"/>
              <a:t>The proton’s </a:t>
            </a:r>
            <a:r>
              <a:rPr lang="en-US" sz="3600" dirty="0" err="1"/>
              <a:t>D</a:t>
            </a:r>
            <a:r>
              <a:rPr lang="en-US" sz="3600" baseline="30000" dirty="0" err="1"/>
              <a:t>q</a:t>
            </a:r>
            <a:r>
              <a:rPr lang="en-US" sz="3600" dirty="0"/>
              <a:t>(t) and pressure at 22 GeV  </a:t>
            </a:r>
          </a:p>
        </p:txBody>
      </p:sp>
      <p:grpSp>
        <p:nvGrpSpPr>
          <p:cNvPr id="5" name="Group 4">
            <a:extLst>
              <a:ext uri="{FF2B5EF4-FFF2-40B4-BE49-F238E27FC236}">
                <a16:creationId xmlns:a16="http://schemas.microsoft.com/office/drawing/2014/main" id="{89749F44-848E-CF04-3ED2-2385BDA1603F}"/>
              </a:ext>
            </a:extLst>
          </p:cNvPr>
          <p:cNvGrpSpPr/>
          <p:nvPr/>
        </p:nvGrpSpPr>
        <p:grpSpPr>
          <a:xfrm>
            <a:off x="609600" y="1099597"/>
            <a:ext cx="5337479" cy="4607452"/>
            <a:chOff x="609600" y="1099597"/>
            <a:chExt cx="5337479" cy="4607452"/>
          </a:xfrm>
        </p:grpSpPr>
        <p:pic>
          <p:nvPicPr>
            <p:cNvPr id="6" name="Picture 5">
              <a:extLst>
                <a:ext uri="{FF2B5EF4-FFF2-40B4-BE49-F238E27FC236}">
                  <a16:creationId xmlns:a16="http://schemas.microsoft.com/office/drawing/2014/main" id="{2AB75A3F-3BF0-7B48-8393-6896D5911CB0}"/>
                </a:ext>
              </a:extLst>
            </p:cNvPr>
            <p:cNvPicPr>
              <a:picLocks noChangeAspect="1"/>
            </p:cNvPicPr>
            <p:nvPr/>
          </p:nvPicPr>
          <p:blipFill>
            <a:blip r:embed="rId4"/>
            <a:stretch>
              <a:fillRect/>
            </a:stretch>
          </p:blipFill>
          <p:spPr>
            <a:xfrm>
              <a:off x="609600" y="1674417"/>
              <a:ext cx="5337479" cy="4032632"/>
            </a:xfrm>
            <a:prstGeom prst="rect">
              <a:avLst/>
            </a:prstGeom>
          </p:spPr>
        </p:pic>
        <p:sp>
          <p:nvSpPr>
            <p:cNvPr id="7" name="TextBox 6">
              <a:extLst>
                <a:ext uri="{FF2B5EF4-FFF2-40B4-BE49-F238E27FC236}">
                  <a16:creationId xmlns:a16="http://schemas.microsoft.com/office/drawing/2014/main" id="{1DE01968-73ED-7E4E-9281-2440D57E9362}"/>
                </a:ext>
              </a:extLst>
            </p:cNvPr>
            <p:cNvSpPr txBox="1"/>
            <p:nvPr/>
          </p:nvSpPr>
          <p:spPr>
            <a:xfrm>
              <a:off x="906503" y="1099597"/>
              <a:ext cx="4743671"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Fitting the dispersion relation to </a:t>
              </a:r>
              <a:r>
                <a:rPr lang="en-US" sz="2000" dirty="0" err="1">
                  <a:latin typeface="Calibri" panose="020F0502020204030204" pitchFamily="34" charset="0"/>
                  <a:cs typeface="Calibri" panose="020F0502020204030204" pitchFamily="34" charset="0"/>
                </a:rPr>
                <a:t>Im</a:t>
              </a:r>
              <a:r>
                <a:rPr lang="en-US" dirty="0" err="1">
                  <a:solidFill>
                    <a:srgbClr val="FF0000"/>
                  </a:solidFill>
                  <a:latin typeface="Lucida Handwriting" panose="03010101010101010101" pitchFamily="66" charset="77"/>
                </a:rPr>
                <a:t>H</a:t>
              </a:r>
              <a:r>
                <a:rPr lang="en-US" sz="2000" dirty="0">
                  <a:latin typeface="Calibri" panose="020F0502020204030204" pitchFamily="34" charset="0"/>
                  <a:cs typeface="Calibri" panose="020F0502020204030204" pitchFamily="34" charset="0"/>
                </a:rPr>
                <a:t>,</a:t>
              </a:r>
              <a:r>
                <a:rPr lang="en-US" sz="2000" dirty="0"/>
                <a:t> </a:t>
              </a:r>
              <a:r>
                <a:rPr lang="en-US" sz="2000" dirty="0" err="1">
                  <a:latin typeface="Calibri" panose="020F0502020204030204" pitchFamily="34" charset="0"/>
                  <a:cs typeface="Calibri" panose="020F0502020204030204" pitchFamily="34" charset="0"/>
                </a:rPr>
                <a:t>Re</a:t>
              </a:r>
              <a:r>
                <a:rPr lang="en-US" dirty="0" err="1">
                  <a:solidFill>
                    <a:srgbClr val="FF0000"/>
                  </a:solidFill>
                  <a:latin typeface="Lucida Handwriting" panose="03010101010101010101" pitchFamily="66" charset="77"/>
                </a:rPr>
                <a:t>H</a:t>
              </a:r>
              <a:endParaRPr lang="en-US" sz="2000" dirty="0">
                <a:solidFill>
                  <a:srgbClr val="FF0000"/>
                </a:solidFill>
                <a:latin typeface="Cambria" panose="02040503050406030204" pitchFamily="18"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4B7B8D54-5F8F-9643-BA52-C81E68F715D7}"/>
                </a:ext>
              </a:extLst>
            </p:cNvPr>
            <p:cNvCxnSpPr>
              <a:cxnSpLocks/>
            </p:cNvCxnSpPr>
            <p:nvPr/>
          </p:nvCxnSpPr>
          <p:spPr>
            <a:xfrm>
              <a:off x="1977722" y="2129425"/>
              <a:ext cx="0" cy="2956142"/>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FA85A7-1F01-8344-8544-0DE8EF90E21F}"/>
                </a:ext>
              </a:extLst>
            </p:cNvPr>
            <p:cNvSpPr txBox="1"/>
            <p:nvPr/>
          </p:nvSpPr>
          <p:spPr>
            <a:xfrm rot="16200000">
              <a:off x="1664976" y="4511559"/>
              <a:ext cx="625492" cy="307777"/>
            </a:xfrm>
            <a:prstGeom prst="rect">
              <a:avLst/>
            </a:prstGeom>
            <a:solidFill>
              <a:schemeClr val="bg1"/>
            </a:solidFill>
            <a:ln w="3175">
              <a:solidFill>
                <a:schemeClr val="tx1"/>
              </a:solidFill>
            </a:ln>
          </p:spPr>
          <p:txBody>
            <a:bodyPr wrap="none" rtlCol="0">
              <a:spAutoFit/>
            </a:bodyPr>
            <a:lstStyle/>
            <a:p>
              <a:r>
                <a:rPr lang="en-US" sz="1400" b="1" dirty="0">
                  <a:latin typeface="Calibri" panose="020F0502020204030204" pitchFamily="34" charset="0"/>
                  <a:cs typeface="Calibri" panose="020F0502020204030204" pitchFamily="34" charset="0"/>
                  <a:sym typeface="Wingdings" pitchFamily="2" charset="2"/>
                </a:rPr>
                <a:t>6 GeV</a:t>
              </a:r>
              <a:endParaRPr lang="en-US" sz="1400" b="1"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EB1A6470-7229-A446-AB33-11C2F50EABF1}"/>
                </a:ext>
              </a:extLst>
            </p:cNvPr>
            <p:cNvCxnSpPr>
              <a:cxnSpLocks/>
            </p:cNvCxnSpPr>
            <p:nvPr/>
          </p:nvCxnSpPr>
          <p:spPr>
            <a:xfrm flipH="1">
              <a:off x="2925836" y="2129425"/>
              <a:ext cx="8350" cy="308349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8893E6-664D-7748-95DE-C087CC914BF6}"/>
                </a:ext>
              </a:extLst>
            </p:cNvPr>
            <p:cNvSpPr txBox="1"/>
            <p:nvPr/>
          </p:nvSpPr>
          <p:spPr>
            <a:xfrm rot="16200000">
              <a:off x="2575755" y="4359159"/>
              <a:ext cx="716863" cy="307777"/>
            </a:xfrm>
            <a:prstGeom prst="rect">
              <a:avLst/>
            </a:prstGeom>
            <a:solidFill>
              <a:schemeClr val="bg1"/>
            </a:solidFill>
            <a:ln>
              <a:solidFill>
                <a:schemeClr val="tx1"/>
              </a:solidFill>
            </a:ln>
          </p:spPr>
          <p:txBody>
            <a:bodyPr wrap="none" rtlCol="0">
              <a:spAutoFit/>
            </a:bodyPr>
            <a:lstStyle/>
            <a:p>
              <a:r>
                <a:rPr lang="en-US" sz="1400" b="1" dirty="0">
                  <a:latin typeface="Calibri" panose="020F0502020204030204" pitchFamily="34" charset="0"/>
                  <a:cs typeface="Calibri" panose="020F0502020204030204" pitchFamily="34" charset="0"/>
                  <a:sym typeface="Wingdings" pitchFamily="2" charset="2"/>
                </a:rPr>
                <a:t>11 GeV</a:t>
              </a:r>
              <a:endParaRPr lang="en-US" sz="1400" b="1" dirty="0">
                <a:latin typeface="Calibri" panose="020F0502020204030204" pitchFamily="34"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1CF115B1-7244-C845-94A4-895396C74ADE}"/>
                </a:ext>
              </a:extLst>
            </p:cNvPr>
            <p:cNvCxnSpPr>
              <a:cxnSpLocks/>
            </p:cNvCxnSpPr>
            <p:nvPr/>
          </p:nvCxnSpPr>
          <p:spPr>
            <a:xfrm flipH="1">
              <a:off x="4628884" y="2283807"/>
              <a:ext cx="8350" cy="308150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D03177F-8A7F-F14B-9A98-521EB4B96456}"/>
                </a:ext>
              </a:extLst>
            </p:cNvPr>
            <p:cNvSpPr txBox="1"/>
            <p:nvPr/>
          </p:nvSpPr>
          <p:spPr>
            <a:xfrm>
              <a:off x="2993709" y="2891956"/>
              <a:ext cx="1297150" cy="400110"/>
            </a:xfrm>
            <a:prstGeom prst="rect">
              <a:avLst/>
            </a:prstGeom>
            <a:solidFill>
              <a:schemeClr val="bg1"/>
            </a:solidFill>
          </p:spPr>
          <p:txBody>
            <a:bodyPr wrap="none" rtlCol="0">
              <a:spAutoFit/>
            </a:bodyPr>
            <a:lstStyle/>
            <a:p>
              <a:r>
                <a:rPr lang="en-US" sz="2000" dirty="0">
                  <a:latin typeface="Calibri" panose="020F0502020204030204" pitchFamily="34" charset="0"/>
                  <a:cs typeface="Calibri" panose="020F0502020204030204" pitchFamily="34" charset="0"/>
                </a:rPr>
                <a:t>-t/Q</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&lt; 0.2</a:t>
              </a:r>
            </a:p>
          </p:txBody>
        </p:sp>
        <p:sp>
          <p:nvSpPr>
            <p:cNvPr id="23" name="TextBox 22">
              <a:extLst>
                <a:ext uri="{FF2B5EF4-FFF2-40B4-BE49-F238E27FC236}">
                  <a16:creationId xmlns:a16="http://schemas.microsoft.com/office/drawing/2014/main" id="{449E8040-6541-6C4D-A148-05D2BF559477}"/>
                </a:ext>
              </a:extLst>
            </p:cNvPr>
            <p:cNvSpPr txBox="1"/>
            <p:nvPr/>
          </p:nvSpPr>
          <p:spPr>
            <a:xfrm rot="16200000">
              <a:off x="4278803" y="4010519"/>
              <a:ext cx="716863" cy="307777"/>
            </a:xfrm>
            <a:prstGeom prst="rect">
              <a:avLst/>
            </a:prstGeom>
            <a:solidFill>
              <a:srgbClr val="FFC000"/>
            </a:solidFill>
            <a:ln>
              <a:solidFill>
                <a:schemeClr val="tx1"/>
              </a:solidFill>
            </a:ln>
          </p:spPr>
          <p:txBody>
            <a:bodyPr wrap="none" rtlCol="0">
              <a:spAutoFit/>
            </a:bodyPr>
            <a:lstStyle/>
            <a:p>
              <a:r>
                <a:rPr lang="en-US" sz="1400" b="1" dirty="0">
                  <a:latin typeface="Calibri" panose="020F0502020204030204" pitchFamily="34" charset="0"/>
                  <a:cs typeface="Calibri" panose="020F0502020204030204" pitchFamily="34" charset="0"/>
                  <a:sym typeface="Wingdings" pitchFamily="2" charset="2"/>
                </a:rPr>
                <a:t>22 GeV</a:t>
              </a:r>
              <a:endParaRPr lang="en-US" sz="1400" b="1" dirty="0">
                <a:latin typeface="Calibri" panose="020F05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C18FBC85-AA17-500F-6864-023591A03ADA}"/>
              </a:ext>
            </a:extLst>
          </p:cNvPr>
          <p:cNvSpPr txBox="1"/>
          <p:nvPr/>
        </p:nvSpPr>
        <p:spPr>
          <a:xfrm>
            <a:off x="774649" y="5822305"/>
            <a:ext cx="10855600" cy="461665"/>
          </a:xfrm>
          <a:prstGeom prst="rect">
            <a:avLst/>
          </a:prstGeom>
          <a:solidFill>
            <a:srgbClr val="FFFF00"/>
          </a:solidFill>
          <a:ln w="28575">
            <a:solidFill>
              <a:schemeClr val="tx1"/>
            </a:solidFill>
          </a:ln>
        </p:spPr>
        <p:txBody>
          <a:bodyPr wrap="none" rtlCol="0">
            <a:spAutoFit/>
          </a:bodyPr>
          <a:lstStyle/>
          <a:p>
            <a:r>
              <a:rPr lang="en-US" sz="2400" dirty="0">
                <a:latin typeface="Calibri" panose="020F0502020204030204" pitchFamily="34" charset="0"/>
                <a:cs typeface="Calibri" panose="020F0502020204030204" pitchFamily="34" charset="0"/>
              </a:rPr>
              <a:t>22 GeV will cover a large range in -t with sensitivity to existence of pressure domains.</a:t>
            </a:r>
          </a:p>
        </p:txBody>
      </p:sp>
      <p:grpSp>
        <p:nvGrpSpPr>
          <p:cNvPr id="10" name="Group 9">
            <a:extLst>
              <a:ext uri="{FF2B5EF4-FFF2-40B4-BE49-F238E27FC236}">
                <a16:creationId xmlns:a16="http://schemas.microsoft.com/office/drawing/2014/main" id="{D586AFB9-6AAE-C31B-5002-A1FA0F53A8E7}"/>
              </a:ext>
            </a:extLst>
          </p:cNvPr>
          <p:cNvGrpSpPr/>
          <p:nvPr/>
        </p:nvGrpSpPr>
        <p:grpSpPr>
          <a:xfrm>
            <a:off x="4791123" y="1062896"/>
            <a:ext cx="6705600" cy="4534324"/>
            <a:chOff x="4791123" y="1062896"/>
            <a:chExt cx="6705600" cy="4534324"/>
          </a:xfrm>
        </p:grpSpPr>
        <p:sp>
          <p:nvSpPr>
            <p:cNvPr id="3" name="TextBox 2">
              <a:extLst>
                <a:ext uri="{FF2B5EF4-FFF2-40B4-BE49-F238E27FC236}">
                  <a16:creationId xmlns:a16="http://schemas.microsoft.com/office/drawing/2014/main" id="{6BA9370A-98C4-0E0A-73C3-09C594045C0F}"/>
                </a:ext>
              </a:extLst>
            </p:cNvPr>
            <p:cNvSpPr txBox="1"/>
            <p:nvPr/>
          </p:nvSpPr>
          <p:spPr>
            <a:xfrm>
              <a:off x="6785159" y="1062896"/>
              <a:ext cx="1221809" cy="369332"/>
            </a:xfrm>
            <a:prstGeom prst="rect">
              <a:avLst/>
            </a:prstGeom>
            <a:noFill/>
            <a:ln>
              <a:solidFill>
                <a:schemeClr val="tx1"/>
              </a:solidFill>
            </a:ln>
          </p:spPr>
          <p:txBody>
            <a:bodyPr wrap="none" rtlCol="0">
              <a:spAutoFit/>
            </a:bodyPr>
            <a:lstStyle/>
            <a:p>
              <a:r>
                <a:rPr lang="en-US" dirty="0">
                  <a:latin typeface="Calibri" panose="020F0502020204030204" pitchFamily="34" charset="0"/>
                  <a:cs typeface="Calibri" panose="020F0502020204030204" pitchFamily="34" charset="0"/>
                </a:rPr>
                <a:t>-t/Q</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&lt;  0.2</a:t>
              </a:r>
            </a:p>
          </p:txBody>
        </p:sp>
        <p:pic>
          <p:nvPicPr>
            <p:cNvPr id="8" name="Picture 7">
              <a:extLst>
                <a:ext uri="{FF2B5EF4-FFF2-40B4-BE49-F238E27FC236}">
                  <a16:creationId xmlns:a16="http://schemas.microsoft.com/office/drawing/2014/main" id="{688A086F-8F16-4C4E-A248-057CD80DFED7}"/>
                </a:ext>
              </a:extLst>
            </p:cNvPr>
            <p:cNvPicPr>
              <a:picLocks noChangeAspect="1"/>
            </p:cNvPicPr>
            <p:nvPr/>
          </p:nvPicPr>
          <p:blipFill>
            <a:blip r:embed="rId5"/>
            <a:stretch>
              <a:fillRect/>
            </a:stretch>
          </p:blipFill>
          <p:spPr>
            <a:xfrm>
              <a:off x="6358269" y="1674417"/>
              <a:ext cx="5138454" cy="3922803"/>
            </a:xfrm>
            <a:prstGeom prst="rect">
              <a:avLst/>
            </a:prstGeom>
          </p:spPr>
        </p:pic>
        <p:sp>
          <p:nvSpPr>
            <p:cNvPr id="9" name="TextBox 8">
              <a:extLst>
                <a:ext uri="{FF2B5EF4-FFF2-40B4-BE49-F238E27FC236}">
                  <a16:creationId xmlns:a16="http://schemas.microsoft.com/office/drawing/2014/main" id="{81EEA42E-0EEB-9C55-E0DE-A1A04D6F82AE}"/>
                </a:ext>
              </a:extLst>
            </p:cNvPr>
            <p:cNvSpPr txBox="1"/>
            <p:nvPr/>
          </p:nvSpPr>
          <p:spPr>
            <a:xfrm>
              <a:off x="7816122" y="2390783"/>
              <a:ext cx="713657" cy="307777"/>
            </a:xfrm>
            <a:prstGeom prst="rect">
              <a:avLst/>
            </a:prstGeom>
            <a:solidFill>
              <a:srgbClr val="FFC000"/>
            </a:solidFill>
            <a:ln>
              <a:solidFill>
                <a:schemeClr val="tx1"/>
              </a:solidFill>
            </a:ln>
          </p:spPr>
          <p:txBody>
            <a:bodyPr wrap="none" rtlCol="0">
              <a:spAutoFit/>
            </a:bodyPr>
            <a:lstStyle/>
            <a:p>
              <a:r>
                <a:rPr lang="en-US" sz="1400" dirty="0">
                  <a:latin typeface="Calibri" panose="020F0502020204030204" pitchFamily="34" charset="0"/>
                  <a:cs typeface="Calibri" panose="020F0502020204030204" pitchFamily="34" charset="0"/>
                </a:rPr>
                <a:t>22 GeV</a:t>
              </a:r>
            </a:p>
          </p:txBody>
        </p:sp>
        <p:sp>
          <p:nvSpPr>
            <p:cNvPr id="13" name="Rectangle 12">
              <a:extLst>
                <a:ext uri="{FF2B5EF4-FFF2-40B4-BE49-F238E27FC236}">
                  <a16:creationId xmlns:a16="http://schemas.microsoft.com/office/drawing/2014/main" id="{7F9A573D-6828-B14B-B1B6-C6F45B3E25A4}"/>
                </a:ext>
              </a:extLst>
            </p:cNvPr>
            <p:cNvSpPr/>
            <p:nvPr/>
          </p:nvSpPr>
          <p:spPr>
            <a:xfrm>
              <a:off x="6358269" y="1997240"/>
              <a:ext cx="244278" cy="116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981ED9-2A73-684B-97B3-D9F1A119A825}"/>
                </a:ext>
              </a:extLst>
            </p:cNvPr>
            <p:cNvSpPr txBox="1"/>
            <p:nvPr/>
          </p:nvSpPr>
          <p:spPr>
            <a:xfrm>
              <a:off x="6376073" y="2241418"/>
              <a:ext cx="409086" cy="253916"/>
            </a:xfrm>
            <a:prstGeom prst="rect">
              <a:avLst/>
            </a:prstGeom>
            <a:noFill/>
          </p:spPr>
          <p:txBody>
            <a:bodyPr wrap="none" rtlCol="0">
              <a:spAutoFit/>
            </a:bodyPr>
            <a:lstStyle/>
            <a:p>
              <a:r>
                <a:rPr lang="en-US" sz="1050" dirty="0">
                  <a:latin typeface="Calibri" panose="020F0502020204030204" pitchFamily="34" charset="0"/>
                  <a:cs typeface="Calibri" panose="020F0502020204030204" pitchFamily="34" charset="0"/>
                </a:rPr>
                <a:t>10</a:t>
              </a:r>
              <a:r>
                <a:rPr lang="en-US" sz="1050" baseline="30000" dirty="0">
                  <a:latin typeface="Calibri" panose="020F0502020204030204" pitchFamily="34" charset="0"/>
                  <a:cs typeface="Calibri" panose="020F0502020204030204" pitchFamily="34" charset="0"/>
                </a:rPr>
                <a:t>-3</a:t>
              </a:r>
            </a:p>
          </p:txBody>
        </p:sp>
        <p:pic>
          <p:nvPicPr>
            <p:cNvPr id="12" name="Picture 11">
              <a:extLst>
                <a:ext uri="{FF2B5EF4-FFF2-40B4-BE49-F238E27FC236}">
                  <a16:creationId xmlns:a16="http://schemas.microsoft.com/office/drawing/2014/main" id="{0F603EB1-1E47-C445-A810-A7EA2D51207D}"/>
                </a:ext>
              </a:extLst>
            </p:cNvPr>
            <p:cNvPicPr>
              <a:picLocks noChangeAspect="1"/>
            </p:cNvPicPr>
            <p:nvPr/>
          </p:nvPicPr>
          <p:blipFill>
            <a:blip r:embed="rId6"/>
            <a:stretch>
              <a:fillRect/>
            </a:stretch>
          </p:blipFill>
          <p:spPr>
            <a:xfrm>
              <a:off x="6332147" y="2556537"/>
              <a:ext cx="330200" cy="1155700"/>
            </a:xfrm>
            <a:prstGeom prst="rect">
              <a:avLst/>
            </a:prstGeom>
          </p:spPr>
        </p:pic>
        <p:sp>
          <p:nvSpPr>
            <p:cNvPr id="31" name="Curved Right Arrow 30">
              <a:extLst>
                <a:ext uri="{FF2B5EF4-FFF2-40B4-BE49-F238E27FC236}">
                  <a16:creationId xmlns:a16="http://schemas.microsoft.com/office/drawing/2014/main" id="{8405992A-E7D0-C849-8AD8-C0D357277EE4}"/>
                </a:ext>
              </a:extLst>
            </p:cNvPr>
            <p:cNvSpPr/>
            <p:nvPr/>
          </p:nvSpPr>
          <p:spPr>
            <a:xfrm rot="16200000">
              <a:off x="5796685" y="1657751"/>
              <a:ext cx="369332" cy="23804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6774EC0D-E4BF-A34A-AE14-4DA4BB0769EA}"/>
                </a:ext>
              </a:extLst>
            </p:cNvPr>
            <p:cNvSpPr txBox="1"/>
            <p:nvPr/>
          </p:nvSpPr>
          <p:spPr>
            <a:xfrm>
              <a:off x="5260844" y="1942150"/>
              <a:ext cx="1168757" cy="646331"/>
            </a:xfrm>
            <a:prstGeom prst="rect">
              <a:avLst/>
            </a:prstGeom>
            <a:solidFill>
              <a:schemeClr val="bg1"/>
            </a:solidFill>
            <a:ln>
              <a:solidFill>
                <a:schemeClr val="tx1"/>
              </a:solidFill>
            </a:ln>
          </p:spPr>
          <p:txBody>
            <a:bodyPr wrap="square" rtlCol="0">
              <a:spAutoFit/>
            </a:bodyPr>
            <a:lstStyle/>
            <a:p>
              <a:pPr algn="ctr"/>
              <a:r>
                <a:rPr lang="en-US" b="1" dirty="0">
                  <a:latin typeface="Calibri" panose="020F0502020204030204" pitchFamily="34" charset="0"/>
                  <a:cs typeface="Calibri" panose="020F0502020204030204" pitchFamily="34" charset="0"/>
                </a:rPr>
                <a:t>Fourier </a:t>
              </a:r>
            </a:p>
            <a:p>
              <a:pPr algn="ctr"/>
              <a:r>
                <a:rPr lang="en-US" b="1" dirty="0">
                  <a:latin typeface="Calibri" panose="020F0502020204030204" pitchFamily="34" charset="0"/>
                  <a:cs typeface="Calibri" panose="020F0502020204030204" pitchFamily="34" charset="0"/>
                </a:rPr>
                <a:t>transform</a:t>
              </a:r>
            </a:p>
          </p:txBody>
        </p:sp>
      </p:grpSp>
      <p:sp>
        <p:nvSpPr>
          <p:cNvPr id="14" name="TextBox 13">
            <a:extLst>
              <a:ext uri="{FF2B5EF4-FFF2-40B4-BE49-F238E27FC236}">
                <a16:creationId xmlns:a16="http://schemas.microsoft.com/office/drawing/2014/main" id="{F2190631-71FD-14DC-4668-B83F352791A1}"/>
              </a:ext>
            </a:extLst>
          </p:cNvPr>
          <p:cNvSpPr txBox="1"/>
          <p:nvPr/>
        </p:nvSpPr>
        <p:spPr>
          <a:xfrm>
            <a:off x="10716667" y="931268"/>
            <a:ext cx="1103059"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F.X. </a:t>
            </a:r>
            <a:r>
              <a:rPr lang="en-US" dirty="0" err="1">
                <a:latin typeface="Calibri" panose="020F0502020204030204" pitchFamily="34" charset="0"/>
                <a:cs typeface="Calibri" panose="020F0502020204030204" pitchFamily="34" charset="0"/>
              </a:rPr>
              <a:t>Girod</a:t>
            </a:r>
            <a:endParaRPr lang="en-US"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9C6E152-F49B-5166-18C5-329432CE8879}"/>
              </a:ext>
            </a:extLst>
          </p:cNvPr>
          <p:cNvPicPr>
            <a:picLocks noChangeAspect="1"/>
          </p:cNvPicPr>
          <p:nvPr/>
        </p:nvPicPr>
        <p:blipFill>
          <a:blip r:embed="rId7"/>
          <a:stretch>
            <a:fillRect/>
          </a:stretch>
        </p:blipFill>
        <p:spPr>
          <a:xfrm>
            <a:off x="9399398" y="2218924"/>
            <a:ext cx="1734112" cy="1681646"/>
          </a:xfrm>
          <a:prstGeom prst="rect">
            <a:avLst/>
          </a:prstGeom>
          <a:solidFill>
            <a:schemeClr val="bg1"/>
          </a:solidFill>
          <a:ln>
            <a:solidFill>
              <a:schemeClr val="tx1"/>
            </a:solidFill>
          </a:ln>
        </p:spPr>
      </p:pic>
      <p:sp>
        <p:nvSpPr>
          <p:cNvPr id="16" name="TextBox 15">
            <a:extLst>
              <a:ext uri="{FF2B5EF4-FFF2-40B4-BE49-F238E27FC236}">
                <a16:creationId xmlns:a16="http://schemas.microsoft.com/office/drawing/2014/main" id="{E83B8357-B85B-987F-A610-9B553A8754C9}"/>
              </a:ext>
            </a:extLst>
          </p:cNvPr>
          <p:cNvSpPr txBox="1"/>
          <p:nvPr/>
        </p:nvSpPr>
        <p:spPr>
          <a:xfrm>
            <a:off x="10171859" y="2511100"/>
            <a:ext cx="559769" cy="276999"/>
          </a:xfrm>
          <a:prstGeom prst="rect">
            <a:avLst/>
          </a:prstGeom>
          <a:noFill/>
          <a:ln>
            <a:solidFill>
              <a:schemeClr val="tx1"/>
            </a:solidFill>
          </a:ln>
        </p:spPr>
        <p:txBody>
          <a:bodyPr wrap="none" rtlCol="0">
            <a:spAutoFit/>
          </a:bodyPr>
          <a:lstStyle/>
          <a:p>
            <a:r>
              <a:rPr lang="en-US" sz="1200" dirty="0">
                <a:latin typeface="Calibri" panose="020F0502020204030204" pitchFamily="34" charset="0"/>
                <a:cs typeface="Calibri" panose="020F0502020204030204" pitchFamily="34" charset="0"/>
              </a:rPr>
              <a:t>6 GeV</a:t>
            </a:r>
          </a:p>
        </p:txBody>
      </p:sp>
    </p:spTree>
    <p:custDataLst>
      <p:tags r:id="rId1"/>
    </p:custDataLst>
    <p:extLst>
      <p:ext uri="{BB962C8B-B14F-4D97-AF65-F5344CB8AC3E}">
        <p14:creationId xmlns:p14="http://schemas.microsoft.com/office/powerpoint/2010/main" val="92851221"/>
      </p:ext>
    </p:extLst>
  </p:cSld>
  <p:clrMapOvr>
    <a:masterClrMapping/>
  </p:clrMapOvr>
  <mc:AlternateContent xmlns:mc="http://schemas.openxmlformats.org/markup-compatibility/2006">
    <mc:Choice xmlns:p14="http://schemas.microsoft.com/office/powerpoint/2010/main" Requires="p14">
      <p:transition spd="slow" p14:dur="2000" advTm="72537"/>
    </mc:Choice>
    <mc:Fallback>
      <p:transition spd="slow" advTm="7253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BB257-01BF-4AEC-7078-D567D75FB0E8}"/>
              </a:ext>
            </a:extLst>
          </p:cNvPr>
          <p:cNvSpPr>
            <a:spLocks noGrp="1"/>
          </p:cNvSpPr>
          <p:nvPr>
            <p:ph type="title"/>
          </p:nvPr>
        </p:nvSpPr>
        <p:spPr>
          <a:xfrm>
            <a:off x="0" y="-27814"/>
            <a:ext cx="12192000" cy="760397"/>
          </a:xfrm>
          <a:solidFill>
            <a:schemeClr val="bg2"/>
          </a:solidFill>
          <a:ln>
            <a:solidFill>
              <a:schemeClr val="tx1"/>
            </a:solidFill>
          </a:ln>
        </p:spPr>
        <p:txBody>
          <a:bodyPr>
            <a:normAutofit/>
          </a:bodyPr>
          <a:lstStyle/>
          <a:p>
            <a:r>
              <a:rPr lang="en-US" sz="3600" dirty="0"/>
              <a:t>Summary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323310E-8AAC-AC3D-B658-4C55AD47A809}"/>
                  </a:ext>
                </a:extLst>
              </p:cNvPr>
              <p:cNvSpPr>
                <a:spLocks noGrp="1"/>
              </p:cNvSpPr>
              <p:nvPr>
                <p:ph idx="1"/>
              </p:nvPr>
            </p:nvSpPr>
            <p:spPr>
              <a:xfrm>
                <a:off x="809898" y="914401"/>
                <a:ext cx="10593976" cy="4545873"/>
              </a:xfrm>
            </p:spPr>
            <p:txBody>
              <a:bodyPr>
                <a:normAutofit/>
              </a:bodyPr>
              <a:lstStyle/>
              <a:p>
                <a:r>
                  <a:rPr lang="en-US" sz="2200" b="1" dirty="0"/>
                  <a:t>The gravitational structure of the proton present a broad experimental scope. </a:t>
                </a:r>
              </a:p>
              <a:p>
                <a:pPr lvl="1"/>
                <a:r>
                  <a:rPr lang="en-US" dirty="0">
                    <a:solidFill>
                      <a:srgbClr val="C00000"/>
                    </a:solidFill>
                  </a:rPr>
                  <a:t>Gravity couples to mass, spin, forces for both quarks and gluons </a:t>
                </a:r>
                <a:r>
                  <a:rPr lang="en-US" dirty="0">
                    <a:solidFill>
                      <a:srgbClr val="C00000"/>
                    </a:solidFill>
                    <a:sym typeface="Wingdings" pitchFamily="2" charset="2"/>
                  </a:rPr>
                  <a:t> </a:t>
                </a:r>
                <a:r>
                  <a:rPr lang="en-US" dirty="0">
                    <a:solidFill>
                      <a:srgbClr val="C00000"/>
                    </a:solidFill>
                  </a:rPr>
                  <a:t>6 FF</a:t>
                </a:r>
              </a:p>
              <a:p>
                <a:pPr lvl="1"/>
                <a:r>
                  <a:rPr lang="en-US" dirty="0">
                    <a:solidFill>
                      <a:srgbClr val="C00000"/>
                    </a:solidFill>
                  </a:rPr>
                  <a:t>First information on </a:t>
                </a:r>
                <a:r>
                  <a:rPr lang="en-US" b="1" dirty="0" err="1">
                    <a:solidFill>
                      <a:schemeClr val="accent5">
                        <a:lumMod val="75000"/>
                      </a:schemeClr>
                    </a:solidFill>
                  </a:rPr>
                  <a:t>D</a:t>
                </a:r>
                <a:r>
                  <a:rPr lang="en-US" b="1" baseline="30000" dirty="0" err="1">
                    <a:solidFill>
                      <a:schemeClr val="accent5">
                        <a:lumMod val="75000"/>
                      </a:schemeClr>
                    </a:solidFill>
                  </a:rPr>
                  <a:t>q</a:t>
                </a:r>
                <a:r>
                  <a:rPr lang="en-US" b="1" dirty="0">
                    <a:solidFill>
                      <a:schemeClr val="accent5">
                        <a:lumMod val="75000"/>
                      </a:schemeClr>
                    </a:solidFill>
                  </a:rPr>
                  <a:t>(t)</a:t>
                </a:r>
                <a:r>
                  <a:rPr lang="en-US" b="1" dirty="0">
                    <a:solidFill>
                      <a:srgbClr val="C00000"/>
                    </a:solidFill>
                  </a:rPr>
                  <a:t>, </a:t>
                </a:r>
                <a:r>
                  <a:rPr lang="en-US" dirty="0">
                    <a:solidFill>
                      <a:srgbClr val="C00000"/>
                    </a:solidFill>
                  </a:rPr>
                  <a:t>and now on gluon part</a:t>
                </a:r>
                <a:r>
                  <a:rPr lang="en-US" b="1" dirty="0">
                    <a:solidFill>
                      <a:srgbClr val="C00000"/>
                    </a:solidFill>
                  </a:rPr>
                  <a:t> </a:t>
                </a:r>
                <a:r>
                  <a:rPr lang="en-US" dirty="0"/>
                  <a:t>(next talk).  </a:t>
                </a:r>
              </a:p>
              <a:p>
                <a:r>
                  <a:rPr lang="en-US" sz="2200" b="1" dirty="0"/>
                  <a:t>DVCS@6GeV limitations in kinematic reach resulted in large systematic uncertainties.  </a:t>
                </a:r>
              </a:p>
              <a:p>
                <a:pPr lvl="1"/>
                <a:r>
                  <a:rPr lang="en-US" dirty="0">
                    <a:solidFill>
                      <a:srgbClr val="C00000"/>
                    </a:solidFill>
                  </a:rPr>
                  <a:t>Limited range in </a:t>
                </a:r>
                <a:r>
                  <a:rPr lang="en-US" dirty="0" err="1">
                    <a:solidFill>
                      <a:srgbClr val="C00000"/>
                    </a:solidFill>
                    <a:latin typeface="Symbol" pitchFamily="2" charset="2"/>
                  </a:rPr>
                  <a:t>x</a:t>
                </a:r>
                <a:r>
                  <a:rPr lang="en-US" baseline="-25000" dirty="0" err="1">
                    <a:solidFill>
                      <a:srgbClr val="C00000"/>
                    </a:solidFill>
                    <a:latin typeface="Calibri" panose="020F0502020204030204" pitchFamily="34" charset="0"/>
                    <a:cs typeface="Calibri" panose="020F0502020204030204" pitchFamily="34" charset="0"/>
                  </a:rPr>
                  <a:t>min</a:t>
                </a:r>
                <a:r>
                  <a:rPr lang="en-US" dirty="0">
                    <a:solidFill>
                      <a:srgbClr val="C00000"/>
                    </a:solidFill>
                    <a:latin typeface="Calibri" panose="020F0502020204030204" pitchFamily="34" charset="0"/>
                    <a:cs typeface="Calibri" panose="020F0502020204030204" pitchFamily="34" charset="0"/>
                  </a:rPr>
                  <a:t> </a:t>
                </a:r>
                <a14:m>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m:t>
                    </m:r>
                  </m:oMath>
                </a14:m>
                <a:r>
                  <a:rPr lang="en-US" dirty="0">
                    <a:solidFill>
                      <a:srgbClr val="C00000"/>
                    </a:solidFill>
                  </a:rPr>
                  <a:t> 0.1 requiring extrapolations over significant range in the D.R.  </a:t>
                </a:r>
              </a:p>
              <a:p>
                <a:pPr lvl="1"/>
                <a:r>
                  <a:rPr lang="en-US" dirty="0">
                    <a:solidFill>
                      <a:srgbClr val="C00000"/>
                    </a:solidFill>
                  </a:rPr>
                  <a:t>t-range limited to -t &lt; 0.4 GeV</a:t>
                </a:r>
                <a:r>
                  <a:rPr lang="en-US" baseline="30000" dirty="0">
                    <a:solidFill>
                      <a:srgbClr val="C00000"/>
                    </a:solidFill>
                  </a:rPr>
                  <a:t>2</a:t>
                </a:r>
                <a:r>
                  <a:rPr lang="en-US" dirty="0">
                    <a:solidFill>
                      <a:srgbClr val="C00000"/>
                    </a:solidFill>
                  </a:rPr>
                  <a:t> to reduce higher twist term.  </a:t>
                </a:r>
              </a:p>
              <a:p>
                <a:r>
                  <a:rPr lang="en-US" sz="2200" b="1" dirty="0"/>
                  <a:t>DVCS@11 GeV partially remedies these limitations, but the limits in the covered  </a:t>
                </a:r>
                <a:r>
                  <a:rPr lang="en-US" sz="2200" b="1" dirty="0">
                    <a:latin typeface="Symbol" pitchFamily="2" charset="2"/>
                  </a:rPr>
                  <a:t>x </a:t>
                </a:r>
                <a:r>
                  <a:rPr lang="en-US" sz="2200" b="1" dirty="0">
                    <a:latin typeface="Calibri" panose="020F0502020204030204" pitchFamily="34" charset="0"/>
                    <a:cs typeface="Calibri" panose="020F0502020204030204" pitchFamily="34" charset="0"/>
                  </a:rPr>
                  <a:t>and –t ranges</a:t>
                </a:r>
                <a:r>
                  <a:rPr lang="en-US" sz="2200" b="1" dirty="0">
                    <a:solidFill>
                      <a:srgbClr val="002060"/>
                    </a:solidFill>
                    <a:latin typeface="Calibri" panose="020F0502020204030204" pitchFamily="34" charset="0"/>
                    <a:cs typeface="Calibri" panose="020F0502020204030204" pitchFamily="34" charset="0"/>
                  </a:rPr>
                  <a:t> remain significant. </a:t>
                </a:r>
                <a:r>
                  <a:rPr lang="en-US" b="1" dirty="0">
                    <a:solidFill>
                      <a:srgbClr val="002060"/>
                    </a:solidFill>
                    <a:latin typeface="Calibri" panose="020F0502020204030204" pitchFamily="34" charset="0"/>
                    <a:cs typeface="Calibri" panose="020F0502020204030204" pitchFamily="34" charset="0"/>
                  </a:rPr>
                  <a:t>  </a:t>
                </a:r>
              </a:p>
              <a:p>
                <a:pPr lvl="1"/>
                <a:r>
                  <a:rPr lang="en-US" dirty="0">
                    <a:solidFill>
                      <a:srgbClr val="C00000"/>
                    </a:solidFill>
                    <a:latin typeface="Calibri" panose="020F0502020204030204" pitchFamily="34" charset="0"/>
                    <a:cs typeface="Calibri" panose="020F0502020204030204" pitchFamily="34" charset="0"/>
                  </a:rPr>
                  <a:t>First results on quark CFF </a:t>
                </a:r>
                <a14:m>
                  <m:oMath xmlns:m="http://schemas.openxmlformats.org/officeDocument/2006/math">
                    <m:r>
                      <a:rPr lang="en-US" sz="2000" b="0" i="1" smtClean="0">
                        <a:latin typeface="Cambria Math" panose="02040503050406030204" pitchFamily="18" charset="0"/>
                        <a:ea typeface="Cambria Math" panose="02040503050406030204" pitchFamily="18" charset="0"/>
                        <a:cs typeface="Calibri" panose="020F0502020204030204" pitchFamily="34" charset="0"/>
                      </a:rPr>
                      <m:t>ℑ</m:t>
                    </m:r>
                  </m:oMath>
                </a14:m>
                <a:r>
                  <a:rPr lang="en-US" sz="2000" dirty="0" err="1">
                    <a:latin typeface="Calibri" panose="020F0502020204030204" pitchFamily="34" charset="0"/>
                    <a:cs typeface="Calibri" panose="020F0502020204030204" pitchFamily="34" charset="0"/>
                  </a:rPr>
                  <a:t>m</a:t>
                </a:r>
                <a14:m>
                  <m:oMath xmlns:m="http://schemas.openxmlformats.org/officeDocument/2006/math">
                    <m:r>
                      <a:rPr lang="en-US" sz="2000" b="0" i="1" dirty="0" smtClean="0">
                        <a:latin typeface="Cambria Math" panose="02040503050406030204" pitchFamily="18" charset="0"/>
                        <a:ea typeface="Cambria Math" panose="02040503050406030204" pitchFamily="18" charset="0"/>
                        <a:cs typeface="Calibri" panose="020F0502020204030204" pitchFamily="34" charset="0"/>
                      </a:rPr>
                      <m:t>ℰ</m:t>
                    </m:r>
                    <m:r>
                      <m:rPr>
                        <m:sty m:val="p"/>
                      </m:rPr>
                      <a:rPr lang="en-US" sz="2000" b="0" i="0" baseline="-25000" dirty="0" smtClean="0">
                        <a:latin typeface="Cambria Math" panose="02040503050406030204" pitchFamily="18" charset="0"/>
                        <a:ea typeface="Cambria Math" panose="02040503050406030204" pitchFamily="18" charset="0"/>
                        <a:cs typeface="Calibri" panose="020F0502020204030204" pitchFamily="34" charset="0"/>
                      </a:rPr>
                      <m:t>p</m:t>
                    </m:r>
                  </m:oMath>
                </a14:m>
                <a:r>
                  <a:rPr lang="en-US" b="1" dirty="0">
                    <a:solidFill>
                      <a:schemeClr val="accent5">
                        <a:lumMod val="75000"/>
                      </a:schemeClr>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from DVCS on transverse polarized proton target expected. (PAC53)</a:t>
                </a:r>
              </a:p>
              <a:p>
                <a:r>
                  <a:rPr lang="en-US" sz="2200" b="1" dirty="0">
                    <a:solidFill>
                      <a:schemeClr val="tx1"/>
                    </a:solidFill>
                  </a:rPr>
                  <a:t>DVCS@22 GeV </a:t>
                </a:r>
                <a:r>
                  <a:rPr lang="en-US" sz="2200" b="1" dirty="0" err="1">
                    <a:solidFill>
                      <a:schemeClr val="tx1"/>
                    </a:solidFill>
                    <a:latin typeface="Symbol" pitchFamily="2" charset="2"/>
                  </a:rPr>
                  <a:t>x</a:t>
                </a:r>
                <a:r>
                  <a:rPr lang="en-US" sz="2200" b="1" baseline="-25000" dirty="0" err="1">
                    <a:solidFill>
                      <a:schemeClr val="tx1"/>
                    </a:solidFill>
                    <a:latin typeface="Calibri" panose="020F0502020204030204" pitchFamily="34" charset="0"/>
                    <a:cs typeface="Calibri" panose="020F0502020204030204" pitchFamily="34" charset="0"/>
                  </a:rPr>
                  <a:t>min</a:t>
                </a:r>
                <a14:m>
                  <m:oMath xmlns:m="http://schemas.openxmlformats.org/officeDocument/2006/math">
                    <m:r>
                      <a:rPr lang="en-US" sz="2200" b="1" i="0" smtClean="0">
                        <a:solidFill>
                          <a:schemeClr val="tx1"/>
                        </a:solidFill>
                        <a:latin typeface="Cambria Math" panose="02040503050406030204" pitchFamily="18" charset="0"/>
                        <a:ea typeface="Cambria Math" panose="02040503050406030204" pitchFamily="18" charset="0"/>
                      </a:rPr>
                      <m:t> </m:t>
                    </m:r>
                    <m:r>
                      <a:rPr lang="en-US" sz="2200" b="1" i="1" smtClean="0">
                        <a:solidFill>
                          <a:schemeClr val="tx1"/>
                        </a:solidFill>
                        <a:latin typeface="Cambria Math" panose="02040503050406030204" pitchFamily="18" charset="0"/>
                        <a:ea typeface="Cambria Math" panose="02040503050406030204" pitchFamily="18" charset="0"/>
                      </a:rPr>
                      <m:t>≈</m:t>
                    </m:r>
                  </m:oMath>
                </a14:m>
                <a:r>
                  <a:rPr lang="en-US" sz="2200" b="1" dirty="0">
                    <a:solidFill>
                      <a:schemeClr val="tx1"/>
                    </a:solidFill>
                    <a:latin typeface="Symbol" pitchFamily="2" charset="2"/>
                  </a:rPr>
                  <a:t> </a:t>
                </a:r>
                <a:r>
                  <a:rPr lang="en-US" sz="2200" b="1" dirty="0">
                    <a:solidFill>
                      <a:schemeClr val="tx1"/>
                    </a:solidFill>
                    <a:latin typeface="Calibri" panose="020F0502020204030204" pitchFamily="34" charset="0"/>
                    <a:cs typeface="Calibri" panose="020F0502020204030204" pitchFamily="34" charset="0"/>
                  </a:rPr>
                  <a:t>0.03</a:t>
                </a:r>
                <a:r>
                  <a:rPr lang="en-US" sz="2200" dirty="0">
                    <a:solidFill>
                      <a:schemeClr val="tx1"/>
                    </a:solidFill>
                    <a:latin typeface="Calibri" panose="020F0502020204030204" pitchFamily="34" charset="0"/>
                    <a:cs typeface="Calibri" panose="020F0502020204030204" pitchFamily="34" charset="0"/>
                  </a:rPr>
                  <a:t>,</a:t>
                </a:r>
                <a:r>
                  <a:rPr lang="en-US" sz="2200" dirty="0">
                    <a:solidFill>
                      <a:schemeClr val="tx1"/>
                    </a:solidFill>
                    <a:latin typeface="Symbol" pitchFamily="2" charset="2"/>
                  </a:rPr>
                  <a:t> </a:t>
                </a:r>
                <a:r>
                  <a:rPr lang="en-US" sz="2200" b="1" dirty="0">
                    <a:solidFill>
                      <a:schemeClr val="tx1"/>
                    </a:solidFill>
                    <a:latin typeface="Symbol" pitchFamily="2" charset="2"/>
                  </a:rPr>
                  <a:t>-</a:t>
                </a:r>
                <a:r>
                  <a:rPr lang="en-US" sz="2200" b="1" dirty="0" err="1">
                    <a:solidFill>
                      <a:schemeClr val="tx1"/>
                    </a:solidFill>
                    <a:latin typeface="Calibri" panose="020F0502020204030204" pitchFamily="34" charset="0"/>
                    <a:cs typeface="Calibri" panose="020F0502020204030204" pitchFamily="34" charset="0"/>
                  </a:rPr>
                  <a:t>t</a:t>
                </a:r>
                <a:r>
                  <a:rPr lang="en-US" sz="2200" b="1" baseline="-25000" dirty="0" err="1">
                    <a:solidFill>
                      <a:schemeClr val="tx1"/>
                    </a:solidFill>
                    <a:latin typeface="Calibri" panose="020F0502020204030204" pitchFamily="34" charset="0"/>
                    <a:cs typeface="Calibri" panose="020F0502020204030204" pitchFamily="34" charset="0"/>
                  </a:rPr>
                  <a:t>max</a:t>
                </a:r>
                <a:r>
                  <a:rPr lang="en-US" sz="2200" b="1" dirty="0">
                    <a:solidFill>
                      <a:schemeClr val="tx1"/>
                    </a:solidFill>
                    <a:latin typeface="Calibri" panose="020F0502020204030204" pitchFamily="34" charset="0"/>
                    <a:cs typeface="Calibri" panose="020F0502020204030204" pitchFamily="34" charset="0"/>
                  </a:rPr>
                  <a:t>= 1.8 GeV</a:t>
                </a:r>
                <a:r>
                  <a:rPr lang="en-US" sz="2200" b="1" baseline="30000" dirty="0">
                    <a:solidFill>
                      <a:schemeClr val="tx1"/>
                    </a:solidFill>
                    <a:latin typeface="Calibri" panose="020F0502020204030204" pitchFamily="34" charset="0"/>
                    <a:cs typeface="Calibri" panose="020F0502020204030204" pitchFamily="34" charset="0"/>
                  </a:rPr>
                  <a:t>2</a:t>
                </a:r>
                <a:r>
                  <a:rPr lang="en-US" sz="2200" baseline="30000" dirty="0">
                    <a:solidFill>
                      <a:schemeClr val="tx1"/>
                    </a:solidFill>
                    <a:latin typeface="Calibri" panose="020F0502020204030204" pitchFamily="34" charset="0"/>
                    <a:cs typeface="Calibri" panose="020F0502020204030204" pitchFamily="34" charset="0"/>
                  </a:rPr>
                  <a:t> </a:t>
                </a:r>
                <a:r>
                  <a:rPr lang="en-US" sz="2200" b="1" dirty="0">
                    <a:solidFill>
                      <a:schemeClr val="tx1"/>
                    </a:solidFill>
                    <a:latin typeface="Calibri" panose="020F0502020204030204" pitchFamily="34" charset="0"/>
                    <a:cs typeface="Calibri" panose="020F0502020204030204" pitchFamily="34" charset="0"/>
                  </a:rPr>
                  <a:t>extend</a:t>
                </a:r>
                <a:r>
                  <a:rPr lang="en-US" sz="2200" dirty="0">
                    <a:solidFill>
                      <a:schemeClr val="tx1"/>
                    </a:solidFill>
                    <a:latin typeface="Calibri" panose="020F0502020204030204" pitchFamily="34" charset="0"/>
                    <a:cs typeface="Calibri" panose="020F0502020204030204" pitchFamily="34" charset="0"/>
                  </a:rPr>
                  <a:t> </a:t>
                </a:r>
                <a:r>
                  <a:rPr lang="en-US" sz="2200" b="1" dirty="0">
                    <a:solidFill>
                      <a:schemeClr val="tx1"/>
                    </a:solidFill>
                    <a:latin typeface="Calibri" panose="020F0502020204030204" pitchFamily="34" charset="0"/>
                    <a:cs typeface="Calibri" panose="020F0502020204030204" pitchFamily="34" charset="0"/>
                  </a:rPr>
                  <a:t>the coverage in x and in –t significantly.</a:t>
                </a:r>
              </a:p>
              <a:p>
                <a:endParaRPr lang="en-US" dirty="0">
                  <a:solidFill>
                    <a:srgbClr val="002060"/>
                  </a:solidFill>
                  <a:latin typeface="Calibri" panose="020F0502020204030204" pitchFamily="34" charset="0"/>
                  <a:cs typeface="Calibri" panose="020F0502020204030204" pitchFamily="34" charset="0"/>
                </a:endParaRPr>
              </a:p>
            </p:txBody>
          </p:sp>
        </mc:Choice>
        <mc:Fallback>
          <p:sp>
            <p:nvSpPr>
              <p:cNvPr id="3" name="Content Placeholder 2">
                <a:extLst>
                  <a:ext uri="{FF2B5EF4-FFF2-40B4-BE49-F238E27FC236}">
                    <a16:creationId xmlns:a16="http://schemas.microsoft.com/office/drawing/2014/main" id="{8323310E-8AAC-AC3D-B658-4C55AD47A809}"/>
                  </a:ext>
                </a:extLst>
              </p:cNvPr>
              <p:cNvSpPr>
                <a:spLocks noGrp="1" noRot="1" noChangeAspect="1" noMove="1" noResize="1" noEditPoints="1" noAdjustHandles="1" noChangeArrowheads="1" noChangeShapeType="1" noTextEdit="1"/>
              </p:cNvSpPr>
              <p:nvPr>
                <p:ph idx="1"/>
              </p:nvPr>
            </p:nvSpPr>
            <p:spPr>
              <a:xfrm>
                <a:off x="809898" y="914401"/>
                <a:ext cx="10593976" cy="4545873"/>
              </a:xfrm>
              <a:blipFill>
                <a:blip r:embed="rId3"/>
                <a:stretch>
                  <a:fillRect l="-598" t="-195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3FE0435-9E62-FAB2-5384-A58016D35206}"/>
              </a:ext>
            </a:extLst>
          </p:cNvPr>
          <p:cNvSpPr txBox="1"/>
          <p:nvPr/>
        </p:nvSpPr>
        <p:spPr>
          <a:xfrm>
            <a:off x="1946446" y="5121103"/>
            <a:ext cx="8521855" cy="1200329"/>
          </a:xfrm>
          <a:prstGeom prst="rect">
            <a:avLst/>
          </a:prstGeom>
          <a:solidFill>
            <a:srgbClr val="FFE67F"/>
          </a:solidFill>
          <a:ln>
            <a:solidFill>
              <a:schemeClr val="tx1"/>
            </a:solidFill>
          </a:ln>
        </p:spPr>
        <p:txBody>
          <a:bodyPr wrap="square" rtlCol="0">
            <a:spAutoFit/>
          </a:bodyPr>
          <a:lstStyle/>
          <a:p>
            <a:pPr marL="0" indent="0" algn="ctr">
              <a:buNone/>
            </a:pPr>
            <a:r>
              <a:rPr lang="en-US" sz="2400" b="1" dirty="0">
                <a:latin typeface="Calibri" panose="020F0502020204030204" pitchFamily="34" charset="0"/>
                <a:cs typeface="Calibri" panose="020F0502020204030204" pitchFamily="34" charset="0"/>
              </a:rPr>
              <a:t>The gravitational structure of particles may become a comprehensive experimental program at </a:t>
            </a:r>
            <a:r>
              <a:rPr lang="en-US" sz="2400" b="1" dirty="0" err="1">
                <a:latin typeface="Calibri" panose="020F0502020204030204" pitchFamily="34" charset="0"/>
                <a:cs typeface="Calibri" panose="020F0502020204030204" pitchFamily="34" charset="0"/>
              </a:rPr>
              <a:t>JLab</a:t>
            </a:r>
            <a:r>
              <a:rPr lang="en-US" sz="2400" b="1" dirty="0">
                <a:latin typeface="Calibri" panose="020F0502020204030204" pitchFamily="34" charset="0"/>
                <a:cs typeface="Calibri" panose="020F0502020204030204" pitchFamily="34" charset="0"/>
              </a:rPr>
              <a:t>. The 22 GeV energy reach is an excellent match to reveal the underlying science. </a:t>
            </a:r>
          </a:p>
        </p:txBody>
      </p:sp>
    </p:spTree>
    <p:extLst>
      <p:ext uri="{BB962C8B-B14F-4D97-AF65-F5344CB8AC3E}">
        <p14:creationId xmlns:p14="http://schemas.microsoft.com/office/powerpoint/2010/main" val="1623488054"/>
      </p:ext>
    </p:extLst>
  </p:cSld>
  <p:clrMapOvr>
    <a:masterClrMapping/>
  </p:clrMapOvr>
  <mc:AlternateContent xmlns:mc="http://schemas.openxmlformats.org/markup-compatibility/2006">
    <mc:Choice xmlns:p14="http://schemas.microsoft.com/office/powerpoint/2010/main" Requires="p14">
      <p:transition spd="slow" p14:dur="2000" advTm="84847"/>
    </mc:Choice>
    <mc:Fallback>
      <p:transition spd="slow" advTm="8484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A870-A5DA-3112-C538-7A10F65ABA19}"/>
              </a:ext>
            </a:extLst>
          </p:cNvPr>
          <p:cNvSpPr>
            <a:spLocks noGrp="1"/>
          </p:cNvSpPr>
          <p:nvPr>
            <p:ph type="title"/>
          </p:nvPr>
        </p:nvSpPr>
        <p:spPr>
          <a:solidFill>
            <a:schemeClr val="bg2"/>
          </a:solidFill>
          <a:ln>
            <a:solidFill>
              <a:schemeClr val="tx1"/>
            </a:solidFill>
          </a:ln>
        </p:spPr>
        <p:txBody>
          <a:bodyPr>
            <a:normAutofit/>
          </a:bodyPr>
          <a:lstStyle/>
          <a:p>
            <a:r>
              <a:rPr lang="en-US" sz="3600" dirty="0"/>
              <a:t>New science at the dawn of the 21</a:t>
            </a:r>
            <a:r>
              <a:rPr lang="en-US" sz="3600" baseline="30000" dirty="0"/>
              <a:t>st</a:t>
            </a:r>
            <a:r>
              <a:rPr lang="en-US" sz="3600" dirty="0"/>
              <a:t> Century</a:t>
            </a:r>
          </a:p>
        </p:txBody>
      </p:sp>
      <p:sp>
        <p:nvSpPr>
          <p:cNvPr id="5" name="TextBox 4">
            <a:extLst>
              <a:ext uri="{FF2B5EF4-FFF2-40B4-BE49-F238E27FC236}">
                <a16:creationId xmlns:a16="http://schemas.microsoft.com/office/drawing/2014/main" id="{B61468CD-F461-8622-CEC1-994F06403B79}"/>
              </a:ext>
            </a:extLst>
          </p:cNvPr>
          <p:cNvSpPr txBox="1"/>
          <p:nvPr/>
        </p:nvSpPr>
        <p:spPr>
          <a:xfrm>
            <a:off x="3042851" y="2171098"/>
            <a:ext cx="2922786" cy="523220"/>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D. Müller et al., F. Phys. 42,1994,  </a:t>
            </a:r>
          </a:p>
          <a:p>
            <a:r>
              <a:rPr lang="en-US" sz="1400" i="1" dirty="0">
                <a:latin typeface="Calibri" panose="020F0502020204030204" pitchFamily="34" charset="0"/>
                <a:cs typeface="Calibri" panose="020F0502020204030204" pitchFamily="34" charset="0"/>
              </a:rPr>
              <a:t>X. Ji, PRD 55 (1997) 7114</a:t>
            </a:r>
          </a:p>
        </p:txBody>
      </p:sp>
      <p:sp>
        <p:nvSpPr>
          <p:cNvPr id="6" name="TextBox 5">
            <a:extLst>
              <a:ext uri="{FF2B5EF4-FFF2-40B4-BE49-F238E27FC236}">
                <a16:creationId xmlns:a16="http://schemas.microsoft.com/office/drawing/2014/main" id="{267FFE86-E1B1-E161-DB27-C75895BB8EB7}"/>
              </a:ext>
            </a:extLst>
          </p:cNvPr>
          <p:cNvSpPr txBox="1"/>
          <p:nvPr/>
        </p:nvSpPr>
        <p:spPr>
          <a:xfrm>
            <a:off x="5815584" y="2171098"/>
            <a:ext cx="3110129" cy="523220"/>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X. Ji, PRL 78 (1997) 610 </a:t>
            </a:r>
          </a:p>
          <a:p>
            <a:r>
              <a:rPr lang="en-US" sz="1400" i="1" dirty="0">
                <a:latin typeface="Calibri" panose="020F0502020204030204" pitchFamily="34" charset="0"/>
                <a:cs typeface="Calibri" panose="020F0502020204030204" pitchFamily="34" charset="0"/>
              </a:rPr>
              <a:t>A. </a:t>
            </a:r>
            <a:r>
              <a:rPr lang="en-US" sz="1400" i="1" dirty="0" err="1">
                <a:latin typeface="Calibri" panose="020F0502020204030204" pitchFamily="34" charset="0"/>
                <a:cs typeface="Calibri" panose="020F0502020204030204" pitchFamily="34" charset="0"/>
              </a:rPr>
              <a:t>Radyushkin</a:t>
            </a:r>
            <a:r>
              <a:rPr lang="en-US" sz="1400" i="1" dirty="0">
                <a:latin typeface="Calibri" panose="020F0502020204030204" pitchFamily="34" charset="0"/>
                <a:cs typeface="Calibri" panose="020F0502020204030204" pitchFamily="34" charset="0"/>
              </a:rPr>
              <a:t>, PRD</a:t>
            </a:r>
            <a:r>
              <a:rPr lang="en-US" sz="1400" dirty="0">
                <a:latin typeface="Calibri" panose="020F0502020204030204" pitchFamily="34" charset="0"/>
                <a:cs typeface="Calibri" panose="020F0502020204030204" pitchFamily="34" charset="0"/>
              </a:rPr>
              <a:t> 56 (1997) 5524</a:t>
            </a:r>
          </a:p>
        </p:txBody>
      </p:sp>
      <p:sp>
        <p:nvSpPr>
          <p:cNvPr id="7" name="TextBox 6">
            <a:extLst>
              <a:ext uri="{FF2B5EF4-FFF2-40B4-BE49-F238E27FC236}">
                <a16:creationId xmlns:a16="http://schemas.microsoft.com/office/drawing/2014/main" id="{384F0A4C-32BA-BC01-5776-5C965090732A}"/>
              </a:ext>
            </a:extLst>
          </p:cNvPr>
          <p:cNvSpPr txBox="1"/>
          <p:nvPr/>
        </p:nvSpPr>
        <p:spPr>
          <a:xfrm>
            <a:off x="1539982" y="900687"/>
            <a:ext cx="9335069" cy="1200329"/>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 breakthrough in theory in the late 1990’s led to the interpretation of deeply exclusive processes in terms of fundamental 3-dimensional objects – the generalized </a:t>
            </a:r>
            <a:r>
              <a:rPr lang="en-US" sz="2400" dirty="0" err="1">
                <a:latin typeface="Calibri" panose="020F0502020204030204" pitchFamily="34" charset="0"/>
                <a:cs typeface="Calibri" panose="020F0502020204030204" pitchFamily="34" charset="0"/>
              </a:rPr>
              <a:t>parton</a:t>
            </a:r>
            <a:r>
              <a:rPr lang="en-US" sz="2400" dirty="0">
                <a:latin typeface="Calibri" panose="020F0502020204030204" pitchFamily="34" charset="0"/>
                <a:cs typeface="Calibri" panose="020F0502020204030204" pitchFamily="34" charset="0"/>
              </a:rPr>
              <a:t> distributions (GPDs)</a:t>
            </a:r>
          </a:p>
        </p:txBody>
      </p:sp>
      <p:grpSp>
        <p:nvGrpSpPr>
          <p:cNvPr id="3" name="Group 2">
            <a:extLst>
              <a:ext uri="{FF2B5EF4-FFF2-40B4-BE49-F238E27FC236}">
                <a16:creationId xmlns:a16="http://schemas.microsoft.com/office/drawing/2014/main" id="{5425B1C9-A34A-19ED-F10F-B392EBA4F69F}"/>
              </a:ext>
            </a:extLst>
          </p:cNvPr>
          <p:cNvGrpSpPr/>
          <p:nvPr/>
        </p:nvGrpSpPr>
        <p:grpSpPr>
          <a:xfrm>
            <a:off x="2520565" y="2807224"/>
            <a:ext cx="6481824" cy="3124385"/>
            <a:chOff x="1792092" y="2977911"/>
            <a:chExt cx="6481824" cy="3124385"/>
          </a:xfrm>
        </p:grpSpPr>
        <p:pic>
          <p:nvPicPr>
            <p:cNvPr id="9" name="Picture 10" descr="D:\fig02-1.gif">
              <a:extLst>
                <a:ext uri="{FF2B5EF4-FFF2-40B4-BE49-F238E27FC236}">
                  <a16:creationId xmlns:a16="http://schemas.microsoft.com/office/drawing/2014/main" id="{F29B0937-9126-6195-F230-759950CC8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722" y="3357348"/>
              <a:ext cx="1311485" cy="221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D:\fig02-2.gif">
              <a:extLst>
                <a:ext uri="{FF2B5EF4-FFF2-40B4-BE49-F238E27FC236}">
                  <a16:creationId xmlns:a16="http://schemas.microsoft.com/office/drawing/2014/main" id="{9B0609FA-83CC-EFFB-89E2-2374719D4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244" y="3373405"/>
              <a:ext cx="1307672" cy="240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D:\fig02-3.gif">
              <a:extLst>
                <a:ext uri="{FF2B5EF4-FFF2-40B4-BE49-F238E27FC236}">
                  <a16:creationId xmlns:a16="http://schemas.microsoft.com/office/drawing/2014/main" id="{7401BBF0-E45A-0AC6-F9CE-4FB0989951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9988" y="3347243"/>
              <a:ext cx="1809917" cy="275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EEC9F4D-55DA-FFFE-AF9F-F79B237104B3}"/>
                </a:ext>
              </a:extLst>
            </p:cNvPr>
            <p:cNvSpPr txBox="1"/>
            <p:nvPr/>
          </p:nvSpPr>
          <p:spPr>
            <a:xfrm>
              <a:off x="1792092" y="3410831"/>
              <a:ext cx="681277" cy="523220"/>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form</a:t>
              </a:r>
            </a:p>
            <a:p>
              <a:r>
                <a:rPr lang="en-US" sz="1400" dirty="0">
                  <a:latin typeface="Calibri" panose="020F0502020204030204" pitchFamily="34" charset="0"/>
                  <a:cs typeface="Calibri" panose="020F0502020204030204" pitchFamily="34" charset="0"/>
                </a:rPr>
                <a:t>factors</a:t>
              </a:r>
            </a:p>
          </p:txBody>
        </p:sp>
        <p:sp>
          <p:nvSpPr>
            <p:cNvPr id="20" name="TextBox 19">
              <a:extLst>
                <a:ext uri="{FF2B5EF4-FFF2-40B4-BE49-F238E27FC236}">
                  <a16:creationId xmlns:a16="http://schemas.microsoft.com/office/drawing/2014/main" id="{68427FC2-D5AA-B17F-AD6D-06628D40653A}"/>
                </a:ext>
              </a:extLst>
            </p:cNvPr>
            <p:cNvSpPr txBox="1"/>
            <p:nvPr/>
          </p:nvSpPr>
          <p:spPr>
            <a:xfrm>
              <a:off x="2676257" y="3047670"/>
              <a:ext cx="797013"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&gt; 1954 </a:t>
              </a:r>
            </a:p>
          </p:txBody>
        </p:sp>
        <p:sp>
          <p:nvSpPr>
            <p:cNvPr id="21" name="TextBox 20">
              <a:extLst>
                <a:ext uri="{FF2B5EF4-FFF2-40B4-BE49-F238E27FC236}">
                  <a16:creationId xmlns:a16="http://schemas.microsoft.com/office/drawing/2014/main" id="{16B22D2B-7B7D-3DF6-A67F-7EFB1C1A4553}"/>
                </a:ext>
              </a:extLst>
            </p:cNvPr>
            <p:cNvSpPr txBox="1"/>
            <p:nvPr/>
          </p:nvSpPr>
          <p:spPr>
            <a:xfrm>
              <a:off x="7359451" y="2977911"/>
              <a:ext cx="873637"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 &gt;1980’s</a:t>
              </a:r>
            </a:p>
          </p:txBody>
        </p:sp>
        <p:sp>
          <p:nvSpPr>
            <p:cNvPr id="22" name="TextBox 21">
              <a:extLst>
                <a:ext uri="{FF2B5EF4-FFF2-40B4-BE49-F238E27FC236}">
                  <a16:creationId xmlns:a16="http://schemas.microsoft.com/office/drawing/2014/main" id="{A8B1DF6F-E54D-D318-74FA-B43E2B4A90A9}"/>
                </a:ext>
              </a:extLst>
            </p:cNvPr>
            <p:cNvSpPr txBox="1"/>
            <p:nvPr/>
          </p:nvSpPr>
          <p:spPr>
            <a:xfrm>
              <a:off x="5080541" y="3008998"/>
              <a:ext cx="797013"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&gt; 2000 </a:t>
              </a:r>
            </a:p>
          </p:txBody>
        </p:sp>
        <p:sp>
          <p:nvSpPr>
            <p:cNvPr id="23" name="Right Arrow 22">
              <a:extLst>
                <a:ext uri="{FF2B5EF4-FFF2-40B4-BE49-F238E27FC236}">
                  <a16:creationId xmlns:a16="http://schemas.microsoft.com/office/drawing/2014/main" id="{D0389EEC-FDE1-918A-BDF9-6B6885D37073}"/>
                </a:ext>
              </a:extLst>
            </p:cNvPr>
            <p:cNvSpPr/>
            <p:nvPr/>
          </p:nvSpPr>
          <p:spPr>
            <a:xfrm>
              <a:off x="3957851" y="3838515"/>
              <a:ext cx="539482" cy="2285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Arrow 25">
              <a:extLst>
                <a:ext uri="{FF2B5EF4-FFF2-40B4-BE49-F238E27FC236}">
                  <a16:creationId xmlns:a16="http://schemas.microsoft.com/office/drawing/2014/main" id="{E93FF729-DD1B-FC79-762F-3F7151BE4F91}"/>
                </a:ext>
              </a:extLst>
            </p:cNvPr>
            <p:cNvSpPr/>
            <p:nvPr/>
          </p:nvSpPr>
          <p:spPr>
            <a:xfrm>
              <a:off x="6303343" y="3875964"/>
              <a:ext cx="512773" cy="19106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3D4A59A9-7089-6125-6589-B3C824D768D1}"/>
              </a:ext>
            </a:extLst>
          </p:cNvPr>
          <p:cNvSpPr txBox="1"/>
          <p:nvPr/>
        </p:nvSpPr>
        <p:spPr>
          <a:xfrm>
            <a:off x="7830429" y="5931158"/>
            <a:ext cx="4166525" cy="369332"/>
          </a:xfrm>
          <a:prstGeom prst="rect">
            <a:avLst/>
          </a:prstGeom>
          <a:noFill/>
        </p:spPr>
        <p:txBody>
          <a:bodyPr wrap="none" rtlCol="0">
            <a:spAutoFit/>
          </a:bodyPr>
          <a:lstStyle/>
          <a:p>
            <a:r>
              <a:rPr lang="en-US" b="1" dirty="0">
                <a:solidFill>
                  <a:schemeClr val="accent6">
                    <a:lumMod val="75000"/>
                  </a:schemeClr>
                </a:solidFill>
                <a:sym typeface="Wingdings" pitchFamily="2" charset="2"/>
              </a:rPr>
              <a:t></a:t>
            </a:r>
            <a:r>
              <a:rPr lang="en-US" b="1" dirty="0">
                <a:solidFill>
                  <a:schemeClr val="accent6">
                    <a:lumMod val="75000"/>
                  </a:schemeClr>
                </a:solidFill>
                <a:latin typeface="Calibri" panose="020F0502020204030204" pitchFamily="34" charset="0"/>
                <a:cs typeface="Calibri" panose="020F0502020204030204" pitchFamily="34" charset="0"/>
                <a:sym typeface="Wingdings" pitchFamily="2" charset="2"/>
              </a:rPr>
              <a:t> Particle tomography at the quark level</a:t>
            </a:r>
            <a:endParaRPr lang="en-US" b="1" dirty="0">
              <a:solidFill>
                <a:schemeClr val="accent6">
                  <a:lumMod val="75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851004001"/>
      </p:ext>
    </p:extLst>
  </p:cSld>
  <p:clrMapOvr>
    <a:masterClrMapping/>
  </p:clrMapOvr>
  <mc:AlternateContent xmlns:mc="http://schemas.openxmlformats.org/markup-compatibility/2006">
    <mc:Choice xmlns:p14="http://schemas.microsoft.com/office/powerpoint/2010/main" Requires="p14">
      <p:transition spd="slow" p14:dur="2000" advTm="56753"/>
    </mc:Choice>
    <mc:Fallback>
      <p:transition spd="slow" advTm="567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37"/>
            <a:ext cx="12192000" cy="754562"/>
          </a:xfrm>
          <a:solidFill>
            <a:schemeClr val="bg2"/>
          </a:solidFill>
          <a:ln>
            <a:solidFill>
              <a:schemeClr val="tx1"/>
            </a:solidFill>
          </a:ln>
        </p:spPr>
        <p:txBody>
          <a:bodyPr>
            <a:noAutofit/>
          </a:bodyPr>
          <a:lstStyle/>
          <a:p>
            <a:br>
              <a:rPr lang="en-US" sz="2925"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Particle tomography at the quark level</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EBA0BED-D93A-0E64-5238-E2224A59D5CA}"/>
              </a:ext>
            </a:extLst>
          </p:cNvPr>
          <p:cNvSpPr txBox="1"/>
          <p:nvPr/>
        </p:nvSpPr>
        <p:spPr>
          <a:xfrm>
            <a:off x="6764345" y="1539769"/>
            <a:ext cx="4686508"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In DVCS the relevant quantities are not GPDs but </a:t>
            </a:r>
            <a:r>
              <a:rPr lang="en-US" sz="2000" b="1" dirty="0">
                <a:latin typeface="Calibri" panose="020F0502020204030204" pitchFamily="34" charset="0"/>
                <a:cs typeface="Calibri" panose="020F0502020204030204" pitchFamily="34" charset="0"/>
              </a:rPr>
              <a:t>complex valued</a:t>
            </a:r>
            <a:r>
              <a:rPr lang="en-US" sz="2000" dirty="0">
                <a:latin typeface="Calibri" panose="020F0502020204030204" pitchFamily="34" charset="0"/>
                <a:cs typeface="Calibri" panose="020F0502020204030204" pitchFamily="34" charset="0"/>
              </a:rPr>
              <a:t> integrals of</a:t>
            </a:r>
          </a:p>
          <a:p>
            <a:r>
              <a:rPr lang="en-US" sz="2000" dirty="0">
                <a:latin typeface="Calibri" panose="020F0502020204030204" pitchFamily="34" charset="0"/>
                <a:cs typeface="Calibri" panose="020F0502020204030204" pitchFamily="34" charset="0"/>
              </a:rPr>
              <a:t>GPDs, the Compton Form Factors (CFF).  </a:t>
            </a:r>
          </a:p>
        </p:txBody>
      </p:sp>
      <p:pic>
        <p:nvPicPr>
          <p:cNvPr id="10" name="Picture 9">
            <a:extLst>
              <a:ext uri="{FF2B5EF4-FFF2-40B4-BE49-F238E27FC236}">
                <a16:creationId xmlns:a16="http://schemas.microsoft.com/office/drawing/2014/main" id="{3188431F-76DC-F9B9-D478-046B388DD3A8}"/>
              </a:ext>
            </a:extLst>
          </p:cNvPr>
          <p:cNvPicPr>
            <a:picLocks noChangeAspect="1"/>
          </p:cNvPicPr>
          <p:nvPr/>
        </p:nvPicPr>
        <p:blipFill>
          <a:blip r:embed="rId4"/>
          <a:stretch>
            <a:fillRect/>
          </a:stretch>
        </p:blipFill>
        <p:spPr>
          <a:xfrm>
            <a:off x="6719537" y="2711427"/>
            <a:ext cx="4396867" cy="625772"/>
          </a:xfrm>
          <a:prstGeom prst="rect">
            <a:avLst/>
          </a:prstGeom>
          <a:noFill/>
          <a:ln>
            <a:noFill/>
          </a:ln>
        </p:spPr>
      </p:pic>
      <p:grpSp>
        <p:nvGrpSpPr>
          <p:cNvPr id="8" name="Group 7">
            <a:extLst>
              <a:ext uri="{FF2B5EF4-FFF2-40B4-BE49-F238E27FC236}">
                <a16:creationId xmlns:a16="http://schemas.microsoft.com/office/drawing/2014/main" id="{B829EFC5-608D-6571-5DD6-9357FFF42E2F}"/>
              </a:ext>
            </a:extLst>
          </p:cNvPr>
          <p:cNvGrpSpPr/>
          <p:nvPr/>
        </p:nvGrpSpPr>
        <p:grpSpPr>
          <a:xfrm>
            <a:off x="994138" y="1645440"/>
            <a:ext cx="5007951" cy="3872550"/>
            <a:chOff x="338477" y="2150408"/>
            <a:chExt cx="5007951" cy="3872550"/>
          </a:xfrm>
        </p:grpSpPr>
        <p:sp>
          <p:nvSpPr>
            <p:cNvPr id="112" name="TextBox 111">
              <a:extLst>
                <a:ext uri="{FF2B5EF4-FFF2-40B4-BE49-F238E27FC236}">
                  <a16:creationId xmlns:a16="http://schemas.microsoft.com/office/drawing/2014/main" id="{01404906-E990-0D40-B27C-7AD42C3C7958}"/>
                </a:ext>
              </a:extLst>
            </p:cNvPr>
            <p:cNvSpPr txBox="1"/>
            <p:nvPr/>
          </p:nvSpPr>
          <p:spPr>
            <a:xfrm>
              <a:off x="403452" y="5299683"/>
              <a:ext cx="4942976" cy="72327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4 chiral even GPDs describe the soft part -  </a:t>
              </a:r>
            </a:p>
            <a:p>
              <a:pPr algn="ctr"/>
              <a:r>
                <a:rPr lang="en-US" dirty="0">
                  <a:latin typeface="Calibri" panose="020F0502020204030204" pitchFamily="34" charset="0"/>
                  <a:cs typeface="Calibri" panose="020F0502020204030204" pitchFamily="34" charset="0"/>
                </a:rPr>
                <a:t>2 polarized and 2 unpolarized GPDs </a:t>
              </a:r>
            </a:p>
            <a:p>
              <a:pPr algn="ctr"/>
              <a:endParaRPr lang="en-US" sz="500" dirty="0">
                <a:latin typeface="Calibri" panose="020F0502020204030204" pitchFamily="34" charset="0"/>
                <a:cs typeface="Calibri" panose="020F0502020204030204" pitchFamily="34" charset="0"/>
              </a:endParaRPr>
            </a:p>
          </p:txBody>
        </p:sp>
        <p:grpSp>
          <p:nvGrpSpPr>
            <p:cNvPr id="113" name="Group 112">
              <a:extLst>
                <a:ext uri="{FF2B5EF4-FFF2-40B4-BE49-F238E27FC236}">
                  <a16:creationId xmlns:a16="http://schemas.microsoft.com/office/drawing/2014/main" id="{AFBA9152-7A46-044B-BE8C-24BAB64583AB}"/>
                </a:ext>
              </a:extLst>
            </p:cNvPr>
            <p:cNvGrpSpPr/>
            <p:nvPr/>
          </p:nvGrpSpPr>
          <p:grpSpPr>
            <a:xfrm>
              <a:off x="338477" y="2446376"/>
              <a:ext cx="2833028" cy="2603787"/>
              <a:chOff x="2084166" y="1220527"/>
              <a:chExt cx="4091111" cy="3020492"/>
            </a:xfrm>
          </p:grpSpPr>
          <p:pic>
            <p:nvPicPr>
              <p:cNvPr id="114" name="Picture 113">
                <a:extLst>
                  <a:ext uri="{FF2B5EF4-FFF2-40B4-BE49-F238E27FC236}">
                    <a16:creationId xmlns:a16="http://schemas.microsoft.com/office/drawing/2014/main" id="{2BF9B70F-F261-5540-B1D6-BD929CB68C5A}"/>
                  </a:ext>
                </a:extLst>
              </p:cNvPr>
              <p:cNvPicPr>
                <a:picLocks noChangeAspect="1"/>
              </p:cNvPicPr>
              <p:nvPr/>
            </p:nvPicPr>
            <p:blipFill>
              <a:blip r:embed="rId5"/>
              <a:stretch>
                <a:fillRect/>
              </a:stretch>
            </p:blipFill>
            <p:spPr>
              <a:xfrm>
                <a:off x="2258789" y="1220527"/>
                <a:ext cx="3873167" cy="3020492"/>
              </a:xfrm>
              <a:prstGeom prst="rect">
                <a:avLst/>
              </a:prstGeom>
              <a:ln>
                <a:noFill/>
              </a:ln>
            </p:spPr>
          </p:pic>
          <p:grpSp>
            <p:nvGrpSpPr>
              <p:cNvPr id="115" name="Group 114">
                <a:extLst>
                  <a:ext uri="{FF2B5EF4-FFF2-40B4-BE49-F238E27FC236}">
                    <a16:creationId xmlns:a16="http://schemas.microsoft.com/office/drawing/2014/main" id="{C0DEEB25-907B-2C48-A154-9A2C819BAED1}"/>
                  </a:ext>
                </a:extLst>
              </p:cNvPr>
              <p:cNvGrpSpPr/>
              <p:nvPr/>
            </p:nvGrpSpPr>
            <p:grpSpPr>
              <a:xfrm>
                <a:off x="2084166" y="2255853"/>
                <a:ext cx="4091111" cy="1857254"/>
                <a:chOff x="2084166" y="2240355"/>
                <a:chExt cx="4091111" cy="1857254"/>
              </a:xfrm>
            </p:grpSpPr>
            <p:cxnSp>
              <p:nvCxnSpPr>
                <p:cNvPr id="116" name="Straight Connector 115">
                  <a:extLst>
                    <a:ext uri="{FF2B5EF4-FFF2-40B4-BE49-F238E27FC236}">
                      <a16:creationId xmlns:a16="http://schemas.microsoft.com/office/drawing/2014/main" id="{59CA1000-7269-7F45-9D23-A69E590DE700}"/>
                    </a:ext>
                  </a:extLst>
                </p:cNvPr>
                <p:cNvCxnSpPr>
                  <a:cxnSpLocks/>
                </p:cNvCxnSpPr>
                <p:nvPr/>
              </p:nvCxnSpPr>
              <p:spPr>
                <a:xfrm>
                  <a:off x="3293738" y="2817704"/>
                  <a:ext cx="2553534"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02C6D4DA-A1D0-B147-BD53-7BAF2B2C5D3E}"/>
                    </a:ext>
                  </a:extLst>
                </p:cNvPr>
                <p:cNvSpPr txBox="1"/>
                <p:nvPr/>
              </p:nvSpPr>
              <p:spPr>
                <a:xfrm>
                  <a:off x="2166148" y="2240355"/>
                  <a:ext cx="1567624" cy="310248"/>
                </a:xfrm>
                <a:prstGeom prst="rect">
                  <a:avLst/>
                </a:prstGeom>
                <a:noFill/>
              </p:spPr>
              <p:txBody>
                <a:bodyPr wrap="none" rtlCol="0">
                  <a:spAutoFit/>
                </a:bodyPr>
                <a:lstStyle/>
                <a:p>
                  <a:r>
                    <a:rPr lang="en-US" sz="1138" i="1" dirty="0">
                      <a:solidFill>
                        <a:srgbClr val="800000"/>
                      </a:solidFill>
                      <a:latin typeface="Calibri" panose="020F0502020204030204" pitchFamily="34" charset="0"/>
                      <a:cs typeface="Calibri" panose="020F0502020204030204" pitchFamily="34" charset="0"/>
                    </a:rPr>
                    <a:t>hard scattering</a:t>
                  </a:r>
                </a:p>
              </p:txBody>
            </p:sp>
            <p:sp>
              <p:nvSpPr>
                <p:cNvPr id="118" name="TextBox 117">
                  <a:extLst>
                    <a:ext uri="{FF2B5EF4-FFF2-40B4-BE49-F238E27FC236}">
                      <a16:creationId xmlns:a16="http://schemas.microsoft.com/office/drawing/2014/main" id="{2AEF7F0B-040D-C14A-AC71-0219B707E7CA}"/>
                    </a:ext>
                  </a:extLst>
                </p:cNvPr>
                <p:cNvSpPr txBox="1"/>
                <p:nvPr/>
              </p:nvSpPr>
              <p:spPr>
                <a:xfrm>
                  <a:off x="2285478" y="3195665"/>
                  <a:ext cx="1481907" cy="310248"/>
                </a:xfrm>
                <a:prstGeom prst="rect">
                  <a:avLst/>
                </a:prstGeom>
                <a:noFill/>
              </p:spPr>
              <p:txBody>
                <a:bodyPr wrap="square" rtlCol="0">
                  <a:spAutoFit/>
                </a:bodyPr>
                <a:lstStyle/>
                <a:p>
                  <a:r>
                    <a:rPr lang="en-US" sz="1138" i="1" dirty="0">
                      <a:solidFill>
                        <a:srgbClr val="800000"/>
                      </a:solidFill>
                      <a:latin typeface="Calibri" panose="020F0502020204030204" pitchFamily="34" charset="0"/>
                      <a:cs typeface="Calibri" panose="020F0502020204030204" pitchFamily="34" charset="0"/>
                    </a:rPr>
                    <a:t>soft part </a:t>
                  </a:r>
                </a:p>
              </p:txBody>
            </p:sp>
            <p:sp>
              <p:nvSpPr>
                <p:cNvPr id="119" name="TextBox 118">
                  <a:extLst>
                    <a:ext uri="{FF2B5EF4-FFF2-40B4-BE49-F238E27FC236}">
                      <a16:creationId xmlns:a16="http://schemas.microsoft.com/office/drawing/2014/main" id="{DB640CDD-1FD1-FF42-AE49-2C84F137714E}"/>
                    </a:ext>
                  </a:extLst>
                </p:cNvPr>
                <p:cNvSpPr txBox="1"/>
                <p:nvPr/>
              </p:nvSpPr>
              <p:spPr>
                <a:xfrm>
                  <a:off x="2862765" y="3700411"/>
                  <a:ext cx="433342" cy="397198"/>
                </a:xfrm>
                <a:prstGeom prst="rect">
                  <a:avLst/>
                </a:prstGeom>
                <a:solidFill>
                  <a:srgbClr val="FFFFFF"/>
                </a:solidFill>
              </p:spPr>
              <p:txBody>
                <a:bodyPr wrap="none" rtlCol="0">
                  <a:spAutoFit/>
                </a:bodyPr>
                <a:lstStyle/>
                <a:p>
                  <a:r>
                    <a:rPr lang="en-US" sz="1625">
                      <a:solidFill>
                        <a:schemeClr val="accent6">
                          <a:lumMod val="75000"/>
                        </a:schemeClr>
                      </a:solidFill>
                      <a:latin typeface="Cambria"/>
                      <a:cs typeface="Cambria"/>
                    </a:rPr>
                    <a:t>p</a:t>
                  </a:r>
                </a:p>
              </p:txBody>
            </p:sp>
            <p:sp>
              <p:nvSpPr>
                <p:cNvPr id="120" name="TextBox 119">
                  <a:extLst>
                    <a:ext uri="{FF2B5EF4-FFF2-40B4-BE49-F238E27FC236}">
                      <a16:creationId xmlns:a16="http://schemas.microsoft.com/office/drawing/2014/main" id="{21E38D46-27CB-4B43-8652-D97A81877CF1}"/>
                    </a:ext>
                  </a:extLst>
                </p:cNvPr>
                <p:cNvSpPr txBox="1"/>
                <p:nvPr/>
              </p:nvSpPr>
              <p:spPr>
                <a:xfrm>
                  <a:off x="5683601" y="3295419"/>
                  <a:ext cx="491676" cy="397198"/>
                </a:xfrm>
                <a:prstGeom prst="rect">
                  <a:avLst/>
                </a:prstGeom>
                <a:solidFill>
                  <a:srgbClr val="FFFFFF"/>
                </a:solidFill>
              </p:spPr>
              <p:txBody>
                <a:bodyPr wrap="none" rtlCol="0">
                  <a:spAutoFit/>
                </a:bodyPr>
                <a:lstStyle/>
                <a:p>
                  <a:r>
                    <a:rPr lang="en-US" sz="1625" dirty="0">
                      <a:solidFill>
                        <a:schemeClr val="accent6">
                          <a:lumMod val="75000"/>
                        </a:schemeClr>
                      </a:solidFill>
                      <a:latin typeface="Cambria"/>
                      <a:cs typeface="Cambria"/>
                    </a:rPr>
                    <a:t>p’</a:t>
                  </a:r>
                </a:p>
              </p:txBody>
            </p:sp>
            <p:sp>
              <p:nvSpPr>
                <p:cNvPr id="121" name="TextBox 120">
                  <a:extLst>
                    <a:ext uri="{FF2B5EF4-FFF2-40B4-BE49-F238E27FC236}">
                      <a16:creationId xmlns:a16="http://schemas.microsoft.com/office/drawing/2014/main" id="{C4E5CDEA-56FF-D14A-A16F-601957C2EEE8}"/>
                    </a:ext>
                  </a:extLst>
                </p:cNvPr>
                <p:cNvSpPr txBox="1"/>
                <p:nvPr/>
              </p:nvSpPr>
              <p:spPr>
                <a:xfrm>
                  <a:off x="2084166" y="2657187"/>
                  <a:ext cx="1354656" cy="310247"/>
                </a:xfrm>
                <a:prstGeom prst="rect">
                  <a:avLst/>
                </a:prstGeom>
                <a:solidFill>
                  <a:schemeClr val="bg1"/>
                </a:solidFill>
              </p:spPr>
              <p:txBody>
                <a:bodyPr wrap="none" rtlCol="0">
                  <a:spAutoFit/>
                </a:bodyPr>
                <a:lstStyle/>
                <a:p>
                  <a:r>
                    <a:rPr lang="en-US" sz="1138" i="1" dirty="0">
                      <a:solidFill>
                        <a:srgbClr val="800000"/>
                      </a:solidFill>
                      <a:latin typeface="Calibri" panose="020F0502020204030204" pitchFamily="34" charset="0"/>
                      <a:cs typeface="Calibri" panose="020F0502020204030204" pitchFamily="34" charset="0"/>
                    </a:rPr>
                    <a:t>factorization</a:t>
                  </a:r>
                </a:p>
              </p:txBody>
            </p:sp>
          </p:grpSp>
        </p:grpSp>
        <p:grpSp>
          <p:nvGrpSpPr>
            <p:cNvPr id="122" name="Group 121">
              <a:extLst>
                <a:ext uri="{FF2B5EF4-FFF2-40B4-BE49-F238E27FC236}">
                  <a16:creationId xmlns:a16="http://schemas.microsoft.com/office/drawing/2014/main" id="{BACE788C-78D3-4940-917D-AE29183D4E7F}"/>
                </a:ext>
              </a:extLst>
            </p:cNvPr>
            <p:cNvGrpSpPr/>
            <p:nvPr/>
          </p:nvGrpSpPr>
          <p:grpSpPr>
            <a:xfrm>
              <a:off x="3237341" y="3919413"/>
              <a:ext cx="993894" cy="663863"/>
              <a:chOff x="6898524" y="3695700"/>
              <a:chExt cx="1223254" cy="817062"/>
            </a:xfrm>
          </p:grpSpPr>
          <mc:AlternateContent xmlns:mc="http://schemas.openxmlformats.org/markup-compatibility/2006" xmlns:a14="http://schemas.microsoft.com/office/drawing/2010/main">
            <mc:Choice Requires="a14">
              <p:sp>
                <p:nvSpPr>
                  <p:cNvPr id="123" name="Text Box 2119">
                    <a:extLst>
                      <a:ext uri="{FF2B5EF4-FFF2-40B4-BE49-F238E27FC236}">
                        <a16:creationId xmlns:a16="http://schemas.microsoft.com/office/drawing/2014/main" id="{845CD3C6-4DDC-304F-92BA-4AADE207FF60}"/>
                      </a:ext>
                    </a:extLst>
                  </p:cNvPr>
                  <p:cNvSpPr txBox="1">
                    <a:spLocks noChangeArrowheads="1"/>
                  </p:cNvSpPr>
                  <p:nvPr/>
                </p:nvSpPr>
                <p:spPr bwMode="auto">
                  <a:xfrm>
                    <a:off x="6898524" y="3954464"/>
                    <a:ext cx="586353" cy="359862"/>
                  </a:xfrm>
                  <a:prstGeom prst="rect">
                    <a:avLst/>
                  </a:prstGeom>
                  <a:noFill/>
                  <a:ln w="9525">
                    <a:noFill/>
                    <a:miter lim="800000"/>
                    <a:headEnd/>
                    <a:tailEnd/>
                  </a:ln>
                  <a:effectLst/>
                </p:spPr>
                <p:txBody>
                  <a:bodyPr wrap="none">
                    <a:prstTxWarp prst="textNoShape">
                      <a:avLst/>
                    </a:prstTxWarp>
                    <a:spAutoFit/>
                  </a:bodyPr>
                  <a:lstStyle/>
                  <a:p>
                    <a:r>
                      <a:rPr lang="en-US" sz="1300" b="1" dirty="0">
                        <a:latin typeface="Symbol" pitchFamily="2" charset="2"/>
                        <a:cs typeface="Symbol" charset="2"/>
                      </a:rPr>
                      <a:t>x</a:t>
                    </a:r>
                    <a:r>
                      <a:rPr lang="en-US" sz="1300" b="1" i="1" dirty="0">
                        <a:latin typeface="Symbol" pitchFamily="2" charset="2"/>
                        <a:cs typeface="Symbol" charset="2"/>
                      </a:rPr>
                      <a:t> </a:t>
                    </a:r>
                    <a:r>
                      <a:rPr lang="en-US" sz="1300" dirty="0">
                        <a:latin typeface="Symbol" pitchFamily="2" charset="2"/>
                      </a:rPr>
                      <a:t> </a:t>
                    </a:r>
                    <a14:m>
                      <m:oMath xmlns:m="http://schemas.openxmlformats.org/officeDocument/2006/math">
                        <m:r>
                          <a:rPr lang="en-US" sz="1300" i="1">
                            <a:latin typeface="Cambria Math" panose="02040503050406030204" pitchFamily="18" charset="0"/>
                            <a:ea typeface="Cambria Math" panose="02040503050406030204" pitchFamily="18" charset="0"/>
                          </a:rPr>
                          <m:t>≈</m:t>
                        </m:r>
                      </m:oMath>
                    </a14:m>
                    <a:endParaRPr lang="en-US" sz="1300" dirty="0">
                      <a:latin typeface="Tahoma" pitchFamily="-102" charset="0"/>
                    </a:endParaRPr>
                  </a:p>
                </p:txBody>
              </p:sp>
            </mc:Choice>
            <mc:Fallback xmlns="">
              <p:sp>
                <p:nvSpPr>
                  <p:cNvPr id="123" name="Text Box 2119">
                    <a:extLst>
                      <a:ext uri="{FF2B5EF4-FFF2-40B4-BE49-F238E27FC236}">
                        <a16:creationId xmlns:a16="http://schemas.microsoft.com/office/drawing/2014/main" id="{845CD3C6-4DDC-304F-92BA-4AADE207FF60}"/>
                      </a:ext>
                    </a:extLst>
                  </p:cNvPr>
                  <p:cNvSpPr txBox="1">
                    <a:spLocks noRot="1" noChangeAspect="1" noMove="1" noResize="1" noEditPoints="1" noAdjustHandles="1" noChangeArrowheads="1" noChangeShapeType="1" noTextEdit="1"/>
                  </p:cNvSpPr>
                  <p:nvPr/>
                </p:nvSpPr>
                <p:spPr bwMode="auto">
                  <a:xfrm>
                    <a:off x="6898524" y="3954464"/>
                    <a:ext cx="586353" cy="359862"/>
                  </a:xfrm>
                  <a:prstGeom prst="rect">
                    <a:avLst/>
                  </a:prstGeom>
                  <a:blipFill>
                    <a:blip r:embed="rId6"/>
                    <a:stretch>
                      <a:fillRect l="-2564" t="-4167" b="-20833"/>
                    </a:stretch>
                  </a:blipFill>
                  <a:ln w="9525">
                    <a:noFill/>
                    <a:miter lim="800000"/>
                    <a:headEnd/>
                    <a:tailEnd/>
                  </a:ln>
                  <a:effectLst/>
                </p:spPr>
                <p:txBody>
                  <a:bodyPr/>
                  <a:lstStyle/>
                  <a:p>
                    <a:r>
                      <a:rPr lang="en-US">
                        <a:noFill/>
                      </a:rPr>
                      <a:t> </a:t>
                    </a:r>
                  </a:p>
                </p:txBody>
              </p:sp>
            </mc:Fallback>
          </mc:AlternateContent>
          <p:sp>
            <p:nvSpPr>
              <p:cNvPr id="124" name="Text Box 2120">
                <a:extLst>
                  <a:ext uri="{FF2B5EF4-FFF2-40B4-BE49-F238E27FC236}">
                    <a16:creationId xmlns:a16="http://schemas.microsoft.com/office/drawing/2014/main" id="{4CE8B572-288F-9343-B7F3-CF8916B0771C}"/>
                  </a:ext>
                </a:extLst>
              </p:cNvPr>
              <p:cNvSpPr txBox="1">
                <a:spLocks noChangeArrowheads="1"/>
              </p:cNvSpPr>
              <p:nvPr/>
            </p:nvSpPr>
            <p:spPr bwMode="auto">
              <a:xfrm>
                <a:off x="7543800" y="3695700"/>
                <a:ext cx="414710" cy="359862"/>
              </a:xfrm>
              <a:prstGeom prst="rect">
                <a:avLst/>
              </a:prstGeom>
              <a:noFill/>
              <a:ln w="9525">
                <a:noFill/>
                <a:miter lim="800000"/>
                <a:headEnd/>
                <a:tailEnd/>
              </a:ln>
              <a:effectLst/>
            </p:spPr>
            <p:txBody>
              <a:bodyPr wrap="none">
                <a:prstTxWarp prst="textNoShape">
                  <a:avLst/>
                </a:prstTxWarp>
                <a:spAutoFit/>
              </a:bodyPr>
              <a:lstStyle/>
              <a:p>
                <a:r>
                  <a:rPr lang="en-US" sz="1300" b="1" i="1" dirty="0" err="1">
                    <a:latin typeface="Cambria" panose="02040503050406030204" pitchFamily="18" charset="0"/>
                    <a:cs typeface="Times New Roman" panose="02020603050405020304" pitchFamily="18" charset="0"/>
                  </a:rPr>
                  <a:t>x</a:t>
                </a:r>
                <a:r>
                  <a:rPr lang="en-US" sz="1300" b="1" baseline="-25000" dirty="0" err="1">
                    <a:latin typeface="Cambria" panose="02040503050406030204" pitchFamily="18" charset="0"/>
                  </a:rPr>
                  <a:t>B</a:t>
                </a:r>
                <a:endParaRPr lang="en-US" sz="1300" b="1" dirty="0">
                  <a:latin typeface="Cambria" panose="02040503050406030204" pitchFamily="18" charset="0"/>
                </a:endParaRPr>
              </a:p>
            </p:txBody>
          </p:sp>
          <p:sp>
            <p:nvSpPr>
              <p:cNvPr id="125" name="Line 2121">
                <a:extLst>
                  <a:ext uri="{FF2B5EF4-FFF2-40B4-BE49-F238E27FC236}">
                    <a16:creationId xmlns:a16="http://schemas.microsoft.com/office/drawing/2014/main" id="{C8F5D103-4F73-D941-BD70-47FD474C4095}"/>
                  </a:ext>
                </a:extLst>
              </p:cNvPr>
              <p:cNvSpPr>
                <a:spLocks noChangeShapeType="1"/>
              </p:cNvSpPr>
              <p:nvPr/>
            </p:nvSpPr>
            <p:spPr bwMode="auto">
              <a:xfrm>
                <a:off x="7394575" y="4122738"/>
                <a:ext cx="685800" cy="0"/>
              </a:xfrm>
              <a:prstGeom prst="line">
                <a:avLst/>
              </a:prstGeom>
              <a:noFill/>
              <a:ln w="19050">
                <a:solidFill>
                  <a:schemeClr val="tx1"/>
                </a:solidFill>
                <a:miter lim="800000"/>
                <a:headEnd/>
                <a:tailEnd/>
              </a:ln>
              <a:effectLst/>
            </p:spPr>
            <p:txBody>
              <a:bodyPr wrap="none" anchor="ctr">
                <a:prstTxWarp prst="textNoShape">
                  <a:avLst/>
                </a:prstTxWarp>
              </a:bodyPr>
              <a:lstStyle/>
              <a:p>
                <a:endParaRPr lang="en-US" sz="1463"/>
              </a:p>
            </p:txBody>
          </p:sp>
          <p:sp>
            <p:nvSpPr>
              <p:cNvPr id="126" name="Text Box 2122">
                <a:extLst>
                  <a:ext uri="{FF2B5EF4-FFF2-40B4-BE49-F238E27FC236}">
                    <a16:creationId xmlns:a16="http://schemas.microsoft.com/office/drawing/2014/main" id="{99B974FD-1115-214C-A30A-F4027C0879DD}"/>
                  </a:ext>
                </a:extLst>
              </p:cNvPr>
              <p:cNvSpPr txBox="1">
                <a:spLocks noChangeArrowheads="1"/>
              </p:cNvSpPr>
              <p:nvPr/>
            </p:nvSpPr>
            <p:spPr bwMode="auto">
              <a:xfrm>
                <a:off x="7391400" y="4152900"/>
                <a:ext cx="730378" cy="359862"/>
              </a:xfrm>
              <a:prstGeom prst="rect">
                <a:avLst/>
              </a:prstGeom>
              <a:noFill/>
              <a:ln w="9525">
                <a:noFill/>
                <a:miter lim="800000"/>
                <a:headEnd/>
                <a:tailEnd/>
              </a:ln>
              <a:effectLst/>
            </p:spPr>
            <p:txBody>
              <a:bodyPr wrap="none">
                <a:prstTxWarp prst="textNoShape">
                  <a:avLst/>
                </a:prstTxWarp>
                <a:spAutoFit/>
              </a:bodyPr>
              <a:lstStyle/>
              <a:p>
                <a:r>
                  <a:rPr lang="en-US" sz="1300" b="1" dirty="0">
                    <a:latin typeface="Cambria" panose="02040503050406030204" pitchFamily="18" charset="0"/>
                  </a:rPr>
                  <a:t>2</a:t>
                </a:r>
                <a:r>
                  <a:rPr lang="en-US" sz="1300" b="1" dirty="0">
                    <a:latin typeface="Tahoma" pitchFamily="-102" charset="0"/>
                  </a:rPr>
                  <a:t> -</a:t>
                </a:r>
                <a:r>
                  <a:rPr lang="en-US" sz="1300" b="1" dirty="0">
                    <a:latin typeface="Cambria" panose="02040503050406030204" pitchFamily="18" charset="0"/>
                  </a:rPr>
                  <a:t> </a:t>
                </a:r>
                <a:r>
                  <a:rPr lang="en-US" sz="1300" b="1" i="1" dirty="0" err="1">
                    <a:latin typeface="Cambria" panose="02040503050406030204" pitchFamily="18" charset="0"/>
                  </a:rPr>
                  <a:t>x</a:t>
                </a:r>
                <a:r>
                  <a:rPr lang="en-US" sz="1300" b="1" baseline="-25000" dirty="0" err="1">
                    <a:latin typeface="Cambria" panose="02040503050406030204" pitchFamily="18" charset="0"/>
                  </a:rPr>
                  <a:t>B</a:t>
                </a:r>
                <a:endParaRPr lang="en-US" sz="1300" b="1" dirty="0">
                  <a:latin typeface="Cambria" panose="02040503050406030204" pitchFamily="18" charset="0"/>
                </a:endParaRPr>
              </a:p>
            </p:txBody>
          </p:sp>
        </p:grpSp>
        <p:pic>
          <p:nvPicPr>
            <p:cNvPr id="5" name="Picture 2" descr="page3image2212134128">
              <a:extLst>
                <a:ext uri="{FF2B5EF4-FFF2-40B4-BE49-F238E27FC236}">
                  <a16:creationId xmlns:a16="http://schemas.microsoft.com/office/drawing/2014/main" id="{07BD3952-6F5A-530F-C91F-82F931170E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636" t="12866" b="21431"/>
            <a:stretch/>
          </p:blipFill>
          <p:spPr bwMode="auto">
            <a:xfrm>
              <a:off x="3116947" y="2521835"/>
              <a:ext cx="2028909" cy="1039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3EB598-9A23-FF49-2987-A717A32D7162}"/>
                </a:ext>
              </a:extLst>
            </p:cNvPr>
            <p:cNvSpPr txBox="1"/>
            <p:nvPr/>
          </p:nvSpPr>
          <p:spPr>
            <a:xfrm>
              <a:off x="1719373" y="2177512"/>
              <a:ext cx="634020" cy="342401"/>
            </a:xfrm>
            <a:prstGeom prst="rect">
              <a:avLst/>
            </a:prstGeom>
            <a:noFill/>
          </p:spPr>
          <p:txBody>
            <a:bodyPr wrap="none" rtlCol="0">
              <a:spAutoFit/>
            </a:bodyPr>
            <a:lstStyle/>
            <a:p>
              <a:r>
                <a:rPr lang="en-US" sz="1625" u="sng" dirty="0">
                  <a:latin typeface="Calibri" panose="020F0502020204030204" pitchFamily="34" charset="0"/>
                  <a:cs typeface="Calibri" panose="020F0502020204030204" pitchFamily="34" charset="0"/>
                </a:rPr>
                <a:t>DVCS</a:t>
              </a:r>
            </a:p>
          </p:txBody>
        </p:sp>
        <p:sp>
          <p:nvSpPr>
            <p:cNvPr id="14" name="TextBox 13">
              <a:extLst>
                <a:ext uri="{FF2B5EF4-FFF2-40B4-BE49-F238E27FC236}">
                  <a16:creationId xmlns:a16="http://schemas.microsoft.com/office/drawing/2014/main" id="{8F5E6AE2-6087-AEBC-39A1-E9A1401FC028}"/>
                </a:ext>
              </a:extLst>
            </p:cNvPr>
            <p:cNvSpPr txBox="1"/>
            <p:nvPr/>
          </p:nvSpPr>
          <p:spPr>
            <a:xfrm>
              <a:off x="3786262" y="2995935"/>
              <a:ext cx="767244" cy="267446"/>
            </a:xfrm>
            <a:prstGeom prst="rect">
              <a:avLst/>
            </a:prstGeom>
            <a:noFill/>
          </p:spPr>
          <p:txBody>
            <a:bodyPr wrap="square" rtlCol="0">
              <a:spAutoFit/>
            </a:bodyPr>
            <a:lstStyle/>
            <a:p>
              <a:r>
                <a:rPr lang="en-US" sz="1138" dirty="0">
                  <a:latin typeface="Calibri" panose="020F0502020204030204" pitchFamily="34" charset="0"/>
                  <a:cs typeface="Calibri" panose="020F0502020204030204" pitchFamily="34" charset="0"/>
                </a:rPr>
                <a:t>F</a:t>
              </a:r>
              <a:r>
                <a:rPr lang="en-US" sz="1138" baseline="-25000" dirty="0">
                  <a:latin typeface="Calibri" panose="020F0502020204030204" pitchFamily="34" charset="0"/>
                  <a:cs typeface="Calibri" panose="020F0502020204030204" pitchFamily="34" charset="0"/>
                </a:rPr>
                <a:t>1</a:t>
              </a:r>
              <a:r>
                <a:rPr lang="en-US" sz="1138" dirty="0">
                  <a:latin typeface="Calibri" panose="020F0502020204030204" pitchFamily="34" charset="0"/>
                  <a:cs typeface="Calibri" panose="020F0502020204030204" pitchFamily="34" charset="0"/>
                </a:rPr>
                <a:t>(t),</a:t>
              </a:r>
              <a:r>
                <a:rPr lang="en-US" sz="1138" baseline="-25000" dirty="0">
                  <a:latin typeface="Calibri" panose="020F0502020204030204" pitchFamily="34" charset="0"/>
                  <a:cs typeface="Calibri" panose="020F0502020204030204" pitchFamily="34" charset="0"/>
                </a:rPr>
                <a:t> </a:t>
              </a:r>
              <a:r>
                <a:rPr lang="en-US" sz="1138" dirty="0">
                  <a:latin typeface="Calibri" panose="020F0502020204030204" pitchFamily="34" charset="0"/>
                  <a:cs typeface="Calibri" panose="020F0502020204030204" pitchFamily="34" charset="0"/>
                </a:rPr>
                <a:t>F</a:t>
              </a:r>
              <a:r>
                <a:rPr lang="en-US" sz="1138" baseline="-25000" dirty="0">
                  <a:latin typeface="Calibri" panose="020F0502020204030204" pitchFamily="34" charset="0"/>
                  <a:cs typeface="Calibri" panose="020F0502020204030204" pitchFamily="34" charset="0"/>
                </a:rPr>
                <a:t>2</a:t>
              </a:r>
              <a:r>
                <a:rPr lang="en-US" sz="1138" dirty="0">
                  <a:latin typeface="Calibri" panose="020F0502020204030204" pitchFamily="34" charset="0"/>
                  <a:cs typeface="Calibri" panose="020F0502020204030204" pitchFamily="34" charset="0"/>
                </a:rPr>
                <a:t>(t)</a:t>
              </a:r>
            </a:p>
          </p:txBody>
        </p:sp>
        <p:sp>
          <p:nvSpPr>
            <p:cNvPr id="4" name="TextBox 3">
              <a:extLst>
                <a:ext uri="{FF2B5EF4-FFF2-40B4-BE49-F238E27FC236}">
                  <a16:creationId xmlns:a16="http://schemas.microsoft.com/office/drawing/2014/main" id="{FCEDDDC8-4E09-D927-43AF-641D096F56B7}"/>
                </a:ext>
              </a:extLst>
            </p:cNvPr>
            <p:cNvSpPr txBox="1"/>
            <p:nvPr/>
          </p:nvSpPr>
          <p:spPr>
            <a:xfrm>
              <a:off x="3513529" y="2150408"/>
              <a:ext cx="1326517" cy="342401"/>
            </a:xfrm>
            <a:prstGeom prst="rect">
              <a:avLst/>
            </a:prstGeom>
            <a:noFill/>
          </p:spPr>
          <p:txBody>
            <a:bodyPr wrap="none" rtlCol="0">
              <a:spAutoFit/>
            </a:bodyPr>
            <a:lstStyle/>
            <a:p>
              <a:r>
                <a:rPr lang="en-US" sz="1625" u="sng" dirty="0">
                  <a:latin typeface="Calibri" panose="020F0502020204030204" pitchFamily="34" charset="0"/>
                  <a:cs typeface="Calibri" panose="020F0502020204030204" pitchFamily="34" charset="0"/>
                </a:rPr>
                <a:t>Bethe-</a:t>
              </a:r>
              <a:r>
                <a:rPr lang="en-US" sz="1625" u="sng" dirty="0" err="1">
                  <a:latin typeface="Calibri" panose="020F0502020204030204" pitchFamily="34" charset="0"/>
                  <a:cs typeface="Calibri" panose="020F0502020204030204" pitchFamily="34" charset="0"/>
                </a:rPr>
                <a:t>Heitler</a:t>
              </a:r>
              <a:endParaRPr lang="en-US" sz="1625" u="sng" dirty="0">
                <a:latin typeface="Calibri" panose="020F0502020204030204" pitchFamily="34" charset="0"/>
                <a:cs typeface="Calibri" panose="020F0502020204030204" pitchFamily="34" charset="0"/>
              </a:endParaRPr>
            </a:p>
          </p:txBody>
        </p:sp>
      </p:gr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5E19EFD1-9880-0898-E0AF-8B31778F2537}"/>
                  </a:ext>
                </a:extLst>
              </p:cNvPr>
              <p:cNvSpPr txBox="1"/>
              <p:nvPr/>
            </p:nvSpPr>
            <p:spPr>
              <a:xfrm>
                <a:off x="6705889" y="3620883"/>
                <a:ext cx="4776124" cy="1446550"/>
              </a:xfrm>
              <a:prstGeom prst="rect">
                <a:avLst/>
              </a:prstGeom>
              <a:noFill/>
            </p:spPr>
            <p:txBody>
              <a:bodyPr wrap="square" rtlCol="0">
                <a:spAutoFit/>
              </a:bodyPr>
              <a:lstStyle/>
              <a:p>
                <a:pPr marL="285750" indent="-285750">
                  <a:buFont typeface="Wingdings" pitchFamily="2" charset="2"/>
                  <a:buChar char="à"/>
                </a:pPr>
                <a:r>
                  <a:rPr lang="en-US" dirty="0">
                    <a:latin typeface="Calibri" panose="020F0502020204030204" pitchFamily="34" charset="0"/>
                    <a:cs typeface="Calibri" panose="020F0502020204030204" pitchFamily="34" charset="0"/>
                  </a:rPr>
                  <a:t>Need to measure  </a:t>
                </a:r>
                <a14:m>
                  <m:oMath xmlns:m="http://schemas.openxmlformats.org/officeDocument/2006/math">
                    <m:r>
                      <a:rPr lang="en-US"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ℜ</m:t>
                    </m:r>
                    <m:r>
                      <a:rPr lang="en-US"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𝒆</m:t>
                    </m:r>
                  </m:oMath>
                </a14:m>
                <a:r>
                  <a:rPr lang="en-US" b="1" dirty="0">
                    <a:solidFill>
                      <a:schemeClr val="tx1"/>
                    </a:solidFill>
                    <a:latin typeface="Calibri" panose="020F0502020204030204" pitchFamily="34" charset="0"/>
                    <a:cs typeface="Calibri" panose="020F0502020204030204" pitchFamily="34" charset="0"/>
                  </a:rPr>
                  <a:t>[</a:t>
                </a:r>
                <a:r>
                  <a:rPr lang="en-US" sz="1600" b="1" dirty="0">
                    <a:solidFill>
                      <a:schemeClr val="tx1"/>
                    </a:solidFill>
                    <a:latin typeface="Lucida Handwriting" panose="03010101010101010101" pitchFamily="66" charset="77"/>
                    <a:cs typeface="Calibri" panose="020F0502020204030204" pitchFamily="34" charset="0"/>
                  </a:rPr>
                  <a:t>H</a:t>
                </a:r>
                <a:r>
                  <a:rPr lang="en-US" b="1"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and </a:t>
                </a:r>
                <a14:m>
                  <m:oMath xmlns:m="http://schemas.openxmlformats.org/officeDocument/2006/math">
                    <m:r>
                      <a:rPr lang="en-US"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ℑ</m:t>
                    </m:r>
                    <m:r>
                      <a:rPr lang="en-US"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𝒎</m:t>
                    </m:r>
                  </m:oMath>
                </a14:m>
                <a:r>
                  <a:rPr lang="en-US" b="1" dirty="0">
                    <a:solidFill>
                      <a:schemeClr val="tx1"/>
                    </a:solidFill>
                    <a:latin typeface="Calibri" panose="020F0502020204030204" pitchFamily="34" charset="0"/>
                    <a:cs typeface="Calibri" panose="020F0502020204030204" pitchFamily="34" charset="0"/>
                  </a:rPr>
                  <a:t>[</a:t>
                </a:r>
                <a:r>
                  <a:rPr lang="en-US" sz="1600" b="1" dirty="0">
                    <a:solidFill>
                      <a:schemeClr val="tx1"/>
                    </a:solidFill>
                    <a:latin typeface="Lucida Handwriting" panose="03010101010101010101" pitchFamily="66" charset="77"/>
                    <a:cs typeface="Calibri" panose="020F0502020204030204" pitchFamily="34" charset="0"/>
                  </a:rPr>
                  <a:t>H</a:t>
                </a:r>
                <a:r>
                  <a:rPr lang="en-US" b="1" dirty="0">
                    <a:solidFill>
                      <a:schemeClr val="tx1"/>
                    </a:solidFill>
                    <a:latin typeface="Calibri" panose="020F0502020204030204" pitchFamily="34" charset="0"/>
                    <a:cs typeface="Calibri" panose="020F0502020204030204" pitchFamily="34" charset="0"/>
                  </a:rPr>
                  <a:t>]</a:t>
                </a:r>
              </a:p>
              <a:p>
                <a:pPr marL="285750" indent="-285750">
                  <a:buFont typeface="Wingdings" pitchFamily="2" charset="2"/>
                  <a:buChar char="à"/>
                </a:pPr>
                <a:endParaRPr lang="en-US" sz="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14:m>
                  <m:oMath xmlns:m="http://schemas.openxmlformats.org/officeDocument/2006/math">
                    <m:r>
                      <a:rPr lang="en-US"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sym typeface="Wingdings" pitchFamily="2" charset="2"/>
                      </a:rPr>
                      <m:t>ℜ</m:t>
                    </m:r>
                    <m:r>
                      <a:rPr lang="en-US"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sym typeface="Wingdings" pitchFamily="2" charset="2"/>
                      </a:rPr>
                      <m:t>𝒆</m:t>
                    </m:r>
                  </m:oMath>
                </a14:m>
                <a:r>
                  <a:rPr lang="en-US" b="1" dirty="0">
                    <a:solidFill>
                      <a:schemeClr val="tx1"/>
                    </a:solidFill>
                    <a:latin typeface="Calibri" panose="020F0502020204030204" pitchFamily="34" charset="0"/>
                    <a:cs typeface="Calibri" panose="020F0502020204030204" pitchFamily="34" charset="0"/>
                    <a:sym typeface="Wingdings" pitchFamily="2" charset="2"/>
                  </a:rPr>
                  <a:t>[</a:t>
                </a:r>
                <a:r>
                  <a:rPr lang="en-US" sz="1600" b="1" dirty="0">
                    <a:solidFill>
                      <a:schemeClr val="tx1"/>
                    </a:solidFill>
                    <a:latin typeface="Lucida Handwriting" panose="03010101010101010101" pitchFamily="66" charset="77"/>
                    <a:cs typeface="Calibri" panose="020F0502020204030204" pitchFamily="34" charset="0"/>
                    <a:sym typeface="Wingdings" pitchFamily="2" charset="2"/>
                  </a:rPr>
                  <a:t>H</a:t>
                </a:r>
                <a:r>
                  <a:rPr lang="en-US" b="1" dirty="0">
                    <a:solidFill>
                      <a:schemeClr val="tx1"/>
                    </a:solidFill>
                    <a:latin typeface="Calibri" panose="020F0502020204030204" pitchFamily="34" charset="0"/>
                    <a:cs typeface="Calibri" panose="020F0502020204030204" pitchFamily="34" charset="0"/>
                    <a:sym typeface="Wingdings" pitchFamily="2" charset="2"/>
                  </a:rPr>
                  <a:t>] </a:t>
                </a:r>
                <a:r>
                  <a:rPr lang="en-US" dirty="0">
                    <a:solidFill>
                      <a:schemeClr val="tx1"/>
                    </a:solidFill>
                    <a:latin typeface="Calibri" panose="020F0502020204030204" pitchFamily="34" charset="0"/>
                    <a:cs typeface="Calibri" panose="020F0502020204030204" pitchFamily="34" charset="0"/>
                    <a:sym typeface="Wingdings" pitchFamily="2" charset="2"/>
                  </a:rPr>
                  <a:t>measured through </a:t>
                </a:r>
                <a:r>
                  <a:rPr lang="en-US" dirty="0">
                    <a:latin typeface="Calibri" panose="020F0502020204030204" pitchFamily="34" charset="0"/>
                    <a:cs typeface="Calibri" panose="020F0502020204030204" pitchFamily="34" charset="0"/>
                    <a:sym typeface="Wingdings" pitchFamily="2" charset="2"/>
                  </a:rPr>
                  <a:t>cross section </a:t>
                </a:r>
                <a:endParaRPr lang="en-US" b="1" dirty="0">
                  <a:solidFill>
                    <a:schemeClr val="accent6">
                      <a:lumMod val="75000"/>
                    </a:schemeClr>
                  </a:solidFill>
                  <a:latin typeface="Calibri" panose="020F0502020204030204" pitchFamily="34" charset="0"/>
                  <a:cs typeface="Calibri" panose="020F0502020204030204" pitchFamily="34" charset="0"/>
                </a:endParaRPr>
              </a:p>
              <a:p>
                <a:pPr marL="285750" indent="-285750">
                  <a:buFont typeface="Wingdings" pitchFamily="2" charset="2"/>
                  <a:buChar char="à"/>
                </a:pPr>
                <a:endParaRPr lang="en-US" sz="800" dirty="0">
                  <a:solidFill>
                    <a:srgbClr val="C00000"/>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14:m>
                  <m:oMath xmlns:m="http://schemas.openxmlformats.org/officeDocument/2006/math">
                    <m:r>
                      <a:rPr lang="en-US"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ℑ</m:t>
                    </m:r>
                    <m:r>
                      <a:rPr lang="en-US"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𝒎</m:t>
                    </m:r>
                  </m:oMath>
                </a14:m>
                <a:r>
                  <a:rPr lang="en-US" b="1" dirty="0">
                    <a:solidFill>
                      <a:schemeClr val="tx1"/>
                    </a:solidFill>
                    <a:latin typeface="Calibri" panose="020F0502020204030204" pitchFamily="34" charset="0"/>
                    <a:cs typeface="Calibri" panose="020F0502020204030204" pitchFamily="34" charset="0"/>
                  </a:rPr>
                  <a:t>[</a:t>
                </a:r>
                <a:r>
                  <a:rPr lang="en-US" sz="1600" b="1" dirty="0">
                    <a:solidFill>
                      <a:schemeClr val="tx1"/>
                    </a:solidFill>
                    <a:latin typeface="Lucida Handwriting" panose="03010101010101010101" pitchFamily="66" charset="77"/>
                    <a:cs typeface="Calibri" panose="020F0502020204030204" pitchFamily="34" charset="0"/>
                  </a:rPr>
                  <a:t>H</a:t>
                </a:r>
                <a:r>
                  <a:rPr lang="en-US" b="1"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projected </a:t>
                </a:r>
                <a:r>
                  <a:rPr lang="en-US" dirty="0">
                    <a:latin typeface="Calibri" panose="020F0502020204030204" pitchFamily="34" charset="0"/>
                    <a:cs typeface="Calibri" panose="020F0502020204030204" pitchFamily="34" charset="0"/>
                  </a:rPr>
                  <a:t>through the DVCS-BH interference employing spin polarization. </a:t>
                </a:r>
                <a:endParaRPr lang="en-US" sz="500" dirty="0">
                  <a:latin typeface="Calibri" panose="020F0502020204030204" pitchFamily="34" charset="0"/>
                  <a:cs typeface="Calibri" panose="020F0502020204030204" pitchFamily="34" charset="0"/>
                </a:endParaRPr>
              </a:p>
            </p:txBody>
          </p:sp>
        </mc:Choice>
        <mc:Fallback>
          <p:sp>
            <p:nvSpPr>
              <p:cNvPr id="17" name="TextBox 16">
                <a:extLst>
                  <a:ext uri="{FF2B5EF4-FFF2-40B4-BE49-F238E27FC236}">
                    <a16:creationId xmlns:a16="http://schemas.microsoft.com/office/drawing/2014/main" id="{5E19EFD1-9880-0898-E0AF-8B31778F2537}"/>
                  </a:ext>
                </a:extLst>
              </p:cNvPr>
              <p:cNvSpPr txBox="1">
                <a:spLocks noRot="1" noChangeAspect="1" noMove="1" noResize="1" noEditPoints="1" noAdjustHandles="1" noChangeArrowheads="1" noChangeShapeType="1" noTextEdit="1"/>
              </p:cNvSpPr>
              <p:nvPr/>
            </p:nvSpPr>
            <p:spPr>
              <a:xfrm>
                <a:off x="6705889" y="3620883"/>
                <a:ext cx="4776124" cy="1446550"/>
              </a:xfrm>
              <a:prstGeom prst="rect">
                <a:avLst/>
              </a:prstGeom>
              <a:blipFill>
                <a:blip r:embed="rId8"/>
                <a:stretch>
                  <a:fillRect l="-796" t="-1754" r="-1326" b="-7018"/>
                </a:stretch>
              </a:blipFill>
            </p:spPr>
            <p:txBody>
              <a:bodyPr/>
              <a:lstStyle/>
              <a:p>
                <a:r>
                  <a:rPr lang="en-US">
                    <a:noFill/>
                  </a:rPr>
                  <a:t> </a:t>
                </a:r>
              </a:p>
            </p:txBody>
          </p:sp>
        </mc:Fallback>
      </mc:AlternateContent>
      <p:sp>
        <p:nvSpPr>
          <p:cNvPr id="11" name="Date Placeholder 10">
            <a:extLst>
              <a:ext uri="{FF2B5EF4-FFF2-40B4-BE49-F238E27FC236}">
                <a16:creationId xmlns:a16="http://schemas.microsoft.com/office/drawing/2014/main" id="{E1D75D85-6C28-EC44-9439-9550F20E3BE1}"/>
              </a:ext>
            </a:extLst>
          </p:cNvPr>
          <p:cNvSpPr>
            <a:spLocks noGrp="1"/>
          </p:cNvSpPr>
          <p:nvPr>
            <p:ph type="dt" sz="half" idx="10"/>
          </p:nvPr>
        </p:nvSpPr>
        <p:spPr/>
        <p:txBody>
          <a:bodyPr/>
          <a:lstStyle/>
          <a:p>
            <a:fld id="{72CCC06F-880B-CF43-8AC0-41979E715BEC}" type="datetime1">
              <a:rPr lang="en-US" smtClean="0"/>
              <a:t>7/25/25</a:t>
            </a:fld>
            <a:endParaRPr lang="en-US"/>
          </a:p>
        </p:txBody>
      </p:sp>
      <p:sp>
        <p:nvSpPr>
          <p:cNvPr id="13" name="TextBox 12">
            <a:extLst>
              <a:ext uri="{FF2B5EF4-FFF2-40B4-BE49-F238E27FC236}">
                <a16:creationId xmlns:a16="http://schemas.microsoft.com/office/drawing/2014/main" id="{E86D5E36-63B0-321D-8FC4-C2A5A122CFB6}"/>
              </a:ext>
            </a:extLst>
          </p:cNvPr>
          <p:cNvSpPr txBox="1"/>
          <p:nvPr/>
        </p:nvSpPr>
        <p:spPr>
          <a:xfrm>
            <a:off x="2856641" y="821417"/>
            <a:ext cx="5614037" cy="461665"/>
          </a:xfrm>
          <a:prstGeom prst="rect">
            <a:avLst/>
          </a:prstGeom>
          <a:noFill/>
        </p:spPr>
        <p:txBody>
          <a:bodyPr wrap="none" rtlCol="0">
            <a:spAutoFit/>
          </a:bodyPr>
          <a:lstStyle/>
          <a:p>
            <a:r>
              <a:rPr lang="en-US" sz="2400" b="1" dirty="0">
                <a:solidFill>
                  <a:schemeClr val="accent6">
                    <a:lumMod val="75000"/>
                  </a:schemeClr>
                </a:solidFill>
                <a:latin typeface="Calibri" panose="020F0502020204030204" pitchFamily="34" charset="0"/>
                <a:cs typeface="Calibri" panose="020F0502020204030204" pitchFamily="34" charset="0"/>
              </a:rPr>
              <a:t>What are the tools to measure the GPDs ?</a:t>
            </a:r>
          </a:p>
        </p:txBody>
      </p:sp>
    </p:spTree>
    <p:custDataLst>
      <p:tags r:id="rId1"/>
    </p:custDataLst>
    <p:extLst>
      <p:ext uri="{BB962C8B-B14F-4D97-AF65-F5344CB8AC3E}">
        <p14:creationId xmlns:p14="http://schemas.microsoft.com/office/powerpoint/2010/main" val="2125837911"/>
      </p:ext>
    </p:extLst>
  </p:cSld>
  <p:clrMapOvr>
    <a:masterClrMapping/>
  </p:clrMapOvr>
  <mc:AlternateContent xmlns:mc="http://schemas.openxmlformats.org/markup-compatibility/2006">
    <mc:Choice xmlns:p14="http://schemas.microsoft.com/office/powerpoint/2010/main" Requires="p14">
      <p:transition spd="slow" p14:dur="2000" advTm="41912"/>
    </mc:Choice>
    <mc:Fallback>
      <p:transition spd="slow" advTm="41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EABD-5F42-4841-4277-270B6D59A9E9}"/>
              </a:ext>
            </a:extLst>
          </p:cNvPr>
          <p:cNvSpPr>
            <a:spLocks noGrp="1"/>
          </p:cNvSpPr>
          <p:nvPr>
            <p:ph type="title"/>
          </p:nvPr>
        </p:nvSpPr>
        <p:spPr/>
        <p:txBody>
          <a:bodyPr>
            <a:normAutofit/>
          </a:bodyPr>
          <a:lstStyle/>
          <a:p>
            <a:r>
              <a:rPr lang="en-US" sz="3600" dirty="0"/>
              <a:t>Isolating Compton Form Factors in DVCS</a:t>
            </a:r>
          </a:p>
        </p:txBody>
      </p:sp>
      <mc:AlternateContent xmlns:mc="http://schemas.openxmlformats.org/markup-compatibility/2006">
        <mc:Choice xmlns:a14="http://schemas.microsoft.com/office/drawing/2010/main" Requires="a14">
          <p:sp>
            <p:nvSpPr>
              <p:cNvPr id="6" name="Text Box 23">
                <a:extLst>
                  <a:ext uri="{FF2B5EF4-FFF2-40B4-BE49-F238E27FC236}">
                    <a16:creationId xmlns:a16="http://schemas.microsoft.com/office/drawing/2014/main" id="{003BFF1A-BC84-E6BF-9B9C-BDB16BE44EDD}"/>
                  </a:ext>
                </a:extLst>
              </p:cNvPr>
              <p:cNvSpPr txBox="1">
                <a:spLocks noChangeArrowheads="1"/>
              </p:cNvSpPr>
              <p:nvPr/>
            </p:nvSpPr>
            <p:spPr bwMode="auto">
              <a:xfrm>
                <a:off x="510296" y="2469690"/>
                <a:ext cx="5297837" cy="400110"/>
              </a:xfrm>
              <a:prstGeom prst="rect">
                <a:avLst/>
              </a:prstGeom>
              <a:noFill/>
              <a:ln w="9525">
                <a:noFill/>
                <a:miter lim="800000"/>
                <a:headEnd/>
                <a:tailEnd/>
              </a:ln>
              <a:effectLst/>
            </p:spPr>
            <p:txBody>
              <a:bodyPr wrap="square">
                <a:prstTxWarp prst="textNoShape">
                  <a:avLst/>
                </a:prstTxWarp>
                <a:spAutoFit/>
                <a:scene3d>
                  <a:camera prst="orthographicFront"/>
                  <a:lightRig rig="threePt" dir="t">
                    <a:rot lat="0" lon="0" rev="0"/>
                  </a:lightRig>
                </a:scene3d>
                <a:sp3d/>
              </a:bodyPr>
              <a:lstStyle/>
              <a:p>
                <a:pPr eaLnBrk="1" hangingPunct="1">
                  <a:defRPr/>
                </a:pPr>
                <a:r>
                  <a:rPr lang="en-US" sz="2000" dirty="0">
                    <a:latin typeface="Symbol" pitchFamily="-65" charset="2"/>
                    <a:sym typeface="Symbol" pitchFamily="-65" charset="2"/>
                  </a:rPr>
                  <a:t></a:t>
                </a:r>
                <a:r>
                  <a:rPr lang="en-US" sz="2000" baseline="-25000" dirty="0">
                    <a:latin typeface="Comic Sans MS" pitchFamily="-65" charset="0"/>
                  </a:rPr>
                  <a:t>LU</a:t>
                </a:r>
                <a:r>
                  <a:rPr lang="en-US" sz="2000" dirty="0">
                    <a:latin typeface="Symbol" pitchFamily="-65" charset="2"/>
                  </a:rPr>
                  <a:t> </a:t>
                </a:r>
                <a:r>
                  <a:rPr lang="en-US" sz="2000" dirty="0">
                    <a:latin typeface="Tahoma" pitchFamily="-65" charset="0"/>
                  </a:rPr>
                  <a:t>~ sin</a:t>
                </a:r>
                <a:r>
                  <a:rPr lang="en-US" sz="2000" dirty="0">
                    <a:latin typeface="Tahoma" pitchFamily="-65" charset="0"/>
                    <a:sym typeface="Symbol" pitchFamily="-65" charset="2"/>
                  </a:rPr>
                  <a:t></a:t>
                </a:r>
                <a:r>
                  <a:rPr lang="en-US" sz="2000" dirty="0">
                    <a:latin typeface="Tahoma" pitchFamily="-65"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ℑ</m:t>
                    </m:r>
                  </m:oMath>
                </a14:m>
                <a:r>
                  <a:rPr lang="en-US" sz="2000" dirty="0">
                    <a:latin typeface="Cambria Math" panose="02040503050406030204" pitchFamily="18" charset="0"/>
                    <a:ea typeface="Cambria Math" panose="02040503050406030204" pitchFamily="18" charset="0"/>
                  </a:rPr>
                  <a:t>m</a:t>
                </a:r>
                <a:r>
                  <a:rPr lang="en-US" sz="2000" dirty="0">
                    <a:latin typeface="Tahoma" pitchFamily="-65" charset="0"/>
                  </a:rPr>
                  <a:t>{F</a:t>
                </a:r>
                <a:r>
                  <a:rPr lang="en-US" sz="2000" baseline="-25000" dirty="0">
                    <a:latin typeface="Tahoma" pitchFamily="-65" charset="0"/>
                  </a:rPr>
                  <a:t>1</a:t>
                </a:r>
                <a:r>
                  <a:rPr lang="en-US" sz="2000" b="1" dirty="0">
                    <a:solidFill>
                      <a:srgbClr val="FF0000"/>
                    </a:solidFill>
                    <a:latin typeface="Lucida Handwriting" panose="03010101010101010101" pitchFamily="66" charset="77"/>
                  </a:rPr>
                  <a:t>H</a:t>
                </a:r>
                <a:r>
                  <a:rPr lang="en-US" sz="2000" dirty="0">
                    <a:solidFill>
                      <a:schemeClr val="hlink">
                        <a:alpha val="65999"/>
                      </a:schemeClr>
                    </a:solidFill>
                    <a:latin typeface="Times New Roman" pitchFamily="-65" charset="0"/>
                  </a:rPr>
                  <a:t> </a:t>
                </a:r>
                <a:r>
                  <a:rPr lang="en-US" sz="2000" dirty="0">
                    <a:latin typeface="Tahoma" pitchFamily="-65" charset="0"/>
                  </a:rPr>
                  <a:t>+ </a:t>
                </a:r>
                <a:r>
                  <a:rPr lang="el-GR" sz="2000" dirty="0">
                    <a:latin typeface="Lucida Grande" pitchFamily="-65" charset="0"/>
                  </a:rPr>
                  <a:t>ξ</a:t>
                </a:r>
                <a:r>
                  <a:rPr lang="en-US" sz="2000" dirty="0">
                    <a:latin typeface="Tahoma" pitchFamily="-65" charset="0"/>
                  </a:rPr>
                  <a:t>(F</a:t>
                </a:r>
                <a:r>
                  <a:rPr lang="en-US" sz="2000" baseline="-25000" dirty="0">
                    <a:latin typeface="Tahoma" pitchFamily="-65" charset="0"/>
                  </a:rPr>
                  <a:t>1</a:t>
                </a:r>
                <a:r>
                  <a:rPr lang="en-US" sz="2000" dirty="0">
                    <a:latin typeface="Tahoma" pitchFamily="-65" charset="0"/>
                  </a:rPr>
                  <a:t>+F</a:t>
                </a:r>
                <a:r>
                  <a:rPr lang="en-US" sz="2000" baseline="-25000" dirty="0">
                    <a:latin typeface="Tahoma" pitchFamily="-65" charset="0"/>
                  </a:rPr>
                  <a:t>2</a:t>
                </a:r>
                <a:r>
                  <a:rPr lang="en-US" sz="2000" dirty="0">
                    <a:latin typeface="Tahoma" pitchFamily="-65" charset="0"/>
                  </a:rPr>
                  <a:t>)</a:t>
                </a:r>
                <a:r>
                  <a:rPr lang="en-US" sz="2000" b="1" dirty="0">
                    <a:solidFill>
                      <a:srgbClr val="00C000"/>
                    </a:solidFill>
                    <a:latin typeface="Lucida Handwriting" panose="03010101010101010101" pitchFamily="66" charset="77"/>
                  </a:rPr>
                  <a:t>H</a:t>
                </a:r>
                <a:r>
                  <a:rPr lang="en-US" sz="2000" b="1" dirty="0">
                    <a:solidFill>
                      <a:srgbClr val="0000FF"/>
                    </a:solidFill>
                    <a:latin typeface="Times New Roman" pitchFamily="-65" charset="0"/>
                  </a:rPr>
                  <a:t> </a:t>
                </a:r>
                <a:r>
                  <a:rPr lang="en-US" sz="2000" dirty="0">
                    <a:latin typeface="Tahoma" pitchFamily="-65" charset="0"/>
                  </a:rPr>
                  <a:t>+kF</a:t>
                </a:r>
                <a:r>
                  <a:rPr lang="en-US" sz="2000" baseline="-25000" dirty="0">
                    <a:latin typeface="Tahoma" pitchFamily="-65" charset="0"/>
                  </a:rPr>
                  <a:t>2</a:t>
                </a:r>
                <a:r>
                  <a:rPr lang="en-US" sz="2000" b="1" dirty="0">
                    <a:solidFill>
                      <a:srgbClr val="0000FF"/>
                    </a:solidFill>
                    <a:latin typeface="Lucida Handwriting" panose="03010101010101010101" pitchFamily="66" charset="77"/>
                  </a:rPr>
                  <a:t>E</a:t>
                </a:r>
                <a:r>
                  <a:rPr lang="en-US" sz="2000" dirty="0">
                    <a:latin typeface="Tahoma" pitchFamily="-65" charset="0"/>
                  </a:rPr>
                  <a:t>}d</a:t>
                </a:r>
                <a:r>
                  <a:rPr lang="en-US" sz="2000" dirty="0">
                    <a:latin typeface="Tahoma" pitchFamily="-65" charset="0"/>
                    <a:sym typeface="Symbol" pitchFamily="-65" charset="2"/>
                  </a:rPr>
                  <a:t></a:t>
                </a:r>
                <a:endParaRPr lang="en-US" sz="2000" dirty="0">
                  <a:solidFill>
                    <a:schemeClr val="tx2"/>
                  </a:solidFill>
                  <a:latin typeface="Tahoma" pitchFamily="-65" charset="0"/>
                  <a:sym typeface="Symbol" pitchFamily="-65" charset="2"/>
                </a:endParaRPr>
              </a:p>
            </p:txBody>
          </p:sp>
        </mc:Choice>
        <mc:Fallback>
          <p:sp>
            <p:nvSpPr>
              <p:cNvPr id="6" name="Text Box 23">
                <a:extLst>
                  <a:ext uri="{FF2B5EF4-FFF2-40B4-BE49-F238E27FC236}">
                    <a16:creationId xmlns:a16="http://schemas.microsoft.com/office/drawing/2014/main" id="{003BFF1A-BC84-E6BF-9B9C-BDB16BE44EDD}"/>
                  </a:ext>
                </a:extLst>
              </p:cNvPr>
              <p:cNvSpPr txBox="1">
                <a:spLocks noRot="1" noChangeAspect="1" noMove="1" noResize="1" noEditPoints="1" noAdjustHandles="1" noChangeArrowheads="1" noChangeShapeType="1" noTextEdit="1"/>
              </p:cNvSpPr>
              <p:nvPr/>
            </p:nvSpPr>
            <p:spPr bwMode="auto">
              <a:xfrm>
                <a:off x="510296" y="2469690"/>
                <a:ext cx="5297837" cy="400110"/>
              </a:xfrm>
              <a:prstGeom prst="rect">
                <a:avLst/>
              </a:prstGeom>
              <a:blipFill>
                <a:blip r:embed="rId3"/>
                <a:stretch>
                  <a:fillRect l="-1196" t="-15152" b="-24242"/>
                </a:stretch>
              </a:blipFill>
              <a:ln w="9525">
                <a:noFill/>
                <a:miter lim="800000"/>
                <a:headEnd/>
                <a:tailEnd/>
              </a:ln>
              <a:effectLst/>
            </p:spPr>
            <p:txBody>
              <a:bodyPr/>
              <a:lstStyle/>
              <a:p>
                <a:r>
                  <a:rPr lang="en-US">
                    <a:noFill/>
                  </a:rPr>
                  <a:t> </a:t>
                </a:r>
              </a:p>
            </p:txBody>
          </p:sp>
        </mc:Fallback>
      </mc:AlternateContent>
      <p:sp>
        <p:nvSpPr>
          <p:cNvPr id="7" name="Rectangle 6">
            <a:extLst>
              <a:ext uri="{FF2B5EF4-FFF2-40B4-BE49-F238E27FC236}">
                <a16:creationId xmlns:a16="http://schemas.microsoft.com/office/drawing/2014/main" id="{A52EAC23-7392-72C4-F743-75998F6DA6F7}"/>
              </a:ext>
            </a:extLst>
          </p:cNvPr>
          <p:cNvSpPr>
            <a:spLocks noChangeArrowheads="1"/>
          </p:cNvSpPr>
          <p:nvPr/>
        </p:nvSpPr>
        <p:spPr bwMode="auto">
          <a:xfrm>
            <a:off x="4144748" y="2295595"/>
            <a:ext cx="320601" cy="369332"/>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dirty="0">
                <a:solidFill>
                  <a:srgbClr val="00C000"/>
                </a:solidFill>
                <a:latin typeface="Times New Roman" panose="02020603050405020304" pitchFamily="18" charset="0"/>
                <a:cs typeface="Times New Roman" panose="02020603050405020304" pitchFamily="18" charset="0"/>
              </a:rPr>
              <a:t>~</a:t>
            </a:r>
          </a:p>
        </p:txBody>
      </p:sp>
      <p:sp>
        <p:nvSpPr>
          <p:cNvPr id="8" name="Text Box 25">
            <a:extLst>
              <a:ext uri="{FF2B5EF4-FFF2-40B4-BE49-F238E27FC236}">
                <a16:creationId xmlns:a16="http://schemas.microsoft.com/office/drawing/2014/main" id="{073DDCA8-6615-F022-F083-BCC3904D037E}"/>
              </a:ext>
            </a:extLst>
          </p:cNvPr>
          <p:cNvSpPr txBox="1">
            <a:spLocks noChangeArrowheads="1"/>
          </p:cNvSpPr>
          <p:nvPr/>
        </p:nvSpPr>
        <p:spPr bwMode="auto">
          <a:xfrm>
            <a:off x="502137" y="2120049"/>
            <a:ext cx="3975064" cy="369332"/>
          </a:xfrm>
          <a:prstGeom prst="rect">
            <a:avLst/>
          </a:prstGeom>
          <a:noFill/>
          <a:ln w="9525">
            <a:noFill/>
            <a:miter lim="800000"/>
            <a:headEnd/>
            <a:tailEnd/>
          </a:ln>
        </p:spPr>
        <p:txBody>
          <a:bodyPr wrap="none">
            <a:prstTxWarp prst="textNoShape">
              <a:avLst/>
            </a:prstTxWarp>
            <a:spAutoFit/>
          </a:bodyPr>
          <a:lstStyle/>
          <a:p>
            <a:pPr algn="ctr" eaLnBrk="1" hangingPunct="1"/>
            <a:r>
              <a:rPr lang="en-US" b="1" u="sng" dirty="0">
                <a:latin typeface="Tahoma" charset="0"/>
                <a:ea typeface="Tahoma" charset="0"/>
                <a:cs typeface="Tahoma" charset="0"/>
              </a:rPr>
              <a:t>Polarized</a:t>
            </a:r>
            <a:r>
              <a:rPr lang="en-US" u="sng" dirty="0">
                <a:latin typeface="Tahoma" charset="0"/>
                <a:ea typeface="Tahoma" charset="0"/>
                <a:cs typeface="Tahoma" charset="0"/>
              </a:rPr>
              <a:t> beam, unpolarized target:</a:t>
            </a:r>
          </a:p>
        </p:txBody>
      </p:sp>
      <mc:AlternateContent xmlns:mc="http://schemas.openxmlformats.org/markup-compatibility/2006">
        <mc:Choice xmlns:a14="http://schemas.microsoft.com/office/drawing/2010/main" Requires="a14">
          <p:sp>
            <p:nvSpPr>
              <p:cNvPr id="9" name="Text Box 26">
                <a:extLst>
                  <a:ext uri="{FF2B5EF4-FFF2-40B4-BE49-F238E27FC236}">
                    <a16:creationId xmlns:a16="http://schemas.microsoft.com/office/drawing/2014/main" id="{FE231E52-BEB9-FC92-E61F-16737F931CB2}"/>
                  </a:ext>
                </a:extLst>
              </p:cNvPr>
              <p:cNvSpPr txBox="1">
                <a:spLocks noChangeArrowheads="1"/>
              </p:cNvSpPr>
              <p:nvPr/>
            </p:nvSpPr>
            <p:spPr bwMode="auto">
              <a:xfrm>
                <a:off x="6589406" y="2421886"/>
                <a:ext cx="1319592" cy="430887"/>
              </a:xfrm>
              <a:prstGeom prst="rect">
                <a:avLst/>
              </a:prstGeom>
              <a:noFill/>
              <a:ln w="9525">
                <a:noFill/>
                <a:miter lim="800000"/>
                <a:headEnd/>
                <a:tailEnd/>
              </a:ln>
            </p:spPr>
            <p:txBody>
              <a:bodyPr wrap="none">
                <a:prstTxWarp prst="textNoShape">
                  <a:avLst/>
                </a:prstTxWarp>
                <a:spAutoFit/>
              </a:bodyPr>
              <a:lstStyle/>
              <a:p>
                <a:pPr algn="ctr" eaLnBrk="1" hangingPunct="1"/>
                <a14:m>
                  <m:oMath xmlns:m="http://schemas.openxmlformats.org/officeDocument/2006/math">
                    <m:r>
                      <a:rPr lang="en-US" sz="2200" i="1" smtClean="0">
                        <a:latin typeface="Cambria Math" panose="02040503050406030204" pitchFamily="18" charset="0"/>
                        <a:ea typeface="Cambria Math" panose="02040503050406030204" pitchFamily="18" charset="0"/>
                      </a:rPr>
                      <m:t>ℑ</m:t>
                    </m:r>
                  </m:oMath>
                </a14:m>
                <a:r>
                  <a:rPr lang="en-US" sz="2200" dirty="0">
                    <a:latin typeface="Cambria Math" panose="02040503050406030204" pitchFamily="18" charset="0"/>
                    <a:ea typeface="Cambria Math" panose="02040503050406030204" pitchFamily="18" charset="0"/>
                  </a:rPr>
                  <a:t>m</a:t>
                </a:r>
                <a:r>
                  <a:rPr lang="en-US" sz="2200" b="1" dirty="0">
                    <a:solidFill>
                      <a:srgbClr val="FF0000"/>
                    </a:solidFill>
                    <a:latin typeface="Lucida Handwriting" panose="03010101010101010101" pitchFamily="66" charset="77"/>
                    <a:ea typeface="Times New Roman" charset="0"/>
                    <a:cs typeface="Times New Roman" charset="0"/>
                  </a:rPr>
                  <a:t>H</a:t>
                </a:r>
                <a:r>
                  <a:rPr lang="en-US" sz="2200" b="1" i="1" dirty="0">
                    <a:solidFill>
                      <a:srgbClr val="FF0000"/>
                    </a:solidFill>
                    <a:latin typeface="Times New Roman" charset="0"/>
                    <a:ea typeface="Times New Roman" charset="0"/>
                    <a:cs typeface="Times New Roman" charset="0"/>
                  </a:rPr>
                  <a:t>(</a:t>
                </a:r>
                <a:r>
                  <a:rPr lang="en-US" sz="2200" b="1" i="1" dirty="0" err="1">
                    <a:solidFill>
                      <a:srgbClr val="FF0000"/>
                    </a:solidFill>
                    <a:latin typeface="Times New Roman" charset="0"/>
                    <a:ea typeface="Times New Roman" charset="0"/>
                    <a:cs typeface="Times New Roman" charset="0"/>
                  </a:rPr>
                  <a:t>ξ,t</a:t>
                </a:r>
                <a:r>
                  <a:rPr lang="en-US" sz="2200" b="1" i="1" dirty="0">
                    <a:solidFill>
                      <a:srgbClr val="FF0000"/>
                    </a:solidFill>
                    <a:latin typeface="Times New Roman" charset="0"/>
                    <a:ea typeface="Times New Roman" charset="0"/>
                    <a:cs typeface="Times New Roman" charset="0"/>
                  </a:rPr>
                  <a:t>)</a:t>
                </a:r>
              </a:p>
            </p:txBody>
          </p:sp>
        </mc:Choice>
        <mc:Fallback>
          <p:sp>
            <p:nvSpPr>
              <p:cNvPr id="9" name="Text Box 26">
                <a:extLst>
                  <a:ext uri="{FF2B5EF4-FFF2-40B4-BE49-F238E27FC236}">
                    <a16:creationId xmlns:a16="http://schemas.microsoft.com/office/drawing/2014/main" id="{FE231E52-BEB9-FC92-E61F-16737F931CB2}"/>
                  </a:ext>
                </a:extLst>
              </p:cNvPr>
              <p:cNvSpPr txBox="1">
                <a:spLocks noRot="1" noChangeAspect="1" noMove="1" noResize="1" noEditPoints="1" noAdjustHandles="1" noChangeArrowheads="1" noChangeShapeType="1" noTextEdit="1"/>
              </p:cNvSpPr>
              <p:nvPr/>
            </p:nvSpPr>
            <p:spPr bwMode="auto">
              <a:xfrm>
                <a:off x="6589406" y="2421886"/>
                <a:ext cx="1319592" cy="430887"/>
              </a:xfrm>
              <a:prstGeom prst="rect">
                <a:avLst/>
              </a:prstGeom>
              <a:blipFill>
                <a:blip r:embed="rId4"/>
                <a:stretch>
                  <a:fillRect t="-11429" r="-5714" b="-28571"/>
                </a:stretch>
              </a:blipFill>
              <a:ln w="9525">
                <a:noFill/>
                <a:miter lim="800000"/>
                <a:headEnd/>
                <a:tailEnd/>
              </a:ln>
            </p:spPr>
            <p:txBody>
              <a:bodyPr/>
              <a:lstStyle/>
              <a:p>
                <a:r>
                  <a:rPr lang="en-US">
                    <a:noFill/>
                  </a:rPr>
                  <a:t> </a:t>
                </a:r>
              </a:p>
            </p:txBody>
          </p:sp>
        </mc:Fallback>
      </mc:AlternateContent>
      <p:grpSp>
        <p:nvGrpSpPr>
          <p:cNvPr id="16" name="Group 55">
            <a:extLst>
              <a:ext uri="{FF2B5EF4-FFF2-40B4-BE49-F238E27FC236}">
                <a16:creationId xmlns:a16="http://schemas.microsoft.com/office/drawing/2014/main" id="{8628BC3E-F375-920D-68CF-6C27284FEAEB}"/>
              </a:ext>
            </a:extLst>
          </p:cNvPr>
          <p:cNvGrpSpPr>
            <a:grpSpLocks/>
          </p:cNvGrpSpPr>
          <p:nvPr/>
        </p:nvGrpSpPr>
        <p:grpSpPr bwMode="auto">
          <a:xfrm>
            <a:off x="512731" y="3122079"/>
            <a:ext cx="7373939" cy="784226"/>
            <a:chOff x="344" y="3380"/>
            <a:chExt cx="4645" cy="494"/>
          </a:xfrm>
        </p:grpSpPr>
        <p:sp>
          <p:nvSpPr>
            <p:cNvPr id="17" name="Text Box 15">
              <a:extLst>
                <a:ext uri="{FF2B5EF4-FFF2-40B4-BE49-F238E27FC236}">
                  <a16:creationId xmlns:a16="http://schemas.microsoft.com/office/drawing/2014/main" id="{1EF23AB0-8438-7CAC-7A1D-89F3A4AC5E44}"/>
                </a:ext>
              </a:extLst>
            </p:cNvPr>
            <p:cNvSpPr txBox="1">
              <a:spLocks noChangeArrowheads="1"/>
            </p:cNvSpPr>
            <p:nvPr/>
          </p:nvSpPr>
          <p:spPr bwMode="auto">
            <a:xfrm>
              <a:off x="354" y="3380"/>
              <a:ext cx="2577" cy="233"/>
            </a:xfrm>
            <a:prstGeom prst="rect">
              <a:avLst/>
            </a:prstGeom>
            <a:noFill/>
            <a:ln w="9525">
              <a:noFill/>
              <a:miter lim="800000"/>
              <a:headEnd/>
              <a:tailEnd/>
            </a:ln>
          </p:spPr>
          <p:txBody>
            <a:bodyPr wrap="none">
              <a:prstTxWarp prst="textNoShape">
                <a:avLst/>
              </a:prstTxWarp>
              <a:spAutoFit/>
            </a:bodyPr>
            <a:lstStyle/>
            <a:p>
              <a:pPr algn="ctr" eaLnBrk="1" hangingPunct="1"/>
              <a:r>
                <a:rPr lang="en-US" u="sng" dirty="0">
                  <a:latin typeface="Tahoma" charset="0"/>
                  <a:ea typeface="Tahoma" charset="0"/>
                  <a:cs typeface="Tahoma" charset="0"/>
                </a:rPr>
                <a:t>Unpolarized beam, </a:t>
              </a:r>
              <a:r>
                <a:rPr lang="en-US" b="1" u="sng" dirty="0">
                  <a:latin typeface="Tahoma" charset="0"/>
                  <a:ea typeface="Tahoma" charset="0"/>
                  <a:cs typeface="Tahoma" charset="0"/>
                </a:rPr>
                <a:t>trans. pol.</a:t>
              </a:r>
              <a:r>
                <a:rPr lang="en-US" u="sng" dirty="0">
                  <a:latin typeface="Tahoma" charset="0"/>
                  <a:ea typeface="Tahoma" charset="0"/>
                  <a:cs typeface="Tahoma" charset="0"/>
                </a:rPr>
                <a:t> target:</a:t>
              </a:r>
            </a:p>
          </p:txBody>
        </p:sp>
        <mc:AlternateContent xmlns:mc="http://schemas.openxmlformats.org/markup-compatibility/2006">
          <mc:Choice xmlns:a14="http://schemas.microsoft.com/office/drawing/2010/main" Requires="a14">
            <p:sp>
              <p:nvSpPr>
                <p:cNvPr id="18" name="Text Box 17">
                  <a:extLst>
                    <a:ext uri="{FF2B5EF4-FFF2-40B4-BE49-F238E27FC236}">
                      <a16:creationId xmlns:a16="http://schemas.microsoft.com/office/drawing/2014/main" id="{32FDD30C-6305-B74F-7D7E-CEE59F241F83}"/>
                    </a:ext>
                  </a:extLst>
                </p:cNvPr>
                <p:cNvSpPr txBox="1">
                  <a:spLocks noChangeArrowheads="1"/>
                </p:cNvSpPr>
                <p:nvPr/>
              </p:nvSpPr>
              <p:spPr bwMode="auto">
                <a:xfrm>
                  <a:off x="344" y="3622"/>
                  <a:ext cx="3210" cy="252"/>
                </a:xfrm>
                <a:prstGeom prst="rect">
                  <a:avLst/>
                </a:prstGeom>
                <a:noFill/>
                <a:ln w="9525">
                  <a:noFill/>
                  <a:miter lim="800000"/>
                  <a:headEnd/>
                  <a:tailEnd/>
                </a:ln>
              </p:spPr>
              <p:txBody>
                <a:bodyPr wrap="square">
                  <a:prstTxWarp prst="textNoShape">
                    <a:avLst/>
                  </a:prstTxWarp>
                  <a:spAutoFit/>
                </a:bodyPr>
                <a:lstStyle/>
                <a:p>
                  <a:r>
                    <a:rPr lang="en-US" sz="2000" dirty="0">
                      <a:latin typeface="Symbol" charset="2"/>
                      <a:sym typeface="Symbol" charset="2"/>
                    </a:rPr>
                    <a:t></a:t>
                  </a:r>
                  <a:r>
                    <a:rPr lang="en-US" sz="2000" baseline="-25000" dirty="0">
                      <a:latin typeface="Comic Sans MS" charset="0"/>
                    </a:rPr>
                    <a:t>UT</a:t>
                  </a:r>
                  <a:r>
                    <a:rPr lang="en-US" sz="2000" dirty="0">
                      <a:latin typeface="Symbol" charset="2"/>
                    </a:rPr>
                    <a:t> </a:t>
                  </a:r>
                  <a:r>
                    <a:rPr lang="en-US" sz="2000" dirty="0">
                      <a:latin typeface="Tahoma" charset="0"/>
                    </a:rPr>
                    <a:t>~ cos</a:t>
                  </a:r>
                  <a:r>
                    <a:rPr lang="en-US" sz="2000" dirty="0">
                      <a:latin typeface="Tahoma" charset="0"/>
                      <a:sym typeface="Symbol" charset="2"/>
                    </a:rPr>
                    <a:t> </a:t>
                  </a:r>
                  <a:r>
                    <a:rPr lang="en-US" sz="2000" dirty="0">
                      <a:latin typeface="Tahoma" panose="020B0604030504040204" pitchFamily="34" charset="0"/>
                      <a:ea typeface="Tahoma" panose="020B0604030504040204" pitchFamily="34" charset="0"/>
                      <a:cs typeface="Tahoma" panose="020B0604030504040204" pitchFamily="34" charset="0"/>
                    </a:rPr>
                    <a:t>sin(</a:t>
                  </a:r>
                  <a:r>
                    <a:rPr lang="en-US" sz="2000" dirty="0">
                      <a:solidFill>
                        <a:srgbClr val="2F55EC"/>
                      </a:solidFill>
                      <a:latin typeface="Tahoma" panose="020B0604030504040204" pitchFamily="34" charset="0"/>
                      <a:ea typeface="Tahoma" panose="020B0604030504040204" pitchFamily="34" charset="0"/>
                      <a:cs typeface="Tahoma" panose="020B0604030504040204" pitchFamily="34" charset="0"/>
                      <a:sym typeface="Symbol" charset="2"/>
                    </a:rPr>
                    <a:t></a:t>
                  </a:r>
                  <a:r>
                    <a:rPr lang="en-US" sz="2000" b="1" baseline="-25000" dirty="0">
                      <a:solidFill>
                        <a:srgbClr val="2F55EC"/>
                      </a:solidFill>
                      <a:latin typeface="Tahoma" panose="020B0604030504040204" pitchFamily="34" charset="0"/>
                      <a:ea typeface="Tahoma" panose="020B0604030504040204" pitchFamily="34" charset="0"/>
                      <a:cs typeface="Tahoma" panose="020B0604030504040204" pitchFamily="34" charset="0"/>
                      <a:sym typeface="Symbol" charset="2"/>
                    </a:rPr>
                    <a:t>s</a:t>
                  </a:r>
                  <a:r>
                    <a:rPr lang="en-US" sz="2000" dirty="0">
                      <a:solidFill>
                        <a:srgbClr val="2F55EC"/>
                      </a:solidFill>
                      <a:latin typeface="Tahoma" panose="020B0604030504040204" pitchFamily="34" charset="0"/>
                      <a:ea typeface="Tahoma" panose="020B0604030504040204" pitchFamily="34" charset="0"/>
                      <a:cs typeface="Tahoma" panose="020B0604030504040204" pitchFamily="34" charset="0"/>
                      <a:sym typeface="Symbol" charset="2"/>
                    </a:rPr>
                    <a:t>-</a:t>
                  </a:r>
                  <a:r>
                    <a:rPr lang="en-US" sz="2000" dirty="0">
                      <a:latin typeface="Tahoma" panose="020B0604030504040204" pitchFamily="34" charset="0"/>
                      <a:ea typeface="Tahoma" panose="020B0604030504040204" pitchFamily="34" charset="0"/>
                      <a:cs typeface="Tahoma" panose="020B0604030504040204" pitchFamily="34" charset="0"/>
                      <a:sym typeface="Symbol" charset="2"/>
                    </a:rPr>
                    <a:t></a:t>
                  </a:r>
                  <a:r>
                    <a:rPr lang="en-US" sz="2000" dirty="0">
                      <a:sym typeface="Symbol" charset="2"/>
                    </a:rPr>
                    <a:t>)</a:t>
                  </a:r>
                  <a14:m>
                    <m:oMath xmlns:m="http://schemas.openxmlformats.org/officeDocument/2006/math">
                      <m:r>
                        <a:rPr lang="en-US" sz="2000" i="1" dirty="0" smtClean="0">
                          <a:latin typeface="Cambria Math" panose="02040503050406030204" pitchFamily="18" charset="0"/>
                          <a:ea typeface="Cambria Math" panose="02040503050406030204" pitchFamily="18" charset="0"/>
                          <a:cs typeface="Tahoma" panose="020B0604030504040204" pitchFamily="34" charset="0"/>
                          <a:sym typeface="Symbol" charset="2"/>
                        </a:rPr>
                        <m:t>ℑ</m:t>
                      </m:r>
                    </m:oMath>
                  </a14:m>
                  <a:r>
                    <a:rPr lang="en-US" sz="2000" dirty="0" err="1">
                      <a:latin typeface="Cambria Math" panose="02040503050406030204" pitchFamily="18" charset="0"/>
                      <a:ea typeface="Cambria Math" panose="02040503050406030204" pitchFamily="18" charset="0"/>
                      <a:cs typeface="Tahoma" panose="020B0604030504040204" pitchFamily="34" charset="0"/>
                      <a:sym typeface="Symbol" charset="2"/>
                    </a:rPr>
                    <a:t>m</a:t>
                  </a:r>
                  <a:r>
                    <a:rPr lang="en-US" sz="2000" dirty="0">
                      <a:latin typeface="Tahoma" charset="0"/>
                    </a:rPr>
                    <a:t>{k(</a:t>
                  </a:r>
                  <a:r>
                    <a:rPr lang="en-US" sz="2000" dirty="0">
                      <a:latin typeface="Tahoma" panose="020B0604030504040204" pitchFamily="34" charset="0"/>
                      <a:ea typeface="Tahoma" panose="020B0604030504040204" pitchFamily="34" charset="0"/>
                      <a:cs typeface="Tahoma" panose="020B0604030504040204" pitchFamily="34" charset="0"/>
                    </a:rPr>
                    <a:t>F</a:t>
                  </a:r>
                  <a:r>
                    <a:rPr lang="en-US" sz="2000" baseline="-25000" dirty="0">
                      <a:latin typeface="Tahoma" panose="020B0604030504040204" pitchFamily="34" charset="0"/>
                      <a:ea typeface="Tahoma" panose="020B0604030504040204" pitchFamily="34" charset="0"/>
                      <a:cs typeface="Tahoma" panose="020B0604030504040204" pitchFamily="34" charset="0"/>
                    </a:rPr>
                    <a:t>1</a:t>
                  </a:r>
                  <a:r>
                    <a:rPr lang="en-US" sz="2000" b="1" dirty="0">
                      <a:solidFill>
                        <a:srgbClr val="0000FF"/>
                      </a:solidFill>
                      <a:latin typeface="Lucida Handwriting" panose="03010101010101010101" pitchFamily="66" charset="77"/>
                    </a:rPr>
                    <a:t>E</a:t>
                  </a:r>
                  <a:r>
                    <a:rPr lang="en-US" sz="2000" b="1" dirty="0">
                      <a:solidFill>
                        <a:srgbClr val="0000FF"/>
                      </a:solidFill>
                      <a:latin typeface="Times New Roman" charset="0"/>
                    </a:rPr>
                    <a:t> </a:t>
                  </a:r>
                  <a:r>
                    <a:rPr lang="en-US" sz="2000" b="1" i="1" dirty="0">
                      <a:solidFill>
                        <a:srgbClr val="0000FF"/>
                      </a:solidFill>
                      <a:latin typeface="Times New Roman" charset="0"/>
                    </a:rPr>
                    <a:t>- </a:t>
                  </a:r>
                  <a:r>
                    <a:rPr lang="en-US" sz="2000" dirty="0">
                      <a:latin typeface="Tahoma" charset="0"/>
                    </a:rPr>
                    <a:t>F</a:t>
                  </a:r>
                  <a:r>
                    <a:rPr lang="en-US" sz="2000" baseline="-25000" dirty="0">
                      <a:latin typeface="Tahoma" charset="0"/>
                    </a:rPr>
                    <a:t>2</a:t>
                  </a:r>
                  <a:r>
                    <a:rPr lang="en-US" sz="2000" b="1" dirty="0">
                      <a:solidFill>
                        <a:srgbClr val="FF0000"/>
                      </a:solidFill>
                      <a:latin typeface="Lucida Handwriting" panose="03010101010101010101" pitchFamily="66" charset="77"/>
                      <a:ea typeface="Arial Unicode MS" charset="0"/>
                      <a:cs typeface="Arial Unicode MS" charset="0"/>
                    </a:rPr>
                    <a:t>H</a:t>
                  </a:r>
                  <a:r>
                    <a:rPr lang="en-US" sz="2000" dirty="0">
                      <a:latin typeface="Times New Roman" charset="0"/>
                    </a:rPr>
                    <a:t> )</a:t>
                  </a:r>
                  <a:r>
                    <a:rPr lang="en-US" sz="2000" dirty="0">
                      <a:latin typeface="Tahoma" charset="0"/>
                    </a:rPr>
                    <a:t>}d</a:t>
                  </a:r>
                  <a:r>
                    <a:rPr lang="en-US" sz="2000" dirty="0">
                      <a:latin typeface="Tahoma" charset="0"/>
                      <a:sym typeface="Symbol" charset="2"/>
                    </a:rPr>
                    <a:t></a:t>
                  </a:r>
                  <a:endParaRPr lang="en-US" sz="2000" dirty="0">
                    <a:solidFill>
                      <a:schemeClr val="tx2"/>
                    </a:solidFill>
                    <a:latin typeface="Tahoma" charset="0"/>
                    <a:sym typeface="Symbol" charset="2"/>
                  </a:endParaRPr>
                </a:p>
              </p:txBody>
            </p:sp>
          </mc:Choice>
          <mc:Fallback>
            <p:sp>
              <p:nvSpPr>
                <p:cNvPr id="18" name="Text Box 17">
                  <a:extLst>
                    <a:ext uri="{FF2B5EF4-FFF2-40B4-BE49-F238E27FC236}">
                      <a16:creationId xmlns:a16="http://schemas.microsoft.com/office/drawing/2014/main" id="{32FDD30C-6305-B74F-7D7E-CEE59F241F83}"/>
                    </a:ext>
                  </a:extLst>
                </p:cNvPr>
                <p:cNvSpPr txBox="1">
                  <a:spLocks noRot="1" noChangeAspect="1" noMove="1" noResize="1" noEditPoints="1" noAdjustHandles="1" noChangeArrowheads="1" noChangeShapeType="1" noTextEdit="1"/>
                </p:cNvSpPr>
                <p:nvPr/>
              </p:nvSpPr>
              <p:spPr bwMode="auto">
                <a:xfrm>
                  <a:off x="344" y="3622"/>
                  <a:ext cx="3210" cy="252"/>
                </a:xfrm>
                <a:prstGeom prst="rect">
                  <a:avLst/>
                </a:prstGeom>
                <a:blipFill>
                  <a:blip r:embed="rId5"/>
                  <a:stretch>
                    <a:fillRect l="-1244" t="-15625" b="-25000"/>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 Box 21">
                  <a:extLst>
                    <a:ext uri="{FF2B5EF4-FFF2-40B4-BE49-F238E27FC236}">
                      <a16:creationId xmlns:a16="http://schemas.microsoft.com/office/drawing/2014/main" id="{75AC810C-90FD-F184-D593-55774DA882B3}"/>
                    </a:ext>
                  </a:extLst>
                </p:cNvPr>
                <p:cNvSpPr txBox="1">
                  <a:spLocks noChangeArrowheads="1"/>
                </p:cNvSpPr>
                <p:nvPr/>
              </p:nvSpPr>
              <p:spPr bwMode="auto">
                <a:xfrm>
                  <a:off x="4201" y="3561"/>
                  <a:ext cx="788" cy="271"/>
                </a:xfrm>
                <a:prstGeom prst="rect">
                  <a:avLst/>
                </a:prstGeom>
                <a:noFill/>
                <a:ln w="9525">
                  <a:noFill/>
                  <a:miter lim="800000"/>
                  <a:headEnd/>
                  <a:tailEnd/>
                </a:ln>
              </p:spPr>
              <p:txBody>
                <a:bodyPr wrap="none">
                  <a:prstTxWarp prst="textNoShape">
                    <a:avLst/>
                  </a:prstTxWarp>
                  <a:spAutoFit/>
                </a:bodyPr>
                <a:lstStyle/>
                <a:p>
                  <a:pPr algn="ctr" eaLnBrk="1" hangingPunct="1"/>
                  <a14:m>
                    <m:oMath xmlns:m="http://schemas.openxmlformats.org/officeDocument/2006/math">
                      <m:r>
                        <a:rPr lang="en-US" sz="2200" i="1" smtClean="0">
                          <a:latin typeface="Cambria Math" panose="02040503050406030204" pitchFamily="18" charset="0"/>
                          <a:ea typeface="Cambria Math" panose="02040503050406030204" pitchFamily="18" charset="0"/>
                        </a:rPr>
                        <m:t>ℑ</m:t>
                      </m:r>
                    </m:oMath>
                  </a14:m>
                  <a:r>
                    <a:rPr lang="en-US" sz="2200" dirty="0">
                      <a:latin typeface="Cambria Math" panose="02040503050406030204" pitchFamily="18" charset="0"/>
                      <a:ea typeface="Cambria Math" panose="02040503050406030204" pitchFamily="18" charset="0"/>
                    </a:rPr>
                    <a:t>m</a:t>
                  </a:r>
                  <a:r>
                    <a:rPr lang="en-US" sz="2200" b="1" dirty="0">
                      <a:solidFill>
                        <a:srgbClr val="0000FF"/>
                      </a:solidFill>
                      <a:latin typeface="Lucida Handwriting" panose="03010101010101010101" pitchFamily="66" charset="77"/>
                      <a:ea typeface="Times New Roman" charset="0"/>
                      <a:cs typeface="Times New Roman" charset="0"/>
                    </a:rPr>
                    <a:t>E</a:t>
                  </a:r>
                  <a:r>
                    <a:rPr lang="en-US" sz="2200" b="1" i="1" dirty="0">
                      <a:solidFill>
                        <a:srgbClr val="0000FF"/>
                      </a:solidFill>
                      <a:latin typeface="Times New Roman" charset="0"/>
                      <a:ea typeface="Times New Roman" charset="0"/>
                      <a:cs typeface="Times New Roman" charset="0"/>
                    </a:rPr>
                    <a:t>(</a:t>
                  </a:r>
                  <a:r>
                    <a:rPr lang="en-US" sz="2200" b="1" i="1" dirty="0" err="1">
                      <a:solidFill>
                        <a:srgbClr val="0000FF"/>
                      </a:solidFill>
                      <a:latin typeface="Times New Roman" charset="0"/>
                      <a:ea typeface="Times New Roman" charset="0"/>
                      <a:cs typeface="Times New Roman" charset="0"/>
                    </a:rPr>
                    <a:t>ξ,t</a:t>
                  </a:r>
                  <a:r>
                    <a:rPr lang="en-US" sz="2200" b="1" i="1" dirty="0">
                      <a:solidFill>
                        <a:srgbClr val="0000FF"/>
                      </a:solidFill>
                      <a:latin typeface="Times New Roman" charset="0"/>
                      <a:ea typeface="Times New Roman" charset="0"/>
                      <a:cs typeface="Times New Roman" charset="0"/>
                    </a:rPr>
                    <a:t>)</a:t>
                  </a:r>
                </a:p>
              </p:txBody>
            </p:sp>
          </mc:Choice>
          <mc:Fallback>
            <p:sp>
              <p:nvSpPr>
                <p:cNvPr id="19" name="Text Box 21">
                  <a:extLst>
                    <a:ext uri="{FF2B5EF4-FFF2-40B4-BE49-F238E27FC236}">
                      <a16:creationId xmlns:a16="http://schemas.microsoft.com/office/drawing/2014/main" id="{75AC810C-90FD-F184-D593-55774DA882B3}"/>
                    </a:ext>
                  </a:extLst>
                </p:cNvPr>
                <p:cNvSpPr txBox="1">
                  <a:spLocks noRot="1" noChangeAspect="1" noMove="1" noResize="1" noEditPoints="1" noAdjustHandles="1" noChangeArrowheads="1" noChangeShapeType="1" noTextEdit="1"/>
                </p:cNvSpPr>
                <p:nvPr/>
              </p:nvSpPr>
              <p:spPr bwMode="auto">
                <a:xfrm>
                  <a:off x="4201" y="3561"/>
                  <a:ext cx="788" cy="271"/>
                </a:xfrm>
                <a:prstGeom prst="rect">
                  <a:avLst/>
                </a:prstGeom>
                <a:blipFill>
                  <a:blip r:embed="rId6"/>
                  <a:stretch>
                    <a:fillRect l="-1000" t="-11429" r="-5000" b="-28571"/>
                  </a:stretch>
                </a:blipFill>
                <a:ln w="9525">
                  <a:noFill/>
                  <a:miter lim="800000"/>
                  <a:headEnd/>
                  <a:tailEnd/>
                </a:ln>
              </p:spPr>
              <p:txBody>
                <a:bodyPr/>
                <a:lstStyle/>
                <a:p>
                  <a:r>
                    <a:rPr lang="en-US">
                      <a:noFill/>
                    </a:rPr>
                    <a:t> </a:t>
                  </a:r>
                </a:p>
              </p:txBody>
            </p:sp>
          </mc:Fallback>
        </mc:AlternateContent>
      </p:grpSp>
      <p:sp>
        <p:nvSpPr>
          <p:cNvPr id="20" name="AutoShape 20">
            <a:extLst>
              <a:ext uri="{FF2B5EF4-FFF2-40B4-BE49-F238E27FC236}">
                <a16:creationId xmlns:a16="http://schemas.microsoft.com/office/drawing/2014/main" id="{70989E55-BB99-63B3-FD42-B4992F10EDA4}"/>
              </a:ext>
            </a:extLst>
          </p:cNvPr>
          <p:cNvSpPr>
            <a:spLocks noChangeArrowheads="1"/>
          </p:cNvSpPr>
          <p:nvPr/>
        </p:nvSpPr>
        <p:spPr bwMode="auto">
          <a:xfrm>
            <a:off x="5831592" y="3456156"/>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sp>
        <p:nvSpPr>
          <p:cNvPr id="21" name="TextBox 20">
            <a:extLst>
              <a:ext uri="{FF2B5EF4-FFF2-40B4-BE49-F238E27FC236}">
                <a16:creationId xmlns:a16="http://schemas.microsoft.com/office/drawing/2014/main" id="{D688E2EA-DA2D-D2EF-3DA1-9FA9A88CE23A}"/>
              </a:ext>
            </a:extLst>
          </p:cNvPr>
          <p:cNvSpPr txBox="1"/>
          <p:nvPr/>
        </p:nvSpPr>
        <p:spPr>
          <a:xfrm>
            <a:off x="538773" y="4246568"/>
            <a:ext cx="3165711" cy="369332"/>
          </a:xfrm>
          <a:prstGeom prst="rect">
            <a:avLst/>
          </a:prstGeom>
          <a:noFill/>
          <a:ln>
            <a:noFill/>
          </a:ln>
        </p:spPr>
        <p:txBody>
          <a:bodyPr wrap="square" rtlCol="0">
            <a:spAutoFit/>
          </a:bodyPr>
          <a:lstStyle/>
          <a:p>
            <a:r>
              <a:rPr lang="en-US" u="sng" dirty="0">
                <a:latin typeface="Tahoma" panose="020B0604030504040204" pitchFamily="34" charset="0"/>
                <a:ea typeface="Tahoma" panose="020B0604030504040204" pitchFamily="34" charset="0"/>
                <a:cs typeface="Tahoma" panose="020B0604030504040204" pitchFamily="34" charset="0"/>
              </a:rPr>
              <a:t>Unpolarized</a:t>
            </a:r>
            <a:r>
              <a:rPr lang="en-US" b="1" u="sng" dirty="0">
                <a:latin typeface="Tahoma" panose="020B0604030504040204" pitchFamily="34" charset="0"/>
                <a:ea typeface="Tahoma" panose="020B0604030504040204" pitchFamily="34" charset="0"/>
                <a:cs typeface="Tahoma" panose="020B0604030504040204" pitchFamily="34" charset="0"/>
              </a:rPr>
              <a:t> cross section</a:t>
            </a:r>
            <a:r>
              <a:rPr lang="en-US" u="sng" dirty="0">
                <a:latin typeface="Tahoma" panose="020B0604030504040204" pitchFamily="34" charset="0"/>
                <a:ea typeface="Tahoma" panose="020B0604030504040204" pitchFamily="34" charset="0"/>
                <a:cs typeface="Tahoma" panose="020B0604030504040204" pitchFamily="34" charset="0"/>
              </a:rPr>
              <a:t>:</a:t>
            </a:r>
            <a:endParaRPr lang="en-US" u="sng" baseline="-25000" dirty="0">
              <a:latin typeface="Tahoma" panose="020B0604030504040204" pitchFamily="34" charset="0"/>
              <a:ea typeface="Tahoma" panose="020B0604030504040204" pitchFamily="34" charset="0"/>
              <a:cs typeface="Tahoma" panose="020B0604030504040204" pitchFamily="34" charset="0"/>
              <a:sym typeface="Symbol" charset="2"/>
            </a:endParaRPr>
          </a:p>
        </p:txBody>
      </p:sp>
      <p:sp>
        <p:nvSpPr>
          <p:cNvPr id="22" name="AutoShape 20">
            <a:extLst>
              <a:ext uri="{FF2B5EF4-FFF2-40B4-BE49-F238E27FC236}">
                <a16:creationId xmlns:a16="http://schemas.microsoft.com/office/drawing/2014/main" id="{417F2087-97AE-DE9C-FB97-AF07467E657F}"/>
              </a:ext>
            </a:extLst>
          </p:cNvPr>
          <p:cNvSpPr>
            <a:spLocks noChangeArrowheads="1"/>
          </p:cNvSpPr>
          <p:nvPr/>
        </p:nvSpPr>
        <p:spPr bwMode="auto">
          <a:xfrm>
            <a:off x="5889915" y="4613843"/>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B461AED6-3C89-B974-5C77-A8922763995B}"/>
                  </a:ext>
                </a:extLst>
              </p:cNvPr>
              <p:cNvSpPr txBox="1"/>
              <p:nvPr/>
            </p:nvSpPr>
            <p:spPr>
              <a:xfrm>
                <a:off x="6648827" y="4600447"/>
                <a:ext cx="1424364" cy="430887"/>
              </a:xfrm>
              <a:prstGeom prst="rect">
                <a:avLst/>
              </a:prstGeom>
              <a:noFill/>
            </p:spPr>
            <p:txBody>
              <a:bodyPr wrap="none" rtlCol="0">
                <a:spAutoFit/>
              </a:bodyPr>
              <a:lstStyle/>
              <a:p>
                <a14:m>
                  <m:oMath xmlns:m="http://schemas.openxmlformats.org/officeDocument/2006/math">
                    <m:r>
                      <a:rPr lang="en-US" sz="2200" i="1" dirty="0" smtClean="0">
                        <a:latin typeface="Cambria Math" panose="02040503050406030204" pitchFamily="18" charset="0"/>
                        <a:ea typeface="Cambria Math" panose="02040503050406030204" pitchFamily="18" charset="0"/>
                        <a:cs typeface="Tahoma" panose="020B0604030504040204" pitchFamily="34" charset="0"/>
                        <a:sym typeface="Symbol" charset="2"/>
                      </a:rPr>
                      <m:t>ℜ</m:t>
                    </m:r>
                  </m:oMath>
                </a14:m>
                <a:r>
                  <a:rPr lang="en-US" sz="2200" dirty="0">
                    <a:latin typeface="Cambria Math" panose="02040503050406030204" pitchFamily="18" charset="0"/>
                    <a:ea typeface="Cambria Math" panose="02040503050406030204" pitchFamily="18" charset="0"/>
                    <a:cs typeface="Tahoma" panose="020B0604030504040204" pitchFamily="34" charset="0"/>
                    <a:sym typeface="Symbol" charset="2"/>
                  </a:rPr>
                  <a:t>e</a:t>
                </a:r>
                <a:r>
                  <a:rPr lang="en-US" sz="2200" b="1" dirty="0"/>
                  <a:t>(T</a:t>
                </a:r>
                <a:r>
                  <a:rPr lang="en-US" sz="2200" b="1" baseline="30000" dirty="0"/>
                  <a:t>DVCS</a:t>
                </a:r>
                <a:r>
                  <a:rPr lang="en-US" sz="2200" b="1" dirty="0"/>
                  <a:t>)</a:t>
                </a:r>
              </a:p>
            </p:txBody>
          </p:sp>
        </mc:Choice>
        <mc:Fallback>
          <p:sp>
            <p:nvSpPr>
              <p:cNvPr id="23" name="TextBox 22">
                <a:extLst>
                  <a:ext uri="{FF2B5EF4-FFF2-40B4-BE49-F238E27FC236}">
                    <a16:creationId xmlns:a16="http://schemas.microsoft.com/office/drawing/2014/main" id="{B461AED6-3C89-B974-5C77-A8922763995B}"/>
                  </a:ext>
                </a:extLst>
              </p:cNvPr>
              <p:cNvSpPr txBox="1">
                <a:spLocks noRot="1" noChangeAspect="1" noMove="1" noResize="1" noEditPoints="1" noAdjustHandles="1" noChangeArrowheads="1" noChangeShapeType="1" noTextEdit="1"/>
              </p:cNvSpPr>
              <p:nvPr/>
            </p:nvSpPr>
            <p:spPr>
              <a:xfrm>
                <a:off x="6648827" y="4600447"/>
                <a:ext cx="1424364" cy="430887"/>
              </a:xfrm>
              <a:prstGeom prst="rect">
                <a:avLst/>
              </a:prstGeom>
              <a:blipFill>
                <a:blip r:embed="rId7"/>
                <a:stretch>
                  <a:fillRect l="-885" t="-11765" r="-3540" b="-29412"/>
                </a:stretch>
              </a:blipFill>
            </p:spPr>
            <p:txBody>
              <a:bodyPr/>
              <a:lstStyle/>
              <a:p>
                <a:r>
                  <a:rPr lang="en-US">
                    <a:noFill/>
                  </a:rPr>
                  <a:t> </a:t>
                </a:r>
              </a:p>
            </p:txBody>
          </p:sp>
        </mc:Fallback>
      </mc:AlternateContent>
      <p:sp>
        <p:nvSpPr>
          <p:cNvPr id="24" name="AutoShape 38">
            <a:extLst>
              <a:ext uri="{FF2B5EF4-FFF2-40B4-BE49-F238E27FC236}">
                <a16:creationId xmlns:a16="http://schemas.microsoft.com/office/drawing/2014/main" id="{FA59507B-B6F6-49CC-D8CF-A6076AE5B7D7}"/>
              </a:ext>
            </a:extLst>
          </p:cNvPr>
          <p:cNvSpPr>
            <a:spLocks noChangeArrowheads="1"/>
          </p:cNvSpPr>
          <p:nvPr/>
        </p:nvSpPr>
        <p:spPr bwMode="auto">
          <a:xfrm>
            <a:off x="5864450" y="2496103"/>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88D2DF6C-6599-A453-EB78-98B0D247CA93}"/>
                  </a:ext>
                </a:extLst>
              </p:cNvPr>
              <p:cNvSpPr txBox="1"/>
              <p:nvPr/>
            </p:nvSpPr>
            <p:spPr>
              <a:xfrm>
                <a:off x="522495" y="4649501"/>
                <a:ext cx="4853869" cy="369332"/>
              </a:xfrm>
              <a:prstGeom prst="rect">
                <a:avLst/>
              </a:prstGeom>
              <a:noFill/>
              <a:ln>
                <a:noFill/>
              </a:ln>
            </p:spPr>
            <p:txBody>
              <a:bodyPr wrap="square" rtlCol="0">
                <a:spAutoFit/>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cs typeface="Tahoma" panose="020B0604030504040204" pitchFamily="34" charset="0"/>
                        <a:sym typeface="Symbol" charset="2"/>
                      </a:rPr>
                      <m:t>ℜ</m:t>
                    </m:r>
                  </m:oMath>
                </a14:m>
                <a:r>
                  <a:rPr lang="en-US" dirty="0">
                    <a:latin typeface="Cambria Math" panose="02040503050406030204" pitchFamily="18" charset="0"/>
                    <a:ea typeface="Cambria Math" panose="02040503050406030204" pitchFamily="18" charset="0"/>
                    <a:cs typeface="Tahoma" panose="020B0604030504040204" pitchFamily="34" charset="0"/>
                    <a:sym typeface="Symbol" charset="2"/>
                  </a:rPr>
                  <a:t>e</a:t>
                </a:r>
                <a:r>
                  <a:rPr lang="en-US" dirty="0">
                    <a:latin typeface="Tahoma" panose="020B0604030504040204" pitchFamily="34" charset="0"/>
                    <a:ea typeface="Tahoma" panose="020B0604030504040204" pitchFamily="34" charset="0"/>
                    <a:cs typeface="Tahoma" panose="020B0604030504040204" pitchFamily="34" charset="0"/>
                    <a:sym typeface="Symbol" charset="2"/>
                  </a:rPr>
                  <a:t>(CFFs), separate </a:t>
                </a:r>
                <a:r>
                  <a:rPr lang="en-US" dirty="0" err="1">
                    <a:latin typeface="Tahoma" panose="020B0604030504040204" pitchFamily="34" charset="0"/>
                    <a:ea typeface="Tahoma" panose="020B0604030504040204" pitchFamily="34" charset="0"/>
                    <a:cs typeface="Tahoma" panose="020B0604030504040204" pitchFamily="34" charset="0"/>
                    <a:sym typeface="Symbol" charset="2"/>
                  </a:rPr>
                  <a:t>h.t</a:t>
                </a:r>
                <a:r>
                  <a:rPr lang="en-US" dirty="0">
                    <a:latin typeface="Tahoma" panose="020B0604030504040204" pitchFamily="34" charset="0"/>
                    <a:ea typeface="Tahoma" panose="020B0604030504040204" pitchFamily="34" charset="0"/>
                    <a:cs typeface="Tahoma" panose="020B0604030504040204" pitchFamily="34" charset="0"/>
                    <a:sym typeface="Symbol" charset="2"/>
                  </a:rPr>
                  <a:t>. contributions to DVCS</a:t>
                </a:r>
                <a:endParaRPr lang="en-US" baseline="-25000" dirty="0">
                  <a:latin typeface="Tahoma" panose="020B0604030504040204" pitchFamily="34" charset="0"/>
                  <a:ea typeface="Tahoma" panose="020B0604030504040204" pitchFamily="34" charset="0"/>
                  <a:cs typeface="Tahoma" panose="020B0604030504040204" pitchFamily="34" charset="0"/>
                  <a:sym typeface="Symbol" charset="2"/>
                </a:endParaRPr>
              </a:p>
            </p:txBody>
          </p:sp>
        </mc:Choice>
        <mc:Fallback>
          <p:sp>
            <p:nvSpPr>
              <p:cNvPr id="25" name="TextBox 24">
                <a:extLst>
                  <a:ext uri="{FF2B5EF4-FFF2-40B4-BE49-F238E27FC236}">
                    <a16:creationId xmlns:a16="http://schemas.microsoft.com/office/drawing/2014/main" id="{88D2DF6C-6599-A453-EB78-98B0D247CA93}"/>
                  </a:ext>
                </a:extLst>
              </p:cNvPr>
              <p:cNvSpPr txBox="1">
                <a:spLocks noRot="1" noChangeAspect="1" noMove="1" noResize="1" noEditPoints="1" noAdjustHandles="1" noChangeArrowheads="1" noChangeShapeType="1" noTextEdit="1"/>
              </p:cNvSpPr>
              <p:nvPr/>
            </p:nvSpPr>
            <p:spPr>
              <a:xfrm>
                <a:off x="522495" y="4649501"/>
                <a:ext cx="4853869" cy="369332"/>
              </a:xfrm>
              <a:prstGeom prst="rect">
                <a:avLst/>
              </a:prstGeom>
              <a:blipFill>
                <a:blip r:embed="rId8"/>
                <a:stretch>
                  <a:fillRect t="-13333" b="-23333"/>
                </a:stretch>
              </a:blipFill>
              <a:ln>
                <a:noFill/>
              </a:ln>
            </p:spPr>
            <p:txBody>
              <a:bodyPr/>
              <a:lstStyle/>
              <a:p>
                <a:r>
                  <a:rPr lang="en-US">
                    <a:noFill/>
                  </a:rPr>
                  <a:t> </a:t>
                </a:r>
              </a:p>
            </p:txBody>
          </p:sp>
        </mc:Fallback>
      </mc:AlternateContent>
      <p:grpSp>
        <p:nvGrpSpPr>
          <p:cNvPr id="4" name="Group 3">
            <a:extLst>
              <a:ext uri="{FF2B5EF4-FFF2-40B4-BE49-F238E27FC236}">
                <a16:creationId xmlns:a16="http://schemas.microsoft.com/office/drawing/2014/main" id="{E87078BE-A4D7-BE4E-D06C-3400408F7F83}"/>
              </a:ext>
            </a:extLst>
          </p:cNvPr>
          <p:cNvGrpSpPr/>
          <p:nvPr/>
        </p:nvGrpSpPr>
        <p:grpSpPr>
          <a:xfrm>
            <a:off x="8223803" y="2341094"/>
            <a:ext cx="3975064" cy="2084846"/>
            <a:chOff x="8051568" y="1037230"/>
            <a:chExt cx="4164231" cy="2282134"/>
          </a:xfrm>
        </p:grpSpPr>
        <p:pic>
          <p:nvPicPr>
            <p:cNvPr id="35" name="Picture 1036">
              <a:extLst>
                <a:ext uri="{FF2B5EF4-FFF2-40B4-BE49-F238E27FC236}">
                  <a16:creationId xmlns:a16="http://schemas.microsoft.com/office/drawing/2014/main" id="{1D94C043-E5D7-5437-10DE-BD26683AF200}"/>
                </a:ext>
              </a:extLst>
            </p:cNvPr>
            <p:cNvPicPr>
              <a:picLocks noChangeAspect="1" noChangeArrowheads="1"/>
            </p:cNvPicPr>
            <p:nvPr/>
          </p:nvPicPr>
          <p:blipFill>
            <a:blip r:embed="rId9"/>
            <a:srcRect/>
            <a:stretch>
              <a:fillRect/>
            </a:stretch>
          </p:blipFill>
          <p:spPr bwMode="auto">
            <a:xfrm>
              <a:off x="8051568" y="1037230"/>
              <a:ext cx="4164231" cy="2282134"/>
            </a:xfrm>
            <a:prstGeom prst="rect">
              <a:avLst/>
            </a:prstGeom>
            <a:noFill/>
            <a:ln w="9525">
              <a:noFill/>
              <a:miter lim="800000"/>
              <a:headEnd/>
              <a:tailEnd/>
            </a:ln>
          </p:spPr>
        </p:pic>
        <p:sp>
          <p:nvSpPr>
            <p:cNvPr id="3" name="TextBox 2">
              <a:extLst>
                <a:ext uri="{FF2B5EF4-FFF2-40B4-BE49-F238E27FC236}">
                  <a16:creationId xmlns:a16="http://schemas.microsoft.com/office/drawing/2014/main" id="{007C6450-0C1B-893D-2380-90754EC1D344}"/>
                </a:ext>
              </a:extLst>
            </p:cNvPr>
            <p:cNvSpPr txBox="1"/>
            <p:nvPr/>
          </p:nvSpPr>
          <p:spPr>
            <a:xfrm>
              <a:off x="10522425" y="1879884"/>
              <a:ext cx="362600" cy="338554"/>
            </a:xfrm>
            <a:prstGeom prst="rect">
              <a:avLst/>
            </a:prstGeom>
            <a:solidFill>
              <a:schemeClr val="bg1"/>
            </a:solidFill>
          </p:spPr>
          <p:txBody>
            <a:bodyPr wrap="none" rtlCol="0">
              <a:spAutoFit/>
            </a:bodyPr>
            <a:lstStyle/>
            <a:p>
              <a:r>
                <a:rPr lang="en-US" sz="1600" dirty="0">
                  <a:solidFill>
                    <a:srgbClr val="2F55EC"/>
                  </a:solidFill>
                  <a:latin typeface="Tahoma" panose="020B0604030504040204" pitchFamily="34" charset="0"/>
                  <a:ea typeface="Tahoma" panose="020B0604030504040204" pitchFamily="34" charset="0"/>
                  <a:cs typeface="Tahoma" panose="020B0604030504040204" pitchFamily="34" charset="0"/>
                  <a:sym typeface="Symbol" charset="2"/>
                </a:rPr>
                <a:t></a:t>
              </a:r>
              <a:r>
                <a:rPr lang="en-US" sz="1600" b="1" baseline="-25000" dirty="0">
                  <a:solidFill>
                    <a:srgbClr val="2F55EC"/>
                  </a:solidFill>
                  <a:latin typeface="Tahoma" panose="020B0604030504040204" pitchFamily="34" charset="0"/>
                  <a:ea typeface="Tahoma" panose="020B0604030504040204" pitchFamily="34" charset="0"/>
                  <a:cs typeface="Tahoma" panose="020B0604030504040204" pitchFamily="34" charset="0"/>
                  <a:sym typeface="Symbol" charset="2"/>
                </a:rPr>
                <a:t>s</a:t>
              </a:r>
              <a:endParaRPr lang="en-US" sz="1600" dirty="0"/>
            </a:p>
          </p:txBody>
        </p:sp>
      </p:grpSp>
    </p:spTree>
    <p:extLst>
      <p:ext uri="{BB962C8B-B14F-4D97-AF65-F5344CB8AC3E}">
        <p14:creationId xmlns:p14="http://schemas.microsoft.com/office/powerpoint/2010/main" val="293657916"/>
      </p:ext>
    </p:extLst>
  </p:cSld>
  <p:clrMapOvr>
    <a:masterClrMapping/>
  </p:clrMapOvr>
  <mc:AlternateContent xmlns:mc="http://schemas.openxmlformats.org/markup-compatibility/2006">
    <mc:Choice xmlns:p14="http://schemas.microsoft.com/office/powerpoint/2010/main" Requires="p14">
      <p:transition spd="slow" p14:dur="2000" advTm="65251"/>
    </mc:Choice>
    <mc:Fallback>
      <p:transition spd="slow" advTm="6525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28029"/>
          </a:xfrm>
          <a:solidFill>
            <a:schemeClr val="bg2"/>
          </a:solidFill>
          <a:ln>
            <a:solidFill>
              <a:schemeClr val="tx1"/>
            </a:solidFill>
          </a:ln>
        </p:spPr>
        <p:txBody>
          <a:bodyPr>
            <a:noAutofit/>
          </a:bodyPr>
          <a:lstStyle/>
          <a:p>
            <a:r>
              <a:rPr lang="en-US" sz="3600" dirty="0"/>
              <a:t>Sample DVCS cross sections &amp; BSA</a:t>
            </a:r>
            <a:endParaRPr lang="en-US" dirty="0"/>
          </a:p>
        </p:txBody>
      </p:sp>
      <p:pic>
        <p:nvPicPr>
          <p:cNvPr id="18" name="Picture 17">
            <a:extLst>
              <a:ext uri="{FF2B5EF4-FFF2-40B4-BE49-F238E27FC236}">
                <a16:creationId xmlns:a16="http://schemas.microsoft.com/office/drawing/2014/main" id="{8CEB6267-8C8C-9249-99E9-B69FC2DF6B40}"/>
              </a:ext>
            </a:extLst>
          </p:cNvPr>
          <p:cNvPicPr>
            <a:picLocks noChangeAspect="1"/>
          </p:cNvPicPr>
          <p:nvPr/>
        </p:nvPicPr>
        <p:blipFill>
          <a:blip r:embed="rId4">
            <a:extLst>
              <a:ext uri="{28A0092B-C50C-407E-A947-70E740481C1C}">
                <a14:useLocalDpi xmlns:a14="http://schemas.microsoft.com/office/drawing/2010/main" val="0"/>
              </a:ext>
            </a:extLst>
          </a:blip>
          <a:srcRect l="57500" t="51989" r="5694" b="15971"/>
          <a:stretch>
            <a:fillRect/>
          </a:stretch>
        </p:blipFill>
        <p:spPr>
          <a:xfrm>
            <a:off x="11140961" y="49409"/>
            <a:ext cx="983579" cy="604991"/>
          </a:xfrm>
          <a:prstGeom prst="rect">
            <a:avLst/>
          </a:prstGeom>
          <a:ln w="3175" cap="flat" cmpd="sng" algn="ctr">
            <a:solidFill>
              <a:srgbClr val="000000"/>
            </a:solidFill>
            <a:prstDash val="solid"/>
            <a:round/>
            <a:headEnd type="none" w="med" len="med"/>
            <a:tailEnd type="none" w="med" len="med"/>
          </a:ln>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8ECDFB8-51F8-F91E-0896-F67A6D066203}"/>
                  </a:ext>
                </a:extLst>
              </p:cNvPr>
              <p:cNvSpPr txBox="1"/>
              <p:nvPr/>
            </p:nvSpPr>
            <p:spPr>
              <a:xfrm>
                <a:off x="1530290" y="5951715"/>
                <a:ext cx="996529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rPr>
                  <a:t>Determine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ℑ</m:t>
                    </m:r>
                  </m:oMath>
                </a14:m>
                <a:r>
                  <a:rPr lang="en-US" dirty="0" err="1">
                    <a:latin typeface="Cambria Math" panose="02040503050406030204" pitchFamily="18" charset="0"/>
                    <a:ea typeface="Cambria Math" panose="02040503050406030204" pitchFamily="18" charset="0"/>
                    <a:cs typeface="Arial" panose="020B0604020202020204" pitchFamily="34" charset="0"/>
                  </a:rPr>
                  <a:t>m</a:t>
                </a:r>
                <a:r>
                  <a:rPr lang="en-US" dirty="0" err="1">
                    <a:latin typeface="Lucida Handwriting" panose="03010101010101010101" pitchFamily="66" charset="77"/>
                    <a:cs typeface="Arial" panose="020B0604020202020204" pitchFamily="34" charset="0"/>
                  </a:rPr>
                  <a:t>H</a:t>
                </a:r>
                <a:r>
                  <a:rPr lang="en-US" dirty="0">
                    <a:latin typeface="Arial" panose="020B0604020202020204" pitchFamily="34" charset="0"/>
                    <a:cs typeface="Arial" panose="020B0604020202020204" pitchFamily="34" charset="0"/>
                  </a:rPr>
                  <a:t>(</a:t>
                </a:r>
                <a:r>
                  <a:rPr lang="en-US" dirty="0" err="1">
                    <a:latin typeface="Symbol" pitchFamily="2" charset="2"/>
                    <a:cs typeface="Arial" panose="020B0604020202020204" pitchFamily="34" charset="0"/>
                  </a:rPr>
                  <a:t>x</a:t>
                </a:r>
                <a:r>
                  <a:rPr lang="en-US"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and </a:t>
                </a:r>
                <a14:m>
                  <m:oMath xmlns:m="http://schemas.openxmlformats.org/officeDocument/2006/math">
                    <m:r>
                      <a:rPr lang="en-US" i="1" dirty="0" smtClean="0">
                        <a:latin typeface="Cambria Math" panose="02040503050406030204" pitchFamily="18" charset="0"/>
                        <a:ea typeface="Cambria Math" panose="02040503050406030204" pitchFamily="18" charset="0"/>
                        <a:cs typeface="Arial" panose="020B0604020202020204" pitchFamily="34" charset="0"/>
                      </a:rPr>
                      <m:t>ℜ</m:t>
                    </m:r>
                  </m:oMath>
                </a14:m>
                <a:r>
                  <a:rPr lang="en-US" dirty="0" err="1">
                    <a:latin typeface="Cambria Math" panose="02040503050406030204" pitchFamily="18" charset="0"/>
                    <a:ea typeface="Cambria Math" panose="02040503050406030204" pitchFamily="18" charset="0"/>
                    <a:cs typeface="Arial" panose="020B0604020202020204" pitchFamily="34" charset="0"/>
                  </a:rPr>
                  <a:t>e</a:t>
                </a:r>
                <a:r>
                  <a:rPr lang="en-US" dirty="0" err="1">
                    <a:latin typeface="Lucida Handwriting" panose="03010101010101010101" pitchFamily="66" charset="77"/>
                    <a:cs typeface="Arial" panose="020B0604020202020204" pitchFamily="34" charset="0"/>
                  </a:rPr>
                  <a:t>H</a:t>
                </a:r>
                <a:r>
                  <a:rPr lang="en-US" dirty="0">
                    <a:latin typeface="Arial" panose="020B0604020202020204" pitchFamily="34" charset="0"/>
                    <a:cs typeface="Arial" panose="020B0604020202020204" pitchFamily="34" charset="0"/>
                  </a:rPr>
                  <a:t>(</a:t>
                </a:r>
                <a:r>
                  <a:rPr lang="en-US" dirty="0" err="1">
                    <a:latin typeface="Symbol" pitchFamily="2" charset="2"/>
                    <a:cs typeface="Arial" panose="020B0604020202020204" pitchFamily="34" charset="0"/>
                  </a:rPr>
                  <a:t>x</a:t>
                </a:r>
                <a:r>
                  <a:rPr lang="en-US"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at fixed</a:t>
                </a:r>
                <a:r>
                  <a:rPr lang="en-US" dirty="0">
                    <a:latin typeface="Symbol" pitchFamily="2" charset="2"/>
                    <a:cs typeface="Arial" panose="020B0604020202020204" pitchFamily="34" charset="0"/>
                  </a:rPr>
                  <a:t> x </a:t>
                </a:r>
                <a:r>
                  <a:rPr lang="en-US" dirty="0">
                    <a:latin typeface="Arial" panose="020B0604020202020204" pitchFamily="34" charset="0"/>
                    <a:cs typeface="Arial" panose="020B0604020202020204" pitchFamily="34" charset="0"/>
                  </a:rPr>
                  <a:t>and t from fits to BSA and the diff. cross section </a:t>
                </a:r>
              </a:p>
            </p:txBody>
          </p:sp>
        </mc:Choice>
        <mc:Fallback>
          <p:sp>
            <p:nvSpPr>
              <p:cNvPr id="13" name="TextBox 12">
                <a:extLst>
                  <a:ext uri="{FF2B5EF4-FFF2-40B4-BE49-F238E27FC236}">
                    <a16:creationId xmlns:a16="http://schemas.microsoft.com/office/drawing/2014/main" id="{98ECDFB8-51F8-F91E-0896-F67A6D066203}"/>
                  </a:ext>
                </a:extLst>
              </p:cNvPr>
              <p:cNvSpPr txBox="1">
                <a:spLocks noRot="1" noChangeAspect="1" noMove="1" noResize="1" noEditPoints="1" noAdjustHandles="1" noChangeArrowheads="1" noChangeShapeType="1" noTextEdit="1"/>
              </p:cNvSpPr>
              <p:nvPr/>
            </p:nvSpPr>
            <p:spPr>
              <a:xfrm>
                <a:off x="1530290" y="5951715"/>
                <a:ext cx="9965292" cy="369332"/>
              </a:xfrm>
              <a:prstGeom prst="rect">
                <a:avLst/>
              </a:prstGeom>
              <a:blipFill>
                <a:blip r:embed="rId5"/>
                <a:stretch>
                  <a:fillRect l="-509" t="-10000" b="-2666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309CBA7-357D-0C8A-FE72-54EFA2846D9C}"/>
              </a:ext>
            </a:extLst>
          </p:cNvPr>
          <p:cNvPicPr>
            <a:picLocks noChangeAspect="1"/>
          </p:cNvPicPr>
          <p:nvPr/>
        </p:nvPicPr>
        <p:blipFill rotWithShape="1">
          <a:blip r:embed="rId6"/>
          <a:srcRect t="3918"/>
          <a:stretch/>
        </p:blipFill>
        <p:spPr>
          <a:xfrm>
            <a:off x="6209351" y="1186979"/>
            <a:ext cx="5807958" cy="4616482"/>
          </a:xfrm>
          <a:prstGeom prst="rect">
            <a:avLst/>
          </a:prstGeom>
        </p:spPr>
      </p:pic>
      <p:sp>
        <p:nvSpPr>
          <p:cNvPr id="9" name="TextBox 8">
            <a:extLst>
              <a:ext uri="{FF2B5EF4-FFF2-40B4-BE49-F238E27FC236}">
                <a16:creationId xmlns:a16="http://schemas.microsoft.com/office/drawing/2014/main" id="{02B7A0B5-C148-0067-360E-FB5C6867E1A8}"/>
              </a:ext>
            </a:extLst>
          </p:cNvPr>
          <p:cNvSpPr txBox="1"/>
          <p:nvPr/>
        </p:nvSpPr>
        <p:spPr>
          <a:xfrm>
            <a:off x="7200475" y="865756"/>
            <a:ext cx="3759626" cy="307777"/>
          </a:xfrm>
          <a:prstGeom prst="rect">
            <a:avLst/>
          </a:prstGeom>
          <a:noFill/>
        </p:spPr>
        <p:txBody>
          <a:bodyPr wrap="square">
            <a:spAutoFit/>
          </a:bodyPr>
          <a:lstStyle/>
          <a:p>
            <a:r>
              <a:rPr lang="en-US" sz="1400" i="1" dirty="0">
                <a:latin typeface="Calibri" panose="020F0502020204030204" pitchFamily="34" charset="0"/>
                <a:cs typeface="Calibri" panose="020F0502020204030204" pitchFamily="34" charset="0"/>
              </a:rPr>
              <a:t>H.S. Jo et al. (CLAS), </a:t>
            </a:r>
            <a:r>
              <a:rPr lang="en-US" sz="1400" i="1" dirty="0" err="1">
                <a:latin typeface="Calibri" panose="020F0502020204030204" pitchFamily="34" charset="0"/>
                <a:cs typeface="Calibri" panose="020F0502020204030204" pitchFamily="34" charset="0"/>
              </a:rPr>
              <a:t>Phys.Rev.Lett</a:t>
            </a:r>
            <a:r>
              <a:rPr lang="en-US" sz="1400" i="1" dirty="0">
                <a:latin typeface="Calibri" panose="020F0502020204030204" pitchFamily="34" charset="0"/>
                <a:cs typeface="Calibri" panose="020F0502020204030204" pitchFamily="34" charset="0"/>
              </a:rPr>
              <a:t>. 115 (2015) 21 </a:t>
            </a:r>
          </a:p>
        </p:txBody>
      </p:sp>
      <p:pic>
        <p:nvPicPr>
          <p:cNvPr id="11" name="Picture 10">
            <a:extLst>
              <a:ext uri="{FF2B5EF4-FFF2-40B4-BE49-F238E27FC236}">
                <a16:creationId xmlns:a16="http://schemas.microsoft.com/office/drawing/2014/main" id="{77575367-A03D-2346-3375-4C2B41DFA724}"/>
              </a:ext>
            </a:extLst>
          </p:cNvPr>
          <p:cNvPicPr>
            <a:picLocks noChangeAspect="1"/>
          </p:cNvPicPr>
          <p:nvPr/>
        </p:nvPicPr>
        <p:blipFill rotWithShape="1">
          <a:blip r:embed="rId7"/>
          <a:srcRect b="4672"/>
          <a:stretch/>
        </p:blipFill>
        <p:spPr>
          <a:xfrm>
            <a:off x="759417" y="1068988"/>
            <a:ext cx="5177251" cy="4823543"/>
          </a:xfrm>
          <a:prstGeom prst="rect">
            <a:avLst/>
          </a:prstGeom>
        </p:spPr>
      </p:pic>
      <p:sp>
        <p:nvSpPr>
          <p:cNvPr id="15" name="Rectangle 14">
            <a:extLst>
              <a:ext uri="{FF2B5EF4-FFF2-40B4-BE49-F238E27FC236}">
                <a16:creationId xmlns:a16="http://schemas.microsoft.com/office/drawing/2014/main" id="{108E53FE-2813-23CF-5A5C-62F32B6658D2}"/>
              </a:ext>
            </a:extLst>
          </p:cNvPr>
          <p:cNvSpPr/>
          <p:nvPr/>
        </p:nvSpPr>
        <p:spPr>
          <a:xfrm>
            <a:off x="2643745" y="5153463"/>
            <a:ext cx="3374159" cy="252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48C9BC-5DDD-F114-680C-25666DE96775}"/>
              </a:ext>
            </a:extLst>
          </p:cNvPr>
          <p:cNvSpPr/>
          <p:nvPr/>
        </p:nvSpPr>
        <p:spPr>
          <a:xfrm>
            <a:off x="4202301" y="4938933"/>
            <a:ext cx="1776543" cy="2145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7F00976-C9D2-ECCE-3288-B67FA3C45F9E}"/>
              </a:ext>
            </a:extLst>
          </p:cNvPr>
          <p:cNvSpPr txBox="1"/>
          <p:nvPr/>
        </p:nvSpPr>
        <p:spPr>
          <a:xfrm>
            <a:off x="1129325" y="865756"/>
            <a:ext cx="4437433" cy="307777"/>
          </a:xfrm>
          <a:prstGeom prst="rect">
            <a:avLst/>
          </a:prstGeom>
          <a:noFill/>
        </p:spPr>
        <p:txBody>
          <a:bodyPr wrap="none" rtlCol="0">
            <a:spAutoFit/>
          </a:bodyPr>
          <a:lstStyle/>
          <a:p>
            <a:pPr algn="l"/>
            <a:r>
              <a:rPr lang="en-US" sz="1400" i="1" dirty="0">
                <a:latin typeface="Calibri" panose="020F0502020204030204" pitchFamily="34" charset="0"/>
                <a:cs typeface="Calibri" panose="020F0502020204030204" pitchFamily="34" charset="0"/>
              </a:rPr>
              <a:t>F.X. </a:t>
            </a:r>
            <a:r>
              <a:rPr lang="en-US" sz="1400" i="1" dirty="0" err="1">
                <a:latin typeface="Calibri" panose="020F0502020204030204" pitchFamily="34" charset="0"/>
                <a:cs typeface="Calibri" panose="020F0502020204030204" pitchFamily="34" charset="0"/>
              </a:rPr>
              <a:t>Girod</a:t>
            </a:r>
            <a:r>
              <a:rPr lang="en-US" sz="1400" i="1" dirty="0">
                <a:latin typeface="Calibri" panose="020F0502020204030204" pitchFamily="34" charset="0"/>
                <a:cs typeface="Calibri" panose="020F0502020204030204" pitchFamily="34" charset="0"/>
              </a:rPr>
              <a:t> et al. (CLAS), Phys. Rev. Lett. </a:t>
            </a:r>
            <a:r>
              <a:rPr lang="en-US" sz="1400" b="0" i="0" u="none" strike="noStrike" dirty="0">
                <a:effectLst/>
                <a:latin typeface="-apple-system"/>
              </a:rPr>
              <a:t>100 (2008) 162002 </a:t>
            </a:r>
            <a:r>
              <a:rPr lang="en-US" sz="1400" i="1" dirty="0">
                <a:latin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153346807"/>
      </p:ext>
    </p:extLst>
  </p:cSld>
  <p:clrMapOvr>
    <a:masterClrMapping/>
  </p:clrMapOvr>
  <mc:AlternateContent xmlns:mc="http://schemas.openxmlformats.org/markup-compatibility/2006">
    <mc:Choice xmlns:p14="http://schemas.microsoft.com/office/powerpoint/2010/main" Requires="p14">
      <p:transition spd="slow" p14:dur="2000" advTm="51670"/>
    </mc:Choice>
    <mc:Fallback>
      <p:transition spd="slow" advTm="5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F658-7739-727F-44FB-1346CFC747DC}"/>
              </a:ext>
            </a:extLst>
          </p:cNvPr>
          <p:cNvSpPr>
            <a:spLocks noGrp="1"/>
          </p:cNvSpPr>
          <p:nvPr>
            <p:ph type="title"/>
          </p:nvPr>
        </p:nvSpPr>
        <p:spPr>
          <a:xfrm>
            <a:off x="0" y="0"/>
            <a:ext cx="12192000" cy="722480"/>
          </a:xfrm>
          <a:solidFill>
            <a:schemeClr val="bg2"/>
          </a:solidFill>
          <a:ln>
            <a:solidFill>
              <a:schemeClr val="tx1"/>
            </a:solidFill>
          </a:ln>
        </p:spPr>
        <p:txBody>
          <a:bodyPr>
            <a:normAutofit/>
          </a:bodyPr>
          <a:lstStyle/>
          <a:p>
            <a:r>
              <a:rPr lang="en-US" sz="3600" dirty="0"/>
              <a:t>First quark image of the proton from DVCS </a:t>
            </a:r>
          </a:p>
        </p:txBody>
      </p:sp>
      <p:sp>
        <p:nvSpPr>
          <p:cNvPr id="8" name="TextBox 7">
            <a:extLst>
              <a:ext uri="{FF2B5EF4-FFF2-40B4-BE49-F238E27FC236}">
                <a16:creationId xmlns:a16="http://schemas.microsoft.com/office/drawing/2014/main" id="{DD318BF7-D90A-355E-AE22-B6D0543B003F}"/>
              </a:ext>
            </a:extLst>
          </p:cNvPr>
          <p:cNvSpPr txBox="1"/>
          <p:nvPr/>
        </p:nvSpPr>
        <p:spPr>
          <a:xfrm>
            <a:off x="-501610" y="1243091"/>
            <a:ext cx="184731" cy="317459"/>
          </a:xfrm>
          <a:prstGeom prst="rect">
            <a:avLst/>
          </a:prstGeom>
          <a:noFill/>
        </p:spPr>
        <p:txBody>
          <a:bodyPr wrap="none" rtlCol="0">
            <a:spAutoFit/>
          </a:bodyPr>
          <a:lstStyle/>
          <a:p>
            <a:endParaRPr lang="en-US" sz="1463" dirty="0"/>
          </a:p>
        </p:txBody>
      </p:sp>
      <p:sp>
        <p:nvSpPr>
          <p:cNvPr id="19" name="TextBox 18">
            <a:extLst>
              <a:ext uri="{FF2B5EF4-FFF2-40B4-BE49-F238E27FC236}">
                <a16:creationId xmlns:a16="http://schemas.microsoft.com/office/drawing/2014/main" id="{2CABE3A1-AEEC-78B8-843F-2800EDF3C91F}"/>
              </a:ext>
            </a:extLst>
          </p:cNvPr>
          <p:cNvSpPr txBox="1"/>
          <p:nvPr/>
        </p:nvSpPr>
        <p:spPr>
          <a:xfrm>
            <a:off x="5131374" y="1699785"/>
            <a:ext cx="2865781" cy="218521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sym typeface="Wingdings" pitchFamily="2" charset="2"/>
              </a:rPr>
              <a:t> </a:t>
            </a:r>
            <a:r>
              <a:rPr lang="en-US" sz="1600" dirty="0">
                <a:latin typeface="Calibri" panose="020F0502020204030204" pitchFamily="34" charset="0"/>
                <a:cs typeface="Calibri" panose="020F0502020204030204" pitchFamily="34" charset="0"/>
              </a:rPr>
              <a:t>image in b</a:t>
            </a:r>
            <a:r>
              <a:rPr lang="en-US" sz="1600" baseline="-25000" dirty="0">
                <a:latin typeface="Calibri" panose="020F0502020204030204" pitchFamily="34" charset="0"/>
                <a:cs typeface="Calibri" panose="020F0502020204030204" pitchFamily="34" charset="0"/>
              </a:rPr>
              <a:t>T</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impact parameter and longitudinal momentum. </a:t>
            </a:r>
          </a:p>
          <a:p>
            <a:endParaRPr lang="en-US" sz="800" dirty="0">
              <a:latin typeface="Calibri" panose="020F0502020204030204" pitchFamily="34" charset="0"/>
              <a:cs typeface="Calibri" panose="020F0502020204030204" pitchFamily="34" charset="0"/>
              <a:sym typeface="Wingdings" pitchFamily="2" charset="2"/>
            </a:endParaRPr>
          </a:p>
          <a:p>
            <a:r>
              <a:rPr lang="en-US" sz="1600" dirty="0">
                <a:latin typeface="Calibri" panose="020F0502020204030204" pitchFamily="34" charset="0"/>
                <a:cs typeface="Calibri" panose="020F0502020204030204" pitchFamily="34" charset="0"/>
              </a:rPr>
              <a:t>At </a:t>
            </a:r>
            <a:r>
              <a:rPr lang="en-US" sz="1600" dirty="0" err="1">
                <a:latin typeface="Calibri" panose="020F0502020204030204" pitchFamily="34" charset="0"/>
                <a:cs typeface="Calibri" panose="020F0502020204030204" pitchFamily="34" charset="0"/>
              </a:rPr>
              <a:t>x</a:t>
            </a:r>
            <a:r>
              <a:rPr lang="en-US" sz="1600" baseline="-25000" dirty="0" err="1">
                <a:latin typeface="Calibri" panose="020F0502020204030204" pitchFamily="34" charset="0"/>
                <a:cs typeface="Calibri" panose="020F0502020204030204" pitchFamily="34" charset="0"/>
              </a:rPr>
              <a:t>B</a:t>
            </a:r>
            <a:r>
              <a:rPr lang="en-US" sz="1600" dirty="0">
                <a:latin typeface="Calibri" panose="020F0502020204030204" pitchFamily="34" charset="0"/>
                <a:cs typeface="Calibri" panose="020F0502020204030204" pitchFamily="34" charset="0"/>
              </a:rPr>
              <a:t> &gt; 0.1 image is shaped by </a:t>
            </a:r>
            <a:r>
              <a:rPr lang="en-US" sz="1600" b="1" dirty="0">
                <a:latin typeface="Calibri" panose="020F0502020204030204" pitchFamily="34" charset="0"/>
                <a:cs typeface="Calibri" panose="020F0502020204030204" pitchFamily="34" charset="0"/>
              </a:rPr>
              <a:t>valence quark </a:t>
            </a:r>
            <a:r>
              <a:rPr lang="en-US" sz="1600" dirty="0">
                <a:latin typeface="Calibri" panose="020F0502020204030204" pitchFamily="34" charset="0"/>
                <a:cs typeface="Calibri" panose="020F0502020204030204" pitchFamily="34" charset="0"/>
              </a:rPr>
              <a:t>distributions</a:t>
            </a:r>
            <a:r>
              <a:rPr lang="en-US" sz="1600" dirty="0">
                <a:solidFill>
                  <a:schemeClr val="accent6">
                    <a:lumMod val="75000"/>
                  </a:schemeClr>
                </a:solidFill>
                <a:latin typeface="Calibri" panose="020F0502020204030204" pitchFamily="34" charset="0"/>
                <a:cs typeface="Calibri" panose="020F0502020204030204" pitchFamily="34" charset="0"/>
              </a:rPr>
              <a:t>, </a:t>
            </a:r>
          </a:p>
          <a:p>
            <a:endParaRPr lang="en-US" sz="800" dirty="0">
              <a:latin typeface="Calibri" panose="020F0502020204030204" pitchFamily="34" charset="0"/>
              <a:cs typeface="Calibri" panose="020F0502020204030204" pitchFamily="34" charset="0"/>
              <a:sym typeface="Wingdings" pitchFamily="2" charset="2"/>
            </a:endParaRPr>
          </a:p>
          <a:p>
            <a:r>
              <a:rPr lang="en-US" sz="1600" dirty="0">
                <a:latin typeface="Calibri" panose="020F0502020204030204" pitchFamily="34" charset="0"/>
                <a:cs typeface="Calibri" panose="020F0502020204030204" pitchFamily="34" charset="0"/>
                <a:sym typeface="Wingdings" pitchFamily="2" charset="2"/>
              </a:rPr>
              <a:t> </a:t>
            </a:r>
            <a:r>
              <a:rPr lang="en-US" sz="1600" dirty="0">
                <a:latin typeface="Calibri" panose="020F0502020204030204" pitchFamily="34" charset="0"/>
                <a:cs typeface="Calibri" panose="020F0502020204030204" pitchFamily="34" charset="0"/>
              </a:rPr>
              <a:t>At </a:t>
            </a:r>
            <a:r>
              <a:rPr lang="en-US" sz="1600" dirty="0" err="1">
                <a:latin typeface="Calibri" panose="020F0502020204030204" pitchFamily="34" charset="0"/>
                <a:cs typeface="Calibri" panose="020F0502020204030204" pitchFamily="34" charset="0"/>
              </a:rPr>
              <a:t>x</a:t>
            </a:r>
            <a:r>
              <a:rPr lang="en-US" sz="1600" baseline="-25000" dirty="0" err="1">
                <a:latin typeface="Calibri" panose="020F0502020204030204" pitchFamily="34" charset="0"/>
                <a:cs typeface="Calibri" panose="020F0502020204030204" pitchFamily="34" charset="0"/>
              </a:rPr>
              <a:t>B</a:t>
            </a:r>
            <a:r>
              <a:rPr lang="en-US" sz="1600" dirty="0">
                <a:latin typeface="Calibri" panose="020F0502020204030204" pitchFamily="34" charset="0"/>
                <a:cs typeface="Calibri" panose="020F0502020204030204" pitchFamily="34" charset="0"/>
              </a:rPr>
              <a:t> &lt; 0.1 </a:t>
            </a:r>
            <a:r>
              <a:rPr lang="en-US" sz="1600" b="1" dirty="0">
                <a:latin typeface="Calibri" panose="020F0502020204030204" pitchFamily="34" charset="0"/>
                <a:cs typeface="Calibri" panose="020F0502020204030204" pitchFamily="34" charset="0"/>
              </a:rPr>
              <a:t>quark-antiquark</a:t>
            </a:r>
            <a:r>
              <a:rPr lang="en-US" sz="1600" dirty="0">
                <a:latin typeface="Calibri" panose="020F0502020204030204" pitchFamily="34" charset="0"/>
                <a:cs typeface="Calibri" panose="020F0502020204030204" pitchFamily="34" charset="0"/>
              </a:rPr>
              <a:t> components.</a:t>
            </a:r>
          </a:p>
          <a:p>
            <a:endParaRPr lang="en-US" sz="800" dirty="0">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804E9F6B-9882-99E3-9A89-4F89D9638BD8}"/>
              </a:ext>
            </a:extLst>
          </p:cNvPr>
          <p:cNvGrpSpPr/>
          <p:nvPr/>
        </p:nvGrpSpPr>
        <p:grpSpPr>
          <a:xfrm>
            <a:off x="8186813" y="1185333"/>
            <a:ext cx="3250543" cy="4567753"/>
            <a:chOff x="8085215" y="1727881"/>
            <a:chExt cx="2897216" cy="4068175"/>
          </a:xfrm>
        </p:grpSpPr>
        <p:pic>
          <p:nvPicPr>
            <p:cNvPr id="7170" name="Picture 2" descr="page19image1342209504">
              <a:extLst>
                <a:ext uri="{FF2B5EF4-FFF2-40B4-BE49-F238E27FC236}">
                  <a16:creationId xmlns:a16="http://schemas.microsoft.com/office/drawing/2014/main" id="{E16DF255-3D2C-2287-D7A6-D01C278F2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215" y="1727881"/>
              <a:ext cx="2744275" cy="35246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F98BE7-EA70-C612-6722-AA2ADA4DC38D}"/>
                </a:ext>
              </a:extLst>
            </p:cNvPr>
            <p:cNvSpPr txBox="1"/>
            <p:nvPr/>
          </p:nvSpPr>
          <p:spPr>
            <a:xfrm>
              <a:off x="8290668" y="5334391"/>
              <a:ext cx="2691763" cy="461665"/>
            </a:xfrm>
            <a:prstGeom prst="rect">
              <a:avLst/>
            </a:prstGeom>
            <a:noFill/>
          </p:spPr>
          <p:txBody>
            <a:bodyPr wrap="square" rtlCol="0">
              <a:spAutoFit/>
            </a:bodyPr>
            <a:lstStyle/>
            <a:p>
              <a:pPr algn="ctr"/>
              <a:r>
                <a:rPr lang="en-US" sz="1200" i="1" dirty="0">
                  <a:latin typeface="Calibri" panose="020F0502020204030204" pitchFamily="34" charset="0"/>
                  <a:cs typeface="Calibri" panose="020F0502020204030204" pitchFamily="34" charset="0"/>
                </a:rPr>
                <a:t>R. Dupré, M. </a:t>
              </a:r>
              <a:r>
                <a:rPr lang="en-US" sz="1200" i="1" dirty="0" err="1">
                  <a:latin typeface="Calibri" panose="020F0502020204030204" pitchFamily="34" charset="0"/>
                  <a:cs typeface="Calibri" panose="020F0502020204030204" pitchFamily="34" charset="0"/>
                </a:rPr>
                <a:t>Guidal</a:t>
              </a:r>
              <a:r>
                <a:rPr lang="en-US" sz="1200" i="1" dirty="0">
                  <a:latin typeface="Calibri" panose="020F0502020204030204" pitchFamily="34" charset="0"/>
                  <a:cs typeface="Calibri" panose="020F0502020204030204" pitchFamily="34" charset="0"/>
                </a:rPr>
                <a:t>, M. </a:t>
              </a:r>
              <a:r>
                <a:rPr lang="en-US" sz="1200" i="1" dirty="0" err="1">
                  <a:latin typeface="Calibri" panose="020F0502020204030204" pitchFamily="34" charset="0"/>
                  <a:cs typeface="Calibri" panose="020F0502020204030204" pitchFamily="34" charset="0"/>
                </a:rPr>
                <a:t>Vanderhaeghen</a:t>
              </a:r>
              <a:r>
                <a:rPr lang="en-US" sz="1200" i="1" dirty="0">
                  <a:latin typeface="Calibri" panose="020F0502020204030204" pitchFamily="34" charset="0"/>
                  <a:cs typeface="Calibri" panose="020F0502020204030204" pitchFamily="34" charset="0"/>
                </a:rPr>
                <a:t>, </a:t>
              </a:r>
            </a:p>
            <a:p>
              <a:pPr algn="ctr"/>
              <a:r>
                <a:rPr lang="en-US" sz="1200" i="1" dirty="0">
                  <a:latin typeface="Calibri" panose="020F0502020204030204" pitchFamily="34" charset="0"/>
                  <a:cs typeface="Calibri" panose="020F0502020204030204" pitchFamily="34" charset="0"/>
                </a:rPr>
                <a:t>PRD 95, 011501(R) (2017) </a:t>
              </a:r>
            </a:p>
          </p:txBody>
        </p:sp>
      </p:grpSp>
      <p:grpSp>
        <p:nvGrpSpPr>
          <p:cNvPr id="16" name="Group 15">
            <a:extLst>
              <a:ext uri="{FF2B5EF4-FFF2-40B4-BE49-F238E27FC236}">
                <a16:creationId xmlns:a16="http://schemas.microsoft.com/office/drawing/2014/main" id="{B267A996-59AC-3BE1-7802-8A0101E4E500}"/>
              </a:ext>
            </a:extLst>
          </p:cNvPr>
          <p:cNvGrpSpPr/>
          <p:nvPr/>
        </p:nvGrpSpPr>
        <p:grpSpPr>
          <a:xfrm>
            <a:off x="856242" y="1301241"/>
            <a:ext cx="3991610" cy="3974322"/>
            <a:chOff x="66570" y="1796358"/>
            <a:chExt cx="3991610" cy="3974322"/>
          </a:xfrm>
        </p:grpSpPr>
        <p:pic>
          <p:nvPicPr>
            <p:cNvPr id="7169" name="Picture 1" descr="page18image1340571856">
              <a:extLst>
                <a:ext uri="{FF2B5EF4-FFF2-40B4-BE49-F238E27FC236}">
                  <a16:creationId xmlns:a16="http://schemas.microsoft.com/office/drawing/2014/main" id="{A8CB9C9C-40F4-FD7B-9944-01B77E2329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954" y="1796358"/>
              <a:ext cx="3719226" cy="39700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8C15531-0BF6-93B4-1094-B8B40F6102FD}"/>
                </a:ext>
              </a:extLst>
            </p:cNvPr>
            <p:cNvSpPr txBox="1"/>
            <p:nvPr/>
          </p:nvSpPr>
          <p:spPr>
            <a:xfrm rot="16200000">
              <a:off x="-934665" y="3510642"/>
              <a:ext cx="2310248"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Transverse impact parameter</a:t>
              </a:r>
              <a:endParaRPr lang="en-US" sz="1400" baseline="300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A2CF281-CDF4-2EFB-D288-FA864E861210}"/>
                </a:ext>
              </a:extLst>
            </p:cNvPr>
            <p:cNvSpPr txBox="1"/>
            <p:nvPr/>
          </p:nvSpPr>
          <p:spPr>
            <a:xfrm>
              <a:off x="988709" y="5453221"/>
              <a:ext cx="2691763" cy="317459"/>
            </a:xfrm>
            <a:prstGeom prst="rect">
              <a:avLst/>
            </a:prstGeom>
            <a:solidFill>
              <a:schemeClr val="bg1"/>
            </a:solidFill>
          </p:spPr>
          <p:txBody>
            <a:bodyPr wrap="none" rtlCol="0">
              <a:spAutoFit/>
            </a:bodyPr>
            <a:lstStyle/>
            <a:p>
              <a:r>
                <a:rPr lang="en-US" sz="1463" dirty="0">
                  <a:latin typeface="Arial" panose="020B0604020202020204" pitchFamily="34" charset="0"/>
                  <a:cs typeface="Arial" panose="020B0604020202020204" pitchFamily="34" charset="0"/>
                </a:rPr>
                <a:t>Quark momentum fraction </a:t>
              </a:r>
              <a:r>
                <a:rPr lang="en-US" sz="1463" dirty="0" err="1">
                  <a:latin typeface="Arial" panose="020B0604020202020204" pitchFamily="34" charset="0"/>
                  <a:cs typeface="Arial" panose="020B0604020202020204" pitchFamily="34" charset="0"/>
                </a:rPr>
                <a:t>x</a:t>
              </a:r>
              <a:r>
                <a:rPr lang="en-US" sz="1463" baseline="-25000" dirty="0" err="1">
                  <a:latin typeface="Arial" panose="020B0604020202020204" pitchFamily="34" charset="0"/>
                  <a:cs typeface="Arial" panose="020B0604020202020204" pitchFamily="34" charset="0"/>
                </a:rPr>
                <a:t>B</a:t>
              </a:r>
              <a:r>
                <a:rPr lang="en-US" sz="1463" dirty="0">
                  <a:latin typeface="Arial" panose="020B0604020202020204" pitchFamily="34" charset="0"/>
                  <a:cs typeface="Arial" panose="020B0604020202020204" pitchFamily="34" charset="0"/>
                </a:rPr>
                <a:t>  </a:t>
              </a:r>
            </a:p>
          </p:txBody>
        </p:sp>
        <p:grpSp>
          <p:nvGrpSpPr>
            <p:cNvPr id="11" name="Group 10">
              <a:extLst>
                <a:ext uri="{FF2B5EF4-FFF2-40B4-BE49-F238E27FC236}">
                  <a16:creationId xmlns:a16="http://schemas.microsoft.com/office/drawing/2014/main" id="{322E11E8-D62A-C905-6079-782FCF68E08A}"/>
                </a:ext>
              </a:extLst>
            </p:cNvPr>
            <p:cNvGrpSpPr/>
            <p:nvPr/>
          </p:nvGrpSpPr>
          <p:grpSpPr>
            <a:xfrm>
              <a:off x="2879580" y="2597815"/>
              <a:ext cx="876606" cy="526170"/>
              <a:chOff x="3544089" y="2116118"/>
              <a:chExt cx="1078897" cy="647593"/>
            </a:xfrm>
          </p:grpSpPr>
          <p:sp>
            <p:nvSpPr>
              <p:cNvPr id="4" name="Oval 3">
                <a:extLst>
                  <a:ext uri="{FF2B5EF4-FFF2-40B4-BE49-F238E27FC236}">
                    <a16:creationId xmlns:a16="http://schemas.microsoft.com/office/drawing/2014/main" id="{FA98C00C-0B95-457F-8094-F9D5A17B19AE}"/>
                  </a:ext>
                </a:extLst>
              </p:cNvPr>
              <p:cNvSpPr/>
              <p:nvPr/>
            </p:nvSpPr>
            <p:spPr>
              <a:xfrm>
                <a:off x="3544089" y="2247549"/>
                <a:ext cx="138854" cy="14945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5" name="TextBox 4">
                <a:extLst>
                  <a:ext uri="{FF2B5EF4-FFF2-40B4-BE49-F238E27FC236}">
                    <a16:creationId xmlns:a16="http://schemas.microsoft.com/office/drawing/2014/main" id="{3B511323-DCC8-B1F3-974E-5E06A8B75597}"/>
                  </a:ext>
                </a:extLst>
              </p:cNvPr>
              <p:cNvSpPr txBox="1"/>
              <p:nvPr/>
            </p:nvSpPr>
            <p:spPr>
              <a:xfrm>
                <a:off x="3670304" y="2116118"/>
                <a:ext cx="635677" cy="359864"/>
              </a:xfrm>
              <a:prstGeom prst="rect">
                <a:avLst/>
              </a:prstGeom>
              <a:noFill/>
            </p:spPr>
            <p:txBody>
              <a:bodyPr wrap="none" rtlCol="0">
                <a:spAutoFit/>
              </a:bodyPr>
              <a:lstStyle/>
              <a:p>
                <a:r>
                  <a:rPr lang="en-US" sz="1300" dirty="0">
                    <a:latin typeface="Calibri" panose="020F0502020204030204" pitchFamily="34" charset="0"/>
                    <a:cs typeface="Calibri" panose="020F0502020204030204" pitchFamily="34" charset="0"/>
                  </a:rPr>
                  <a:t>CLAS</a:t>
                </a:r>
              </a:p>
            </p:txBody>
          </p:sp>
          <p:sp>
            <p:nvSpPr>
              <p:cNvPr id="6" name="Rectangle 5">
                <a:extLst>
                  <a:ext uri="{FF2B5EF4-FFF2-40B4-BE49-F238E27FC236}">
                    <a16:creationId xmlns:a16="http://schemas.microsoft.com/office/drawing/2014/main" id="{2B622014-85D1-A95D-5B11-D9F36ACEDBD5}"/>
                  </a:ext>
                </a:extLst>
              </p:cNvPr>
              <p:cNvSpPr/>
              <p:nvPr/>
            </p:nvSpPr>
            <p:spPr>
              <a:xfrm>
                <a:off x="3574098" y="2536723"/>
                <a:ext cx="138854" cy="14945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9" name="TextBox 8">
                <a:extLst>
                  <a:ext uri="{FF2B5EF4-FFF2-40B4-BE49-F238E27FC236}">
                    <a16:creationId xmlns:a16="http://schemas.microsoft.com/office/drawing/2014/main" id="{1A07EB3E-0A0A-6001-EDE9-24D1FD6A8896}"/>
                  </a:ext>
                </a:extLst>
              </p:cNvPr>
              <p:cNvSpPr txBox="1"/>
              <p:nvPr/>
            </p:nvSpPr>
            <p:spPr>
              <a:xfrm>
                <a:off x="3687424" y="2403849"/>
                <a:ext cx="935562" cy="359862"/>
              </a:xfrm>
              <a:prstGeom prst="rect">
                <a:avLst/>
              </a:prstGeom>
              <a:noFill/>
            </p:spPr>
            <p:txBody>
              <a:bodyPr wrap="none" rtlCol="0">
                <a:spAutoFit/>
              </a:bodyPr>
              <a:lstStyle/>
              <a:p>
                <a:r>
                  <a:rPr lang="en-US" sz="1300" dirty="0">
                    <a:latin typeface="Calibri" panose="020F0502020204030204" pitchFamily="34" charset="0"/>
                    <a:cs typeface="Calibri" panose="020F0502020204030204" pitchFamily="34" charset="0"/>
                  </a:rPr>
                  <a:t>HERMES</a:t>
                </a:r>
              </a:p>
            </p:txBody>
          </p:sp>
        </p:grpSp>
        <p:sp>
          <p:nvSpPr>
            <p:cNvPr id="12" name="TextBox 11">
              <a:extLst>
                <a:ext uri="{FF2B5EF4-FFF2-40B4-BE49-F238E27FC236}">
                  <a16:creationId xmlns:a16="http://schemas.microsoft.com/office/drawing/2014/main" id="{E5CED841-ECB4-480F-E50E-422B2C37B564}"/>
                </a:ext>
              </a:extLst>
            </p:cNvPr>
            <p:cNvSpPr txBox="1"/>
            <p:nvPr/>
          </p:nvSpPr>
          <p:spPr>
            <a:xfrm>
              <a:off x="2537948" y="1985926"/>
              <a:ext cx="68326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DVCS</a:t>
              </a:r>
            </a:p>
          </p:txBody>
        </p:sp>
      </p:grpSp>
      <p:sp>
        <p:nvSpPr>
          <p:cNvPr id="20" name="TextBox 19">
            <a:extLst>
              <a:ext uri="{FF2B5EF4-FFF2-40B4-BE49-F238E27FC236}">
                <a16:creationId xmlns:a16="http://schemas.microsoft.com/office/drawing/2014/main" id="{FAB74A9A-FDF6-7005-4730-5CA255A9E84B}"/>
              </a:ext>
            </a:extLst>
          </p:cNvPr>
          <p:cNvSpPr txBox="1"/>
          <p:nvPr/>
        </p:nvSpPr>
        <p:spPr>
          <a:xfrm>
            <a:off x="0" y="5903241"/>
            <a:ext cx="12192000" cy="400110"/>
          </a:xfrm>
          <a:prstGeom prst="rect">
            <a:avLst/>
          </a:prstGeom>
          <a:noFill/>
        </p:spPr>
        <p:txBody>
          <a:bodyPr wrap="square" rtlCol="0">
            <a:spAutoFit/>
          </a:bodyPr>
          <a:lstStyle/>
          <a:p>
            <a:pPr algn="ctr"/>
            <a:r>
              <a:rPr lang="en-US" sz="2000" b="1" dirty="0">
                <a:solidFill>
                  <a:schemeClr val="accent6">
                    <a:lumMod val="75000"/>
                  </a:schemeClr>
                </a:solidFill>
                <a:latin typeface="Calibri" panose="020F0502020204030204" pitchFamily="34" charset="0"/>
                <a:cs typeface="Calibri" panose="020F0502020204030204" pitchFamily="34" charset="0"/>
                <a:sym typeface="Wingdings" pitchFamily="2" charset="2"/>
              </a:rPr>
              <a:t> Now we turn to the gravity-like connection of DVCS</a:t>
            </a:r>
            <a:r>
              <a:rPr lang="en-US" sz="2000" b="1" dirty="0">
                <a:solidFill>
                  <a:schemeClr val="accent6">
                    <a:lumMod val="75000"/>
                  </a:schemeClr>
                </a:solidFill>
                <a:latin typeface="Calibri" panose="020F0502020204030204" pitchFamily="34" charset="0"/>
                <a:cs typeface="Calibri" panose="020F0502020204030204" pitchFamily="34" charset="0"/>
              </a:rPr>
              <a:t>  </a:t>
            </a:r>
          </a:p>
        </p:txBody>
      </p:sp>
      <p:sp>
        <p:nvSpPr>
          <p:cNvPr id="18" name="TextBox 17">
            <a:extLst>
              <a:ext uri="{FF2B5EF4-FFF2-40B4-BE49-F238E27FC236}">
                <a16:creationId xmlns:a16="http://schemas.microsoft.com/office/drawing/2014/main" id="{CCDF4213-38FC-0F13-356E-8D04B5F618E3}"/>
              </a:ext>
            </a:extLst>
          </p:cNvPr>
          <p:cNvSpPr txBox="1"/>
          <p:nvPr/>
        </p:nvSpPr>
        <p:spPr>
          <a:xfrm>
            <a:off x="5119724" y="3871803"/>
            <a:ext cx="2865781" cy="877163"/>
          </a:xfrm>
          <a:prstGeom prst="rect">
            <a:avLst/>
          </a:prstGeom>
          <a:noFill/>
        </p:spPr>
        <p:txBody>
          <a:bodyPr wrap="square" rtlCol="0">
            <a:spAutoFit/>
          </a:bodyPr>
          <a:lstStyle/>
          <a:p>
            <a:r>
              <a:rPr lang="en-US" sz="1700" dirty="0">
                <a:solidFill>
                  <a:schemeClr val="accent6">
                    <a:lumMod val="75000"/>
                  </a:schemeClr>
                </a:solidFill>
                <a:latin typeface="Calibri" panose="020F0502020204030204" pitchFamily="34" charset="0"/>
                <a:cs typeface="Calibri" panose="020F0502020204030204" pitchFamily="34" charset="0"/>
              </a:rPr>
              <a:t>3D image shows </a:t>
            </a:r>
            <a:r>
              <a:rPr lang="en-US" sz="1700" b="1" dirty="0">
                <a:solidFill>
                  <a:schemeClr val="accent6">
                    <a:lumMod val="75000"/>
                  </a:schemeClr>
                </a:solidFill>
                <a:latin typeface="Calibri" panose="020F0502020204030204" pitchFamily="34" charset="0"/>
                <a:cs typeface="Calibri" panose="020F0502020204030204" pitchFamily="34" charset="0"/>
              </a:rPr>
              <a:t>reduced  </a:t>
            </a:r>
            <a:r>
              <a:rPr lang="en-US" sz="1700" b="1" dirty="0">
                <a:solidFill>
                  <a:schemeClr val="accent6">
                    <a:lumMod val="75000"/>
                  </a:schemeClr>
                </a:solidFill>
                <a:latin typeface="Calibri" panose="020F0502020204030204" pitchFamily="34" charset="0"/>
                <a:cs typeface="Calibri" panose="020F0502020204030204" pitchFamily="34" charset="0"/>
                <a:sym typeface="Wingdings" pitchFamily="2" charset="2"/>
              </a:rPr>
              <a:t></a:t>
            </a:r>
            <a:r>
              <a:rPr lang="en-US" sz="1700" b="1" dirty="0">
                <a:solidFill>
                  <a:schemeClr val="accent6">
                    <a:lumMod val="75000"/>
                  </a:schemeClr>
                </a:solidFill>
                <a:latin typeface="Calibri" panose="020F0502020204030204" pitchFamily="34" charset="0"/>
                <a:cs typeface="Calibri" panose="020F0502020204030204" pitchFamily="34" charset="0"/>
              </a:rPr>
              <a:t> transverse impact parameter space</a:t>
            </a:r>
            <a:r>
              <a:rPr lang="en-US" sz="1700" dirty="0">
                <a:solidFill>
                  <a:schemeClr val="accent6">
                    <a:lumMod val="75000"/>
                  </a:schemeClr>
                </a:solidFill>
                <a:latin typeface="Calibri" panose="020F0502020204030204" pitchFamily="34" charset="0"/>
                <a:cs typeface="Calibri" panose="020F0502020204030204" pitchFamily="34" charset="0"/>
              </a:rPr>
              <a:t> for quarks at large </a:t>
            </a:r>
            <a:r>
              <a:rPr lang="en-US" sz="1700" dirty="0" err="1">
                <a:solidFill>
                  <a:schemeClr val="accent6">
                    <a:lumMod val="75000"/>
                  </a:schemeClr>
                </a:solidFill>
                <a:latin typeface="Calibri" panose="020F0502020204030204" pitchFamily="34" charset="0"/>
                <a:cs typeface="Calibri" panose="020F0502020204030204" pitchFamily="34" charset="0"/>
              </a:rPr>
              <a:t>x</a:t>
            </a:r>
            <a:r>
              <a:rPr lang="en-US" sz="1700" baseline="-25000" dirty="0" err="1">
                <a:solidFill>
                  <a:schemeClr val="accent6">
                    <a:lumMod val="75000"/>
                  </a:schemeClr>
                </a:solidFill>
                <a:latin typeface="Calibri" panose="020F0502020204030204" pitchFamily="34" charset="0"/>
                <a:cs typeface="Calibri" panose="020F0502020204030204" pitchFamily="34" charset="0"/>
              </a:rPr>
              <a:t>B</a:t>
            </a:r>
            <a:r>
              <a:rPr lang="en-US" sz="1700" dirty="0">
                <a:solidFill>
                  <a:schemeClr val="accent6">
                    <a:lumMod val="75000"/>
                  </a:schemeClr>
                </a:solidFill>
                <a:latin typeface="Calibri" panose="020F0502020204030204" pitchFamily="34" charset="0"/>
                <a:cs typeface="Calibri" panose="020F0502020204030204" pitchFamily="34" charset="0"/>
              </a:rPr>
              <a:t>.</a:t>
            </a:r>
            <a:r>
              <a:rPr lang="en-US" sz="1700" dirty="0">
                <a:solidFill>
                  <a:schemeClr val="accent6">
                    <a:lumMod val="75000"/>
                  </a:schemeClr>
                </a:solidFill>
                <a:latin typeface="Calibri" panose="020F0502020204030204" pitchFamily="34" charset="0"/>
                <a:cs typeface="Calibri" panose="020F0502020204030204" pitchFamily="34" charset="0"/>
                <a:sym typeface="Wingdings" pitchFamily="2" charset="2"/>
              </a:rPr>
              <a:t> </a:t>
            </a:r>
            <a:endParaRPr lang="en-US" sz="1700" dirty="0">
              <a:solidFill>
                <a:schemeClr val="accent6">
                  <a:lumMod val="75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2520824"/>
      </p:ext>
    </p:extLst>
  </p:cSld>
  <p:clrMapOvr>
    <a:masterClrMapping/>
  </p:clrMapOvr>
  <mc:AlternateContent xmlns:mc="http://schemas.openxmlformats.org/markup-compatibility/2006">
    <mc:Choice xmlns:p14="http://schemas.microsoft.com/office/powerpoint/2010/main" Requires="p14">
      <p:transition spd="slow" p14:dur="2000" advTm="23448"/>
    </mc:Choice>
    <mc:Fallback>
      <p:transition spd="slow" advTm="2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45"/>
            <a:ext cx="12192000" cy="707886"/>
          </a:xfrm>
          <a:solidFill>
            <a:schemeClr val="bg2">
              <a:lumMod val="90000"/>
            </a:schemeClr>
          </a:solidFill>
          <a:ln>
            <a:solidFill>
              <a:schemeClr val="tx1"/>
            </a:solidFill>
          </a:ln>
        </p:spPr>
        <p:txBody>
          <a:bodyPr>
            <a:noAutofit/>
          </a:bodyPr>
          <a:lstStyle/>
          <a:p>
            <a:r>
              <a:rPr lang="en-US" sz="3600" dirty="0"/>
              <a:t>GPDs – </a:t>
            </a:r>
            <a:r>
              <a:rPr lang="en-US" sz="3600" dirty="0" err="1"/>
              <a:t>GFFs</a:t>
            </a:r>
            <a:r>
              <a:rPr lang="en-US" sz="3600" dirty="0"/>
              <a:t> Relations</a:t>
            </a:r>
          </a:p>
        </p:txBody>
      </p:sp>
      <p:grpSp>
        <p:nvGrpSpPr>
          <p:cNvPr id="9" name="Group 8">
            <a:extLst>
              <a:ext uri="{FF2B5EF4-FFF2-40B4-BE49-F238E27FC236}">
                <a16:creationId xmlns:a16="http://schemas.microsoft.com/office/drawing/2014/main" id="{22880D4C-ADE3-A50F-86F1-90751527D2B8}"/>
              </a:ext>
            </a:extLst>
          </p:cNvPr>
          <p:cNvGrpSpPr/>
          <p:nvPr/>
        </p:nvGrpSpPr>
        <p:grpSpPr>
          <a:xfrm>
            <a:off x="1422564" y="1027868"/>
            <a:ext cx="9514989" cy="1736466"/>
            <a:chOff x="1407066" y="1027868"/>
            <a:chExt cx="9514989" cy="1736466"/>
          </a:xfrm>
        </p:grpSpPr>
        <p:pic>
          <p:nvPicPr>
            <p:cNvPr id="29" name="Picture 3"/>
            <p:cNvPicPr>
              <a:picLocks noChangeAspect="1" noChangeArrowheads="1"/>
            </p:cNvPicPr>
            <p:nvPr/>
          </p:nvPicPr>
          <p:blipFill>
            <a:blip r:embed="rId4"/>
            <a:srcRect b="48573"/>
            <a:stretch>
              <a:fillRect/>
            </a:stretch>
          </p:blipFill>
          <p:spPr bwMode="auto">
            <a:xfrm>
              <a:off x="1407066" y="1841005"/>
              <a:ext cx="9514989" cy="923329"/>
            </a:xfrm>
            <a:prstGeom prst="rect">
              <a:avLst/>
            </a:prstGeom>
            <a:noFill/>
            <a:ln w="9525">
              <a:solidFill>
                <a:schemeClr val="tx1"/>
              </a:solidFill>
              <a:miter lim="800000"/>
              <a:headEnd/>
              <a:tailEnd/>
            </a:ln>
          </p:spPr>
        </p:pic>
        <p:sp>
          <p:nvSpPr>
            <p:cNvPr id="34" name="Text Box 6"/>
            <p:cNvSpPr txBox="1">
              <a:spLocks noChangeArrowheads="1"/>
            </p:cNvSpPr>
            <p:nvPr/>
          </p:nvSpPr>
          <p:spPr bwMode="auto">
            <a:xfrm>
              <a:off x="2005393" y="1027868"/>
              <a:ext cx="8595932" cy="707886"/>
            </a:xfrm>
            <a:prstGeom prst="rect">
              <a:avLst/>
            </a:prstGeom>
            <a:noFill/>
            <a:ln w="9525">
              <a:noFill/>
              <a:miter lim="800000"/>
              <a:headEnd/>
              <a:tailEnd/>
            </a:ln>
          </p:spPr>
          <p:txBody>
            <a:bodyPr wrap="square">
              <a:prstTxWarp prst="textNoShape">
                <a:avLst/>
              </a:prstTxWarp>
              <a:spAutoFit/>
            </a:bodyPr>
            <a:lstStyle/>
            <a:p>
              <a:pPr algn="ctr" eaLnBrk="1" hangingPunct="1"/>
              <a:r>
                <a:rPr lang="en-US" sz="2000" b="1" dirty="0">
                  <a:latin typeface="Arial" panose="020B0604020202020204" pitchFamily="34" charset="0"/>
                  <a:cs typeface="Arial" panose="020B0604020202020204" pitchFamily="34" charset="0"/>
                </a:rPr>
                <a:t>Proton QCD matrix element of the Energy-Momentum Tensor contains three  gravitational form factors (GFF) and can be written as: </a:t>
              </a:r>
            </a:p>
          </p:txBody>
        </p:sp>
      </p:grpSp>
      <p:pic>
        <p:nvPicPr>
          <p:cNvPr id="4" name="Picture 3"/>
          <p:cNvPicPr>
            <a:picLocks noChangeAspect="1"/>
          </p:cNvPicPr>
          <p:nvPr/>
        </p:nvPicPr>
        <p:blipFill>
          <a:blip r:embed="rId5"/>
          <a:stretch>
            <a:fillRect/>
          </a:stretch>
        </p:blipFill>
        <p:spPr>
          <a:xfrm>
            <a:off x="3317062" y="3877308"/>
            <a:ext cx="5280614" cy="1534874"/>
          </a:xfrm>
          <a:prstGeom prst="rect">
            <a:avLst/>
          </a:prstGeom>
          <a:solidFill>
            <a:srgbClr val="CCFFCC"/>
          </a:solidFill>
          <a:ln w="19050" cap="flat" cmpd="sng" algn="ctr">
            <a:solidFill>
              <a:schemeClr val="tx1"/>
            </a:solidFill>
            <a:prstDash val="solid"/>
            <a:round/>
            <a:headEnd type="none" w="med" len="med"/>
            <a:tailEnd type="none" w="med" len="med"/>
          </a:ln>
        </p:spPr>
      </p:pic>
      <p:sp>
        <p:nvSpPr>
          <p:cNvPr id="35" name="TextBox 34"/>
          <p:cNvSpPr txBox="1"/>
          <p:nvPr/>
        </p:nvSpPr>
        <p:spPr>
          <a:xfrm>
            <a:off x="3812495" y="2850336"/>
            <a:ext cx="4801314" cy="923330"/>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M(t)</a:t>
            </a:r>
            <a:r>
              <a:rPr lang="en-US" i="1"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Mass/energy distribution inside proton</a:t>
            </a:r>
            <a:r>
              <a:rPr lang="en-US" i="1" dirty="0">
                <a:solidFill>
                  <a:srgbClr val="FF0000"/>
                </a:solidFill>
                <a:latin typeface="Arial" panose="020B0604020202020204" pitchFamily="34" charset="0"/>
                <a:cs typeface="Arial" panose="020B0604020202020204" pitchFamily="34" charset="0"/>
              </a:rPr>
              <a:t> </a:t>
            </a:r>
          </a:p>
          <a:p>
            <a:r>
              <a:rPr lang="en-US" i="1" dirty="0">
                <a:solidFill>
                  <a:srgbClr val="FF0000"/>
                </a:solidFill>
                <a:latin typeface="Times New Roman" panose="02020603050405020304" pitchFamily="18" charset="0"/>
                <a:cs typeface="Times New Roman" panose="02020603050405020304" pitchFamily="18" charset="0"/>
              </a:rPr>
              <a:t>J</a:t>
            </a:r>
            <a:r>
              <a:rPr lang="en-US" i="1" baseline="30000" dirty="0">
                <a:solidFill>
                  <a:srgbClr val="FF0000"/>
                </a:solidFill>
                <a:latin typeface="Times New Roman" panose="02020603050405020304" pitchFamily="18" charset="0"/>
                <a:cs typeface="Times New Roman" panose="02020603050405020304" pitchFamily="18" charset="0"/>
              </a:rPr>
              <a:t> </a:t>
            </a:r>
            <a:r>
              <a:rPr lang="en-US" i="1" dirty="0">
                <a:solidFill>
                  <a:srgbClr val="FF0000"/>
                </a:solidFill>
                <a:latin typeface="Times New Roman" panose="02020603050405020304" pitchFamily="18" charset="0"/>
                <a:cs typeface="Times New Roman" panose="02020603050405020304" pitchFamily="18" charset="0"/>
              </a:rPr>
              <a:t>(t) </a:t>
            </a:r>
            <a:r>
              <a:rPr lang="en-US" i="1"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Angular momentum distribution </a:t>
            </a:r>
          </a:p>
          <a:p>
            <a:r>
              <a:rPr lang="en-US" i="1" dirty="0">
                <a:solidFill>
                  <a:srgbClr val="FF0000"/>
                </a:solidFill>
                <a:latin typeface="Times New Roman" panose="02020603050405020304" pitchFamily="18" charset="0"/>
                <a:cs typeface="Times New Roman" panose="02020603050405020304" pitchFamily="18" charset="0"/>
              </a:rPr>
              <a:t>d</a:t>
            </a:r>
            <a:r>
              <a:rPr lang="en-US" i="1" baseline="-25000" dirty="0">
                <a:solidFill>
                  <a:srgbClr val="FF0000"/>
                </a:solidFill>
                <a:latin typeface="Times New Roman" panose="02020603050405020304" pitchFamily="18" charset="0"/>
                <a:cs typeface="Times New Roman" panose="02020603050405020304" pitchFamily="18" charset="0"/>
              </a:rPr>
              <a:t>1</a:t>
            </a:r>
            <a:r>
              <a:rPr lang="en-US" i="1" dirty="0">
                <a:solidFill>
                  <a:srgbClr val="FF0000"/>
                </a:solidFill>
                <a:latin typeface="Times New Roman" panose="02020603050405020304" pitchFamily="18" charset="0"/>
                <a:cs typeface="Times New Roman" panose="02020603050405020304" pitchFamily="18" charset="0"/>
              </a:rPr>
              <a:t>(t)  </a:t>
            </a:r>
            <a:r>
              <a:rPr lang="en-US" dirty="0">
                <a:latin typeface="Arial" panose="020B0604020202020204" pitchFamily="34" charset="0"/>
                <a:cs typeface="Arial" panose="020B0604020202020204" pitchFamily="34" charset="0"/>
              </a:rPr>
              <a:t>:  Forces and pressure distribution </a:t>
            </a:r>
          </a:p>
        </p:txBody>
      </p:sp>
      <p:sp>
        <p:nvSpPr>
          <p:cNvPr id="5" name="Rectangle 4">
            <a:extLst>
              <a:ext uri="{FF2B5EF4-FFF2-40B4-BE49-F238E27FC236}">
                <a16:creationId xmlns:a16="http://schemas.microsoft.com/office/drawing/2014/main" id="{FA486C46-C6D8-568E-E752-BF67FCB280AC}"/>
              </a:ext>
            </a:extLst>
          </p:cNvPr>
          <p:cNvSpPr/>
          <p:nvPr/>
        </p:nvSpPr>
        <p:spPr>
          <a:xfrm>
            <a:off x="1860397" y="5903939"/>
            <a:ext cx="8471030" cy="400110"/>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GPDs not directly accessible </a:t>
            </a:r>
            <a:r>
              <a:rPr lang="en-US" sz="2000" dirty="0">
                <a:latin typeface="Arial" panose="020B0604020202020204" pitchFamily="34" charset="0"/>
                <a:cs typeface="Arial" panose="020B0604020202020204" pitchFamily="34" charset="0"/>
                <a:sym typeface="Wingdings" pitchFamily="2" charset="2"/>
              </a:rPr>
              <a:t>  Compton FFs to determine the D-term </a:t>
            </a:r>
            <a:r>
              <a:rPr lang="en-US" sz="2000"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307693E2-BAEF-58AD-349B-EC0547B22E08}"/>
              </a:ext>
            </a:extLst>
          </p:cNvPr>
          <p:cNvSpPr txBox="1"/>
          <p:nvPr/>
        </p:nvSpPr>
        <p:spPr>
          <a:xfrm>
            <a:off x="8788680" y="4140119"/>
            <a:ext cx="1918359" cy="64633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Connections of GPDs and GFFs</a:t>
            </a:r>
          </a:p>
        </p:txBody>
      </p:sp>
      <p:grpSp>
        <p:nvGrpSpPr>
          <p:cNvPr id="49" name="Group 48">
            <a:extLst>
              <a:ext uri="{FF2B5EF4-FFF2-40B4-BE49-F238E27FC236}">
                <a16:creationId xmlns:a16="http://schemas.microsoft.com/office/drawing/2014/main" id="{DAEA79EF-9075-7CBE-B118-776A9B651243}"/>
              </a:ext>
            </a:extLst>
          </p:cNvPr>
          <p:cNvGrpSpPr/>
          <p:nvPr/>
        </p:nvGrpSpPr>
        <p:grpSpPr>
          <a:xfrm>
            <a:off x="924794" y="3374741"/>
            <a:ext cx="1846543" cy="2288540"/>
            <a:chOff x="637408" y="3156727"/>
            <a:chExt cx="1846543" cy="2288540"/>
          </a:xfrm>
        </p:grpSpPr>
        <p:grpSp>
          <p:nvGrpSpPr>
            <p:cNvPr id="18" name="Group 17">
              <a:extLst>
                <a:ext uri="{FF2B5EF4-FFF2-40B4-BE49-F238E27FC236}">
                  <a16:creationId xmlns:a16="http://schemas.microsoft.com/office/drawing/2014/main" id="{E7290894-60BC-8833-1F4E-268BF12D080C}"/>
                </a:ext>
              </a:extLst>
            </p:cNvPr>
            <p:cNvGrpSpPr/>
            <p:nvPr/>
          </p:nvGrpSpPr>
          <p:grpSpPr>
            <a:xfrm>
              <a:off x="673559" y="3156727"/>
              <a:ext cx="1703211" cy="970673"/>
              <a:chOff x="8459944" y="1550516"/>
              <a:chExt cx="2585593" cy="1669068"/>
            </a:xfrm>
          </p:grpSpPr>
          <p:grpSp>
            <p:nvGrpSpPr>
              <p:cNvPr id="37" name="Group 36">
                <a:extLst>
                  <a:ext uri="{FF2B5EF4-FFF2-40B4-BE49-F238E27FC236}">
                    <a16:creationId xmlns:a16="http://schemas.microsoft.com/office/drawing/2014/main" id="{DE975E7E-CC89-F643-6368-AF640DF16AF6}"/>
                  </a:ext>
                </a:extLst>
              </p:cNvPr>
              <p:cNvGrpSpPr/>
              <p:nvPr/>
            </p:nvGrpSpPr>
            <p:grpSpPr>
              <a:xfrm>
                <a:off x="8459944" y="1550516"/>
                <a:ext cx="2585593" cy="1669068"/>
                <a:chOff x="7203205" y="2982369"/>
                <a:chExt cx="1626085" cy="1395251"/>
              </a:xfrm>
            </p:grpSpPr>
            <p:grpSp>
              <p:nvGrpSpPr>
                <p:cNvPr id="41" name="Group 40">
                  <a:extLst>
                    <a:ext uri="{FF2B5EF4-FFF2-40B4-BE49-F238E27FC236}">
                      <a16:creationId xmlns:a16="http://schemas.microsoft.com/office/drawing/2014/main" id="{F758F85F-C4D6-B260-5B16-8F8286E5FB48}"/>
                    </a:ext>
                  </a:extLst>
                </p:cNvPr>
                <p:cNvGrpSpPr/>
                <p:nvPr/>
              </p:nvGrpSpPr>
              <p:grpSpPr>
                <a:xfrm rot="5400000">
                  <a:off x="6995190" y="3242571"/>
                  <a:ext cx="1269997" cy="853967"/>
                  <a:chOff x="7447648" y="2732674"/>
                  <a:chExt cx="1269997" cy="853967"/>
                </a:xfrm>
              </p:grpSpPr>
              <p:pic>
                <p:nvPicPr>
                  <p:cNvPr id="45" name="Picture 44">
                    <a:extLst>
                      <a:ext uri="{FF2B5EF4-FFF2-40B4-BE49-F238E27FC236}">
                        <a16:creationId xmlns:a16="http://schemas.microsoft.com/office/drawing/2014/main" id="{75EFB084-797F-04ED-71E4-4B82CF686154}"/>
                      </a:ext>
                    </a:extLst>
                  </p:cNvPr>
                  <p:cNvPicPr>
                    <a:picLocks noChangeAspect="1"/>
                  </p:cNvPicPr>
                  <p:nvPr/>
                </p:nvPicPr>
                <p:blipFill>
                  <a:blip r:embed="rId6"/>
                  <a:srcRect l="4115" r="41305" b="18033"/>
                  <a:stretch>
                    <a:fillRect/>
                  </a:stretch>
                </p:blipFill>
                <p:spPr>
                  <a:xfrm rot="16200000">
                    <a:off x="7661545" y="2530541"/>
                    <a:ext cx="842203" cy="1269997"/>
                  </a:xfrm>
                  <a:prstGeom prst="rect">
                    <a:avLst/>
                  </a:prstGeom>
                </p:spPr>
              </p:pic>
              <p:sp>
                <p:nvSpPr>
                  <p:cNvPr id="46" name="TextBox 45">
                    <a:extLst>
                      <a:ext uri="{FF2B5EF4-FFF2-40B4-BE49-F238E27FC236}">
                        <a16:creationId xmlns:a16="http://schemas.microsoft.com/office/drawing/2014/main" id="{77C2097F-62CF-BA9D-D2DA-80D7D5B1387C}"/>
                      </a:ext>
                    </a:extLst>
                  </p:cNvPr>
                  <p:cNvSpPr txBox="1"/>
                  <p:nvPr/>
                </p:nvSpPr>
                <p:spPr>
                  <a:xfrm rot="16046163">
                    <a:off x="7633370" y="3114730"/>
                    <a:ext cx="277311" cy="442400"/>
                  </a:xfrm>
                  <a:prstGeom prst="rect">
                    <a:avLst/>
                  </a:prstGeom>
                  <a:solidFill>
                    <a:srgbClr val="FFFFFF"/>
                  </a:solidFill>
                </p:spPr>
                <p:txBody>
                  <a:bodyPr wrap="none" rtlCol="0">
                    <a:spAutoFit/>
                  </a:bodyPr>
                  <a:lstStyle/>
                  <a:p>
                    <a:r>
                      <a:rPr lang="en-US" sz="1400" i="1" dirty="0">
                        <a:solidFill>
                          <a:srgbClr val="FF0000"/>
                        </a:solidFill>
                        <a:latin typeface="Cambria" panose="02040503050406030204" pitchFamily="18" charset="0"/>
                        <a:cs typeface="Times New Roman"/>
                      </a:rPr>
                      <a:t>G</a:t>
                    </a:r>
                  </a:p>
                </p:txBody>
              </p:sp>
              <p:sp>
                <p:nvSpPr>
                  <p:cNvPr id="47" name="Rectangle 46">
                    <a:extLst>
                      <a:ext uri="{FF2B5EF4-FFF2-40B4-BE49-F238E27FC236}">
                        <a16:creationId xmlns:a16="http://schemas.microsoft.com/office/drawing/2014/main" id="{EDD6383B-611C-3F42-478F-5C90D6183AB4}"/>
                      </a:ext>
                    </a:extLst>
                  </p:cNvPr>
                  <p:cNvSpPr/>
                  <p:nvPr/>
                </p:nvSpPr>
                <p:spPr>
                  <a:xfrm>
                    <a:off x="7803185" y="2732674"/>
                    <a:ext cx="655016" cy="4571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27C4E4DC-B1D3-4841-AF5F-BE3F0A2FD26E}"/>
                    </a:ext>
                  </a:extLst>
                </p:cNvPr>
                <p:cNvSpPr txBox="1"/>
                <p:nvPr/>
              </p:nvSpPr>
              <p:spPr>
                <a:xfrm>
                  <a:off x="7988787" y="3478803"/>
                  <a:ext cx="840503" cy="442400"/>
                </a:xfrm>
                <a:prstGeom prst="rect">
                  <a:avLst/>
                </a:prstGeom>
                <a:noFill/>
              </p:spPr>
              <p:txBody>
                <a:bodyPr wrap="none" rtlCol="0">
                  <a:spAutoFit/>
                </a:bodyPr>
                <a:lstStyle/>
                <a:p>
                  <a:r>
                    <a:rPr lang="en-US" sz="1400" i="1" dirty="0">
                      <a:solidFill>
                        <a:srgbClr val="FF0000"/>
                      </a:solidFill>
                      <a:latin typeface="Cambria" panose="02040503050406030204" pitchFamily="18" charset="0"/>
                      <a:cs typeface="Times New Roman"/>
                    </a:rPr>
                    <a:t>G </a:t>
                  </a:r>
                  <a:r>
                    <a:rPr lang="en-US" sz="1400" i="1" dirty="0">
                      <a:latin typeface="Cambria" panose="02040503050406030204" pitchFamily="18" charset="0"/>
                      <a:cs typeface="Times New Roman"/>
                    </a:rPr>
                    <a:t>p         p</a:t>
                  </a:r>
                </a:p>
              </p:txBody>
            </p:sp>
            <p:sp>
              <p:nvSpPr>
                <p:cNvPr id="43" name="TextBox 42">
                  <a:extLst>
                    <a:ext uri="{FF2B5EF4-FFF2-40B4-BE49-F238E27FC236}">
                      <a16:creationId xmlns:a16="http://schemas.microsoft.com/office/drawing/2014/main" id="{815BB8B9-3773-0FF9-9BB4-2606B5A1FB88}"/>
                    </a:ext>
                  </a:extLst>
                </p:cNvPr>
                <p:cNvSpPr txBox="1"/>
                <p:nvPr/>
              </p:nvSpPr>
              <p:spPr>
                <a:xfrm>
                  <a:off x="7963804" y="3935220"/>
                  <a:ext cx="266599" cy="442400"/>
                </a:xfrm>
                <a:prstGeom prst="rect">
                  <a:avLst/>
                </a:prstGeom>
                <a:noFill/>
              </p:spPr>
              <p:txBody>
                <a:bodyPr wrap="none" rtlCol="0">
                  <a:spAutoFit/>
                </a:bodyPr>
                <a:lstStyle/>
                <a:p>
                  <a:r>
                    <a:rPr lang="en-US" sz="1400" i="1" dirty="0">
                      <a:latin typeface="Cambria" panose="02040503050406030204" pitchFamily="18" charset="0"/>
                      <a:cs typeface="Times New Roman"/>
                    </a:rPr>
                    <a:t>p</a:t>
                  </a:r>
                </a:p>
              </p:txBody>
            </p:sp>
            <p:sp>
              <p:nvSpPr>
                <p:cNvPr id="44" name="TextBox 43">
                  <a:extLst>
                    <a:ext uri="{FF2B5EF4-FFF2-40B4-BE49-F238E27FC236}">
                      <a16:creationId xmlns:a16="http://schemas.microsoft.com/office/drawing/2014/main" id="{E2DC6E0B-8A24-EBC6-4137-502A737F27F8}"/>
                    </a:ext>
                  </a:extLst>
                </p:cNvPr>
                <p:cNvSpPr txBox="1"/>
                <p:nvPr/>
              </p:nvSpPr>
              <p:spPr>
                <a:xfrm>
                  <a:off x="7975096" y="2982369"/>
                  <a:ext cx="266599" cy="442400"/>
                </a:xfrm>
                <a:prstGeom prst="rect">
                  <a:avLst/>
                </a:prstGeom>
                <a:noFill/>
              </p:spPr>
              <p:txBody>
                <a:bodyPr wrap="none" rtlCol="0">
                  <a:spAutoFit/>
                </a:bodyPr>
                <a:lstStyle/>
                <a:p>
                  <a:r>
                    <a:rPr lang="en-US" sz="1400" i="1" dirty="0">
                      <a:latin typeface="Cambria" panose="02040503050406030204" pitchFamily="18" charset="0"/>
                      <a:cs typeface="Times New Roman"/>
                    </a:rPr>
                    <a:t>p</a:t>
                  </a:r>
                </a:p>
              </p:txBody>
            </p:sp>
          </p:grpSp>
          <p:sp>
            <p:nvSpPr>
              <p:cNvPr id="38" name="TextBox 37">
                <a:extLst>
                  <a:ext uri="{FF2B5EF4-FFF2-40B4-BE49-F238E27FC236}">
                    <a16:creationId xmlns:a16="http://schemas.microsoft.com/office/drawing/2014/main" id="{36B0C41A-8D23-C0CD-16D8-5F8B05243EF8}"/>
                  </a:ext>
                </a:extLst>
              </p:cNvPr>
              <p:cNvSpPr txBox="1"/>
              <p:nvPr/>
            </p:nvSpPr>
            <p:spPr>
              <a:xfrm>
                <a:off x="8532962" y="2467215"/>
                <a:ext cx="664823" cy="529221"/>
              </a:xfrm>
              <a:prstGeom prst="rect">
                <a:avLst/>
              </a:prstGeom>
              <a:noFill/>
            </p:spPr>
            <p:txBody>
              <a:bodyPr wrap="none" rtlCol="0">
                <a:spAutoFit/>
              </a:bodyPr>
              <a:lstStyle/>
              <a:p>
                <a:r>
                  <a:rPr lang="en-US" sz="1400" dirty="0">
                    <a:solidFill>
                      <a:srgbClr val="FF0000"/>
                    </a:solidFill>
                    <a:latin typeface="Cambria" panose="02040503050406030204" pitchFamily="18" charset="0"/>
                  </a:rPr>
                  <a:t>J=2</a:t>
                </a:r>
              </a:p>
            </p:txBody>
          </p:sp>
          <p:sp>
            <p:nvSpPr>
              <p:cNvPr id="39" name="Oval 38">
                <a:extLst>
                  <a:ext uri="{FF2B5EF4-FFF2-40B4-BE49-F238E27FC236}">
                    <a16:creationId xmlns:a16="http://schemas.microsoft.com/office/drawing/2014/main" id="{66045C4B-629C-6513-40CB-02A5F6620919}"/>
                  </a:ext>
                </a:extLst>
              </p:cNvPr>
              <p:cNvSpPr>
                <a:spLocks noChangeAspect="1"/>
              </p:cNvSpPr>
              <p:nvPr/>
            </p:nvSpPr>
            <p:spPr>
              <a:xfrm>
                <a:off x="9554925" y="2290975"/>
                <a:ext cx="154380" cy="1890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EB704A48-73D1-F797-8BE5-2374ABF1F6D1}"/>
                  </a:ext>
                </a:extLst>
              </p:cNvPr>
              <p:cNvSpPr/>
              <p:nvPr/>
            </p:nvSpPr>
            <p:spPr>
              <a:xfrm>
                <a:off x="10344839" y="2395710"/>
                <a:ext cx="362442" cy="134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48" name="Group 47">
              <a:extLst>
                <a:ext uri="{FF2B5EF4-FFF2-40B4-BE49-F238E27FC236}">
                  <a16:creationId xmlns:a16="http://schemas.microsoft.com/office/drawing/2014/main" id="{B64889AD-81A1-BB38-571D-DF3509B3718D}"/>
                </a:ext>
              </a:extLst>
            </p:cNvPr>
            <p:cNvGrpSpPr/>
            <p:nvPr/>
          </p:nvGrpSpPr>
          <p:grpSpPr>
            <a:xfrm>
              <a:off x="637408" y="4317890"/>
              <a:ext cx="1846543" cy="1127377"/>
              <a:chOff x="167140" y="4775095"/>
              <a:chExt cx="1846543" cy="1127377"/>
            </a:xfrm>
          </p:grpSpPr>
          <p:grpSp>
            <p:nvGrpSpPr>
              <p:cNvPr id="20" name="Group 19">
                <a:extLst>
                  <a:ext uri="{FF2B5EF4-FFF2-40B4-BE49-F238E27FC236}">
                    <a16:creationId xmlns:a16="http://schemas.microsoft.com/office/drawing/2014/main" id="{49D6523F-F6F0-9364-19FC-FB4E88B92A26}"/>
                  </a:ext>
                </a:extLst>
              </p:cNvPr>
              <p:cNvGrpSpPr/>
              <p:nvPr/>
            </p:nvGrpSpPr>
            <p:grpSpPr>
              <a:xfrm>
                <a:off x="172679" y="4775095"/>
                <a:ext cx="1841004" cy="1127377"/>
                <a:chOff x="7190438" y="4519462"/>
                <a:chExt cx="1757639" cy="1620497"/>
              </a:xfrm>
            </p:grpSpPr>
            <p:grpSp>
              <p:nvGrpSpPr>
                <p:cNvPr id="24" name="Group 23">
                  <a:extLst>
                    <a:ext uri="{FF2B5EF4-FFF2-40B4-BE49-F238E27FC236}">
                      <a16:creationId xmlns:a16="http://schemas.microsoft.com/office/drawing/2014/main" id="{1DB695DB-BAF7-24E0-33A6-3E39B97F9B3B}"/>
                    </a:ext>
                  </a:extLst>
                </p:cNvPr>
                <p:cNvGrpSpPr/>
                <p:nvPr/>
              </p:nvGrpSpPr>
              <p:grpSpPr>
                <a:xfrm>
                  <a:off x="7190438" y="4519462"/>
                  <a:ext cx="832765" cy="1585057"/>
                  <a:chOff x="7590325" y="820609"/>
                  <a:chExt cx="832765" cy="1585057"/>
                </a:xfrm>
              </p:grpSpPr>
              <p:grpSp>
                <p:nvGrpSpPr>
                  <p:cNvPr id="30" name="Group 29">
                    <a:extLst>
                      <a:ext uri="{FF2B5EF4-FFF2-40B4-BE49-F238E27FC236}">
                        <a16:creationId xmlns:a16="http://schemas.microsoft.com/office/drawing/2014/main" id="{5818ADA1-4CEA-F106-FBA4-0BB683DCE983}"/>
                      </a:ext>
                    </a:extLst>
                  </p:cNvPr>
                  <p:cNvGrpSpPr/>
                  <p:nvPr/>
                </p:nvGrpSpPr>
                <p:grpSpPr>
                  <a:xfrm>
                    <a:off x="7590325" y="820609"/>
                    <a:ext cx="832765" cy="1585057"/>
                    <a:chOff x="7262264" y="740496"/>
                    <a:chExt cx="832765" cy="1585057"/>
                  </a:xfrm>
                </p:grpSpPr>
                <p:pic>
                  <p:nvPicPr>
                    <p:cNvPr id="33" name="Picture 32">
                      <a:extLst>
                        <a:ext uri="{FF2B5EF4-FFF2-40B4-BE49-F238E27FC236}">
                          <a16:creationId xmlns:a16="http://schemas.microsoft.com/office/drawing/2014/main" id="{BC4BA683-BBB2-484A-7624-3685F047BB99}"/>
                        </a:ext>
                      </a:extLst>
                    </p:cNvPr>
                    <p:cNvPicPr>
                      <a:picLocks noChangeAspect="1"/>
                    </p:cNvPicPr>
                    <p:nvPr/>
                  </p:nvPicPr>
                  <p:blipFill>
                    <a:blip r:embed="rId7"/>
                    <a:srcRect l="6951" r="41888" b="16085"/>
                    <a:stretch>
                      <a:fillRect/>
                    </a:stretch>
                  </p:blipFill>
                  <p:spPr>
                    <a:xfrm>
                      <a:off x="7266601" y="740496"/>
                      <a:ext cx="828428" cy="1230908"/>
                    </a:xfrm>
                    <a:prstGeom prst="rect">
                      <a:avLst/>
                    </a:prstGeom>
                  </p:spPr>
                </p:pic>
                <p:pic>
                  <p:nvPicPr>
                    <p:cNvPr id="36" name="Picture 35">
                      <a:extLst>
                        <a:ext uri="{FF2B5EF4-FFF2-40B4-BE49-F238E27FC236}">
                          <a16:creationId xmlns:a16="http://schemas.microsoft.com/office/drawing/2014/main" id="{315D755A-A6B4-7F8B-A5D1-2B026E2C0937}"/>
                        </a:ext>
                      </a:extLst>
                    </p:cNvPr>
                    <p:cNvPicPr>
                      <a:picLocks noChangeAspect="1"/>
                    </p:cNvPicPr>
                    <p:nvPr/>
                  </p:nvPicPr>
                  <p:blipFill>
                    <a:blip r:embed="rId7"/>
                    <a:srcRect l="6951" t="26528" r="42353" b="16085"/>
                    <a:stretch>
                      <a:fillRect/>
                    </a:stretch>
                  </p:blipFill>
                  <p:spPr>
                    <a:xfrm>
                      <a:off x="7262264" y="1483774"/>
                      <a:ext cx="820896" cy="841779"/>
                    </a:xfrm>
                    <a:prstGeom prst="rect">
                      <a:avLst/>
                    </a:prstGeom>
                  </p:spPr>
                </p:pic>
              </p:grpSp>
              <p:sp>
                <p:nvSpPr>
                  <p:cNvPr id="31" name="TextBox 30">
                    <a:extLst>
                      <a:ext uri="{FF2B5EF4-FFF2-40B4-BE49-F238E27FC236}">
                        <a16:creationId xmlns:a16="http://schemas.microsoft.com/office/drawing/2014/main" id="{14F0A6DD-86F8-C695-3929-9CF8E07E1B91}"/>
                      </a:ext>
                    </a:extLst>
                  </p:cNvPr>
                  <p:cNvSpPr txBox="1"/>
                  <p:nvPr/>
                </p:nvSpPr>
                <p:spPr>
                  <a:xfrm>
                    <a:off x="7660377" y="909998"/>
                    <a:ext cx="258946" cy="442400"/>
                  </a:xfrm>
                  <a:prstGeom prst="rect">
                    <a:avLst/>
                  </a:prstGeom>
                  <a:solidFill>
                    <a:srgbClr val="FFFFFF"/>
                  </a:solidFill>
                </p:spPr>
                <p:txBody>
                  <a:bodyPr wrap="none" rtlCol="0">
                    <a:spAutoFit/>
                  </a:bodyPr>
                  <a:lstStyle/>
                  <a:p>
                    <a:r>
                      <a:rPr lang="en-US" sz="1400" i="1" dirty="0" err="1">
                        <a:solidFill>
                          <a:srgbClr val="FF0000"/>
                        </a:solidFill>
                        <a:latin typeface="Cambria" panose="02040503050406030204" pitchFamily="18" charset="0"/>
                        <a:cs typeface="Symbol" charset="2"/>
                      </a:rPr>
                      <a:t>γ</a:t>
                    </a:r>
                    <a:endParaRPr lang="en-US" sz="1400" i="1" dirty="0">
                      <a:solidFill>
                        <a:srgbClr val="FF0000"/>
                      </a:solidFill>
                      <a:latin typeface="Cambria" panose="02040503050406030204" pitchFamily="18" charset="0"/>
                      <a:cs typeface="Symbol" charset="2"/>
                    </a:endParaRPr>
                  </a:p>
                </p:txBody>
              </p:sp>
              <p:sp>
                <p:nvSpPr>
                  <p:cNvPr id="32" name="TextBox 31">
                    <a:extLst>
                      <a:ext uri="{FF2B5EF4-FFF2-40B4-BE49-F238E27FC236}">
                        <a16:creationId xmlns:a16="http://schemas.microsoft.com/office/drawing/2014/main" id="{A7F61289-35A6-FCCE-532B-41350620F8C5}"/>
                      </a:ext>
                    </a:extLst>
                  </p:cNvPr>
                  <p:cNvSpPr txBox="1"/>
                  <p:nvPr/>
                </p:nvSpPr>
                <p:spPr>
                  <a:xfrm>
                    <a:off x="7647781" y="1800758"/>
                    <a:ext cx="310980" cy="442400"/>
                  </a:xfrm>
                  <a:prstGeom prst="rect">
                    <a:avLst/>
                  </a:prstGeom>
                  <a:solidFill>
                    <a:srgbClr val="FFFFFF"/>
                  </a:solidFill>
                </p:spPr>
                <p:txBody>
                  <a:bodyPr wrap="none" rtlCol="0">
                    <a:spAutoFit/>
                  </a:bodyPr>
                  <a:lstStyle/>
                  <a:p>
                    <a:r>
                      <a:rPr lang="en-US" sz="1400" i="1" dirty="0" err="1">
                        <a:solidFill>
                          <a:srgbClr val="FF0000"/>
                        </a:solidFill>
                        <a:latin typeface="Cambria" panose="02040503050406030204" pitchFamily="18" charset="0"/>
                        <a:cs typeface="Symbol" charset="2"/>
                      </a:rPr>
                      <a:t>γ</a:t>
                    </a:r>
                    <a:r>
                      <a:rPr lang="en-US" sz="1400" i="1" baseline="-25000" dirty="0" err="1">
                        <a:solidFill>
                          <a:srgbClr val="FF0000"/>
                        </a:solidFill>
                        <a:latin typeface="Cambria" panose="02040503050406030204" pitchFamily="18" charset="0"/>
                        <a:cs typeface="Symbol" charset="2"/>
                      </a:rPr>
                      <a:t>v</a:t>
                    </a:r>
                    <a:endParaRPr lang="en-US" sz="1400" i="1" baseline="-25000" dirty="0">
                      <a:solidFill>
                        <a:srgbClr val="FF0000"/>
                      </a:solidFill>
                      <a:latin typeface="Cambria" panose="02040503050406030204" pitchFamily="18" charset="0"/>
                      <a:cs typeface="Symbol" charset="2"/>
                    </a:endParaRPr>
                  </a:p>
                </p:txBody>
              </p:sp>
            </p:grpSp>
            <p:sp>
              <p:nvSpPr>
                <p:cNvPr id="25" name="TextBox 24">
                  <a:extLst>
                    <a:ext uri="{FF2B5EF4-FFF2-40B4-BE49-F238E27FC236}">
                      <a16:creationId xmlns:a16="http://schemas.microsoft.com/office/drawing/2014/main" id="{E636F578-B775-052A-5B90-233E17C23E80}"/>
                    </a:ext>
                  </a:extLst>
                </p:cNvPr>
                <p:cNvSpPr txBox="1"/>
                <p:nvPr/>
              </p:nvSpPr>
              <p:spPr>
                <a:xfrm>
                  <a:off x="7994324" y="4994638"/>
                  <a:ext cx="953753" cy="530880"/>
                </a:xfrm>
                <a:prstGeom prst="rect">
                  <a:avLst/>
                </a:prstGeom>
                <a:noFill/>
              </p:spPr>
              <p:txBody>
                <a:bodyPr wrap="none" rtlCol="0">
                  <a:spAutoFit/>
                </a:bodyPr>
                <a:lstStyle/>
                <a:p>
                  <a:r>
                    <a:rPr lang="en-US" i="1" dirty="0">
                      <a:solidFill>
                        <a:srgbClr val="FF0000"/>
                      </a:solidFill>
                      <a:latin typeface="Cambria" panose="02040503050406030204" pitchFamily="18" charset="0"/>
                      <a:cs typeface="Times New Roman"/>
                    </a:rPr>
                    <a:t> </a:t>
                  </a:r>
                  <a:r>
                    <a:rPr lang="en-US" sz="1400" i="1" dirty="0" err="1">
                      <a:solidFill>
                        <a:srgbClr val="FF0000"/>
                      </a:solidFill>
                      <a:latin typeface="Cambria" panose="02040503050406030204" pitchFamily="18" charset="0"/>
                      <a:cs typeface="Times New Roman"/>
                    </a:rPr>
                    <a:t>γγ</a:t>
                  </a:r>
                  <a:r>
                    <a:rPr lang="en-US" sz="1400" i="1" dirty="0">
                      <a:solidFill>
                        <a:srgbClr val="FF0000"/>
                      </a:solidFill>
                      <a:latin typeface="Cambria" panose="02040503050406030204" pitchFamily="18" charset="0"/>
                      <a:cs typeface="Times New Roman"/>
                    </a:rPr>
                    <a:t> </a:t>
                  </a:r>
                  <a:r>
                    <a:rPr lang="en-US" sz="1400" i="1" dirty="0">
                      <a:latin typeface="Cambria" panose="02040503050406030204" pitchFamily="18" charset="0"/>
                      <a:cs typeface="Times New Roman"/>
                    </a:rPr>
                    <a:t>p         p</a:t>
                  </a:r>
                </a:p>
              </p:txBody>
            </p:sp>
            <p:sp>
              <p:nvSpPr>
                <p:cNvPr id="26" name="Rectangle 25">
                  <a:extLst>
                    <a:ext uri="{FF2B5EF4-FFF2-40B4-BE49-F238E27FC236}">
                      <a16:creationId xmlns:a16="http://schemas.microsoft.com/office/drawing/2014/main" id="{9D4C5318-8211-B5E9-F10D-B602E3439E78}"/>
                    </a:ext>
                  </a:extLst>
                </p:cNvPr>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CC630F7-CBFA-0B27-FAC4-FED19FE7D673}"/>
                    </a:ext>
                  </a:extLst>
                </p:cNvPr>
                <p:cNvSpPr txBox="1"/>
                <p:nvPr/>
              </p:nvSpPr>
              <p:spPr>
                <a:xfrm>
                  <a:off x="7986388" y="4592761"/>
                  <a:ext cx="266599" cy="442400"/>
                </a:xfrm>
                <a:prstGeom prst="rect">
                  <a:avLst/>
                </a:prstGeom>
                <a:noFill/>
              </p:spPr>
              <p:txBody>
                <a:bodyPr wrap="none" rtlCol="0">
                  <a:spAutoFit/>
                </a:bodyPr>
                <a:lstStyle/>
                <a:p>
                  <a:r>
                    <a:rPr lang="en-US" sz="1400" i="1" dirty="0">
                      <a:latin typeface="Cambria" panose="02040503050406030204" pitchFamily="18" charset="0"/>
                      <a:cs typeface="Times New Roman"/>
                    </a:rPr>
                    <a:t>p</a:t>
                  </a:r>
                </a:p>
              </p:txBody>
            </p:sp>
            <p:sp>
              <p:nvSpPr>
                <p:cNvPr id="28" name="TextBox 27">
                  <a:extLst>
                    <a:ext uri="{FF2B5EF4-FFF2-40B4-BE49-F238E27FC236}">
                      <a16:creationId xmlns:a16="http://schemas.microsoft.com/office/drawing/2014/main" id="{FD141FCA-2F4C-4B7E-8A62-254EE9F22D8A}"/>
                    </a:ext>
                  </a:extLst>
                </p:cNvPr>
                <p:cNvSpPr txBox="1"/>
                <p:nvPr/>
              </p:nvSpPr>
              <p:spPr>
                <a:xfrm>
                  <a:off x="7997680" y="5697559"/>
                  <a:ext cx="266599" cy="442400"/>
                </a:xfrm>
                <a:prstGeom prst="rect">
                  <a:avLst/>
                </a:prstGeom>
                <a:noFill/>
              </p:spPr>
              <p:txBody>
                <a:bodyPr wrap="none" rtlCol="0">
                  <a:spAutoFit/>
                </a:bodyPr>
                <a:lstStyle/>
                <a:p>
                  <a:r>
                    <a:rPr lang="en-US" sz="1400" i="1" dirty="0">
                      <a:latin typeface="Cambria" panose="02040503050406030204" pitchFamily="18" charset="0"/>
                      <a:cs typeface="Times New Roman"/>
                    </a:rPr>
                    <a:t>p</a:t>
                  </a:r>
                </a:p>
              </p:txBody>
            </p:sp>
          </p:grpSp>
          <p:sp>
            <p:nvSpPr>
              <p:cNvPr id="21" name="Oval 20">
                <a:extLst>
                  <a:ext uri="{FF2B5EF4-FFF2-40B4-BE49-F238E27FC236}">
                    <a16:creationId xmlns:a16="http://schemas.microsoft.com/office/drawing/2014/main" id="{A0FCB9B1-FC97-57F0-0A3E-DD333693431A}"/>
                  </a:ext>
                </a:extLst>
              </p:cNvPr>
              <p:cNvSpPr>
                <a:spLocks noChangeAspect="1"/>
              </p:cNvSpPr>
              <p:nvPr/>
            </p:nvSpPr>
            <p:spPr>
              <a:xfrm>
                <a:off x="863996" y="5145244"/>
                <a:ext cx="204216" cy="3180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EB0BDEA-1C79-1038-1796-1F2107434308}"/>
                  </a:ext>
                </a:extLst>
              </p:cNvPr>
              <p:cNvSpPr txBox="1"/>
              <p:nvPr/>
            </p:nvSpPr>
            <p:spPr>
              <a:xfrm>
                <a:off x="167140" y="5172553"/>
                <a:ext cx="437940" cy="307777"/>
              </a:xfrm>
              <a:prstGeom prst="rect">
                <a:avLst/>
              </a:prstGeom>
              <a:noFill/>
            </p:spPr>
            <p:txBody>
              <a:bodyPr wrap="none" rtlCol="0">
                <a:spAutoFit/>
              </a:bodyPr>
              <a:lstStyle/>
              <a:p>
                <a:r>
                  <a:rPr lang="en-US" sz="1400" dirty="0">
                    <a:solidFill>
                      <a:srgbClr val="FF0000"/>
                    </a:solidFill>
                    <a:latin typeface="Cambria" panose="02040503050406030204" pitchFamily="18" charset="0"/>
                  </a:rPr>
                  <a:t>J=2</a:t>
                </a:r>
              </a:p>
            </p:txBody>
          </p:sp>
          <p:sp>
            <p:nvSpPr>
              <p:cNvPr id="23" name="Right Arrow 22">
                <a:extLst>
                  <a:ext uri="{FF2B5EF4-FFF2-40B4-BE49-F238E27FC236}">
                    <a16:creationId xmlns:a16="http://schemas.microsoft.com/office/drawing/2014/main" id="{1DDD0200-A91E-BAE2-F87F-33BF71A894D3}"/>
                  </a:ext>
                </a:extLst>
              </p:cNvPr>
              <p:cNvSpPr/>
              <p:nvPr/>
            </p:nvSpPr>
            <p:spPr>
              <a:xfrm>
                <a:off x="1522223" y="5317331"/>
                <a:ext cx="238752" cy="78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spTree>
    <p:custDataLst>
      <p:tags r:id="rId1"/>
    </p:custDataLst>
    <p:extLst>
      <p:ext uri="{BB962C8B-B14F-4D97-AF65-F5344CB8AC3E}">
        <p14:creationId xmlns:p14="http://schemas.microsoft.com/office/powerpoint/2010/main" val="319288291"/>
      </p:ext>
    </p:extLst>
  </p:cSld>
  <p:clrMapOvr>
    <a:masterClrMapping/>
  </p:clrMapOvr>
  <mc:AlternateContent xmlns:mc="http://schemas.openxmlformats.org/markup-compatibility/2006">
    <mc:Choice xmlns:p14="http://schemas.microsoft.com/office/powerpoint/2010/main" Requires="p14">
      <p:transition spd="slow" p14:dur="2000" advTm="70011"/>
    </mc:Choice>
    <mc:Fallback>
      <p:transition spd="slow" advTm="7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30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5235-5C20-899F-2C86-5745CB5CBBAE}"/>
              </a:ext>
            </a:extLst>
          </p:cNvPr>
          <p:cNvSpPr>
            <a:spLocks noGrp="1"/>
          </p:cNvSpPr>
          <p:nvPr>
            <p:ph type="title"/>
          </p:nvPr>
        </p:nvSpPr>
        <p:spPr>
          <a:solidFill>
            <a:schemeClr val="bg2"/>
          </a:solidFill>
          <a:ln>
            <a:solidFill>
              <a:schemeClr val="tx1"/>
            </a:solidFill>
          </a:ln>
        </p:spPr>
        <p:txBody>
          <a:bodyPr>
            <a:normAutofit/>
          </a:bodyPr>
          <a:lstStyle/>
          <a:p>
            <a:r>
              <a:rPr lang="en-US" sz="3600" dirty="0">
                <a:latin typeface="Calibri" panose="020F0502020204030204" pitchFamily="34" charset="0"/>
                <a:cs typeface="Calibri" panose="020F0502020204030204" pitchFamily="34" charset="0"/>
              </a:rPr>
              <a:t>Extracting the D-term from CFF </a:t>
            </a:r>
            <a:r>
              <a:rPr lang="en-US" sz="3600" dirty="0" err="1">
                <a:latin typeface="Calibri" panose="020F0502020204030204" pitchFamily="34" charset="0"/>
                <a:cs typeface="Calibri" panose="020F0502020204030204" pitchFamily="34" charset="0"/>
              </a:rPr>
              <a:t>Im</a:t>
            </a:r>
            <a:r>
              <a:rPr lang="en-US" sz="3600" dirty="0" err="1">
                <a:latin typeface="Lucida Handwriting" panose="03010101010101010101" pitchFamily="66" charset="77"/>
              </a:rPr>
              <a:t>H</a:t>
            </a:r>
            <a:r>
              <a:rPr lang="en-US" sz="3600" dirty="0">
                <a:latin typeface="Lucida Handwriting" panose="03010101010101010101" pitchFamily="66" charset="77"/>
              </a:rPr>
              <a:t> </a:t>
            </a:r>
            <a:r>
              <a:rPr lang="en-US" sz="3600" dirty="0">
                <a:latin typeface="Calibri" panose="020F0502020204030204" pitchFamily="34" charset="0"/>
                <a:cs typeface="Calibri" panose="020F0502020204030204" pitchFamily="34" charset="0"/>
              </a:rPr>
              <a:t>and </a:t>
            </a:r>
            <a:r>
              <a:rPr lang="en-US" sz="3600" dirty="0" err="1">
                <a:latin typeface="Calibri" panose="020F0502020204030204" pitchFamily="34" charset="0"/>
                <a:cs typeface="Calibri" panose="020F0502020204030204" pitchFamily="34" charset="0"/>
              </a:rPr>
              <a:t>Re</a:t>
            </a:r>
            <a:r>
              <a:rPr lang="en-US" sz="3600" dirty="0" err="1">
                <a:latin typeface="Lucida Handwriting" panose="03010101010101010101" pitchFamily="66" charset="77"/>
                <a:cs typeface="Calibri" panose="020F0502020204030204" pitchFamily="34" charset="0"/>
              </a:rPr>
              <a:t>H</a:t>
            </a:r>
            <a:endParaRPr lang="en-US" sz="3600" dirty="0">
              <a:latin typeface="Lucida Handwriting" panose="03010101010101010101" pitchFamily="66" charset="77"/>
              <a:cs typeface="Calibri" panose="020F0502020204030204" pitchFamily="34" charset="0"/>
            </a:endParaRPr>
          </a:p>
        </p:txBody>
      </p:sp>
      <p:pic>
        <p:nvPicPr>
          <p:cNvPr id="4" name="Content Placeholder 3">
            <a:extLst>
              <a:ext uri="{FF2B5EF4-FFF2-40B4-BE49-F238E27FC236}">
                <a16:creationId xmlns:a16="http://schemas.microsoft.com/office/drawing/2014/main" id="{0DC379A6-7E58-2299-4944-F9D13900FECA}"/>
              </a:ext>
            </a:extLst>
          </p:cNvPr>
          <p:cNvPicPr>
            <a:picLocks noGrp="1" noChangeAspect="1"/>
          </p:cNvPicPr>
          <p:nvPr>
            <p:ph idx="1"/>
          </p:nvPr>
        </p:nvPicPr>
        <p:blipFill>
          <a:blip r:embed="rId4"/>
          <a:stretch>
            <a:fillRect/>
          </a:stretch>
        </p:blipFill>
        <p:spPr>
          <a:xfrm>
            <a:off x="332126" y="915926"/>
            <a:ext cx="3642389" cy="3957759"/>
          </a:xfrm>
        </p:spPr>
      </p:pic>
      <p:pic>
        <p:nvPicPr>
          <p:cNvPr id="5" name="Picture 4">
            <a:extLst>
              <a:ext uri="{FF2B5EF4-FFF2-40B4-BE49-F238E27FC236}">
                <a16:creationId xmlns:a16="http://schemas.microsoft.com/office/drawing/2014/main" id="{98ACBD3E-28A0-7419-49EE-B595C3545DE6}"/>
              </a:ext>
            </a:extLst>
          </p:cNvPr>
          <p:cNvPicPr>
            <a:picLocks noChangeAspect="1"/>
          </p:cNvPicPr>
          <p:nvPr/>
        </p:nvPicPr>
        <p:blipFill>
          <a:blip r:embed="rId5"/>
          <a:stretch>
            <a:fillRect/>
          </a:stretch>
        </p:blipFill>
        <p:spPr>
          <a:xfrm>
            <a:off x="7901616" y="1079865"/>
            <a:ext cx="3642389" cy="3909079"/>
          </a:xfrm>
          <a:prstGeom prst="rect">
            <a:avLst/>
          </a:prstGeom>
        </p:spPr>
      </p:pic>
      <p:sp>
        <p:nvSpPr>
          <p:cNvPr id="11" name="TextBox 10">
            <a:extLst>
              <a:ext uri="{FF2B5EF4-FFF2-40B4-BE49-F238E27FC236}">
                <a16:creationId xmlns:a16="http://schemas.microsoft.com/office/drawing/2014/main" id="{3EADC55F-A2B7-ACCA-7AFF-1A662E785776}"/>
              </a:ext>
            </a:extLst>
          </p:cNvPr>
          <p:cNvSpPr txBox="1"/>
          <p:nvPr/>
        </p:nvSpPr>
        <p:spPr>
          <a:xfrm>
            <a:off x="4129927" y="1451178"/>
            <a:ext cx="3642389" cy="2893100"/>
          </a:xfrm>
          <a:prstGeom prst="rect">
            <a:avLst/>
          </a:prstGeom>
          <a:noFill/>
          <a:ln>
            <a:solidFill>
              <a:schemeClr val="tx1"/>
            </a:solidFill>
          </a:ln>
        </p:spPr>
        <p:txBody>
          <a:bodyPr wrap="square" rtlCol="0">
            <a:spAutoFit/>
          </a:bodyPr>
          <a:lstStyle/>
          <a:p>
            <a:r>
              <a:rPr lang="en-US" b="1" dirty="0">
                <a:solidFill>
                  <a:srgbClr val="960306"/>
                </a:solidFill>
                <a:latin typeface="Calibri" panose="020F0502020204030204" pitchFamily="34" charset="0"/>
                <a:cs typeface="Calibri" panose="020F0502020204030204" pitchFamily="34" charset="0"/>
              </a:rPr>
              <a:t>Local kinematics fits:</a:t>
            </a:r>
          </a:p>
          <a:p>
            <a:endParaRPr lang="en-US" sz="800" dirty="0">
              <a:solidFill>
                <a:srgbClr val="A23411"/>
              </a:solidFill>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Beam-Spin-Asymmetry from CLAS data to determine </a:t>
            </a:r>
            <a:r>
              <a:rPr lang="en-US" sz="1600" dirty="0" err="1">
                <a:latin typeface="Calibri" panose="020F0502020204030204" pitchFamily="34" charset="0"/>
                <a:cs typeface="Calibri" panose="020F0502020204030204" pitchFamily="34" charset="0"/>
              </a:rPr>
              <a:t>Im</a:t>
            </a:r>
            <a:r>
              <a:rPr lang="en-US" sz="1600" dirty="0" err="1">
                <a:latin typeface="Lucida Handwriting" panose="03010101010101010101" pitchFamily="66" charset="77"/>
                <a:cs typeface="Cambria"/>
              </a:rPr>
              <a:t>H</a:t>
            </a:r>
            <a:r>
              <a:rPr lang="en-US" sz="1600" dirty="0">
                <a:latin typeface="Calibri" panose="020F0502020204030204" pitchFamily="34" charset="0"/>
                <a:cs typeface="Calibri" panose="020F0502020204030204" pitchFamily="34" charset="0"/>
              </a:rPr>
              <a:t>(</a:t>
            </a:r>
            <a:r>
              <a:rPr lang="en-US" sz="1600" i="1" dirty="0" err="1">
                <a:latin typeface="Symbol" pitchFamily="2" charset="2"/>
                <a:cs typeface="Calibri" panose="020F0502020204030204" pitchFamily="34" charset="0"/>
              </a:rPr>
              <a:t>x</a:t>
            </a:r>
            <a:r>
              <a:rPr lang="en-US" sz="1600" dirty="0" err="1">
                <a:latin typeface="Calibri" panose="020F0502020204030204" pitchFamily="34" charset="0"/>
                <a:cs typeface="Calibri" panose="020F0502020204030204" pitchFamily="34" charset="0"/>
              </a:rPr>
              <a:t>,</a:t>
            </a:r>
            <a:r>
              <a:rPr lang="en-US" sz="1600" i="1" dirty="0" err="1">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a:t>
            </a:r>
          </a:p>
          <a:p>
            <a:endParaRPr lang="en-US" sz="800" dirty="0">
              <a:latin typeface="Cambria" panose="02040503050406030204" pitchFamily="18" charset="0"/>
              <a:cs typeface="Cambria"/>
            </a:endParaRPr>
          </a:p>
          <a:p>
            <a:r>
              <a:rPr lang="en-US" sz="1600" dirty="0">
                <a:latin typeface="Calibri" panose="020F0502020204030204" pitchFamily="34" charset="0"/>
                <a:cs typeface="Calibri" panose="020F0502020204030204" pitchFamily="34" charset="0"/>
              </a:rPr>
              <a:t>Differential cross section</a:t>
            </a:r>
            <a:r>
              <a:rPr lang="en-US" sz="1600" dirty="0">
                <a:latin typeface="Cambria" panose="02040503050406030204" pitchFamily="18" charset="0"/>
              </a:rPr>
              <a:t> </a:t>
            </a:r>
            <a:r>
              <a:rPr lang="en-US" sz="1600" dirty="0">
                <a:latin typeface="Calibri" panose="020F0502020204030204" pitchFamily="34" charset="0"/>
                <a:cs typeface="Calibri" panose="020F0502020204030204" pitchFamily="34" charset="0"/>
              </a:rPr>
              <a:t>from CLAS data to determine </a:t>
            </a:r>
            <a:r>
              <a:rPr lang="en-US" sz="1600" dirty="0" err="1">
                <a:latin typeface="Calibri" panose="020F0502020204030204" pitchFamily="34" charset="0"/>
                <a:cs typeface="Calibri" panose="020F0502020204030204" pitchFamily="34" charset="0"/>
              </a:rPr>
              <a:t>Re</a:t>
            </a:r>
            <a:r>
              <a:rPr lang="en-US" sz="1600" dirty="0" err="1">
                <a:latin typeface="Lucida Handwriting" panose="03010101010101010101" pitchFamily="66" charset="77"/>
                <a:cs typeface="Cambria"/>
              </a:rPr>
              <a:t>H</a:t>
            </a:r>
            <a:r>
              <a:rPr lang="en-US" sz="1600" dirty="0">
                <a:latin typeface="Calibri" panose="020F0502020204030204" pitchFamily="34" charset="0"/>
                <a:cs typeface="Calibri" panose="020F0502020204030204" pitchFamily="34" charset="0"/>
              </a:rPr>
              <a:t>(</a:t>
            </a:r>
            <a:r>
              <a:rPr lang="en-US" sz="1600" i="1" dirty="0" err="1">
                <a:latin typeface="Symbol" pitchFamily="2" charset="2"/>
                <a:cs typeface="Calibri" panose="020F0502020204030204" pitchFamily="34" charset="0"/>
              </a:rPr>
              <a:t>x</a:t>
            </a:r>
            <a:r>
              <a:rPr lang="en-US" sz="1600" dirty="0" err="1">
                <a:latin typeface="Calibri" panose="020F0502020204030204" pitchFamily="34" charset="0"/>
                <a:cs typeface="Calibri" panose="020F0502020204030204" pitchFamily="34" charset="0"/>
              </a:rPr>
              <a:t>,</a:t>
            </a:r>
            <a:r>
              <a:rPr lang="en-US" sz="1600" i="1" dirty="0" err="1">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a:t>
            </a:r>
          </a:p>
          <a:p>
            <a:endParaRPr lang="en-US" sz="800" dirty="0">
              <a:latin typeface="Calibri" panose="020F0502020204030204" pitchFamily="34" charset="0"/>
              <a:cs typeface="Calibri" panose="020F0502020204030204" pitchFamily="34" charset="0"/>
            </a:endParaRPr>
          </a:p>
          <a:p>
            <a:r>
              <a:rPr lang="en-US" b="1" dirty="0">
                <a:solidFill>
                  <a:srgbClr val="960306"/>
                </a:solidFill>
                <a:latin typeface="Calibri" panose="020F0502020204030204" pitchFamily="34" charset="0"/>
                <a:cs typeface="Calibri" panose="020F0502020204030204" pitchFamily="34" charset="0"/>
              </a:rPr>
              <a:t>Global parameterizations constrained by local data: </a:t>
            </a:r>
          </a:p>
          <a:p>
            <a:endParaRPr lang="en-US" sz="8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Subtracted dispersion relation constraint </a:t>
            </a:r>
            <a:r>
              <a:rPr lang="en-US" sz="1600" dirty="0">
                <a:latin typeface="Calibri" panose="020F0502020204030204" pitchFamily="34" charset="0"/>
                <a:cs typeface="Calibri" panose="020F0502020204030204" pitchFamily="34" charset="0"/>
                <a:sym typeface="Wingdings" pitchFamily="2" charset="2"/>
              </a:rPr>
              <a:t> </a:t>
            </a:r>
            <a:r>
              <a:rPr lang="en-US" sz="1600" dirty="0" err="1">
                <a:latin typeface="Calibri" panose="020F0502020204030204" pitchFamily="34" charset="0"/>
                <a:cs typeface="Calibri" panose="020F0502020204030204" pitchFamily="34" charset="0"/>
              </a:rPr>
              <a:t>Re</a:t>
            </a:r>
            <a:r>
              <a:rPr lang="en-US" sz="1600" dirty="0" err="1">
                <a:latin typeface="Lucida Handwriting" panose="03010101010101010101" pitchFamily="66" charset="77"/>
                <a:cs typeface="Lucida Grande" panose="020B0600040502020204" pitchFamily="34" charset="0"/>
              </a:rPr>
              <a:t>H</a:t>
            </a:r>
            <a:r>
              <a:rPr lang="en-US" sz="1600" dirty="0">
                <a:latin typeface="Calibri" panose="020F0502020204030204" pitchFamily="34" charset="0"/>
                <a:cs typeface="Calibri" panose="020F0502020204030204" pitchFamily="34" charset="0"/>
              </a:rPr>
              <a:t>(</a:t>
            </a:r>
            <a:r>
              <a:rPr lang="en-US" sz="1600" i="1" dirty="0" err="1">
                <a:latin typeface="Symbol" pitchFamily="2" charset="2"/>
                <a:cs typeface="Calibri" panose="020F0502020204030204" pitchFamily="34" charset="0"/>
              </a:rPr>
              <a:t>x</a:t>
            </a:r>
            <a:r>
              <a:rPr lang="en-US" sz="1600" dirty="0" err="1">
                <a:latin typeface="Calibri" panose="020F0502020204030204" pitchFamily="34" charset="0"/>
                <a:cs typeface="Calibri" panose="020F0502020204030204" pitchFamily="34" charset="0"/>
              </a:rPr>
              <a:t>,</a:t>
            </a:r>
            <a:r>
              <a:rPr lang="en-US" sz="1600" i="1" dirty="0" err="1">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105A7BF9-00B2-4E91-8F20-2253711868C8}"/>
              </a:ext>
            </a:extLst>
          </p:cNvPr>
          <p:cNvSpPr txBox="1"/>
          <p:nvPr/>
        </p:nvSpPr>
        <p:spPr>
          <a:xfrm>
            <a:off x="5109549" y="961288"/>
            <a:ext cx="1486304" cy="369332"/>
          </a:xfrm>
          <a:prstGeom prst="rect">
            <a:avLst/>
          </a:prstGeom>
          <a:noFill/>
          <a:ln>
            <a:solidFill>
              <a:schemeClr val="tx1"/>
            </a:solidFill>
          </a:ln>
        </p:spPr>
        <p:txBody>
          <a:bodyPr wrap="none" rtlCol="0">
            <a:spAutoFit/>
          </a:bodyPr>
          <a:lstStyle/>
          <a:p>
            <a:r>
              <a:rPr lang="en-US" dirty="0">
                <a:latin typeface="Calibri" panose="020F0502020204030204" pitchFamily="34" charset="0"/>
                <a:cs typeface="Calibri" panose="020F0502020204030204" pitchFamily="34" charset="0"/>
              </a:rPr>
              <a:t>-t = 0.13 GeV</a:t>
            </a:r>
            <a:r>
              <a:rPr lang="en-US" baseline="30000" dirty="0">
                <a:latin typeface="Calibri" panose="020F0502020204030204" pitchFamily="34" charset="0"/>
                <a:cs typeface="Calibri" panose="020F0502020204030204" pitchFamily="34" charset="0"/>
              </a:rPr>
              <a:t>2</a:t>
            </a:r>
          </a:p>
        </p:txBody>
      </p:sp>
      <p:pic>
        <p:nvPicPr>
          <p:cNvPr id="7" name="Picture 6">
            <a:extLst>
              <a:ext uri="{FF2B5EF4-FFF2-40B4-BE49-F238E27FC236}">
                <a16:creationId xmlns:a16="http://schemas.microsoft.com/office/drawing/2014/main" id="{87B10018-B6A7-3D0B-6F7F-09298D3D4042}"/>
              </a:ext>
            </a:extLst>
          </p:cNvPr>
          <p:cNvPicPr>
            <a:picLocks noChangeAspect="1"/>
          </p:cNvPicPr>
          <p:nvPr/>
        </p:nvPicPr>
        <p:blipFill rotWithShape="1">
          <a:blip r:embed="rId6"/>
          <a:srcRect t="30117" b="6331"/>
          <a:stretch/>
        </p:blipFill>
        <p:spPr>
          <a:xfrm>
            <a:off x="904075" y="5546550"/>
            <a:ext cx="4097894" cy="890820"/>
          </a:xfrm>
          <a:prstGeom prst="rect">
            <a:avLst/>
          </a:prstGeom>
        </p:spPr>
      </p:pic>
      <p:pic>
        <p:nvPicPr>
          <p:cNvPr id="8" name="Picture 7">
            <a:extLst>
              <a:ext uri="{FF2B5EF4-FFF2-40B4-BE49-F238E27FC236}">
                <a16:creationId xmlns:a16="http://schemas.microsoft.com/office/drawing/2014/main" id="{BC3BCAC4-2D60-2629-6AE5-401789A49208}"/>
              </a:ext>
            </a:extLst>
          </p:cNvPr>
          <p:cNvPicPr>
            <a:picLocks noChangeAspect="1"/>
          </p:cNvPicPr>
          <p:nvPr/>
        </p:nvPicPr>
        <p:blipFill rotWithShape="1">
          <a:blip r:embed="rId6"/>
          <a:srcRect r="70586" b="71189"/>
          <a:stretch/>
        </p:blipFill>
        <p:spPr>
          <a:xfrm>
            <a:off x="131825" y="5634428"/>
            <a:ext cx="1205358" cy="403849"/>
          </a:xfrm>
          <a:prstGeom prst="rect">
            <a:avLst/>
          </a:prstGeom>
        </p:spPr>
      </p:pic>
      <p:sp>
        <p:nvSpPr>
          <p:cNvPr id="9" name="TextBox 8">
            <a:extLst>
              <a:ext uri="{FF2B5EF4-FFF2-40B4-BE49-F238E27FC236}">
                <a16:creationId xmlns:a16="http://schemas.microsoft.com/office/drawing/2014/main" id="{5892B406-8D9C-B4CA-A52A-D53A72C29CEC}"/>
              </a:ext>
            </a:extLst>
          </p:cNvPr>
          <p:cNvSpPr txBox="1"/>
          <p:nvPr/>
        </p:nvSpPr>
        <p:spPr>
          <a:xfrm>
            <a:off x="802397" y="5064452"/>
            <a:ext cx="3051468"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K. </a:t>
            </a:r>
            <a:r>
              <a:rPr lang="en-US" sz="1400" i="1" dirty="0" err="1">
                <a:latin typeface="Calibri" panose="020F0502020204030204" pitchFamily="34" charset="0"/>
                <a:cs typeface="Calibri" panose="020F0502020204030204" pitchFamily="34" charset="0"/>
              </a:rPr>
              <a:t>Kumericki</a:t>
            </a:r>
            <a:r>
              <a:rPr lang="en-US" sz="1400" i="1" dirty="0">
                <a:latin typeface="Calibri" panose="020F0502020204030204" pitchFamily="34" charset="0"/>
                <a:cs typeface="Calibri" panose="020F0502020204030204" pitchFamily="34" charset="0"/>
              </a:rPr>
              <a:t> et al,  EPJ A 52, 159 (2016)</a:t>
            </a:r>
          </a:p>
        </p:txBody>
      </p:sp>
      <p:grpSp>
        <p:nvGrpSpPr>
          <p:cNvPr id="18" name="Group 17">
            <a:extLst>
              <a:ext uri="{FF2B5EF4-FFF2-40B4-BE49-F238E27FC236}">
                <a16:creationId xmlns:a16="http://schemas.microsoft.com/office/drawing/2014/main" id="{70C68D64-AED6-1C01-8055-219E7F402048}"/>
              </a:ext>
            </a:extLst>
          </p:cNvPr>
          <p:cNvGrpSpPr/>
          <p:nvPr/>
        </p:nvGrpSpPr>
        <p:grpSpPr>
          <a:xfrm>
            <a:off x="4547457" y="4646950"/>
            <a:ext cx="3267241" cy="874917"/>
            <a:chOff x="4547457" y="4646950"/>
            <a:chExt cx="3267241" cy="874917"/>
          </a:xfrm>
        </p:grpSpPr>
        <p:pic>
          <p:nvPicPr>
            <p:cNvPr id="13" name="Picture 12">
              <a:extLst>
                <a:ext uri="{FF2B5EF4-FFF2-40B4-BE49-F238E27FC236}">
                  <a16:creationId xmlns:a16="http://schemas.microsoft.com/office/drawing/2014/main" id="{C98F0BCA-DD09-A934-6D27-635B0C85DBD3}"/>
                </a:ext>
              </a:extLst>
            </p:cNvPr>
            <p:cNvPicPr>
              <a:picLocks noChangeAspect="1"/>
            </p:cNvPicPr>
            <p:nvPr/>
          </p:nvPicPr>
          <p:blipFill rotWithShape="1">
            <a:blip r:embed="rId7"/>
            <a:srcRect l="8395" t="10914" r="11187" b="33520"/>
            <a:stretch/>
          </p:blipFill>
          <p:spPr>
            <a:xfrm>
              <a:off x="4883494" y="5026885"/>
              <a:ext cx="2615874" cy="494982"/>
            </a:xfrm>
            <a:prstGeom prst="rect">
              <a:avLst/>
            </a:prstGeom>
          </p:spPr>
        </p:pic>
        <p:sp>
          <p:nvSpPr>
            <p:cNvPr id="14" name="TextBox 13">
              <a:extLst>
                <a:ext uri="{FF2B5EF4-FFF2-40B4-BE49-F238E27FC236}">
                  <a16:creationId xmlns:a16="http://schemas.microsoft.com/office/drawing/2014/main" id="{A142D9A8-E312-C68E-3C55-4BCE706DDCAD}"/>
                </a:ext>
              </a:extLst>
            </p:cNvPr>
            <p:cNvSpPr txBox="1"/>
            <p:nvPr/>
          </p:nvSpPr>
          <p:spPr>
            <a:xfrm>
              <a:off x="4547457" y="4646950"/>
              <a:ext cx="3267241" cy="369332"/>
            </a:xfrm>
            <a:prstGeom prst="rect">
              <a:avLst/>
            </a:prstGeom>
            <a:noFill/>
          </p:spPr>
          <p:txBody>
            <a:bodyPr wrap="none" rtlCol="0">
              <a:spAutoFit/>
            </a:bodyPr>
            <a:lstStyle/>
            <a:p>
              <a:r>
                <a:rPr lang="en-US" u="sng" dirty="0">
                  <a:latin typeface="Calibri" panose="020F0502020204030204" pitchFamily="34" charset="0"/>
                  <a:cs typeface="Calibri" panose="020F0502020204030204" pitchFamily="34" charset="0"/>
                </a:rPr>
                <a:t>Pole-fit to t-dependence of </a:t>
              </a:r>
              <a:r>
                <a:rPr lang="en-US" u="sng" dirty="0">
                  <a:latin typeface="Lucida Handwriting" panose="03010101010101010101" pitchFamily="66" charset="77"/>
                </a:rPr>
                <a:t>C</a:t>
              </a:r>
              <a:r>
                <a:rPr lang="en-US" u="sng" baseline="-25000" dirty="0">
                  <a:latin typeface="Lucida Handwriting" panose="03010101010101010101" pitchFamily="66" charset="77"/>
                </a:rPr>
                <a:t>H</a:t>
              </a:r>
              <a:r>
                <a:rPr lang="en-US" u="sng" dirty="0"/>
                <a:t>(t)</a:t>
              </a:r>
            </a:p>
          </p:txBody>
        </p:sp>
      </p:grpSp>
      <p:pic>
        <p:nvPicPr>
          <p:cNvPr id="19" name="Picture 18">
            <a:extLst>
              <a:ext uri="{FF2B5EF4-FFF2-40B4-BE49-F238E27FC236}">
                <a16:creationId xmlns:a16="http://schemas.microsoft.com/office/drawing/2014/main" id="{74EDF127-5AD4-5151-315C-368C407520CF}"/>
              </a:ext>
            </a:extLst>
          </p:cNvPr>
          <p:cNvPicPr>
            <a:picLocks noChangeAspect="1"/>
          </p:cNvPicPr>
          <p:nvPr/>
        </p:nvPicPr>
        <p:blipFill rotWithShape="1">
          <a:blip r:embed="rId8"/>
          <a:srcRect r="70595" b="58576"/>
          <a:stretch/>
        </p:blipFill>
        <p:spPr>
          <a:xfrm>
            <a:off x="6538141" y="5671081"/>
            <a:ext cx="1418801" cy="525500"/>
          </a:xfrm>
          <a:prstGeom prst="rect">
            <a:avLst/>
          </a:prstGeom>
        </p:spPr>
      </p:pic>
      <p:pic>
        <p:nvPicPr>
          <p:cNvPr id="20" name="Picture 19">
            <a:extLst>
              <a:ext uri="{FF2B5EF4-FFF2-40B4-BE49-F238E27FC236}">
                <a16:creationId xmlns:a16="http://schemas.microsoft.com/office/drawing/2014/main" id="{6657A342-4166-5DB2-6891-E8A5D41A0C01}"/>
              </a:ext>
            </a:extLst>
          </p:cNvPr>
          <p:cNvPicPr>
            <a:picLocks noChangeAspect="1"/>
          </p:cNvPicPr>
          <p:nvPr/>
        </p:nvPicPr>
        <p:blipFill rotWithShape="1">
          <a:blip r:embed="rId8"/>
          <a:srcRect l="7705" t="40917"/>
          <a:stretch/>
        </p:blipFill>
        <p:spPr>
          <a:xfrm>
            <a:off x="8007761" y="5673250"/>
            <a:ext cx="4018000" cy="676269"/>
          </a:xfrm>
          <a:prstGeom prst="rect">
            <a:avLst/>
          </a:prstGeom>
        </p:spPr>
      </p:pic>
      <p:sp>
        <p:nvSpPr>
          <p:cNvPr id="21" name="Rectangle 20">
            <a:extLst>
              <a:ext uri="{FF2B5EF4-FFF2-40B4-BE49-F238E27FC236}">
                <a16:creationId xmlns:a16="http://schemas.microsoft.com/office/drawing/2014/main" id="{2D339284-3955-3DA0-3CB7-60146835C8CB}"/>
              </a:ext>
            </a:extLst>
          </p:cNvPr>
          <p:cNvSpPr/>
          <p:nvPr/>
        </p:nvSpPr>
        <p:spPr>
          <a:xfrm>
            <a:off x="8141593" y="5887872"/>
            <a:ext cx="425712" cy="409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18BC1E0-48BF-3202-9A45-3E46E0031CA6}"/>
              </a:ext>
            </a:extLst>
          </p:cNvPr>
          <p:cNvSpPr txBox="1"/>
          <p:nvPr/>
        </p:nvSpPr>
        <p:spPr>
          <a:xfrm>
            <a:off x="7872524" y="5844507"/>
            <a:ext cx="876380" cy="320024"/>
          </a:xfrm>
          <a:prstGeom prst="rect">
            <a:avLst/>
          </a:prstGeom>
          <a:solidFill>
            <a:schemeClr val="bg1"/>
          </a:solidFill>
        </p:spPr>
        <p:txBody>
          <a:bodyPr wrap="square">
            <a:spAutoFit/>
          </a:bodyPr>
          <a:lstStyle/>
          <a:p>
            <a:r>
              <a:rPr lang="en-US" sz="1600" dirty="0">
                <a:latin typeface="Lucida Handwriting" panose="03010101010101010101" pitchFamily="66" charset="77"/>
              </a:rPr>
              <a:t>C</a:t>
            </a:r>
            <a:r>
              <a:rPr lang="en-US" sz="1600" baseline="-25000" dirty="0">
                <a:latin typeface="Lucida Handwriting" panose="03010101010101010101" pitchFamily="66" charset="77"/>
              </a:rPr>
              <a:t>H</a:t>
            </a:r>
            <a:r>
              <a:rPr lang="en-US" sz="1600" i="1" dirty="0">
                <a:latin typeface="Cambria" panose="02040503050406030204" pitchFamily="18" charset="0"/>
              </a:rPr>
              <a:t>(t) +</a:t>
            </a:r>
            <a:endParaRPr lang="en-US" sz="1600" dirty="0"/>
          </a:p>
        </p:txBody>
      </p:sp>
      <p:sp>
        <p:nvSpPr>
          <p:cNvPr id="15" name="Donut 14">
            <a:extLst>
              <a:ext uri="{FF2B5EF4-FFF2-40B4-BE49-F238E27FC236}">
                <a16:creationId xmlns:a16="http://schemas.microsoft.com/office/drawing/2014/main" id="{68A2D7E5-42DA-160D-4C6D-1BC0B464C607}"/>
              </a:ext>
            </a:extLst>
          </p:cNvPr>
          <p:cNvSpPr/>
          <p:nvPr/>
        </p:nvSpPr>
        <p:spPr>
          <a:xfrm>
            <a:off x="4801605" y="5041671"/>
            <a:ext cx="615889" cy="548536"/>
          </a:xfrm>
          <a:prstGeom prst="donut">
            <a:avLst>
              <a:gd name="adj" fmla="val 778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a:extLst>
              <a:ext uri="{FF2B5EF4-FFF2-40B4-BE49-F238E27FC236}">
                <a16:creationId xmlns:a16="http://schemas.microsoft.com/office/drawing/2014/main" id="{8BB330E7-4B46-F1E8-2165-3F85245A2B5F}"/>
              </a:ext>
            </a:extLst>
          </p:cNvPr>
          <p:cNvSpPr/>
          <p:nvPr/>
        </p:nvSpPr>
        <p:spPr>
          <a:xfrm>
            <a:off x="7925430" y="5709901"/>
            <a:ext cx="615889" cy="548536"/>
          </a:xfrm>
          <a:prstGeom prst="donut">
            <a:avLst>
              <a:gd name="adj" fmla="val 778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F62394D5-AB44-2576-5DC4-5C56FD7EEDCB}"/>
              </a:ext>
            </a:extLst>
          </p:cNvPr>
          <p:cNvSpPr txBox="1"/>
          <p:nvPr/>
        </p:nvSpPr>
        <p:spPr>
          <a:xfrm>
            <a:off x="8679366" y="5207037"/>
            <a:ext cx="3342069" cy="307777"/>
          </a:xfrm>
          <a:prstGeom prst="rect">
            <a:avLst/>
          </a:prstGeom>
          <a:noFill/>
        </p:spPr>
        <p:txBody>
          <a:bodyPr wrap="none" rtlCol="0">
            <a:spAutoFit/>
          </a:bodyPr>
          <a:lstStyle/>
          <a:p>
            <a:r>
              <a:rPr lang="en-US" sz="1400" i="1" dirty="0">
                <a:latin typeface="Calibri" panose="020F0502020204030204" pitchFamily="34" charset="0"/>
                <a:cs typeface="Calibri" panose="020F0502020204030204" pitchFamily="34" charset="0"/>
              </a:rPr>
              <a:t>M. Diehl, D. Yu. Ivanov, EPJ C 52, 919 (2007)</a:t>
            </a:r>
          </a:p>
        </p:txBody>
      </p:sp>
    </p:spTree>
    <p:custDataLst>
      <p:tags r:id="rId1"/>
    </p:custDataLst>
    <p:extLst>
      <p:ext uri="{BB962C8B-B14F-4D97-AF65-F5344CB8AC3E}">
        <p14:creationId xmlns:p14="http://schemas.microsoft.com/office/powerpoint/2010/main" val="4136955"/>
      </p:ext>
    </p:extLst>
  </p:cSld>
  <p:clrMapOvr>
    <a:masterClrMapping/>
  </p:clrMapOvr>
  <mc:AlternateContent xmlns:mc="http://schemas.openxmlformats.org/markup-compatibility/2006">
    <mc:Choice xmlns:p14="http://schemas.microsoft.com/office/powerpoint/2010/main" Requires="p14">
      <p:transition spd="slow" p14:dur="2000" advTm="85883"/>
    </mc:Choice>
    <mc:Fallback>
      <p:transition spd="slow" advTm="858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9|5.1|6.5"/>
</p:tagLst>
</file>

<file path=ppt/tags/tag10.xml><?xml version="1.0" encoding="utf-8"?>
<p:tagLst xmlns:a="http://schemas.openxmlformats.org/drawingml/2006/main" xmlns:r="http://schemas.openxmlformats.org/officeDocument/2006/relationships" xmlns:p="http://schemas.openxmlformats.org/presentationml/2006/main">
  <p:tag name="TIMING" val="|53|53.9"/>
</p:tagLst>
</file>

<file path=ppt/tags/tag11.xml><?xml version="1.0" encoding="utf-8"?>
<p:tagLst xmlns:a="http://schemas.openxmlformats.org/drawingml/2006/main" xmlns:r="http://schemas.openxmlformats.org/officeDocument/2006/relationships" xmlns:p="http://schemas.openxmlformats.org/presentationml/2006/main">
  <p:tag name="TIMING" val="|33.9"/>
</p:tagLst>
</file>

<file path=ppt/tags/tag12.xml><?xml version="1.0" encoding="utf-8"?>
<p:tagLst xmlns:a="http://schemas.openxmlformats.org/drawingml/2006/main" xmlns:r="http://schemas.openxmlformats.org/officeDocument/2006/relationships" xmlns:p="http://schemas.openxmlformats.org/presentationml/2006/main">
  <p:tag name="TIMING" val="|41.2"/>
</p:tagLst>
</file>

<file path=ppt/tags/tag13.xml><?xml version="1.0" encoding="utf-8"?>
<p:tagLst xmlns:a="http://schemas.openxmlformats.org/drawingml/2006/main" xmlns:r="http://schemas.openxmlformats.org/officeDocument/2006/relationships" xmlns:p="http://schemas.openxmlformats.org/presentationml/2006/main">
  <p:tag name="TIMING" val="|47.7"/>
</p:tagLst>
</file>

<file path=ppt/tags/tag14.xml><?xml version="1.0" encoding="utf-8"?>
<p:tagLst xmlns:a="http://schemas.openxmlformats.org/drawingml/2006/main" xmlns:r="http://schemas.openxmlformats.org/officeDocument/2006/relationships" xmlns:p="http://schemas.openxmlformats.org/presentationml/2006/main">
  <p:tag name="TIMING" val="|7.9"/>
</p:tagLst>
</file>

<file path=ppt/tags/tag15.xml><?xml version="1.0" encoding="utf-8"?>
<p:tagLst xmlns:a="http://schemas.openxmlformats.org/drawingml/2006/main" xmlns:r="http://schemas.openxmlformats.org/officeDocument/2006/relationships" xmlns:p="http://schemas.openxmlformats.org/presentationml/2006/main">
  <p:tag name="TIMING" val="|42.7|11"/>
</p:tagLst>
</file>

<file path=ppt/tags/tag2.xml><?xml version="1.0" encoding="utf-8"?>
<p:tagLst xmlns:a="http://schemas.openxmlformats.org/drawingml/2006/main" xmlns:r="http://schemas.openxmlformats.org/officeDocument/2006/relationships" xmlns:p="http://schemas.openxmlformats.org/presentationml/2006/main">
  <p:tag name="TIMING" val="|10.4|10.1|5.1"/>
</p:tagLst>
</file>

<file path=ppt/tags/tag3.xml><?xml version="1.0" encoding="utf-8"?>
<p:tagLst xmlns:a="http://schemas.openxmlformats.org/drawingml/2006/main" xmlns:r="http://schemas.openxmlformats.org/officeDocument/2006/relationships" xmlns:p="http://schemas.openxmlformats.org/presentationml/2006/main">
  <p:tag name="TIMING" val="|60"/>
</p:tagLst>
</file>

<file path=ppt/tags/tag4.xml><?xml version="1.0" encoding="utf-8"?>
<p:tagLst xmlns:a="http://schemas.openxmlformats.org/drawingml/2006/main" xmlns:r="http://schemas.openxmlformats.org/officeDocument/2006/relationships" xmlns:p="http://schemas.openxmlformats.org/presentationml/2006/main">
  <p:tag name="TIMING" val="|9.9|17.1|30.1"/>
</p:tagLst>
</file>

<file path=ppt/tags/tag5.xml><?xml version="1.0" encoding="utf-8"?>
<p:tagLst xmlns:a="http://schemas.openxmlformats.org/drawingml/2006/main" xmlns:r="http://schemas.openxmlformats.org/officeDocument/2006/relationships" xmlns:p="http://schemas.openxmlformats.org/presentationml/2006/main">
  <p:tag name="TIMING" val="|44.3|17.4"/>
</p:tagLst>
</file>

<file path=ppt/tags/tag6.xml><?xml version="1.0" encoding="utf-8"?>
<p:tagLst xmlns:a="http://schemas.openxmlformats.org/drawingml/2006/main" xmlns:r="http://schemas.openxmlformats.org/officeDocument/2006/relationships" xmlns:p="http://schemas.openxmlformats.org/presentationml/2006/main">
  <p:tag name="TIMING" val="|16.8"/>
</p:tagLst>
</file>

<file path=ppt/tags/tag7.xml><?xml version="1.0" encoding="utf-8"?>
<p:tagLst xmlns:a="http://schemas.openxmlformats.org/drawingml/2006/main" xmlns:r="http://schemas.openxmlformats.org/officeDocument/2006/relationships" xmlns:p="http://schemas.openxmlformats.org/presentationml/2006/main">
  <p:tag name="TIMING" val="|56.1|30.2"/>
</p:tagLst>
</file>

<file path=ppt/tags/tag8.xml><?xml version="1.0" encoding="utf-8"?>
<p:tagLst xmlns:a="http://schemas.openxmlformats.org/drawingml/2006/main" xmlns:r="http://schemas.openxmlformats.org/officeDocument/2006/relationships" xmlns:p="http://schemas.openxmlformats.org/presentationml/2006/main">
  <p:tag name="TIMING" val="|62.4"/>
</p:tagLst>
</file>

<file path=ppt/tags/tag9.xml><?xml version="1.0" encoding="utf-8"?>
<p:tagLst xmlns:a="http://schemas.openxmlformats.org/drawingml/2006/main" xmlns:r="http://schemas.openxmlformats.org/officeDocument/2006/relationships" xmlns:p="http://schemas.openxmlformats.org/presentationml/2006/main">
  <p:tag name="TIMING" val="|115.7"/>
</p:tagLst>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1_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199009</TotalTime>
  <Words>3516</Words>
  <Application>Microsoft Macintosh PowerPoint</Application>
  <PresentationFormat>Widescreen</PresentationFormat>
  <Paragraphs>386</Paragraphs>
  <Slides>21</Slides>
  <Notes>21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21</vt:i4>
      </vt:variant>
    </vt:vector>
  </HeadingPairs>
  <TitlesOfParts>
    <vt:vector size="39" baseType="lpstr">
      <vt:lpstr>-apple-system</vt:lpstr>
      <vt:lpstr>AdvOT483a8203</vt:lpstr>
      <vt:lpstr>AdvOT483a8203+01</vt:lpstr>
      <vt:lpstr>Arial</vt:lpstr>
      <vt:lpstr>Calibri</vt:lpstr>
      <vt:lpstr>Cambria</vt:lpstr>
      <vt:lpstr>Cambria Math</vt:lpstr>
      <vt:lpstr>Comic Sans MS</vt:lpstr>
      <vt:lpstr>Garamond</vt:lpstr>
      <vt:lpstr>Helvetica Bold Oblique</vt:lpstr>
      <vt:lpstr>Lucida Grande</vt:lpstr>
      <vt:lpstr>Lucida Handwriting</vt:lpstr>
      <vt:lpstr>Symbol</vt:lpstr>
      <vt:lpstr>Tahoma</vt:lpstr>
      <vt:lpstr>Times New Roman</vt:lpstr>
      <vt:lpstr>Wingdings</vt:lpstr>
      <vt:lpstr>JLab_presentation</vt:lpstr>
      <vt:lpstr>1_JLab_presentation</vt:lpstr>
      <vt:lpstr>Gravitational form factors with DVCS</vt:lpstr>
      <vt:lpstr>A brief history</vt:lpstr>
      <vt:lpstr>New science at the dawn of the 21st Century</vt:lpstr>
      <vt:lpstr> Particle tomography at the quark level </vt:lpstr>
      <vt:lpstr>Isolating Compton Form Factors in DVCS</vt:lpstr>
      <vt:lpstr>Sample DVCS cross sections &amp; BSA</vt:lpstr>
      <vt:lpstr>First quark image of the proton from DVCS </vt:lpstr>
      <vt:lpstr>GPDs – GFFs Relations</vt:lpstr>
      <vt:lpstr>Extracting the D-term from CFF ImH and ReH</vt:lpstr>
      <vt:lpstr> </vt:lpstr>
      <vt:lpstr>First results on quark pressure &amp; stress in the proton </vt:lpstr>
      <vt:lpstr>The Jefferson Lab Energy Upgrade</vt:lpstr>
      <vt:lpstr>DVCS @ CLAS12 </vt:lpstr>
      <vt:lpstr>PowerPoint Presentation</vt:lpstr>
      <vt:lpstr>PowerPoint Presentation</vt:lpstr>
      <vt:lpstr>PowerPoint Presentation</vt:lpstr>
      <vt:lpstr>Positron-electron  DVCS Re(H)</vt:lpstr>
      <vt:lpstr>From CEBAF@12GeV to 22GeV </vt:lpstr>
      <vt:lpstr>Beam spin asymmetry ALU  (E=22 GeV)</vt:lpstr>
      <vt:lpstr>The proton’s Dq(t) and pressure at 22 GeV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nature of baryons in the light of electroproduction experiments</dc:title>
  <dc:creator>Volker Burkert</dc:creator>
  <cp:lastModifiedBy>Volker Burkert</cp:lastModifiedBy>
  <cp:revision>473</cp:revision>
  <cp:lastPrinted>2025-07-22T17:55:28Z</cp:lastPrinted>
  <dcterms:created xsi:type="dcterms:W3CDTF">2024-04-15T01:03:47Z</dcterms:created>
  <dcterms:modified xsi:type="dcterms:W3CDTF">2025-07-28T16:30:18Z</dcterms:modified>
</cp:coreProperties>
</file>