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9" r:id="rId2"/>
    <p:sldId id="357" r:id="rId3"/>
    <p:sldId id="358" r:id="rId4"/>
    <p:sldId id="305" r:id="rId5"/>
    <p:sldId id="386" r:id="rId6"/>
    <p:sldId id="380" r:id="rId7"/>
    <p:sldId id="345" r:id="rId8"/>
    <p:sldId id="347" r:id="rId9"/>
    <p:sldId id="381" r:id="rId10"/>
    <p:sldId id="387" r:id="rId11"/>
    <p:sldId id="337" r:id="rId12"/>
    <p:sldId id="389" r:id="rId13"/>
    <p:sldId id="365" r:id="rId14"/>
    <p:sldId id="364" r:id="rId15"/>
    <p:sldId id="363" r:id="rId16"/>
    <p:sldId id="383" r:id="rId17"/>
    <p:sldId id="369" r:id="rId18"/>
    <p:sldId id="370" r:id="rId19"/>
    <p:sldId id="371" r:id="rId20"/>
    <p:sldId id="382" r:id="rId21"/>
    <p:sldId id="361" r:id="rId22"/>
    <p:sldId id="388" r:id="rId23"/>
    <p:sldId id="349" r:id="rId24"/>
    <p:sldId id="384" r:id="rId25"/>
    <p:sldId id="32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1F41"/>
    <a:srgbClr val="404040"/>
    <a:srgbClr val="FF6600"/>
    <a:srgbClr val="B1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58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19655F-CE74-440E-9C91-37960B5C955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D8FE40-2CAE-40FD-81DF-DDF4AD44B07D}">
      <dgm:prSet custT="1"/>
      <dgm:spPr>
        <a:solidFill>
          <a:srgbClr val="B1B3B3"/>
        </a:solidFill>
      </dgm:spPr>
      <dgm:t>
        <a:bodyPr/>
        <a:lstStyle/>
        <a:p>
          <a:r>
            <a:rPr lang="en-US" sz="2800" dirty="0">
              <a:latin typeface="Crimson Text" panose="02000503000000000000" pitchFamily="2" charset="0"/>
            </a:rPr>
            <a:t>Introduction – Color Center Defects as Detectors</a:t>
          </a:r>
        </a:p>
      </dgm:t>
    </dgm:pt>
    <dgm:pt modelId="{0B0CB1AC-16B6-44F3-AA5C-79AC25F5AAEB}" type="parTrans" cxnId="{94395FBD-A1BC-43E0-A05B-004C82A35A5A}">
      <dgm:prSet/>
      <dgm:spPr/>
      <dgm:t>
        <a:bodyPr/>
        <a:lstStyle/>
        <a:p>
          <a:endParaRPr lang="en-US"/>
        </a:p>
      </dgm:t>
    </dgm:pt>
    <dgm:pt modelId="{8AC596E1-DA31-4FAF-93C4-2EC0F3E98676}" type="sibTrans" cxnId="{94395FBD-A1BC-43E0-A05B-004C82A35A5A}">
      <dgm:prSet/>
      <dgm:spPr/>
      <dgm:t>
        <a:bodyPr/>
        <a:lstStyle/>
        <a:p>
          <a:endParaRPr lang="en-US"/>
        </a:p>
      </dgm:t>
    </dgm:pt>
    <dgm:pt modelId="{447A40D6-E1C8-4219-85F3-ACAF6A42224C}">
      <dgm:prSet custT="1"/>
      <dgm:spPr/>
      <dgm:t>
        <a:bodyPr/>
        <a:lstStyle/>
        <a:p>
          <a:r>
            <a:rPr lang="en-US" sz="2000" dirty="0">
              <a:latin typeface="Crimson Text" panose="02000503000000000000" pitchFamily="2" charset="0"/>
            </a:rPr>
            <a:t>Color center defect types and detection strategies</a:t>
          </a:r>
        </a:p>
      </dgm:t>
    </dgm:pt>
    <dgm:pt modelId="{4136D08B-0337-4691-AF3A-322B0E814D7B}" type="parTrans" cxnId="{FE0F0B6E-6EAA-454F-84EC-45C1244C20C0}">
      <dgm:prSet/>
      <dgm:spPr/>
      <dgm:t>
        <a:bodyPr/>
        <a:lstStyle/>
        <a:p>
          <a:endParaRPr lang="en-US"/>
        </a:p>
      </dgm:t>
    </dgm:pt>
    <dgm:pt modelId="{8E8906C5-6AC4-43D1-90D2-8C0F717467A3}" type="sibTrans" cxnId="{FE0F0B6E-6EAA-454F-84EC-45C1244C20C0}">
      <dgm:prSet/>
      <dgm:spPr/>
      <dgm:t>
        <a:bodyPr/>
        <a:lstStyle/>
        <a:p>
          <a:endParaRPr lang="en-US"/>
        </a:p>
      </dgm:t>
    </dgm:pt>
    <dgm:pt modelId="{0398F61E-3EE9-45F9-9621-34A44F5C5C0D}">
      <dgm:prSet custT="1"/>
      <dgm:spPr/>
      <dgm:t>
        <a:bodyPr/>
        <a:lstStyle/>
        <a:p>
          <a:r>
            <a:rPr lang="en-US" sz="2000" dirty="0">
              <a:latin typeface="Crimson Text" panose="02000503000000000000" pitchFamily="2" charset="0"/>
            </a:rPr>
            <a:t>Relevant defect properties we can compute</a:t>
          </a:r>
        </a:p>
      </dgm:t>
    </dgm:pt>
    <dgm:pt modelId="{53647903-F172-4EBC-BCA9-B1C7537C0025}" type="parTrans" cxnId="{0300CB2A-CCA9-4681-A3F4-BAC3F3B46B4B}">
      <dgm:prSet/>
      <dgm:spPr/>
      <dgm:t>
        <a:bodyPr/>
        <a:lstStyle/>
        <a:p>
          <a:endParaRPr lang="en-US"/>
        </a:p>
      </dgm:t>
    </dgm:pt>
    <dgm:pt modelId="{3FDD6AD5-17AC-4B91-A23B-9FCF88786410}" type="sibTrans" cxnId="{0300CB2A-CCA9-4681-A3F4-BAC3F3B46B4B}">
      <dgm:prSet/>
      <dgm:spPr/>
      <dgm:t>
        <a:bodyPr/>
        <a:lstStyle/>
        <a:p>
          <a:endParaRPr lang="en-US"/>
        </a:p>
      </dgm:t>
    </dgm:pt>
    <dgm:pt modelId="{C9CE7EF0-E619-4DFE-BC7F-B4EA97F21091}">
      <dgm:prSet custT="1"/>
      <dgm:spPr>
        <a:solidFill>
          <a:srgbClr val="B1B3B3"/>
        </a:solidFill>
      </dgm:spPr>
      <dgm:t>
        <a:bodyPr/>
        <a:lstStyle/>
        <a:p>
          <a:r>
            <a:rPr lang="en-US" sz="2800" dirty="0">
              <a:latin typeface="Crimson Text" panose="02000503000000000000" pitchFamily="2" charset="0"/>
            </a:rPr>
            <a:t>How Formation Conditions Impact Defect Properties</a:t>
          </a:r>
        </a:p>
      </dgm:t>
    </dgm:pt>
    <dgm:pt modelId="{FBB42DBC-6BC3-4A0D-A470-B16A6DC3F47A}" type="parTrans" cxnId="{6F87F85B-BBB5-444F-9933-E265D178A7A0}">
      <dgm:prSet/>
      <dgm:spPr/>
      <dgm:t>
        <a:bodyPr/>
        <a:lstStyle/>
        <a:p>
          <a:endParaRPr lang="en-US"/>
        </a:p>
      </dgm:t>
    </dgm:pt>
    <dgm:pt modelId="{A80C81BD-8255-45FE-A0A7-2A68E96034B1}" type="sibTrans" cxnId="{6F87F85B-BBB5-444F-9933-E265D178A7A0}">
      <dgm:prSet/>
      <dgm:spPr/>
      <dgm:t>
        <a:bodyPr/>
        <a:lstStyle/>
        <a:p>
          <a:endParaRPr lang="en-US"/>
        </a:p>
      </dgm:t>
    </dgm:pt>
    <dgm:pt modelId="{874B7697-EA3A-4F20-9C61-B96BDAA215A2}">
      <dgm:prSet custT="1"/>
      <dgm:spPr/>
      <dgm:t>
        <a:bodyPr/>
        <a:lstStyle/>
        <a:p>
          <a:r>
            <a:rPr lang="en-US" sz="2000" dirty="0">
              <a:latin typeface="Crimson Text" panose="02000503000000000000" pitchFamily="2" charset="0"/>
            </a:rPr>
            <a:t>G-center structural isomers</a:t>
          </a:r>
        </a:p>
      </dgm:t>
    </dgm:pt>
    <dgm:pt modelId="{69F04FA9-E8BF-459C-B289-D3888149E5B6}" type="parTrans" cxnId="{1DC89A1A-29CF-4AD9-8E53-A87B887F8F2F}">
      <dgm:prSet/>
      <dgm:spPr/>
      <dgm:t>
        <a:bodyPr/>
        <a:lstStyle/>
        <a:p>
          <a:endParaRPr lang="en-US"/>
        </a:p>
      </dgm:t>
    </dgm:pt>
    <dgm:pt modelId="{2ECF532B-E02A-4244-A744-8754E1C48C2F}" type="sibTrans" cxnId="{1DC89A1A-29CF-4AD9-8E53-A87B887F8F2F}">
      <dgm:prSet/>
      <dgm:spPr/>
      <dgm:t>
        <a:bodyPr/>
        <a:lstStyle/>
        <a:p>
          <a:endParaRPr lang="en-US"/>
        </a:p>
      </dgm:t>
    </dgm:pt>
    <dgm:pt modelId="{7D8B2F28-3E7D-49FD-B4C6-0838EE8E93AA}">
      <dgm:prSet custT="1"/>
      <dgm:spPr/>
      <dgm:t>
        <a:bodyPr/>
        <a:lstStyle/>
        <a:p>
          <a:r>
            <a:rPr lang="en-US" sz="2000" dirty="0">
              <a:latin typeface="Crimson Text" panose="02000503000000000000" pitchFamily="2" charset="0"/>
            </a:rPr>
            <a:t>Effect temperature and disorder on defect properties</a:t>
          </a:r>
        </a:p>
      </dgm:t>
    </dgm:pt>
    <dgm:pt modelId="{E6AB8537-67D8-41BE-8D0F-F27193DAC42D}" type="parTrans" cxnId="{C4C4299B-DE00-4EF0-B060-EF4E593B3A3D}">
      <dgm:prSet/>
      <dgm:spPr/>
      <dgm:t>
        <a:bodyPr/>
        <a:lstStyle/>
        <a:p>
          <a:endParaRPr lang="en-US"/>
        </a:p>
      </dgm:t>
    </dgm:pt>
    <dgm:pt modelId="{1EACA050-B45D-4E43-A1FD-17FF0A6979F9}" type="sibTrans" cxnId="{C4C4299B-DE00-4EF0-B060-EF4E593B3A3D}">
      <dgm:prSet/>
      <dgm:spPr/>
      <dgm:t>
        <a:bodyPr/>
        <a:lstStyle/>
        <a:p>
          <a:endParaRPr lang="en-US"/>
        </a:p>
      </dgm:t>
    </dgm:pt>
    <dgm:pt modelId="{6B2A68B0-3ABC-43E8-9A74-576C30CAA8C7}">
      <dgm:prSet custT="1"/>
      <dgm:spPr/>
      <dgm:t>
        <a:bodyPr/>
        <a:lstStyle/>
        <a:p>
          <a:r>
            <a:rPr lang="en-US" sz="2000" dirty="0">
              <a:latin typeface="Crimson Text" panose="02000503000000000000" pitchFamily="2" charset="0"/>
            </a:rPr>
            <a:t>Writing &amp; erasing defects on demand</a:t>
          </a:r>
        </a:p>
      </dgm:t>
    </dgm:pt>
    <dgm:pt modelId="{B09ADE79-16B2-4069-9A7C-3A6923D40BDA}" type="parTrans" cxnId="{C03D5B93-3F08-46A2-90A3-FF226272F730}">
      <dgm:prSet/>
      <dgm:spPr/>
      <dgm:t>
        <a:bodyPr/>
        <a:lstStyle/>
        <a:p>
          <a:endParaRPr lang="en-US"/>
        </a:p>
      </dgm:t>
    </dgm:pt>
    <dgm:pt modelId="{AFEDAAEE-E585-41AC-9DD5-1FC8CB53F6AD}" type="sibTrans" cxnId="{C03D5B93-3F08-46A2-90A3-FF226272F730}">
      <dgm:prSet/>
      <dgm:spPr/>
      <dgm:t>
        <a:bodyPr/>
        <a:lstStyle/>
        <a:p>
          <a:endParaRPr lang="en-US"/>
        </a:p>
      </dgm:t>
    </dgm:pt>
    <dgm:pt modelId="{3933F7BE-57E2-4174-A4A4-A46BD2BA4F23}">
      <dgm:prSet custT="1"/>
      <dgm:spPr>
        <a:solidFill>
          <a:srgbClr val="B1B3B3"/>
        </a:solidFill>
      </dgm:spPr>
      <dgm:t>
        <a:bodyPr/>
        <a:lstStyle/>
        <a:p>
          <a:r>
            <a:rPr lang="en-US" sz="2800" dirty="0">
              <a:latin typeface="Crimson Text" panose="02000503000000000000" pitchFamily="2" charset="0"/>
            </a:rPr>
            <a:t>Defect Database &amp; Future Work</a:t>
          </a:r>
        </a:p>
      </dgm:t>
    </dgm:pt>
    <dgm:pt modelId="{C75A9F3D-BB91-44F9-89A4-21EB542CFA53}" type="parTrans" cxnId="{83624AEF-16F8-402E-A403-3589480099E9}">
      <dgm:prSet/>
      <dgm:spPr/>
      <dgm:t>
        <a:bodyPr/>
        <a:lstStyle/>
        <a:p>
          <a:endParaRPr lang="en-US"/>
        </a:p>
      </dgm:t>
    </dgm:pt>
    <dgm:pt modelId="{9DCBA8C9-3986-4BD9-99DA-300FCAFB8708}" type="sibTrans" cxnId="{83624AEF-16F8-402E-A403-3589480099E9}">
      <dgm:prSet/>
      <dgm:spPr/>
      <dgm:t>
        <a:bodyPr/>
        <a:lstStyle/>
        <a:p>
          <a:endParaRPr lang="en-US"/>
        </a:p>
      </dgm:t>
    </dgm:pt>
    <dgm:pt modelId="{252B122C-8587-49B0-AB6C-BBA99AF4C8ED}" type="pres">
      <dgm:prSet presAssocID="{B419655F-CE74-440E-9C91-37960B5C9553}" presName="linear" presStyleCnt="0">
        <dgm:presLayoutVars>
          <dgm:animLvl val="lvl"/>
          <dgm:resizeHandles val="exact"/>
        </dgm:presLayoutVars>
      </dgm:prSet>
      <dgm:spPr/>
    </dgm:pt>
    <dgm:pt modelId="{7D77C81B-45D2-4C21-89BC-D85388FF2EFC}" type="pres">
      <dgm:prSet presAssocID="{0ED8FE40-2CAE-40FD-81DF-DDF4AD44B07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3463586-4EC6-402A-9715-4FE5FF1E225F}" type="pres">
      <dgm:prSet presAssocID="{0ED8FE40-2CAE-40FD-81DF-DDF4AD44B07D}" presName="childText" presStyleLbl="revTx" presStyleIdx="0" presStyleCnt="2">
        <dgm:presLayoutVars>
          <dgm:bulletEnabled val="1"/>
        </dgm:presLayoutVars>
      </dgm:prSet>
      <dgm:spPr/>
    </dgm:pt>
    <dgm:pt modelId="{E085970A-CFF8-4638-ABC4-74D7AAF0BB87}" type="pres">
      <dgm:prSet presAssocID="{C9CE7EF0-E619-4DFE-BC7F-B4EA97F2109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C8F8133-AB2A-4B84-B9DE-279951FA27B2}" type="pres">
      <dgm:prSet presAssocID="{C9CE7EF0-E619-4DFE-BC7F-B4EA97F21091}" presName="childText" presStyleLbl="revTx" presStyleIdx="1" presStyleCnt="2">
        <dgm:presLayoutVars>
          <dgm:bulletEnabled val="1"/>
        </dgm:presLayoutVars>
      </dgm:prSet>
      <dgm:spPr/>
    </dgm:pt>
    <dgm:pt modelId="{615ADA05-4EA6-4211-AF07-108446A624E9}" type="pres">
      <dgm:prSet presAssocID="{3933F7BE-57E2-4174-A4A4-A46BD2BA4F2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DC89A1A-29CF-4AD9-8E53-A87B887F8F2F}" srcId="{C9CE7EF0-E619-4DFE-BC7F-B4EA97F21091}" destId="{874B7697-EA3A-4F20-9C61-B96BDAA215A2}" srcOrd="0" destOrd="0" parTransId="{69F04FA9-E8BF-459C-B289-D3888149E5B6}" sibTransId="{2ECF532B-E02A-4244-A744-8754E1C48C2F}"/>
    <dgm:cxn modelId="{0300CB2A-CCA9-4681-A3F4-BAC3F3B46B4B}" srcId="{0ED8FE40-2CAE-40FD-81DF-DDF4AD44B07D}" destId="{0398F61E-3EE9-45F9-9621-34A44F5C5C0D}" srcOrd="1" destOrd="0" parTransId="{53647903-F172-4EBC-BCA9-B1C7537C0025}" sibTransId="{3FDD6AD5-17AC-4B91-A23B-9FCF88786410}"/>
    <dgm:cxn modelId="{6F87F85B-BBB5-444F-9933-E265D178A7A0}" srcId="{B419655F-CE74-440E-9C91-37960B5C9553}" destId="{C9CE7EF0-E619-4DFE-BC7F-B4EA97F21091}" srcOrd="1" destOrd="0" parTransId="{FBB42DBC-6BC3-4A0D-A470-B16A6DC3F47A}" sibTransId="{A80C81BD-8255-45FE-A0A7-2A68E96034B1}"/>
    <dgm:cxn modelId="{5268595E-26D9-4998-AA7F-E8AEE748ACFA}" type="presOf" srcId="{447A40D6-E1C8-4219-85F3-ACAF6A42224C}" destId="{13463586-4EC6-402A-9715-4FE5FF1E225F}" srcOrd="0" destOrd="0" presId="urn:microsoft.com/office/officeart/2005/8/layout/vList2"/>
    <dgm:cxn modelId="{884CD665-520E-4B83-812F-ACA2083B7641}" type="presOf" srcId="{6B2A68B0-3ABC-43E8-9A74-576C30CAA8C7}" destId="{9C8F8133-AB2A-4B84-B9DE-279951FA27B2}" srcOrd="0" destOrd="2" presId="urn:microsoft.com/office/officeart/2005/8/layout/vList2"/>
    <dgm:cxn modelId="{B7A6BC67-691E-40BE-AB3A-35DE75C6268E}" type="presOf" srcId="{B419655F-CE74-440E-9C91-37960B5C9553}" destId="{252B122C-8587-49B0-AB6C-BBA99AF4C8ED}" srcOrd="0" destOrd="0" presId="urn:microsoft.com/office/officeart/2005/8/layout/vList2"/>
    <dgm:cxn modelId="{FE0F0B6E-6EAA-454F-84EC-45C1244C20C0}" srcId="{0ED8FE40-2CAE-40FD-81DF-DDF4AD44B07D}" destId="{447A40D6-E1C8-4219-85F3-ACAF6A42224C}" srcOrd="0" destOrd="0" parTransId="{4136D08B-0337-4691-AF3A-322B0E814D7B}" sibTransId="{8E8906C5-6AC4-43D1-90D2-8C0F717467A3}"/>
    <dgm:cxn modelId="{AC505450-23B8-4AAD-AEA7-319B75BA855F}" type="presOf" srcId="{0398F61E-3EE9-45F9-9621-34A44F5C5C0D}" destId="{13463586-4EC6-402A-9715-4FE5FF1E225F}" srcOrd="0" destOrd="1" presId="urn:microsoft.com/office/officeart/2005/8/layout/vList2"/>
    <dgm:cxn modelId="{CAAEE75A-D294-4872-8135-8D07C73B7ECA}" type="presOf" srcId="{3933F7BE-57E2-4174-A4A4-A46BD2BA4F23}" destId="{615ADA05-4EA6-4211-AF07-108446A624E9}" srcOrd="0" destOrd="0" presId="urn:microsoft.com/office/officeart/2005/8/layout/vList2"/>
    <dgm:cxn modelId="{B7785486-20A0-484B-B6AE-D252F5B0288D}" type="presOf" srcId="{7D8B2F28-3E7D-49FD-B4C6-0838EE8E93AA}" destId="{9C8F8133-AB2A-4B84-B9DE-279951FA27B2}" srcOrd="0" destOrd="1" presId="urn:microsoft.com/office/officeart/2005/8/layout/vList2"/>
    <dgm:cxn modelId="{C03D5B93-3F08-46A2-90A3-FF226272F730}" srcId="{C9CE7EF0-E619-4DFE-BC7F-B4EA97F21091}" destId="{6B2A68B0-3ABC-43E8-9A74-576C30CAA8C7}" srcOrd="2" destOrd="0" parTransId="{B09ADE79-16B2-4069-9A7C-3A6923D40BDA}" sibTransId="{AFEDAAEE-E585-41AC-9DD5-1FC8CB53F6AD}"/>
    <dgm:cxn modelId="{C4C4299B-DE00-4EF0-B060-EF4E593B3A3D}" srcId="{C9CE7EF0-E619-4DFE-BC7F-B4EA97F21091}" destId="{7D8B2F28-3E7D-49FD-B4C6-0838EE8E93AA}" srcOrd="1" destOrd="0" parTransId="{E6AB8537-67D8-41BE-8D0F-F27193DAC42D}" sibTransId="{1EACA050-B45D-4E43-A1FD-17FF0A6979F9}"/>
    <dgm:cxn modelId="{DD21EBBC-5C9D-40DB-8DCF-FC8C351C4C18}" type="presOf" srcId="{874B7697-EA3A-4F20-9C61-B96BDAA215A2}" destId="{9C8F8133-AB2A-4B84-B9DE-279951FA27B2}" srcOrd="0" destOrd="0" presId="urn:microsoft.com/office/officeart/2005/8/layout/vList2"/>
    <dgm:cxn modelId="{94395FBD-A1BC-43E0-A05B-004C82A35A5A}" srcId="{B419655F-CE74-440E-9C91-37960B5C9553}" destId="{0ED8FE40-2CAE-40FD-81DF-DDF4AD44B07D}" srcOrd="0" destOrd="0" parTransId="{0B0CB1AC-16B6-44F3-AA5C-79AC25F5AAEB}" sibTransId="{8AC596E1-DA31-4FAF-93C4-2EC0F3E98676}"/>
    <dgm:cxn modelId="{E236E8E7-CB9D-40B5-88F5-A1774E6102FC}" type="presOf" srcId="{0ED8FE40-2CAE-40FD-81DF-DDF4AD44B07D}" destId="{7D77C81B-45D2-4C21-89BC-D85388FF2EFC}" srcOrd="0" destOrd="0" presId="urn:microsoft.com/office/officeart/2005/8/layout/vList2"/>
    <dgm:cxn modelId="{83624AEF-16F8-402E-A403-3589480099E9}" srcId="{B419655F-CE74-440E-9C91-37960B5C9553}" destId="{3933F7BE-57E2-4174-A4A4-A46BD2BA4F23}" srcOrd="2" destOrd="0" parTransId="{C75A9F3D-BB91-44F9-89A4-21EB542CFA53}" sibTransId="{9DCBA8C9-3986-4BD9-99DA-300FCAFB8708}"/>
    <dgm:cxn modelId="{17350DF3-7B89-4D74-87A5-9F65037991A5}" type="presOf" srcId="{C9CE7EF0-E619-4DFE-BC7F-B4EA97F21091}" destId="{E085970A-CFF8-4638-ABC4-74D7AAF0BB87}" srcOrd="0" destOrd="0" presId="urn:microsoft.com/office/officeart/2005/8/layout/vList2"/>
    <dgm:cxn modelId="{11FBA970-9F76-40B3-8621-D99B89A90AC3}" type="presParOf" srcId="{252B122C-8587-49B0-AB6C-BBA99AF4C8ED}" destId="{7D77C81B-45D2-4C21-89BC-D85388FF2EFC}" srcOrd="0" destOrd="0" presId="urn:microsoft.com/office/officeart/2005/8/layout/vList2"/>
    <dgm:cxn modelId="{A0F22789-D0B1-477E-B7E1-104A3FD87FA1}" type="presParOf" srcId="{252B122C-8587-49B0-AB6C-BBA99AF4C8ED}" destId="{13463586-4EC6-402A-9715-4FE5FF1E225F}" srcOrd="1" destOrd="0" presId="urn:microsoft.com/office/officeart/2005/8/layout/vList2"/>
    <dgm:cxn modelId="{B0913F26-16CF-4875-9B87-8F382A52ED17}" type="presParOf" srcId="{252B122C-8587-49B0-AB6C-BBA99AF4C8ED}" destId="{E085970A-CFF8-4638-ABC4-74D7AAF0BB87}" srcOrd="2" destOrd="0" presId="urn:microsoft.com/office/officeart/2005/8/layout/vList2"/>
    <dgm:cxn modelId="{3B01C44B-6A92-4D53-BF6D-7E6D11C3844C}" type="presParOf" srcId="{252B122C-8587-49B0-AB6C-BBA99AF4C8ED}" destId="{9C8F8133-AB2A-4B84-B9DE-279951FA27B2}" srcOrd="3" destOrd="0" presId="urn:microsoft.com/office/officeart/2005/8/layout/vList2"/>
    <dgm:cxn modelId="{8594D381-1ED7-4002-B4F9-432211A2E38C}" type="presParOf" srcId="{252B122C-8587-49B0-AB6C-BBA99AF4C8ED}" destId="{615ADA05-4EA6-4211-AF07-108446A624E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19655F-CE74-440E-9C91-37960B5C955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D8FE40-2CAE-40FD-81DF-DDF4AD44B07D}">
      <dgm:prSet custT="1"/>
      <dgm:spPr>
        <a:solidFill>
          <a:srgbClr val="8B1F41"/>
        </a:solidFill>
      </dgm:spPr>
      <dgm:t>
        <a:bodyPr/>
        <a:lstStyle/>
        <a:p>
          <a:r>
            <a:rPr lang="en-US" sz="2800" dirty="0">
              <a:latin typeface="Crimson Text" panose="02000503000000000000" pitchFamily="2" charset="0"/>
            </a:rPr>
            <a:t>Introduction – Color Center Defects as Detectors</a:t>
          </a:r>
        </a:p>
      </dgm:t>
    </dgm:pt>
    <dgm:pt modelId="{0B0CB1AC-16B6-44F3-AA5C-79AC25F5AAEB}" type="parTrans" cxnId="{94395FBD-A1BC-43E0-A05B-004C82A35A5A}">
      <dgm:prSet/>
      <dgm:spPr/>
      <dgm:t>
        <a:bodyPr/>
        <a:lstStyle/>
        <a:p>
          <a:endParaRPr lang="en-US"/>
        </a:p>
      </dgm:t>
    </dgm:pt>
    <dgm:pt modelId="{8AC596E1-DA31-4FAF-93C4-2EC0F3E98676}" type="sibTrans" cxnId="{94395FBD-A1BC-43E0-A05B-004C82A35A5A}">
      <dgm:prSet/>
      <dgm:spPr/>
      <dgm:t>
        <a:bodyPr/>
        <a:lstStyle/>
        <a:p>
          <a:endParaRPr lang="en-US"/>
        </a:p>
      </dgm:t>
    </dgm:pt>
    <dgm:pt modelId="{447A40D6-E1C8-4219-85F3-ACAF6A42224C}">
      <dgm:prSet custT="1"/>
      <dgm:spPr/>
      <dgm:t>
        <a:bodyPr/>
        <a:lstStyle/>
        <a:p>
          <a:r>
            <a:rPr lang="en-US" sz="2000" dirty="0">
              <a:latin typeface="Crimson Text" panose="02000503000000000000" pitchFamily="2" charset="0"/>
            </a:rPr>
            <a:t>Color center defect types and detection strategies</a:t>
          </a:r>
        </a:p>
      </dgm:t>
    </dgm:pt>
    <dgm:pt modelId="{4136D08B-0337-4691-AF3A-322B0E814D7B}" type="parTrans" cxnId="{FE0F0B6E-6EAA-454F-84EC-45C1244C20C0}">
      <dgm:prSet/>
      <dgm:spPr/>
      <dgm:t>
        <a:bodyPr/>
        <a:lstStyle/>
        <a:p>
          <a:endParaRPr lang="en-US"/>
        </a:p>
      </dgm:t>
    </dgm:pt>
    <dgm:pt modelId="{8E8906C5-6AC4-43D1-90D2-8C0F717467A3}" type="sibTrans" cxnId="{FE0F0B6E-6EAA-454F-84EC-45C1244C20C0}">
      <dgm:prSet/>
      <dgm:spPr/>
      <dgm:t>
        <a:bodyPr/>
        <a:lstStyle/>
        <a:p>
          <a:endParaRPr lang="en-US"/>
        </a:p>
      </dgm:t>
    </dgm:pt>
    <dgm:pt modelId="{0398F61E-3EE9-45F9-9621-34A44F5C5C0D}">
      <dgm:prSet custT="1"/>
      <dgm:spPr/>
      <dgm:t>
        <a:bodyPr/>
        <a:lstStyle/>
        <a:p>
          <a:r>
            <a:rPr lang="en-US" sz="2000" dirty="0">
              <a:latin typeface="Crimson Text" panose="02000503000000000000" pitchFamily="2" charset="0"/>
            </a:rPr>
            <a:t>Relevant defect properties we can compute</a:t>
          </a:r>
        </a:p>
      </dgm:t>
    </dgm:pt>
    <dgm:pt modelId="{53647903-F172-4EBC-BCA9-B1C7537C0025}" type="parTrans" cxnId="{0300CB2A-CCA9-4681-A3F4-BAC3F3B46B4B}">
      <dgm:prSet/>
      <dgm:spPr/>
      <dgm:t>
        <a:bodyPr/>
        <a:lstStyle/>
        <a:p>
          <a:endParaRPr lang="en-US"/>
        </a:p>
      </dgm:t>
    </dgm:pt>
    <dgm:pt modelId="{3FDD6AD5-17AC-4B91-A23B-9FCF88786410}" type="sibTrans" cxnId="{0300CB2A-CCA9-4681-A3F4-BAC3F3B46B4B}">
      <dgm:prSet/>
      <dgm:spPr/>
      <dgm:t>
        <a:bodyPr/>
        <a:lstStyle/>
        <a:p>
          <a:endParaRPr lang="en-US"/>
        </a:p>
      </dgm:t>
    </dgm:pt>
    <dgm:pt modelId="{C9CE7EF0-E619-4DFE-BC7F-B4EA97F21091}">
      <dgm:prSet custT="1"/>
      <dgm:spPr>
        <a:solidFill>
          <a:srgbClr val="B1B3B3"/>
        </a:solidFill>
      </dgm:spPr>
      <dgm:t>
        <a:bodyPr/>
        <a:lstStyle/>
        <a:p>
          <a:r>
            <a:rPr lang="en-US" sz="2800" dirty="0">
              <a:latin typeface="Crimson Text" panose="02000503000000000000" pitchFamily="2" charset="0"/>
            </a:rPr>
            <a:t>How Formation Conditions Impact Defect Properties</a:t>
          </a:r>
        </a:p>
      </dgm:t>
    </dgm:pt>
    <dgm:pt modelId="{FBB42DBC-6BC3-4A0D-A470-B16A6DC3F47A}" type="parTrans" cxnId="{6F87F85B-BBB5-444F-9933-E265D178A7A0}">
      <dgm:prSet/>
      <dgm:spPr/>
      <dgm:t>
        <a:bodyPr/>
        <a:lstStyle/>
        <a:p>
          <a:endParaRPr lang="en-US"/>
        </a:p>
      </dgm:t>
    </dgm:pt>
    <dgm:pt modelId="{A80C81BD-8255-45FE-A0A7-2A68E96034B1}" type="sibTrans" cxnId="{6F87F85B-BBB5-444F-9933-E265D178A7A0}">
      <dgm:prSet/>
      <dgm:spPr/>
      <dgm:t>
        <a:bodyPr/>
        <a:lstStyle/>
        <a:p>
          <a:endParaRPr lang="en-US"/>
        </a:p>
      </dgm:t>
    </dgm:pt>
    <dgm:pt modelId="{874B7697-EA3A-4F20-9C61-B96BDAA215A2}">
      <dgm:prSet custT="1"/>
      <dgm:spPr/>
      <dgm:t>
        <a:bodyPr/>
        <a:lstStyle/>
        <a:p>
          <a:r>
            <a:rPr lang="en-US" sz="2000" dirty="0">
              <a:latin typeface="Crimson Text" panose="02000503000000000000" pitchFamily="2" charset="0"/>
            </a:rPr>
            <a:t>G-center structural isomers</a:t>
          </a:r>
        </a:p>
      </dgm:t>
    </dgm:pt>
    <dgm:pt modelId="{69F04FA9-E8BF-459C-B289-D3888149E5B6}" type="parTrans" cxnId="{1DC89A1A-29CF-4AD9-8E53-A87B887F8F2F}">
      <dgm:prSet/>
      <dgm:spPr/>
      <dgm:t>
        <a:bodyPr/>
        <a:lstStyle/>
        <a:p>
          <a:endParaRPr lang="en-US"/>
        </a:p>
      </dgm:t>
    </dgm:pt>
    <dgm:pt modelId="{2ECF532B-E02A-4244-A744-8754E1C48C2F}" type="sibTrans" cxnId="{1DC89A1A-29CF-4AD9-8E53-A87B887F8F2F}">
      <dgm:prSet/>
      <dgm:spPr/>
      <dgm:t>
        <a:bodyPr/>
        <a:lstStyle/>
        <a:p>
          <a:endParaRPr lang="en-US"/>
        </a:p>
      </dgm:t>
    </dgm:pt>
    <dgm:pt modelId="{7D8B2F28-3E7D-49FD-B4C6-0838EE8E93AA}">
      <dgm:prSet custT="1"/>
      <dgm:spPr/>
      <dgm:t>
        <a:bodyPr/>
        <a:lstStyle/>
        <a:p>
          <a:r>
            <a:rPr lang="en-US" sz="2000" dirty="0">
              <a:latin typeface="Crimson Text" panose="02000503000000000000" pitchFamily="2" charset="0"/>
            </a:rPr>
            <a:t>Effect temperature and disorder on defect properties</a:t>
          </a:r>
        </a:p>
      </dgm:t>
    </dgm:pt>
    <dgm:pt modelId="{E6AB8537-67D8-41BE-8D0F-F27193DAC42D}" type="parTrans" cxnId="{C4C4299B-DE00-4EF0-B060-EF4E593B3A3D}">
      <dgm:prSet/>
      <dgm:spPr/>
      <dgm:t>
        <a:bodyPr/>
        <a:lstStyle/>
        <a:p>
          <a:endParaRPr lang="en-US"/>
        </a:p>
      </dgm:t>
    </dgm:pt>
    <dgm:pt modelId="{1EACA050-B45D-4E43-A1FD-17FF0A6979F9}" type="sibTrans" cxnId="{C4C4299B-DE00-4EF0-B060-EF4E593B3A3D}">
      <dgm:prSet/>
      <dgm:spPr/>
      <dgm:t>
        <a:bodyPr/>
        <a:lstStyle/>
        <a:p>
          <a:endParaRPr lang="en-US"/>
        </a:p>
      </dgm:t>
    </dgm:pt>
    <dgm:pt modelId="{6B2A68B0-3ABC-43E8-9A74-576C30CAA8C7}">
      <dgm:prSet custT="1"/>
      <dgm:spPr/>
      <dgm:t>
        <a:bodyPr/>
        <a:lstStyle/>
        <a:p>
          <a:r>
            <a:rPr lang="en-US" sz="2000" dirty="0">
              <a:latin typeface="Crimson Text" panose="02000503000000000000" pitchFamily="2" charset="0"/>
            </a:rPr>
            <a:t>Writing &amp; erasing defects on demand</a:t>
          </a:r>
        </a:p>
      </dgm:t>
    </dgm:pt>
    <dgm:pt modelId="{B09ADE79-16B2-4069-9A7C-3A6923D40BDA}" type="parTrans" cxnId="{C03D5B93-3F08-46A2-90A3-FF226272F730}">
      <dgm:prSet/>
      <dgm:spPr/>
      <dgm:t>
        <a:bodyPr/>
        <a:lstStyle/>
        <a:p>
          <a:endParaRPr lang="en-US"/>
        </a:p>
      </dgm:t>
    </dgm:pt>
    <dgm:pt modelId="{AFEDAAEE-E585-41AC-9DD5-1FC8CB53F6AD}" type="sibTrans" cxnId="{C03D5B93-3F08-46A2-90A3-FF226272F730}">
      <dgm:prSet/>
      <dgm:spPr/>
      <dgm:t>
        <a:bodyPr/>
        <a:lstStyle/>
        <a:p>
          <a:endParaRPr lang="en-US"/>
        </a:p>
      </dgm:t>
    </dgm:pt>
    <dgm:pt modelId="{3933F7BE-57E2-4174-A4A4-A46BD2BA4F23}">
      <dgm:prSet custT="1"/>
      <dgm:spPr>
        <a:solidFill>
          <a:srgbClr val="B1B3B3"/>
        </a:solidFill>
      </dgm:spPr>
      <dgm:t>
        <a:bodyPr/>
        <a:lstStyle/>
        <a:p>
          <a:r>
            <a:rPr lang="en-US" sz="2800" dirty="0">
              <a:latin typeface="Crimson Text" panose="02000503000000000000" pitchFamily="2" charset="0"/>
            </a:rPr>
            <a:t>Defect Database &amp; Future Work</a:t>
          </a:r>
        </a:p>
      </dgm:t>
    </dgm:pt>
    <dgm:pt modelId="{C75A9F3D-BB91-44F9-89A4-21EB542CFA53}" type="parTrans" cxnId="{83624AEF-16F8-402E-A403-3589480099E9}">
      <dgm:prSet/>
      <dgm:spPr/>
      <dgm:t>
        <a:bodyPr/>
        <a:lstStyle/>
        <a:p>
          <a:endParaRPr lang="en-US"/>
        </a:p>
      </dgm:t>
    </dgm:pt>
    <dgm:pt modelId="{9DCBA8C9-3986-4BD9-99DA-300FCAFB8708}" type="sibTrans" cxnId="{83624AEF-16F8-402E-A403-3589480099E9}">
      <dgm:prSet/>
      <dgm:spPr/>
      <dgm:t>
        <a:bodyPr/>
        <a:lstStyle/>
        <a:p>
          <a:endParaRPr lang="en-US"/>
        </a:p>
      </dgm:t>
    </dgm:pt>
    <dgm:pt modelId="{252B122C-8587-49B0-AB6C-BBA99AF4C8ED}" type="pres">
      <dgm:prSet presAssocID="{B419655F-CE74-440E-9C91-37960B5C9553}" presName="linear" presStyleCnt="0">
        <dgm:presLayoutVars>
          <dgm:animLvl val="lvl"/>
          <dgm:resizeHandles val="exact"/>
        </dgm:presLayoutVars>
      </dgm:prSet>
      <dgm:spPr/>
    </dgm:pt>
    <dgm:pt modelId="{7D77C81B-45D2-4C21-89BC-D85388FF2EFC}" type="pres">
      <dgm:prSet presAssocID="{0ED8FE40-2CAE-40FD-81DF-DDF4AD44B07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3463586-4EC6-402A-9715-4FE5FF1E225F}" type="pres">
      <dgm:prSet presAssocID="{0ED8FE40-2CAE-40FD-81DF-DDF4AD44B07D}" presName="childText" presStyleLbl="revTx" presStyleIdx="0" presStyleCnt="2">
        <dgm:presLayoutVars>
          <dgm:bulletEnabled val="1"/>
        </dgm:presLayoutVars>
      </dgm:prSet>
      <dgm:spPr/>
    </dgm:pt>
    <dgm:pt modelId="{E085970A-CFF8-4638-ABC4-74D7AAF0BB87}" type="pres">
      <dgm:prSet presAssocID="{C9CE7EF0-E619-4DFE-BC7F-B4EA97F2109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C8F8133-AB2A-4B84-B9DE-279951FA27B2}" type="pres">
      <dgm:prSet presAssocID="{C9CE7EF0-E619-4DFE-BC7F-B4EA97F21091}" presName="childText" presStyleLbl="revTx" presStyleIdx="1" presStyleCnt="2">
        <dgm:presLayoutVars>
          <dgm:bulletEnabled val="1"/>
        </dgm:presLayoutVars>
      </dgm:prSet>
      <dgm:spPr/>
    </dgm:pt>
    <dgm:pt modelId="{615ADA05-4EA6-4211-AF07-108446A624E9}" type="pres">
      <dgm:prSet presAssocID="{3933F7BE-57E2-4174-A4A4-A46BD2BA4F2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DC89A1A-29CF-4AD9-8E53-A87B887F8F2F}" srcId="{C9CE7EF0-E619-4DFE-BC7F-B4EA97F21091}" destId="{874B7697-EA3A-4F20-9C61-B96BDAA215A2}" srcOrd="0" destOrd="0" parTransId="{69F04FA9-E8BF-459C-B289-D3888149E5B6}" sibTransId="{2ECF532B-E02A-4244-A744-8754E1C48C2F}"/>
    <dgm:cxn modelId="{0300CB2A-CCA9-4681-A3F4-BAC3F3B46B4B}" srcId="{0ED8FE40-2CAE-40FD-81DF-DDF4AD44B07D}" destId="{0398F61E-3EE9-45F9-9621-34A44F5C5C0D}" srcOrd="1" destOrd="0" parTransId="{53647903-F172-4EBC-BCA9-B1C7537C0025}" sibTransId="{3FDD6AD5-17AC-4B91-A23B-9FCF88786410}"/>
    <dgm:cxn modelId="{6F87F85B-BBB5-444F-9933-E265D178A7A0}" srcId="{B419655F-CE74-440E-9C91-37960B5C9553}" destId="{C9CE7EF0-E619-4DFE-BC7F-B4EA97F21091}" srcOrd="1" destOrd="0" parTransId="{FBB42DBC-6BC3-4A0D-A470-B16A6DC3F47A}" sibTransId="{A80C81BD-8255-45FE-A0A7-2A68E96034B1}"/>
    <dgm:cxn modelId="{5268595E-26D9-4998-AA7F-E8AEE748ACFA}" type="presOf" srcId="{447A40D6-E1C8-4219-85F3-ACAF6A42224C}" destId="{13463586-4EC6-402A-9715-4FE5FF1E225F}" srcOrd="0" destOrd="0" presId="urn:microsoft.com/office/officeart/2005/8/layout/vList2"/>
    <dgm:cxn modelId="{884CD665-520E-4B83-812F-ACA2083B7641}" type="presOf" srcId="{6B2A68B0-3ABC-43E8-9A74-576C30CAA8C7}" destId="{9C8F8133-AB2A-4B84-B9DE-279951FA27B2}" srcOrd="0" destOrd="2" presId="urn:microsoft.com/office/officeart/2005/8/layout/vList2"/>
    <dgm:cxn modelId="{B7A6BC67-691E-40BE-AB3A-35DE75C6268E}" type="presOf" srcId="{B419655F-CE74-440E-9C91-37960B5C9553}" destId="{252B122C-8587-49B0-AB6C-BBA99AF4C8ED}" srcOrd="0" destOrd="0" presId="urn:microsoft.com/office/officeart/2005/8/layout/vList2"/>
    <dgm:cxn modelId="{FE0F0B6E-6EAA-454F-84EC-45C1244C20C0}" srcId="{0ED8FE40-2CAE-40FD-81DF-DDF4AD44B07D}" destId="{447A40D6-E1C8-4219-85F3-ACAF6A42224C}" srcOrd="0" destOrd="0" parTransId="{4136D08B-0337-4691-AF3A-322B0E814D7B}" sibTransId="{8E8906C5-6AC4-43D1-90D2-8C0F717467A3}"/>
    <dgm:cxn modelId="{AC505450-23B8-4AAD-AEA7-319B75BA855F}" type="presOf" srcId="{0398F61E-3EE9-45F9-9621-34A44F5C5C0D}" destId="{13463586-4EC6-402A-9715-4FE5FF1E225F}" srcOrd="0" destOrd="1" presId="urn:microsoft.com/office/officeart/2005/8/layout/vList2"/>
    <dgm:cxn modelId="{CAAEE75A-D294-4872-8135-8D07C73B7ECA}" type="presOf" srcId="{3933F7BE-57E2-4174-A4A4-A46BD2BA4F23}" destId="{615ADA05-4EA6-4211-AF07-108446A624E9}" srcOrd="0" destOrd="0" presId="urn:microsoft.com/office/officeart/2005/8/layout/vList2"/>
    <dgm:cxn modelId="{B7785486-20A0-484B-B6AE-D252F5B0288D}" type="presOf" srcId="{7D8B2F28-3E7D-49FD-B4C6-0838EE8E93AA}" destId="{9C8F8133-AB2A-4B84-B9DE-279951FA27B2}" srcOrd="0" destOrd="1" presId="urn:microsoft.com/office/officeart/2005/8/layout/vList2"/>
    <dgm:cxn modelId="{C03D5B93-3F08-46A2-90A3-FF226272F730}" srcId="{C9CE7EF0-E619-4DFE-BC7F-B4EA97F21091}" destId="{6B2A68B0-3ABC-43E8-9A74-576C30CAA8C7}" srcOrd="2" destOrd="0" parTransId="{B09ADE79-16B2-4069-9A7C-3A6923D40BDA}" sibTransId="{AFEDAAEE-E585-41AC-9DD5-1FC8CB53F6AD}"/>
    <dgm:cxn modelId="{C4C4299B-DE00-4EF0-B060-EF4E593B3A3D}" srcId="{C9CE7EF0-E619-4DFE-BC7F-B4EA97F21091}" destId="{7D8B2F28-3E7D-49FD-B4C6-0838EE8E93AA}" srcOrd="1" destOrd="0" parTransId="{E6AB8537-67D8-41BE-8D0F-F27193DAC42D}" sibTransId="{1EACA050-B45D-4E43-A1FD-17FF0A6979F9}"/>
    <dgm:cxn modelId="{DD21EBBC-5C9D-40DB-8DCF-FC8C351C4C18}" type="presOf" srcId="{874B7697-EA3A-4F20-9C61-B96BDAA215A2}" destId="{9C8F8133-AB2A-4B84-B9DE-279951FA27B2}" srcOrd="0" destOrd="0" presId="urn:microsoft.com/office/officeart/2005/8/layout/vList2"/>
    <dgm:cxn modelId="{94395FBD-A1BC-43E0-A05B-004C82A35A5A}" srcId="{B419655F-CE74-440E-9C91-37960B5C9553}" destId="{0ED8FE40-2CAE-40FD-81DF-DDF4AD44B07D}" srcOrd="0" destOrd="0" parTransId="{0B0CB1AC-16B6-44F3-AA5C-79AC25F5AAEB}" sibTransId="{8AC596E1-DA31-4FAF-93C4-2EC0F3E98676}"/>
    <dgm:cxn modelId="{E236E8E7-CB9D-40B5-88F5-A1774E6102FC}" type="presOf" srcId="{0ED8FE40-2CAE-40FD-81DF-DDF4AD44B07D}" destId="{7D77C81B-45D2-4C21-89BC-D85388FF2EFC}" srcOrd="0" destOrd="0" presId="urn:microsoft.com/office/officeart/2005/8/layout/vList2"/>
    <dgm:cxn modelId="{83624AEF-16F8-402E-A403-3589480099E9}" srcId="{B419655F-CE74-440E-9C91-37960B5C9553}" destId="{3933F7BE-57E2-4174-A4A4-A46BD2BA4F23}" srcOrd="2" destOrd="0" parTransId="{C75A9F3D-BB91-44F9-89A4-21EB542CFA53}" sibTransId="{9DCBA8C9-3986-4BD9-99DA-300FCAFB8708}"/>
    <dgm:cxn modelId="{17350DF3-7B89-4D74-87A5-9F65037991A5}" type="presOf" srcId="{C9CE7EF0-E619-4DFE-BC7F-B4EA97F21091}" destId="{E085970A-CFF8-4638-ABC4-74D7AAF0BB87}" srcOrd="0" destOrd="0" presId="urn:microsoft.com/office/officeart/2005/8/layout/vList2"/>
    <dgm:cxn modelId="{11FBA970-9F76-40B3-8621-D99B89A90AC3}" type="presParOf" srcId="{252B122C-8587-49B0-AB6C-BBA99AF4C8ED}" destId="{7D77C81B-45D2-4C21-89BC-D85388FF2EFC}" srcOrd="0" destOrd="0" presId="urn:microsoft.com/office/officeart/2005/8/layout/vList2"/>
    <dgm:cxn modelId="{A0F22789-D0B1-477E-B7E1-104A3FD87FA1}" type="presParOf" srcId="{252B122C-8587-49B0-AB6C-BBA99AF4C8ED}" destId="{13463586-4EC6-402A-9715-4FE5FF1E225F}" srcOrd="1" destOrd="0" presId="urn:microsoft.com/office/officeart/2005/8/layout/vList2"/>
    <dgm:cxn modelId="{B0913F26-16CF-4875-9B87-8F382A52ED17}" type="presParOf" srcId="{252B122C-8587-49B0-AB6C-BBA99AF4C8ED}" destId="{E085970A-CFF8-4638-ABC4-74D7AAF0BB87}" srcOrd="2" destOrd="0" presId="urn:microsoft.com/office/officeart/2005/8/layout/vList2"/>
    <dgm:cxn modelId="{3B01C44B-6A92-4D53-BF6D-7E6D11C3844C}" type="presParOf" srcId="{252B122C-8587-49B0-AB6C-BBA99AF4C8ED}" destId="{9C8F8133-AB2A-4B84-B9DE-279951FA27B2}" srcOrd="3" destOrd="0" presId="urn:microsoft.com/office/officeart/2005/8/layout/vList2"/>
    <dgm:cxn modelId="{8594D381-1ED7-4002-B4F9-432211A2E38C}" type="presParOf" srcId="{252B122C-8587-49B0-AB6C-BBA99AF4C8ED}" destId="{615ADA05-4EA6-4211-AF07-108446A624E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19655F-CE74-440E-9C91-37960B5C955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D8FE40-2CAE-40FD-81DF-DDF4AD44B07D}">
      <dgm:prSet custT="1"/>
      <dgm:spPr>
        <a:solidFill>
          <a:srgbClr val="B1B3B3"/>
        </a:solidFill>
      </dgm:spPr>
      <dgm:t>
        <a:bodyPr/>
        <a:lstStyle/>
        <a:p>
          <a:r>
            <a:rPr lang="en-US" sz="2800" dirty="0">
              <a:latin typeface="Crimson Text" panose="02000503000000000000" pitchFamily="2" charset="0"/>
            </a:rPr>
            <a:t>Introduction – Color Center Defects as Detectors</a:t>
          </a:r>
        </a:p>
      </dgm:t>
    </dgm:pt>
    <dgm:pt modelId="{0B0CB1AC-16B6-44F3-AA5C-79AC25F5AAEB}" type="parTrans" cxnId="{94395FBD-A1BC-43E0-A05B-004C82A35A5A}">
      <dgm:prSet/>
      <dgm:spPr/>
      <dgm:t>
        <a:bodyPr/>
        <a:lstStyle/>
        <a:p>
          <a:endParaRPr lang="en-US"/>
        </a:p>
      </dgm:t>
    </dgm:pt>
    <dgm:pt modelId="{8AC596E1-DA31-4FAF-93C4-2EC0F3E98676}" type="sibTrans" cxnId="{94395FBD-A1BC-43E0-A05B-004C82A35A5A}">
      <dgm:prSet/>
      <dgm:spPr/>
      <dgm:t>
        <a:bodyPr/>
        <a:lstStyle/>
        <a:p>
          <a:endParaRPr lang="en-US"/>
        </a:p>
      </dgm:t>
    </dgm:pt>
    <dgm:pt modelId="{447A40D6-E1C8-4219-85F3-ACAF6A42224C}">
      <dgm:prSet custT="1"/>
      <dgm:spPr/>
      <dgm:t>
        <a:bodyPr/>
        <a:lstStyle/>
        <a:p>
          <a:r>
            <a:rPr lang="en-US" sz="2000" dirty="0">
              <a:latin typeface="Crimson Text" panose="02000503000000000000" pitchFamily="2" charset="0"/>
            </a:rPr>
            <a:t>Color center defect types and detection strategies</a:t>
          </a:r>
        </a:p>
      </dgm:t>
    </dgm:pt>
    <dgm:pt modelId="{4136D08B-0337-4691-AF3A-322B0E814D7B}" type="parTrans" cxnId="{FE0F0B6E-6EAA-454F-84EC-45C1244C20C0}">
      <dgm:prSet/>
      <dgm:spPr/>
      <dgm:t>
        <a:bodyPr/>
        <a:lstStyle/>
        <a:p>
          <a:endParaRPr lang="en-US"/>
        </a:p>
      </dgm:t>
    </dgm:pt>
    <dgm:pt modelId="{8E8906C5-6AC4-43D1-90D2-8C0F717467A3}" type="sibTrans" cxnId="{FE0F0B6E-6EAA-454F-84EC-45C1244C20C0}">
      <dgm:prSet/>
      <dgm:spPr/>
      <dgm:t>
        <a:bodyPr/>
        <a:lstStyle/>
        <a:p>
          <a:endParaRPr lang="en-US"/>
        </a:p>
      </dgm:t>
    </dgm:pt>
    <dgm:pt modelId="{0398F61E-3EE9-45F9-9621-34A44F5C5C0D}">
      <dgm:prSet custT="1"/>
      <dgm:spPr/>
      <dgm:t>
        <a:bodyPr/>
        <a:lstStyle/>
        <a:p>
          <a:r>
            <a:rPr lang="en-US" sz="2000" dirty="0">
              <a:latin typeface="Crimson Text" panose="02000503000000000000" pitchFamily="2" charset="0"/>
            </a:rPr>
            <a:t>Relevant defect properties we can compute</a:t>
          </a:r>
        </a:p>
      </dgm:t>
    </dgm:pt>
    <dgm:pt modelId="{53647903-F172-4EBC-BCA9-B1C7537C0025}" type="parTrans" cxnId="{0300CB2A-CCA9-4681-A3F4-BAC3F3B46B4B}">
      <dgm:prSet/>
      <dgm:spPr/>
      <dgm:t>
        <a:bodyPr/>
        <a:lstStyle/>
        <a:p>
          <a:endParaRPr lang="en-US"/>
        </a:p>
      </dgm:t>
    </dgm:pt>
    <dgm:pt modelId="{3FDD6AD5-17AC-4B91-A23B-9FCF88786410}" type="sibTrans" cxnId="{0300CB2A-CCA9-4681-A3F4-BAC3F3B46B4B}">
      <dgm:prSet/>
      <dgm:spPr/>
      <dgm:t>
        <a:bodyPr/>
        <a:lstStyle/>
        <a:p>
          <a:endParaRPr lang="en-US"/>
        </a:p>
      </dgm:t>
    </dgm:pt>
    <dgm:pt modelId="{C9CE7EF0-E619-4DFE-BC7F-B4EA97F21091}">
      <dgm:prSet custT="1"/>
      <dgm:spPr>
        <a:solidFill>
          <a:srgbClr val="8B1F41"/>
        </a:solidFill>
      </dgm:spPr>
      <dgm:t>
        <a:bodyPr/>
        <a:lstStyle/>
        <a:p>
          <a:r>
            <a:rPr lang="en-US" sz="2800" dirty="0">
              <a:latin typeface="Crimson Text" panose="02000503000000000000" pitchFamily="2" charset="0"/>
            </a:rPr>
            <a:t>How Formation Conditions Impact Defect Properties</a:t>
          </a:r>
        </a:p>
      </dgm:t>
    </dgm:pt>
    <dgm:pt modelId="{FBB42DBC-6BC3-4A0D-A470-B16A6DC3F47A}" type="parTrans" cxnId="{6F87F85B-BBB5-444F-9933-E265D178A7A0}">
      <dgm:prSet/>
      <dgm:spPr/>
      <dgm:t>
        <a:bodyPr/>
        <a:lstStyle/>
        <a:p>
          <a:endParaRPr lang="en-US"/>
        </a:p>
      </dgm:t>
    </dgm:pt>
    <dgm:pt modelId="{A80C81BD-8255-45FE-A0A7-2A68E96034B1}" type="sibTrans" cxnId="{6F87F85B-BBB5-444F-9933-E265D178A7A0}">
      <dgm:prSet/>
      <dgm:spPr/>
      <dgm:t>
        <a:bodyPr/>
        <a:lstStyle/>
        <a:p>
          <a:endParaRPr lang="en-US"/>
        </a:p>
      </dgm:t>
    </dgm:pt>
    <dgm:pt modelId="{874B7697-EA3A-4F20-9C61-B96BDAA215A2}">
      <dgm:prSet custT="1"/>
      <dgm:spPr/>
      <dgm:t>
        <a:bodyPr/>
        <a:lstStyle/>
        <a:p>
          <a:r>
            <a:rPr lang="en-US" sz="2000" dirty="0">
              <a:latin typeface="Crimson Text" panose="02000503000000000000" pitchFamily="2" charset="0"/>
            </a:rPr>
            <a:t>G-center structural isomers</a:t>
          </a:r>
        </a:p>
      </dgm:t>
    </dgm:pt>
    <dgm:pt modelId="{69F04FA9-E8BF-459C-B289-D3888149E5B6}" type="parTrans" cxnId="{1DC89A1A-29CF-4AD9-8E53-A87B887F8F2F}">
      <dgm:prSet/>
      <dgm:spPr/>
      <dgm:t>
        <a:bodyPr/>
        <a:lstStyle/>
        <a:p>
          <a:endParaRPr lang="en-US"/>
        </a:p>
      </dgm:t>
    </dgm:pt>
    <dgm:pt modelId="{2ECF532B-E02A-4244-A744-8754E1C48C2F}" type="sibTrans" cxnId="{1DC89A1A-29CF-4AD9-8E53-A87B887F8F2F}">
      <dgm:prSet/>
      <dgm:spPr/>
      <dgm:t>
        <a:bodyPr/>
        <a:lstStyle/>
        <a:p>
          <a:endParaRPr lang="en-US"/>
        </a:p>
      </dgm:t>
    </dgm:pt>
    <dgm:pt modelId="{7D8B2F28-3E7D-49FD-B4C6-0838EE8E93AA}">
      <dgm:prSet custT="1"/>
      <dgm:spPr/>
      <dgm:t>
        <a:bodyPr/>
        <a:lstStyle/>
        <a:p>
          <a:r>
            <a:rPr lang="en-US" sz="2000" dirty="0">
              <a:latin typeface="Crimson Text" panose="02000503000000000000" pitchFamily="2" charset="0"/>
            </a:rPr>
            <a:t>Effect temperature and disorder on defect properties</a:t>
          </a:r>
        </a:p>
      </dgm:t>
    </dgm:pt>
    <dgm:pt modelId="{E6AB8537-67D8-41BE-8D0F-F27193DAC42D}" type="parTrans" cxnId="{C4C4299B-DE00-4EF0-B060-EF4E593B3A3D}">
      <dgm:prSet/>
      <dgm:spPr/>
      <dgm:t>
        <a:bodyPr/>
        <a:lstStyle/>
        <a:p>
          <a:endParaRPr lang="en-US"/>
        </a:p>
      </dgm:t>
    </dgm:pt>
    <dgm:pt modelId="{1EACA050-B45D-4E43-A1FD-17FF0A6979F9}" type="sibTrans" cxnId="{C4C4299B-DE00-4EF0-B060-EF4E593B3A3D}">
      <dgm:prSet/>
      <dgm:spPr/>
      <dgm:t>
        <a:bodyPr/>
        <a:lstStyle/>
        <a:p>
          <a:endParaRPr lang="en-US"/>
        </a:p>
      </dgm:t>
    </dgm:pt>
    <dgm:pt modelId="{6B2A68B0-3ABC-43E8-9A74-576C30CAA8C7}">
      <dgm:prSet custT="1"/>
      <dgm:spPr/>
      <dgm:t>
        <a:bodyPr/>
        <a:lstStyle/>
        <a:p>
          <a:r>
            <a:rPr lang="en-US" sz="2000" dirty="0">
              <a:latin typeface="Crimson Text" panose="02000503000000000000" pitchFamily="2" charset="0"/>
            </a:rPr>
            <a:t>Writing &amp; erasing defects on demand</a:t>
          </a:r>
        </a:p>
      </dgm:t>
    </dgm:pt>
    <dgm:pt modelId="{B09ADE79-16B2-4069-9A7C-3A6923D40BDA}" type="parTrans" cxnId="{C03D5B93-3F08-46A2-90A3-FF226272F730}">
      <dgm:prSet/>
      <dgm:spPr/>
      <dgm:t>
        <a:bodyPr/>
        <a:lstStyle/>
        <a:p>
          <a:endParaRPr lang="en-US"/>
        </a:p>
      </dgm:t>
    </dgm:pt>
    <dgm:pt modelId="{AFEDAAEE-E585-41AC-9DD5-1FC8CB53F6AD}" type="sibTrans" cxnId="{C03D5B93-3F08-46A2-90A3-FF226272F730}">
      <dgm:prSet/>
      <dgm:spPr/>
      <dgm:t>
        <a:bodyPr/>
        <a:lstStyle/>
        <a:p>
          <a:endParaRPr lang="en-US"/>
        </a:p>
      </dgm:t>
    </dgm:pt>
    <dgm:pt modelId="{3933F7BE-57E2-4174-A4A4-A46BD2BA4F23}">
      <dgm:prSet custT="1"/>
      <dgm:spPr>
        <a:solidFill>
          <a:srgbClr val="B1B3B3"/>
        </a:solidFill>
      </dgm:spPr>
      <dgm:t>
        <a:bodyPr/>
        <a:lstStyle/>
        <a:p>
          <a:r>
            <a:rPr lang="en-US" sz="2800" dirty="0">
              <a:latin typeface="Crimson Text" panose="02000503000000000000" pitchFamily="2" charset="0"/>
            </a:rPr>
            <a:t>Defect Database &amp; Future Work</a:t>
          </a:r>
        </a:p>
      </dgm:t>
    </dgm:pt>
    <dgm:pt modelId="{C75A9F3D-BB91-44F9-89A4-21EB542CFA53}" type="parTrans" cxnId="{83624AEF-16F8-402E-A403-3589480099E9}">
      <dgm:prSet/>
      <dgm:spPr/>
      <dgm:t>
        <a:bodyPr/>
        <a:lstStyle/>
        <a:p>
          <a:endParaRPr lang="en-US"/>
        </a:p>
      </dgm:t>
    </dgm:pt>
    <dgm:pt modelId="{9DCBA8C9-3986-4BD9-99DA-300FCAFB8708}" type="sibTrans" cxnId="{83624AEF-16F8-402E-A403-3589480099E9}">
      <dgm:prSet/>
      <dgm:spPr/>
      <dgm:t>
        <a:bodyPr/>
        <a:lstStyle/>
        <a:p>
          <a:endParaRPr lang="en-US"/>
        </a:p>
      </dgm:t>
    </dgm:pt>
    <dgm:pt modelId="{252B122C-8587-49B0-AB6C-BBA99AF4C8ED}" type="pres">
      <dgm:prSet presAssocID="{B419655F-CE74-440E-9C91-37960B5C9553}" presName="linear" presStyleCnt="0">
        <dgm:presLayoutVars>
          <dgm:animLvl val="lvl"/>
          <dgm:resizeHandles val="exact"/>
        </dgm:presLayoutVars>
      </dgm:prSet>
      <dgm:spPr/>
    </dgm:pt>
    <dgm:pt modelId="{7D77C81B-45D2-4C21-89BC-D85388FF2EFC}" type="pres">
      <dgm:prSet presAssocID="{0ED8FE40-2CAE-40FD-81DF-DDF4AD44B07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3463586-4EC6-402A-9715-4FE5FF1E225F}" type="pres">
      <dgm:prSet presAssocID="{0ED8FE40-2CAE-40FD-81DF-DDF4AD44B07D}" presName="childText" presStyleLbl="revTx" presStyleIdx="0" presStyleCnt="2">
        <dgm:presLayoutVars>
          <dgm:bulletEnabled val="1"/>
        </dgm:presLayoutVars>
      </dgm:prSet>
      <dgm:spPr/>
    </dgm:pt>
    <dgm:pt modelId="{E085970A-CFF8-4638-ABC4-74D7AAF0BB87}" type="pres">
      <dgm:prSet presAssocID="{C9CE7EF0-E619-4DFE-BC7F-B4EA97F2109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C8F8133-AB2A-4B84-B9DE-279951FA27B2}" type="pres">
      <dgm:prSet presAssocID="{C9CE7EF0-E619-4DFE-BC7F-B4EA97F21091}" presName="childText" presStyleLbl="revTx" presStyleIdx="1" presStyleCnt="2">
        <dgm:presLayoutVars>
          <dgm:bulletEnabled val="1"/>
        </dgm:presLayoutVars>
      </dgm:prSet>
      <dgm:spPr/>
    </dgm:pt>
    <dgm:pt modelId="{615ADA05-4EA6-4211-AF07-108446A624E9}" type="pres">
      <dgm:prSet presAssocID="{3933F7BE-57E2-4174-A4A4-A46BD2BA4F2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DC89A1A-29CF-4AD9-8E53-A87B887F8F2F}" srcId="{C9CE7EF0-E619-4DFE-BC7F-B4EA97F21091}" destId="{874B7697-EA3A-4F20-9C61-B96BDAA215A2}" srcOrd="0" destOrd="0" parTransId="{69F04FA9-E8BF-459C-B289-D3888149E5B6}" sibTransId="{2ECF532B-E02A-4244-A744-8754E1C48C2F}"/>
    <dgm:cxn modelId="{0300CB2A-CCA9-4681-A3F4-BAC3F3B46B4B}" srcId="{0ED8FE40-2CAE-40FD-81DF-DDF4AD44B07D}" destId="{0398F61E-3EE9-45F9-9621-34A44F5C5C0D}" srcOrd="1" destOrd="0" parTransId="{53647903-F172-4EBC-BCA9-B1C7537C0025}" sibTransId="{3FDD6AD5-17AC-4B91-A23B-9FCF88786410}"/>
    <dgm:cxn modelId="{6F87F85B-BBB5-444F-9933-E265D178A7A0}" srcId="{B419655F-CE74-440E-9C91-37960B5C9553}" destId="{C9CE7EF0-E619-4DFE-BC7F-B4EA97F21091}" srcOrd="1" destOrd="0" parTransId="{FBB42DBC-6BC3-4A0D-A470-B16A6DC3F47A}" sibTransId="{A80C81BD-8255-45FE-A0A7-2A68E96034B1}"/>
    <dgm:cxn modelId="{5268595E-26D9-4998-AA7F-E8AEE748ACFA}" type="presOf" srcId="{447A40D6-E1C8-4219-85F3-ACAF6A42224C}" destId="{13463586-4EC6-402A-9715-4FE5FF1E225F}" srcOrd="0" destOrd="0" presId="urn:microsoft.com/office/officeart/2005/8/layout/vList2"/>
    <dgm:cxn modelId="{884CD665-520E-4B83-812F-ACA2083B7641}" type="presOf" srcId="{6B2A68B0-3ABC-43E8-9A74-576C30CAA8C7}" destId="{9C8F8133-AB2A-4B84-B9DE-279951FA27B2}" srcOrd="0" destOrd="2" presId="urn:microsoft.com/office/officeart/2005/8/layout/vList2"/>
    <dgm:cxn modelId="{B7A6BC67-691E-40BE-AB3A-35DE75C6268E}" type="presOf" srcId="{B419655F-CE74-440E-9C91-37960B5C9553}" destId="{252B122C-8587-49B0-AB6C-BBA99AF4C8ED}" srcOrd="0" destOrd="0" presId="urn:microsoft.com/office/officeart/2005/8/layout/vList2"/>
    <dgm:cxn modelId="{FE0F0B6E-6EAA-454F-84EC-45C1244C20C0}" srcId="{0ED8FE40-2CAE-40FD-81DF-DDF4AD44B07D}" destId="{447A40D6-E1C8-4219-85F3-ACAF6A42224C}" srcOrd="0" destOrd="0" parTransId="{4136D08B-0337-4691-AF3A-322B0E814D7B}" sibTransId="{8E8906C5-6AC4-43D1-90D2-8C0F717467A3}"/>
    <dgm:cxn modelId="{AC505450-23B8-4AAD-AEA7-319B75BA855F}" type="presOf" srcId="{0398F61E-3EE9-45F9-9621-34A44F5C5C0D}" destId="{13463586-4EC6-402A-9715-4FE5FF1E225F}" srcOrd="0" destOrd="1" presId="urn:microsoft.com/office/officeart/2005/8/layout/vList2"/>
    <dgm:cxn modelId="{CAAEE75A-D294-4872-8135-8D07C73B7ECA}" type="presOf" srcId="{3933F7BE-57E2-4174-A4A4-A46BD2BA4F23}" destId="{615ADA05-4EA6-4211-AF07-108446A624E9}" srcOrd="0" destOrd="0" presId="urn:microsoft.com/office/officeart/2005/8/layout/vList2"/>
    <dgm:cxn modelId="{B7785486-20A0-484B-B6AE-D252F5B0288D}" type="presOf" srcId="{7D8B2F28-3E7D-49FD-B4C6-0838EE8E93AA}" destId="{9C8F8133-AB2A-4B84-B9DE-279951FA27B2}" srcOrd="0" destOrd="1" presId="urn:microsoft.com/office/officeart/2005/8/layout/vList2"/>
    <dgm:cxn modelId="{C03D5B93-3F08-46A2-90A3-FF226272F730}" srcId="{C9CE7EF0-E619-4DFE-BC7F-B4EA97F21091}" destId="{6B2A68B0-3ABC-43E8-9A74-576C30CAA8C7}" srcOrd="2" destOrd="0" parTransId="{B09ADE79-16B2-4069-9A7C-3A6923D40BDA}" sibTransId="{AFEDAAEE-E585-41AC-9DD5-1FC8CB53F6AD}"/>
    <dgm:cxn modelId="{C4C4299B-DE00-4EF0-B060-EF4E593B3A3D}" srcId="{C9CE7EF0-E619-4DFE-BC7F-B4EA97F21091}" destId="{7D8B2F28-3E7D-49FD-B4C6-0838EE8E93AA}" srcOrd="1" destOrd="0" parTransId="{E6AB8537-67D8-41BE-8D0F-F27193DAC42D}" sibTransId="{1EACA050-B45D-4E43-A1FD-17FF0A6979F9}"/>
    <dgm:cxn modelId="{DD21EBBC-5C9D-40DB-8DCF-FC8C351C4C18}" type="presOf" srcId="{874B7697-EA3A-4F20-9C61-B96BDAA215A2}" destId="{9C8F8133-AB2A-4B84-B9DE-279951FA27B2}" srcOrd="0" destOrd="0" presId="urn:microsoft.com/office/officeart/2005/8/layout/vList2"/>
    <dgm:cxn modelId="{94395FBD-A1BC-43E0-A05B-004C82A35A5A}" srcId="{B419655F-CE74-440E-9C91-37960B5C9553}" destId="{0ED8FE40-2CAE-40FD-81DF-DDF4AD44B07D}" srcOrd="0" destOrd="0" parTransId="{0B0CB1AC-16B6-44F3-AA5C-79AC25F5AAEB}" sibTransId="{8AC596E1-DA31-4FAF-93C4-2EC0F3E98676}"/>
    <dgm:cxn modelId="{E236E8E7-CB9D-40B5-88F5-A1774E6102FC}" type="presOf" srcId="{0ED8FE40-2CAE-40FD-81DF-DDF4AD44B07D}" destId="{7D77C81B-45D2-4C21-89BC-D85388FF2EFC}" srcOrd="0" destOrd="0" presId="urn:microsoft.com/office/officeart/2005/8/layout/vList2"/>
    <dgm:cxn modelId="{83624AEF-16F8-402E-A403-3589480099E9}" srcId="{B419655F-CE74-440E-9C91-37960B5C9553}" destId="{3933F7BE-57E2-4174-A4A4-A46BD2BA4F23}" srcOrd="2" destOrd="0" parTransId="{C75A9F3D-BB91-44F9-89A4-21EB542CFA53}" sibTransId="{9DCBA8C9-3986-4BD9-99DA-300FCAFB8708}"/>
    <dgm:cxn modelId="{17350DF3-7B89-4D74-87A5-9F65037991A5}" type="presOf" srcId="{C9CE7EF0-E619-4DFE-BC7F-B4EA97F21091}" destId="{E085970A-CFF8-4638-ABC4-74D7AAF0BB87}" srcOrd="0" destOrd="0" presId="urn:microsoft.com/office/officeart/2005/8/layout/vList2"/>
    <dgm:cxn modelId="{11FBA970-9F76-40B3-8621-D99B89A90AC3}" type="presParOf" srcId="{252B122C-8587-49B0-AB6C-BBA99AF4C8ED}" destId="{7D77C81B-45D2-4C21-89BC-D85388FF2EFC}" srcOrd="0" destOrd="0" presId="urn:microsoft.com/office/officeart/2005/8/layout/vList2"/>
    <dgm:cxn modelId="{A0F22789-D0B1-477E-B7E1-104A3FD87FA1}" type="presParOf" srcId="{252B122C-8587-49B0-AB6C-BBA99AF4C8ED}" destId="{13463586-4EC6-402A-9715-4FE5FF1E225F}" srcOrd="1" destOrd="0" presId="urn:microsoft.com/office/officeart/2005/8/layout/vList2"/>
    <dgm:cxn modelId="{B0913F26-16CF-4875-9B87-8F382A52ED17}" type="presParOf" srcId="{252B122C-8587-49B0-AB6C-BBA99AF4C8ED}" destId="{E085970A-CFF8-4638-ABC4-74D7AAF0BB87}" srcOrd="2" destOrd="0" presId="urn:microsoft.com/office/officeart/2005/8/layout/vList2"/>
    <dgm:cxn modelId="{3B01C44B-6A92-4D53-BF6D-7E6D11C3844C}" type="presParOf" srcId="{252B122C-8587-49B0-AB6C-BBA99AF4C8ED}" destId="{9C8F8133-AB2A-4B84-B9DE-279951FA27B2}" srcOrd="3" destOrd="0" presId="urn:microsoft.com/office/officeart/2005/8/layout/vList2"/>
    <dgm:cxn modelId="{8594D381-1ED7-4002-B4F9-432211A2E38C}" type="presParOf" srcId="{252B122C-8587-49B0-AB6C-BBA99AF4C8ED}" destId="{615ADA05-4EA6-4211-AF07-108446A624E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419655F-CE74-440E-9C91-37960B5C955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D8FE40-2CAE-40FD-81DF-DDF4AD44B07D}">
      <dgm:prSet custT="1"/>
      <dgm:spPr>
        <a:solidFill>
          <a:srgbClr val="B1B3B3"/>
        </a:solidFill>
      </dgm:spPr>
      <dgm:t>
        <a:bodyPr/>
        <a:lstStyle/>
        <a:p>
          <a:r>
            <a:rPr lang="en-US" sz="2800" dirty="0">
              <a:latin typeface="Crimson Text" panose="02000503000000000000" pitchFamily="2" charset="0"/>
            </a:rPr>
            <a:t>Introduction – Color Center Defects as Detectors</a:t>
          </a:r>
        </a:p>
      </dgm:t>
    </dgm:pt>
    <dgm:pt modelId="{0B0CB1AC-16B6-44F3-AA5C-79AC25F5AAEB}" type="parTrans" cxnId="{94395FBD-A1BC-43E0-A05B-004C82A35A5A}">
      <dgm:prSet/>
      <dgm:spPr/>
      <dgm:t>
        <a:bodyPr/>
        <a:lstStyle/>
        <a:p>
          <a:endParaRPr lang="en-US"/>
        </a:p>
      </dgm:t>
    </dgm:pt>
    <dgm:pt modelId="{8AC596E1-DA31-4FAF-93C4-2EC0F3E98676}" type="sibTrans" cxnId="{94395FBD-A1BC-43E0-A05B-004C82A35A5A}">
      <dgm:prSet/>
      <dgm:spPr/>
      <dgm:t>
        <a:bodyPr/>
        <a:lstStyle/>
        <a:p>
          <a:endParaRPr lang="en-US"/>
        </a:p>
      </dgm:t>
    </dgm:pt>
    <dgm:pt modelId="{447A40D6-E1C8-4219-85F3-ACAF6A42224C}">
      <dgm:prSet custT="1"/>
      <dgm:spPr/>
      <dgm:t>
        <a:bodyPr/>
        <a:lstStyle/>
        <a:p>
          <a:r>
            <a:rPr lang="en-US" sz="2000" dirty="0">
              <a:latin typeface="Crimson Text" panose="02000503000000000000" pitchFamily="2" charset="0"/>
            </a:rPr>
            <a:t>Color center defect types and detection strategies</a:t>
          </a:r>
        </a:p>
      </dgm:t>
    </dgm:pt>
    <dgm:pt modelId="{4136D08B-0337-4691-AF3A-322B0E814D7B}" type="parTrans" cxnId="{FE0F0B6E-6EAA-454F-84EC-45C1244C20C0}">
      <dgm:prSet/>
      <dgm:spPr/>
      <dgm:t>
        <a:bodyPr/>
        <a:lstStyle/>
        <a:p>
          <a:endParaRPr lang="en-US"/>
        </a:p>
      </dgm:t>
    </dgm:pt>
    <dgm:pt modelId="{8E8906C5-6AC4-43D1-90D2-8C0F717467A3}" type="sibTrans" cxnId="{FE0F0B6E-6EAA-454F-84EC-45C1244C20C0}">
      <dgm:prSet/>
      <dgm:spPr/>
      <dgm:t>
        <a:bodyPr/>
        <a:lstStyle/>
        <a:p>
          <a:endParaRPr lang="en-US"/>
        </a:p>
      </dgm:t>
    </dgm:pt>
    <dgm:pt modelId="{0398F61E-3EE9-45F9-9621-34A44F5C5C0D}">
      <dgm:prSet custT="1"/>
      <dgm:spPr/>
      <dgm:t>
        <a:bodyPr/>
        <a:lstStyle/>
        <a:p>
          <a:r>
            <a:rPr lang="en-US" sz="2000" dirty="0">
              <a:latin typeface="Crimson Text" panose="02000503000000000000" pitchFamily="2" charset="0"/>
            </a:rPr>
            <a:t>Relevant defect properties we can compute</a:t>
          </a:r>
        </a:p>
      </dgm:t>
    </dgm:pt>
    <dgm:pt modelId="{53647903-F172-4EBC-BCA9-B1C7537C0025}" type="parTrans" cxnId="{0300CB2A-CCA9-4681-A3F4-BAC3F3B46B4B}">
      <dgm:prSet/>
      <dgm:spPr/>
      <dgm:t>
        <a:bodyPr/>
        <a:lstStyle/>
        <a:p>
          <a:endParaRPr lang="en-US"/>
        </a:p>
      </dgm:t>
    </dgm:pt>
    <dgm:pt modelId="{3FDD6AD5-17AC-4B91-A23B-9FCF88786410}" type="sibTrans" cxnId="{0300CB2A-CCA9-4681-A3F4-BAC3F3B46B4B}">
      <dgm:prSet/>
      <dgm:spPr/>
      <dgm:t>
        <a:bodyPr/>
        <a:lstStyle/>
        <a:p>
          <a:endParaRPr lang="en-US"/>
        </a:p>
      </dgm:t>
    </dgm:pt>
    <dgm:pt modelId="{C9CE7EF0-E619-4DFE-BC7F-B4EA97F21091}">
      <dgm:prSet custT="1"/>
      <dgm:spPr>
        <a:solidFill>
          <a:srgbClr val="B1B3B3"/>
        </a:solidFill>
      </dgm:spPr>
      <dgm:t>
        <a:bodyPr/>
        <a:lstStyle/>
        <a:p>
          <a:r>
            <a:rPr lang="en-US" sz="2800" dirty="0">
              <a:latin typeface="Crimson Text" panose="02000503000000000000" pitchFamily="2" charset="0"/>
            </a:rPr>
            <a:t>How Formation Conditions Impact Defect Properties</a:t>
          </a:r>
        </a:p>
      </dgm:t>
    </dgm:pt>
    <dgm:pt modelId="{FBB42DBC-6BC3-4A0D-A470-B16A6DC3F47A}" type="parTrans" cxnId="{6F87F85B-BBB5-444F-9933-E265D178A7A0}">
      <dgm:prSet/>
      <dgm:spPr/>
      <dgm:t>
        <a:bodyPr/>
        <a:lstStyle/>
        <a:p>
          <a:endParaRPr lang="en-US"/>
        </a:p>
      </dgm:t>
    </dgm:pt>
    <dgm:pt modelId="{A80C81BD-8255-45FE-A0A7-2A68E96034B1}" type="sibTrans" cxnId="{6F87F85B-BBB5-444F-9933-E265D178A7A0}">
      <dgm:prSet/>
      <dgm:spPr/>
      <dgm:t>
        <a:bodyPr/>
        <a:lstStyle/>
        <a:p>
          <a:endParaRPr lang="en-US"/>
        </a:p>
      </dgm:t>
    </dgm:pt>
    <dgm:pt modelId="{874B7697-EA3A-4F20-9C61-B96BDAA215A2}">
      <dgm:prSet custT="1"/>
      <dgm:spPr/>
      <dgm:t>
        <a:bodyPr/>
        <a:lstStyle/>
        <a:p>
          <a:r>
            <a:rPr lang="en-US" sz="2000" dirty="0">
              <a:latin typeface="Crimson Text" panose="02000503000000000000" pitchFamily="2" charset="0"/>
            </a:rPr>
            <a:t>G-center structural isomers</a:t>
          </a:r>
        </a:p>
      </dgm:t>
    </dgm:pt>
    <dgm:pt modelId="{69F04FA9-E8BF-459C-B289-D3888149E5B6}" type="parTrans" cxnId="{1DC89A1A-29CF-4AD9-8E53-A87B887F8F2F}">
      <dgm:prSet/>
      <dgm:spPr/>
      <dgm:t>
        <a:bodyPr/>
        <a:lstStyle/>
        <a:p>
          <a:endParaRPr lang="en-US"/>
        </a:p>
      </dgm:t>
    </dgm:pt>
    <dgm:pt modelId="{2ECF532B-E02A-4244-A744-8754E1C48C2F}" type="sibTrans" cxnId="{1DC89A1A-29CF-4AD9-8E53-A87B887F8F2F}">
      <dgm:prSet/>
      <dgm:spPr/>
      <dgm:t>
        <a:bodyPr/>
        <a:lstStyle/>
        <a:p>
          <a:endParaRPr lang="en-US"/>
        </a:p>
      </dgm:t>
    </dgm:pt>
    <dgm:pt modelId="{7D8B2F28-3E7D-49FD-B4C6-0838EE8E93AA}">
      <dgm:prSet custT="1"/>
      <dgm:spPr/>
      <dgm:t>
        <a:bodyPr/>
        <a:lstStyle/>
        <a:p>
          <a:r>
            <a:rPr lang="en-US" sz="2000" dirty="0">
              <a:latin typeface="Crimson Text" panose="02000503000000000000" pitchFamily="2" charset="0"/>
            </a:rPr>
            <a:t>Effect temperature and disorder on defect properties</a:t>
          </a:r>
        </a:p>
      </dgm:t>
    </dgm:pt>
    <dgm:pt modelId="{E6AB8537-67D8-41BE-8D0F-F27193DAC42D}" type="parTrans" cxnId="{C4C4299B-DE00-4EF0-B060-EF4E593B3A3D}">
      <dgm:prSet/>
      <dgm:spPr/>
      <dgm:t>
        <a:bodyPr/>
        <a:lstStyle/>
        <a:p>
          <a:endParaRPr lang="en-US"/>
        </a:p>
      </dgm:t>
    </dgm:pt>
    <dgm:pt modelId="{1EACA050-B45D-4E43-A1FD-17FF0A6979F9}" type="sibTrans" cxnId="{C4C4299B-DE00-4EF0-B060-EF4E593B3A3D}">
      <dgm:prSet/>
      <dgm:spPr/>
      <dgm:t>
        <a:bodyPr/>
        <a:lstStyle/>
        <a:p>
          <a:endParaRPr lang="en-US"/>
        </a:p>
      </dgm:t>
    </dgm:pt>
    <dgm:pt modelId="{6B2A68B0-3ABC-43E8-9A74-576C30CAA8C7}">
      <dgm:prSet custT="1"/>
      <dgm:spPr/>
      <dgm:t>
        <a:bodyPr/>
        <a:lstStyle/>
        <a:p>
          <a:r>
            <a:rPr lang="en-US" sz="2000" dirty="0">
              <a:latin typeface="Crimson Text" panose="02000503000000000000" pitchFamily="2" charset="0"/>
            </a:rPr>
            <a:t>Writing &amp; erasing defects on demand</a:t>
          </a:r>
        </a:p>
      </dgm:t>
    </dgm:pt>
    <dgm:pt modelId="{B09ADE79-16B2-4069-9A7C-3A6923D40BDA}" type="parTrans" cxnId="{C03D5B93-3F08-46A2-90A3-FF226272F730}">
      <dgm:prSet/>
      <dgm:spPr/>
      <dgm:t>
        <a:bodyPr/>
        <a:lstStyle/>
        <a:p>
          <a:endParaRPr lang="en-US"/>
        </a:p>
      </dgm:t>
    </dgm:pt>
    <dgm:pt modelId="{AFEDAAEE-E585-41AC-9DD5-1FC8CB53F6AD}" type="sibTrans" cxnId="{C03D5B93-3F08-46A2-90A3-FF226272F730}">
      <dgm:prSet/>
      <dgm:spPr/>
      <dgm:t>
        <a:bodyPr/>
        <a:lstStyle/>
        <a:p>
          <a:endParaRPr lang="en-US"/>
        </a:p>
      </dgm:t>
    </dgm:pt>
    <dgm:pt modelId="{3933F7BE-57E2-4174-A4A4-A46BD2BA4F23}">
      <dgm:prSet custT="1"/>
      <dgm:spPr>
        <a:solidFill>
          <a:srgbClr val="8B1F41"/>
        </a:solidFill>
      </dgm:spPr>
      <dgm:t>
        <a:bodyPr/>
        <a:lstStyle/>
        <a:p>
          <a:r>
            <a:rPr lang="en-US" sz="2800" dirty="0">
              <a:latin typeface="Crimson Text" panose="02000503000000000000" pitchFamily="2" charset="0"/>
            </a:rPr>
            <a:t>Defect Database &amp; Future Work</a:t>
          </a:r>
        </a:p>
      </dgm:t>
    </dgm:pt>
    <dgm:pt modelId="{C75A9F3D-BB91-44F9-89A4-21EB542CFA53}" type="parTrans" cxnId="{83624AEF-16F8-402E-A403-3589480099E9}">
      <dgm:prSet/>
      <dgm:spPr/>
      <dgm:t>
        <a:bodyPr/>
        <a:lstStyle/>
        <a:p>
          <a:endParaRPr lang="en-US"/>
        </a:p>
      </dgm:t>
    </dgm:pt>
    <dgm:pt modelId="{9DCBA8C9-3986-4BD9-99DA-300FCAFB8708}" type="sibTrans" cxnId="{83624AEF-16F8-402E-A403-3589480099E9}">
      <dgm:prSet/>
      <dgm:spPr/>
      <dgm:t>
        <a:bodyPr/>
        <a:lstStyle/>
        <a:p>
          <a:endParaRPr lang="en-US"/>
        </a:p>
      </dgm:t>
    </dgm:pt>
    <dgm:pt modelId="{252B122C-8587-49B0-AB6C-BBA99AF4C8ED}" type="pres">
      <dgm:prSet presAssocID="{B419655F-CE74-440E-9C91-37960B5C9553}" presName="linear" presStyleCnt="0">
        <dgm:presLayoutVars>
          <dgm:animLvl val="lvl"/>
          <dgm:resizeHandles val="exact"/>
        </dgm:presLayoutVars>
      </dgm:prSet>
      <dgm:spPr/>
    </dgm:pt>
    <dgm:pt modelId="{7D77C81B-45D2-4C21-89BC-D85388FF2EFC}" type="pres">
      <dgm:prSet presAssocID="{0ED8FE40-2CAE-40FD-81DF-DDF4AD44B07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3463586-4EC6-402A-9715-4FE5FF1E225F}" type="pres">
      <dgm:prSet presAssocID="{0ED8FE40-2CAE-40FD-81DF-DDF4AD44B07D}" presName="childText" presStyleLbl="revTx" presStyleIdx="0" presStyleCnt="2">
        <dgm:presLayoutVars>
          <dgm:bulletEnabled val="1"/>
        </dgm:presLayoutVars>
      </dgm:prSet>
      <dgm:spPr/>
    </dgm:pt>
    <dgm:pt modelId="{E085970A-CFF8-4638-ABC4-74D7AAF0BB87}" type="pres">
      <dgm:prSet presAssocID="{C9CE7EF0-E619-4DFE-BC7F-B4EA97F2109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C8F8133-AB2A-4B84-B9DE-279951FA27B2}" type="pres">
      <dgm:prSet presAssocID="{C9CE7EF0-E619-4DFE-BC7F-B4EA97F21091}" presName="childText" presStyleLbl="revTx" presStyleIdx="1" presStyleCnt="2">
        <dgm:presLayoutVars>
          <dgm:bulletEnabled val="1"/>
        </dgm:presLayoutVars>
      </dgm:prSet>
      <dgm:spPr/>
    </dgm:pt>
    <dgm:pt modelId="{615ADA05-4EA6-4211-AF07-108446A624E9}" type="pres">
      <dgm:prSet presAssocID="{3933F7BE-57E2-4174-A4A4-A46BD2BA4F2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DC89A1A-29CF-4AD9-8E53-A87B887F8F2F}" srcId="{C9CE7EF0-E619-4DFE-BC7F-B4EA97F21091}" destId="{874B7697-EA3A-4F20-9C61-B96BDAA215A2}" srcOrd="0" destOrd="0" parTransId="{69F04FA9-E8BF-459C-B289-D3888149E5B6}" sibTransId="{2ECF532B-E02A-4244-A744-8754E1C48C2F}"/>
    <dgm:cxn modelId="{0300CB2A-CCA9-4681-A3F4-BAC3F3B46B4B}" srcId="{0ED8FE40-2CAE-40FD-81DF-DDF4AD44B07D}" destId="{0398F61E-3EE9-45F9-9621-34A44F5C5C0D}" srcOrd="1" destOrd="0" parTransId="{53647903-F172-4EBC-BCA9-B1C7537C0025}" sibTransId="{3FDD6AD5-17AC-4B91-A23B-9FCF88786410}"/>
    <dgm:cxn modelId="{6F87F85B-BBB5-444F-9933-E265D178A7A0}" srcId="{B419655F-CE74-440E-9C91-37960B5C9553}" destId="{C9CE7EF0-E619-4DFE-BC7F-B4EA97F21091}" srcOrd="1" destOrd="0" parTransId="{FBB42DBC-6BC3-4A0D-A470-B16A6DC3F47A}" sibTransId="{A80C81BD-8255-45FE-A0A7-2A68E96034B1}"/>
    <dgm:cxn modelId="{5268595E-26D9-4998-AA7F-E8AEE748ACFA}" type="presOf" srcId="{447A40D6-E1C8-4219-85F3-ACAF6A42224C}" destId="{13463586-4EC6-402A-9715-4FE5FF1E225F}" srcOrd="0" destOrd="0" presId="urn:microsoft.com/office/officeart/2005/8/layout/vList2"/>
    <dgm:cxn modelId="{884CD665-520E-4B83-812F-ACA2083B7641}" type="presOf" srcId="{6B2A68B0-3ABC-43E8-9A74-576C30CAA8C7}" destId="{9C8F8133-AB2A-4B84-B9DE-279951FA27B2}" srcOrd="0" destOrd="2" presId="urn:microsoft.com/office/officeart/2005/8/layout/vList2"/>
    <dgm:cxn modelId="{B7A6BC67-691E-40BE-AB3A-35DE75C6268E}" type="presOf" srcId="{B419655F-CE74-440E-9C91-37960B5C9553}" destId="{252B122C-8587-49B0-AB6C-BBA99AF4C8ED}" srcOrd="0" destOrd="0" presId="urn:microsoft.com/office/officeart/2005/8/layout/vList2"/>
    <dgm:cxn modelId="{FE0F0B6E-6EAA-454F-84EC-45C1244C20C0}" srcId="{0ED8FE40-2CAE-40FD-81DF-DDF4AD44B07D}" destId="{447A40D6-E1C8-4219-85F3-ACAF6A42224C}" srcOrd="0" destOrd="0" parTransId="{4136D08B-0337-4691-AF3A-322B0E814D7B}" sibTransId="{8E8906C5-6AC4-43D1-90D2-8C0F717467A3}"/>
    <dgm:cxn modelId="{AC505450-23B8-4AAD-AEA7-319B75BA855F}" type="presOf" srcId="{0398F61E-3EE9-45F9-9621-34A44F5C5C0D}" destId="{13463586-4EC6-402A-9715-4FE5FF1E225F}" srcOrd="0" destOrd="1" presId="urn:microsoft.com/office/officeart/2005/8/layout/vList2"/>
    <dgm:cxn modelId="{CAAEE75A-D294-4872-8135-8D07C73B7ECA}" type="presOf" srcId="{3933F7BE-57E2-4174-A4A4-A46BD2BA4F23}" destId="{615ADA05-4EA6-4211-AF07-108446A624E9}" srcOrd="0" destOrd="0" presId="urn:microsoft.com/office/officeart/2005/8/layout/vList2"/>
    <dgm:cxn modelId="{B7785486-20A0-484B-B6AE-D252F5B0288D}" type="presOf" srcId="{7D8B2F28-3E7D-49FD-B4C6-0838EE8E93AA}" destId="{9C8F8133-AB2A-4B84-B9DE-279951FA27B2}" srcOrd="0" destOrd="1" presId="urn:microsoft.com/office/officeart/2005/8/layout/vList2"/>
    <dgm:cxn modelId="{C03D5B93-3F08-46A2-90A3-FF226272F730}" srcId="{C9CE7EF0-E619-4DFE-BC7F-B4EA97F21091}" destId="{6B2A68B0-3ABC-43E8-9A74-576C30CAA8C7}" srcOrd="2" destOrd="0" parTransId="{B09ADE79-16B2-4069-9A7C-3A6923D40BDA}" sibTransId="{AFEDAAEE-E585-41AC-9DD5-1FC8CB53F6AD}"/>
    <dgm:cxn modelId="{C4C4299B-DE00-4EF0-B060-EF4E593B3A3D}" srcId="{C9CE7EF0-E619-4DFE-BC7F-B4EA97F21091}" destId="{7D8B2F28-3E7D-49FD-B4C6-0838EE8E93AA}" srcOrd="1" destOrd="0" parTransId="{E6AB8537-67D8-41BE-8D0F-F27193DAC42D}" sibTransId="{1EACA050-B45D-4E43-A1FD-17FF0A6979F9}"/>
    <dgm:cxn modelId="{DD21EBBC-5C9D-40DB-8DCF-FC8C351C4C18}" type="presOf" srcId="{874B7697-EA3A-4F20-9C61-B96BDAA215A2}" destId="{9C8F8133-AB2A-4B84-B9DE-279951FA27B2}" srcOrd="0" destOrd="0" presId="urn:microsoft.com/office/officeart/2005/8/layout/vList2"/>
    <dgm:cxn modelId="{94395FBD-A1BC-43E0-A05B-004C82A35A5A}" srcId="{B419655F-CE74-440E-9C91-37960B5C9553}" destId="{0ED8FE40-2CAE-40FD-81DF-DDF4AD44B07D}" srcOrd="0" destOrd="0" parTransId="{0B0CB1AC-16B6-44F3-AA5C-79AC25F5AAEB}" sibTransId="{8AC596E1-DA31-4FAF-93C4-2EC0F3E98676}"/>
    <dgm:cxn modelId="{E236E8E7-CB9D-40B5-88F5-A1774E6102FC}" type="presOf" srcId="{0ED8FE40-2CAE-40FD-81DF-DDF4AD44B07D}" destId="{7D77C81B-45D2-4C21-89BC-D85388FF2EFC}" srcOrd="0" destOrd="0" presId="urn:microsoft.com/office/officeart/2005/8/layout/vList2"/>
    <dgm:cxn modelId="{83624AEF-16F8-402E-A403-3589480099E9}" srcId="{B419655F-CE74-440E-9C91-37960B5C9553}" destId="{3933F7BE-57E2-4174-A4A4-A46BD2BA4F23}" srcOrd="2" destOrd="0" parTransId="{C75A9F3D-BB91-44F9-89A4-21EB542CFA53}" sibTransId="{9DCBA8C9-3986-4BD9-99DA-300FCAFB8708}"/>
    <dgm:cxn modelId="{17350DF3-7B89-4D74-87A5-9F65037991A5}" type="presOf" srcId="{C9CE7EF0-E619-4DFE-BC7F-B4EA97F21091}" destId="{E085970A-CFF8-4638-ABC4-74D7AAF0BB87}" srcOrd="0" destOrd="0" presId="urn:microsoft.com/office/officeart/2005/8/layout/vList2"/>
    <dgm:cxn modelId="{11FBA970-9F76-40B3-8621-D99B89A90AC3}" type="presParOf" srcId="{252B122C-8587-49B0-AB6C-BBA99AF4C8ED}" destId="{7D77C81B-45D2-4C21-89BC-D85388FF2EFC}" srcOrd="0" destOrd="0" presId="urn:microsoft.com/office/officeart/2005/8/layout/vList2"/>
    <dgm:cxn modelId="{A0F22789-D0B1-477E-B7E1-104A3FD87FA1}" type="presParOf" srcId="{252B122C-8587-49B0-AB6C-BBA99AF4C8ED}" destId="{13463586-4EC6-402A-9715-4FE5FF1E225F}" srcOrd="1" destOrd="0" presId="urn:microsoft.com/office/officeart/2005/8/layout/vList2"/>
    <dgm:cxn modelId="{B0913F26-16CF-4875-9B87-8F382A52ED17}" type="presParOf" srcId="{252B122C-8587-49B0-AB6C-BBA99AF4C8ED}" destId="{E085970A-CFF8-4638-ABC4-74D7AAF0BB87}" srcOrd="2" destOrd="0" presId="urn:microsoft.com/office/officeart/2005/8/layout/vList2"/>
    <dgm:cxn modelId="{3B01C44B-6A92-4D53-BF6D-7E6D11C3844C}" type="presParOf" srcId="{252B122C-8587-49B0-AB6C-BBA99AF4C8ED}" destId="{9C8F8133-AB2A-4B84-B9DE-279951FA27B2}" srcOrd="3" destOrd="0" presId="urn:microsoft.com/office/officeart/2005/8/layout/vList2"/>
    <dgm:cxn modelId="{8594D381-1ED7-4002-B4F9-432211A2E38C}" type="presParOf" srcId="{252B122C-8587-49B0-AB6C-BBA99AF4C8ED}" destId="{615ADA05-4EA6-4211-AF07-108446A624E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77C81B-45D2-4C21-89BC-D85388FF2EFC}">
      <dsp:nvSpPr>
        <dsp:cNvPr id="0" name=""/>
        <dsp:cNvSpPr/>
      </dsp:nvSpPr>
      <dsp:spPr>
        <a:xfrm>
          <a:off x="0" y="37252"/>
          <a:ext cx="10069002" cy="1085760"/>
        </a:xfrm>
        <a:prstGeom prst="roundRect">
          <a:avLst/>
        </a:prstGeom>
        <a:solidFill>
          <a:srgbClr val="B1B3B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Crimson Text" panose="02000503000000000000" pitchFamily="2" charset="0"/>
            </a:rPr>
            <a:t>Introduction – Color Center Defects as Detectors</a:t>
          </a:r>
        </a:p>
      </dsp:txBody>
      <dsp:txXfrm>
        <a:off x="53002" y="90254"/>
        <a:ext cx="9962998" cy="979756"/>
      </dsp:txXfrm>
    </dsp:sp>
    <dsp:sp modelId="{13463586-4EC6-402A-9715-4FE5FF1E225F}">
      <dsp:nvSpPr>
        <dsp:cNvPr id="0" name=""/>
        <dsp:cNvSpPr/>
      </dsp:nvSpPr>
      <dsp:spPr>
        <a:xfrm>
          <a:off x="0" y="1123012"/>
          <a:ext cx="10069002" cy="960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691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latin typeface="Crimson Text" panose="02000503000000000000" pitchFamily="2" charset="0"/>
            </a:rPr>
            <a:t>Color center defect types and detection strategies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latin typeface="Crimson Text" panose="02000503000000000000" pitchFamily="2" charset="0"/>
            </a:rPr>
            <a:t>Relevant defect properties we can compute</a:t>
          </a:r>
        </a:p>
      </dsp:txBody>
      <dsp:txXfrm>
        <a:off x="0" y="1123012"/>
        <a:ext cx="10069002" cy="960480"/>
      </dsp:txXfrm>
    </dsp:sp>
    <dsp:sp modelId="{E085970A-CFF8-4638-ABC4-74D7AAF0BB87}">
      <dsp:nvSpPr>
        <dsp:cNvPr id="0" name=""/>
        <dsp:cNvSpPr/>
      </dsp:nvSpPr>
      <dsp:spPr>
        <a:xfrm>
          <a:off x="0" y="2083493"/>
          <a:ext cx="10069002" cy="1085760"/>
        </a:xfrm>
        <a:prstGeom prst="roundRect">
          <a:avLst/>
        </a:prstGeom>
        <a:solidFill>
          <a:srgbClr val="B1B3B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Crimson Text" panose="02000503000000000000" pitchFamily="2" charset="0"/>
            </a:rPr>
            <a:t>How Formation Conditions Impact Defect Properties</a:t>
          </a:r>
        </a:p>
      </dsp:txBody>
      <dsp:txXfrm>
        <a:off x="53002" y="2136495"/>
        <a:ext cx="9962998" cy="979756"/>
      </dsp:txXfrm>
    </dsp:sp>
    <dsp:sp modelId="{9C8F8133-AB2A-4B84-B9DE-279951FA27B2}">
      <dsp:nvSpPr>
        <dsp:cNvPr id="0" name=""/>
        <dsp:cNvSpPr/>
      </dsp:nvSpPr>
      <dsp:spPr>
        <a:xfrm>
          <a:off x="0" y="3169253"/>
          <a:ext cx="10069002" cy="1140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691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latin typeface="Crimson Text" panose="02000503000000000000" pitchFamily="2" charset="0"/>
            </a:rPr>
            <a:t>G-center structural isomers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latin typeface="Crimson Text" panose="02000503000000000000" pitchFamily="2" charset="0"/>
            </a:rPr>
            <a:t>Effect temperature and disorder on defect properties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latin typeface="Crimson Text" panose="02000503000000000000" pitchFamily="2" charset="0"/>
            </a:rPr>
            <a:t>Writing &amp; erasing defects on demand</a:t>
          </a:r>
        </a:p>
      </dsp:txBody>
      <dsp:txXfrm>
        <a:off x="0" y="3169253"/>
        <a:ext cx="10069002" cy="1140569"/>
      </dsp:txXfrm>
    </dsp:sp>
    <dsp:sp modelId="{615ADA05-4EA6-4211-AF07-108446A624E9}">
      <dsp:nvSpPr>
        <dsp:cNvPr id="0" name=""/>
        <dsp:cNvSpPr/>
      </dsp:nvSpPr>
      <dsp:spPr>
        <a:xfrm>
          <a:off x="0" y="4309822"/>
          <a:ext cx="10069002" cy="1085760"/>
        </a:xfrm>
        <a:prstGeom prst="roundRect">
          <a:avLst/>
        </a:prstGeom>
        <a:solidFill>
          <a:srgbClr val="B1B3B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Crimson Text" panose="02000503000000000000" pitchFamily="2" charset="0"/>
            </a:rPr>
            <a:t>Defect Database &amp; Future Work</a:t>
          </a:r>
        </a:p>
      </dsp:txBody>
      <dsp:txXfrm>
        <a:off x="53002" y="4362824"/>
        <a:ext cx="9962998" cy="9797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77C81B-45D2-4C21-89BC-D85388FF2EFC}">
      <dsp:nvSpPr>
        <dsp:cNvPr id="0" name=""/>
        <dsp:cNvSpPr/>
      </dsp:nvSpPr>
      <dsp:spPr>
        <a:xfrm>
          <a:off x="0" y="37252"/>
          <a:ext cx="10069002" cy="1085760"/>
        </a:xfrm>
        <a:prstGeom prst="roundRect">
          <a:avLst/>
        </a:prstGeom>
        <a:solidFill>
          <a:srgbClr val="8B1F4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Crimson Text" panose="02000503000000000000" pitchFamily="2" charset="0"/>
            </a:rPr>
            <a:t>Introduction – Color Center Defects as Detectors</a:t>
          </a:r>
        </a:p>
      </dsp:txBody>
      <dsp:txXfrm>
        <a:off x="53002" y="90254"/>
        <a:ext cx="9962998" cy="979756"/>
      </dsp:txXfrm>
    </dsp:sp>
    <dsp:sp modelId="{13463586-4EC6-402A-9715-4FE5FF1E225F}">
      <dsp:nvSpPr>
        <dsp:cNvPr id="0" name=""/>
        <dsp:cNvSpPr/>
      </dsp:nvSpPr>
      <dsp:spPr>
        <a:xfrm>
          <a:off x="0" y="1123012"/>
          <a:ext cx="10069002" cy="960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691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latin typeface="Crimson Text" panose="02000503000000000000" pitchFamily="2" charset="0"/>
            </a:rPr>
            <a:t>Color center defect types and detection strategies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latin typeface="Crimson Text" panose="02000503000000000000" pitchFamily="2" charset="0"/>
            </a:rPr>
            <a:t>Relevant defect properties we can compute</a:t>
          </a:r>
        </a:p>
      </dsp:txBody>
      <dsp:txXfrm>
        <a:off x="0" y="1123012"/>
        <a:ext cx="10069002" cy="960480"/>
      </dsp:txXfrm>
    </dsp:sp>
    <dsp:sp modelId="{E085970A-CFF8-4638-ABC4-74D7AAF0BB87}">
      <dsp:nvSpPr>
        <dsp:cNvPr id="0" name=""/>
        <dsp:cNvSpPr/>
      </dsp:nvSpPr>
      <dsp:spPr>
        <a:xfrm>
          <a:off x="0" y="2083493"/>
          <a:ext cx="10069002" cy="1085760"/>
        </a:xfrm>
        <a:prstGeom prst="roundRect">
          <a:avLst/>
        </a:prstGeom>
        <a:solidFill>
          <a:srgbClr val="B1B3B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Crimson Text" panose="02000503000000000000" pitchFamily="2" charset="0"/>
            </a:rPr>
            <a:t>How Formation Conditions Impact Defect Properties</a:t>
          </a:r>
        </a:p>
      </dsp:txBody>
      <dsp:txXfrm>
        <a:off x="53002" y="2136495"/>
        <a:ext cx="9962998" cy="979756"/>
      </dsp:txXfrm>
    </dsp:sp>
    <dsp:sp modelId="{9C8F8133-AB2A-4B84-B9DE-279951FA27B2}">
      <dsp:nvSpPr>
        <dsp:cNvPr id="0" name=""/>
        <dsp:cNvSpPr/>
      </dsp:nvSpPr>
      <dsp:spPr>
        <a:xfrm>
          <a:off x="0" y="3169253"/>
          <a:ext cx="10069002" cy="1140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691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latin typeface="Crimson Text" panose="02000503000000000000" pitchFamily="2" charset="0"/>
            </a:rPr>
            <a:t>G-center structural isomers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latin typeface="Crimson Text" panose="02000503000000000000" pitchFamily="2" charset="0"/>
            </a:rPr>
            <a:t>Effect temperature and disorder on defect properties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latin typeface="Crimson Text" panose="02000503000000000000" pitchFamily="2" charset="0"/>
            </a:rPr>
            <a:t>Writing &amp; erasing defects on demand</a:t>
          </a:r>
        </a:p>
      </dsp:txBody>
      <dsp:txXfrm>
        <a:off x="0" y="3169253"/>
        <a:ext cx="10069002" cy="1140569"/>
      </dsp:txXfrm>
    </dsp:sp>
    <dsp:sp modelId="{615ADA05-4EA6-4211-AF07-108446A624E9}">
      <dsp:nvSpPr>
        <dsp:cNvPr id="0" name=""/>
        <dsp:cNvSpPr/>
      </dsp:nvSpPr>
      <dsp:spPr>
        <a:xfrm>
          <a:off x="0" y="4309822"/>
          <a:ext cx="10069002" cy="1085760"/>
        </a:xfrm>
        <a:prstGeom prst="roundRect">
          <a:avLst/>
        </a:prstGeom>
        <a:solidFill>
          <a:srgbClr val="B1B3B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Crimson Text" panose="02000503000000000000" pitchFamily="2" charset="0"/>
            </a:rPr>
            <a:t>Defect Database &amp; Future Work</a:t>
          </a:r>
        </a:p>
      </dsp:txBody>
      <dsp:txXfrm>
        <a:off x="53002" y="4362824"/>
        <a:ext cx="9962998" cy="9797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77C81B-45D2-4C21-89BC-D85388FF2EFC}">
      <dsp:nvSpPr>
        <dsp:cNvPr id="0" name=""/>
        <dsp:cNvSpPr/>
      </dsp:nvSpPr>
      <dsp:spPr>
        <a:xfrm>
          <a:off x="0" y="37252"/>
          <a:ext cx="10069002" cy="1085760"/>
        </a:xfrm>
        <a:prstGeom prst="roundRect">
          <a:avLst/>
        </a:prstGeom>
        <a:solidFill>
          <a:srgbClr val="B1B3B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Crimson Text" panose="02000503000000000000" pitchFamily="2" charset="0"/>
            </a:rPr>
            <a:t>Introduction – Color Center Defects as Detectors</a:t>
          </a:r>
        </a:p>
      </dsp:txBody>
      <dsp:txXfrm>
        <a:off x="53002" y="90254"/>
        <a:ext cx="9962998" cy="979756"/>
      </dsp:txXfrm>
    </dsp:sp>
    <dsp:sp modelId="{13463586-4EC6-402A-9715-4FE5FF1E225F}">
      <dsp:nvSpPr>
        <dsp:cNvPr id="0" name=""/>
        <dsp:cNvSpPr/>
      </dsp:nvSpPr>
      <dsp:spPr>
        <a:xfrm>
          <a:off x="0" y="1123012"/>
          <a:ext cx="10069002" cy="960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691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latin typeface="Crimson Text" panose="02000503000000000000" pitchFamily="2" charset="0"/>
            </a:rPr>
            <a:t>Color center defect types and detection strategies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latin typeface="Crimson Text" panose="02000503000000000000" pitchFamily="2" charset="0"/>
            </a:rPr>
            <a:t>Relevant defect properties we can compute</a:t>
          </a:r>
        </a:p>
      </dsp:txBody>
      <dsp:txXfrm>
        <a:off x="0" y="1123012"/>
        <a:ext cx="10069002" cy="960480"/>
      </dsp:txXfrm>
    </dsp:sp>
    <dsp:sp modelId="{E085970A-CFF8-4638-ABC4-74D7AAF0BB87}">
      <dsp:nvSpPr>
        <dsp:cNvPr id="0" name=""/>
        <dsp:cNvSpPr/>
      </dsp:nvSpPr>
      <dsp:spPr>
        <a:xfrm>
          <a:off x="0" y="2083493"/>
          <a:ext cx="10069002" cy="1085760"/>
        </a:xfrm>
        <a:prstGeom prst="roundRect">
          <a:avLst/>
        </a:prstGeom>
        <a:solidFill>
          <a:srgbClr val="8B1F4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Crimson Text" panose="02000503000000000000" pitchFamily="2" charset="0"/>
            </a:rPr>
            <a:t>How Formation Conditions Impact Defect Properties</a:t>
          </a:r>
        </a:p>
      </dsp:txBody>
      <dsp:txXfrm>
        <a:off x="53002" y="2136495"/>
        <a:ext cx="9962998" cy="979756"/>
      </dsp:txXfrm>
    </dsp:sp>
    <dsp:sp modelId="{9C8F8133-AB2A-4B84-B9DE-279951FA27B2}">
      <dsp:nvSpPr>
        <dsp:cNvPr id="0" name=""/>
        <dsp:cNvSpPr/>
      </dsp:nvSpPr>
      <dsp:spPr>
        <a:xfrm>
          <a:off x="0" y="3169253"/>
          <a:ext cx="10069002" cy="1140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691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latin typeface="Crimson Text" panose="02000503000000000000" pitchFamily="2" charset="0"/>
            </a:rPr>
            <a:t>G-center structural isomers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latin typeface="Crimson Text" panose="02000503000000000000" pitchFamily="2" charset="0"/>
            </a:rPr>
            <a:t>Effect temperature and disorder on defect properties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latin typeface="Crimson Text" panose="02000503000000000000" pitchFamily="2" charset="0"/>
            </a:rPr>
            <a:t>Writing &amp; erasing defects on demand</a:t>
          </a:r>
        </a:p>
      </dsp:txBody>
      <dsp:txXfrm>
        <a:off x="0" y="3169253"/>
        <a:ext cx="10069002" cy="1140569"/>
      </dsp:txXfrm>
    </dsp:sp>
    <dsp:sp modelId="{615ADA05-4EA6-4211-AF07-108446A624E9}">
      <dsp:nvSpPr>
        <dsp:cNvPr id="0" name=""/>
        <dsp:cNvSpPr/>
      </dsp:nvSpPr>
      <dsp:spPr>
        <a:xfrm>
          <a:off x="0" y="4309822"/>
          <a:ext cx="10069002" cy="1085760"/>
        </a:xfrm>
        <a:prstGeom prst="roundRect">
          <a:avLst/>
        </a:prstGeom>
        <a:solidFill>
          <a:srgbClr val="B1B3B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Crimson Text" panose="02000503000000000000" pitchFamily="2" charset="0"/>
            </a:rPr>
            <a:t>Defect Database &amp; Future Work</a:t>
          </a:r>
        </a:p>
      </dsp:txBody>
      <dsp:txXfrm>
        <a:off x="53002" y="4362824"/>
        <a:ext cx="9962998" cy="9797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77C81B-45D2-4C21-89BC-D85388FF2EFC}">
      <dsp:nvSpPr>
        <dsp:cNvPr id="0" name=""/>
        <dsp:cNvSpPr/>
      </dsp:nvSpPr>
      <dsp:spPr>
        <a:xfrm>
          <a:off x="0" y="37252"/>
          <a:ext cx="10069002" cy="1085760"/>
        </a:xfrm>
        <a:prstGeom prst="roundRect">
          <a:avLst/>
        </a:prstGeom>
        <a:solidFill>
          <a:srgbClr val="B1B3B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Crimson Text" panose="02000503000000000000" pitchFamily="2" charset="0"/>
            </a:rPr>
            <a:t>Introduction – Color Center Defects as Detectors</a:t>
          </a:r>
        </a:p>
      </dsp:txBody>
      <dsp:txXfrm>
        <a:off x="53002" y="90254"/>
        <a:ext cx="9962998" cy="979756"/>
      </dsp:txXfrm>
    </dsp:sp>
    <dsp:sp modelId="{13463586-4EC6-402A-9715-4FE5FF1E225F}">
      <dsp:nvSpPr>
        <dsp:cNvPr id="0" name=""/>
        <dsp:cNvSpPr/>
      </dsp:nvSpPr>
      <dsp:spPr>
        <a:xfrm>
          <a:off x="0" y="1123012"/>
          <a:ext cx="10069002" cy="960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691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latin typeface="Crimson Text" panose="02000503000000000000" pitchFamily="2" charset="0"/>
            </a:rPr>
            <a:t>Color center defect types and detection strategies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latin typeface="Crimson Text" panose="02000503000000000000" pitchFamily="2" charset="0"/>
            </a:rPr>
            <a:t>Relevant defect properties we can compute</a:t>
          </a:r>
        </a:p>
      </dsp:txBody>
      <dsp:txXfrm>
        <a:off x="0" y="1123012"/>
        <a:ext cx="10069002" cy="960480"/>
      </dsp:txXfrm>
    </dsp:sp>
    <dsp:sp modelId="{E085970A-CFF8-4638-ABC4-74D7AAF0BB87}">
      <dsp:nvSpPr>
        <dsp:cNvPr id="0" name=""/>
        <dsp:cNvSpPr/>
      </dsp:nvSpPr>
      <dsp:spPr>
        <a:xfrm>
          <a:off x="0" y="2083493"/>
          <a:ext cx="10069002" cy="1085760"/>
        </a:xfrm>
        <a:prstGeom prst="roundRect">
          <a:avLst/>
        </a:prstGeom>
        <a:solidFill>
          <a:srgbClr val="B1B3B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Crimson Text" panose="02000503000000000000" pitchFamily="2" charset="0"/>
            </a:rPr>
            <a:t>How Formation Conditions Impact Defect Properties</a:t>
          </a:r>
        </a:p>
      </dsp:txBody>
      <dsp:txXfrm>
        <a:off x="53002" y="2136495"/>
        <a:ext cx="9962998" cy="979756"/>
      </dsp:txXfrm>
    </dsp:sp>
    <dsp:sp modelId="{9C8F8133-AB2A-4B84-B9DE-279951FA27B2}">
      <dsp:nvSpPr>
        <dsp:cNvPr id="0" name=""/>
        <dsp:cNvSpPr/>
      </dsp:nvSpPr>
      <dsp:spPr>
        <a:xfrm>
          <a:off x="0" y="3169253"/>
          <a:ext cx="10069002" cy="1140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691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latin typeface="Crimson Text" panose="02000503000000000000" pitchFamily="2" charset="0"/>
            </a:rPr>
            <a:t>G-center structural isomers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latin typeface="Crimson Text" panose="02000503000000000000" pitchFamily="2" charset="0"/>
            </a:rPr>
            <a:t>Effect temperature and disorder on defect properties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latin typeface="Crimson Text" panose="02000503000000000000" pitchFamily="2" charset="0"/>
            </a:rPr>
            <a:t>Writing &amp; erasing defects on demand</a:t>
          </a:r>
        </a:p>
      </dsp:txBody>
      <dsp:txXfrm>
        <a:off x="0" y="3169253"/>
        <a:ext cx="10069002" cy="1140569"/>
      </dsp:txXfrm>
    </dsp:sp>
    <dsp:sp modelId="{615ADA05-4EA6-4211-AF07-108446A624E9}">
      <dsp:nvSpPr>
        <dsp:cNvPr id="0" name=""/>
        <dsp:cNvSpPr/>
      </dsp:nvSpPr>
      <dsp:spPr>
        <a:xfrm>
          <a:off x="0" y="4309822"/>
          <a:ext cx="10069002" cy="1085760"/>
        </a:xfrm>
        <a:prstGeom prst="roundRect">
          <a:avLst/>
        </a:prstGeom>
        <a:solidFill>
          <a:srgbClr val="8B1F4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Crimson Text" panose="02000503000000000000" pitchFamily="2" charset="0"/>
            </a:rPr>
            <a:t>Defect Database &amp; Future Work</a:t>
          </a:r>
        </a:p>
      </dsp:txBody>
      <dsp:txXfrm>
        <a:off x="53002" y="4362824"/>
        <a:ext cx="9962998" cy="9797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5C4775-4527-449B-A47F-81E7CCAB6FCB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4A206-5071-4972-9144-45EC01958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402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BF0E01-978C-478A-BCE8-ECBD121584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26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BF0E01-978C-478A-BCE8-ECBD121584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64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BF0E01-978C-478A-BCE8-ECBD1215849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324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BF0E01-978C-478A-BCE8-ECBD1215849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157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D858D-BA76-4D85-8CF4-4E2E709F0C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619F55-0C40-4ADD-9F2C-5F19556563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550FEF-A11A-4C0C-AB46-EFB71CD8B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9/29/2023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36CD0-ECE2-480D-A137-DAB2141F7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94B84-12F8-454A-A363-627C114A2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7AA74-4260-4F2B-8727-9588C6CAD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947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2FFC8-B445-4A6F-804B-3721E31D1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B98576-E774-48CA-B4B3-4ACC1C8288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42650-B3A6-400F-AF6A-EF8327322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9/29/2023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DDA16E-E2B1-497D-AF60-D3700603E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CDD778-5944-4F09-96A7-399FBEFB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7AA74-4260-4F2B-8727-9588C6CAD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085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EE3346-54CB-4864-8AE3-35C82961D8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795A7E-667B-4B53-B1B6-614D5A05C7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4552D1-8BAF-4864-AA3F-CA59646FD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9/29/2023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20AEB-317B-4862-AB20-92E909B35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5EA9E7-00D5-4608-922A-AABEF2ED7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7AA74-4260-4F2B-8727-9588C6CAD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118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96270-F1B3-4C4D-8567-2F009105A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354F5-C3C7-49EA-86BC-3FB7A4DAE1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F056D-510A-4C03-B780-A19CF3134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9/29/2023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28C464-ABC6-4C5A-8C59-8243506DC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9217E0-D244-4C8B-A94D-032B2A318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7AA74-4260-4F2B-8727-9588C6CAD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682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D8329-C9BF-4DCE-AF51-29CAD3FB4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1B2CE-43E8-4050-B197-C1D88D74DD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3BA57-AE94-470B-AB6D-D8A74B681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9/29/2023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06E905-F50F-42D5-AB41-9B535AF51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43866A-4AD2-44A2-9244-E6713AD1D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7AA74-4260-4F2B-8727-9588C6CAD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682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E73BE-3038-4BC4-9107-A31C6E65D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1D8BE-9AA7-4CB0-802D-507CB2478D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7BF5EB-AB16-4C8C-A19E-0FCBB754FD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395FD5-346A-4FCD-82E5-3A636933B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9/29/2023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410E69-4666-452E-A2E9-87E0EC2A6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98C4B2-E6CE-4066-A5DB-D11ABBAB8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7AA74-4260-4F2B-8727-9588C6CAD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10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F9BFC-F5A5-4368-92A6-4843A2EEC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D6D3AC-845F-4B05-A424-765361685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8E4B78-4AD4-435F-912E-9946979833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68C9C5-BD3D-47F7-AC3E-838F84A106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0678A5-A992-48B5-8E31-8AF8291931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4DCC3A-ECAF-4128-8710-A074A1682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9/29/2023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B628D5-14B6-4609-A390-8AD6FA865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57310D-886C-47AC-AF09-33ED89DC4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7AA74-4260-4F2B-8727-9588C6CAD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98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1BAF5-0668-4EA9-9447-4B78D8E60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91254C-A762-488F-8D90-6B501BDFC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9/29/2023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E133D1-3E82-49D8-B4CE-A59FB2B90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582D47-112D-472D-B025-89A833317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7AA74-4260-4F2B-8727-9588C6CAD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039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8AEA5D-A91C-4712-B2ED-A1451ED2B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9/29/2023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88226B-A4AB-424B-AB92-3FDA6EE70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F910A9-368D-45E4-9120-9131ECFF2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7AA74-4260-4F2B-8727-9588C6CAD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810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6E29D-A9CA-4696-90B5-E118D0C1E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95B2D-7B69-45A5-BE55-7ECE59B16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DB927F-2D48-47AE-81B4-730399767C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B4C756-B497-42BD-A27F-0D7CE20AA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9/29/2023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7792BE-AD32-4C5A-AA81-11A83C352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3A0B4F-08C8-4255-9BC0-E63645207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7AA74-4260-4F2B-8727-9588C6CAD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631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246F3-F010-4C00-ACC7-775D3F803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E4CA20-6E1B-421E-8CAE-50E19C62D3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69B097-6366-4DCD-A950-DC99F364A4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84B4B-C478-4312-88CC-2E8E09FD3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9/29/2023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E09E7E-B00C-413F-9B6C-2AB3B44A0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68844-64E5-4639-AD7C-912C72EEB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7AA74-4260-4F2B-8727-9588C6CAD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045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C5E4B9-C2B9-4778-8943-FFF57308B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1606FB-EC72-49E9-92A9-AF665A949E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2FA8CE-FEB6-4074-9005-819E60DEE8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9/29/2023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148A25-46A6-42EF-A3CE-D890926DA9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E742A7-AF3C-43F5-9D16-55307E807D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7AA74-4260-4F2B-8727-9588C6CAD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555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fif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27.png"/><Relationship Id="rId4" Type="http://schemas.openxmlformats.org/officeDocument/2006/relationships/image" Target="../media/image18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sv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fif"/><Relationship Id="rId4" Type="http://schemas.openxmlformats.org/officeDocument/2006/relationships/image" Target="../media/image10.gif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8.jp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8.jp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994335-95A2-44A6-B09D-8B530455F5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86"/>
          <a:stretch/>
        </p:blipFill>
        <p:spPr>
          <a:xfrm>
            <a:off x="235292" y="4430374"/>
            <a:ext cx="2957182" cy="22569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9C6152-FC14-4EC7-A726-3BF56FC420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753" y="417873"/>
            <a:ext cx="5625439" cy="316431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C0FF36F1-C05F-47AF-8FE5-154DE29CD7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5292" y="170672"/>
            <a:ext cx="7246374" cy="13274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9B14EC-DB7E-4497-ACAE-798A8B9CB4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43" y="1587770"/>
            <a:ext cx="4766942" cy="27529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1379C9-82E6-4584-8962-8C22EBC942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3176" y="3671201"/>
            <a:ext cx="6801016" cy="892277"/>
          </a:xfrm>
        </p:spPr>
        <p:txBody>
          <a:bodyPr>
            <a:noAutofit/>
          </a:bodyPr>
          <a:lstStyle/>
          <a:p>
            <a:pPr algn="l"/>
            <a:r>
              <a:rPr lang="en-US" sz="3000" b="0" i="0" dirty="0">
                <a:solidFill>
                  <a:schemeClr val="bg1"/>
                </a:solidFill>
                <a:effectLst/>
                <a:latin typeface="Acherus Grotesque" panose="02000505000000020004" pitchFamily="50" charset="0"/>
              </a:rPr>
              <a:t>Understanding control and modulation of color center defects</a:t>
            </a:r>
            <a:endParaRPr lang="en-US" sz="3000" dirty="0">
              <a:solidFill>
                <a:schemeClr val="bg1"/>
              </a:solidFill>
              <a:latin typeface="Acherus Grotesque" panose="02000505000000020004" pitchFamily="50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324882-E1DC-4A1A-9878-7927026C0A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58306" y="5183791"/>
            <a:ext cx="5988398" cy="1070314"/>
          </a:xfrm>
        </p:spPr>
        <p:txBody>
          <a:bodyPr>
            <a:noAutofit/>
          </a:bodyPr>
          <a:lstStyle/>
          <a:p>
            <a:pPr algn="r"/>
            <a:r>
              <a:rPr lang="en-US" dirty="0" err="1">
                <a:solidFill>
                  <a:schemeClr val="bg1"/>
                </a:solidFill>
                <a:latin typeface="Crimson Text" panose="02000503000000000000" pitchFamily="2" charset="0"/>
              </a:rPr>
              <a:t>Vsevolod</a:t>
            </a:r>
            <a:r>
              <a:rPr lang="en-US" dirty="0">
                <a:solidFill>
                  <a:schemeClr val="bg1"/>
                </a:solidFill>
                <a:latin typeface="Crimson Text" panose="02000503000000000000" pitchFamily="2" charset="0"/>
              </a:rPr>
              <a:t> Ivanov</a:t>
            </a:r>
          </a:p>
          <a:p>
            <a:pPr algn="r"/>
            <a:r>
              <a:rPr lang="en-US" dirty="0">
                <a:solidFill>
                  <a:schemeClr val="bg1"/>
                </a:solidFill>
                <a:latin typeface="Crimson Text" panose="02000503000000000000" pitchFamily="2" charset="0"/>
              </a:rPr>
              <a:t>VTNSI &amp; Physics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C9D678-FB97-4AC0-AD00-A0970218F9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931" y="4609269"/>
            <a:ext cx="2209862" cy="19422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56DF9B7-7FE5-4695-B66D-99C380E446F3}"/>
              </a:ext>
            </a:extLst>
          </p:cNvPr>
          <p:cNvSpPr txBox="1"/>
          <p:nvPr/>
        </p:nvSpPr>
        <p:spPr>
          <a:xfrm>
            <a:off x="8908708" y="4814459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Acherus Grotesque" panose="02000505000000020004" pitchFamily="50" charset="0"/>
              </a:rPr>
              <a:t>Dec 1, 2023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1C79C2D-B67F-41D6-8B80-70A53BC0D179}"/>
              </a:ext>
            </a:extLst>
          </p:cNvPr>
          <p:cNvCxnSpPr>
            <a:cxnSpLocks/>
          </p:cNvCxnSpPr>
          <p:nvPr/>
        </p:nvCxnSpPr>
        <p:spPr>
          <a:xfrm>
            <a:off x="5968310" y="4601525"/>
            <a:ext cx="5998403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1589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EB653-1EEE-0B1B-C462-E56D53C99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824" y="0"/>
            <a:ext cx="10515600" cy="1325563"/>
          </a:xfrm>
        </p:spPr>
        <p:txBody>
          <a:bodyPr/>
          <a:lstStyle/>
          <a:p>
            <a:r>
              <a:rPr lang="en-US" dirty="0">
                <a:latin typeface="Crimson Text" panose="02000503000000000000" pitchFamily="2" charset="0"/>
              </a:rPr>
              <a:t>Outline</a:t>
            </a:r>
          </a:p>
        </p:txBody>
      </p:sp>
      <p:graphicFrame>
        <p:nvGraphicFramePr>
          <p:cNvPr id="7" name="TextBox 2">
            <a:extLst>
              <a:ext uri="{FF2B5EF4-FFF2-40B4-BE49-F238E27FC236}">
                <a16:creationId xmlns:a16="http://schemas.microsoft.com/office/drawing/2014/main" id="{349AE8AC-8AC4-F890-939E-26DFEE7180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6851537"/>
              </p:ext>
            </p:extLst>
          </p:nvPr>
        </p:nvGraphicFramePr>
        <p:xfrm>
          <a:off x="756312" y="1022556"/>
          <a:ext cx="10069003" cy="5432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72051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0DD1312-A001-4FD5-AE29-FF3AAA28002A}"/>
              </a:ext>
            </a:extLst>
          </p:cNvPr>
          <p:cNvSpPr/>
          <p:nvPr/>
        </p:nvSpPr>
        <p:spPr>
          <a:xfrm>
            <a:off x="0" y="6125496"/>
            <a:ext cx="12192000" cy="73250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rimson Text" panose="02000503000000000000" pitchFamily="2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6671BC8-74C3-480A-893F-FE6AF8511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156" y="6142334"/>
            <a:ext cx="3814916" cy="69882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B33FE0D-A79C-4AD7-B98D-836046247AD7}"/>
              </a:ext>
            </a:extLst>
          </p:cNvPr>
          <p:cNvSpPr/>
          <p:nvPr/>
        </p:nvSpPr>
        <p:spPr>
          <a:xfrm>
            <a:off x="0" y="0"/>
            <a:ext cx="12192000" cy="73250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50000"/>
                <a:lumOff val="50000"/>
                <a:alpha val="9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rimson Text" panose="02000503000000000000" pitchFamily="2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EACB59-9D96-498C-BDBF-A604F7DE4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09007" y="6309184"/>
            <a:ext cx="1474838" cy="365125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  <a:latin typeface="Crimson Text" panose="02000503000000000000" pitchFamily="2" charset="0"/>
              </a:rPr>
              <a:t>5/16</a:t>
            </a:r>
          </a:p>
        </p:txBody>
      </p:sp>
      <p:sp>
        <p:nvSpPr>
          <p:cNvPr id="8" name="Title 10">
            <a:extLst>
              <a:ext uri="{FF2B5EF4-FFF2-40B4-BE49-F238E27FC236}">
                <a16:creationId xmlns:a16="http://schemas.microsoft.com/office/drawing/2014/main" id="{A9853108-9CAF-4D85-ADD8-F1CEE82F31AD}"/>
              </a:ext>
            </a:extLst>
          </p:cNvPr>
          <p:cNvSpPr txBox="1">
            <a:spLocks/>
          </p:cNvSpPr>
          <p:nvPr/>
        </p:nvSpPr>
        <p:spPr>
          <a:xfrm>
            <a:off x="254264" y="16278"/>
            <a:ext cx="11683470" cy="77889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dirty="0">
                <a:solidFill>
                  <a:schemeClr val="bg1"/>
                </a:solidFill>
                <a:latin typeface="Crimson Text" panose="02000503000000000000" pitchFamily="2" charset="0"/>
              </a:rPr>
              <a:t>Defect structure &amp; bonding determine properties</a:t>
            </a:r>
          </a:p>
        </p:txBody>
      </p:sp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E31C247B-6172-4EC5-A556-488E8F9F50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845" y="946994"/>
            <a:ext cx="8792308" cy="449976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D8E5D88-F2F7-4B75-B97F-2A0881E5FDF2}"/>
              </a:ext>
            </a:extLst>
          </p:cNvPr>
          <p:cNvSpPr txBox="1"/>
          <p:nvPr/>
        </p:nvSpPr>
        <p:spPr>
          <a:xfrm>
            <a:off x="6339611" y="5598579"/>
            <a:ext cx="55787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rimson Text" panose="02000503000000000000" pitchFamily="2" charset="0"/>
              </a:rPr>
              <a:t>Phys. Rev. B 106, 134107 (2022) </a:t>
            </a:r>
            <a:r>
              <a:rPr lang="en-US" sz="1800" dirty="0">
                <a:latin typeface="Crimson Text" panose="02000503000000000000" pitchFamily="2" charset="0"/>
              </a:rPr>
              <a:t>[arxiv.org/abs/2206.04824]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D8468B-5224-47D9-8B9E-5EBC84567858}"/>
              </a:ext>
            </a:extLst>
          </p:cNvPr>
          <p:cNvSpPr txBox="1"/>
          <p:nvPr/>
        </p:nvSpPr>
        <p:spPr>
          <a:xfrm>
            <a:off x="10284542" y="1582994"/>
            <a:ext cx="1710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Optically Dark!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CB4265-8CBE-4CD6-9097-F2404E316118}"/>
              </a:ext>
            </a:extLst>
          </p:cNvPr>
          <p:cNvSpPr txBox="1"/>
          <p:nvPr/>
        </p:nvSpPr>
        <p:spPr>
          <a:xfrm>
            <a:off x="10388348" y="4041690"/>
            <a:ext cx="1710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Optically Bright!</a:t>
            </a:r>
          </a:p>
        </p:txBody>
      </p:sp>
    </p:spTree>
    <p:extLst>
      <p:ext uri="{BB962C8B-B14F-4D97-AF65-F5344CB8AC3E}">
        <p14:creationId xmlns:p14="http://schemas.microsoft.com/office/powerpoint/2010/main" val="4262814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0DD1312-A001-4FD5-AE29-FF3AAA28002A}"/>
              </a:ext>
            </a:extLst>
          </p:cNvPr>
          <p:cNvSpPr/>
          <p:nvPr/>
        </p:nvSpPr>
        <p:spPr>
          <a:xfrm>
            <a:off x="0" y="6125496"/>
            <a:ext cx="12192000" cy="73250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rimson Text" panose="02000503000000000000" pitchFamily="2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6671BC8-74C3-480A-893F-FE6AF8511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156" y="6142334"/>
            <a:ext cx="3814916" cy="69882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B33FE0D-A79C-4AD7-B98D-836046247AD7}"/>
              </a:ext>
            </a:extLst>
          </p:cNvPr>
          <p:cNvSpPr/>
          <p:nvPr/>
        </p:nvSpPr>
        <p:spPr>
          <a:xfrm>
            <a:off x="0" y="0"/>
            <a:ext cx="12192000" cy="73250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50000"/>
                <a:lumOff val="50000"/>
                <a:alpha val="9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rimson Text" panose="02000503000000000000" pitchFamily="2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EACB59-9D96-498C-BDBF-A604F7DE4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09007" y="6309184"/>
            <a:ext cx="1474838" cy="365125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  <a:latin typeface="Crimson Text" panose="02000503000000000000" pitchFamily="2" charset="0"/>
              </a:rPr>
              <a:t>5/16</a:t>
            </a:r>
          </a:p>
        </p:txBody>
      </p:sp>
      <p:sp>
        <p:nvSpPr>
          <p:cNvPr id="8" name="Title 10">
            <a:extLst>
              <a:ext uri="{FF2B5EF4-FFF2-40B4-BE49-F238E27FC236}">
                <a16:creationId xmlns:a16="http://schemas.microsoft.com/office/drawing/2014/main" id="{A9853108-9CAF-4D85-ADD8-F1CEE82F31AD}"/>
              </a:ext>
            </a:extLst>
          </p:cNvPr>
          <p:cNvSpPr txBox="1">
            <a:spLocks/>
          </p:cNvSpPr>
          <p:nvPr/>
        </p:nvSpPr>
        <p:spPr>
          <a:xfrm>
            <a:off x="254264" y="16278"/>
            <a:ext cx="11683470" cy="77889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dirty="0">
                <a:solidFill>
                  <a:schemeClr val="bg1"/>
                </a:solidFill>
                <a:latin typeface="Crimson Text" panose="02000503000000000000" pitchFamily="2" charset="0"/>
              </a:rPr>
              <a:t>Defect structure &amp; bonding determine properties</a:t>
            </a:r>
          </a:p>
        </p:txBody>
      </p:sp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E31C247B-6172-4EC5-A556-488E8F9F50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845" y="946994"/>
            <a:ext cx="8792308" cy="449976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D8E5D88-F2F7-4B75-B97F-2A0881E5FDF2}"/>
              </a:ext>
            </a:extLst>
          </p:cNvPr>
          <p:cNvSpPr txBox="1"/>
          <p:nvPr/>
        </p:nvSpPr>
        <p:spPr>
          <a:xfrm>
            <a:off x="6339611" y="5598579"/>
            <a:ext cx="55787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rimson Text" panose="02000503000000000000" pitchFamily="2" charset="0"/>
              </a:rPr>
              <a:t>Phys. Rev. B 106, 134107 (2022) </a:t>
            </a:r>
            <a:r>
              <a:rPr lang="en-US" sz="1800" dirty="0">
                <a:latin typeface="Crimson Text" panose="02000503000000000000" pitchFamily="2" charset="0"/>
              </a:rPr>
              <a:t>[arxiv.org/abs/2206.04824]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D8468B-5224-47D9-8B9E-5EBC84567858}"/>
              </a:ext>
            </a:extLst>
          </p:cNvPr>
          <p:cNvSpPr txBox="1"/>
          <p:nvPr/>
        </p:nvSpPr>
        <p:spPr>
          <a:xfrm>
            <a:off x="10284542" y="1582994"/>
            <a:ext cx="1710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Optically Dark!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CB4265-8CBE-4CD6-9097-F2404E316118}"/>
              </a:ext>
            </a:extLst>
          </p:cNvPr>
          <p:cNvSpPr txBox="1"/>
          <p:nvPr/>
        </p:nvSpPr>
        <p:spPr>
          <a:xfrm>
            <a:off x="10388348" y="4041690"/>
            <a:ext cx="1710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Optically Bright!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BD168DA-69E9-4453-A9C6-598E07D54926}"/>
              </a:ext>
            </a:extLst>
          </p:cNvPr>
          <p:cNvCxnSpPr/>
          <p:nvPr/>
        </p:nvCxnSpPr>
        <p:spPr>
          <a:xfrm>
            <a:off x="10933471" y="2113936"/>
            <a:ext cx="0" cy="1730478"/>
          </a:xfrm>
          <a:prstGeom prst="straightConnector1">
            <a:avLst/>
          </a:prstGeom>
          <a:ln w="635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9DDB922-C8BE-4683-B14D-CC0AFE70957E}"/>
              </a:ext>
            </a:extLst>
          </p:cNvPr>
          <p:cNvSpPr txBox="1"/>
          <p:nvPr/>
        </p:nvSpPr>
        <p:spPr>
          <a:xfrm>
            <a:off x="11023646" y="2812342"/>
            <a:ext cx="89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 </a:t>
            </a:r>
            <a:r>
              <a:rPr lang="en-US" dirty="0" err="1"/>
              <a:t>meV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4AFE785-F090-4DCD-A60F-CB4B077CB860}"/>
              </a:ext>
            </a:extLst>
          </p:cNvPr>
          <p:cNvSpPr/>
          <p:nvPr/>
        </p:nvSpPr>
        <p:spPr>
          <a:xfrm>
            <a:off x="196643" y="4394181"/>
            <a:ext cx="5388077" cy="1562656"/>
          </a:xfrm>
          <a:prstGeom prst="rect">
            <a:avLst/>
          </a:prstGeom>
          <a:solidFill>
            <a:schemeClr val="bg1"/>
          </a:solidFill>
          <a:ln w="25400">
            <a:solidFill>
              <a:srgbClr val="8B1F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3BB4E19-1B09-41FA-8982-C1F0D4720002}"/>
              </a:ext>
            </a:extLst>
          </p:cNvPr>
          <p:cNvSpPr/>
          <p:nvPr/>
        </p:nvSpPr>
        <p:spPr>
          <a:xfrm>
            <a:off x="1063858" y="4702229"/>
            <a:ext cx="1060594" cy="106059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Explosion: 8 Points 23">
            <a:extLst>
              <a:ext uri="{FF2B5EF4-FFF2-40B4-BE49-F238E27FC236}">
                <a16:creationId xmlns:a16="http://schemas.microsoft.com/office/drawing/2014/main" id="{F5B483F9-3D11-412A-A5AB-D67597C3CD86}"/>
              </a:ext>
            </a:extLst>
          </p:cNvPr>
          <p:cNvSpPr/>
          <p:nvPr/>
        </p:nvSpPr>
        <p:spPr>
          <a:xfrm>
            <a:off x="1288114" y="4852747"/>
            <a:ext cx="379779" cy="379779"/>
          </a:xfrm>
          <a:prstGeom prst="irregularSeal1">
            <a:avLst/>
          </a:prstGeom>
          <a:solidFill>
            <a:srgbClr val="FFFF00"/>
          </a:solidFill>
          <a:ln>
            <a:solidFill>
              <a:srgbClr val="FF66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5DCB506-3C39-4617-966B-0356212D7DDE}"/>
              </a:ext>
            </a:extLst>
          </p:cNvPr>
          <p:cNvCxnSpPr>
            <a:cxnSpLocks/>
          </p:cNvCxnSpPr>
          <p:nvPr/>
        </p:nvCxnSpPr>
        <p:spPr>
          <a:xfrm>
            <a:off x="2263368" y="5232526"/>
            <a:ext cx="1203140" cy="0"/>
          </a:xfrm>
          <a:prstGeom prst="straightConnector1">
            <a:avLst/>
          </a:prstGeom>
          <a:ln w="63500">
            <a:solidFill>
              <a:srgbClr val="FF66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D8F6D009-2546-4321-A349-15662E31A5C8}"/>
              </a:ext>
            </a:extLst>
          </p:cNvPr>
          <p:cNvSpPr/>
          <p:nvPr/>
        </p:nvSpPr>
        <p:spPr>
          <a:xfrm>
            <a:off x="3538403" y="4699441"/>
            <a:ext cx="1060594" cy="106059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Explosion: 8 Points 26">
            <a:extLst>
              <a:ext uri="{FF2B5EF4-FFF2-40B4-BE49-F238E27FC236}">
                <a16:creationId xmlns:a16="http://schemas.microsoft.com/office/drawing/2014/main" id="{8287F878-772A-4413-8AAA-09EA95C1AE58}"/>
              </a:ext>
            </a:extLst>
          </p:cNvPr>
          <p:cNvSpPr/>
          <p:nvPr/>
        </p:nvSpPr>
        <p:spPr>
          <a:xfrm>
            <a:off x="3762659" y="4849959"/>
            <a:ext cx="379779" cy="379779"/>
          </a:xfrm>
          <a:prstGeom prst="irregularSeal1">
            <a:avLst/>
          </a:prstGeom>
          <a:solidFill>
            <a:srgbClr val="92D050"/>
          </a:solidFill>
          <a:ln>
            <a:solidFill>
              <a:srgbClr val="FF66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7FF3D50-AD53-4738-A682-5CFEEBF9721D}"/>
              </a:ext>
            </a:extLst>
          </p:cNvPr>
          <p:cNvSpPr/>
          <p:nvPr/>
        </p:nvSpPr>
        <p:spPr>
          <a:xfrm>
            <a:off x="822640" y="5578483"/>
            <a:ext cx="204603" cy="204603"/>
          </a:xfrm>
          <a:prstGeom prst="ellipse">
            <a:avLst/>
          </a:prstGeom>
          <a:solidFill>
            <a:schemeClr val="tx1"/>
          </a:solidFill>
          <a:ln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A69EFBA-CB9B-4951-8377-84068ACF9891}"/>
              </a:ext>
            </a:extLst>
          </p:cNvPr>
          <p:cNvCxnSpPr>
            <a:cxnSpLocks/>
            <a:stCxn id="28" idx="7"/>
          </p:cNvCxnSpPr>
          <p:nvPr/>
        </p:nvCxnSpPr>
        <p:spPr>
          <a:xfrm flipV="1">
            <a:off x="997280" y="5271358"/>
            <a:ext cx="543684" cy="337088"/>
          </a:xfrm>
          <a:prstGeom prst="straightConnector1">
            <a:avLst/>
          </a:prstGeom>
          <a:ln w="25400">
            <a:solidFill>
              <a:srgbClr val="40404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365A7EBA-BFDF-4B83-9399-4EEB37B493C6}"/>
              </a:ext>
            </a:extLst>
          </p:cNvPr>
          <p:cNvSpPr txBox="1"/>
          <p:nvPr/>
        </p:nvSpPr>
        <p:spPr>
          <a:xfrm>
            <a:off x="2116706" y="4692584"/>
            <a:ext cx="1496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Direct</a:t>
            </a:r>
          </a:p>
        </p:txBody>
      </p:sp>
    </p:spTree>
    <p:extLst>
      <p:ext uri="{BB962C8B-B14F-4D97-AF65-F5344CB8AC3E}">
        <p14:creationId xmlns:p14="http://schemas.microsoft.com/office/powerpoint/2010/main" val="471619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0DD1312-A001-4FD5-AE29-FF3AAA28002A}"/>
              </a:ext>
            </a:extLst>
          </p:cNvPr>
          <p:cNvSpPr/>
          <p:nvPr/>
        </p:nvSpPr>
        <p:spPr>
          <a:xfrm>
            <a:off x="0" y="6125496"/>
            <a:ext cx="12192000" cy="73250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rimson Text" panose="02000503000000000000" pitchFamily="2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6671BC8-74C3-480A-893F-FE6AF8511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156" y="6142334"/>
            <a:ext cx="3814916" cy="69882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B33FE0D-A79C-4AD7-B98D-836046247AD7}"/>
              </a:ext>
            </a:extLst>
          </p:cNvPr>
          <p:cNvSpPr/>
          <p:nvPr/>
        </p:nvSpPr>
        <p:spPr>
          <a:xfrm>
            <a:off x="0" y="0"/>
            <a:ext cx="12192000" cy="73250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50000"/>
                <a:lumOff val="50000"/>
                <a:alpha val="9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rimson Text" panose="02000503000000000000" pitchFamily="2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EACB59-9D96-498C-BDBF-A604F7DE4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665" y="6309184"/>
            <a:ext cx="1396179" cy="365125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  <a:latin typeface="Crimson Text" panose="02000503000000000000" pitchFamily="2" charset="0"/>
              </a:rPr>
              <a:t>6/16</a:t>
            </a:r>
          </a:p>
        </p:txBody>
      </p:sp>
      <p:sp>
        <p:nvSpPr>
          <p:cNvPr id="8" name="Title 10">
            <a:extLst>
              <a:ext uri="{FF2B5EF4-FFF2-40B4-BE49-F238E27FC236}">
                <a16:creationId xmlns:a16="http://schemas.microsoft.com/office/drawing/2014/main" id="{C2DCD2E6-F60A-499C-B818-50D21B3E4AD5}"/>
              </a:ext>
            </a:extLst>
          </p:cNvPr>
          <p:cNvSpPr txBox="1">
            <a:spLocks/>
          </p:cNvSpPr>
          <p:nvPr/>
        </p:nvSpPr>
        <p:spPr>
          <a:xfrm>
            <a:off x="254264" y="16278"/>
            <a:ext cx="11683470" cy="77889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dirty="0">
                <a:solidFill>
                  <a:schemeClr val="bg1"/>
                </a:solidFill>
                <a:latin typeface="Crimson Text" panose="02000503000000000000" pitchFamily="2" charset="0"/>
              </a:rPr>
              <a:t>Temperature control of defect formation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8AB24F-BA6A-4CA6-A8DF-3469CB3722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614" y="857850"/>
            <a:ext cx="8666018" cy="501716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EE34712-3CF7-42F1-8C5C-90ED86E97886}"/>
              </a:ext>
            </a:extLst>
          </p:cNvPr>
          <p:cNvSpPr txBox="1"/>
          <p:nvPr/>
        </p:nvSpPr>
        <p:spPr>
          <a:xfrm>
            <a:off x="8341103" y="5693490"/>
            <a:ext cx="37427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Crimson Text" panose="02000503000000000000" pitchFamily="2" charset="0"/>
              </a:rPr>
              <a:t>Opt. Express 31 (5) 8352-8362 (2023)</a:t>
            </a:r>
          </a:p>
        </p:txBody>
      </p:sp>
    </p:spTree>
    <p:extLst>
      <p:ext uri="{BB962C8B-B14F-4D97-AF65-F5344CB8AC3E}">
        <p14:creationId xmlns:p14="http://schemas.microsoft.com/office/powerpoint/2010/main" val="1226305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0DD1312-A001-4FD5-AE29-FF3AAA28002A}"/>
              </a:ext>
            </a:extLst>
          </p:cNvPr>
          <p:cNvSpPr/>
          <p:nvPr/>
        </p:nvSpPr>
        <p:spPr>
          <a:xfrm>
            <a:off x="0" y="6125496"/>
            <a:ext cx="12192000" cy="73250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rimson Text" panose="02000503000000000000" pitchFamily="2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6671BC8-74C3-480A-893F-FE6AF8511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156" y="6142334"/>
            <a:ext cx="3814916" cy="69882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B33FE0D-A79C-4AD7-B98D-836046247AD7}"/>
              </a:ext>
            </a:extLst>
          </p:cNvPr>
          <p:cNvSpPr/>
          <p:nvPr/>
        </p:nvSpPr>
        <p:spPr>
          <a:xfrm>
            <a:off x="0" y="0"/>
            <a:ext cx="12192000" cy="73250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50000"/>
                <a:lumOff val="50000"/>
                <a:alpha val="9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rimson Text" panose="02000503000000000000" pitchFamily="2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EACB59-9D96-498C-BDBF-A604F7DE4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665" y="6309184"/>
            <a:ext cx="1396179" cy="365125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  <a:latin typeface="Crimson Text" panose="02000503000000000000" pitchFamily="2" charset="0"/>
              </a:rPr>
              <a:t>7/16</a:t>
            </a:r>
          </a:p>
        </p:txBody>
      </p:sp>
      <p:sp>
        <p:nvSpPr>
          <p:cNvPr id="8" name="Title 10">
            <a:extLst>
              <a:ext uri="{FF2B5EF4-FFF2-40B4-BE49-F238E27FC236}">
                <a16:creationId xmlns:a16="http://schemas.microsoft.com/office/drawing/2014/main" id="{C2DCD2E6-F60A-499C-B818-50D21B3E4AD5}"/>
              </a:ext>
            </a:extLst>
          </p:cNvPr>
          <p:cNvSpPr txBox="1">
            <a:spLocks/>
          </p:cNvSpPr>
          <p:nvPr/>
        </p:nvSpPr>
        <p:spPr>
          <a:xfrm>
            <a:off x="254264" y="16278"/>
            <a:ext cx="11683470" cy="77889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dirty="0">
                <a:solidFill>
                  <a:schemeClr val="bg1"/>
                </a:solidFill>
                <a:latin typeface="Crimson Text" panose="02000503000000000000" pitchFamily="2" charset="0"/>
              </a:rPr>
              <a:t>Temperature control of defect formation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E34712-3CF7-42F1-8C5C-90ED86E97886}"/>
              </a:ext>
            </a:extLst>
          </p:cNvPr>
          <p:cNvSpPr txBox="1"/>
          <p:nvPr/>
        </p:nvSpPr>
        <p:spPr>
          <a:xfrm>
            <a:off x="8341103" y="5693490"/>
            <a:ext cx="37427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Crimson Text" panose="02000503000000000000" pitchFamily="2" charset="0"/>
              </a:rPr>
              <a:t>Opt. Express 31 (5) 8352-8362 (2023)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2652E26-CADF-4CCD-96FC-3674D46E70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458" y="787575"/>
            <a:ext cx="7809371" cy="491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118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0DD1312-A001-4FD5-AE29-FF3AAA28002A}"/>
              </a:ext>
            </a:extLst>
          </p:cNvPr>
          <p:cNvSpPr/>
          <p:nvPr/>
        </p:nvSpPr>
        <p:spPr>
          <a:xfrm>
            <a:off x="0" y="6125496"/>
            <a:ext cx="12192000" cy="73250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rimson Text" panose="02000503000000000000" pitchFamily="2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6671BC8-74C3-480A-893F-FE6AF8511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156" y="6142334"/>
            <a:ext cx="3814916" cy="69882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B33FE0D-A79C-4AD7-B98D-836046247AD7}"/>
              </a:ext>
            </a:extLst>
          </p:cNvPr>
          <p:cNvSpPr/>
          <p:nvPr/>
        </p:nvSpPr>
        <p:spPr>
          <a:xfrm>
            <a:off x="0" y="0"/>
            <a:ext cx="12192000" cy="73250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50000"/>
                <a:lumOff val="50000"/>
                <a:alpha val="9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rimson Text" panose="02000503000000000000" pitchFamily="2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EACB59-9D96-498C-BDBF-A604F7DE4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665" y="6309184"/>
            <a:ext cx="1396179" cy="365125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  <a:latin typeface="Crimson Text" panose="02000503000000000000" pitchFamily="2" charset="0"/>
              </a:rPr>
              <a:t>8/16</a:t>
            </a:r>
          </a:p>
        </p:txBody>
      </p:sp>
      <p:sp>
        <p:nvSpPr>
          <p:cNvPr id="8" name="Title 10">
            <a:extLst>
              <a:ext uri="{FF2B5EF4-FFF2-40B4-BE49-F238E27FC236}">
                <a16:creationId xmlns:a16="http://schemas.microsoft.com/office/drawing/2014/main" id="{C2DCD2E6-F60A-499C-B818-50D21B3E4AD5}"/>
              </a:ext>
            </a:extLst>
          </p:cNvPr>
          <p:cNvSpPr txBox="1">
            <a:spLocks/>
          </p:cNvSpPr>
          <p:nvPr/>
        </p:nvSpPr>
        <p:spPr>
          <a:xfrm>
            <a:off x="254264" y="16278"/>
            <a:ext cx="11683470" cy="77889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dirty="0">
                <a:solidFill>
                  <a:schemeClr val="bg1"/>
                </a:solidFill>
                <a:latin typeface="Crimson Text" panose="02000503000000000000" pitchFamily="2" charset="0"/>
              </a:rPr>
              <a:t>Defects in the presence of disorder (vacancies/interstitials)</a:t>
            </a:r>
          </a:p>
        </p:txBody>
      </p:sp>
      <p:pic>
        <p:nvPicPr>
          <p:cNvPr id="10" name="Picture 9" descr="Chart, scatter chart&#10;&#10;Description automatically generated">
            <a:extLst>
              <a:ext uri="{FF2B5EF4-FFF2-40B4-BE49-F238E27FC236}">
                <a16:creationId xmlns:a16="http://schemas.microsoft.com/office/drawing/2014/main" id="{9A9CFE32-267D-40EC-AC15-D81E189444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665" y="1007448"/>
            <a:ext cx="6361889" cy="3021518"/>
          </a:xfrm>
          <a:prstGeom prst="rect">
            <a:avLst/>
          </a:prstGeom>
        </p:spPr>
      </p:pic>
      <p:pic>
        <p:nvPicPr>
          <p:cNvPr id="11" name="Picture 10" descr="A picture containing indoor, black, device&#10;&#10;Description automatically generated">
            <a:extLst>
              <a:ext uri="{FF2B5EF4-FFF2-40B4-BE49-F238E27FC236}">
                <a16:creationId xmlns:a16="http://schemas.microsoft.com/office/drawing/2014/main" id="{F769772F-1526-4430-849D-5EFDFC7CCC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28" y="1258297"/>
            <a:ext cx="3315900" cy="251982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F2EC51A-BF2E-4F04-927B-55D15294D4D7}"/>
              </a:ext>
            </a:extLst>
          </p:cNvPr>
          <p:cNvSpPr txBox="1"/>
          <p:nvPr/>
        </p:nvSpPr>
        <p:spPr>
          <a:xfrm>
            <a:off x="8194993" y="5479654"/>
            <a:ext cx="37427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Crimson Text" panose="02000503000000000000" pitchFamily="2" charset="0"/>
              </a:rPr>
              <a:t>Phys. Rev. Applied 20, 014058 (2023)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EFC212-B518-4498-B07F-B4A432321828}"/>
              </a:ext>
            </a:extLst>
          </p:cNvPr>
          <p:cNvSpPr txBox="1"/>
          <p:nvPr/>
        </p:nvSpPr>
        <p:spPr>
          <a:xfrm>
            <a:off x="254264" y="4134154"/>
            <a:ext cx="72182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rimson Text" panose="02000503000000000000" pitchFamily="2" charset="0"/>
              </a:rPr>
              <a:t>Ion implantation step also damages the surrounding lattice → vacancies/interstitials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rimson Text" panose="02000503000000000000" pitchFamily="2" charset="0"/>
              </a:rPr>
              <a:t>Disorder induces local strain, changing emitted photon energy.</a:t>
            </a:r>
          </a:p>
        </p:txBody>
      </p:sp>
    </p:spTree>
    <p:extLst>
      <p:ext uri="{BB962C8B-B14F-4D97-AF65-F5344CB8AC3E}">
        <p14:creationId xmlns:p14="http://schemas.microsoft.com/office/powerpoint/2010/main" val="3626177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0DD1312-A001-4FD5-AE29-FF3AAA28002A}"/>
              </a:ext>
            </a:extLst>
          </p:cNvPr>
          <p:cNvSpPr/>
          <p:nvPr/>
        </p:nvSpPr>
        <p:spPr>
          <a:xfrm>
            <a:off x="0" y="6125496"/>
            <a:ext cx="12192000" cy="73250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rimson Text" panose="02000503000000000000" pitchFamily="2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6671BC8-74C3-480A-893F-FE6AF8511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156" y="6142334"/>
            <a:ext cx="3814916" cy="69882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B33FE0D-A79C-4AD7-B98D-836046247AD7}"/>
              </a:ext>
            </a:extLst>
          </p:cNvPr>
          <p:cNvSpPr/>
          <p:nvPr/>
        </p:nvSpPr>
        <p:spPr>
          <a:xfrm>
            <a:off x="0" y="0"/>
            <a:ext cx="12192000" cy="73250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50000"/>
                <a:lumOff val="50000"/>
                <a:alpha val="9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rimson Text" panose="02000503000000000000" pitchFamily="2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EACB59-9D96-498C-BDBF-A604F7DE4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665" y="6309184"/>
            <a:ext cx="1396179" cy="365125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  <a:latin typeface="Crimson Text" panose="02000503000000000000" pitchFamily="2" charset="0"/>
              </a:rPr>
              <a:t>8/16</a:t>
            </a:r>
          </a:p>
        </p:txBody>
      </p:sp>
      <p:sp>
        <p:nvSpPr>
          <p:cNvPr id="8" name="Title 10">
            <a:extLst>
              <a:ext uri="{FF2B5EF4-FFF2-40B4-BE49-F238E27FC236}">
                <a16:creationId xmlns:a16="http://schemas.microsoft.com/office/drawing/2014/main" id="{C2DCD2E6-F60A-499C-B818-50D21B3E4AD5}"/>
              </a:ext>
            </a:extLst>
          </p:cNvPr>
          <p:cNvSpPr txBox="1">
            <a:spLocks/>
          </p:cNvSpPr>
          <p:nvPr/>
        </p:nvSpPr>
        <p:spPr>
          <a:xfrm>
            <a:off x="254264" y="16278"/>
            <a:ext cx="11683470" cy="77889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dirty="0">
                <a:solidFill>
                  <a:schemeClr val="bg1"/>
                </a:solidFill>
                <a:latin typeface="Crimson Text" panose="02000503000000000000" pitchFamily="2" charset="0"/>
              </a:rPr>
              <a:t>Defects in the presence of disorder (vacancies/interstitials)</a:t>
            </a:r>
          </a:p>
        </p:txBody>
      </p:sp>
      <p:pic>
        <p:nvPicPr>
          <p:cNvPr id="10" name="Picture 9" descr="Chart, scatter chart&#10;&#10;Description automatically generated">
            <a:extLst>
              <a:ext uri="{FF2B5EF4-FFF2-40B4-BE49-F238E27FC236}">
                <a16:creationId xmlns:a16="http://schemas.microsoft.com/office/drawing/2014/main" id="{9A9CFE32-267D-40EC-AC15-D81E189444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665" y="1007448"/>
            <a:ext cx="6361889" cy="3021518"/>
          </a:xfrm>
          <a:prstGeom prst="rect">
            <a:avLst/>
          </a:prstGeom>
        </p:spPr>
      </p:pic>
      <p:pic>
        <p:nvPicPr>
          <p:cNvPr id="11" name="Picture 10" descr="A picture containing indoor, black, device&#10;&#10;Description automatically generated">
            <a:extLst>
              <a:ext uri="{FF2B5EF4-FFF2-40B4-BE49-F238E27FC236}">
                <a16:creationId xmlns:a16="http://schemas.microsoft.com/office/drawing/2014/main" id="{F769772F-1526-4430-849D-5EFDFC7CCC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28" y="1258297"/>
            <a:ext cx="3315900" cy="2519821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640AF77-9CC6-45CD-85E2-8C5F88714584}"/>
              </a:ext>
            </a:extLst>
          </p:cNvPr>
          <p:cNvSpPr/>
          <p:nvPr/>
        </p:nvSpPr>
        <p:spPr>
          <a:xfrm>
            <a:off x="8253325" y="4860949"/>
            <a:ext cx="1060594" cy="106059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xplosion: 8 Points 14">
            <a:extLst>
              <a:ext uri="{FF2B5EF4-FFF2-40B4-BE49-F238E27FC236}">
                <a16:creationId xmlns:a16="http://schemas.microsoft.com/office/drawing/2014/main" id="{E8D336C1-B416-45DE-A4BB-915FA2F7710D}"/>
              </a:ext>
            </a:extLst>
          </p:cNvPr>
          <p:cNvSpPr/>
          <p:nvPr/>
        </p:nvSpPr>
        <p:spPr>
          <a:xfrm>
            <a:off x="8477581" y="5011467"/>
            <a:ext cx="379779" cy="379779"/>
          </a:xfrm>
          <a:prstGeom prst="irregularSeal1">
            <a:avLst/>
          </a:prstGeom>
          <a:solidFill>
            <a:srgbClr val="FFFF00"/>
          </a:solidFill>
          <a:ln>
            <a:solidFill>
              <a:srgbClr val="FF66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417C8A7-997E-4802-A8C7-CDDB2171BFFF}"/>
              </a:ext>
            </a:extLst>
          </p:cNvPr>
          <p:cNvCxnSpPr>
            <a:cxnSpLocks/>
          </p:cNvCxnSpPr>
          <p:nvPr/>
        </p:nvCxnSpPr>
        <p:spPr>
          <a:xfrm>
            <a:off x="9452835" y="5391246"/>
            <a:ext cx="1203140" cy="0"/>
          </a:xfrm>
          <a:prstGeom prst="straightConnector1">
            <a:avLst/>
          </a:prstGeom>
          <a:ln w="63500">
            <a:solidFill>
              <a:srgbClr val="FF66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BED51042-4F0D-41EB-861E-F341C395846B}"/>
              </a:ext>
            </a:extLst>
          </p:cNvPr>
          <p:cNvSpPr/>
          <p:nvPr/>
        </p:nvSpPr>
        <p:spPr>
          <a:xfrm>
            <a:off x="10727870" y="4858161"/>
            <a:ext cx="1060594" cy="106059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xplosion: 8 Points 17">
            <a:extLst>
              <a:ext uri="{FF2B5EF4-FFF2-40B4-BE49-F238E27FC236}">
                <a16:creationId xmlns:a16="http://schemas.microsoft.com/office/drawing/2014/main" id="{8B734005-DE9B-4BEA-ADEA-04AB7C493119}"/>
              </a:ext>
            </a:extLst>
          </p:cNvPr>
          <p:cNvSpPr/>
          <p:nvPr/>
        </p:nvSpPr>
        <p:spPr>
          <a:xfrm>
            <a:off x="10952126" y="5008679"/>
            <a:ext cx="379779" cy="379779"/>
          </a:xfrm>
          <a:prstGeom prst="irregularSeal1">
            <a:avLst/>
          </a:prstGeom>
          <a:solidFill>
            <a:srgbClr val="92D050"/>
          </a:solidFill>
          <a:ln>
            <a:solidFill>
              <a:srgbClr val="FF66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E97F6CA-BAF8-479E-ACEF-2D8427962251}"/>
              </a:ext>
            </a:extLst>
          </p:cNvPr>
          <p:cNvSpPr/>
          <p:nvPr/>
        </p:nvSpPr>
        <p:spPr>
          <a:xfrm>
            <a:off x="8012107" y="5737203"/>
            <a:ext cx="204603" cy="204603"/>
          </a:xfrm>
          <a:prstGeom prst="ellipse">
            <a:avLst/>
          </a:prstGeom>
          <a:solidFill>
            <a:schemeClr val="tx1"/>
          </a:solidFill>
          <a:ln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B310C54-DE6F-4D94-BDCF-3E9A70DDC7CD}"/>
              </a:ext>
            </a:extLst>
          </p:cNvPr>
          <p:cNvCxnSpPr>
            <a:cxnSpLocks/>
            <a:stCxn id="19" idx="7"/>
          </p:cNvCxnSpPr>
          <p:nvPr/>
        </p:nvCxnSpPr>
        <p:spPr>
          <a:xfrm flipV="1">
            <a:off x="8186747" y="5430078"/>
            <a:ext cx="543684" cy="337088"/>
          </a:xfrm>
          <a:prstGeom prst="straightConnector1">
            <a:avLst/>
          </a:prstGeom>
          <a:ln w="25400">
            <a:solidFill>
              <a:srgbClr val="40404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A7C09C0-FEF9-485D-95EA-59B897724A18}"/>
              </a:ext>
            </a:extLst>
          </p:cNvPr>
          <p:cNvSpPr txBox="1"/>
          <p:nvPr/>
        </p:nvSpPr>
        <p:spPr>
          <a:xfrm>
            <a:off x="9306173" y="4851304"/>
            <a:ext cx="1496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Indirect</a:t>
            </a:r>
          </a:p>
        </p:txBody>
      </p:sp>
      <p:sp>
        <p:nvSpPr>
          <p:cNvPr id="22" name="Explosion: 8 Points 21">
            <a:extLst>
              <a:ext uri="{FF2B5EF4-FFF2-40B4-BE49-F238E27FC236}">
                <a16:creationId xmlns:a16="http://schemas.microsoft.com/office/drawing/2014/main" id="{C6A077BE-ACA5-42B2-9A6F-C877BB1CBF54}"/>
              </a:ext>
            </a:extLst>
          </p:cNvPr>
          <p:cNvSpPr/>
          <p:nvPr/>
        </p:nvSpPr>
        <p:spPr>
          <a:xfrm>
            <a:off x="11189711" y="5453248"/>
            <a:ext cx="379779" cy="379779"/>
          </a:xfrm>
          <a:prstGeom prst="irregularSeal1">
            <a:avLst/>
          </a:prstGeom>
          <a:solidFill>
            <a:schemeClr val="tx1">
              <a:alpha val="97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EB25326-42BC-4548-8622-B4A93A7323F1}"/>
              </a:ext>
            </a:extLst>
          </p:cNvPr>
          <p:cNvCxnSpPr>
            <a:cxnSpLocks/>
          </p:cNvCxnSpPr>
          <p:nvPr/>
        </p:nvCxnSpPr>
        <p:spPr>
          <a:xfrm flipH="1" flipV="1">
            <a:off x="11098586" y="5179623"/>
            <a:ext cx="264634" cy="4611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E74909C-B715-400D-B241-9E51F2464E10}"/>
              </a:ext>
            </a:extLst>
          </p:cNvPr>
          <p:cNvSpPr/>
          <p:nvPr/>
        </p:nvSpPr>
        <p:spPr>
          <a:xfrm>
            <a:off x="4504681" y="4407920"/>
            <a:ext cx="3182636" cy="1581296"/>
          </a:xfrm>
          <a:prstGeom prst="roundRect">
            <a:avLst/>
          </a:prstGeom>
          <a:ln>
            <a:solidFill>
              <a:srgbClr val="FF66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>
                <a:solidFill>
                  <a:srgbClr val="8B1F41"/>
                </a:solidFill>
                <a:latin typeface="Crimson Text" panose="02000503000000000000" pitchFamily="2" charset="0"/>
              </a:rPr>
              <a:t>Directional detection using induced strain</a:t>
            </a:r>
          </a:p>
        </p:txBody>
      </p:sp>
    </p:spTree>
    <p:extLst>
      <p:ext uri="{BB962C8B-B14F-4D97-AF65-F5344CB8AC3E}">
        <p14:creationId xmlns:p14="http://schemas.microsoft.com/office/powerpoint/2010/main" val="15876701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0DD1312-A001-4FD5-AE29-FF3AAA28002A}"/>
              </a:ext>
            </a:extLst>
          </p:cNvPr>
          <p:cNvSpPr/>
          <p:nvPr/>
        </p:nvSpPr>
        <p:spPr>
          <a:xfrm>
            <a:off x="0" y="6125496"/>
            <a:ext cx="12192000" cy="73250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rimson Text" panose="02000503000000000000" pitchFamily="2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6671BC8-74C3-480A-893F-FE6AF8511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156" y="6142334"/>
            <a:ext cx="3814916" cy="69882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B33FE0D-A79C-4AD7-B98D-836046247AD7}"/>
              </a:ext>
            </a:extLst>
          </p:cNvPr>
          <p:cNvSpPr/>
          <p:nvPr/>
        </p:nvSpPr>
        <p:spPr>
          <a:xfrm>
            <a:off x="0" y="0"/>
            <a:ext cx="12192000" cy="73250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50000"/>
                <a:lumOff val="50000"/>
                <a:alpha val="9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rimson Text" panose="02000503000000000000" pitchFamily="2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EACB59-9D96-498C-BDBF-A604F7DE4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0349" y="6309184"/>
            <a:ext cx="1553496" cy="365125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  <a:latin typeface="Crimson Text" panose="02000503000000000000" pitchFamily="2" charset="0"/>
              </a:rPr>
              <a:t>9/16</a:t>
            </a:r>
          </a:p>
        </p:txBody>
      </p:sp>
      <p:sp>
        <p:nvSpPr>
          <p:cNvPr id="8" name="Title 10">
            <a:extLst>
              <a:ext uri="{FF2B5EF4-FFF2-40B4-BE49-F238E27FC236}">
                <a16:creationId xmlns:a16="http://schemas.microsoft.com/office/drawing/2014/main" id="{249316BE-EC01-4D4B-9A92-3C5B619ED248}"/>
              </a:ext>
            </a:extLst>
          </p:cNvPr>
          <p:cNvSpPr txBox="1">
            <a:spLocks/>
          </p:cNvSpPr>
          <p:nvPr/>
        </p:nvSpPr>
        <p:spPr>
          <a:xfrm>
            <a:off x="254264" y="16278"/>
            <a:ext cx="11683470" cy="77889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dirty="0">
                <a:solidFill>
                  <a:schemeClr val="bg1"/>
                </a:solidFill>
                <a:latin typeface="Crimson Text" panose="02000503000000000000" pitchFamily="2" charset="0"/>
              </a:rPr>
              <a:t>Writing and Erasing Defects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A55571-31D1-407E-9C8B-3F6F4B0BE3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64" y="842337"/>
            <a:ext cx="7511844" cy="42822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F19BA01-BDB2-46AD-97D4-7B8BD43268AA}"/>
              </a:ext>
            </a:extLst>
          </p:cNvPr>
          <p:cNvSpPr txBox="1"/>
          <p:nvPr/>
        </p:nvSpPr>
        <p:spPr>
          <a:xfrm>
            <a:off x="254264" y="5171768"/>
            <a:ext cx="11524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Introduce H into lattice → New Ci center observed!   No G-centers!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7E18398-11B9-4B7F-AE25-2AAD2A4F8D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327" y="978864"/>
            <a:ext cx="3842518" cy="418674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A15D31F-4CDC-4EB2-835B-FA1BD2BCCC72}"/>
              </a:ext>
            </a:extLst>
          </p:cNvPr>
          <p:cNvSpPr txBox="1"/>
          <p:nvPr/>
        </p:nvSpPr>
        <p:spPr>
          <a:xfrm>
            <a:off x="8699091" y="5725576"/>
            <a:ext cx="34929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atin typeface="Crimson Text" panose="02000503000000000000" pitchFamily="2" charset="0"/>
              </a:rPr>
              <a:t>https://arxiv.org/abs/2307.05759</a:t>
            </a:r>
          </a:p>
        </p:txBody>
      </p:sp>
    </p:spTree>
    <p:extLst>
      <p:ext uri="{BB962C8B-B14F-4D97-AF65-F5344CB8AC3E}">
        <p14:creationId xmlns:p14="http://schemas.microsoft.com/office/powerpoint/2010/main" val="33671268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0DD1312-A001-4FD5-AE29-FF3AAA28002A}"/>
              </a:ext>
            </a:extLst>
          </p:cNvPr>
          <p:cNvSpPr/>
          <p:nvPr/>
        </p:nvSpPr>
        <p:spPr>
          <a:xfrm>
            <a:off x="0" y="6125496"/>
            <a:ext cx="12192000" cy="73250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rimson Text" panose="02000503000000000000" pitchFamily="2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6671BC8-74C3-480A-893F-FE6AF8511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156" y="6142334"/>
            <a:ext cx="3814916" cy="69882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B33FE0D-A79C-4AD7-B98D-836046247AD7}"/>
              </a:ext>
            </a:extLst>
          </p:cNvPr>
          <p:cNvSpPr/>
          <p:nvPr/>
        </p:nvSpPr>
        <p:spPr>
          <a:xfrm>
            <a:off x="0" y="0"/>
            <a:ext cx="12192000" cy="73250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50000"/>
                <a:lumOff val="50000"/>
                <a:alpha val="9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rimson Text" panose="02000503000000000000" pitchFamily="2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EACB59-9D96-498C-BDBF-A604F7DE4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0349" y="6309184"/>
            <a:ext cx="1553496" cy="365125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  <a:latin typeface="Crimson Text" panose="02000503000000000000" pitchFamily="2" charset="0"/>
              </a:rPr>
              <a:t>10/16</a:t>
            </a:r>
          </a:p>
        </p:txBody>
      </p:sp>
      <p:sp>
        <p:nvSpPr>
          <p:cNvPr id="8" name="Title 10">
            <a:extLst>
              <a:ext uri="{FF2B5EF4-FFF2-40B4-BE49-F238E27FC236}">
                <a16:creationId xmlns:a16="http://schemas.microsoft.com/office/drawing/2014/main" id="{249316BE-EC01-4D4B-9A92-3C5B619ED248}"/>
              </a:ext>
            </a:extLst>
          </p:cNvPr>
          <p:cNvSpPr txBox="1">
            <a:spLocks/>
          </p:cNvSpPr>
          <p:nvPr/>
        </p:nvSpPr>
        <p:spPr>
          <a:xfrm>
            <a:off x="254264" y="16278"/>
            <a:ext cx="11683470" cy="77889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dirty="0">
                <a:solidFill>
                  <a:schemeClr val="bg1"/>
                </a:solidFill>
                <a:latin typeface="Crimson Text" panose="02000503000000000000" pitchFamily="2" charset="0"/>
              </a:rPr>
              <a:t>Writing and Erasing Defects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19BA01-BDB2-46AD-97D4-7B8BD43268AA}"/>
              </a:ext>
            </a:extLst>
          </p:cNvPr>
          <p:cNvSpPr txBox="1"/>
          <p:nvPr/>
        </p:nvSpPr>
        <p:spPr>
          <a:xfrm>
            <a:off x="254264" y="5201265"/>
            <a:ext cx="11524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Forming gas + laser processing adds/removes H, turning defects ON/OFF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BCEBD9-D100-4C8E-87C2-2FF257716B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73" y="1850750"/>
            <a:ext cx="5412621" cy="29495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5178871-1F8C-41BE-8C6C-C9A24B6AC0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941" y="2023348"/>
            <a:ext cx="5666904" cy="28739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A183ADF-DBA7-4BE3-BE01-0961AC0EF50A}"/>
              </a:ext>
            </a:extLst>
          </p:cNvPr>
          <p:cNvSpPr txBox="1"/>
          <p:nvPr/>
        </p:nvSpPr>
        <p:spPr>
          <a:xfrm>
            <a:off x="560476" y="1209786"/>
            <a:ext cx="5166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Ci-center (856 </a:t>
            </a:r>
            <a:r>
              <a:rPr lang="en-US" sz="3200" dirty="0" err="1"/>
              <a:t>meV</a:t>
            </a:r>
            <a:r>
              <a:rPr lang="en-US" sz="3200" dirty="0"/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3819E0-93E1-414B-9B09-21EA2EB1F685}"/>
              </a:ext>
            </a:extLst>
          </p:cNvPr>
          <p:cNvSpPr txBox="1"/>
          <p:nvPr/>
        </p:nvSpPr>
        <p:spPr>
          <a:xfrm>
            <a:off x="6666986" y="1329949"/>
            <a:ext cx="5166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G-center (969 </a:t>
            </a:r>
            <a:r>
              <a:rPr lang="en-US" sz="3200" dirty="0" err="1"/>
              <a:t>meV</a:t>
            </a:r>
            <a:r>
              <a:rPr lang="en-US" sz="3200" dirty="0"/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F59C6C-5929-4E23-927F-44B765626D96}"/>
              </a:ext>
            </a:extLst>
          </p:cNvPr>
          <p:cNvSpPr txBox="1"/>
          <p:nvPr/>
        </p:nvSpPr>
        <p:spPr>
          <a:xfrm>
            <a:off x="8748252" y="5723507"/>
            <a:ext cx="34437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atin typeface="Crimson Text" panose="02000503000000000000" pitchFamily="2" charset="0"/>
              </a:rPr>
              <a:t>https://arxiv.org/abs/2307.05759</a:t>
            </a:r>
          </a:p>
        </p:txBody>
      </p:sp>
    </p:spTree>
    <p:extLst>
      <p:ext uri="{BB962C8B-B14F-4D97-AF65-F5344CB8AC3E}">
        <p14:creationId xmlns:p14="http://schemas.microsoft.com/office/powerpoint/2010/main" val="2992522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0DD1312-A001-4FD5-AE29-FF3AAA28002A}"/>
              </a:ext>
            </a:extLst>
          </p:cNvPr>
          <p:cNvSpPr/>
          <p:nvPr/>
        </p:nvSpPr>
        <p:spPr>
          <a:xfrm>
            <a:off x="0" y="6125496"/>
            <a:ext cx="12192000" cy="73250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rimson Text" panose="02000503000000000000" pitchFamily="2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6671BC8-74C3-480A-893F-FE6AF8511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156" y="6142334"/>
            <a:ext cx="3814916" cy="69882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B33FE0D-A79C-4AD7-B98D-836046247AD7}"/>
              </a:ext>
            </a:extLst>
          </p:cNvPr>
          <p:cNvSpPr/>
          <p:nvPr/>
        </p:nvSpPr>
        <p:spPr>
          <a:xfrm>
            <a:off x="0" y="0"/>
            <a:ext cx="12192000" cy="73250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50000"/>
                <a:lumOff val="50000"/>
                <a:alpha val="9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rimson Text" panose="02000503000000000000" pitchFamily="2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EACB59-9D96-498C-BDBF-A604F7DE4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0349" y="6309184"/>
            <a:ext cx="1553496" cy="365125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  <a:latin typeface="Crimson Text" panose="02000503000000000000" pitchFamily="2" charset="0"/>
              </a:rPr>
              <a:t>11/16</a:t>
            </a:r>
          </a:p>
        </p:txBody>
      </p:sp>
      <p:sp>
        <p:nvSpPr>
          <p:cNvPr id="8" name="Title 10">
            <a:extLst>
              <a:ext uri="{FF2B5EF4-FFF2-40B4-BE49-F238E27FC236}">
                <a16:creationId xmlns:a16="http://schemas.microsoft.com/office/drawing/2014/main" id="{249316BE-EC01-4D4B-9A92-3C5B619ED248}"/>
              </a:ext>
            </a:extLst>
          </p:cNvPr>
          <p:cNvSpPr txBox="1">
            <a:spLocks/>
          </p:cNvSpPr>
          <p:nvPr/>
        </p:nvSpPr>
        <p:spPr>
          <a:xfrm>
            <a:off x="254264" y="16278"/>
            <a:ext cx="11683470" cy="77889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dirty="0">
                <a:solidFill>
                  <a:schemeClr val="bg1"/>
                </a:solidFill>
                <a:latin typeface="Crimson Text" panose="02000503000000000000" pitchFamily="2" charset="0"/>
              </a:rPr>
              <a:t>Writing and Erasing Defects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19BA01-BDB2-46AD-97D4-7B8BD43268AA}"/>
              </a:ext>
            </a:extLst>
          </p:cNvPr>
          <p:cNvSpPr txBox="1"/>
          <p:nvPr/>
        </p:nvSpPr>
        <p:spPr>
          <a:xfrm>
            <a:off x="254264" y="5201265"/>
            <a:ext cx="11524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Forming gas + laser processing adds/removes H, turning defects ON/OFF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FDC254C-5FEA-4D72-874F-31BC5A17C9D7}"/>
              </a:ext>
            </a:extLst>
          </p:cNvPr>
          <p:cNvSpPr/>
          <p:nvPr/>
        </p:nvSpPr>
        <p:spPr>
          <a:xfrm>
            <a:off x="604686" y="1939322"/>
            <a:ext cx="2841522" cy="284152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C399D34-9E9E-4B0D-8A1D-8F3B55442883}"/>
              </a:ext>
            </a:extLst>
          </p:cNvPr>
          <p:cNvSpPr/>
          <p:nvPr/>
        </p:nvSpPr>
        <p:spPr>
          <a:xfrm>
            <a:off x="3908324" y="1939322"/>
            <a:ext cx="2841522" cy="284152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8CC8A71-D4E1-4BB4-8703-CDEC7F6CB3B6}"/>
              </a:ext>
            </a:extLst>
          </p:cNvPr>
          <p:cNvSpPr/>
          <p:nvPr/>
        </p:nvSpPr>
        <p:spPr>
          <a:xfrm>
            <a:off x="9109588" y="1939322"/>
            <a:ext cx="2841522" cy="284152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CF2D307-6D99-4E1E-99D1-D72FA4FE7C19}"/>
              </a:ext>
            </a:extLst>
          </p:cNvPr>
          <p:cNvCxnSpPr/>
          <p:nvPr/>
        </p:nvCxnSpPr>
        <p:spPr>
          <a:xfrm>
            <a:off x="993057" y="1546815"/>
            <a:ext cx="0" cy="3519948"/>
          </a:xfrm>
          <a:prstGeom prst="line">
            <a:avLst/>
          </a:prstGeom>
          <a:ln w="381000">
            <a:solidFill>
              <a:srgbClr val="FF0000">
                <a:alpha val="50000"/>
              </a:srgbClr>
            </a:solidFill>
          </a:ln>
          <a:effectLst>
            <a:softEdge rad="1270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81CBBBC-4EAE-401F-8B71-FD07325EB67C}"/>
              </a:ext>
            </a:extLst>
          </p:cNvPr>
          <p:cNvCxnSpPr/>
          <p:nvPr/>
        </p:nvCxnSpPr>
        <p:spPr>
          <a:xfrm>
            <a:off x="1637070" y="1546815"/>
            <a:ext cx="0" cy="3519948"/>
          </a:xfrm>
          <a:prstGeom prst="line">
            <a:avLst/>
          </a:prstGeom>
          <a:ln w="381000">
            <a:solidFill>
              <a:srgbClr val="FF0000">
                <a:alpha val="50000"/>
              </a:srgbClr>
            </a:solidFill>
          </a:ln>
          <a:effectLst>
            <a:softEdge rad="1270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1CB8C1C-681A-433E-87C1-7E8C73CDF3F4}"/>
              </a:ext>
            </a:extLst>
          </p:cNvPr>
          <p:cNvCxnSpPr/>
          <p:nvPr/>
        </p:nvCxnSpPr>
        <p:spPr>
          <a:xfrm>
            <a:off x="2305664" y="1546815"/>
            <a:ext cx="0" cy="3519948"/>
          </a:xfrm>
          <a:prstGeom prst="line">
            <a:avLst/>
          </a:prstGeom>
          <a:ln w="381000">
            <a:solidFill>
              <a:srgbClr val="FF0000">
                <a:alpha val="50000"/>
              </a:srgbClr>
            </a:solidFill>
          </a:ln>
          <a:effectLst>
            <a:softEdge rad="1270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B925999-FC17-40FA-9A91-79834F655F22}"/>
              </a:ext>
            </a:extLst>
          </p:cNvPr>
          <p:cNvCxnSpPr/>
          <p:nvPr/>
        </p:nvCxnSpPr>
        <p:spPr>
          <a:xfrm>
            <a:off x="3043082" y="1546815"/>
            <a:ext cx="0" cy="3519948"/>
          </a:xfrm>
          <a:prstGeom prst="line">
            <a:avLst/>
          </a:prstGeom>
          <a:ln w="381000">
            <a:solidFill>
              <a:srgbClr val="FF0000">
                <a:alpha val="50000"/>
              </a:srgbClr>
            </a:solidFill>
          </a:ln>
          <a:effectLst>
            <a:softEdge rad="1270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0E4E03C-F4BB-421B-BFFC-9C00B70FE94B}"/>
              </a:ext>
            </a:extLst>
          </p:cNvPr>
          <p:cNvCxnSpPr>
            <a:cxnSpLocks/>
          </p:cNvCxnSpPr>
          <p:nvPr/>
        </p:nvCxnSpPr>
        <p:spPr>
          <a:xfrm flipH="1">
            <a:off x="270388" y="2290990"/>
            <a:ext cx="3490451" cy="0"/>
          </a:xfrm>
          <a:prstGeom prst="line">
            <a:avLst/>
          </a:prstGeom>
          <a:ln w="381000">
            <a:solidFill>
              <a:srgbClr val="FF0000">
                <a:alpha val="50000"/>
              </a:srgbClr>
            </a:solidFill>
          </a:ln>
          <a:effectLst>
            <a:softEdge rad="1270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01E00F3-A0FC-4171-BB2B-0CB8724E87BE}"/>
              </a:ext>
            </a:extLst>
          </p:cNvPr>
          <p:cNvCxnSpPr>
            <a:cxnSpLocks/>
          </p:cNvCxnSpPr>
          <p:nvPr/>
        </p:nvCxnSpPr>
        <p:spPr>
          <a:xfrm flipH="1">
            <a:off x="270388" y="2885841"/>
            <a:ext cx="3490451" cy="0"/>
          </a:xfrm>
          <a:prstGeom prst="line">
            <a:avLst/>
          </a:prstGeom>
          <a:ln w="381000">
            <a:solidFill>
              <a:srgbClr val="FF0000">
                <a:alpha val="50000"/>
              </a:srgbClr>
            </a:solidFill>
          </a:ln>
          <a:effectLst>
            <a:softEdge rad="1270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B1DDEE4-49BA-4855-9891-1B94A7E78324}"/>
              </a:ext>
            </a:extLst>
          </p:cNvPr>
          <p:cNvCxnSpPr>
            <a:cxnSpLocks/>
          </p:cNvCxnSpPr>
          <p:nvPr/>
        </p:nvCxnSpPr>
        <p:spPr>
          <a:xfrm flipH="1">
            <a:off x="270387" y="3515106"/>
            <a:ext cx="3490451" cy="0"/>
          </a:xfrm>
          <a:prstGeom prst="line">
            <a:avLst/>
          </a:prstGeom>
          <a:ln w="381000">
            <a:solidFill>
              <a:srgbClr val="FF0000">
                <a:alpha val="50000"/>
              </a:srgbClr>
            </a:solidFill>
          </a:ln>
          <a:effectLst>
            <a:softEdge rad="1270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A78C02E-7C3B-4C1C-8A69-42482ADDFBA5}"/>
              </a:ext>
            </a:extLst>
          </p:cNvPr>
          <p:cNvCxnSpPr>
            <a:cxnSpLocks/>
          </p:cNvCxnSpPr>
          <p:nvPr/>
        </p:nvCxnSpPr>
        <p:spPr>
          <a:xfrm flipH="1">
            <a:off x="270387" y="4154203"/>
            <a:ext cx="3490451" cy="0"/>
          </a:xfrm>
          <a:prstGeom prst="line">
            <a:avLst/>
          </a:prstGeom>
          <a:ln w="381000">
            <a:solidFill>
              <a:srgbClr val="FF0000">
                <a:alpha val="50000"/>
              </a:srgbClr>
            </a:solidFill>
          </a:ln>
          <a:effectLst>
            <a:softEdge rad="1270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6AA0F9A-18DA-439E-B312-A82AEC7E91B9}"/>
              </a:ext>
            </a:extLst>
          </p:cNvPr>
          <p:cNvCxnSpPr>
            <a:cxnSpLocks/>
          </p:cNvCxnSpPr>
          <p:nvPr/>
        </p:nvCxnSpPr>
        <p:spPr>
          <a:xfrm flipH="1">
            <a:off x="4355692" y="2654783"/>
            <a:ext cx="570269" cy="0"/>
          </a:xfrm>
          <a:prstGeom prst="line">
            <a:avLst/>
          </a:prstGeom>
          <a:ln w="635000">
            <a:solidFill>
              <a:srgbClr val="FF0000">
                <a:alpha val="50000"/>
              </a:srgbClr>
            </a:solidFill>
          </a:ln>
          <a:effectLst>
            <a:softEdge rad="1270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D542323-69B6-4D71-9B6F-4D78C485B561}"/>
              </a:ext>
            </a:extLst>
          </p:cNvPr>
          <p:cNvCxnSpPr>
            <a:cxnSpLocks/>
          </p:cNvCxnSpPr>
          <p:nvPr/>
        </p:nvCxnSpPr>
        <p:spPr>
          <a:xfrm flipH="1">
            <a:off x="5083280" y="2654783"/>
            <a:ext cx="570269" cy="0"/>
          </a:xfrm>
          <a:prstGeom prst="line">
            <a:avLst/>
          </a:prstGeom>
          <a:ln w="635000">
            <a:solidFill>
              <a:srgbClr val="FF0000">
                <a:alpha val="50000"/>
              </a:srgbClr>
            </a:solidFill>
          </a:ln>
          <a:effectLst>
            <a:softEdge rad="1270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277A9F7-5739-48A9-94E3-58B9383C5011}"/>
              </a:ext>
            </a:extLst>
          </p:cNvPr>
          <p:cNvCxnSpPr>
            <a:cxnSpLocks/>
          </p:cNvCxnSpPr>
          <p:nvPr/>
        </p:nvCxnSpPr>
        <p:spPr>
          <a:xfrm flipH="1">
            <a:off x="5746956" y="2654783"/>
            <a:ext cx="570269" cy="0"/>
          </a:xfrm>
          <a:prstGeom prst="line">
            <a:avLst/>
          </a:prstGeom>
          <a:ln w="635000">
            <a:solidFill>
              <a:srgbClr val="FF0000">
                <a:alpha val="50000"/>
              </a:srgbClr>
            </a:solidFill>
          </a:ln>
          <a:effectLst>
            <a:softEdge rad="1270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71A6AEF-1F55-44BE-B7A7-0CBB7C961E63}"/>
              </a:ext>
            </a:extLst>
          </p:cNvPr>
          <p:cNvCxnSpPr>
            <a:cxnSpLocks/>
          </p:cNvCxnSpPr>
          <p:nvPr/>
        </p:nvCxnSpPr>
        <p:spPr>
          <a:xfrm flipH="1">
            <a:off x="4331112" y="3397119"/>
            <a:ext cx="570269" cy="0"/>
          </a:xfrm>
          <a:prstGeom prst="line">
            <a:avLst/>
          </a:prstGeom>
          <a:ln w="635000">
            <a:solidFill>
              <a:srgbClr val="FF0000">
                <a:alpha val="50000"/>
              </a:srgbClr>
            </a:solidFill>
          </a:ln>
          <a:effectLst>
            <a:softEdge rad="1270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81B74C7-64F8-4A07-BFC8-938AE303EAC2}"/>
              </a:ext>
            </a:extLst>
          </p:cNvPr>
          <p:cNvCxnSpPr>
            <a:cxnSpLocks/>
          </p:cNvCxnSpPr>
          <p:nvPr/>
        </p:nvCxnSpPr>
        <p:spPr>
          <a:xfrm flipH="1">
            <a:off x="5053783" y="3397119"/>
            <a:ext cx="570269" cy="0"/>
          </a:xfrm>
          <a:prstGeom prst="line">
            <a:avLst/>
          </a:prstGeom>
          <a:ln w="635000">
            <a:solidFill>
              <a:srgbClr val="FF0000">
                <a:alpha val="50000"/>
              </a:srgbClr>
            </a:solidFill>
          </a:ln>
          <a:effectLst>
            <a:softEdge rad="1270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5A1FE63-A37D-49A2-8026-54A58BEC9163}"/>
              </a:ext>
            </a:extLst>
          </p:cNvPr>
          <p:cNvCxnSpPr>
            <a:cxnSpLocks/>
          </p:cNvCxnSpPr>
          <p:nvPr/>
        </p:nvCxnSpPr>
        <p:spPr>
          <a:xfrm flipH="1">
            <a:off x="5746956" y="3390965"/>
            <a:ext cx="570269" cy="0"/>
          </a:xfrm>
          <a:prstGeom prst="line">
            <a:avLst/>
          </a:prstGeom>
          <a:ln w="635000">
            <a:solidFill>
              <a:srgbClr val="FF0000">
                <a:alpha val="50000"/>
              </a:srgbClr>
            </a:solidFill>
          </a:ln>
          <a:effectLst>
            <a:softEdge rad="1270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6F787C8-DD41-4DD5-A3CA-E30D51DE0FFE}"/>
              </a:ext>
            </a:extLst>
          </p:cNvPr>
          <p:cNvCxnSpPr>
            <a:cxnSpLocks/>
          </p:cNvCxnSpPr>
          <p:nvPr/>
        </p:nvCxnSpPr>
        <p:spPr>
          <a:xfrm flipH="1">
            <a:off x="4355692" y="4154203"/>
            <a:ext cx="570269" cy="0"/>
          </a:xfrm>
          <a:prstGeom prst="line">
            <a:avLst/>
          </a:prstGeom>
          <a:ln w="635000">
            <a:solidFill>
              <a:srgbClr val="FF0000">
                <a:alpha val="50000"/>
              </a:srgbClr>
            </a:solidFill>
          </a:ln>
          <a:effectLst>
            <a:softEdge rad="1270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A1A5EB9-A2D0-4C5D-8ADB-C38B4593F5BF}"/>
              </a:ext>
            </a:extLst>
          </p:cNvPr>
          <p:cNvCxnSpPr>
            <a:cxnSpLocks/>
          </p:cNvCxnSpPr>
          <p:nvPr/>
        </p:nvCxnSpPr>
        <p:spPr>
          <a:xfrm flipH="1">
            <a:off x="5053783" y="4154203"/>
            <a:ext cx="570269" cy="0"/>
          </a:xfrm>
          <a:prstGeom prst="line">
            <a:avLst/>
          </a:prstGeom>
          <a:ln w="635000">
            <a:solidFill>
              <a:srgbClr val="FF0000">
                <a:alpha val="50000"/>
              </a:srgbClr>
            </a:solidFill>
          </a:ln>
          <a:effectLst>
            <a:softEdge rad="1270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E4857C1-96E2-411D-88B5-49B168E27EA6}"/>
              </a:ext>
            </a:extLst>
          </p:cNvPr>
          <p:cNvCxnSpPr>
            <a:cxnSpLocks/>
          </p:cNvCxnSpPr>
          <p:nvPr/>
        </p:nvCxnSpPr>
        <p:spPr>
          <a:xfrm flipH="1">
            <a:off x="5746956" y="4154203"/>
            <a:ext cx="570269" cy="0"/>
          </a:xfrm>
          <a:prstGeom prst="line">
            <a:avLst/>
          </a:prstGeom>
          <a:ln w="635000">
            <a:solidFill>
              <a:srgbClr val="FF0000">
                <a:alpha val="50000"/>
              </a:srgbClr>
            </a:solidFill>
          </a:ln>
          <a:effectLst>
            <a:softEdge rad="1270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xplosion: 8 Points 34">
            <a:extLst>
              <a:ext uri="{FF2B5EF4-FFF2-40B4-BE49-F238E27FC236}">
                <a16:creationId xmlns:a16="http://schemas.microsoft.com/office/drawing/2014/main" id="{9897980A-4074-40EF-9CFD-DC6AF534BF8A}"/>
              </a:ext>
            </a:extLst>
          </p:cNvPr>
          <p:cNvSpPr/>
          <p:nvPr/>
        </p:nvSpPr>
        <p:spPr>
          <a:xfrm>
            <a:off x="9624544" y="2506062"/>
            <a:ext cx="379779" cy="379779"/>
          </a:xfrm>
          <a:prstGeom prst="irregularSeal1">
            <a:avLst/>
          </a:prstGeom>
          <a:solidFill>
            <a:srgbClr val="FFFF00"/>
          </a:solidFill>
          <a:ln>
            <a:solidFill>
              <a:srgbClr val="FF66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Explosion: 8 Points 35">
            <a:extLst>
              <a:ext uri="{FF2B5EF4-FFF2-40B4-BE49-F238E27FC236}">
                <a16:creationId xmlns:a16="http://schemas.microsoft.com/office/drawing/2014/main" id="{CA9FDC57-CDE7-4475-B7A9-0D9221ACD7A3}"/>
              </a:ext>
            </a:extLst>
          </p:cNvPr>
          <p:cNvSpPr/>
          <p:nvPr/>
        </p:nvSpPr>
        <p:spPr>
          <a:xfrm>
            <a:off x="10383468" y="2506061"/>
            <a:ext cx="379779" cy="379779"/>
          </a:xfrm>
          <a:prstGeom prst="irregularSeal1">
            <a:avLst/>
          </a:prstGeom>
          <a:solidFill>
            <a:srgbClr val="FFFF00"/>
          </a:solidFill>
          <a:ln>
            <a:solidFill>
              <a:srgbClr val="FF66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Explosion: 8 Points 36">
            <a:extLst>
              <a:ext uri="{FF2B5EF4-FFF2-40B4-BE49-F238E27FC236}">
                <a16:creationId xmlns:a16="http://schemas.microsoft.com/office/drawing/2014/main" id="{B7A960B0-EA46-457A-AF4D-91D75F2154BE}"/>
              </a:ext>
            </a:extLst>
          </p:cNvPr>
          <p:cNvSpPr/>
          <p:nvPr/>
        </p:nvSpPr>
        <p:spPr>
          <a:xfrm>
            <a:off x="11154698" y="2506060"/>
            <a:ext cx="379779" cy="379779"/>
          </a:xfrm>
          <a:prstGeom prst="irregularSeal1">
            <a:avLst/>
          </a:prstGeom>
          <a:solidFill>
            <a:srgbClr val="FFFF00"/>
          </a:solidFill>
          <a:ln>
            <a:solidFill>
              <a:srgbClr val="FF66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Explosion: 8 Points 37">
            <a:extLst>
              <a:ext uri="{FF2B5EF4-FFF2-40B4-BE49-F238E27FC236}">
                <a16:creationId xmlns:a16="http://schemas.microsoft.com/office/drawing/2014/main" id="{B521A614-8052-4B94-814A-046694E6BC97}"/>
              </a:ext>
            </a:extLst>
          </p:cNvPr>
          <p:cNvSpPr/>
          <p:nvPr/>
        </p:nvSpPr>
        <p:spPr>
          <a:xfrm>
            <a:off x="9624543" y="3251475"/>
            <a:ext cx="379779" cy="379779"/>
          </a:xfrm>
          <a:prstGeom prst="irregularSeal1">
            <a:avLst/>
          </a:prstGeom>
          <a:solidFill>
            <a:srgbClr val="FFFF00"/>
          </a:solidFill>
          <a:ln>
            <a:solidFill>
              <a:srgbClr val="FF66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Explosion: 8 Points 38">
            <a:extLst>
              <a:ext uri="{FF2B5EF4-FFF2-40B4-BE49-F238E27FC236}">
                <a16:creationId xmlns:a16="http://schemas.microsoft.com/office/drawing/2014/main" id="{886E27B3-2C91-4BB4-900D-173E03EB028C}"/>
              </a:ext>
            </a:extLst>
          </p:cNvPr>
          <p:cNvSpPr/>
          <p:nvPr/>
        </p:nvSpPr>
        <p:spPr>
          <a:xfrm>
            <a:off x="10383467" y="3201075"/>
            <a:ext cx="379779" cy="379779"/>
          </a:xfrm>
          <a:prstGeom prst="irregularSeal1">
            <a:avLst/>
          </a:prstGeom>
          <a:solidFill>
            <a:srgbClr val="FFFF00"/>
          </a:solidFill>
          <a:ln>
            <a:solidFill>
              <a:srgbClr val="FF66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Explosion: 8 Points 39">
            <a:extLst>
              <a:ext uri="{FF2B5EF4-FFF2-40B4-BE49-F238E27FC236}">
                <a16:creationId xmlns:a16="http://schemas.microsoft.com/office/drawing/2014/main" id="{1885711C-5624-41D9-8871-6A64E3A88427}"/>
              </a:ext>
            </a:extLst>
          </p:cNvPr>
          <p:cNvSpPr/>
          <p:nvPr/>
        </p:nvSpPr>
        <p:spPr>
          <a:xfrm>
            <a:off x="11195868" y="3201075"/>
            <a:ext cx="379779" cy="379779"/>
          </a:xfrm>
          <a:prstGeom prst="irregularSeal1">
            <a:avLst/>
          </a:prstGeom>
          <a:solidFill>
            <a:srgbClr val="FFFF00"/>
          </a:solidFill>
          <a:ln>
            <a:solidFill>
              <a:srgbClr val="FF66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Explosion: 8 Points 40">
            <a:extLst>
              <a:ext uri="{FF2B5EF4-FFF2-40B4-BE49-F238E27FC236}">
                <a16:creationId xmlns:a16="http://schemas.microsoft.com/office/drawing/2014/main" id="{D3006EBA-F6F0-466B-B677-26F982DFBF3D}"/>
              </a:ext>
            </a:extLst>
          </p:cNvPr>
          <p:cNvSpPr/>
          <p:nvPr/>
        </p:nvSpPr>
        <p:spPr>
          <a:xfrm>
            <a:off x="9631301" y="3964313"/>
            <a:ext cx="379779" cy="379779"/>
          </a:xfrm>
          <a:prstGeom prst="irregularSeal1">
            <a:avLst/>
          </a:prstGeom>
          <a:solidFill>
            <a:srgbClr val="FFFF00"/>
          </a:solidFill>
          <a:ln>
            <a:solidFill>
              <a:srgbClr val="FF66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Explosion: 8 Points 41">
            <a:extLst>
              <a:ext uri="{FF2B5EF4-FFF2-40B4-BE49-F238E27FC236}">
                <a16:creationId xmlns:a16="http://schemas.microsoft.com/office/drawing/2014/main" id="{D438D27F-3B0C-4DB0-8DFB-BE14EE035299}"/>
              </a:ext>
            </a:extLst>
          </p:cNvPr>
          <p:cNvSpPr/>
          <p:nvPr/>
        </p:nvSpPr>
        <p:spPr>
          <a:xfrm>
            <a:off x="10365040" y="3962895"/>
            <a:ext cx="379779" cy="379779"/>
          </a:xfrm>
          <a:prstGeom prst="irregularSeal1">
            <a:avLst/>
          </a:prstGeom>
          <a:solidFill>
            <a:srgbClr val="FFFF00"/>
          </a:solidFill>
          <a:ln>
            <a:solidFill>
              <a:srgbClr val="FF66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Explosion: 8 Points 42">
            <a:extLst>
              <a:ext uri="{FF2B5EF4-FFF2-40B4-BE49-F238E27FC236}">
                <a16:creationId xmlns:a16="http://schemas.microsoft.com/office/drawing/2014/main" id="{592716A3-384F-4B1A-9BCC-9DC60005EB47}"/>
              </a:ext>
            </a:extLst>
          </p:cNvPr>
          <p:cNvSpPr/>
          <p:nvPr/>
        </p:nvSpPr>
        <p:spPr>
          <a:xfrm>
            <a:off x="11156539" y="3960693"/>
            <a:ext cx="379779" cy="379779"/>
          </a:xfrm>
          <a:prstGeom prst="irregularSeal1">
            <a:avLst/>
          </a:prstGeom>
          <a:solidFill>
            <a:srgbClr val="FFFF00"/>
          </a:solidFill>
          <a:ln>
            <a:solidFill>
              <a:srgbClr val="FF66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E508835-274C-4ED6-B65A-C17BDB5BA6E7}"/>
              </a:ext>
            </a:extLst>
          </p:cNvPr>
          <p:cNvSpPr txBox="1"/>
          <p:nvPr/>
        </p:nvSpPr>
        <p:spPr>
          <a:xfrm>
            <a:off x="3338053" y="4273464"/>
            <a:ext cx="884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OR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C5D1B40-B7D9-42BD-BFBE-0B4A06DE92B1}"/>
              </a:ext>
            </a:extLst>
          </p:cNvPr>
          <p:cNvSpPr txBox="1"/>
          <p:nvPr/>
        </p:nvSpPr>
        <p:spPr>
          <a:xfrm>
            <a:off x="678427" y="886326"/>
            <a:ext cx="2767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Ci - like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6D0273B-20B7-4B62-8656-3C197B4EF417}"/>
              </a:ext>
            </a:extLst>
          </p:cNvPr>
          <p:cNvSpPr txBox="1"/>
          <p:nvPr/>
        </p:nvSpPr>
        <p:spPr>
          <a:xfrm>
            <a:off x="4259827" y="918370"/>
            <a:ext cx="21385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G - like</a:t>
            </a:r>
          </a:p>
        </p:txBody>
      </p:sp>
      <p:sp>
        <p:nvSpPr>
          <p:cNvPr id="47" name="Arrow: Right 46">
            <a:extLst>
              <a:ext uri="{FF2B5EF4-FFF2-40B4-BE49-F238E27FC236}">
                <a16:creationId xmlns:a16="http://schemas.microsoft.com/office/drawing/2014/main" id="{7DF6BDBD-9018-4F2F-8107-C3F3D64BBF4B}"/>
              </a:ext>
            </a:extLst>
          </p:cNvPr>
          <p:cNvSpPr/>
          <p:nvPr/>
        </p:nvSpPr>
        <p:spPr>
          <a:xfrm>
            <a:off x="7182468" y="2850244"/>
            <a:ext cx="1621720" cy="9130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08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0DD1312-A001-4FD5-AE29-FF3AAA28002A}"/>
              </a:ext>
            </a:extLst>
          </p:cNvPr>
          <p:cNvSpPr/>
          <p:nvPr/>
        </p:nvSpPr>
        <p:spPr>
          <a:xfrm>
            <a:off x="0" y="6125496"/>
            <a:ext cx="12192000" cy="73250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rimson Text" panose="02000503000000000000" pitchFamily="2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6671BC8-74C3-480A-893F-FE6AF8511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156" y="6142334"/>
            <a:ext cx="3814916" cy="69882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B33FE0D-A79C-4AD7-B98D-836046247AD7}"/>
              </a:ext>
            </a:extLst>
          </p:cNvPr>
          <p:cNvSpPr/>
          <p:nvPr/>
        </p:nvSpPr>
        <p:spPr>
          <a:xfrm>
            <a:off x="0" y="0"/>
            <a:ext cx="12192000" cy="73250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50000"/>
                <a:lumOff val="50000"/>
                <a:alpha val="9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rimson Text" panose="02000503000000000000" pitchFamily="2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EACB59-9D96-498C-BDBF-A604F7DE4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3973" y="6309184"/>
            <a:ext cx="1179871" cy="365125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  <a:latin typeface="Crimson Text" panose="02000503000000000000" pitchFamily="2" charset="0"/>
              </a:rPr>
              <a:t>1/16</a:t>
            </a:r>
          </a:p>
        </p:txBody>
      </p:sp>
      <p:sp>
        <p:nvSpPr>
          <p:cNvPr id="8" name="Title 10">
            <a:extLst>
              <a:ext uri="{FF2B5EF4-FFF2-40B4-BE49-F238E27FC236}">
                <a16:creationId xmlns:a16="http://schemas.microsoft.com/office/drawing/2014/main" id="{D7506305-FCE1-4EA1-9F78-FDE9380EAF01}"/>
              </a:ext>
            </a:extLst>
          </p:cNvPr>
          <p:cNvSpPr txBox="1">
            <a:spLocks/>
          </p:cNvSpPr>
          <p:nvPr/>
        </p:nvSpPr>
        <p:spPr>
          <a:xfrm>
            <a:off x="254264" y="16278"/>
            <a:ext cx="11683470" cy="77889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dirty="0">
                <a:solidFill>
                  <a:schemeClr val="bg1"/>
                </a:solidFill>
                <a:latin typeface="Crimson Text" panose="02000503000000000000" pitchFamily="2" charset="0"/>
              </a:rPr>
              <a:t>From First-Principles to Quantum Detection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EC9A2C-A6DF-4117-9337-9A5CF21C5A40}"/>
              </a:ext>
            </a:extLst>
          </p:cNvPr>
          <p:cNvSpPr txBox="1"/>
          <p:nvPr/>
        </p:nvSpPr>
        <p:spPr>
          <a:xfrm>
            <a:off x="9711621" y="3866241"/>
            <a:ext cx="22261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8B1F41"/>
                </a:solidFill>
              </a:rPr>
              <a:t>Defects/</a:t>
            </a:r>
          </a:p>
          <a:p>
            <a:r>
              <a:rPr lang="en-US" sz="3600" dirty="0">
                <a:solidFill>
                  <a:srgbClr val="8B1F41"/>
                </a:solidFill>
              </a:rPr>
              <a:t>Properties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2472F1-1E04-4D74-A572-FC523193B7E8}"/>
              </a:ext>
            </a:extLst>
          </p:cNvPr>
          <p:cNvSpPr txBox="1"/>
          <p:nvPr/>
        </p:nvSpPr>
        <p:spPr>
          <a:xfrm>
            <a:off x="5363583" y="3866240"/>
            <a:ext cx="22261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8B1F41"/>
                </a:solidFill>
              </a:rPr>
              <a:t>Formation Conditions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7775246-14E3-4BF1-A233-4E8B2DA9AE78}"/>
              </a:ext>
            </a:extLst>
          </p:cNvPr>
          <p:cNvCxnSpPr>
            <a:stCxn id="13" idx="3"/>
            <a:endCxn id="10" idx="1"/>
          </p:cNvCxnSpPr>
          <p:nvPr/>
        </p:nvCxnSpPr>
        <p:spPr>
          <a:xfrm>
            <a:off x="7589696" y="4466405"/>
            <a:ext cx="2121925" cy="1"/>
          </a:xfrm>
          <a:prstGeom prst="straightConnector1">
            <a:avLst/>
          </a:prstGeom>
          <a:ln w="127000">
            <a:solidFill>
              <a:srgbClr val="B1B3B3"/>
            </a:solidFill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rc 16">
            <a:extLst>
              <a:ext uri="{FF2B5EF4-FFF2-40B4-BE49-F238E27FC236}">
                <a16:creationId xmlns:a16="http://schemas.microsoft.com/office/drawing/2014/main" id="{AE42AE27-A068-41EB-9A43-92AA255AF0C5}"/>
              </a:ext>
            </a:extLst>
          </p:cNvPr>
          <p:cNvSpPr/>
          <p:nvPr/>
        </p:nvSpPr>
        <p:spPr>
          <a:xfrm>
            <a:off x="6771288" y="3548956"/>
            <a:ext cx="3758742" cy="689226"/>
          </a:xfrm>
          <a:prstGeom prst="arc">
            <a:avLst>
              <a:gd name="adj1" fmla="val 10768085"/>
              <a:gd name="adj2" fmla="val 0"/>
            </a:avLst>
          </a:prstGeom>
          <a:ln w="63500">
            <a:solidFill>
              <a:srgbClr val="404040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F8061DA-73D1-4BDB-87F1-D2C7B1685F17}"/>
              </a:ext>
            </a:extLst>
          </p:cNvPr>
          <p:cNvSpPr/>
          <p:nvPr/>
        </p:nvSpPr>
        <p:spPr>
          <a:xfrm rot="10800000">
            <a:off x="6771287" y="4723114"/>
            <a:ext cx="3758742" cy="689226"/>
          </a:xfrm>
          <a:prstGeom prst="arc">
            <a:avLst>
              <a:gd name="adj1" fmla="val 10768085"/>
              <a:gd name="adj2" fmla="val 0"/>
            </a:avLst>
          </a:prstGeom>
          <a:ln w="63500">
            <a:solidFill>
              <a:srgbClr val="404040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7DB7E10-E0AE-4981-86CF-539E3DAA1D9F}"/>
              </a:ext>
            </a:extLst>
          </p:cNvPr>
          <p:cNvSpPr txBox="1"/>
          <p:nvPr/>
        </p:nvSpPr>
        <p:spPr>
          <a:xfrm>
            <a:off x="6922489" y="3025736"/>
            <a:ext cx="3456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Deterministic Creation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1DE0D93-402E-4BC8-81E7-6BA359490D92}"/>
              </a:ext>
            </a:extLst>
          </p:cNvPr>
          <p:cNvSpPr txBox="1"/>
          <p:nvPr/>
        </p:nvSpPr>
        <p:spPr>
          <a:xfrm>
            <a:off x="7117114" y="5412341"/>
            <a:ext cx="3067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Quantum Detection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6E4766E-64DA-4B93-95AE-9E07C6DB91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3889" y="1847823"/>
            <a:ext cx="2176613" cy="1892098"/>
          </a:xfrm>
          <a:prstGeom prst="rect">
            <a:avLst/>
          </a:prstGeom>
        </p:spPr>
      </p:pic>
      <p:pic>
        <p:nvPicPr>
          <p:cNvPr id="22" name="Picture 21" descr="Diagram&#10;&#10;Description automatically generated">
            <a:extLst>
              <a:ext uri="{FF2B5EF4-FFF2-40B4-BE49-F238E27FC236}">
                <a16:creationId xmlns:a16="http://schemas.microsoft.com/office/drawing/2014/main" id="{988672B4-A9C4-454A-9538-ACEE93E57F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78" y="3764041"/>
            <a:ext cx="3758742" cy="227726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1EEC96C-01A2-421E-BB84-EB5A225FF94B}"/>
              </a:ext>
            </a:extLst>
          </p:cNvPr>
          <p:cNvSpPr txBox="1"/>
          <p:nvPr/>
        </p:nvSpPr>
        <p:spPr>
          <a:xfrm>
            <a:off x="1061032" y="1067841"/>
            <a:ext cx="2962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My Background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E4AC8A5-DFFB-4827-BEC9-462382AD0F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685" y="1146881"/>
            <a:ext cx="5437942" cy="168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4171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0DD1312-A001-4FD5-AE29-FF3AAA28002A}"/>
              </a:ext>
            </a:extLst>
          </p:cNvPr>
          <p:cNvSpPr/>
          <p:nvPr/>
        </p:nvSpPr>
        <p:spPr>
          <a:xfrm>
            <a:off x="0" y="6125496"/>
            <a:ext cx="12192000" cy="73250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rimson Text" panose="02000503000000000000" pitchFamily="2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6671BC8-74C3-480A-893F-FE6AF8511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156" y="6142334"/>
            <a:ext cx="3814916" cy="69882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B33FE0D-A79C-4AD7-B98D-836046247AD7}"/>
              </a:ext>
            </a:extLst>
          </p:cNvPr>
          <p:cNvSpPr/>
          <p:nvPr/>
        </p:nvSpPr>
        <p:spPr>
          <a:xfrm>
            <a:off x="0" y="0"/>
            <a:ext cx="12192000" cy="73250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50000"/>
                <a:lumOff val="50000"/>
                <a:alpha val="9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rimson Text" panose="02000503000000000000" pitchFamily="2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EACB59-9D96-498C-BDBF-A604F7DE4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0349" y="6309184"/>
            <a:ext cx="1553496" cy="365125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  <a:latin typeface="Crimson Text" panose="02000503000000000000" pitchFamily="2" charset="0"/>
              </a:rPr>
              <a:t>12/16</a:t>
            </a:r>
          </a:p>
        </p:txBody>
      </p:sp>
      <p:sp>
        <p:nvSpPr>
          <p:cNvPr id="8" name="Title 10">
            <a:extLst>
              <a:ext uri="{FF2B5EF4-FFF2-40B4-BE49-F238E27FC236}">
                <a16:creationId xmlns:a16="http://schemas.microsoft.com/office/drawing/2014/main" id="{249316BE-EC01-4D4B-9A92-3C5B619ED248}"/>
              </a:ext>
            </a:extLst>
          </p:cNvPr>
          <p:cNvSpPr txBox="1">
            <a:spLocks/>
          </p:cNvSpPr>
          <p:nvPr/>
        </p:nvSpPr>
        <p:spPr>
          <a:xfrm>
            <a:off x="254264" y="16278"/>
            <a:ext cx="11683470" cy="77889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dirty="0">
                <a:solidFill>
                  <a:schemeClr val="bg1"/>
                </a:solidFill>
                <a:latin typeface="Crimson Text" panose="02000503000000000000" pitchFamily="2" charset="0"/>
              </a:rPr>
              <a:t>Improve Indirect- and Formation-Based Detectors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19BA01-BDB2-46AD-97D4-7B8BD43268AA}"/>
              </a:ext>
            </a:extLst>
          </p:cNvPr>
          <p:cNvSpPr txBox="1"/>
          <p:nvPr/>
        </p:nvSpPr>
        <p:spPr>
          <a:xfrm>
            <a:off x="0" y="5109899"/>
            <a:ext cx="69282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Processing with forming gas → more variety of defects available in formation-based detection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8CC8A71-D4E1-4BB4-8703-CDEC7F6CB3B6}"/>
              </a:ext>
            </a:extLst>
          </p:cNvPr>
          <p:cNvSpPr/>
          <p:nvPr/>
        </p:nvSpPr>
        <p:spPr>
          <a:xfrm>
            <a:off x="8648109" y="2890191"/>
            <a:ext cx="2841522" cy="284152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Explosion: 8 Points 34">
            <a:extLst>
              <a:ext uri="{FF2B5EF4-FFF2-40B4-BE49-F238E27FC236}">
                <a16:creationId xmlns:a16="http://schemas.microsoft.com/office/drawing/2014/main" id="{9897980A-4074-40EF-9CFD-DC6AF534BF8A}"/>
              </a:ext>
            </a:extLst>
          </p:cNvPr>
          <p:cNvSpPr/>
          <p:nvPr/>
        </p:nvSpPr>
        <p:spPr>
          <a:xfrm>
            <a:off x="9163065" y="3456931"/>
            <a:ext cx="379779" cy="379779"/>
          </a:xfrm>
          <a:prstGeom prst="irregularSeal1">
            <a:avLst/>
          </a:prstGeom>
          <a:solidFill>
            <a:srgbClr val="FFFF00"/>
          </a:solidFill>
          <a:ln>
            <a:solidFill>
              <a:srgbClr val="FF66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Explosion: 8 Points 35">
            <a:extLst>
              <a:ext uri="{FF2B5EF4-FFF2-40B4-BE49-F238E27FC236}">
                <a16:creationId xmlns:a16="http://schemas.microsoft.com/office/drawing/2014/main" id="{CA9FDC57-CDE7-4475-B7A9-0D9221ACD7A3}"/>
              </a:ext>
            </a:extLst>
          </p:cNvPr>
          <p:cNvSpPr/>
          <p:nvPr/>
        </p:nvSpPr>
        <p:spPr>
          <a:xfrm>
            <a:off x="9921989" y="3456930"/>
            <a:ext cx="379779" cy="379779"/>
          </a:xfrm>
          <a:prstGeom prst="irregularSeal1">
            <a:avLst/>
          </a:prstGeom>
          <a:solidFill>
            <a:srgbClr val="92D050"/>
          </a:solidFill>
          <a:ln>
            <a:solidFill>
              <a:srgbClr val="FF66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Explosion: 8 Points 36">
            <a:extLst>
              <a:ext uri="{FF2B5EF4-FFF2-40B4-BE49-F238E27FC236}">
                <a16:creationId xmlns:a16="http://schemas.microsoft.com/office/drawing/2014/main" id="{B7A960B0-EA46-457A-AF4D-91D75F2154BE}"/>
              </a:ext>
            </a:extLst>
          </p:cNvPr>
          <p:cNvSpPr/>
          <p:nvPr/>
        </p:nvSpPr>
        <p:spPr>
          <a:xfrm>
            <a:off x="10693219" y="3456929"/>
            <a:ext cx="379779" cy="379779"/>
          </a:xfrm>
          <a:prstGeom prst="irregularSeal1">
            <a:avLst/>
          </a:prstGeom>
          <a:solidFill>
            <a:srgbClr val="92D050"/>
          </a:solidFill>
          <a:ln>
            <a:solidFill>
              <a:srgbClr val="FF66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Explosion: 8 Points 37">
            <a:extLst>
              <a:ext uri="{FF2B5EF4-FFF2-40B4-BE49-F238E27FC236}">
                <a16:creationId xmlns:a16="http://schemas.microsoft.com/office/drawing/2014/main" id="{B521A614-8052-4B94-814A-046694E6BC97}"/>
              </a:ext>
            </a:extLst>
          </p:cNvPr>
          <p:cNvSpPr/>
          <p:nvPr/>
        </p:nvSpPr>
        <p:spPr>
          <a:xfrm>
            <a:off x="9163064" y="4202344"/>
            <a:ext cx="379779" cy="379779"/>
          </a:xfrm>
          <a:prstGeom prst="irregularSeal1">
            <a:avLst/>
          </a:prstGeom>
          <a:solidFill>
            <a:srgbClr val="FFFF00"/>
          </a:solidFill>
          <a:ln>
            <a:solidFill>
              <a:srgbClr val="FF66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Explosion: 8 Points 38">
            <a:extLst>
              <a:ext uri="{FF2B5EF4-FFF2-40B4-BE49-F238E27FC236}">
                <a16:creationId xmlns:a16="http://schemas.microsoft.com/office/drawing/2014/main" id="{886E27B3-2C91-4BB4-900D-173E03EB028C}"/>
              </a:ext>
            </a:extLst>
          </p:cNvPr>
          <p:cNvSpPr/>
          <p:nvPr/>
        </p:nvSpPr>
        <p:spPr>
          <a:xfrm>
            <a:off x="9921988" y="4151944"/>
            <a:ext cx="379779" cy="379779"/>
          </a:xfrm>
          <a:prstGeom prst="irregularSeal1">
            <a:avLst/>
          </a:prstGeom>
          <a:solidFill>
            <a:srgbClr val="92D050"/>
          </a:solidFill>
          <a:ln>
            <a:solidFill>
              <a:srgbClr val="FF66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Explosion: 8 Points 39">
            <a:extLst>
              <a:ext uri="{FF2B5EF4-FFF2-40B4-BE49-F238E27FC236}">
                <a16:creationId xmlns:a16="http://schemas.microsoft.com/office/drawing/2014/main" id="{1885711C-5624-41D9-8871-6A64E3A88427}"/>
              </a:ext>
            </a:extLst>
          </p:cNvPr>
          <p:cNvSpPr/>
          <p:nvPr/>
        </p:nvSpPr>
        <p:spPr>
          <a:xfrm>
            <a:off x="10734389" y="4151944"/>
            <a:ext cx="379779" cy="379779"/>
          </a:xfrm>
          <a:prstGeom prst="irregularSeal1">
            <a:avLst/>
          </a:prstGeom>
          <a:solidFill>
            <a:srgbClr val="92D050"/>
          </a:solidFill>
          <a:ln>
            <a:solidFill>
              <a:srgbClr val="FF66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Explosion: 8 Points 40">
            <a:extLst>
              <a:ext uri="{FF2B5EF4-FFF2-40B4-BE49-F238E27FC236}">
                <a16:creationId xmlns:a16="http://schemas.microsoft.com/office/drawing/2014/main" id="{D3006EBA-F6F0-466B-B677-26F982DFBF3D}"/>
              </a:ext>
            </a:extLst>
          </p:cNvPr>
          <p:cNvSpPr/>
          <p:nvPr/>
        </p:nvSpPr>
        <p:spPr>
          <a:xfrm>
            <a:off x="9169822" y="4915182"/>
            <a:ext cx="379779" cy="379779"/>
          </a:xfrm>
          <a:prstGeom prst="irregularSeal1">
            <a:avLst/>
          </a:prstGeom>
          <a:solidFill>
            <a:srgbClr val="FFFF00"/>
          </a:solidFill>
          <a:ln>
            <a:solidFill>
              <a:srgbClr val="FF66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Explosion: 8 Points 41">
            <a:extLst>
              <a:ext uri="{FF2B5EF4-FFF2-40B4-BE49-F238E27FC236}">
                <a16:creationId xmlns:a16="http://schemas.microsoft.com/office/drawing/2014/main" id="{D438D27F-3B0C-4DB0-8DFB-BE14EE035299}"/>
              </a:ext>
            </a:extLst>
          </p:cNvPr>
          <p:cNvSpPr/>
          <p:nvPr/>
        </p:nvSpPr>
        <p:spPr>
          <a:xfrm>
            <a:off x="9903561" y="4913764"/>
            <a:ext cx="379779" cy="379779"/>
          </a:xfrm>
          <a:prstGeom prst="irregularSeal1">
            <a:avLst/>
          </a:prstGeom>
          <a:solidFill>
            <a:srgbClr val="FFFF00"/>
          </a:solidFill>
          <a:ln>
            <a:solidFill>
              <a:srgbClr val="FF66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Explosion: 8 Points 42">
            <a:extLst>
              <a:ext uri="{FF2B5EF4-FFF2-40B4-BE49-F238E27FC236}">
                <a16:creationId xmlns:a16="http://schemas.microsoft.com/office/drawing/2014/main" id="{592716A3-384F-4B1A-9BCC-9DC60005EB47}"/>
              </a:ext>
            </a:extLst>
          </p:cNvPr>
          <p:cNvSpPr/>
          <p:nvPr/>
        </p:nvSpPr>
        <p:spPr>
          <a:xfrm>
            <a:off x="10695060" y="4911562"/>
            <a:ext cx="379779" cy="379779"/>
          </a:xfrm>
          <a:prstGeom prst="irregularSeal1">
            <a:avLst/>
          </a:prstGeom>
          <a:solidFill>
            <a:srgbClr val="FFFF00"/>
          </a:solidFill>
          <a:ln>
            <a:solidFill>
              <a:srgbClr val="FF66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89DBC5C8-BF46-48F0-B62E-E0E9EBD6D256}"/>
              </a:ext>
            </a:extLst>
          </p:cNvPr>
          <p:cNvSpPr/>
          <p:nvPr/>
        </p:nvSpPr>
        <p:spPr>
          <a:xfrm>
            <a:off x="254264" y="921811"/>
            <a:ext cx="2841522" cy="284152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B208AD89-8738-43FD-9D9F-DCAE1C9F99AA}"/>
              </a:ext>
            </a:extLst>
          </p:cNvPr>
          <p:cNvSpPr/>
          <p:nvPr/>
        </p:nvSpPr>
        <p:spPr>
          <a:xfrm>
            <a:off x="3076264" y="2360926"/>
            <a:ext cx="2841522" cy="284152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5B35884-314C-4F5F-8016-FE9DA2E2580F}"/>
              </a:ext>
            </a:extLst>
          </p:cNvPr>
          <p:cNvSpPr txBox="1"/>
          <p:nvPr/>
        </p:nvSpPr>
        <p:spPr>
          <a:xfrm>
            <a:off x="6847883" y="1823350"/>
            <a:ext cx="53899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Defect arrays → better positioning/ detection vs. single defects</a:t>
            </a:r>
          </a:p>
        </p:txBody>
      </p:sp>
      <p:sp>
        <p:nvSpPr>
          <p:cNvPr id="51" name="Explosion: 8 Points 50">
            <a:extLst>
              <a:ext uri="{FF2B5EF4-FFF2-40B4-BE49-F238E27FC236}">
                <a16:creationId xmlns:a16="http://schemas.microsoft.com/office/drawing/2014/main" id="{26BB671A-ABE6-4696-BDF9-4102E226EF23}"/>
              </a:ext>
            </a:extLst>
          </p:cNvPr>
          <p:cNvSpPr/>
          <p:nvPr/>
        </p:nvSpPr>
        <p:spPr>
          <a:xfrm>
            <a:off x="3546373" y="3065492"/>
            <a:ext cx="379779" cy="379779"/>
          </a:xfrm>
          <a:prstGeom prst="irregularSeal1">
            <a:avLst/>
          </a:prstGeom>
          <a:solidFill>
            <a:srgbClr val="FFFF00"/>
          </a:solidFill>
          <a:ln>
            <a:solidFill>
              <a:srgbClr val="FF66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Explosion: 8 Points 51">
            <a:extLst>
              <a:ext uri="{FF2B5EF4-FFF2-40B4-BE49-F238E27FC236}">
                <a16:creationId xmlns:a16="http://schemas.microsoft.com/office/drawing/2014/main" id="{95EE7B1A-5F30-4685-8BA7-5CECCC9E0A37}"/>
              </a:ext>
            </a:extLst>
          </p:cNvPr>
          <p:cNvSpPr/>
          <p:nvPr/>
        </p:nvSpPr>
        <p:spPr>
          <a:xfrm>
            <a:off x="5140896" y="3374010"/>
            <a:ext cx="379779" cy="379779"/>
          </a:xfrm>
          <a:prstGeom prst="irregularSeal1">
            <a:avLst/>
          </a:prstGeom>
          <a:solidFill>
            <a:srgbClr val="FFFF00"/>
          </a:solidFill>
          <a:ln>
            <a:solidFill>
              <a:srgbClr val="FF66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Explosion: 8 Points 52">
            <a:extLst>
              <a:ext uri="{FF2B5EF4-FFF2-40B4-BE49-F238E27FC236}">
                <a16:creationId xmlns:a16="http://schemas.microsoft.com/office/drawing/2014/main" id="{02BBE4AF-3BC8-4E60-9243-7BFF296ADD2F}"/>
              </a:ext>
            </a:extLst>
          </p:cNvPr>
          <p:cNvSpPr/>
          <p:nvPr/>
        </p:nvSpPr>
        <p:spPr>
          <a:xfrm>
            <a:off x="3923072" y="4200452"/>
            <a:ext cx="379779" cy="379779"/>
          </a:xfrm>
          <a:prstGeom prst="irregularSeal1">
            <a:avLst/>
          </a:prstGeom>
          <a:solidFill>
            <a:srgbClr val="FFFF00"/>
          </a:solidFill>
          <a:ln>
            <a:solidFill>
              <a:srgbClr val="FF66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Explosion: 8 Points 53">
            <a:extLst>
              <a:ext uri="{FF2B5EF4-FFF2-40B4-BE49-F238E27FC236}">
                <a16:creationId xmlns:a16="http://schemas.microsoft.com/office/drawing/2014/main" id="{FC705916-7EE3-49A3-BFF1-642BD24CA2FD}"/>
              </a:ext>
            </a:extLst>
          </p:cNvPr>
          <p:cNvSpPr/>
          <p:nvPr/>
        </p:nvSpPr>
        <p:spPr>
          <a:xfrm>
            <a:off x="767517" y="1633460"/>
            <a:ext cx="379779" cy="379779"/>
          </a:xfrm>
          <a:prstGeom prst="irregularSeal1">
            <a:avLst/>
          </a:prstGeom>
          <a:solidFill>
            <a:schemeClr val="tx1">
              <a:alpha val="97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Explosion: 8 Points 54">
            <a:extLst>
              <a:ext uri="{FF2B5EF4-FFF2-40B4-BE49-F238E27FC236}">
                <a16:creationId xmlns:a16="http://schemas.microsoft.com/office/drawing/2014/main" id="{4CA65909-BFD8-4818-A881-8F6A3EABE32D}"/>
              </a:ext>
            </a:extLst>
          </p:cNvPr>
          <p:cNvSpPr/>
          <p:nvPr/>
        </p:nvSpPr>
        <p:spPr>
          <a:xfrm>
            <a:off x="2178516" y="1889179"/>
            <a:ext cx="379779" cy="379779"/>
          </a:xfrm>
          <a:prstGeom prst="irregularSeal1">
            <a:avLst/>
          </a:prstGeom>
          <a:solidFill>
            <a:schemeClr val="tx1">
              <a:alpha val="97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Explosion: 8 Points 55">
            <a:extLst>
              <a:ext uri="{FF2B5EF4-FFF2-40B4-BE49-F238E27FC236}">
                <a16:creationId xmlns:a16="http://schemas.microsoft.com/office/drawing/2014/main" id="{04C4470A-35B3-4A7A-AB26-65965EDA2D72}"/>
              </a:ext>
            </a:extLst>
          </p:cNvPr>
          <p:cNvSpPr/>
          <p:nvPr/>
        </p:nvSpPr>
        <p:spPr>
          <a:xfrm>
            <a:off x="1133478" y="2747839"/>
            <a:ext cx="379779" cy="379779"/>
          </a:xfrm>
          <a:prstGeom prst="irregularSeal1">
            <a:avLst/>
          </a:prstGeom>
          <a:solidFill>
            <a:schemeClr val="tx1">
              <a:alpha val="97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Explosion: 8 Points 56">
            <a:extLst>
              <a:ext uri="{FF2B5EF4-FFF2-40B4-BE49-F238E27FC236}">
                <a16:creationId xmlns:a16="http://schemas.microsoft.com/office/drawing/2014/main" id="{56BECCDC-DCCF-4483-8F70-CD6F812B270A}"/>
              </a:ext>
            </a:extLst>
          </p:cNvPr>
          <p:cNvSpPr/>
          <p:nvPr/>
        </p:nvSpPr>
        <p:spPr>
          <a:xfrm>
            <a:off x="3938993" y="2798470"/>
            <a:ext cx="379779" cy="379779"/>
          </a:xfrm>
          <a:prstGeom prst="irregularSeal1">
            <a:avLst/>
          </a:prstGeom>
          <a:solidFill>
            <a:schemeClr val="tx1">
              <a:alpha val="97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Explosion: 8 Points 57">
            <a:extLst>
              <a:ext uri="{FF2B5EF4-FFF2-40B4-BE49-F238E27FC236}">
                <a16:creationId xmlns:a16="http://schemas.microsoft.com/office/drawing/2014/main" id="{F7A6E781-A5C4-49A3-9203-9E8B431C2388}"/>
              </a:ext>
            </a:extLst>
          </p:cNvPr>
          <p:cNvSpPr/>
          <p:nvPr/>
        </p:nvSpPr>
        <p:spPr>
          <a:xfrm>
            <a:off x="1095113" y="1367547"/>
            <a:ext cx="379779" cy="379779"/>
          </a:xfrm>
          <a:prstGeom prst="irregularSeal1">
            <a:avLst/>
          </a:prstGeom>
          <a:solidFill>
            <a:schemeClr val="tx1">
              <a:alpha val="97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3AA5512-3F3E-467F-95DD-03C7046F1099}"/>
              </a:ext>
            </a:extLst>
          </p:cNvPr>
          <p:cNvCxnSpPr/>
          <p:nvPr/>
        </p:nvCxnSpPr>
        <p:spPr>
          <a:xfrm>
            <a:off x="3095786" y="1823349"/>
            <a:ext cx="723845" cy="635498"/>
          </a:xfrm>
          <a:prstGeom prst="straightConnector1">
            <a:avLst/>
          </a:prstGeom>
          <a:ln w="635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5E5EB0F-7249-4C76-BC89-D568A0F49BF8}"/>
              </a:ext>
            </a:extLst>
          </p:cNvPr>
          <p:cNvSpPr txBox="1"/>
          <p:nvPr/>
        </p:nvSpPr>
        <p:spPr>
          <a:xfrm>
            <a:off x="3234813" y="1670869"/>
            <a:ext cx="2359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add Forming Gas</a:t>
            </a:r>
          </a:p>
        </p:txBody>
      </p:sp>
      <p:sp>
        <p:nvSpPr>
          <p:cNvPr id="59" name="Explosion: 8 Points 58">
            <a:extLst>
              <a:ext uri="{FF2B5EF4-FFF2-40B4-BE49-F238E27FC236}">
                <a16:creationId xmlns:a16="http://schemas.microsoft.com/office/drawing/2014/main" id="{E2E99561-B2E8-4238-8E68-8043A54A0163}"/>
              </a:ext>
            </a:extLst>
          </p:cNvPr>
          <p:cNvSpPr/>
          <p:nvPr/>
        </p:nvSpPr>
        <p:spPr>
          <a:xfrm>
            <a:off x="10313975" y="3804466"/>
            <a:ext cx="379779" cy="379779"/>
          </a:xfrm>
          <a:prstGeom prst="irregularSeal1">
            <a:avLst/>
          </a:prstGeom>
          <a:solidFill>
            <a:schemeClr val="tx1">
              <a:alpha val="97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1FBE11F-8BB4-47BF-AA8D-DB048BCFB03C}"/>
              </a:ext>
            </a:extLst>
          </p:cNvPr>
          <p:cNvCxnSpPr/>
          <p:nvPr/>
        </p:nvCxnSpPr>
        <p:spPr>
          <a:xfrm flipH="1" flipV="1">
            <a:off x="10530349" y="3994355"/>
            <a:ext cx="393929" cy="32647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17867B22-7B47-4ADA-A884-821F2864B40E}"/>
              </a:ext>
            </a:extLst>
          </p:cNvPr>
          <p:cNvCxnSpPr/>
          <p:nvPr/>
        </p:nvCxnSpPr>
        <p:spPr>
          <a:xfrm flipH="1" flipV="1">
            <a:off x="10076375" y="3667851"/>
            <a:ext cx="393929" cy="32647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D25CCE87-FCF5-4B32-B1B8-423DD0EEAA93}"/>
              </a:ext>
            </a:extLst>
          </p:cNvPr>
          <p:cNvCxnSpPr>
            <a:cxnSpLocks/>
          </p:cNvCxnSpPr>
          <p:nvPr/>
        </p:nvCxnSpPr>
        <p:spPr>
          <a:xfrm flipV="1">
            <a:off x="10539368" y="3614516"/>
            <a:ext cx="377301" cy="34750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F8E38CBD-9E74-4EC1-B5C7-807650771FEB}"/>
              </a:ext>
            </a:extLst>
          </p:cNvPr>
          <p:cNvCxnSpPr>
            <a:cxnSpLocks/>
          </p:cNvCxnSpPr>
          <p:nvPr/>
        </p:nvCxnSpPr>
        <p:spPr>
          <a:xfrm flipV="1">
            <a:off x="10091060" y="4022578"/>
            <a:ext cx="377301" cy="34750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93117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0DD1312-A001-4FD5-AE29-FF3AAA28002A}"/>
              </a:ext>
            </a:extLst>
          </p:cNvPr>
          <p:cNvSpPr/>
          <p:nvPr/>
        </p:nvSpPr>
        <p:spPr>
          <a:xfrm>
            <a:off x="0" y="6125496"/>
            <a:ext cx="12192000" cy="73250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rimson Text" panose="02000503000000000000" pitchFamily="2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6671BC8-74C3-480A-893F-FE6AF8511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156" y="6142334"/>
            <a:ext cx="3814916" cy="69882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B33FE0D-A79C-4AD7-B98D-836046247AD7}"/>
              </a:ext>
            </a:extLst>
          </p:cNvPr>
          <p:cNvSpPr/>
          <p:nvPr/>
        </p:nvSpPr>
        <p:spPr>
          <a:xfrm>
            <a:off x="0" y="0"/>
            <a:ext cx="12192000" cy="73250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50000"/>
                <a:lumOff val="50000"/>
                <a:alpha val="9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rimson Text" panose="02000503000000000000" pitchFamily="2" charset="0"/>
            </a:endParaRPr>
          </a:p>
        </p:txBody>
      </p:sp>
      <p:sp>
        <p:nvSpPr>
          <p:cNvPr id="8" name="Title 10">
            <a:extLst>
              <a:ext uri="{FF2B5EF4-FFF2-40B4-BE49-F238E27FC236}">
                <a16:creationId xmlns:a16="http://schemas.microsoft.com/office/drawing/2014/main" id="{D7506305-FCE1-4EA1-9F78-FDE9380EAF01}"/>
              </a:ext>
            </a:extLst>
          </p:cNvPr>
          <p:cNvSpPr txBox="1">
            <a:spLocks/>
          </p:cNvSpPr>
          <p:nvPr/>
        </p:nvSpPr>
        <p:spPr>
          <a:xfrm>
            <a:off x="254264" y="16278"/>
            <a:ext cx="11683470" cy="77889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dirty="0">
                <a:solidFill>
                  <a:schemeClr val="bg1"/>
                </a:solidFill>
                <a:latin typeface="Crimson Text" panose="02000503000000000000" pitchFamily="2" charset="0"/>
              </a:rPr>
              <a:t>Defect emission enhancement in a nano-cavity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1136DB-4059-4A3B-B17C-0BBF7E8B3B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92" y="1104007"/>
            <a:ext cx="7320559" cy="45873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741735-AFFF-46ED-B14E-BC5C28E588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665" y="1092252"/>
            <a:ext cx="4102707" cy="459906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7D45F55-E564-4205-AD64-E83EFEF0932F}"/>
              </a:ext>
            </a:extLst>
          </p:cNvPr>
          <p:cNvSpPr txBox="1"/>
          <p:nvPr/>
        </p:nvSpPr>
        <p:spPr>
          <a:xfrm>
            <a:off x="7981137" y="5712347"/>
            <a:ext cx="41027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atin typeface="Crimson Text" panose="02000503000000000000" pitchFamily="2" charset="0"/>
              </a:rPr>
              <a:t>Nature Communications 14, 3321 (2023)</a:t>
            </a:r>
            <a:endParaRPr lang="en-US" dirty="0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9F719CC3-5F6E-4F0B-9BC3-6FD9EDE6F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0349" y="6309184"/>
            <a:ext cx="1553496" cy="365125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  <a:latin typeface="Crimson Text" panose="02000503000000000000" pitchFamily="2" charset="0"/>
              </a:rPr>
              <a:t>13/16</a:t>
            </a:r>
          </a:p>
        </p:txBody>
      </p:sp>
    </p:spTree>
    <p:extLst>
      <p:ext uri="{BB962C8B-B14F-4D97-AF65-F5344CB8AC3E}">
        <p14:creationId xmlns:p14="http://schemas.microsoft.com/office/powerpoint/2010/main" val="39819397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EB653-1EEE-0B1B-C462-E56D53C99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824" y="0"/>
            <a:ext cx="10515600" cy="1325563"/>
          </a:xfrm>
        </p:spPr>
        <p:txBody>
          <a:bodyPr/>
          <a:lstStyle/>
          <a:p>
            <a:r>
              <a:rPr lang="en-US" dirty="0">
                <a:latin typeface="Crimson Text" panose="02000503000000000000" pitchFamily="2" charset="0"/>
              </a:rPr>
              <a:t>Outline</a:t>
            </a:r>
          </a:p>
        </p:txBody>
      </p:sp>
      <p:graphicFrame>
        <p:nvGraphicFramePr>
          <p:cNvPr id="7" name="TextBox 2">
            <a:extLst>
              <a:ext uri="{FF2B5EF4-FFF2-40B4-BE49-F238E27FC236}">
                <a16:creationId xmlns:a16="http://schemas.microsoft.com/office/drawing/2014/main" id="{349AE8AC-8AC4-F890-939E-26DFEE7180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9761180"/>
              </p:ext>
            </p:extLst>
          </p:nvPr>
        </p:nvGraphicFramePr>
        <p:xfrm>
          <a:off x="756312" y="1022556"/>
          <a:ext cx="10069003" cy="5432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074680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0DD1312-A001-4FD5-AE29-FF3AAA28002A}"/>
              </a:ext>
            </a:extLst>
          </p:cNvPr>
          <p:cNvSpPr/>
          <p:nvPr/>
        </p:nvSpPr>
        <p:spPr>
          <a:xfrm>
            <a:off x="0" y="6125496"/>
            <a:ext cx="12192000" cy="73250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rimson Text" panose="02000503000000000000" pitchFamily="2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6671BC8-74C3-480A-893F-FE6AF8511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156" y="6142334"/>
            <a:ext cx="3814916" cy="69882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B33FE0D-A79C-4AD7-B98D-836046247AD7}"/>
              </a:ext>
            </a:extLst>
          </p:cNvPr>
          <p:cNvSpPr/>
          <p:nvPr/>
        </p:nvSpPr>
        <p:spPr>
          <a:xfrm>
            <a:off x="0" y="0"/>
            <a:ext cx="12192000" cy="73250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50000"/>
                <a:lumOff val="50000"/>
                <a:alpha val="9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rimson Text" panose="02000503000000000000" pitchFamily="2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EACB59-9D96-498C-BDBF-A604F7DE4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00853" y="6309184"/>
            <a:ext cx="1582992" cy="365125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  <a:latin typeface="Crimson Text" panose="02000503000000000000" pitchFamily="2" charset="0"/>
              </a:rPr>
              <a:t>14/16</a:t>
            </a:r>
          </a:p>
        </p:txBody>
      </p:sp>
      <p:sp>
        <p:nvSpPr>
          <p:cNvPr id="8" name="Title 10">
            <a:extLst>
              <a:ext uri="{FF2B5EF4-FFF2-40B4-BE49-F238E27FC236}">
                <a16:creationId xmlns:a16="http://schemas.microsoft.com/office/drawing/2014/main" id="{FD8445F7-28A7-4069-A9DF-FB61E2FCFF2B}"/>
              </a:ext>
            </a:extLst>
          </p:cNvPr>
          <p:cNvSpPr txBox="1">
            <a:spLocks/>
          </p:cNvSpPr>
          <p:nvPr/>
        </p:nvSpPr>
        <p:spPr>
          <a:xfrm>
            <a:off x="254264" y="16278"/>
            <a:ext cx="11683470" cy="77889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dirty="0">
                <a:solidFill>
                  <a:schemeClr val="bg1"/>
                </a:solidFill>
                <a:latin typeface="Crimson Text" panose="02000503000000000000" pitchFamily="2" charset="0"/>
              </a:rPr>
              <a:t>Database of Quantum Defects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F1FC9A-A625-4974-B6AD-45F7C5E510BB}"/>
              </a:ext>
            </a:extLst>
          </p:cNvPr>
          <p:cNvSpPr txBox="1"/>
          <p:nvPr/>
        </p:nvSpPr>
        <p:spPr>
          <a:xfrm>
            <a:off x="5289225" y="5268016"/>
            <a:ext cx="4308000" cy="707886"/>
          </a:xfrm>
          <a:prstGeom prst="rect">
            <a:avLst/>
          </a:prstGeom>
          <a:noFill/>
          <a:ln w="444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Crimson Text" panose="02000503000000000000" pitchFamily="2" charset="0"/>
              </a:rPr>
              <a:t>quantumdefects.com</a:t>
            </a:r>
          </a:p>
        </p:txBody>
      </p:sp>
      <p:pic>
        <p:nvPicPr>
          <p:cNvPr id="11" name="Picture 10" descr="Qr code&#10;&#10;Description automatically generated">
            <a:extLst>
              <a:ext uri="{FF2B5EF4-FFF2-40B4-BE49-F238E27FC236}">
                <a16:creationId xmlns:a16="http://schemas.microsoft.com/office/drawing/2014/main" id="{CD8C9064-1085-47B8-B502-F7E3AF4389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5434" y="3956686"/>
            <a:ext cx="2172300" cy="2116217"/>
          </a:xfrm>
          <a:prstGeom prst="rect">
            <a:avLst/>
          </a:prstGeom>
        </p:spPr>
      </p:pic>
      <p:pic>
        <p:nvPicPr>
          <p:cNvPr id="12" name="Picture 11" descr="Chart, scatter chart&#10;&#10;Description automatically generated">
            <a:extLst>
              <a:ext uri="{FF2B5EF4-FFF2-40B4-BE49-F238E27FC236}">
                <a16:creationId xmlns:a16="http://schemas.microsoft.com/office/drawing/2014/main" id="{532BD373-6971-4DB1-9EC5-705D7B6D09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40" y="1501264"/>
            <a:ext cx="5756523" cy="361715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3C55DEC-B00C-44BC-89DE-DB1DC62C7AFE}"/>
              </a:ext>
            </a:extLst>
          </p:cNvPr>
          <p:cNvSpPr txBox="1"/>
          <p:nvPr/>
        </p:nvSpPr>
        <p:spPr>
          <a:xfrm>
            <a:off x="6327322" y="1144640"/>
            <a:ext cx="57565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rimson Text" panose="02000503000000000000" pitchFamily="2" charset="0"/>
              </a:rPr>
              <a:t>~50,000 Multi-element defects →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rimson Text" panose="02000503000000000000" pitchFamily="2" charset="0"/>
              </a:rPr>
              <a:t>Opportunities to explore elemental interactions &amp; chemistry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rimson Text" panose="02000503000000000000" pitchFamily="2" charset="0"/>
              </a:rPr>
              <a:t>Many new candidates for spin-photon interface (spin qubit) and bright single-photon sources!</a:t>
            </a:r>
          </a:p>
        </p:txBody>
      </p:sp>
    </p:spTree>
    <p:extLst>
      <p:ext uri="{BB962C8B-B14F-4D97-AF65-F5344CB8AC3E}">
        <p14:creationId xmlns:p14="http://schemas.microsoft.com/office/powerpoint/2010/main" val="11427257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0DD1312-A001-4FD5-AE29-FF3AAA28002A}"/>
              </a:ext>
            </a:extLst>
          </p:cNvPr>
          <p:cNvSpPr/>
          <p:nvPr/>
        </p:nvSpPr>
        <p:spPr>
          <a:xfrm>
            <a:off x="0" y="6125496"/>
            <a:ext cx="12192000" cy="73250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rimson Text" panose="02000503000000000000" pitchFamily="2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6671BC8-74C3-480A-893F-FE6AF8511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156" y="6142334"/>
            <a:ext cx="3814916" cy="69882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B33FE0D-A79C-4AD7-B98D-836046247AD7}"/>
              </a:ext>
            </a:extLst>
          </p:cNvPr>
          <p:cNvSpPr/>
          <p:nvPr/>
        </p:nvSpPr>
        <p:spPr>
          <a:xfrm>
            <a:off x="0" y="0"/>
            <a:ext cx="12192000" cy="73250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50000"/>
                <a:lumOff val="50000"/>
                <a:alpha val="9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rimson Text" panose="02000503000000000000" pitchFamily="2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EACB59-9D96-498C-BDBF-A604F7DE4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00853" y="6309184"/>
            <a:ext cx="1582992" cy="365125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  <a:latin typeface="Crimson Text" panose="02000503000000000000" pitchFamily="2" charset="0"/>
              </a:rPr>
              <a:t>15/16</a:t>
            </a:r>
          </a:p>
        </p:txBody>
      </p:sp>
      <p:sp>
        <p:nvSpPr>
          <p:cNvPr id="8" name="Title 10">
            <a:extLst>
              <a:ext uri="{FF2B5EF4-FFF2-40B4-BE49-F238E27FC236}">
                <a16:creationId xmlns:a16="http://schemas.microsoft.com/office/drawing/2014/main" id="{FD8445F7-28A7-4069-A9DF-FB61E2FCFF2B}"/>
              </a:ext>
            </a:extLst>
          </p:cNvPr>
          <p:cNvSpPr txBox="1">
            <a:spLocks/>
          </p:cNvSpPr>
          <p:nvPr/>
        </p:nvSpPr>
        <p:spPr>
          <a:xfrm>
            <a:off x="254264" y="16278"/>
            <a:ext cx="11683470" cy="77889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dirty="0">
                <a:solidFill>
                  <a:schemeClr val="bg1"/>
                </a:solidFill>
                <a:latin typeface="Crimson Text" panose="02000503000000000000" pitchFamily="2" charset="0"/>
              </a:rPr>
              <a:t>Database of Quantum Defects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F1FC9A-A625-4974-B6AD-45F7C5E510BB}"/>
              </a:ext>
            </a:extLst>
          </p:cNvPr>
          <p:cNvSpPr txBox="1"/>
          <p:nvPr/>
        </p:nvSpPr>
        <p:spPr>
          <a:xfrm>
            <a:off x="5289225" y="5268016"/>
            <a:ext cx="4308000" cy="707886"/>
          </a:xfrm>
          <a:prstGeom prst="rect">
            <a:avLst/>
          </a:prstGeom>
          <a:noFill/>
          <a:ln w="444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Crimson Text" panose="02000503000000000000" pitchFamily="2" charset="0"/>
              </a:rPr>
              <a:t>quantumdefects.com</a:t>
            </a:r>
          </a:p>
        </p:txBody>
      </p:sp>
      <p:pic>
        <p:nvPicPr>
          <p:cNvPr id="11" name="Picture 10" descr="Qr code&#10;&#10;Description automatically generated">
            <a:extLst>
              <a:ext uri="{FF2B5EF4-FFF2-40B4-BE49-F238E27FC236}">
                <a16:creationId xmlns:a16="http://schemas.microsoft.com/office/drawing/2014/main" id="{CD8C9064-1085-47B8-B502-F7E3AF4389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5434" y="3956686"/>
            <a:ext cx="2172300" cy="2116217"/>
          </a:xfrm>
          <a:prstGeom prst="rect">
            <a:avLst/>
          </a:prstGeom>
        </p:spPr>
      </p:pic>
      <p:pic>
        <p:nvPicPr>
          <p:cNvPr id="14" name="Picture 13" descr="Table&#10;&#10;Description automatically generated">
            <a:extLst>
              <a:ext uri="{FF2B5EF4-FFF2-40B4-BE49-F238E27FC236}">
                <a16:creationId xmlns:a16="http://schemas.microsoft.com/office/drawing/2014/main" id="{83864BB0-B930-4A37-95FB-0C4811F76D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7346" y="847769"/>
            <a:ext cx="5771112" cy="30959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449148-5E39-44C9-9409-9AA9722AE8AA}"/>
              </a:ext>
            </a:extLst>
          </p:cNvPr>
          <p:cNvSpPr txBox="1"/>
          <p:nvPr/>
        </p:nvSpPr>
        <p:spPr>
          <a:xfrm>
            <a:off x="44245" y="3326870"/>
            <a:ext cx="3372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555555"/>
                </a:solidFill>
                <a:effectLst/>
                <a:latin typeface="Proxima Nova"/>
              </a:rPr>
              <a:t>Phys. Rev. Applied </a:t>
            </a:r>
            <a:r>
              <a:rPr lang="en-US" b="1" i="0" dirty="0">
                <a:solidFill>
                  <a:srgbClr val="555555"/>
                </a:solidFill>
                <a:effectLst/>
                <a:latin typeface="Proxima Nova"/>
              </a:rPr>
              <a:t>16</a:t>
            </a:r>
            <a:r>
              <a:rPr lang="en-US" b="0" i="0" dirty="0">
                <a:solidFill>
                  <a:srgbClr val="555555"/>
                </a:solidFill>
                <a:effectLst/>
                <a:latin typeface="Proxima Nova"/>
              </a:rPr>
              <a:t>, 064060x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50F8B6-A1D8-44F9-B132-81D85B8D2443}"/>
              </a:ext>
            </a:extLst>
          </p:cNvPr>
          <p:cNvSpPr txBox="1"/>
          <p:nvPr/>
        </p:nvSpPr>
        <p:spPr>
          <a:xfrm>
            <a:off x="658697" y="840132"/>
            <a:ext cx="2271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arXiv:1902.10668 →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0EEA167-6F8A-436E-875A-16C6B91CD1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627" y="785096"/>
            <a:ext cx="2782587" cy="323641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81648BB-0F2E-4540-89E0-AC6876E962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97" y="4256379"/>
            <a:ext cx="4962923" cy="151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12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0DD1312-A001-4FD5-AE29-FF3AAA28002A}"/>
              </a:ext>
            </a:extLst>
          </p:cNvPr>
          <p:cNvSpPr/>
          <p:nvPr/>
        </p:nvSpPr>
        <p:spPr>
          <a:xfrm>
            <a:off x="0" y="6125496"/>
            <a:ext cx="12192000" cy="73250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rimson Text" panose="02000503000000000000" pitchFamily="2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6671BC8-74C3-480A-893F-FE6AF8511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156" y="6142334"/>
            <a:ext cx="3814916" cy="69882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B33FE0D-A79C-4AD7-B98D-836046247AD7}"/>
              </a:ext>
            </a:extLst>
          </p:cNvPr>
          <p:cNvSpPr/>
          <p:nvPr/>
        </p:nvSpPr>
        <p:spPr>
          <a:xfrm>
            <a:off x="0" y="0"/>
            <a:ext cx="12192000" cy="73250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50000"/>
                <a:lumOff val="50000"/>
                <a:alpha val="9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rimson Text" panose="02000503000000000000" pitchFamily="2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EACB59-9D96-498C-BDBF-A604F7DE4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329" y="6309184"/>
            <a:ext cx="1376515" cy="365125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  <a:latin typeface="Crimson Text" panose="02000503000000000000" pitchFamily="2" charset="0"/>
              </a:rPr>
              <a:t>16/16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222675-0EA9-4B86-8FB8-0E929220F60F}"/>
              </a:ext>
            </a:extLst>
          </p:cNvPr>
          <p:cNvSpPr txBox="1"/>
          <p:nvPr/>
        </p:nvSpPr>
        <p:spPr>
          <a:xfrm>
            <a:off x="1678460" y="4363201"/>
            <a:ext cx="3294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Website</a:t>
            </a:r>
          </a:p>
          <a:p>
            <a:pPr algn="ctr"/>
            <a:r>
              <a:rPr lang="en-US" sz="2400" b="1" dirty="0"/>
              <a:t>condensedmatters.com</a:t>
            </a:r>
          </a:p>
        </p:txBody>
      </p:sp>
      <p:pic>
        <p:nvPicPr>
          <p:cNvPr id="28" name="Picture 27" descr="A close-up of a compass&#10;&#10;Description automatically generated with low confidence">
            <a:extLst>
              <a:ext uri="{FF2B5EF4-FFF2-40B4-BE49-F238E27FC236}">
                <a16:creationId xmlns:a16="http://schemas.microsoft.com/office/drawing/2014/main" id="{91F8A30B-2E5E-4A6E-85D0-0C422D61C1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758" y="1329092"/>
            <a:ext cx="2246482" cy="2031326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0B97CC7B-78BF-4810-BD76-4A7AA4E6CDD7}"/>
              </a:ext>
            </a:extLst>
          </p:cNvPr>
          <p:cNvSpPr txBox="1"/>
          <p:nvPr/>
        </p:nvSpPr>
        <p:spPr>
          <a:xfrm>
            <a:off x="7834509" y="4363200"/>
            <a:ext cx="26790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u="sng" dirty="0"/>
              <a:t>Email</a:t>
            </a:r>
          </a:p>
          <a:p>
            <a:pPr algn="ctr"/>
            <a:r>
              <a:rPr lang="en-US" sz="2400" b="1" dirty="0"/>
              <a:t>vivanov@vt.edu</a:t>
            </a:r>
          </a:p>
        </p:txBody>
      </p:sp>
      <p:sp>
        <p:nvSpPr>
          <p:cNvPr id="30" name="Title 10">
            <a:extLst>
              <a:ext uri="{FF2B5EF4-FFF2-40B4-BE49-F238E27FC236}">
                <a16:creationId xmlns:a16="http://schemas.microsoft.com/office/drawing/2014/main" id="{4CD81FDD-75E5-43DC-9072-F69AC5A03E78}"/>
              </a:ext>
            </a:extLst>
          </p:cNvPr>
          <p:cNvSpPr txBox="1">
            <a:spLocks/>
          </p:cNvSpPr>
          <p:nvPr/>
        </p:nvSpPr>
        <p:spPr>
          <a:xfrm>
            <a:off x="254264" y="16278"/>
            <a:ext cx="11683470" cy="77889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dirty="0">
                <a:solidFill>
                  <a:schemeClr val="bg1"/>
                </a:solidFill>
                <a:latin typeface="Crimson Text" panose="02000503000000000000" pitchFamily="2" charset="0"/>
              </a:rPr>
              <a:t>Thank you!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8A4FFEF-2B1A-434B-B471-6308CDDDCE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27" y="1477427"/>
            <a:ext cx="3420102" cy="1863719"/>
          </a:xfrm>
          <a:prstGeom prst="rect">
            <a:avLst/>
          </a:prstGeom>
        </p:spPr>
      </p:pic>
      <p:pic>
        <p:nvPicPr>
          <p:cNvPr id="14" name="Picture 13" descr="Table&#10;&#10;Description automatically generated">
            <a:extLst>
              <a:ext uri="{FF2B5EF4-FFF2-40B4-BE49-F238E27FC236}">
                <a16:creationId xmlns:a16="http://schemas.microsoft.com/office/drawing/2014/main" id="{AEE9F08A-F64C-4FCB-8CEC-5587DD44A3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0990" y="1466255"/>
            <a:ext cx="3786550" cy="203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076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0DD1312-A001-4FD5-AE29-FF3AAA28002A}"/>
              </a:ext>
            </a:extLst>
          </p:cNvPr>
          <p:cNvSpPr/>
          <p:nvPr/>
        </p:nvSpPr>
        <p:spPr>
          <a:xfrm>
            <a:off x="0" y="6125496"/>
            <a:ext cx="12192000" cy="73250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rimson Text" panose="02000503000000000000" pitchFamily="2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6671BC8-74C3-480A-893F-FE6AF8511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156" y="6142334"/>
            <a:ext cx="3814916" cy="69882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B33FE0D-A79C-4AD7-B98D-836046247AD7}"/>
              </a:ext>
            </a:extLst>
          </p:cNvPr>
          <p:cNvSpPr/>
          <p:nvPr/>
        </p:nvSpPr>
        <p:spPr>
          <a:xfrm>
            <a:off x="0" y="0"/>
            <a:ext cx="12192000" cy="73250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50000"/>
                <a:lumOff val="50000"/>
                <a:alpha val="9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rimson Text" panose="02000503000000000000" pitchFamily="2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EACB59-9D96-498C-BDBF-A604F7DE4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3973" y="6309184"/>
            <a:ext cx="1179871" cy="365125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  <a:latin typeface="Crimson Text" panose="02000503000000000000" pitchFamily="2" charset="0"/>
              </a:rPr>
              <a:t>2/16</a:t>
            </a:r>
          </a:p>
        </p:txBody>
      </p:sp>
      <p:sp>
        <p:nvSpPr>
          <p:cNvPr id="8" name="Title 10">
            <a:extLst>
              <a:ext uri="{FF2B5EF4-FFF2-40B4-BE49-F238E27FC236}">
                <a16:creationId xmlns:a16="http://schemas.microsoft.com/office/drawing/2014/main" id="{D7506305-FCE1-4EA1-9F78-FDE9380EAF01}"/>
              </a:ext>
            </a:extLst>
          </p:cNvPr>
          <p:cNvSpPr txBox="1">
            <a:spLocks/>
          </p:cNvSpPr>
          <p:nvPr/>
        </p:nvSpPr>
        <p:spPr>
          <a:xfrm>
            <a:off x="254264" y="16278"/>
            <a:ext cx="11683470" cy="77889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dirty="0">
                <a:solidFill>
                  <a:schemeClr val="bg1"/>
                </a:solidFill>
                <a:latin typeface="Crimson Text" panose="02000503000000000000" pitchFamily="2" charset="0"/>
              </a:rPr>
              <a:t>Silicon Defects Team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A50789-2D00-43EC-BEB7-EFF7FBC1DE40}"/>
              </a:ext>
            </a:extLst>
          </p:cNvPr>
          <p:cNvSpPr txBox="1"/>
          <p:nvPr/>
        </p:nvSpPr>
        <p:spPr>
          <a:xfrm>
            <a:off x="254264" y="1135720"/>
            <a:ext cx="51900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>
                <a:latin typeface="Crimson Text" panose="02000503000000000000" pitchFamily="2" charset="0"/>
              </a:rPr>
              <a:t>Publications</a:t>
            </a:r>
          </a:p>
          <a:p>
            <a:r>
              <a:rPr lang="en-US" sz="1600" b="1" dirty="0">
                <a:latin typeface="Crimson Text" panose="02000503000000000000" pitchFamily="2" charset="0"/>
              </a:rPr>
              <a:t>https://arxiv.org/abs/2307.05759</a:t>
            </a:r>
          </a:p>
          <a:p>
            <a:r>
              <a:rPr lang="en-US" sz="1600" b="1" dirty="0">
                <a:latin typeface="Crimson Text" panose="02000503000000000000" pitchFamily="2" charset="0"/>
              </a:rPr>
              <a:t>https://arxiv.org/abs/2303.16283</a:t>
            </a:r>
          </a:p>
          <a:p>
            <a:r>
              <a:rPr lang="en-US" sz="1600" b="1" dirty="0">
                <a:latin typeface="Crimson Text" panose="02000503000000000000" pitchFamily="2" charset="0"/>
              </a:rPr>
              <a:t>https://arxiv.org/abs/2209.11412</a:t>
            </a:r>
          </a:p>
          <a:p>
            <a:r>
              <a:rPr lang="en-US" sz="1600" b="1" dirty="0">
                <a:latin typeface="Crimson Text" panose="02000503000000000000" pitchFamily="2" charset="0"/>
              </a:rPr>
              <a:t>Communications Materials 4, 22 (2023) </a:t>
            </a:r>
            <a:r>
              <a:rPr lang="en-US" sz="1600" dirty="0">
                <a:latin typeface="Crimson Text" panose="02000503000000000000" pitchFamily="2" charset="0"/>
              </a:rPr>
              <a:t>[arxiv:2203.13781]</a:t>
            </a:r>
          </a:p>
          <a:p>
            <a:r>
              <a:rPr lang="en-US" sz="1600" b="1" dirty="0">
                <a:latin typeface="Crimson Text" panose="02000503000000000000" pitchFamily="2" charset="0"/>
              </a:rPr>
              <a:t>Nature Communications 14, 3321 (2023)</a:t>
            </a:r>
            <a:r>
              <a:rPr lang="en-US" sz="1600" dirty="0">
                <a:latin typeface="Crimson Text" panose="02000503000000000000" pitchFamily="2" charset="0"/>
              </a:rPr>
              <a:t>[arxiv:2301.06654]</a:t>
            </a:r>
          </a:p>
          <a:p>
            <a:r>
              <a:rPr lang="en-US" sz="1600" b="1" dirty="0">
                <a:latin typeface="Crimson Text" panose="02000503000000000000" pitchFamily="2" charset="0"/>
              </a:rPr>
              <a:t>Phys. Rev. Applied 20, 014058 (2023) </a:t>
            </a:r>
            <a:r>
              <a:rPr lang="en-US" sz="1600" dirty="0">
                <a:latin typeface="Crimson Text" panose="02000503000000000000" pitchFamily="2" charset="0"/>
              </a:rPr>
              <a:t>[arxiv:2302.05814]</a:t>
            </a:r>
          </a:p>
          <a:p>
            <a:r>
              <a:rPr lang="en-US" sz="1600" b="1" dirty="0">
                <a:latin typeface="Crimson Text" panose="02000503000000000000" pitchFamily="2" charset="0"/>
              </a:rPr>
              <a:t>Opt. Express 31 (5) 8352-8362 (2023)</a:t>
            </a:r>
          </a:p>
          <a:p>
            <a:r>
              <a:rPr lang="en-US" sz="1600" b="1" dirty="0">
                <a:latin typeface="Crimson Text" panose="02000503000000000000" pitchFamily="2" charset="0"/>
              </a:rPr>
              <a:t>   </a:t>
            </a:r>
            <a:r>
              <a:rPr lang="en-US" sz="1600" dirty="0">
                <a:latin typeface="Crimson Text" panose="02000503000000000000" pitchFamily="2" charset="0"/>
              </a:rPr>
              <a:t>[doi.org/10.1364/OE.482311]</a:t>
            </a:r>
          </a:p>
          <a:p>
            <a:r>
              <a:rPr lang="en-US" sz="1600" b="1" dirty="0">
                <a:latin typeface="Crimson Text" panose="02000503000000000000" pitchFamily="2" charset="0"/>
              </a:rPr>
              <a:t>Phys. Rev. B 106, 134107 (2022) </a:t>
            </a:r>
            <a:r>
              <a:rPr lang="en-US" sz="1600" dirty="0">
                <a:latin typeface="Crimson Text" panose="02000503000000000000" pitchFamily="2" charset="0"/>
              </a:rPr>
              <a:t>[arxiv:2206.04824]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062F4A-621D-471B-980D-5AC132CA98BB}"/>
              </a:ext>
            </a:extLst>
          </p:cNvPr>
          <p:cNvSpPr txBox="1"/>
          <p:nvPr/>
        </p:nvSpPr>
        <p:spPr>
          <a:xfrm>
            <a:off x="347802" y="4341845"/>
            <a:ext cx="55945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Work was done in collaboration with the groups of: </a:t>
            </a:r>
          </a:p>
          <a:p>
            <a:r>
              <a:rPr lang="en-US" dirty="0"/>
              <a:t>Liang Tan, LBNL (Theory)</a:t>
            </a:r>
          </a:p>
          <a:p>
            <a:r>
              <a:rPr lang="en-US" dirty="0"/>
              <a:t>Thomas Schenkel, LBNL (Experiment)</a:t>
            </a:r>
          </a:p>
          <a:p>
            <a:r>
              <a:rPr lang="en-US" dirty="0"/>
              <a:t>Boubacar Kante, UC Berkeley (Experiment)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263DC4-8DA4-40FC-995B-844C7CA6BF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690" y="899695"/>
            <a:ext cx="5968181" cy="335710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7532C28-464C-4264-9912-DD31073A08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472" y="5213062"/>
            <a:ext cx="1414616" cy="7214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14DB241-8301-493E-ACCD-F8DCEFE134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644" y="4418762"/>
            <a:ext cx="2517058" cy="63233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34355AC-75DB-458D-914E-AC9FEE3A36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649" y="4404967"/>
            <a:ext cx="1952898" cy="66684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A34376B-8815-4424-8888-B5C94BB814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264" y="5115087"/>
            <a:ext cx="2339580" cy="85417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3416FEC-E8D1-42AB-B19B-F010016C41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852" y="5246531"/>
            <a:ext cx="3048000" cy="70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883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EB653-1EEE-0B1B-C462-E56D53C99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824" y="0"/>
            <a:ext cx="10515600" cy="1325563"/>
          </a:xfrm>
        </p:spPr>
        <p:txBody>
          <a:bodyPr/>
          <a:lstStyle/>
          <a:p>
            <a:r>
              <a:rPr lang="en-US" dirty="0">
                <a:latin typeface="Crimson Text" panose="02000503000000000000" pitchFamily="2" charset="0"/>
              </a:rPr>
              <a:t>Outline</a:t>
            </a:r>
          </a:p>
        </p:txBody>
      </p:sp>
      <p:graphicFrame>
        <p:nvGraphicFramePr>
          <p:cNvPr id="7" name="TextBox 2">
            <a:extLst>
              <a:ext uri="{FF2B5EF4-FFF2-40B4-BE49-F238E27FC236}">
                <a16:creationId xmlns:a16="http://schemas.microsoft.com/office/drawing/2014/main" id="{349AE8AC-8AC4-F890-939E-26DFEE7180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605324"/>
              </p:ext>
            </p:extLst>
          </p:nvPr>
        </p:nvGraphicFramePr>
        <p:xfrm>
          <a:off x="756312" y="1022556"/>
          <a:ext cx="10069003" cy="5432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0373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EB653-1EEE-0B1B-C462-E56D53C99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824" y="0"/>
            <a:ext cx="10515600" cy="1325563"/>
          </a:xfrm>
        </p:spPr>
        <p:txBody>
          <a:bodyPr/>
          <a:lstStyle/>
          <a:p>
            <a:r>
              <a:rPr lang="en-US" dirty="0">
                <a:latin typeface="Crimson Text" panose="02000503000000000000" pitchFamily="2" charset="0"/>
              </a:rPr>
              <a:t>Outline</a:t>
            </a:r>
          </a:p>
        </p:txBody>
      </p:sp>
      <p:graphicFrame>
        <p:nvGraphicFramePr>
          <p:cNvPr id="7" name="TextBox 2">
            <a:extLst>
              <a:ext uri="{FF2B5EF4-FFF2-40B4-BE49-F238E27FC236}">
                <a16:creationId xmlns:a16="http://schemas.microsoft.com/office/drawing/2014/main" id="{349AE8AC-8AC4-F890-939E-26DFEE7180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6128210"/>
              </p:ext>
            </p:extLst>
          </p:nvPr>
        </p:nvGraphicFramePr>
        <p:xfrm>
          <a:off x="756312" y="1022556"/>
          <a:ext cx="10069003" cy="5432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52350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1C1CC10-C6FC-4BB0-8C3D-7815DEC07B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92" y="3530034"/>
            <a:ext cx="2529035" cy="225629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0DD1312-A001-4FD5-AE29-FF3AAA28002A}"/>
              </a:ext>
            </a:extLst>
          </p:cNvPr>
          <p:cNvSpPr/>
          <p:nvPr/>
        </p:nvSpPr>
        <p:spPr>
          <a:xfrm>
            <a:off x="0" y="6125496"/>
            <a:ext cx="12192000" cy="73250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rimson Text" panose="02000503000000000000" pitchFamily="2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6671BC8-74C3-480A-893F-FE6AF85111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156" y="6142334"/>
            <a:ext cx="3814916" cy="69882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B33FE0D-A79C-4AD7-B98D-836046247AD7}"/>
              </a:ext>
            </a:extLst>
          </p:cNvPr>
          <p:cNvSpPr/>
          <p:nvPr/>
        </p:nvSpPr>
        <p:spPr>
          <a:xfrm>
            <a:off x="0" y="0"/>
            <a:ext cx="12192000" cy="73250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50000"/>
                <a:lumOff val="50000"/>
                <a:alpha val="9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rimson Text" panose="02000503000000000000" pitchFamily="2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EACB59-9D96-498C-BDBF-A604F7DE4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9511" y="6309184"/>
            <a:ext cx="1504334" cy="365125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  <a:latin typeface="Crimson Text" panose="02000503000000000000" pitchFamily="2" charset="0"/>
              </a:rPr>
              <a:t>3/16</a:t>
            </a:r>
          </a:p>
        </p:txBody>
      </p:sp>
      <p:sp>
        <p:nvSpPr>
          <p:cNvPr id="8" name="Title 10">
            <a:extLst>
              <a:ext uri="{FF2B5EF4-FFF2-40B4-BE49-F238E27FC236}">
                <a16:creationId xmlns:a16="http://schemas.microsoft.com/office/drawing/2014/main" id="{3F9A90D9-C8BC-4FC2-98B0-69DF087E6905}"/>
              </a:ext>
            </a:extLst>
          </p:cNvPr>
          <p:cNvSpPr txBox="1">
            <a:spLocks/>
          </p:cNvSpPr>
          <p:nvPr/>
        </p:nvSpPr>
        <p:spPr>
          <a:xfrm>
            <a:off x="254264" y="16278"/>
            <a:ext cx="11683470" cy="77889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dirty="0">
                <a:solidFill>
                  <a:schemeClr val="bg1"/>
                </a:solidFill>
                <a:latin typeface="Crimson Text" panose="02000503000000000000" pitchFamily="2" charset="0"/>
              </a:rPr>
              <a:t>Detection Strategies for neutrons, neutrinos, and more!</a:t>
            </a:r>
          </a:p>
        </p:txBody>
      </p:sp>
      <p:pic>
        <p:nvPicPr>
          <p:cNvPr id="11" name="Picture 10" descr="A picture containing indoor, black, device&#10;&#10;Description automatically generated">
            <a:extLst>
              <a:ext uri="{FF2B5EF4-FFF2-40B4-BE49-F238E27FC236}">
                <a16:creationId xmlns:a16="http://schemas.microsoft.com/office/drawing/2014/main" id="{0198FE33-03C7-411E-9916-CBCA431D8F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021" y="3804468"/>
            <a:ext cx="1995576" cy="151647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0725B75-BEA7-4B22-BD27-4AC6D07602B5}"/>
              </a:ext>
            </a:extLst>
          </p:cNvPr>
          <p:cNvSpPr txBox="1"/>
          <p:nvPr/>
        </p:nvSpPr>
        <p:spPr>
          <a:xfrm>
            <a:off x="157838" y="854767"/>
            <a:ext cx="32391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latin typeface="Crimson Text" panose="02000503000000000000" pitchFamily="2" charset="0"/>
              </a:rPr>
              <a:t>Types of Color Centers</a:t>
            </a:r>
          </a:p>
          <a:p>
            <a:r>
              <a:rPr lang="en-US" sz="2400" b="1" dirty="0">
                <a:latin typeface="Crimson Text" panose="02000503000000000000" pitchFamily="2" charset="0"/>
              </a:rPr>
              <a:t>Vacancy</a:t>
            </a:r>
            <a:r>
              <a:rPr lang="en-US" sz="2400" dirty="0">
                <a:latin typeface="Crimson Text" panose="02000503000000000000" pitchFamily="2" charset="0"/>
              </a:rPr>
              <a:t> – Host atom removed</a:t>
            </a:r>
          </a:p>
          <a:p>
            <a:r>
              <a:rPr lang="en-US" sz="2400" b="1" dirty="0">
                <a:latin typeface="Crimson Text" panose="02000503000000000000" pitchFamily="2" charset="0"/>
              </a:rPr>
              <a:t>Interstitial</a:t>
            </a:r>
            <a:r>
              <a:rPr lang="en-US" sz="2400" dirty="0">
                <a:latin typeface="Crimson Text" panose="02000503000000000000" pitchFamily="2" charset="0"/>
              </a:rPr>
              <a:t> – element inserted into host gap</a:t>
            </a:r>
          </a:p>
          <a:p>
            <a:r>
              <a:rPr lang="en-US" sz="2400" b="1" dirty="0">
                <a:latin typeface="Crimson Text" panose="02000503000000000000" pitchFamily="2" charset="0"/>
              </a:rPr>
              <a:t>Substitutional </a:t>
            </a:r>
            <a:r>
              <a:rPr lang="en-US" sz="2400" dirty="0">
                <a:latin typeface="Crimson Text" panose="02000503000000000000" pitchFamily="2" charset="0"/>
              </a:rPr>
              <a:t>– host atom replaced by element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610670A-BEB3-4213-864B-A8E5EE5D56B0}"/>
              </a:ext>
            </a:extLst>
          </p:cNvPr>
          <p:cNvSpPr/>
          <p:nvPr/>
        </p:nvSpPr>
        <p:spPr>
          <a:xfrm>
            <a:off x="5095084" y="1504552"/>
            <a:ext cx="1060594" cy="106059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xplosion: 8 Points 25">
            <a:extLst>
              <a:ext uri="{FF2B5EF4-FFF2-40B4-BE49-F238E27FC236}">
                <a16:creationId xmlns:a16="http://schemas.microsoft.com/office/drawing/2014/main" id="{5F920C99-ADD0-498E-9859-F6013B9954ED}"/>
              </a:ext>
            </a:extLst>
          </p:cNvPr>
          <p:cNvSpPr/>
          <p:nvPr/>
        </p:nvSpPr>
        <p:spPr>
          <a:xfrm>
            <a:off x="5319340" y="1655070"/>
            <a:ext cx="379779" cy="379779"/>
          </a:xfrm>
          <a:prstGeom prst="irregularSeal1">
            <a:avLst/>
          </a:prstGeom>
          <a:solidFill>
            <a:srgbClr val="FFFF00"/>
          </a:solidFill>
          <a:ln>
            <a:solidFill>
              <a:srgbClr val="FF66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D78EB7E-706C-45AC-8A14-74221FBCE8F2}"/>
              </a:ext>
            </a:extLst>
          </p:cNvPr>
          <p:cNvCxnSpPr>
            <a:cxnSpLocks/>
          </p:cNvCxnSpPr>
          <p:nvPr/>
        </p:nvCxnSpPr>
        <p:spPr>
          <a:xfrm>
            <a:off x="6294594" y="2034849"/>
            <a:ext cx="1203140" cy="0"/>
          </a:xfrm>
          <a:prstGeom prst="straightConnector1">
            <a:avLst/>
          </a:prstGeom>
          <a:ln w="63500">
            <a:solidFill>
              <a:srgbClr val="FF66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7B454AF9-1D4B-4134-B2D2-81F7DC287E17}"/>
              </a:ext>
            </a:extLst>
          </p:cNvPr>
          <p:cNvSpPr/>
          <p:nvPr/>
        </p:nvSpPr>
        <p:spPr>
          <a:xfrm>
            <a:off x="7569629" y="1501764"/>
            <a:ext cx="1060594" cy="106059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Explosion: 8 Points 35">
            <a:extLst>
              <a:ext uri="{FF2B5EF4-FFF2-40B4-BE49-F238E27FC236}">
                <a16:creationId xmlns:a16="http://schemas.microsoft.com/office/drawing/2014/main" id="{1359901E-00D6-417F-B00E-F197F73EE023}"/>
              </a:ext>
            </a:extLst>
          </p:cNvPr>
          <p:cNvSpPr/>
          <p:nvPr/>
        </p:nvSpPr>
        <p:spPr>
          <a:xfrm>
            <a:off x="7793885" y="1652282"/>
            <a:ext cx="379779" cy="379779"/>
          </a:xfrm>
          <a:prstGeom prst="irregularSeal1">
            <a:avLst/>
          </a:prstGeom>
          <a:solidFill>
            <a:srgbClr val="92D050"/>
          </a:solidFill>
          <a:ln>
            <a:solidFill>
              <a:srgbClr val="FF66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161F2FE-9D0B-4BBA-8330-D22F48DA3DD1}"/>
              </a:ext>
            </a:extLst>
          </p:cNvPr>
          <p:cNvSpPr/>
          <p:nvPr/>
        </p:nvSpPr>
        <p:spPr>
          <a:xfrm>
            <a:off x="4853866" y="2380806"/>
            <a:ext cx="204603" cy="204603"/>
          </a:xfrm>
          <a:prstGeom prst="ellipse">
            <a:avLst/>
          </a:prstGeom>
          <a:solidFill>
            <a:schemeClr val="tx1"/>
          </a:solidFill>
          <a:ln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840C5FE-19B5-4A7B-893C-B15E867C6B15}"/>
              </a:ext>
            </a:extLst>
          </p:cNvPr>
          <p:cNvCxnSpPr>
            <a:cxnSpLocks/>
            <a:stCxn id="4" idx="7"/>
          </p:cNvCxnSpPr>
          <p:nvPr/>
        </p:nvCxnSpPr>
        <p:spPr>
          <a:xfrm flipV="1">
            <a:off x="5028506" y="2073681"/>
            <a:ext cx="543684" cy="337088"/>
          </a:xfrm>
          <a:prstGeom prst="straightConnector1">
            <a:avLst/>
          </a:prstGeom>
          <a:ln w="25400">
            <a:solidFill>
              <a:srgbClr val="40404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E01B65F2-35E9-43F3-8B74-E337B334EE35}"/>
              </a:ext>
            </a:extLst>
          </p:cNvPr>
          <p:cNvSpPr txBox="1"/>
          <p:nvPr/>
        </p:nvSpPr>
        <p:spPr>
          <a:xfrm>
            <a:off x="6147932" y="1494907"/>
            <a:ext cx="1496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Direct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5C136D01-3219-4C70-A528-322AA0A8B1D4}"/>
              </a:ext>
            </a:extLst>
          </p:cNvPr>
          <p:cNvSpPr/>
          <p:nvPr/>
        </p:nvSpPr>
        <p:spPr>
          <a:xfrm>
            <a:off x="5087338" y="2867526"/>
            <a:ext cx="1060594" cy="106059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Explosion: 8 Points 52">
            <a:extLst>
              <a:ext uri="{FF2B5EF4-FFF2-40B4-BE49-F238E27FC236}">
                <a16:creationId xmlns:a16="http://schemas.microsoft.com/office/drawing/2014/main" id="{8D85F0B5-C127-4D99-A5C8-E9F2607B1BF0}"/>
              </a:ext>
            </a:extLst>
          </p:cNvPr>
          <p:cNvSpPr/>
          <p:nvPr/>
        </p:nvSpPr>
        <p:spPr>
          <a:xfrm>
            <a:off x="5311594" y="3018044"/>
            <a:ext cx="379779" cy="379779"/>
          </a:xfrm>
          <a:prstGeom prst="irregularSeal1">
            <a:avLst/>
          </a:prstGeom>
          <a:solidFill>
            <a:srgbClr val="FFFF00"/>
          </a:solidFill>
          <a:ln>
            <a:solidFill>
              <a:srgbClr val="FF66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1A611C54-599E-4DC5-B64F-B90DB4664FF6}"/>
              </a:ext>
            </a:extLst>
          </p:cNvPr>
          <p:cNvCxnSpPr>
            <a:cxnSpLocks/>
          </p:cNvCxnSpPr>
          <p:nvPr/>
        </p:nvCxnSpPr>
        <p:spPr>
          <a:xfrm>
            <a:off x="6286848" y="3397823"/>
            <a:ext cx="1203140" cy="0"/>
          </a:xfrm>
          <a:prstGeom prst="straightConnector1">
            <a:avLst/>
          </a:prstGeom>
          <a:ln w="63500">
            <a:solidFill>
              <a:srgbClr val="FF66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>
            <a:extLst>
              <a:ext uri="{FF2B5EF4-FFF2-40B4-BE49-F238E27FC236}">
                <a16:creationId xmlns:a16="http://schemas.microsoft.com/office/drawing/2014/main" id="{A1AF5228-AB50-4F28-BA7F-BDFCE0B8FF52}"/>
              </a:ext>
            </a:extLst>
          </p:cNvPr>
          <p:cNvSpPr/>
          <p:nvPr/>
        </p:nvSpPr>
        <p:spPr>
          <a:xfrm>
            <a:off x="7561883" y="2864738"/>
            <a:ext cx="1060594" cy="106059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Explosion: 8 Points 55">
            <a:extLst>
              <a:ext uri="{FF2B5EF4-FFF2-40B4-BE49-F238E27FC236}">
                <a16:creationId xmlns:a16="http://schemas.microsoft.com/office/drawing/2014/main" id="{3EF8D835-229F-4FB6-90FC-7BC0CF1F03B5}"/>
              </a:ext>
            </a:extLst>
          </p:cNvPr>
          <p:cNvSpPr/>
          <p:nvPr/>
        </p:nvSpPr>
        <p:spPr>
          <a:xfrm>
            <a:off x="7786139" y="3015256"/>
            <a:ext cx="379779" cy="379779"/>
          </a:xfrm>
          <a:prstGeom prst="irregularSeal1">
            <a:avLst/>
          </a:prstGeom>
          <a:solidFill>
            <a:srgbClr val="92D050"/>
          </a:solidFill>
          <a:ln>
            <a:solidFill>
              <a:srgbClr val="FF66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62C83FD6-7264-4D22-BF16-B9E7401A2847}"/>
              </a:ext>
            </a:extLst>
          </p:cNvPr>
          <p:cNvSpPr/>
          <p:nvPr/>
        </p:nvSpPr>
        <p:spPr>
          <a:xfrm>
            <a:off x="4846120" y="3743780"/>
            <a:ext cx="204603" cy="204603"/>
          </a:xfrm>
          <a:prstGeom prst="ellipse">
            <a:avLst/>
          </a:prstGeom>
          <a:solidFill>
            <a:schemeClr val="tx1"/>
          </a:solidFill>
          <a:ln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63EE619C-F8CE-4A3E-91AB-84FA0C2ECE05}"/>
              </a:ext>
            </a:extLst>
          </p:cNvPr>
          <p:cNvCxnSpPr>
            <a:cxnSpLocks/>
            <a:stCxn id="57" idx="7"/>
          </p:cNvCxnSpPr>
          <p:nvPr/>
        </p:nvCxnSpPr>
        <p:spPr>
          <a:xfrm flipV="1">
            <a:off x="5020760" y="3436655"/>
            <a:ext cx="543684" cy="337088"/>
          </a:xfrm>
          <a:prstGeom prst="straightConnector1">
            <a:avLst/>
          </a:prstGeom>
          <a:ln w="25400">
            <a:solidFill>
              <a:srgbClr val="40404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B99B56F9-C1F2-48C7-81FD-D4CDAB43A2D4}"/>
              </a:ext>
            </a:extLst>
          </p:cNvPr>
          <p:cNvSpPr txBox="1"/>
          <p:nvPr/>
        </p:nvSpPr>
        <p:spPr>
          <a:xfrm>
            <a:off x="6140186" y="2857881"/>
            <a:ext cx="1496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Indirect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38A74888-869D-4588-B23B-CF20649E2CAA}"/>
              </a:ext>
            </a:extLst>
          </p:cNvPr>
          <p:cNvSpPr/>
          <p:nvPr/>
        </p:nvSpPr>
        <p:spPr>
          <a:xfrm>
            <a:off x="5135034" y="4262945"/>
            <a:ext cx="1060594" cy="106059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9A79F575-A047-4EA3-A907-D4DD11DFC1E8}"/>
              </a:ext>
            </a:extLst>
          </p:cNvPr>
          <p:cNvCxnSpPr>
            <a:cxnSpLocks/>
          </p:cNvCxnSpPr>
          <p:nvPr/>
        </p:nvCxnSpPr>
        <p:spPr>
          <a:xfrm>
            <a:off x="6334544" y="4826121"/>
            <a:ext cx="1203140" cy="0"/>
          </a:xfrm>
          <a:prstGeom prst="straightConnector1">
            <a:avLst/>
          </a:prstGeom>
          <a:ln w="63500">
            <a:solidFill>
              <a:srgbClr val="FF66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>
            <a:extLst>
              <a:ext uri="{FF2B5EF4-FFF2-40B4-BE49-F238E27FC236}">
                <a16:creationId xmlns:a16="http://schemas.microsoft.com/office/drawing/2014/main" id="{B3D073E9-277A-44BC-8AE9-6C7ACEF8A7D8}"/>
              </a:ext>
            </a:extLst>
          </p:cNvPr>
          <p:cNvSpPr/>
          <p:nvPr/>
        </p:nvSpPr>
        <p:spPr>
          <a:xfrm>
            <a:off x="7609579" y="4293036"/>
            <a:ext cx="1060594" cy="106059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Explosion: 8 Points 63">
            <a:extLst>
              <a:ext uri="{FF2B5EF4-FFF2-40B4-BE49-F238E27FC236}">
                <a16:creationId xmlns:a16="http://schemas.microsoft.com/office/drawing/2014/main" id="{89AC5EBC-00E5-475D-97AA-B47BCE494C65}"/>
              </a:ext>
            </a:extLst>
          </p:cNvPr>
          <p:cNvSpPr/>
          <p:nvPr/>
        </p:nvSpPr>
        <p:spPr>
          <a:xfrm>
            <a:off x="7833835" y="4410675"/>
            <a:ext cx="379779" cy="379779"/>
          </a:xfrm>
          <a:prstGeom prst="irregularSeal1">
            <a:avLst/>
          </a:prstGeom>
          <a:solidFill>
            <a:srgbClr val="FFFF00"/>
          </a:solidFill>
          <a:ln>
            <a:solidFill>
              <a:srgbClr val="FF66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B1A497CC-8278-4302-8227-800D59A16561}"/>
              </a:ext>
            </a:extLst>
          </p:cNvPr>
          <p:cNvSpPr/>
          <p:nvPr/>
        </p:nvSpPr>
        <p:spPr>
          <a:xfrm>
            <a:off x="4893816" y="5139199"/>
            <a:ext cx="204603" cy="204603"/>
          </a:xfrm>
          <a:prstGeom prst="ellipse">
            <a:avLst/>
          </a:prstGeom>
          <a:solidFill>
            <a:schemeClr val="tx1"/>
          </a:solidFill>
          <a:ln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F004723-877F-4C3F-A125-40C7C03FCEF6}"/>
              </a:ext>
            </a:extLst>
          </p:cNvPr>
          <p:cNvCxnSpPr>
            <a:cxnSpLocks/>
            <a:stCxn id="65" idx="7"/>
          </p:cNvCxnSpPr>
          <p:nvPr/>
        </p:nvCxnSpPr>
        <p:spPr>
          <a:xfrm flipV="1">
            <a:off x="5068456" y="4832074"/>
            <a:ext cx="543684" cy="337088"/>
          </a:xfrm>
          <a:prstGeom prst="straightConnector1">
            <a:avLst/>
          </a:prstGeom>
          <a:ln w="25400">
            <a:solidFill>
              <a:srgbClr val="40404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D504B449-F476-4D29-BE72-3E1924B090AA}"/>
              </a:ext>
            </a:extLst>
          </p:cNvPr>
          <p:cNvSpPr txBox="1"/>
          <p:nvPr/>
        </p:nvSpPr>
        <p:spPr>
          <a:xfrm>
            <a:off x="6187882" y="4286179"/>
            <a:ext cx="1496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Formation</a:t>
            </a:r>
          </a:p>
        </p:txBody>
      </p:sp>
      <p:sp>
        <p:nvSpPr>
          <p:cNvPr id="68" name="Explosion: 8 Points 67">
            <a:extLst>
              <a:ext uri="{FF2B5EF4-FFF2-40B4-BE49-F238E27FC236}">
                <a16:creationId xmlns:a16="http://schemas.microsoft.com/office/drawing/2014/main" id="{B8F0ACEC-AFB8-4625-AE5C-0045FDC3A57C}"/>
              </a:ext>
            </a:extLst>
          </p:cNvPr>
          <p:cNvSpPr/>
          <p:nvPr/>
        </p:nvSpPr>
        <p:spPr>
          <a:xfrm>
            <a:off x="8023724" y="3459825"/>
            <a:ext cx="379779" cy="379779"/>
          </a:xfrm>
          <a:prstGeom prst="irregularSeal1">
            <a:avLst/>
          </a:prstGeom>
          <a:solidFill>
            <a:schemeClr val="tx1">
              <a:alpha val="97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C1012BA-CC0E-450E-882C-EF995E15EA5E}"/>
              </a:ext>
            </a:extLst>
          </p:cNvPr>
          <p:cNvSpPr txBox="1"/>
          <p:nvPr/>
        </p:nvSpPr>
        <p:spPr>
          <a:xfrm>
            <a:off x="8816602" y="1708895"/>
            <a:ext cx="3121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Low energy </a:t>
            </a:r>
            <a:r>
              <a:rPr lang="en-US" u="sng" dirty="0"/>
              <a:t>but</a:t>
            </a:r>
            <a:r>
              <a:rPr lang="en-US" dirty="0"/>
              <a:t> low detection density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28939E3-E4C6-407D-9565-275E97582773}"/>
              </a:ext>
            </a:extLst>
          </p:cNvPr>
          <p:cNvSpPr txBox="1"/>
          <p:nvPr/>
        </p:nvSpPr>
        <p:spPr>
          <a:xfrm>
            <a:off x="8816603" y="2993980"/>
            <a:ext cx="3121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Works for dark defects </a:t>
            </a:r>
            <a:r>
              <a:rPr lang="en-US" u="sng" dirty="0"/>
              <a:t>but</a:t>
            </a:r>
            <a:r>
              <a:rPr lang="en-US" dirty="0"/>
              <a:t> detection ambiguity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74E409F-91E0-45F1-A319-B4790D476494}"/>
              </a:ext>
            </a:extLst>
          </p:cNvPr>
          <p:cNvSpPr txBox="1"/>
          <p:nvPr/>
        </p:nvSpPr>
        <p:spPr>
          <a:xfrm>
            <a:off x="8816602" y="4279065"/>
            <a:ext cx="3121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Don’t need prior defects </a:t>
            </a:r>
            <a:r>
              <a:rPr lang="en-US" u="sng" dirty="0"/>
              <a:t>but</a:t>
            </a:r>
            <a:r>
              <a:rPr lang="en-US" dirty="0"/>
              <a:t> need ideal material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53D0F1C7-E6B1-4A64-BA32-44BAA27AA52F}"/>
              </a:ext>
            </a:extLst>
          </p:cNvPr>
          <p:cNvCxnSpPr>
            <a:cxnSpLocks/>
          </p:cNvCxnSpPr>
          <p:nvPr/>
        </p:nvCxnSpPr>
        <p:spPr>
          <a:xfrm flipH="1" flipV="1">
            <a:off x="7932599" y="3186200"/>
            <a:ext cx="264634" cy="4611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742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0DD1312-A001-4FD5-AE29-FF3AAA28002A}"/>
              </a:ext>
            </a:extLst>
          </p:cNvPr>
          <p:cNvSpPr/>
          <p:nvPr/>
        </p:nvSpPr>
        <p:spPr>
          <a:xfrm>
            <a:off x="0" y="6125496"/>
            <a:ext cx="12192000" cy="73250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rimson Text" panose="02000503000000000000" pitchFamily="2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6671BC8-74C3-480A-893F-FE6AF8511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156" y="6142334"/>
            <a:ext cx="3814916" cy="69882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B33FE0D-A79C-4AD7-B98D-836046247AD7}"/>
              </a:ext>
            </a:extLst>
          </p:cNvPr>
          <p:cNvSpPr/>
          <p:nvPr/>
        </p:nvSpPr>
        <p:spPr>
          <a:xfrm>
            <a:off x="0" y="0"/>
            <a:ext cx="12192000" cy="73250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50000"/>
                <a:lumOff val="50000"/>
                <a:alpha val="9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rimson Text" panose="02000503000000000000" pitchFamily="2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EACB59-9D96-498C-BDBF-A604F7DE4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67243" y="6309184"/>
            <a:ext cx="2016602" cy="365125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  <a:latin typeface="Crimson Text" panose="02000503000000000000" pitchFamily="2" charset="0"/>
              </a:rPr>
              <a:t>4/16</a:t>
            </a:r>
          </a:p>
        </p:txBody>
      </p:sp>
      <p:sp>
        <p:nvSpPr>
          <p:cNvPr id="8" name="Title 10">
            <a:extLst>
              <a:ext uri="{FF2B5EF4-FFF2-40B4-BE49-F238E27FC236}">
                <a16:creationId xmlns:a16="http://schemas.microsoft.com/office/drawing/2014/main" id="{C407F5A3-B436-43E6-8C5A-26784E10064A}"/>
              </a:ext>
            </a:extLst>
          </p:cNvPr>
          <p:cNvSpPr txBox="1">
            <a:spLocks/>
          </p:cNvSpPr>
          <p:nvPr/>
        </p:nvSpPr>
        <p:spPr>
          <a:xfrm>
            <a:off x="254264" y="16278"/>
            <a:ext cx="11683470" cy="77889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dirty="0">
                <a:solidFill>
                  <a:schemeClr val="bg1"/>
                </a:solidFill>
                <a:latin typeface="Crimson Text" panose="02000503000000000000" pitchFamily="2" charset="0"/>
              </a:rPr>
              <a:t>Defect Properties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8E7C95-A0E5-441F-AEF9-B1AA7994E493}"/>
              </a:ext>
            </a:extLst>
          </p:cNvPr>
          <p:cNvSpPr txBox="1"/>
          <p:nvPr/>
        </p:nvSpPr>
        <p:spPr>
          <a:xfrm>
            <a:off x="45191" y="1224261"/>
            <a:ext cx="47447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rimson Text" panose="02000503000000000000" pitchFamily="2" charset="0"/>
              </a:rPr>
              <a:t>Zero-phonon line (ZPL)</a:t>
            </a:r>
            <a:r>
              <a:rPr lang="en-US" sz="2400" dirty="0">
                <a:latin typeface="Crimson Text" panose="02000503000000000000" pitchFamily="2" charset="0"/>
              </a:rPr>
              <a:t>: The primary energy (frequency) of emitted photons emitted by the defect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58DABE-1FB8-4386-A8AB-98C5FB22B437}"/>
              </a:ext>
            </a:extLst>
          </p:cNvPr>
          <p:cNvSpPr txBox="1"/>
          <p:nvPr/>
        </p:nvSpPr>
        <p:spPr>
          <a:xfrm>
            <a:off x="7995008" y="681907"/>
            <a:ext cx="20722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>
                <a:latin typeface="Crimson Text" panose="02000503000000000000" pitchFamily="2" charset="0"/>
              </a:rPr>
              <a:t>Application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93FA4A-3970-4BF5-A39E-12A0A148CEAC}"/>
              </a:ext>
            </a:extLst>
          </p:cNvPr>
          <p:cNvSpPr txBox="1"/>
          <p:nvPr/>
        </p:nvSpPr>
        <p:spPr>
          <a:xfrm>
            <a:off x="2124758" y="679458"/>
            <a:ext cx="16351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u="sng" dirty="0">
                <a:latin typeface="Crimson Text" panose="02000503000000000000" pitchFamily="2" charset="0"/>
              </a:rPr>
              <a:t>Property</a:t>
            </a:r>
          </a:p>
        </p:txBody>
      </p:sp>
      <p:pic>
        <p:nvPicPr>
          <p:cNvPr id="18" name="Picture 17" descr="A close-up of a compass&#10;&#10;Description automatically generated with low confidence">
            <a:extLst>
              <a:ext uri="{FF2B5EF4-FFF2-40B4-BE49-F238E27FC236}">
                <a16:creationId xmlns:a16="http://schemas.microsoft.com/office/drawing/2014/main" id="{6018FF55-5D61-4568-BEFF-D13EE04DF2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44" y="1482884"/>
            <a:ext cx="2426606" cy="219419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E564BE4-1494-4906-B273-C8CFB93AE636}"/>
              </a:ext>
            </a:extLst>
          </p:cNvPr>
          <p:cNvSpPr txBox="1"/>
          <p:nvPr/>
        </p:nvSpPr>
        <p:spPr>
          <a:xfrm>
            <a:off x="5127826" y="3533531"/>
            <a:ext cx="2274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rimson Text" panose="02000503000000000000" pitchFamily="2" charset="0"/>
              </a:rPr>
              <a:t>Single-photon sources</a:t>
            </a:r>
          </a:p>
        </p:txBody>
      </p:sp>
    </p:spTree>
    <p:extLst>
      <p:ext uri="{BB962C8B-B14F-4D97-AF65-F5344CB8AC3E}">
        <p14:creationId xmlns:p14="http://schemas.microsoft.com/office/powerpoint/2010/main" val="2967005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0DD1312-A001-4FD5-AE29-FF3AAA28002A}"/>
              </a:ext>
            </a:extLst>
          </p:cNvPr>
          <p:cNvSpPr/>
          <p:nvPr/>
        </p:nvSpPr>
        <p:spPr>
          <a:xfrm>
            <a:off x="0" y="6125496"/>
            <a:ext cx="12192000" cy="73250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rimson Text" panose="02000503000000000000" pitchFamily="2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6671BC8-74C3-480A-893F-FE6AF8511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156" y="6142334"/>
            <a:ext cx="3814916" cy="69882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B33FE0D-A79C-4AD7-B98D-836046247AD7}"/>
              </a:ext>
            </a:extLst>
          </p:cNvPr>
          <p:cNvSpPr/>
          <p:nvPr/>
        </p:nvSpPr>
        <p:spPr>
          <a:xfrm>
            <a:off x="0" y="0"/>
            <a:ext cx="12192000" cy="73250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50000"/>
                <a:lumOff val="50000"/>
                <a:alpha val="9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rimson Text" panose="02000503000000000000" pitchFamily="2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EACB59-9D96-498C-BDBF-A604F7DE4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91019" y="6309184"/>
            <a:ext cx="1592825" cy="365125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  <a:latin typeface="Crimson Text" panose="02000503000000000000" pitchFamily="2" charset="0"/>
              </a:rPr>
              <a:t>4/16</a:t>
            </a:r>
          </a:p>
        </p:txBody>
      </p:sp>
      <p:sp>
        <p:nvSpPr>
          <p:cNvPr id="8" name="Title 10">
            <a:extLst>
              <a:ext uri="{FF2B5EF4-FFF2-40B4-BE49-F238E27FC236}">
                <a16:creationId xmlns:a16="http://schemas.microsoft.com/office/drawing/2014/main" id="{C407F5A3-B436-43E6-8C5A-26784E10064A}"/>
              </a:ext>
            </a:extLst>
          </p:cNvPr>
          <p:cNvSpPr txBox="1">
            <a:spLocks/>
          </p:cNvSpPr>
          <p:nvPr/>
        </p:nvSpPr>
        <p:spPr>
          <a:xfrm>
            <a:off x="254264" y="16278"/>
            <a:ext cx="11683470" cy="77889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dirty="0">
                <a:solidFill>
                  <a:schemeClr val="bg1"/>
                </a:solidFill>
                <a:latin typeface="Crimson Text" panose="02000503000000000000" pitchFamily="2" charset="0"/>
              </a:rPr>
              <a:t>Defect Properties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8E7C95-A0E5-441F-AEF9-B1AA7994E493}"/>
              </a:ext>
            </a:extLst>
          </p:cNvPr>
          <p:cNvSpPr txBox="1"/>
          <p:nvPr/>
        </p:nvSpPr>
        <p:spPr>
          <a:xfrm>
            <a:off x="45191" y="1224261"/>
            <a:ext cx="47447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rimson Text" panose="02000503000000000000" pitchFamily="2" charset="0"/>
              </a:rPr>
              <a:t>Zero-phonon line (ZPL)</a:t>
            </a:r>
            <a:r>
              <a:rPr lang="en-US" sz="2400" dirty="0">
                <a:latin typeface="Crimson Text" panose="02000503000000000000" pitchFamily="2" charset="0"/>
              </a:rPr>
              <a:t>: The primary energy (frequency) of emitted photons emitted by the defect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58DABE-1FB8-4386-A8AB-98C5FB22B437}"/>
              </a:ext>
            </a:extLst>
          </p:cNvPr>
          <p:cNvSpPr txBox="1"/>
          <p:nvPr/>
        </p:nvSpPr>
        <p:spPr>
          <a:xfrm>
            <a:off x="7995008" y="681907"/>
            <a:ext cx="20722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>
                <a:latin typeface="Crimson Text" panose="02000503000000000000" pitchFamily="2" charset="0"/>
              </a:rPr>
              <a:t>Application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93FA4A-3970-4BF5-A39E-12A0A148CEAC}"/>
              </a:ext>
            </a:extLst>
          </p:cNvPr>
          <p:cNvSpPr txBox="1"/>
          <p:nvPr/>
        </p:nvSpPr>
        <p:spPr>
          <a:xfrm>
            <a:off x="2124758" y="679458"/>
            <a:ext cx="16351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u="sng" dirty="0">
                <a:latin typeface="Crimson Text" panose="02000503000000000000" pitchFamily="2" charset="0"/>
              </a:rPr>
              <a:t>Property</a:t>
            </a:r>
          </a:p>
        </p:txBody>
      </p:sp>
      <p:pic>
        <p:nvPicPr>
          <p:cNvPr id="13" name="Picture 12" descr="Diagram, histogram&#10;&#10;Description automatically generated">
            <a:extLst>
              <a:ext uri="{FF2B5EF4-FFF2-40B4-BE49-F238E27FC236}">
                <a16:creationId xmlns:a16="http://schemas.microsoft.com/office/drawing/2014/main" id="{3F8E0C50-0941-49E4-9F5E-258AE92944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250" y="1351316"/>
            <a:ext cx="3747641" cy="277460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22CDA0B-5555-4EB0-80C6-D763B58F557D}"/>
              </a:ext>
            </a:extLst>
          </p:cNvPr>
          <p:cNvSpPr txBox="1"/>
          <p:nvPr/>
        </p:nvSpPr>
        <p:spPr>
          <a:xfrm>
            <a:off x="45191" y="2533968"/>
            <a:ext cx="47447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rimson Text" panose="02000503000000000000" pitchFamily="2" charset="0"/>
              </a:rPr>
              <a:t>Linewidth</a:t>
            </a:r>
            <a:r>
              <a:rPr lang="en-US" sz="2400" dirty="0">
                <a:latin typeface="Crimson Text" panose="02000503000000000000" pitchFamily="2" charset="0"/>
              </a:rPr>
              <a:t>: How broad the ZPL peak is (range of emitted frequencies)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61CCE7-EB34-4CE8-8810-F4174935C468}"/>
              </a:ext>
            </a:extLst>
          </p:cNvPr>
          <p:cNvSpPr txBox="1"/>
          <p:nvPr/>
        </p:nvSpPr>
        <p:spPr>
          <a:xfrm>
            <a:off x="45191" y="3302699"/>
            <a:ext cx="47447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rimson Text" panose="02000503000000000000" pitchFamily="2" charset="0"/>
              </a:rPr>
              <a:t>Transition dipole moment</a:t>
            </a:r>
            <a:r>
              <a:rPr lang="en-US" sz="2400" dirty="0">
                <a:latin typeface="Crimson Text" panose="02000503000000000000" pitchFamily="2" charset="0"/>
              </a:rPr>
              <a:t>: How well the transition couples with light</a:t>
            </a:r>
          </a:p>
        </p:txBody>
      </p:sp>
      <p:pic>
        <p:nvPicPr>
          <p:cNvPr id="18" name="Picture 17" descr="A close-up of a compass&#10;&#10;Description automatically generated with low confidence">
            <a:extLst>
              <a:ext uri="{FF2B5EF4-FFF2-40B4-BE49-F238E27FC236}">
                <a16:creationId xmlns:a16="http://schemas.microsoft.com/office/drawing/2014/main" id="{6018FF55-5D61-4568-BEFF-D13EE04DF2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44" y="1482884"/>
            <a:ext cx="2426606" cy="219419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E564BE4-1494-4906-B273-C8CFB93AE636}"/>
              </a:ext>
            </a:extLst>
          </p:cNvPr>
          <p:cNvSpPr txBox="1"/>
          <p:nvPr/>
        </p:nvSpPr>
        <p:spPr>
          <a:xfrm>
            <a:off x="5127826" y="3533531"/>
            <a:ext cx="2274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rimson Text" panose="02000503000000000000" pitchFamily="2" charset="0"/>
              </a:rPr>
              <a:t>Single-photon sources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BEFA2B8-1F79-48E8-80B9-F683CB57B737}"/>
              </a:ext>
            </a:extLst>
          </p:cNvPr>
          <p:cNvCxnSpPr>
            <a:cxnSpLocks/>
          </p:cNvCxnSpPr>
          <p:nvPr/>
        </p:nvCxnSpPr>
        <p:spPr>
          <a:xfrm>
            <a:off x="8317208" y="1671273"/>
            <a:ext cx="381074" cy="0"/>
          </a:xfrm>
          <a:prstGeom prst="straightConnector1">
            <a:avLst/>
          </a:prstGeom>
          <a:ln w="31750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767C9A5-0AEB-4471-A0F1-379E0035F151}"/>
              </a:ext>
            </a:extLst>
          </p:cNvPr>
          <p:cNvCxnSpPr>
            <a:cxnSpLocks/>
          </p:cNvCxnSpPr>
          <p:nvPr/>
        </p:nvCxnSpPr>
        <p:spPr>
          <a:xfrm>
            <a:off x="8698041" y="1764270"/>
            <a:ext cx="0" cy="1631426"/>
          </a:xfrm>
          <a:prstGeom prst="straightConnector1">
            <a:avLst/>
          </a:prstGeom>
          <a:ln w="31750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5" name="Picture 24" descr="Chart&#10;&#10;Description automatically generated">
            <a:extLst>
              <a:ext uri="{FF2B5EF4-FFF2-40B4-BE49-F238E27FC236}">
                <a16:creationId xmlns:a16="http://schemas.microsoft.com/office/drawing/2014/main" id="{72CED5FA-F702-4766-9F58-DE5A56F08F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933" y="1441674"/>
            <a:ext cx="2276489" cy="76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741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0DD1312-A001-4FD5-AE29-FF3AAA28002A}"/>
              </a:ext>
            </a:extLst>
          </p:cNvPr>
          <p:cNvSpPr/>
          <p:nvPr/>
        </p:nvSpPr>
        <p:spPr>
          <a:xfrm>
            <a:off x="0" y="6125496"/>
            <a:ext cx="12192000" cy="73250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rimson Text" panose="02000503000000000000" pitchFamily="2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6671BC8-74C3-480A-893F-FE6AF8511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156" y="6142334"/>
            <a:ext cx="3814916" cy="69882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B33FE0D-A79C-4AD7-B98D-836046247AD7}"/>
              </a:ext>
            </a:extLst>
          </p:cNvPr>
          <p:cNvSpPr/>
          <p:nvPr/>
        </p:nvSpPr>
        <p:spPr>
          <a:xfrm>
            <a:off x="0" y="0"/>
            <a:ext cx="12192000" cy="73250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50000"/>
                <a:lumOff val="50000"/>
                <a:alpha val="9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rimson Text" panose="02000503000000000000" pitchFamily="2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EACB59-9D96-498C-BDBF-A604F7DE4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91019" y="6309184"/>
            <a:ext cx="1592825" cy="365125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  <a:latin typeface="Crimson Text" panose="02000503000000000000" pitchFamily="2" charset="0"/>
              </a:rPr>
              <a:t>4/16</a:t>
            </a:r>
          </a:p>
        </p:txBody>
      </p:sp>
      <p:sp>
        <p:nvSpPr>
          <p:cNvPr id="8" name="Title 10">
            <a:extLst>
              <a:ext uri="{FF2B5EF4-FFF2-40B4-BE49-F238E27FC236}">
                <a16:creationId xmlns:a16="http://schemas.microsoft.com/office/drawing/2014/main" id="{C407F5A3-B436-43E6-8C5A-26784E10064A}"/>
              </a:ext>
            </a:extLst>
          </p:cNvPr>
          <p:cNvSpPr txBox="1">
            <a:spLocks/>
          </p:cNvSpPr>
          <p:nvPr/>
        </p:nvSpPr>
        <p:spPr>
          <a:xfrm>
            <a:off x="254264" y="16278"/>
            <a:ext cx="11683470" cy="77889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dirty="0">
                <a:solidFill>
                  <a:schemeClr val="bg1"/>
                </a:solidFill>
                <a:latin typeface="Crimson Text" panose="02000503000000000000" pitchFamily="2" charset="0"/>
              </a:rPr>
              <a:t>Defect Properties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8E7C95-A0E5-441F-AEF9-B1AA7994E493}"/>
              </a:ext>
            </a:extLst>
          </p:cNvPr>
          <p:cNvSpPr txBox="1"/>
          <p:nvPr/>
        </p:nvSpPr>
        <p:spPr>
          <a:xfrm>
            <a:off x="45191" y="1224261"/>
            <a:ext cx="47447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rimson Text" panose="02000503000000000000" pitchFamily="2" charset="0"/>
              </a:rPr>
              <a:t>Zero-phonon line (ZPL)</a:t>
            </a:r>
            <a:r>
              <a:rPr lang="en-US" sz="2400" dirty="0">
                <a:latin typeface="Crimson Text" panose="02000503000000000000" pitchFamily="2" charset="0"/>
              </a:rPr>
              <a:t>: The primary energy (frequency) of emitted photons emitted by the defect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58DABE-1FB8-4386-A8AB-98C5FB22B437}"/>
              </a:ext>
            </a:extLst>
          </p:cNvPr>
          <p:cNvSpPr txBox="1"/>
          <p:nvPr/>
        </p:nvSpPr>
        <p:spPr>
          <a:xfrm>
            <a:off x="7995008" y="681907"/>
            <a:ext cx="20722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>
                <a:latin typeface="Crimson Text" panose="02000503000000000000" pitchFamily="2" charset="0"/>
              </a:rPr>
              <a:t>Application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93FA4A-3970-4BF5-A39E-12A0A148CEAC}"/>
              </a:ext>
            </a:extLst>
          </p:cNvPr>
          <p:cNvSpPr txBox="1"/>
          <p:nvPr/>
        </p:nvSpPr>
        <p:spPr>
          <a:xfrm>
            <a:off x="2124758" y="679458"/>
            <a:ext cx="16351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u="sng" dirty="0">
                <a:latin typeface="Crimson Text" panose="02000503000000000000" pitchFamily="2" charset="0"/>
              </a:rPr>
              <a:t>Property</a:t>
            </a:r>
          </a:p>
        </p:txBody>
      </p:sp>
      <p:pic>
        <p:nvPicPr>
          <p:cNvPr id="13" name="Picture 12" descr="Diagram, histogram&#10;&#10;Description automatically generated">
            <a:extLst>
              <a:ext uri="{FF2B5EF4-FFF2-40B4-BE49-F238E27FC236}">
                <a16:creationId xmlns:a16="http://schemas.microsoft.com/office/drawing/2014/main" id="{3F8E0C50-0941-49E4-9F5E-258AE92944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250" y="1351316"/>
            <a:ext cx="3747641" cy="277460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22CDA0B-5555-4EB0-80C6-D763B58F557D}"/>
              </a:ext>
            </a:extLst>
          </p:cNvPr>
          <p:cNvSpPr txBox="1"/>
          <p:nvPr/>
        </p:nvSpPr>
        <p:spPr>
          <a:xfrm>
            <a:off x="45191" y="2533968"/>
            <a:ext cx="47447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rimson Text" panose="02000503000000000000" pitchFamily="2" charset="0"/>
              </a:rPr>
              <a:t>Linewidth</a:t>
            </a:r>
            <a:r>
              <a:rPr lang="en-US" sz="2400" dirty="0">
                <a:latin typeface="Crimson Text" panose="02000503000000000000" pitchFamily="2" charset="0"/>
              </a:rPr>
              <a:t>: How broad the ZPL peak is (range of emitted frequencies)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61CCE7-EB34-4CE8-8810-F4174935C468}"/>
              </a:ext>
            </a:extLst>
          </p:cNvPr>
          <p:cNvSpPr txBox="1"/>
          <p:nvPr/>
        </p:nvSpPr>
        <p:spPr>
          <a:xfrm>
            <a:off x="45191" y="3302699"/>
            <a:ext cx="47447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rimson Text" panose="02000503000000000000" pitchFamily="2" charset="0"/>
              </a:rPr>
              <a:t>Transition dipole moment</a:t>
            </a:r>
            <a:r>
              <a:rPr lang="en-US" sz="2400" dirty="0">
                <a:latin typeface="Crimson Text" panose="02000503000000000000" pitchFamily="2" charset="0"/>
              </a:rPr>
              <a:t>: How well the transition couples with light</a:t>
            </a:r>
          </a:p>
        </p:txBody>
      </p:sp>
      <p:pic>
        <p:nvPicPr>
          <p:cNvPr id="18" name="Picture 17" descr="A close-up of a compass&#10;&#10;Description automatically generated with low confidence">
            <a:extLst>
              <a:ext uri="{FF2B5EF4-FFF2-40B4-BE49-F238E27FC236}">
                <a16:creationId xmlns:a16="http://schemas.microsoft.com/office/drawing/2014/main" id="{6018FF55-5D61-4568-BEFF-D13EE04DF2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44" y="1482884"/>
            <a:ext cx="2426606" cy="219419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E564BE4-1494-4906-B273-C8CFB93AE636}"/>
              </a:ext>
            </a:extLst>
          </p:cNvPr>
          <p:cNvSpPr txBox="1"/>
          <p:nvPr/>
        </p:nvSpPr>
        <p:spPr>
          <a:xfrm>
            <a:off x="5127826" y="3533531"/>
            <a:ext cx="2274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rimson Text" panose="02000503000000000000" pitchFamily="2" charset="0"/>
              </a:rPr>
              <a:t>Single-photon sources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BEFA2B8-1F79-48E8-80B9-F683CB57B737}"/>
              </a:ext>
            </a:extLst>
          </p:cNvPr>
          <p:cNvCxnSpPr>
            <a:cxnSpLocks/>
          </p:cNvCxnSpPr>
          <p:nvPr/>
        </p:nvCxnSpPr>
        <p:spPr>
          <a:xfrm>
            <a:off x="8317208" y="1671273"/>
            <a:ext cx="381074" cy="0"/>
          </a:xfrm>
          <a:prstGeom prst="straightConnector1">
            <a:avLst/>
          </a:prstGeom>
          <a:ln w="31750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767C9A5-0AEB-4471-A0F1-379E0035F151}"/>
              </a:ext>
            </a:extLst>
          </p:cNvPr>
          <p:cNvCxnSpPr>
            <a:cxnSpLocks/>
          </p:cNvCxnSpPr>
          <p:nvPr/>
        </p:nvCxnSpPr>
        <p:spPr>
          <a:xfrm>
            <a:off x="8698041" y="1764270"/>
            <a:ext cx="0" cy="1631426"/>
          </a:xfrm>
          <a:prstGeom prst="straightConnector1">
            <a:avLst/>
          </a:prstGeom>
          <a:ln w="31750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5" name="Picture 24" descr="Chart&#10;&#10;Description automatically generated">
            <a:extLst>
              <a:ext uri="{FF2B5EF4-FFF2-40B4-BE49-F238E27FC236}">
                <a16:creationId xmlns:a16="http://schemas.microsoft.com/office/drawing/2014/main" id="{72CED5FA-F702-4766-9F58-DE5A56F08F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933" y="1441674"/>
            <a:ext cx="2276489" cy="762295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1EAE85C5-14B6-46EE-826F-90715AFDD99A}"/>
              </a:ext>
            </a:extLst>
          </p:cNvPr>
          <p:cNvSpPr/>
          <p:nvPr/>
        </p:nvSpPr>
        <p:spPr>
          <a:xfrm>
            <a:off x="6698363" y="4578198"/>
            <a:ext cx="1060594" cy="106059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5775AC7-1790-44EF-9AED-8C2D6CB8BC46}"/>
              </a:ext>
            </a:extLst>
          </p:cNvPr>
          <p:cNvCxnSpPr>
            <a:cxnSpLocks/>
          </p:cNvCxnSpPr>
          <p:nvPr/>
        </p:nvCxnSpPr>
        <p:spPr>
          <a:xfrm>
            <a:off x="7897873" y="5141374"/>
            <a:ext cx="1203140" cy="0"/>
          </a:xfrm>
          <a:prstGeom prst="straightConnector1">
            <a:avLst/>
          </a:prstGeom>
          <a:ln w="63500">
            <a:solidFill>
              <a:srgbClr val="FF66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F3E56233-0C09-42EF-9F5F-73DFCBDC92B0}"/>
              </a:ext>
            </a:extLst>
          </p:cNvPr>
          <p:cNvSpPr/>
          <p:nvPr/>
        </p:nvSpPr>
        <p:spPr>
          <a:xfrm>
            <a:off x="9172908" y="4608289"/>
            <a:ext cx="1060594" cy="106059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xplosion: 8 Points 25">
            <a:extLst>
              <a:ext uri="{FF2B5EF4-FFF2-40B4-BE49-F238E27FC236}">
                <a16:creationId xmlns:a16="http://schemas.microsoft.com/office/drawing/2014/main" id="{4426D2F3-4CF1-42B3-B7D5-FDEB7DEDC60F}"/>
              </a:ext>
            </a:extLst>
          </p:cNvPr>
          <p:cNvSpPr/>
          <p:nvPr/>
        </p:nvSpPr>
        <p:spPr>
          <a:xfrm>
            <a:off x="9397164" y="4725928"/>
            <a:ext cx="379779" cy="379779"/>
          </a:xfrm>
          <a:prstGeom prst="irregularSeal1">
            <a:avLst/>
          </a:prstGeom>
          <a:solidFill>
            <a:srgbClr val="FFFF00"/>
          </a:solidFill>
          <a:ln>
            <a:solidFill>
              <a:srgbClr val="FF66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DDFF9D7-C42A-4496-858D-913FD8E254F6}"/>
              </a:ext>
            </a:extLst>
          </p:cNvPr>
          <p:cNvSpPr/>
          <p:nvPr/>
        </p:nvSpPr>
        <p:spPr>
          <a:xfrm>
            <a:off x="6457145" y="5454452"/>
            <a:ext cx="204603" cy="204603"/>
          </a:xfrm>
          <a:prstGeom prst="ellipse">
            <a:avLst/>
          </a:prstGeom>
          <a:solidFill>
            <a:schemeClr val="tx1"/>
          </a:solidFill>
          <a:ln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6090436-F354-470B-8E7E-C42DE04C441A}"/>
              </a:ext>
            </a:extLst>
          </p:cNvPr>
          <p:cNvCxnSpPr>
            <a:cxnSpLocks/>
            <a:stCxn id="27" idx="7"/>
          </p:cNvCxnSpPr>
          <p:nvPr/>
        </p:nvCxnSpPr>
        <p:spPr>
          <a:xfrm flipV="1">
            <a:off x="6631785" y="5147327"/>
            <a:ext cx="543684" cy="337088"/>
          </a:xfrm>
          <a:prstGeom prst="straightConnector1">
            <a:avLst/>
          </a:prstGeom>
          <a:ln w="25400">
            <a:solidFill>
              <a:srgbClr val="40404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EE53C82-7905-4F83-8F63-BAE2A18DD272}"/>
              </a:ext>
            </a:extLst>
          </p:cNvPr>
          <p:cNvSpPr txBox="1"/>
          <p:nvPr/>
        </p:nvSpPr>
        <p:spPr>
          <a:xfrm>
            <a:off x="73836" y="4623455"/>
            <a:ext cx="47447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rimson Text" panose="02000503000000000000" pitchFamily="2" charset="0"/>
              </a:rPr>
              <a:t>Energetics</a:t>
            </a:r>
            <a:r>
              <a:rPr lang="en-US" sz="2400" dirty="0">
                <a:latin typeface="Crimson Text" panose="02000503000000000000" pitchFamily="2" charset="0"/>
              </a:rPr>
              <a:t>: Formation energy, ∆E for charge, isomers, local strain/disorder</a:t>
            </a:r>
          </a:p>
        </p:txBody>
      </p:sp>
    </p:spTree>
    <p:extLst>
      <p:ext uri="{BB962C8B-B14F-4D97-AF65-F5344CB8AC3E}">
        <p14:creationId xmlns:p14="http://schemas.microsoft.com/office/powerpoint/2010/main" val="6292188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3013</TotalTime>
  <Words>949</Words>
  <Application>Microsoft Office PowerPoint</Application>
  <PresentationFormat>Widescreen</PresentationFormat>
  <Paragraphs>171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Acherus Grotesque</vt:lpstr>
      <vt:lpstr>Arial</vt:lpstr>
      <vt:lpstr>Calibri</vt:lpstr>
      <vt:lpstr>Calibri Light</vt:lpstr>
      <vt:lpstr>Crimson Text</vt:lpstr>
      <vt:lpstr>Proxima Nova</vt:lpstr>
      <vt:lpstr>Office Theme</vt:lpstr>
      <vt:lpstr>Understanding control and modulation of color center defects</vt:lpstr>
      <vt:lpstr>PowerPoint Presentation</vt:lpstr>
      <vt:lpstr>PowerPoint Presentation</vt:lpstr>
      <vt:lpstr>Outline</vt:lpstr>
      <vt:lpstr>Outline</vt:lpstr>
      <vt:lpstr>PowerPoint Presentation</vt:lpstr>
      <vt:lpstr>PowerPoint Presentation</vt:lpstr>
      <vt:lpstr>PowerPoint Presentation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Virginia Tech National Security Insitute</dc:title>
  <dc:creator>vivanov</dc:creator>
  <cp:lastModifiedBy>vivanov</cp:lastModifiedBy>
  <cp:revision>81</cp:revision>
  <dcterms:created xsi:type="dcterms:W3CDTF">2023-09-26T15:58:43Z</dcterms:created>
  <dcterms:modified xsi:type="dcterms:W3CDTF">2024-01-08T07:33:50Z</dcterms:modified>
</cp:coreProperties>
</file>