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312" r:id="rId4"/>
    <p:sldId id="286" r:id="rId5"/>
    <p:sldId id="309" r:id="rId6"/>
    <p:sldId id="308" r:id="rId7"/>
    <p:sldId id="281" r:id="rId8"/>
    <p:sldId id="300" r:id="rId9"/>
    <p:sldId id="301" r:id="rId10"/>
    <p:sldId id="259" r:id="rId11"/>
    <p:sldId id="302" r:id="rId12"/>
    <p:sldId id="267" r:id="rId13"/>
    <p:sldId id="295" r:id="rId14"/>
    <p:sldId id="288" r:id="rId15"/>
    <p:sldId id="311" r:id="rId16"/>
    <p:sldId id="266" r:id="rId17"/>
    <p:sldId id="313" r:id="rId18"/>
    <p:sldId id="310" r:id="rId19"/>
    <p:sldId id="289" r:id="rId20"/>
    <p:sldId id="282" r:id="rId21"/>
    <p:sldId id="269" r:id="rId22"/>
    <p:sldId id="285" r:id="rId23"/>
    <p:sldId id="268" r:id="rId24"/>
    <p:sldId id="314" r:id="rId25"/>
    <p:sldId id="258" r:id="rId26"/>
    <p:sldId id="315" r:id="rId27"/>
    <p:sldId id="316" r:id="rId28"/>
    <p:sldId id="270" r:id="rId29"/>
    <p:sldId id="278" r:id="rId30"/>
    <p:sldId id="279" r:id="rId31"/>
    <p:sldId id="290" r:id="rId32"/>
    <p:sldId id="317" r:id="rId33"/>
    <p:sldId id="318" r:id="rId34"/>
    <p:sldId id="319" r:id="rId35"/>
    <p:sldId id="321" r:id="rId36"/>
    <p:sldId id="32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F4"/>
    <a:srgbClr val="1D38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5"/>
    <p:restoredTop sz="90530"/>
  </p:normalViewPr>
  <p:slideViewPr>
    <p:cSldViewPr snapToGrid="0">
      <p:cViewPr varScale="1">
        <p:scale>
          <a:sx n="97" d="100"/>
          <a:sy n="97" d="100"/>
        </p:scale>
        <p:origin x="10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6BF803-FD52-A54F-9774-D2D9FEA577A3}" type="datetimeFigureOut">
              <a:rPr lang="en-US" smtClean="0"/>
              <a:t>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7777E-BF5B-5049-B3B2-DBE2346F69CC}" type="slidenum">
              <a:rPr lang="en-US" smtClean="0"/>
              <a:t>‹#›</a:t>
            </a:fld>
            <a:endParaRPr lang="en-US"/>
          </a:p>
        </p:txBody>
      </p:sp>
    </p:spTree>
    <p:extLst>
      <p:ext uri="{BB962C8B-B14F-4D97-AF65-F5344CB8AC3E}">
        <p14:creationId xmlns:p14="http://schemas.microsoft.com/office/powerpoint/2010/main" val="190158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WISP_(particle_physics)" TargetMode="External"/><Relationship Id="rId13" Type="http://schemas.openxmlformats.org/officeDocument/2006/relationships/hyperlink" Target="https://en.wikipedia.org/wiki/Dark_matter" TargetMode="External"/><Relationship Id="rId3" Type="http://schemas.openxmlformats.org/officeDocument/2006/relationships/hyperlink" Target="https://en.wikipedia.org/wiki/Standard_Model" TargetMode="External"/><Relationship Id="rId7" Type="http://schemas.openxmlformats.org/officeDocument/2006/relationships/hyperlink" Target="https://en.wikipedia.org/wiki/Weakly_interacting_massive_particles" TargetMode="External"/><Relationship Id="rId12" Type="http://schemas.openxmlformats.org/officeDocument/2006/relationships/hyperlink" Target="https://en.wikipedia.org/wiki/Coupling_strength" TargetMode="External"/><Relationship Id="rId17" Type="http://schemas.openxmlformats.org/officeDocument/2006/relationships/hyperlink" Target="https://en.wikipedia.org/wiki/Feebly_interacting_particle#cite_note-Agrawal-Bauer-etal-2021-2" TargetMode="External"/><Relationship Id="rId2" Type="http://schemas.openxmlformats.org/officeDocument/2006/relationships/slide" Target="../slides/slide2.xml"/><Relationship Id="rId16" Type="http://schemas.openxmlformats.org/officeDocument/2006/relationships/hyperlink" Target="https://en.wikipedia.org/wiki/Strong_interaction" TargetMode="External"/><Relationship Id="rId1" Type="http://schemas.openxmlformats.org/officeDocument/2006/relationships/notesMaster" Target="../notesMasters/notesMaster1.xml"/><Relationship Id="rId6" Type="http://schemas.openxmlformats.org/officeDocument/2006/relationships/hyperlink" Target="https://en.wikipedia.org/wiki/List_of_particles#Dark_matter_candidates" TargetMode="External"/><Relationship Id="rId11" Type="http://schemas.openxmlformats.org/officeDocument/2006/relationships/hyperlink" Target="https://en.wikipedia.org/wiki/Elementary_particle" TargetMode="External"/><Relationship Id="rId5" Type="http://schemas.openxmlformats.org/officeDocument/2006/relationships/hyperlink" Target="https://en.wikipedia.org/wiki/Fermion" TargetMode="External"/><Relationship Id="rId15" Type="http://schemas.openxmlformats.org/officeDocument/2006/relationships/hyperlink" Target="https://en.wikipedia.org/wiki/CP_violation" TargetMode="External"/><Relationship Id="rId10" Type="http://schemas.openxmlformats.org/officeDocument/2006/relationships/hyperlink" Target="https://en.wikipedia.org/w/index.php?title=Feebly_interacting_particle&amp;action=edit&amp;section=1" TargetMode="External"/><Relationship Id="rId4" Type="http://schemas.openxmlformats.org/officeDocument/2006/relationships/hyperlink" Target="https://en.wikipedia.org/wiki/Boson" TargetMode="External"/><Relationship Id="rId9" Type="http://schemas.openxmlformats.org/officeDocument/2006/relationships/hyperlink" Target="https://en.wikipedia.org/wiki/Feebly_interacting_particle#cite_note-Lanfranchi-Pospelov-Schuster-2020-1" TargetMode="External"/><Relationship Id="rId14" Type="http://schemas.openxmlformats.org/officeDocument/2006/relationships/hyperlink" Target="https://en.wikipedia.org/wiki/Neutrino"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FF0000"/>
                </a:solidFill>
                <a:effectLst/>
                <a:latin typeface="Google Sans"/>
              </a:rPr>
              <a:t>Every scientific theory relies on the scientific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dirty="0">
              <a:solidFill>
                <a:srgbClr val="FF0000"/>
              </a:solidFill>
              <a:effectLst/>
              <a:latin typeface="Google Sans"/>
            </a:endParaRPr>
          </a:p>
          <a:p>
            <a:r>
              <a:rPr lang="en-US" sz="3200" b="1" dirty="0">
                <a:solidFill>
                  <a:srgbClr val="000000"/>
                </a:solidFill>
                <a:effectLst/>
                <a:latin typeface="Helvetica" pitchFamily="2" charset="0"/>
              </a:rPr>
              <a:t>The concept of dark matter originated in the 1930’s when astronomer Fritz Zwicky</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tracked the velocities of over 1,000 galaxies clustered together and observed that the</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gravitational pull from visible matter alone wasn’t strong enough to keep the cluster</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from flying apart. He posited that there must be matter that we can’t see—dark</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matter—that contributes most of the gravitational force that holds everything in</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place. Forty years later, astronomers Vera Rubin and Kent Ford found more evidence</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of dark matter by studying the motion of stars within spiral galaxies. They found that</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stars orbiting at the outer edges of these galaxies moved just as quickly as those at</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the center, possibly due to a halo of dark matter providing an extra gravitational pull.</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Most recently, a photograph of two colliding galaxies, nicknamed the Bullet Cluster,</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exhibited a gravitational lensing effect—light that is bent due to immense gravity—</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that could not be explained by visible matter alone. Scientists say that these</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observations strongly point to the existence of dark matter, but exactly what that</a:t>
            </a:r>
            <a:endParaRPr lang="en-US" sz="3200" dirty="0">
              <a:solidFill>
                <a:srgbClr val="000000"/>
              </a:solidFill>
              <a:effectLst/>
              <a:latin typeface="Helvetica" pitchFamily="2" charset="0"/>
            </a:endParaRPr>
          </a:p>
          <a:p>
            <a:r>
              <a:rPr lang="en-US" sz="3200" b="1" dirty="0">
                <a:solidFill>
                  <a:srgbClr val="000000"/>
                </a:solidFill>
                <a:effectLst/>
                <a:latin typeface="Helvetica" pitchFamily="2" charset="0"/>
              </a:rPr>
              <a:t>matter is made of remains a mystery.</a:t>
            </a:r>
            <a:endParaRPr lang="en-US" sz="3200"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FF0000"/>
              </a:solidFill>
            </a:endParaRPr>
          </a:p>
          <a:p>
            <a:r>
              <a:rPr lang="en-US" b="0" i="0" dirty="0">
                <a:solidFill>
                  <a:srgbClr val="777777"/>
                </a:solidFill>
                <a:effectLst/>
                <a:latin typeface="Roboto" panose="020F0502020204030204" pitchFamily="34" charset="0"/>
              </a:rPr>
              <a:t>Nuclear recoils caused by interactions of Dark Matter or neutrinos can leave latent damage in the crystal structure of minerals. These damage features can be read out using a variety of modern microscopy techniques, ranging from optical (fluorescence) microscopy over X-ray microscopy at accelerator light sources to techniques with sub-nm spatial resolution such as He-ion beam or transmission electron microscopy. Natural as well as laboratory-manufactured minerals have been discussed as nuclear recoil detectors for a variety of applications. For example, using the damage features accumulated over 10 </a:t>
            </a:r>
            <a:r>
              <a:rPr lang="en-US" b="0" i="0" dirty="0" err="1">
                <a:solidFill>
                  <a:srgbClr val="777777"/>
                </a:solidFill>
                <a:effectLst/>
                <a:latin typeface="Roboto" panose="020F0502020204030204" pitchFamily="34" charset="0"/>
              </a:rPr>
              <a:t>Myr</a:t>
            </a:r>
            <a:r>
              <a:rPr lang="en-US" b="0" i="0">
                <a:solidFill>
                  <a:srgbClr val="777777"/>
                </a:solidFill>
                <a:effectLst/>
                <a:latin typeface="Roboto" panose="020F0502020204030204" pitchFamily="34" charset="0"/>
              </a:rPr>
              <a:t> -- 1 </a:t>
            </a:r>
            <a:r>
              <a:rPr lang="en-US" b="0" i="0" err="1">
                <a:solidFill>
                  <a:srgbClr val="777777"/>
                </a:solidFill>
                <a:effectLst/>
                <a:latin typeface="Roboto" panose="020F0502020204030204" pitchFamily="34" charset="0"/>
              </a:rPr>
              <a:t>Gyr</a:t>
            </a:r>
            <a:r>
              <a:rPr lang="en-US" b="0" i="0">
                <a:solidFill>
                  <a:srgbClr val="777777"/>
                </a:solidFill>
                <a:effectLst/>
                <a:latin typeface="Roboto" panose="020F0502020204030204" pitchFamily="34" charset="0"/>
              </a:rPr>
              <a:t> in natural "paleo-detector" mineral samples, one could measure astrophysical neutrino fluxes (from the Sun, supernovae, or cosmic rays interacting with the atmosphere) or search for a variety of Dark Matter candidates. Using signals accumulated over months to few-years timescales in laboratory-manufactured minerals, one could measure reactor neutrinos or use minerals as Dark Matter detectors, potentially with directional sensitivity. This workshop will bring together theoretical and experimental physicists, material scientists, and geologists to discuss the state of the art of the emerging field of Mineral Detection of Neutrinos and Dark Matter. Particular attention will be given to the progress and plans of experimental studies pursued by groups in Europe, Asia, and America towards unlocking the potential of natural and laboratory-manufactured minerals as passive recorders of keV-scale nuclear recoils.</a:t>
            </a:r>
            <a:endParaRPr lang="en-US"/>
          </a:p>
        </p:txBody>
      </p:sp>
      <p:sp>
        <p:nvSpPr>
          <p:cNvPr id="4" name="Slide Number Placeholder 3"/>
          <p:cNvSpPr>
            <a:spLocks noGrp="1"/>
          </p:cNvSpPr>
          <p:nvPr>
            <p:ph type="sldNum" sz="quarter" idx="5"/>
          </p:nvPr>
        </p:nvSpPr>
        <p:spPr/>
        <p:txBody>
          <a:bodyPr/>
          <a:lstStyle/>
          <a:p>
            <a:fld id="{3E97777E-BF5B-5049-B3B2-DBE2346F69CC}" type="slidenum">
              <a:rPr lang="en-US" smtClean="0"/>
              <a:t>1</a:t>
            </a:fld>
            <a:endParaRPr lang="en-US"/>
          </a:p>
        </p:txBody>
      </p:sp>
    </p:spTree>
    <p:extLst>
      <p:ext uri="{BB962C8B-B14F-4D97-AF65-F5344CB8AC3E}">
        <p14:creationId xmlns:p14="http://schemas.microsoft.com/office/powerpoint/2010/main" val="639263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figure out the generation of tracks in </a:t>
            </a:r>
            <a:r>
              <a:rPr lang="en-US" dirty="0" err="1"/>
              <a:t>olivines</a:t>
            </a:r>
            <a:r>
              <a:rPr lang="en-US" dirty="0"/>
              <a:t> under different ion beam conditions.</a:t>
            </a:r>
          </a:p>
        </p:txBody>
      </p:sp>
      <p:sp>
        <p:nvSpPr>
          <p:cNvPr id="4" name="Slide Number Placeholder 3"/>
          <p:cNvSpPr>
            <a:spLocks noGrp="1"/>
          </p:cNvSpPr>
          <p:nvPr>
            <p:ph type="sldNum" sz="quarter" idx="5"/>
          </p:nvPr>
        </p:nvSpPr>
        <p:spPr/>
        <p:txBody>
          <a:bodyPr/>
          <a:lstStyle/>
          <a:p>
            <a:fld id="{3E97777E-BF5B-5049-B3B2-DBE2346F69CC}" type="slidenum">
              <a:rPr lang="en-US" smtClean="0"/>
              <a:t>27</a:t>
            </a:fld>
            <a:endParaRPr lang="en-US"/>
          </a:p>
        </p:txBody>
      </p:sp>
    </p:spTree>
    <p:extLst>
      <p:ext uri="{BB962C8B-B14F-4D97-AF65-F5344CB8AC3E}">
        <p14:creationId xmlns:p14="http://schemas.microsoft.com/office/powerpoint/2010/main" val="957483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7777E-BF5B-5049-B3B2-DBE2346F69CC}" type="slidenum">
              <a:rPr lang="en-US" smtClean="0"/>
              <a:t>28</a:t>
            </a:fld>
            <a:endParaRPr lang="en-US"/>
          </a:p>
        </p:txBody>
      </p:sp>
    </p:spTree>
    <p:extLst>
      <p:ext uri="{BB962C8B-B14F-4D97-AF65-F5344CB8AC3E}">
        <p14:creationId xmlns:p14="http://schemas.microsoft.com/office/powerpoint/2010/main" val="1768873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7777E-BF5B-5049-B3B2-DBE2346F69CC}" type="slidenum">
              <a:rPr lang="en-US" smtClean="0"/>
              <a:t>35</a:t>
            </a:fld>
            <a:endParaRPr lang="en-US"/>
          </a:p>
        </p:txBody>
      </p:sp>
    </p:spTree>
    <p:extLst>
      <p:ext uri="{BB962C8B-B14F-4D97-AF65-F5344CB8AC3E}">
        <p14:creationId xmlns:p14="http://schemas.microsoft.com/office/powerpoint/2010/main" val="1215930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202122"/>
                </a:solidFill>
                <a:effectLst/>
                <a:latin typeface="Arial" panose="020B0604020202020204" pitchFamily="34" charset="0"/>
              </a:rPr>
              <a:t>Feebly interacting particles</a:t>
            </a:r>
            <a:r>
              <a:rPr lang="en-US" b="0" i="0">
                <a:solidFill>
                  <a:srgbClr val="202122"/>
                </a:solidFill>
                <a:effectLst/>
                <a:latin typeface="Arial" panose="020B0604020202020204" pitchFamily="34" charset="0"/>
              </a:rPr>
              <a:t> (</a:t>
            </a:r>
            <a:r>
              <a:rPr lang="en-US" b="1" i="0">
                <a:solidFill>
                  <a:srgbClr val="202122"/>
                </a:solidFill>
                <a:effectLst/>
                <a:latin typeface="Arial" panose="020B0604020202020204" pitchFamily="34" charset="0"/>
              </a:rPr>
              <a:t>FIPs</a:t>
            </a:r>
            <a:r>
              <a:rPr lang="en-US" b="0" i="0">
                <a:solidFill>
                  <a:srgbClr val="202122"/>
                </a:solidFill>
                <a:effectLst/>
                <a:latin typeface="Arial" panose="020B0604020202020204" pitchFamily="34" charset="0"/>
              </a:rPr>
              <a:t>) are subatomic particles defined by having extremely suppressed interactions with the </a:t>
            </a:r>
            <a:r>
              <a:rPr lang="en-US" b="0" i="0" u="none" strike="noStrike">
                <a:solidFill>
                  <a:srgbClr val="3366CC"/>
                </a:solidFill>
                <a:effectLst/>
                <a:latin typeface="Arial" panose="020B0604020202020204" pitchFamily="34" charset="0"/>
                <a:hlinkClick r:id="rId3" tooltip="Standard Model"/>
              </a:rPr>
              <a:t>Standard Model (SM)</a:t>
            </a:r>
            <a:r>
              <a:rPr lang="en-US" b="0" i="0">
                <a:solidFill>
                  <a:srgbClr val="202122"/>
                </a:solidFill>
                <a:effectLst/>
                <a:latin typeface="Arial" panose="020B0604020202020204" pitchFamily="34" charset="0"/>
              </a:rPr>
              <a:t> </a:t>
            </a:r>
            <a:r>
              <a:rPr lang="en-US" b="0" i="0" u="none" strike="noStrike">
                <a:solidFill>
                  <a:srgbClr val="3366CC"/>
                </a:solidFill>
                <a:effectLst/>
                <a:latin typeface="Arial" panose="020B0604020202020204" pitchFamily="34" charset="0"/>
                <a:hlinkClick r:id="rId4" tooltip="Boson"/>
              </a:rPr>
              <a:t>bosons</a:t>
            </a:r>
            <a:r>
              <a:rPr lang="en-US" b="0" i="0">
                <a:solidFill>
                  <a:srgbClr val="202122"/>
                </a:solidFill>
                <a:effectLst/>
                <a:latin typeface="Arial" panose="020B0604020202020204" pitchFamily="34" charset="0"/>
              </a:rPr>
              <a:t> and / or </a:t>
            </a:r>
            <a:r>
              <a:rPr lang="en-US" b="0" i="0" u="none" strike="noStrike">
                <a:solidFill>
                  <a:srgbClr val="3366CC"/>
                </a:solidFill>
                <a:effectLst/>
                <a:latin typeface="Arial" panose="020B0604020202020204" pitchFamily="34" charset="0"/>
                <a:hlinkClick r:id="rId5" tooltip="Fermion"/>
              </a:rPr>
              <a:t>fermions</a:t>
            </a:r>
            <a:r>
              <a:rPr lang="en-US" b="0" i="0">
                <a:solidFill>
                  <a:srgbClr val="202122"/>
                </a:solidFill>
                <a:effectLst/>
                <a:latin typeface="Arial" panose="020B0604020202020204" pitchFamily="34" charset="0"/>
              </a:rPr>
              <a:t>. These particles are potential thermal </a:t>
            </a:r>
            <a:r>
              <a:rPr lang="en-US" b="0" i="0" u="none" strike="noStrike">
                <a:solidFill>
                  <a:srgbClr val="3366CC"/>
                </a:solidFill>
                <a:effectLst/>
                <a:latin typeface="Arial" panose="020B0604020202020204" pitchFamily="34" charset="0"/>
                <a:hlinkClick r:id="rId6" tooltip="List of particles"/>
              </a:rPr>
              <a:t>dark matter candidates</a:t>
            </a:r>
            <a:r>
              <a:rPr lang="en-US" b="0" i="0">
                <a:solidFill>
                  <a:srgbClr val="202122"/>
                </a:solidFill>
                <a:effectLst/>
                <a:latin typeface="Arial" panose="020B0604020202020204" pitchFamily="34" charset="0"/>
              </a:rPr>
              <a:t>, extending the model of </a:t>
            </a:r>
            <a:r>
              <a:rPr lang="en-US" b="0" i="0" u="none" strike="noStrike">
                <a:solidFill>
                  <a:srgbClr val="3366CC"/>
                </a:solidFill>
                <a:effectLst/>
                <a:latin typeface="Arial" panose="020B0604020202020204" pitchFamily="34" charset="0"/>
                <a:hlinkClick r:id="rId7" tooltip="Weakly interacting massive particles"/>
              </a:rPr>
              <a:t>weakly interacting massive particles</a:t>
            </a:r>
            <a:r>
              <a:rPr lang="en-US" b="0" i="0">
                <a:solidFill>
                  <a:srgbClr val="202122"/>
                </a:solidFill>
                <a:effectLst/>
                <a:latin typeface="Arial" panose="020B0604020202020204" pitchFamily="34" charset="0"/>
              </a:rPr>
              <a:t> (WIMPs) to include </a:t>
            </a:r>
            <a:r>
              <a:rPr lang="en-US" b="0" i="0" u="none" strike="noStrike">
                <a:solidFill>
                  <a:srgbClr val="3366CC"/>
                </a:solidFill>
                <a:effectLst/>
                <a:latin typeface="Arial" panose="020B0604020202020204" pitchFamily="34" charset="0"/>
                <a:hlinkClick r:id="rId8" tooltip="WISP (particle physics)"/>
              </a:rPr>
              <a:t>weakly interacting sub-eV particles (WISPs)</a:t>
            </a:r>
            <a:r>
              <a:rPr lang="en-US" b="0" i="0">
                <a:solidFill>
                  <a:srgbClr val="202122"/>
                </a:solidFill>
                <a:effectLst/>
                <a:latin typeface="Arial" panose="020B0604020202020204" pitchFamily="34" charset="0"/>
              </a:rPr>
              <a:t> and others. FIP physics is also known as </a:t>
            </a:r>
            <a:r>
              <a:rPr lang="en-US" b="0" i="1">
                <a:solidFill>
                  <a:srgbClr val="202122"/>
                </a:solidFill>
                <a:effectLst/>
                <a:latin typeface="Arial" panose="020B0604020202020204" pitchFamily="34" charset="0"/>
              </a:rPr>
              <a:t>dark-sector physics</a:t>
            </a:r>
            <a:r>
              <a:rPr lang="en-US" b="0" i="0">
                <a:solidFill>
                  <a:srgbClr val="202122"/>
                </a:solidFill>
                <a:effectLst/>
                <a:latin typeface="Arial" panose="020B0604020202020204" pitchFamily="34" charset="0"/>
              </a:rPr>
              <a:t>.</a:t>
            </a:r>
            <a:r>
              <a:rPr lang="en-US" b="0" i="0" u="none" strike="noStrike" baseline="30000">
                <a:solidFill>
                  <a:srgbClr val="3366CC"/>
                </a:solidFill>
                <a:effectLst/>
                <a:latin typeface="Arial" panose="020B0604020202020204" pitchFamily="34" charset="0"/>
                <a:hlinkClick r:id="rId9"/>
              </a:rPr>
              <a:t>[1]</a:t>
            </a:r>
            <a:endParaRPr lang="en-US" b="0" i="0">
              <a:solidFill>
                <a:srgbClr val="202122"/>
              </a:solidFill>
              <a:effectLst/>
              <a:latin typeface="Arial" panose="020B0604020202020204" pitchFamily="34" charset="0"/>
            </a:endParaRPr>
          </a:p>
          <a:p>
            <a:pPr algn="l"/>
            <a:r>
              <a:rPr lang="en-US" b="0" i="0">
                <a:solidFill>
                  <a:srgbClr val="000000"/>
                </a:solidFill>
                <a:effectLst/>
                <a:latin typeface="Linux Libertine"/>
              </a:rPr>
              <a:t>Candidates</a:t>
            </a:r>
            <a:r>
              <a:rPr lang="en-US" b="0" i="0">
                <a:solidFill>
                  <a:srgbClr val="54595D"/>
                </a:solidFill>
                <a:effectLst/>
                <a:latin typeface="Arial" panose="020B0604020202020204" pitchFamily="34" charset="0"/>
              </a:rPr>
              <a:t>[</a:t>
            </a:r>
            <a:r>
              <a:rPr lang="en-US" b="0" i="0" u="none" strike="noStrike">
                <a:solidFill>
                  <a:srgbClr val="3366CC"/>
                </a:solidFill>
                <a:effectLst/>
                <a:latin typeface="Arial" panose="020B0604020202020204" pitchFamily="34" charset="0"/>
                <a:hlinkClick r:id="rId10" tooltip="Edit section: Candidates"/>
              </a:rPr>
              <a:t>edit</a:t>
            </a:r>
            <a:r>
              <a:rPr lang="en-US" b="0" i="0">
                <a:solidFill>
                  <a:srgbClr val="54595D"/>
                </a:solidFill>
                <a:effectLst/>
                <a:latin typeface="Arial" panose="020B0604020202020204" pitchFamily="34" charset="0"/>
              </a:rPr>
              <a:t>]</a:t>
            </a:r>
            <a:endParaRPr lang="en-US" b="0" i="0">
              <a:solidFill>
                <a:srgbClr val="000000"/>
              </a:solidFill>
              <a:effectLst/>
              <a:latin typeface="Linux Libertine"/>
            </a:endParaRPr>
          </a:p>
          <a:p>
            <a:pPr algn="l"/>
            <a:r>
              <a:rPr lang="en-US" b="0" i="0">
                <a:solidFill>
                  <a:srgbClr val="202122"/>
                </a:solidFill>
                <a:effectLst/>
                <a:latin typeface="Arial" panose="020B0604020202020204" pitchFamily="34" charset="0"/>
              </a:rPr>
              <a:t>FIP candidates could be massive (FIMP / WIMP) or massless and coupled to the </a:t>
            </a:r>
            <a:r>
              <a:rPr lang="en-US" b="0" i="0" u="none" strike="noStrike">
                <a:solidFill>
                  <a:srgbClr val="3366CC"/>
                </a:solidFill>
                <a:effectLst/>
                <a:latin typeface="Arial" panose="020B0604020202020204" pitchFamily="34" charset="0"/>
                <a:hlinkClick r:id="rId11" tooltip="Elementary particle"/>
              </a:rPr>
              <a:t>SM particles</a:t>
            </a:r>
            <a:r>
              <a:rPr lang="en-US" b="0" i="0">
                <a:solidFill>
                  <a:srgbClr val="202122"/>
                </a:solidFill>
                <a:effectLst/>
                <a:latin typeface="Arial" panose="020B0604020202020204" pitchFamily="34" charset="0"/>
              </a:rPr>
              <a:t> through some minimal </a:t>
            </a:r>
            <a:r>
              <a:rPr lang="en-US" b="0" i="0" u="none" strike="noStrike">
                <a:solidFill>
                  <a:srgbClr val="3366CC"/>
                </a:solidFill>
                <a:effectLst/>
                <a:latin typeface="Arial" panose="020B0604020202020204" pitchFamily="34" charset="0"/>
                <a:hlinkClick r:id="rId12" tooltip="Coupling strength"/>
              </a:rPr>
              <a:t>coupling strength</a:t>
            </a:r>
            <a:r>
              <a:rPr lang="en-US" b="0" i="0">
                <a:solidFill>
                  <a:srgbClr val="202122"/>
                </a:solidFill>
                <a:effectLst/>
                <a:latin typeface="Arial" panose="020B0604020202020204" pitchFamily="34" charset="0"/>
              </a:rPr>
              <a:t>.</a:t>
            </a:r>
            <a:r>
              <a:rPr lang="en-US" b="0" i="0" u="none" strike="noStrike" baseline="30000">
                <a:solidFill>
                  <a:srgbClr val="3366CC"/>
                </a:solidFill>
                <a:effectLst/>
                <a:latin typeface="Arial" panose="020B0604020202020204" pitchFamily="34" charset="0"/>
                <a:hlinkClick r:id="rId9"/>
              </a:rPr>
              <a:t>[1]</a:t>
            </a:r>
            <a:r>
              <a:rPr lang="en-US" b="0" i="0">
                <a:solidFill>
                  <a:srgbClr val="202122"/>
                </a:solidFill>
                <a:effectLst/>
                <a:latin typeface="Arial" panose="020B0604020202020204" pitchFamily="34" charset="0"/>
              </a:rPr>
              <a:t> The light FIPs are theorized to be </a:t>
            </a:r>
            <a:r>
              <a:rPr lang="en-US" b="0" i="0" u="none" strike="noStrike">
                <a:solidFill>
                  <a:srgbClr val="3366CC"/>
                </a:solidFill>
                <a:effectLst/>
                <a:latin typeface="Arial" panose="020B0604020202020204" pitchFamily="34" charset="0"/>
                <a:hlinkClick r:id="rId13" tooltip="Dark matter"/>
              </a:rPr>
              <a:t>dark matter</a:t>
            </a:r>
            <a:r>
              <a:rPr lang="en-US" b="0" i="0">
                <a:solidFill>
                  <a:srgbClr val="202122"/>
                </a:solidFill>
                <a:effectLst/>
                <a:latin typeface="Arial" panose="020B0604020202020204" pitchFamily="34" charset="0"/>
              </a:rPr>
              <a:t> candidates, and, they provide an explanation for the origin of </a:t>
            </a:r>
            <a:r>
              <a:rPr lang="en-US" b="0" i="0" u="none" strike="noStrike">
                <a:solidFill>
                  <a:srgbClr val="3366CC"/>
                </a:solidFill>
                <a:effectLst/>
                <a:latin typeface="Arial" panose="020B0604020202020204" pitchFamily="34" charset="0"/>
                <a:hlinkClick r:id="rId14" tooltip="Neutrino"/>
              </a:rPr>
              <a:t>neutrino masses</a:t>
            </a:r>
            <a:r>
              <a:rPr lang="en-US" b="0" i="0">
                <a:solidFill>
                  <a:srgbClr val="202122"/>
                </a:solidFill>
                <a:effectLst/>
                <a:latin typeface="Arial" panose="020B0604020202020204" pitchFamily="34" charset="0"/>
              </a:rPr>
              <a:t> and </a:t>
            </a:r>
            <a:r>
              <a:rPr lang="en-US" b="0" i="0" u="none" strike="noStrike">
                <a:solidFill>
                  <a:srgbClr val="3366CC"/>
                </a:solidFill>
                <a:effectLst/>
                <a:latin typeface="Arial" panose="020B0604020202020204" pitchFamily="34" charset="0"/>
                <a:hlinkClick r:id="rId15" tooltip="CP violation"/>
              </a:rPr>
              <a:t>CP symmetry</a:t>
            </a:r>
            <a:r>
              <a:rPr lang="en-US" b="0" i="0">
                <a:solidFill>
                  <a:srgbClr val="202122"/>
                </a:solidFill>
                <a:effectLst/>
                <a:latin typeface="Arial" panose="020B0604020202020204" pitchFamily="34" charset="0"/>
              </a:rPr>
              <a:t> in </a:t>
            </a:r>
            <a:r>
              <a:rPr lang="en-US" b="0" i="0" u="none" strike="noStrike">
                <a:solidFill>
                  <a:srgbClr val="3366CC"/>
                </a:solidFill>
                <a:effectLst/>
                <a:latin typeface="Arial" panose="020B0604020202020204" pitchFamily="34" charset="0"/>
                <a:hlinkClick r:id="rId16" tooltip="Strong interaction"/>
              </a:rPr>
              <a:t>strong interactions</a:t>
            </a:r>
            <a:r>
              <a:rPr lang="en-US" b="0" i="0">
                <a:solidFill>
                  <a:srgbClr val="202122"/>
                </a:solidFill>
                <a:effectLst/>
                <a:latin typeface="Arial" panose="020B0604020202020204" pitchFamily="34" charset="0"/>
              </a:rPr>
              <a:t>.</a:t>
            </a:r>
            <a:r>
              <a:rPr lang="en-US" b="0" i="0" u="none" strike="noStrike" baseline="30000">
                <a:solidFill>
                  <a:srgbClr val="3366CC"/>
                </a:solidFill>
                <a:effectLst/>
                <a:latin typeface="Arial" panose="020B0604020202020204" pitchFamily="34" charset="0"/>
                <a:hlinkClick r:id="rId17"/>
              </a:rPr>
              <a:t>[2]</a:t>
            </a:r>
            <a:endParaRPr lang="en-US" b="0" i="0">
              <a:solidFill>
                <a:srgbClr val="202122"/>
              </a:solidFill>
              <a:effectLst/>
              <a:latin typeface="Arial" panose="020B0604020202020204" pitchFamily="34" charset="0"/>
            </a:endParaRPr>
          </a:p>
          <a:p>
            <a:pPr algn="l"/>
            <a:r>
              <a:rPr lang="en-US" b="0" i="0" u="none" strike="noStrike">
                <a:solidFill>
                  <a:srgbClr val="3366CC"/>
                </a:solidFill>
                <a:effectLst/>
                <a:latin typeface="Arial" panose="020B0604020202020204" pitchFamily="34" charset="0"/>
                <a:hlinkClick r:id="rId14" tooltip="Neutrino"/>
              </a:rPr>
              <a:t>Neutrinos</a:t>
            </a:r>
            <a:r>
              <a:rPr lang="en-US" b="0" i="0">
                <a:solidFill>
                  <a:srgbClr val="202122"/>
                </a:solidFill>
                <a:effectLst/>
                <a:latin typeface="Arial" panose="020B0604020202020204" pitchFamily="34" charset="0"/>
              </a:rPr>
              <a:t> technically qualify as FIPs, but usually when the acronym "FIP" is used, it is intended to refer to some other, as-yet unknown particle.</a:t>
            </a:r>
          </a:p>
          <a:p>
            <a:endParaRPr lang="en-US"/>
          </a:p>
        </p:txBody>
      </p:sp>
      <p:sp>
        <p:nvSpPr>
          <p:cNvPr id="4" name="Slide Number Placeholder 3"/>
          <p:cNvSpPr>
            <a:spLocks noGrp="1"/>
          </p:cNvSpPr>
          <p:nvPr>
            <p:ph type="sldNum" sz="quarter" idx="5"/>
          </p:nvPr>
        </p:nvSpPr>
        <p:spPr/>
        <p:txBody>
          <a:bodyPr/>
          <a:lstStyle/>
          <a:p>
            <a:fld id="{3E97777E-BF5B-5049-B3B2-DBE2346F69CC}" type="slidenum">
              <a:rPr lang="en-US" smtClean="0"/>
              <a:t>2</a:t>
            </a:fld>
            <a:endParaRPr lang="en-US"/>
          </a:p>
        </p:txBody>
      </p:sp>
    </p:spTree>
    <p:extLst>
      <p:ext uri="{BB962C8B-B14F-4D97-AF65-F5344CB8AC3E}">
        <p14:creationId xmlns:p14="http://schemas.microsoft.com/office/powerpoint/2010/main" val="372283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accent1">
                    <a:lumMod val="75000"/>
                  </a:schemeClr>
                </a:solidFill>
                <a:effectLst/>
                <a:latin typeface="Times New Roman" panose="02020603050405020304" pitchFamily="18" charset="0"/>
                <a:cs typeface="Times New Roman" panose="02020603050405020304" pitchFamily="18" charset="0"/>
              </a:rPr>
              <a:t>The idea was initially inferred by the observation that rotation curves of spiral galaxies stay flat at large radii instead of declining as expected from the gravitational potential provided only from visible matter [Babcock H W 1939 The rotation of the Andromeda Nebula </a:t>
            </a:r>
            <a:r>
              <a:rPr lang="en-US" sz="1200" i="1">
                <a:solidFill>
                  <a:schemeClr val="accent1">
                    <a:lumMod val="75000"/>
                  </a:schemeClr>
                </a:solidFill>
                <a:effectLst/>
                <a:latin typeface="Times New Roman" panose="02020603050405020304" pitchFamily="18" charset="0"/>
                <a:cs typeface="Times New Roman" panose="02020603050405020304" pitchFamily="18" charset="0"/>
              </a:rPr>
              <a:t>Lick Obs. Bull. </a:t>
            </a:r>
            <a:r>
              <a:rPr lang="en-US" sz="1200" b="1">
                <a:solidFill>
                  <a:schemeClr val="accent1">
                    <a:lumMod val="75000"/>
                  </a:schemeClr>
                </a:solidFill>
                <a:effectLst/>
                <a:latin typeface="Times New Roman" panose="02020603050405020304" pitchFamily="18" charset="0"/>
                <a:cs typeface="Times New Roman" panose="02020603050405020304" pitchFamily="18" charset="0"/>
              </a:rPr>
              <a:t>19 </a:t>
            </a:r>
            <a:r>
              <a:rPr lang="en-US" sz="1200">
                <a:solidFill>
                  <a:schemeClr val="accent1">
                    <a:lumMod val="75000"/>
                  </a:schemeClr>
                </a:solidFill>
                <a:effectLst/>
                <a:latin typeface="Times New Roman" panose="02020603050405020304" pitchFamily="18" charset="0"/>
                <a:cs typeface="Times New Roman" panose="02020603050405020304" pitchFamily="18" charset="0"/>
              </a:rPr>
              <a:t>41–51</a:t>
            </a:r>
            <a:br>
              <a:rPr lang="en-US" sz="1200">
                <a:solidFill>
                  <a:schemeClr val="accent1">
                    <a:lumMod val="75000"/>
                  </a:schemeClr>
                </a:solidFill>
                <a:effectLst/>
                <a:latin typeface="Times New Roman" panose="02020603050405020304" pitchFamily="18" charset="0"/>
                <a:cs typeface="Times New Roman" panose="02020603050405020304" pitchFamily="18" charset="0"/>
              </a:rPr>
            </a:br>
            <a:r>
              <a:rPr lang="en-US" sz="1200">
                <a:solidFill>
                  <a:schemeClr val="accent1">
                    <a:lumMod val="75000"/>
                  </a:schemeClr>
                </a:solidFill>
                <a:effectLst/>
                <a:latin typeface="Times New Roman" panose="02020603050405020304" pitchFamily="18" charset="0"/>
                <a:cs typeface="Times New Roman" panose="02020603050405020304" pitchFamily="18" charset="0"/>
              </a:rPr>
              <a:t>[2] Rubin V C and Ford W K Jr 1970 Rotation of the Andromeda Nebula from a spectroscopic survey </a:t>
            </a:r>
            <a:endParaRPr lang="en-US" sz="1200">
              <a:solidFill>
                <a:schemeClr val="accent1">
                  <a:lumMod val="75000"/>
                </a:schemeClr>
              </a:solidFill>
              <a:latin typeface="Times New Roman" panose="02020603050405020304" pitchFamily="18" charset="0"/>
              <a:cs typeface="Times New Roman" panose="02020603050405020304" pitchFamily="18" charset="0"/>
            </a:endParaRPr>
          </a:p>
          <a:p>
            <a:r>
              <a:rPr lang="en-US" sz="1200">
                <a:solidFill>
                  <a:schemeClr val="accent1">
                    <a:lumMod val="75000"/>
                  </a:schemeClr>
                </a:solidFill>
                <a:effectLst/>
                <a:latin typeface="Times New Roman" panose="02020603050405020304" pitchFamily="18" charset="0"/>
                <a:cs typeface="Times New Roman" panose="02020603050405020304" pitchFamily="18" charset="0"/>
              </a:rPr>
              <a:t>of emission regions </a:t>
            </a:r>
            <a:r>
              <a:rPr lang="en-US" sz="1200" i="1" err="1">
                <a:solidFill>
                  <a:schemeClr val="accent1">
                    <a:lumMod val="75000"/>
                  </a:schemeClr>
                </a:solidFill>
                <a:effectLst/>
                <a:latin typeface="Times New Roman" panose="02020603050405020304" pitchFamily="18" charset="0"/>
                <a:cs typeface="Times New Roman" panose="02020603050405020304" pitchFamily="18" charset="0"/>
              </a:rPr>
              <a:t>Astrophys</a:t>
            </a:r>
            <a:r>
              <a:rPr lang="en-US" sz="1200" i="1">
                <a:solidFill>
                  <a:schemeClr val="accent1">
                    <a:lumMod val="75000"/>
                  </a:schemeClr>
                </a:solidFill>
                <a:effectLst/>
                <a:latin typeface="Times New Roman" panose="02020603050405020304" pitchFamily="18" charset="0"/>
                <a:cs typeface="Times New Roman" panose="02020603050405020304" pitchFamily="18" charset="0"/>
              </a:rPr>
              <a:t>. J. </a:t>
            </a:r>
            <a:r>
              <a:rPr lang="en-US" sz="1200" b="1">
                <a:solidFill>
                  <a:schemeClr val="accent1">
                    <a:lumMod val="75000"/>
                  </a:schemeClr>
                </a:solidFill>
                <a:effectLst/>
                <a:latin typeface="Times New Roman" panose="02020603050405020304" pitchFamily="18" charset="0"/>
                <a:cs typeface="Times New Roman" panose="02020603050405020304" pitchFamily="18" charset="0"/>
              </a:rPr>
              <a:t>159 </a:t>
            </a:r>
            <a:r>
              <a:rPr lang="en-US" sz="1200">
                <a:solidFill>
                  <a:schemeClr val="accent1">
                    <a:lumMod val="75000"/>
                  </a:schemeClr>
                </a:solidFill>
                <a:effectLst/>
                <a:latin typeface="Times New Roman" panose="02020603050405020304" pitchFamily="18" charset="0"/>
                <a:cs typeface="Times New Roman" panose="02020603050405020304" pitchFamily="18" charset="0"/>
              </a:rPr>
              <a:t>379–403]. </a:t>
            </a:r>
          </a:p>
          <a:p>
            <a:endParaRPr lang="en-US" sz="1200">
              <a:solidFill>
                <a:schemeClr val="accent1">
                  <a:lumMod val="75000"/>
                </a:schemeClr>
              </a:solidFill>
              <a:effectLst/>
              <a:latin typeface="Times New Roman" panose="02020603050405020304" pitchFamily="18" charset="0"/>
              <a:cs typeface="Times New Roman" panose="02020603050405020304" pitchFamily="18" charset="0"/>
            </a:endParaRPr>
          </a:p>
          <a:p>
            <a:pPr marL="342900" indent="-342900" algn="just">
              <a:buFont typeface="Wingdings" pitchFamily="2" charset="2"/>
              <a:buChar char="q"/>
            </a:pPr>
            <a:r>
              <a:rPr lang="en-US" sz="1200">
                <a:solidFill>
                  <a:schemeClr val="accent1">
                    <a:lumMod val="75000"/>
                  </a:schemeClr>
                </a:solidFill>
                <a:effectLst/>
                <a:latin typeface="Times New Roman" panose="02020603050405020304" pitchFamily="18" charset="0"/>
                <a:cs typeface="Times New Roman" panose="02020603050405020304" pitchFamily="18" charset="0"/>
              </a:rPr>
              <a:t>On larger scales the fluctuations in the cosmic microwave background confirm that only 4.8% of the Universe is ‘ordinary’ matter while the rest is 25.8% dark matter, and 69% dark energy [Planck Collaboration Ade P A R, </a:t>
            </a:r>
            <a:r>
              <a:rPr lang="en-US" sz="1200" err="1">
                <a:solidFill>
                  <a:schemeClr val="accent1">
                    <a:lumMod val="75000"/>
                  </a:schemeClr>
                </a:solidFill>
                <a:effectLst/>
                <a:latin typeface="Times New Roman" panose="02020603050405020304" pitchFamily="18" charset="0"/>
                <a:cs typeface="Times New Roman" panose="02020603050405020304" pitchFamily="18" charset="0"/>
              </a:rPr>
              <a:t>Aghanim</a:t>
            </a:r>
            <a:r>
              <a:rPr lang="en-US" sz="1200">
                <a:solidFill>
                  <a:schemeClr val="accent1">
                    <a:lumMod val="75000"/>
                  </a:schemeClr>
                </a:solidFill>
                <a:effectLst/>
                <a:latin typeface="Times New Roman" panose="02020603050405020304" pitchFamily="18" charset="0"/>
                <a:cs typeface="Times New Roman" panose="02020603050405020304" pitchFamily="18" charset="0"/>
              </a:rPr>
              <a:t> N </a:t>
            </a:r>
            <a:r>
              <a:rPr lang="en-US" sz="1200" i="1">
                <a:solidFill>
                  <a:schemeClr val="accent1">
                    <a:lumMod val="75000"/>
                  </a:schemeClr>
                </a:solidFill>
                <a:effectLst/>
                <a:latin typeface="Times New Roman" panose="02020603050405020304" pitchFamily="18" charset="0"/>
                <a:cs typeface="Times New Roman" panose="02020603050405020304" pitchFamily="18" charset="0"/>
              </a:rPr>
              <a:t>et al </a:t>
            </a:r>
            <a:r>
              <a:rPr lang="en-US" sz="1200">
                <a:solidFill>
                  <a:schemeClr val="accent1">
                    <a:lumMod val="75000"/>
                  </a:schemeClr>
                </a:solidFill>
                <a:effectLst/>
                <a:latin typeface="Times New Roman" panose="02020603050405020304" pitchFamily="18" charset="0"/>
                <a:cs typeface="Times New Roman" panose="02020603050405020304" pitchFamily="18" charset="0"/>
              </a:rPr>
              <a:t>2016 Planck 2015 results - XIII. Cosmological </a:t>
            </a:r>
            <a:endParaRPr lang="en-US" sz="1200">
              <a:solidFill>
                <a:schemeClr val="accent1">
                  <a:lumMod val="75000"/>
                </a:schemeClr>
              </a:solidFill>
              <a:latin typeface="Times New Roman" panose="02020603050405020304" pitchFamily="18" charset="0"/>
              <a:cs typeface="Times New Roman" panose="02020603050405020304" pitchFamily="18" charset="0"/>
            </a:endParaRPr>
          </a:p>
          <a:p>
            <a:pPr algn="just"/>
            <a:r>
              <a:rPr lang="en-US" sz="1200">
                <a:solidFill>
                  <a:schemeClr val="accent1">
                    <a:lumMod val="75000"/>
                  </a:schemeClr>
                </a:solidFill>
                <a:effectLst/>
                <a:latin typeface="Times New Roman" panose="02020603050405020304" pitchFamily="18" charset="0"/>
                <a:cs typeface="Times New Roman" panose="02020603050405020304" pitchFamily="18" charset="0"/>
              </a:rPr>
              <a:t>parameters </a:t>
            </a:r>
            <a:r>
              <a:rPr lang="en-US" sz="1200" i="1">
                <a:solidFill>
                  <a:schemeClr val="accent1">
                    <a:lumMod val="75000"/>
                  </a:schemeClr>
                </a:solidFill>
                <a:effectLst/>
                <a:latin typeface="Times New Roman" panose="02020603050405020304" pitchFamily="18" charset="0"/>
                <a:cs typeface="Times New Roman" panose="02020603050405020304" pitchFamily="18" charset="0"/>
              </a:rPr>
              <a:t>Astron. </a:t>
            </a:r>
            <a:r>
              <a:rPr lang="en-US" sz="1200" i="1" err="1">
                <a:solidFill>
                  <a:schemeClr val="accent1">
                    <a:lumMod val="75000"/>
                  </a:schemeClr>
                </a:solidFill>
                <a:effectLst/>
                <a:latin typeface="Times New Roman" panose="02020603050405020304" pitchFamily="18" charset="0"/>
                <a:cs typeface="Times New Roman" panose="02020603050405020304" pitchFamily="18" charset="0"/>
              </a:rPr>
              <a:t>Astrophys</a:t>
            </a:r>
            <a:r>
              <a:rPr lang="en-US" sz="1200" i="1">
                <a:solidFill>
                  <a:schemeClr val="accent1">
                    <a:lumMod val="75000"/>
                  </a:schemeClr>
                </a:solidFill>
                <a:effectLst/>
                <a:latin typeface="Times New Roman" panose="02020603050405020304" pitchFamily="18" charset="0"/>
                <a:cs typeface="Times New Roman" panose="02020603050405020304" pitchFamily="18" charset="0"/>
              </a:rPr>
              <a:t>. </a:t>
            </a:r>
            <a:r>
              <a:rPr lang="en-US" sz="1200" b="1">
                <a:solidFill>
                  <a:schemeClr val="accent1">
                    <a:lumMod val="75000"/>
                  </a:schemeClr>
                </a:solidFill>
                <a:effectLst/>
                <a:latin typeface="Times New Roman" panose="02020603050405020304" pitchFamily="18" charset="0"/>
                <a:cs typeface="Times New Roman" panose="02020603050405020304" pitchFamily="18" charset="0"/>
              </a:rPr>
              <a:t>594 </a:t>
            </a:r>
            <a:r>
              <a:rPr lang="en-US" sz="1200">
                <a:solidFill>
                  <a:schemeClr val="accent1">
                    <a:lumMod val="75000"/>
                  </a:schemeClr>
                </a:solidFill>
                <a:effectLst/>
                <a:latin typeface="Times New Roman" panose="02020603050405020304" pitchFamily="18" charset="0"/>
                <a:cs typeface="Times New Roman" panose="02020603050405020304" pitchFamily="18" charset="0"/>
              </a:rPr>
              <a:t>A13] </a:t>
            </a:r>
            <a:endParaRPr lang="en-US" sz="1200">
              <a:solidFill>
                <a:schemeClr val="accent1">
                  <a:lumMod val="75000"/>
                </a:schemeClr>
              </a:solidFill>
              <a:latin typeface="Times New Roman" panose="02020603050405020304" pitchFamily="18" charset="0"/>
              <a:cs typeface="Times New Roman" panose="02020603050405020304" pitchFamily="18" charset="0"/>
            </a:endParaRPr>
          </a:p>
          <a:p>
            <a:endParaRPr lang="en-US" sz="1200">
              <a:solidFill>
                <a:schemeClr val="accent1">
                  <a:lumMod val="75000"/>
                </a:schemeClr>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E97777E-BF5B-5049-B3B2-DBE2346F69CC}" type="slidenum">
              <a:rPr lang="en-US" smtClean="0"/>
              <a:t>4</a:t>
            </a:fld>
            <a:endParaRPr lang="en-US"/>
          </a:p>
        </p:txBody>
      </p:sp>
    </p:spTree>
    <p:extLst>
      <p:ext uri="{BB962C8B-B14F-4D97-AF65-F5344CB8AC3E}">
        <p14:creationId xmlns:p14="http://schemas.microsoft.com/office/powerpoint/2010/main" val="2215216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D38C2"/>
                </a:solidFill>
                <a:effectLst/>
                <a:latin typeface="Times New Roman" panose="02020603050405020304" pitchFamily="18" charset="0"/>
                <a:cs typeface="Times New Roman" panose="02020603050405020304" pitchFamily="18" charset="0"/>
              </a:rPr>
              <a:t>DM direct detection experiments in the low (&lt; 10 GeV) mass range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1D38C2"/>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Helvetica Neue" panose="02000503000000020004" pitchFamily="2" charset="0"/>
              </a:rPr>
              <a:t>weakly interacting massive particle (WIMP)</a:t>
            </a:r>
            <a:endParaRPr lang="en-US" sz="1200" b="1" dirty="0">
              <a:solidFill>
                <a:srgbClr val="1D38C2"/>
              </a:solidFill>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97777E-BF5B-5049-B3B2-DBE2346F69CC}" type="slidenum">
              <a:rPr lang="en-US" smtClean="0"/>
              <a:t>5</a:t>
            </a:fld>
            <a:endParaRPr lang="en-US" dirty="0"/>
          </a:p>
        </p:txBody>
      </p:sp>
    </p:spTree>
    <p:extLst>
      <p:ext uri="{BB962C8B-B14F-4D97-AF65-F5344CB8AC3E}">
        <p14:creationId xmlns:p14="http://schemas.microsoft.com/office/powerpoint/2010/main" val="2309899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LTStd"/>
              </a:rPr>
              <a:t>In the case of direct searches most experiments are counting experiments in the sense that they try to reduce or identify all potential background and then count potential events in their signal region. Another approach is the search for a modulation of the overall event rate in the region of interest. Such a modulation is expected due to the rotation of the Earth around the Sun. </a:t>
            </a:r>
            <a:endParaRPr lang="en-US" dirty="0"/>
          </a:p>
          <a:p>
            <a:endParaRPr lang="en-US" dirty="0"/>
          </a:p>
        </p:txBody>
      </p:sp>
      <p:sp>
        <p:nvSpPr>
          <p:cNvPr id="4" name="Slide Number Placeholder 3"/>
          <p:cNvSpPr>
            <a:spLocks noGrp="1"/>
          </p:cNvSpPr>
          <p:nvPr>
            <p:ph type="sldNum" sz="quarter" idx="5"/>
          </p:nvPr>
        </p:nvSpPr>
        <p:spPr/>
        <p:txBody>
          <a:bodyPr/>
          <a:lstStyle/>
          <a:p>
            <a:fld id="{3E97777E-BF5B-5049-B3B2-DBE2346F69CC}" type="slidenum">
              <a:rPr lang="en-US" smtClean="0"/>
              <a:t>6</a:t>
            </a:fld>
            <a:endParaRPr lang="en-US" dirty="0"/>
          </a:p>
        </p:txBody>
      </p:sp>
    </p:spTree>
    <p:extLst>
      <p:ext uri="{BB962C8B-B14F-4D97-AF65-F5344CB8AC3E}">
        <p14:creationId xmlns:p14="http://schemas.microsoft.com/office/powerpoint/2010/main" val="2231214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D5156"/>
                </a:solidFill>
                <a:effectLst/>
                <a:latin typeface="Roboto" panose="02000000000000000000" pitchFamily="2" charset="0"/>
              </a:rPr>
              <a:t>A </a:t>
            </a:r>
            <a:r>
              <a:rPr lang="en-US" b="1" i="0">
                <a:solidFill>
                  <a:srgbClr val="5F6368"/>
                </a:solidFill>
                <a:effectLst/>
                <a:latin typeface="Roboto" panose="02000000000000000000" pitchFamily="2" charset="0"/>
              </a:rPr>
              <a:t>bolometer</a:t>
            </a:r>
            <a:r>
              <a:rPr lang="en-US" b="0" i="0">
                <a:solidFill>
                  <a:srgbClr val="4D5156"/>
                </a:solidFill>
                <a:effectLst/>
                <a:latin typeface="Roboto" panose="02000000000000000000" pitchFamily="2" charset="0"/>
              </a:rPr>
              <a:t> is a device for measuring radiant heat by means of a material having a temperature-dependent electrical resistance.</a:t>
            </a:r>
            <a:endParaRPr lang="en-US"/>
          </a:p>
        </p:txBody>
      </p:sp>
      <p:sp>
        <p:nvSpPr>
          <p:cNvPr id="4" name="Slide Number Placeholder 3"/>
          <p:cNvSpPr>
            <a:spLocks noGrp="1"/>
          </p:cNvSpPr>
          <p:nvPr>
            <p:ph type="sldNum" sz="quarter" idx="5"/>
          </p:nvPr>
        </p:nvSpPr>
        <p:spPr/>
        <p:txBody>
          <a:bodyPr/>
          <a:lstStyle/>
          <a:p>
            <a:fld id="{3E97777E-BF5B-5049-B3B2-DBE2346F69CC}" type="slidenum">
              <a:rPr lang="en-US" smtClean="0"/>
              <a:t>12</a:t>
            </a:fld>
            <a:endParaRPr lang="en-US"/>
          </a:p>
        </p:txBody>
      </p:sp>
    </p:spTree>
    <p:extLst>
      <p:ext uri="{BB962C8B-B14F-4D97-AF65-F5344CB8AC3E}">
        <p14:creationId xmlns:p14="http://schemas.microsoft.com/office/powerpoint/2010/main" val="1373485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accent1">
                    <a:lumMod val="75000"/>
                  </a:schemeClr>
                </a:solidFill>
                <a:effectLst/>
                <a:latin typeface="Times New Roman" panose="02020603050405020304" pitchFamily="18" charset="0"/>
                <a:cs typeface="Times New Roman" panose="02020603050405020304" pitchFamily="18" charset="0"/>
              </a:rPr>
              <a:t>The WIMP or neutrino-induced nuclear recoil is detected using real-time charge, phonon, or photon collection. The directional signal, however, is imprinted as a durable sub-micron damage track in the lattice structure. </a:t>
            </a:r>
            <a:endParaRPr lang="en-US" sz="2800">
              <a:solidFill>
                <a:schemeClr val="accent1">
                  <a:lumMod val="75000"/>
                </a:schemeClr>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11E1E"/>
              </a:solidFill>
              <a:effectLst/>
              <a:latin typeface="AdvOT483a8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11E1E"/>
                </a:solidFill>
                <a:effectLst/>
                <a:latin typeface="AdvOT483a8203"/>
              </a:rPr>
              <a:t>the key technical challenge will be identifying the mm</a:t>
            </a:r>
            <a:r>
              <a:rPr lang="en-US" sz="1800">
                <a:solidFill>
                  <a:srgbClr val="211E1E"/>
                </a:solidFill>
                <a:effectLst/>
                <a:latin typeface="AdvTTbdb21c9e"/>
              </a:rPr>
              <a:t>3 </a:t>
            </a:r>
            <a:r>
              <a:rPr lang="en-US" sz="1800">
                <a:solidFill>
                  <a:srgbClr val="211E1E"/>
                </a:solidFill>
                <a:effectLst/>
                <a:latin typeface="AdvOT483a8203"/>
              </a:rPr>
              <a:t>region within the crystal where the WIMP scattering event occurred.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1">
                    <a:lumMod val="75000"/>
                  </a:schemeClr>
                </a:solidFill>
                <a:effectLst/>
                <a:latin typeface="Times New Roman" panose="02020603050405020304" pitchFamily="18" charset="0"/>
                <a:cs typeface="Times New Roman" panose="02020603050405020304" pitchFamily="18" charset="0"/>
              </a:rPr>
              <a:t>using high-purity lab-grown diamond crystal for the detection of sub–giga electron volt dark matter. Diamond targets can be sensitive to both nuclear and electron recoils from dark matter scattering in the mega-electron-volt and above mass range as well as to absorption processes of dark matter with masses between sub–electron volts to tens of electron volts. Compared to other proposed semiconducting targets such as germanium and silicon, diamond detectors can probe lower dark matter masses via nuclear recoils due to the lightness of the carbon nucleus. </a:t>
            </a:r>
            <a:endParaRPr lang="en-US" sz="1200">
              <a:solidFill>
                <a:schemeClr val="accent1">
                  <a:lumMod val="75000"/>
                </a:schemeClr>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E97777E-BF5B-5049-B3B2-DBE2346F69CC}" type="slidenum">
              <a:rPr lang="en-US" smtClean="0"/>
              <a:t>14</a:t>
            </a:fld>
            <a:endParaRPr lang="en-US"/>
          </a:p>
        </p:txBody>
      </p:sp>
    </p:spTree>
    <p:extLst>
      <p:ext uri="{BB962C8B-B14F-4D97-AF65-F5344CB8AC3E}">
        <p14:creationId xmlns:p14="http://schemas.microsoft.com/office/powerpoint/2010/main" val="1536569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97777E-BF5B-5049-B3B2-DBE2346F69CC}" type="slidenum">
              <a:rPr lang="en-US" smtClean="0"/>
              <a:t>15</a:t>
            </a:fld>
            <a:endParaRPr lang="en-US"/>
          </a:p>
        </p:txBody>
      </p:sp>
    </p:spTree>
    <p:extLst>
      <p:ext uri="{BB962C8B-B14F-4D97-AF65-F5344CB8AC3E}">
        <p14:creationId xmlns:p14="http://schemas.microsoft.com/office/powerpoint/2010/main" val="3885026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accent1">
                    <a:lumMod val="75000"/>
                  </a:schemeClr>
                </a:solidFill>
                <a:effectLst/>
                <a:latin typeface="Times New Roman" panose="02020603050405020304" pitchFamily="18" charset="0"/>
                <a:cs typeface="Times New Roman" panose="02020603050405020304" pitchFamily="18" charset="0"/>
              </a:rPr>
              <a:t>When an atom of </a:t>
            </a:r>
            <a:r>
              <a:rPr lang="en-US" sz="1200" b="0" i="0" baseline="30000" dirty="0">
                <a:solidFill>
                  <a:schemeClr val="accent1">
                    <a:lumMod val="75000"/>
                  </a:schemeClr>
                </a:solidFill>
                <a:effectLst/>
                <a:latin typeface="Times New Roman" panose="02020603050405020304" pitchFamily="18" charset="0"/>
                <a:cs typeface="Times New Roman" panose="02020603050405020304" pitchFamily="18" charset="0"/>
              </a:rPr>
              <a:t>238</a:t>
            </a:r>
            <a:r>
              <a:rPr lang="en-US" sz="1200" b="0" i="0" dirty="0">
                <a:solidFill>
                  <a:schemeClr val="accent1">
                    <a:lumMod val="75000"/>
                  </a:schemeClr>
                </a:solidFill>
                <a:effectLst/>
                <a:latin typeface="Times New Roman" panose="02020603050405020304" pitchFamily="18" charset="0"/>
                <a:cs typeface="Times New Roman" panose="02020603050405020304" pitchFamily="18" charset="0"/>
              </a:rPr>
              <a:t>U fissions spontaneously, the nucleus breaks into two lighter </a:t>
            </a:r>
            <a:r>
              <a:rPr lang="en-US" sz="1200" b="0" i="0" dirty="0" err="1">
                <a:solidFill>
                  <a:schemeClr val="accent1">
                    <a:lumMod val="75000"/>
                  </a:schemeClr>
                </a:solidFill>
                <a:effectLst/>
                <a:latin typeface="Times New Roman" panose="02020603050405020304" pitchFamily="18" charset="0"/>
                <a:cs typeface="Times New Roman" panose="02020603050405020304" pitchFamily="18" charset="0"/>
              </a:rPr>
              <a:t>nucli</a:t>
            </a:r>
            <a:r>
              <a:rPr lang="en-US" sz="1200" b="0" i="0" dirty="0">
                <a:solidFill>
                  <a:schemeClr val="accent1">
                    <a:lumMod val="75000"/>
                  </a:schemeClr>
                </a:solidFill>
                <a:effectLst/>
                <a:latin typeface="Times New Roman" panose="02020603050405020304" pitchFamily="18" charset="0"/>
                <a:cs typeface="Times New Roman" panose="02020603050405020304" pitchFamily="18" charset="0"/>
              </a:rPr>
              <a:t>, one averaging about 90 atomic mass units and the other about 135 atomic mass units, with the liberation of about 200 MeV of energy. The two highly charged nuclei recoil in opposite directions and disrupt the electron balance of the atoms in the host mineral lattice or glass along their path. This disruption of electron charge causes the mutual repulsion and displacement of the resulting positively charged ions from their normal structural positions in the host material. The result is a zone of damage that defines the fission track.</a:t>
            </a:r>
            <a:endParaRPr lang="en-US" dirty="0"/>
          </a:p>
        </p:txBody>
      </p:sp>
      <p:sp>
        <p:nvSpPr>
          <p:cNvPr id="4" name="Slide Number Placeholder 3"/>
          <p:cNvSpPr>
            <a:spLocks noGrp="1"/>
          </p:cNvSpPr>
          <p:nvPr>
            <p:ph type="sldNum" sz="quarter" idx="5"/>
          </p:nvPr>
        </p:nvSpPr>
        <p:spPr/>
        <p:txBody>
          <a:bodyPr/>
          <a:lstStyle/>
          <a:p>
            <a:fld id="{3E97777E-BF5B-5049-B3B2-DBE2346F69CC}" type="slidenum">
              <a:rPr lang="en-US" smtClean="0"/>
              <a:t>25</a:t>
            </a:fld>
            <a:endParaRPr lang="en-US"/>
          </a:p>
        </p:txBody>
      </p:sp>
    </p:spTree>
    <p:extLst>
      <p:ext uri="{BB962C8B-B14F-4D97-AF65-F5344CB8AC3E}">
        <p14:creationId xmlns:p14="http://schemas.microsoft.com/office/powerpoint/2010/main" val="3569322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5697-82B1-40B4-9BA5-62C3F38070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9FC660-8968-FE01-6125-5CC28DD613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F01F74-A70B-6168-677F-D4DF16ED4D8A}"/>
              </a:ext>
            </a:extLst>
          </p:cNvPr>
          <p:cNvSpPr>
            <a:spLocks noGrp="1"/>
          </p:cNvSpPr>
          <p:nvPr>
            <p:ph type="dt" sz="half" idx="10"/>
          </p:nvPr>
        </p:nvSpPr>
        <p:spPr/>
        <p:txBody>
          <a:bodyPr/>
          <a:lstStyle/>
          <a:p>
            <a:fld id="{4FFF76C8-303C-124A-93CD-D4563E17739F}" type="datetimeFigureOut">
              <a:rPr lang="en-US" smtClean="0"/>
              <a:t>1/8/24</a:t>
            </a:fld>
            <a:endParaRPr lang="en-US"/>
          </a:p>
        </p:txBody>
      </p:sp>
      <p:sp>
        <p:nvSpPr>
          <p:cNvPr id="5" name="Footer Placeholder 4">
            <a:extLst>
              <a:ext uri="{FF2B5EF4-FFF2-40B4-BE49-F238E27FC236}">
                <a16:creationId xmlns:a16="http://schemas.microsoft.com/office/drawing/2014/main" id="{1D18EB7F-5CFB-7263-DD36-2D0BDC571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C91DF-78ED-CE42-30FC-1DCAF9245D18}"/>
              </a:ext>
            </a:extLst>
          </p:cNvPr>
          <p:cNvSpPr>
            <a:spLocks noGrp="1"/>
          </p:cNvSpPr>
          <p:nvPr>
            <p:ph type="sldNum" sz="quarter" idx="12"/>
          </p:nvPr>
        </p:nvSpPr>
        <p:spPr/>
        <p:txBody>
          <a:bodyPr/>
          <a:lstStyle/>
          <a:p>
            <a:fld id="{25C17636-B63E-5545-95D0-D5466497C72F}" type="slidenum">
              <a:rPr lang="en-US" smtClean="0"/>
              <a:t>‹#›</a:t>
            </a:fld>
            <a:endParaRPr lang="en-US"/>
          </a:p>
        </p:txBody>
      </p:sp>
    </p:spTree>
    <p:extLst>
      <p:ext uri="{BB962C8B-B14F-4D97-AF65-F5344CB8AC3E}">
        <p14:creationId xmlns:p14="http://schemas.microsoft.com/office/powerpoint/2010/main" val="1188265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90867-8582-FDFA-1A09-58FCE88274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B6E5EA-C04A-75F6-6B45-45CB9723CD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FC446-F6C6-F61A-E71C-77E3AE24CFAE}"/>
              </a:ext>
            </a:extLst>
          </p:cNvPr>
          <p:cNvSpPr>
            <a:spLocks noGrp="1"/>
          </p:cNvSpPr>
          <p:nvPr>
            <p:ph type="dt" sz="half" idx="10"/>
          </p:nvPr>
        </p:nvSpPr>
        <p:spPr/>
        <p:txBody>
          <a:bodyPr/>
          <a:lstStyle/>
          <a:p>
            <a:fld id="{4FFF76C8-303C-124A-93CD-D4563E17739F}" type="datetimeFigureOut">
              <a:rPr lang="en-US" smtClean="0"/>
              <a:t>1/8/24</a:t>
            </a:fld>
            <a:endParaRPr lang="en-US"/>
          </a:p>
        </p:txBody>
      </p:sp>
      <p:sp>
        <p:nvSpPr>
          <p:cNvPr id="5" name="Footer Placeholder 4">
            <a:extLst>
              <a:ext uri="{FF2B5EF4-FFF2-40B4-BE49-F238E27FC236}">
                <a16:creationId xmlns:a16="http://schemas.microsoft.com/office/drawing/2014/main" id="{8F83931B-F2A7-4364-BA34-5DF91980B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8E345-D52C-5EE6-9220-C159BAD0A501}"/>
              </a:ext>
            </a:extLst>
          </p:cNvPr>
          <p:cNvSpPr>
            <a:spLocks noGrp="1"/>
          </p:cNvSpPr>
          <p:nvPr>
            <p:ph type="sldNum" sz="quarter" idx="12"/>
          </p:nvPr>
        </p:nvSpPr>
        <p:spPr/>
        <p:txBody>
          <a:bodyPr/>
          <a:lstStyle/>
          <a:p>
            <a:fld id="{25C17636-B63E-5545-95D0-D5466497C72F}" type="slidenum">
              <a:rPr lang="en-US" smtClean="0"/>
              <a:t>‹#›</a:t>
            </a:fld>
            <a:endParaRPr lang="en-US"/>
          </a:p>
        </p:txBody>
      </p:sp>
    </p:spTree>
    <p:extLst>
      <p:ext uri="{BB962C8B-B14F-4D97-AF65-F5344CB8AC3E}">
        <p14:creationId xmlns:p14="http://schemas.microsoft.com/office/powerpoint/2010/main" val="1173543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31B00E-0EAC-73EF-F200-EEF5F808CA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DD73B9-2638-F2E9-18CB-AEAB411E15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CE092-91FF-AA32-065C-0041C06245FE}"/>
              </a:ext>
            </a:extLst>
          </p:cNvPr>
          <p:cNvSpPr>
            <a:spLocks noGrp="1"/>
          </p:cNvSpPr>
          <p:nvPr>
            <p:ph type="dt" sz="half" idx="10"/>
          </p:nvPr>
        </p:nvSpPr>
        <p:spPr/>
        <p:txBody>
          <a:bodyPr/>
          <a:lstStyle/>
          <a:p>
            <a:fld id="{4FFF76C8-303C-124A-93CD-D4563E17739F}" type="datetimeFigureOut">
              <a:rPr lang="en-US" smtClean="0"/>
              <a:t>1/8/24</a:t>
            </a:fld>
            <a:endParaRPr lang="en-US"/>
          </a:p>
        </p:txBody>
      </p:sp>
      <p:sp>
        <p:nvSpPr>
          <p:cNvPr id="5" name="Footer Placeholder 4">
            <a:extLst>
              <a:ext uri="{FF2B5EF4-FFF2-40B4-BE49-F238E27FC236}">
                <a16:creationId xmlns:a16="http://schemas.microsoft.com/office/drawing/2014/main" id="{80743095-7795-4003-1DED-2E8B297DC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26DF5-15D0-B4C9-EC5A-7FA66484ADA9}"/>
              </a:ext>
            </a:extLst>
          </p:cNvPr>
          <p:cNvSpPr>
            <a:spLocks noGrp="1"/>
          </p:cNvSpPr>
          <p:nvPr>
            <p:ph type="sldNum" sz="quarter" idx="12"/>
          </p:nvPr>
        </p:nvSpPr>
        <p:spPr/>
        <p:txBody>
          <a:bodyPr/>
          <a:lstStyle/>
          <a:p>
            <a:fld id="{25C17636-B63E-5545-95D0-D5466497C72F}" type="slidenum">
              <a:rPr lang="en-US" smtClean="0"/>
              <a:t>‹#›</a:t>
            </a:fld>
            <a:endParaRPr lang="en-US"/>
          </a:p>
        </p:txBody>
      </p:sp>
    </p:spTree>
    <p:extLst>
      <p:ext uri="{BB962C8B-B14F-4D97-AF65-F5344CB8AC3E}">
        <p14:creationId xmlns:p14="http://schemas.microsoft.com/office/powerpoint/2010/main" val="2791384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A050-CCF3-9504-6095-7D80F10CF0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0B27AC-EBCB-3669-05E0-D055D45795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AEFAA-0ABC-7FA2-88BE-6A637BA713C4}"/>
              </a:ext>
            </a:extLst>
          </p:cNvPr>
          <p:cNvSpPr>
            <a:spLocks noGrp="1"/>
          </p:cNvSpPr>
          <p:nvPr>
            <p:ph type="dt" sz="half" idx="10"/>
          </p:nvPr>
        </p:nvSpPr>
        <p:spPr/>
        <p:txBody>
          <a:bodyPr/>
          <a:lstStyle/>
          <a:p>
            <a:fld id="{4FFF76C8-303C-124A-93CD-D4563E17739F}" type="datetimeFigureOut">
              <a:rPr lang="en-US" smtClean="0"/>
              <a:t>1/8/24</a:t>
            </a:fld>
            <a:endParaRPr lang="en-US"/>
          </a:p>
        </p:txBody>
      </p:sp>
      <p:sp>
        <p:nvSpPr>
          <p:cNvPr id="5" name="Footer Placeholder 4">
            <a:extLst>
              <a:ext uri="{FF2B5EF4-FFF2-40B4-BE49-F238E27FC236}">
                <a16:creationId xmlns:a16="http://schemas.microsoft.com/office/drawing/2014/main" id="{46BEDA23-A055-7794-B22B-84BFCC3F2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0DF2A-DA5D-09F0-5A3B-BEEE668D43BB}"/>
              </a:ext>
            </a:extLst>
          </p:cNvPr>
          <p:cNvSpPr>
            <a:spLocks noGrp="1"/>
          </p:cNvSpPr>
          <p:nvPr>
            <p:ph type="sldNum" sz="quarter" idx="12"/>
          </p:nvPr>
        </p:nvSpPr>
        <p:spPr/>
        <p:txBody>
          <a:bodyPr/>
          <a:lstStyle/>
          <a:p>
            <a:fld id="{25C17636-B63E-5545-95D0-D5466497C72F}" type="slidenum">
              <a:rPr lang="en-US" smtClean="0"/>
              <a:t>‹#›</a:t>
            </a:fld>
            <a:endParaRPr lang="en-US"/>
          </a:p>
        </p:txBody>
      </p:sp>
    </p:spTree>
    <p:extLst>
      <p:ext uri="{BB962C8B-B14F-4D97-AF65-F5344CB8AC3E}">
        <p14:creationId xmlns:p14="http://schemas.microsoft.com/office/powerpoint/2010/main" val="366253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80CF6-6DC9-0A70-E2C6-1B42FE3C5A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095A8-76FE-5E31-FD3D-F2299F2EF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99C8B9-6736-BB27-6851-1D804F05257F}"/>
              </a:ext>
            </a:extLst>
          </p:cNvPr>
          <p:cNvSpPr>
            <a:spLocks noGrp="1"/>
          </p:cNvSpPr>
          <p:nvPr>
            <p:ph type="dt" sz="half" idx="10"/>
          </p:nvPr>
        </p:nvSpPr>
        <p:spPr/>
        <p:txBody>
          <a:bodyPr/>
          <a:lstStyle/>
          <a:p>
            <a:fld id="{4FFF76C8-303C-124A-93CD-D4563E17739F}" type="datetimeFigureOut">
              <a:rPr lang="en-US" smtClean="0"/>
              <a:t>1/8/24</a:t>
            </a:fld>
            <a:endParaRPr lang="en-US"/>
          </a:p>
        </p:txBody>
      </p:sp>
      <p:sp>
        <p:nvSpPr>
          <p:cNvPr id="5" name="Footer Placeholder 4">
            <a:extLst>
              <a:ext uri="{FF2B5EF4-FFF2-40B4-BE49-F238E27FC236}">
                <a16:creationId xmlns:a16="http://schemas.microsoft.com/office/drawing/2014/main" id="{E407B476-047B-CFC7-3C29-8E658670B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61D61-5124-89F6-6DE1-A9CE0E5CC501}"/>
              </a:ext>
            </a:extLst>
          </p:cNvPr>
          <p:cNvSpPr>
            <a:spLocks noGrp="1"/>
          </p:cNvSpPr>
          <p:nvPr>
            <p:ph type="sldNum" sz="quarter" idx="12"/>
          </p:nvPr>
        </p:nvSpPr>
        <p:spPr/>
        <p:txBody>
          <a:bodyPr/>
          <a:lstStyle/>
          <a:p>
            <a:fld id="{25C17636-B63E-5545-95D0-D5466497C72F}" type="slidenum">
              <a:rPr lang="en-US" smtClean="0"/>
              <a:t>‹#›</a:t>
            </a:fld>
            <a:endParaRPr lang="en-US"/>
          </a:p>
        </p:txBody>
      </p:sp>
    </p:spTree>
    <p:extLst>
      <p:ext uri="{BB962C8B-B14F-4D97-AF65-F5344CB8AC3E}">
        <p14:creationId xmlns:p14="http://schemas.microsoft.com/office/powerpoint/2010/main" val="3914878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4DDB-69F8-8346-C94D-187545BD1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30C95-7288-5FEC-D7A9-BA2194241B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02C89E-7890-5122-DAED-52C6DDB2E4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B538B1-1C28-A7D3-12E3-5EA84CB6A006}"/>
              </a:ext>
            </a:extLst>
          </p:cNvPr>
          <p:cNvSpPr>
            <a:spLocks noGrp="1"/>
          </p:cNvSpPr>
          <p:nvPr>
            <p:ph type="dt" sz="half" idx="10"/>
          </p:nvPr>
        </p:nvSpPr>
        <p:spPr/>
        <p:txBody>
          <a:bodyPr/>
          <a:lstStyle/>
          <a:p>
            <a:fld id="{4FFF76C8-303C-124A-93CD-D4563E17739F}" type="datetimeFigureOut">
              <a:rPr lang="en-US" smtClean="0"/>
              <a:t>1/8/24</a:t>
            </a:fld>
            <a:endParaRPr lang="en-US"/>
          </a:p>
        </p:txBody>
      </p:sp>
      <p:sp>
        <p:nvSpPr>
          <p:cNvPr id="6" name="Footer Placeholder 5">
            <a:extLst>
              <a:ext uri="{FF2B5EF4-FFF2-40B4-BE49-F238E27FC236}">
                <a16:creationId xmlns:a16="http://schemas.microsoft.com/office/drawing/2014/main" id="{1C8B1F83-1408-ED52-444F-0D33E091C4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88EF5-14B4-5303-66FB-D0796F861F5D}"/>
              </a:ext>
            </a:extLst>
          </p:cNvPr>
          <p:cNvSpPr>
            <a:spLocks noGrp="1"/>
          </p:cNvSpPr>
          <p:nvPr>
            <p:ph type="sldNum" sz="quarter" idx="12"/>
          </p:nvPr>
        </p:nvSpPr>
        <p:spPr/>
        <p:txBody>
          <a:bodyPr/>
          <a:lstStyle/>
          <a:p>
            <a:fld id="{25C17636-B63E-5545-95D0-D5466497C72F}" type="slidenum">
              <a:rPr lang="en-US" smtClean="0"/>
              <a:t>‹#›</a:t>
            </a:fld>
            <a:endParaRPr lang="en-US"/>
          </a:p>
        </p:txBody>
      </p:sp>
    </p:spTree>
    <p:extLst>
      <p:ext uri="{BB962C8B-B14F-4D97-AF65-F5344CB8AC3E}">
        <p14:creationId xmlns:p14="http://schemas.microsoft.com/office/powerpoint/2010/main" val="129767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199E4-6CE3-2BD2-81FE-8B035708DD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A96C2D-7C69-6AE4-809A-09438F040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78B411-34E2-7BCA-6A8D-D8929AEB5B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1FB26F-752B-B334-9DFE-FA1AEF2E5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7CC0E7-5127-760B-8165-CC5604F1B0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D3DC78-D54B-1323-9BBF-DF20C015B5FF}"/>
              </a:ext>
            </a:extLst>
          </p:cNvPr>
          <p:cNvSpPr>
            <a:spLocks noGrp="1"/>
          </p:cNvSpPr>
          <p:nvPr>
            <p:ph type="dt" sz="half" idx="10"/>
          </p:nvPr>
        </p:nvSpPr>
        <p:spPr/>
        <p:txBody>
          <a:bodyPr/>
          <a:lstStyle/>
          <a:p>
            <a:fld id="{4FFF76C8-303C-124A-93CD-D4563E17739F}" type="datetimeFigureOut">
              <a:rPr lang="en-US" smtClean="0"/>
              <a:t>1/8/24</a:t>
            </a:fld>
            <a:endParaRPr lang="en-US"/>
          </a:p>
        </p:txBody>
      </p:sp>
      <p:sp>
        <p:nvSpPr>
          <p:cNvPr id="8" name="Footer Placeholder 7">
            <a:extLst>
              <a:ext uri="{FF2B5EF4-FFF2-40B4-BE49-F238E27FC236}">
                <a16:creationId xmlns:a16="http://schemas.microsoft.com/office/drawing/2014/main" id="{3CDF33C5-8FBB-0EC4-4786-9039FCC08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DEFFF9-0B68-8182-AE14-326512D24B81}"/>
              </a:ext>
            </a:extLst>
          </p:cNvPr>
          <p:cNvSpPr>
            <a:spLocks noGrp="1"/>
          </p:cNvSpPr>
          <p:nvPr>
            <p:ph type="sldNum" sz="quarter" idx="12"/>
          </p:nvPr>
        </p:nvSpPr>
        <p:spPr/>
        <p:txBody>
          <a:bodyPr/>
          <a:lstStyle/>
          <a:p>
            <a:fld id="{25C17636-B63E-5545-95D0-D5466497C72F}" type="slidenum">
              <a:rPr lang="en-US" smtClean="0"/>
              <a:t>‹#›</a:t>
            </a:fld>
            <a:endParaRPr lang="en-US"/>
          </a:p>
        </p:txBody>
      </p:sp>
    </p:spTree>
    <p:extLst>
      <p:ext uri="{BB962C8B-B14F-4D97-AF65-F5344CB8AC3E}">
        <p14:creationId xmlns:p14="http://schemas.microsoft.com/office/powerpoint/2010/main" val="224830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A3C11-DEAC-9F26-BA05-7A43EE2EA5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571730-86B8-BB37-1319-0BDC883CE1BF}"/>
              </a:ext>
            </a:extLst>
          </p:cNvPr>
          <p:cNvSpPr>
            <a:spLocks noGrp="1"/>
          </p:cNvSpPr>
          <p:nvPr>
            <p:ph type="dt" sz="half" idx="10"/>
          </p:nvPr>
        </p:nvSpPr>
        <p:spPr/>
        <p:txBody>
          <a:bodyPr/>
          <a:lstStyle/>
          <a:p>
            <a:fld id="{4FFF76C8-303C-124A-93CD-D4563E17739F}" type="datetimeFigureOut">
              <a:rPr lang="en-US" smtClean="0"/>
              <a:t>1/8/24</a:t>
            </a:fld>
            <a:endParaRPr lang="en-US"/>
          </a:p>
        </p:txBody>
      </p:sp>
      <p:sp>
        <p:nvSpPr>
          <p:cNvPr id="4" name="Footer Placeholder 3">
            <a:extLst>
              <a:ext uri="{FF2B5EF4-FFF2-40B4-BE49-F238E27FC236}">
                <a16:creationId xmlns:a16="http://schemas.microsoft.com/office/drawing/2014/main" id="{E858F3E0-CF92-C9FB-6FE8-1A79398D13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3F5C7A-F6FF-60E7-7FA0-A7C6E0F4BEE8}"/>
              </a:ext>
            </a:extLst>
          </p:cNvPr>
          <p:cNvSpPr>
            <a:spLocks noGrp="1"/>
          </p:cNvSpPr>
          <p:nvPr>
            <p:ph type="sldNum" sz="quarter" idx="12"/>
          </p:nvPr>
        </p:nvSpPr>
        <p:spPr/>
        <p:txBody>
          <a:bodyPr/>
          <a:lstStyle/>
          <a:p>
            <a:fld id="{25C17636-B63E-5545-95D0-D5466497C72F}" type="slidenum">
              <a:rPr lang="en-US" smtClean="0"/>
              <a:t>‹#›</a:t>
            </a:fld>
            <a:endParaRPr lang="en-US"/>
          </a:p>
        </p:txBody>
      </p:sp>
    </p:spTree>
    <p:extLst>
      <p:ext uri="{BB962C8B-B14F-4D97-AF65-F5344CB8AC3E}">
        <p14:creationId xmlns:p14="http://schemas.microsoft.com/office/powerpoint/2010/main" val="334151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3C22E9-A39C-D5A9-F285-7BBA1B0C651E}"/>
              </a:ext>
            </a:extLst>
          </p:cNvPr>
          <p:cNvSpPr>
            <a:spLocks noGrp="1"/>
          </p:cNvSpPr>
          <p:nvPr>
            <p:ph type="dt" sz="half" idx="10"/>
          </p:nvPr>
        </p:nvSpPr>
        <p:spPr/>
        <p:txBody>
          <a:bodyPr/>
          <a:lstStyle/>
          <a:p>
            <a:fld id="{4FFF76C8-303C-124A-93CD-D4563E17739F}" type="datetimeFigureOut">
              <a:rPr lang="en-US" smtClean="0"/>
              <a:t>1/8/24</a:t>
            </a:fld>
            <a:endParaRPr lang="en-US"/>
          </a:p>
        </p:txBody>
      </p:sp>
      <p:sp>
        <p:nvSpPr>
          <p:cNvPr id="3" name="Footer Placeholder 2">
            <a:extLst>
              <a:ext uri="{FF2B5EF4-FFF2-40B4-BE49-F238E27FC236}">
                <a16:creationId xmlns:a16="http://schemas.microsoft.com/office/drawing/2014/main" id="{8B6883E2-C600-CE73-14DF-34EAE36A51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9AE2D4-EC4B-0F10-6F93-996906BF4A96}"/>
              </a:ext>
            </a:extLst>
          </p:cNvPr>
          <p:cNvSpPr>
            <a:spLocks noGrp="1"/>
          </p:cNvSpPr>
          <p:nvPr>
            <p:ph type="sldNum" sz="quarter" idx="12"/>
          </p:nvPr>
        </p:nvSpPr>
        <p:spPr/>
        <p:txBody>
          <a:bodyPr/>
          <a:lstStyle/>
          <a:p>
            <a:fld id="{25C17636-B63E-5545-95D0-D5466497C72F}" type="slidenum">
              <a:rPr lang="en-US" smtClean="0"/>
              <a:t>‹#›</a:t>
            </a:fld>
            <a:endParaRPr lang="en-US"/>
          </a:p>
        </p:txBody>
      </p:sp>
    </p:spTree>
    <p:extLst>
      <p:ext uri="{BB962C8B-B14F-4D97-AF65-F5344CB8AC3E}">
        <p14:creationId xmlns:p14="http://schemas.microsoft.com/office/powerpoint/2010/main" val="98099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D524-C1D1-70F9-4AA7-46C9599FD0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3E0600-0687-F9AC-AD64-83B3C488EE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B17808-D394-7556-DF55-7FF2A34BEC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1C33DE-4AC8-7797-CD73-0A919B4CD8AC}"/>
              </a:ext>
            </a:extLst>
          </p:cNvPr>
          <p:cNvSpPr>
            <a:spLocks noGrp="1"/>
          </p:cNvSpPr>
          <p:nvPr>
            <p:ph type="dt" sz="half" idx="10"/>
          </p:nvPr>
        </p:nvSpPr>
        <p:spPr/>
        <p:txBody>
          <a:bodyPr/>
          <a:lstStyle/>
          <a:p>
            <a:fld id="{4FFF76C8-303C-124A-93CD-D4563E17739F}" type="datetimeFigureOut">
              <a:rPr lang="en-US" smtClean="0"/>
              <a:t>1/8/24</a:t>
            </a:fld>
            <a:endParaRPr lang="en-US"/>
          </a:p>
        </p:txBody>
      </p:sp>
      <p:sp>
        <p:nvSpPr>
          <p:cNvPr id="6" name="Footer Placeholder 5">
            <a:extLst>
              <a:ext uri="{FF2B5EF4-FFF2-40B4-BE49-F238E27FC236}">
                <a16:creationId xmlns:a16="http://schemas.microsoft.com/office/drawing/2014/main" id="{2484A0A3-7808-888D-2601-D72505332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0EBFC-F83A-1FE8-AEEC-0A7CF3021983}"/>
              </a:ext>
            </a:extLst>
          </p:cNvPr>
          <p:cNvSpPr>
            <a:spLocks noGrp="1"/>
          </p:cNvSpPr>
          <p:nvPr>
            <p:ph type="sldNum" sz="quarter" idx="12"/>
          </p:nvPr>
        </p:nvSpPr>
        <p:spPr/>
        <p:txBody>
          <a:bodyPr/>
          <a:lstStyle/>
          <a:p>
            <a:fld id="{25C17636-B63E-5545-95D0-D5466497C72F}" type="slidenum">
              <a:rPr lang="en-US" smtClean="0"/>
              <a:t>‹#›</a:t>
            </a:fld>
            <a:endParaRPr lang="en-US"/>
          </a:p>
        </p:txBody>
      </p:sp>
    </p:spTree>
    <p:extLst>
      <p:ext uri="{BB962C8B-B14F-4D97-AF65-F5344CB8AC3E}">
        <p14:creationId xmlns:p14="http://schemas.microsoft.com/office/powerpoint/2010/main" val="746558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05E27-3A28-C8FB-8532-6F9C8012C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454D38-7767-83EE-3A21-FFE3AFF182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5D747E-A9D2-9881-8B42-72CA4D59D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C8F2F-18FC-4266-C164-83D6BD38E246}"/>
              </a:ext>
            </a:extLst>
          </p:cNvPr>
          <p:cNvSpPr>
            <a:spLocks noGrp="1"/>
          </p:cNvSpPr>
          <p:nvPr>
            <p:ph type="dt" sz="half" idx="10"/>
          </p:nvPr>
        </p:nvSpPr>
        <p:spPr/>
        <p:txBody>
          <a:bodyPr/>
          <a:lstStyle/>
          <a:p>
            <a:fld id="{4FFF76C8-303C-124A-93CD-D4563E17739F}" type="datetimeFigureOut">
              <a:rPr lang="en-US" smtClean="0"/>
              <a:t>1/8/24</a:t>
            </a:fld>
            <a:endParaRPr lang="en-US"/>
          </a:p>
        </p:txBody>
      </p:sp>
      <p:sp>
        <p:nvSpPr>
          <p:cNvPr id="6" name="Footer Placeholder 5">
            <a:extLst>
              <a:ext uri="{FF2B5EF4-FFF2-40B4-BE49-F238E27FC236}">
                <a16:creationId xmlns:a16="http://schemas.microsoft.com/office/drawing/2014/main" id="{BF4C2F52-E238-3293-9740-9D28AE6E0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9BD711-222B-9618-7B40-515FF503CFFB}"/>
              </a:ext>
            </a:extLst>
          </p:cNvPr>
          <p:cNvSpPr>
            <a:spLocks noGrp="1"/>
          </p:cNvSpPr>
          <p:nvPr>
            <p:ph type="sldNum" sz="quarter" idx="12"/>
          </p:nvPr>
        </p:nvSpPr>
        <p:spPr/>
        <p:txBody>
          <a:bodyPr/>
          <a:lstStyle/>
          <a:p>
            <a:fld id="{25C17636-B63E-5545-95D0-D5466497C72F}" type="slidenum">
              <a:rPr lang="en-US" smtClean="0"/>
              <a:t>‹#›</a:t>
            </a:fld>
            <a:endParaRPr lang="en-US"/>
          </a:p>
        </p:txBody>
      </p:sp>
    </p:spTree>
    <p:extLst>
      <p:ext uri="{BB962C8B-B14F-4D97-AF65-F5344CB8AC3E}">
        <p14:creationId xmlns:p14="http://schemas.microsoft.com/office/powerpoint/2010/main" val="3143026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D1755-1DC0-C435-4507-287FAB7DE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416494-4888-A6D4-F1DF-975A641198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A957F-8704-EEAF-A696-95652F6E8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F76C8-303C-124A-93CD-D4563E17739F}" type="datetimeFigureOut">
              <a:rPr lang="en-US" smtClean="0"/>
              <a:t>1/8/24</a:t>
            </a:fld>
            <a:endParaRPr lang="en-US"/>
          </a:p>
        </p:txBody>
      </p:sp>
      <p:sp>
        <p:nvSpPr>
          <p:cNvPr id="5" name="Footer Placeholder 4">
            <a:extLst>
              <a:ext uri="{FF2B5EF4-FFF2-40B4-BE49-F238E27FC236}">
                <a16:creationId xmlns:a16="http://schemas.microsoft.com/office/drawing/2014/main" id="{BC04E4BD-B77C-2590-7202-226FEFB35E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4EC696-B427-E50F-207D-D00C80D2FB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17636-B63E-5545-95D0-D5466497C72F}" type="slidenum">
              <a:rPr lang="en-US" smtClean="0"/>
              <a:t>‹#›</a:t>
            </a:fld>
            <a:endParaRPr lang="en-US"/>
          </a:p>
        </p:txBody>
      </p:sp>
    </p:spTree>
    <p:extLst>
      <p:ext uri="{BB962C8B-B14F-4D97-AF65-F5344CB8AC3E}">
        <p14:creationId xmlns:p14="http://schemas.microsoft.com/office/powerpoint/2010/main" val="2302162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oi.org/10.48550/arXiv.2301.06592"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730B73-4772-7F8B-F677-7F1A312FEA4A}"/>
              </a:ext>
            </a:extLst>
          </p:cNvPr>
          <p:cNvSpPr txBox="1"/>
          <p:nvPr/>
        </p:nvSpPr>
        <p:spPr>
          <a:xfrm>
            <a:off x="0" y="474134"/>
            <a:ext cx="12192000" cy="769441"/>
          </a:xfrm>
          <a:prstGeom prst="rect">
            <a:avLst/>
          </a:prstGeom>
          <a:noFill/>
        </p:spPr>
        <p:txBody>
          <a:bodyPr wrap="square" rtlCol="0">
            <a:spAutoFit/>
          </a:bodyPr>
          <a:lstStyle/>
          <a:p>
            <a:pPr algn="ctr"/>
            <a:r>
              <a:rPr lang="en-US" sz="4400" b="1" dirty="0">
                <a:solidFill>
                  <a:srgbClr val="1D38C2"/>
                </a:solidFill>
                <a:latin typeface="Times New Roman" panose="02020603050405020304" pitchFamily="18" charset="0"/>
                <a:cs typeface="Times New Roman" panose="02020603050405020304" pitchFamily="18" charset="0"/>
              </a:rPr>
              <a:t>Materials Selections for DM/Neutrinos Detections</a:t>
            </a:r>
            <a:endParaRPr lang="en-US" sz="4400" b="1" i="1" dirty="0">
              <a:solidFill>
                <a:srgbClr val="1D38C2"/>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D8B709-1FFC-7901-ED5E-DCC4B9AB6AD5}"/>
              </a:ext>
            </a:extLst>
          </p:cNvPr>
          <p:cNvSpPr txBox="1"/>
          <p:nvPr/>
        </p:nvSpPr>
        <p:spPr>
          <a:xfrm>
            <a:off x="0" y="2377800"/>
            <a:ext cx="12191997" cy="584775"/>
          </a:xfrm>
          <a:prstGeom prst="rect">
            <a:avLst/>
          </a:prstGeom>
          <a:noFill/>
        </p:spPr>
        <p:txBody>
          <a:bodyPr wrap="square" rtlCol="0">
            <a:spAutoFit/>
          </a:bodyPr>
          <a:lstStyle/>
          <a:p>
            <a:pPr algn="ctr"/>
            <a:r>
              <a:rPr lang="en-US" sz="3200" b="1" dirty="0">
                <a:solidFill>
                  <a:srgbClr val="1D38C2"/>
                </a:solidFill>
                <a:latin typeface="Times New Roman" panose="02020603050405020304" pitchFamily="18" charset="0"/>
                <a:cs typeface="Times New Roman" panose="02020603050405020304" pitchFamily="18" charset="0"/>
              </a:rPr>
              <a:t>Kai Sun*, Kathryn Ream** and Joshua Spitz**</a:t>
            </a:r>
          </a:p>
        </p:txBody>
      </p:sp>
      <p:sp>
        <p:nvSpPr>
          <p:cNvPr id="4" name="TextBox 3">
            <a:extLst>
              <a:ext uri="{FF2B5EF4-FFF2-40B4-BE49-F238E27FC236}">
                <a16:creationId xmlns:a16="http://schemas.microsoft.com/office/drawing/2014/main" id="{188DB3E1-92FB-197E-308E-32C5D77A8A68}"/>
              </a:ext>
            </a:extLst>
          </p:cNvPr>
          <p:cNvSpPr txBox="1"/>
          <p:nvPr/>
        </p:nvSpPr>
        <p:spPr>
          <a:xfrm>
            <a:off x="-1" y="3429759"/>
            <a:ext cx="12191999" cy="1569660"/>
          </a:xfrm>
          <a:prstGeom prst="rect">
            <a:avLst/>
          </a:prstGeom>
          <a:noFill/>
        </p:spPr>
        <p:txBody>
          <a:bodyPr wrap="square" rtlCol="0">
            <a:spAutoFit/>
          </a:bodyPr>
          <a:lstStyle/>
          <a:p>
            <a:pPr algn="ctr"/>
            <a:r>
              <a:rPr lang="en-US" sz="3200" dirty="0">
                <a:solidFill>
                  <a:srgbClr val="1D38C2"/>
                </a:solidFill>
                <a:latin typeface="Times New Roman" panose="02020603050405020304" pitchFamily="18" charset="0"/>
                <a:cs typeface="Times New Roman" panose="02020603050405020304" pitchFamily="18" charset="0"/>
              </a:rPr>
              <a:t>* Department of Materials and Engineering &amp;</a:t>
            </a:r>
          </a:p>
          <a:p>
            <a:pPr algn="ctr"/>
            <a:r>
              <a:rPr lang="en-US" sz="3200" dirty="0">
                <a:solidFill>
                  <a:srgbClr val="1D38C2"/>
                </a:solidFill>
                <a:latin typeface="Times New Roman" panose="02020603050405020304" pitchFamily="18" charset="0"/>
                <a:cs typeface="Times New Roman" panose="02020603050405020304" pitchFamily="18" charset="0"/>
              </a:rPr>
              <a:t>**Department of Physics</a:t>
            </a:r>
          </a:p>
          <a:p>
            <a:pPr algn="ctr"/>
            <a:r>
              <a:rPr lang="en-US" sz="3200" dirty="0">
                <a:solidFill>
                  <a:srgbClr val="1D38C2"/>
                </a:solidFill>
                <a:latin typeface="Times New Roman" panose="02020603050405020304" pitchFamily="18" charset="0"/>
                <a:cs typeface="Times New Roman" panose="02020603050405020304" pitchFamily="18" charset="0"/>
              </a:rPr>
              <a:t>University of Michigan, Ann Arbor, Michigan</a:t>
            </a:r>
          </a:p>
        </p:txBody>
      </p:sp>
    </p:spTree>
    <p:extLst>
      <p:ext uri="{BB962C8B-B14F-4D97-AF65-F5344CB8AC3E}">
        <p14:creationId xmlns:p14="http://schemas.microsoft.com/office/powerpoint/2010/main" val="3223320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56ACB4-28CA-52E7-493B-552CEDC04100}"/>
              </a:ext>
            </a:extLst>
          </p:cNvPr>
          <p:cNvSpPr txBox="1"/>
          <p:nvPr/>
        </p:nvSpPr>
        <p:spPr>
          <a:xfrm>
            <a:off x="462845" y="653928"/>
            <a:ext cx="11224330" cy="400110"/>
          </a:xfrm>
          <a:prstGeom prst="rect">
            <a:avLst/>
          </a:prstGeom>
          <a:noFill/>
        </p:spPr>
        <p:txBody>
          <a:bodyPr wrap="square">
            <a:spAutoFit/>
          </a:bodyPr>
          <a:lstStyle/>
          <a:p>
            <a:r>
              <a:rPr lang="en-US" sz="2000" b="1" dirty="0">
                <a:solidFill>
                  <a:schemeClr val="accent1">
                    <a:lumMod val="75000"/>
                  </a:schemeClr>
                </a:solidFill>
                <a:effectLst/>
                <a:latin typeface="Times New Roman" panose="02020603050405020304" pitchFamily="18" charset="0"/>
                <a:cs typeface="Times New Roman" panose="02020603050405020304" pitchFamily="18" charset="0"/>
              </a:rPr>
              <a:t>Daily and annual modulation rate of low mass dark matter in silicon detectors</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5A466E4-B8B5-8CE5-17D0-3857F04DB799}"/>
              </a:ext>
            </a:extLst>
          </p:cNvPr>
          <p:cNvSpPr txBox="1"/>
          <p:nvPr/>
        </p:nvSpPr>
        <p:spPr>
          <a:xfrm>
            <a:off x="462845" y="1153687"/>
            <a:ext cx="11224330" cy="646331"/>
          </a:xfrm>
          <a:prstGeom prst="rect">
            <a:avLst/>
          </a:prstGeom>
          <a:noFill/>
        </p:spPr>
        <p:txBody>
          <a:bodyPr wrap="square">
            <a:spAutoFit/>
          </a:bodyPr>
          <a:lstStyle/>
          <a:p>
            <a:pPr algn="just"/>
            <a:r>
              <a:rPr lang="en-US" sz="1800" dirty="0" err="1">
                <a:effectLst/>
                <a:latin typeface="Times New Roman" panose="02020603050405020304" pitchFamily="18" charset="0"/>
                <a:cs typeface="Times New Roman" panose="02020603050405020304" pitchFamily="18" charset="0"/>
              </a:rPr>
              <a:t>Abolfazl</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Dinmohammadi</a:t>
            </a:r>
            <a:r>
              <a:rPr lang="en-US" sz="1800" dirty="0">
                <a:effectLst/>
                <a:latin typeface="Times New Roman" panose="02020603050405020304" pitchFamily="18" charset="0"/>
                <a:cs typeface="Times New Roman" panose="02020603050405020304" pitchFamily="18" charset="0"/>
              </a:rPr>
              <a:t>,</a:t>
            </a:r>
            <a:r>
              <a:rPr lang="en-US" sz="800" dirty="0">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Matti </a:t>
            </a:r>
            <a:r>
              <a:rPr lang="en-US" sz="1800" dirty="0" err="1">
                <a:effectLst/>
                <a:latin typeface="Times New Roman" panose="02020603050405020304" pitchFamily="18" charset="0"/>
                <a:cs typeface="Times New Roman" panose="02020603050405020304" pitchFamily="18" charset="0"/>
              </a:rPr>
              <a:t>Heikinheimo</a:t>
            </a:r>
            <a:r>
              <a:rPr lang="en-US" sz="1800" dirty="0">
                <a:effectLst/>
                <a:latin typeface="Times New Roman" panose="02020603050405020304" pitchFamily="18" charset="0"/>
                <a:cs typeface="Times New Roman" panose="02020603050405020304" pitchFamily="18" charset="0"/>
              </a:rPr>
              <a:t>,</a:t>
            </a:r>
            <a:r>
              <a:rPr lang="en-US" sz="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Nader </a:t>
            </a:r>
            <a:r>
              <a:rPr lang="en-US" sz="1800" dirty="0" err="1">
                <a:effectLst/>
                <a:latin typeface="Times New Roman" panose="02020603050405020304" pitchFamily="18" charset="0"/>
                <a:cs typeface="Times New Roman" panose="02020603050405020304" pitchFamily="18" charset="0"/>
              </a:rPr>
              <a:t>Mirabolfathi</a:t>
            </a:r>
            <a:r>
              <a:rPr lang="en-US" sz="1800" dirty="0">
                <a:effectLst/>
                <a:latin typeface="Times New Roman" panose="02020603050405020304" pitchFamily="18" charset="0"/>
                <a:cs typeface="Times New Roman" panose="02020603050405020304" pitchFamily="18" charset="0"/>
              </a:rPr>
              <a:t>,</a:t>
            </a:r>
            <a:r>
              <a:rPr lang="en-US" sz="800" dirty="0">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Kai </a:t>
            </a:r>
            <a:r>
              <a:rPr lang="en-US" sz="1800" dirty="0" err="1">
                <a:effectLst/>
                <a:latin typeface="Times New Roman" panose="02020603050405020304" pitchFamily="18" charset="0"/>
                <a:cs typeface="Times New Roman" panose="02020603050405020304" pitchFamily="18" charset="0"/>
              </a:rPr>
              <a:t>Nordlund</a:t>
            </a:r>
            <a:r>
              <a:rPr lang="en-US" sz="1800" dirty="0">
                <a:effectLst/>
                <a:latin typeface="Times New Roman" panose="02020603050405020304" pitchFamily="18" charset="0"/>
                <a:cs typeface="Times New Roman" panose="02020603050405020304" pitchFamily="18" charset="0"/>
              </a:rPr>
              <a:t>,</a:t>
            </a:r>
            <a:r>
              <a:rPr lang="en-US" sz="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Hossein Safari,</a:t>
            </a:r>
            <a:r>
              <a:rPr lang="en-US" sz="800" dirty="0">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Sebastian Sassi,</a:t>
            </a:r>
            <a:r>
              <a:rPr lang="en-US" sz="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and Kimmo Tuominen</a:t>
            </a:r>
            <a:r>
              <a:rPr lang="en-US" sz="800" dirty="0">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A211E26-B988-DB06-7A17-A19EC21B620E}"/>
              </a:ext>
            </a:extLst>
          </p:cNvPr>
          <p:cNvSpPr txBox="1"/>
          <p:nvPr/>
        </p:nvSpPr>
        <p:spPr>
          <a:xfrm>
            <a:off x="462845" y="2060871"/>
            <a:ext cx="11224330" cy="3785652"/>
          </a:xfrm>
          <a:prstGeom prst="rect">
            <a:avLst/>
          </a:prstGeom>
          <a:noFill/>
        </p:spPr>
        <p:txBody>
          <a:bodyPr wrap="square">
            <a:spAutoFit/>
          </a:bodyPr>
          <a:lstStyle/>
          <a:p>
            <a:pPr marL="342900" indent="-342900" algn="just">
              <a:buFont typeface="Wingdings" pitchFamily="2" charset="2"/>
              <a:buChar char="Ø"/>
            </a:pP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Low threshold detectors with single-electron excitation sensitivity to nuclear recoil events in solid-state detectors are also sensitive to the crystalline structure of the target and, therefore, to the recoil direction via the anisotropic energy threshold </a:t>
            </a:r>
            <a:r>
              <a:rPr lang="en-US" sz="20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for defect creation in the detector material</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a:t>
            </a:r>
          </a:p>
          <a:p>
            <a:pPr marL="342900" indent="-342900" algn="just">
              <a:buFont typeface="Wingdings" pitchFamily="2" charset="2"/>
              <a:buChar char="Ø"/>
            </a:pPr>
            <a:r>
              <a:rPr lang="en-US" sz="2000" dirty="0">
                <a:solidFill>
                  <a:schemeClr val="accent1">
                    <a:lumMod val="75000"/>
                  </a:schemeClr>
                </a:solidFill>
                <a:latin typeface="Times New Roman" panose="02020603050405020304" pitchFamily="18" charset="0"/>
                <a:cs typeface="Times New Roman" panose="02020603050405020304" pitchFamily="18" charset="0"/>
              </a:rPr>
              <a:t>I</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nvestigate the effect and the resulting daily and annual modulation of the observable event rate for </a:t>
            </a:r>
            <a:r>
              <a:rPr lang="en-US" sz="20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dark matter mass range from 0.2 to 5 GeV/c2 </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in a </a:t>
            </a:r>
            <a:r>
              <a:rPr lang="en-US" sz="20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silicon detector</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a:t>
            </a:r>
          </a:p>
          <a:p>
            <a:pPr marL="342900" indent="-342900" algn="just">
              <a:buFont typeface="Wingdings" pitchFamily="2" charset="2"/>
              <a:buChar char="Ø"/>
            </a:pPr>
            <a:r>
              <a:rPr lang="en-US" sz="2000" dirty="0">
                <a:solidFill>
                  <a:schemeClr val="accent1">
                    <a:lumMod val="75000"/>
                  </a:schemeClr>
                </a:solidFill>
                <a:latin typeface="Times New Roman" panose="02020603050405020304" pitchFamily="18" charset="0"/>
                <a:cs typeface="Times New Roman" panose="02020603050405020304" pitchFamily="18" charset="0"/>
              </a:rPr>
              <a:t>It </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shows that the directional dependence of the threshold energy and the motion of the laboratory result in modulation of the event rate which can be utilized to enhance the sensitivity of the experiment. </a:t>
            </a:r>
          </a:p>
          <a:p>
            <a:pPr marL="342900" indent="-342900" algn="just">
              <a:buFont typeface="Wingdings" pitchFamily="2" charset="2"/>
              <a:buChar char="Ø"/>
            </a:pP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Demonstrate that the spin-independent interaction rate in silicon is significant for </a:t>
            </a:r>
            <a:r>
              <a:rPr lang="en-US" sz="20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both high and low dark matter masses</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For low-mass dark matter, They show that the average interaction rate in silicon is larger than germanium, making silicon an important target for identifying dark matter from backgrounds. They found 8 and 12 hours periodicity in the time series of event rates for silicon detector due to the 45-degree symmetry in the silicon crystal structure. </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F844C2-74AC-535B-B535-27AAEFFF768A}"/>
              </a:ext>
            </a:extLst>
          </p:cNvPr>
          <p:cNvSpPr txBox="1"/>
          <p:nvPr/>
        </p:nvSpPr>
        <p:spPr>
          <a:xfrm>
            <a:off x="6895218" y="6107377"/>
            <a:ext cx="4931480" cy="369332"/>
          </a:xfrm>
          <a:prstGeom prst="rect">
            <a:avLst/>
          </a:prstGeom>
          <a:noFill/>
        </p:spPr>
        <p:txBody>
          <a:bodyPr wrap="square">
            <a:spAutoFit/>
          </a:bodyPr>
          <a:lstStyle/>
          <a:p>
            <a:r>
              <a:rPr lang="en-US" b="0" i="0" u="sng">
                <a:effectLst/>
                <a:latin typeface="Times New Roman" panose="02020603050405020304" pitchFamily="18" charset="0"/>
                <a:cs typeface="Times New Roman" panose="02020603050405020304" pitchFamily="18" charset="0"/>
                <a:hlinkClick r:id="rId2"/>
              </a:rPr>
              <a:t>https://doi.org/10.48550/arXiv.2301.06592</a:t>
            </a:r>
            <a:endParaRPr 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3585052-E166-658F-5AF7-549D037988D7}"/>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Silicon Detector of Neutrinos and Dark Matters</a:t>
            </a:r>
            <a:endParaRPr lang="en-US" sz="3200" b="1"/>
          </a:p>
        </p:txBody>
      </p:sp>
      <p:sp>
        <p:nvSpPr>
          <p:cNvPr id="4" name="Rectangle 3">
            <a:extLst>
              <a:ext uri="{FF2B5EF4-FFF2-40B4-BE49-F238E27FC236}">
                <a16:creationId xmlns:a16="http://schemas.microsoft.com/office/drawing/2014/main" id="{D42E8ED5-FE8F-21CD-EC9C-20A69078ADD1}"/>
              </a:ext>
            </a:extLst>
          </p:cNvPr>
          <p:cNvSpPr/>
          <p:nvPr/>
        </p:nvSpPr>
        <p:spPr>
          <a:xfrm>
            <a:off x="6807200" y="1197738"/>
            <a:ext cx="1346200" cy="237362"/>
          </a:xfrm>
          <a:prstGeom prst="rect">
            <a:avLst/>
          </a:prstGeom>
          <a:solidFill>
            <a:srgbClr val="00B050">
              <a:alpha val="428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1F4"/>
              </a:solidFill>
            </a:endParaRPr>
          </a:p>
        </p:txBody>
      </p:sp>
      <p:sp>
        <p:nvSpPr>
          <p:cNvPr id="8" name="TextBox 7">
            <a:extLst>
              <a:ext uri="{FF2B5EF4-FFF2-40B4-BE49-F238E27FC236}">
                <a16:creationId xmlns:a16="http://schemas.microsoft.com/office/drawing/2014/main" id="{7243A6A6-A96C-7588-7A66-BA5894E052B7}"/>
              </a:ext>
            </a:extLst>
          </p:cNvPr>
          <p:cNvSpPr txBox="1"/>
          <p:nvPr/>
        </p:nvSpPr>
        <p:spPr>
          <a:xfrm>
            <a:off x="2870200" y="5939922"/>
            <a:ext cx="2896483" cy="369332"/>
          </a:xfrm>
          <a:prstGeom prst="rect">
            <a:avLst/>
          </a:prstGeom>
          <a:noFill/>
        </p:spPr>
        <p:txBody>
          <a:bodyPr wrap="square">
            <a:spAutoFit/>
          </a:bodyPr>
          <a:lstStyle/>
          <a:p>
            <a:r>
              <a:rPr lang="en-US" sz="1800" b="1" dirty="0">
                <a:solidFill>
                  <a:schemeClr val="accent1">
                    <a:lumMod val="75000"/>
                  </a:schemeClr>
                </a:solidFill>
                <a:effectLst/>
                <a:latin typeface="Times New Roman" panose="02020603050405020304" pitchFamily="18" charset="0"/>
                <a:cs typeface="Times New Roman" panose="02020603050405020304" pitchFamily="18" charset="0"/>
              </a:rPr>
              <a:t>---</a:t>
            </a:r>
            <a:r>
              <a:rPr lang="en-US" sz="1800" b="1" dirty="0">
                <a:solidFill>
                  <a:srgbClr val="FF0000"/>
                </a:solidFill>
                <a:effectLst/>
                <a:latin typeface="Times New Roman" panose="02020603050405020304" pitchFamily="18" charset="0"/>
                <a:cs typeface="Times New Roman" panose="02020603050405020304" pitchFamily="18" charset="0"/>
              </a:rPr>
              <a:t> In Theory Only </a:t>
            </a:r>
            <a:endParaRPr lang="en-US" dirty="0"/>
          </a:p>
        </p:txBody>
      </p:sp>
    </p:spTree>
    <p:extLst>
      <p:ext uri="{BB962C8B-B14F-4D97-AF65-F5344CB8AC3E}">
        <p14:creationId xmlns:p14="http://schemas.microsoft.com/office/powerpoint/2010/main" val="404188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7AE3C-5CB3-9C20-A402-F05C61CFC859}"/>
              </a:ext>
            </a:extLst>
          </p:cNvPr>
          <p:cNvPicPr>
            <a:picLocks noChangeAspect="1"/>
          </p:cNvPicPr>
          <p:nvPr/>
        </p:nvPicPr>
        <p:blipFill rotWithShape="1">
          <a:blip r:embed="rId2"/>
          <a:srcRect t="9764"/>
          <a:stretch/>
        </p:blipFill>
        <p:spPr>
          <a:xfrm>
            <a:off x="1484793" y="584776"/>
            <a:ext cx="9033376" cy="6144638"/>
          </a:xfrm>
          <a:prstGeom prst="rect">
            <a:avLst/>
          </a:prstGeom>
        </p:spPr>
      </p:pic>
      <p:sp>
        <p:nvSpPr>
          <p:cNvPr id="3" name="TextBox 2">
            <a:extLst>
              <a:ext uri="{FF2B5EF4-FFF2-40B4-BE49-F238E27FC236}">
                <a16:creationId xmlns:a16="http://schemas.microsoft.com/office/drawing/2014/main" id="{D96E9C25-352A-15F2-F476-E67F3CECD517}"/>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Low Mass DM: Ge Detectors</a:t>
            </a:r>
            <a:endParaRPr lang="en-US" sz="3200" b="1"/>
          </a:p>
        </p:txBody>
      </p:sp>
      <p:sp>
        <p:nvSpPr>
          <p:cNvPr id="5" name="TextBox 4">
            <a:extLst>
              <a:ext uri="{FF2B5EF4-FFF2-40B4-BE49-F238E27FC236}">
                <a16:creationId xmlns:a16="http://schemas.microsoft.com/office/drawing/2014/main" id="{5633E2D7-4F99-984B-2B40-BFCC12427DDC}"/>
              </a:ext>
            </a:extLst>
          </p:cNvPr>
          <p:cNvSpPr txBox="1"/>
          <p:nvPr/>
        </p:nvSpPr>
        <p:spPr>
          <a:xfrm>
            <a:off x="1328737" y="6488668"/>
            <a:ext cx="3794693" cy="369332"/>
          </a:xfrm>
          <a:prstGeom prst="rect">
            <a:avLst/>
          </a:prstGeom>
          <a:noFill/>
        </p:spPr>
        <p:txBody>
          <a:bodyPr wrap="none" rtlCol="0">
            <a:spAutoFit/>
          </a:bodyPr>
          <a:lstStyle/>
          <a:p>
            <a:r>
              <a:rPr lang="en-US">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 Cebrian, PIPs 2020, 31 August 2020</a:t>
            </a:r>
          </a:p>
        </p:txBody>
      </p:sp>
    </p:spTree>
    <p:extLst>
      <p:ext uri="{BB962C8B-B14F-4D97-AF65-F5344CB8AC3E}">
        <p14:creationId xmlns:p14="http://schemas.microsoft.com/office/powerpoint/2010/main" val="4177595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0CA9C9-5C35-C5B8-517A-149521A89A25}"/>
              </a:ext>
            </a:extLst>
          </p:cNvPr>
          <p:cNvPicPr>
            <a:picLocks noChangeAspect="1"/>
          </p:cNvPicPr>
          <p:nvPr/>
        </p:nvPicPr>
        <p:blipFill rotWithShape="1">
          <a:blip r:embed="rId3"/>
          <a:srcRect t="9602"/>
          <a:stretch/>
        </p:blipFill>
        <p:spPr>
          <a:xfrm>
            <a:off x="1518584" y="584775"/>
            <a:ext cx="9154831" cy="5987475"/>
          </a:xfrm>
          <a:prstGeom prst="rect">
            <a:avLst/>
          </a:prstGeom>
        </p:spPr>
      </p:pic>
      <p:sp>
        <p:nvSpPr>
          <p:cNvPr id="3" name="TextBox 2">
            <a:extLst>
              <a:ext uri="{FF2B5EF4-FFF2-40B4-BE49-F238E27FC236}">
                <a16:creationId xmlns:a16="http://schemas.microsoft.com/office/drawing/2014/main" id="{C5420B56-FFB5-9497-6FDC-9F84CCB7F6D3}"/>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Low Mass DM: Si and Ge Bolometers</a:t>
            </a:r>
            <a:endParaRPr lang="en-US" sz="3200" b="1"/>
          </a:p>
        </p:txBody>
      </p:sp>
      <p:sp>
        <p:nvSpPr>
          <p:cNvPr id="4" name="TextBox 3">
            <a:extLst>
              <a:ext uri="{FF2B5EF4-FFF2-40B4-BE49-F238E27FC236}">
                <a16:creationId xmlns:a16="http://schemas.microsoft.com/office/drawing/2014/main" id="{F74782B0-21FE-51BA-8A1D-16A714E15343}"/>
              </a:ext>
            </a:extLst>
          </p:cNvPr>
          <p:cNvSpPr txBox="1"/>
          <p:nvPr/>
        </p:nvSpPr>
        <p:spPr>
          <a:xfrm>
            <a:off x="3671887" y="6488668"/>
            <a:ext cx="3794693" cy="369332"/>
          </a:xfrm>
          <a:prstGeom prst="rect">
            <a:avLst/>
          </a:prstGeom>
          <a:noFill/>
        </p:spPr>
        <p:txBody>
          <a:bodyPr wrap="none" rtlCol="0">
            <a:spAutoFit/>
          </a:bodyPr>
          <a:lstStyle/>
          <a:p>
            <a:r>
              <a:rPr lang="en-US">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 Cebrian, PIPs 2020, 31 August 2020</a:t>
            </a:r>
          </a:p>
        </p:txBody>
      </p:sp>
    </p:spTree>
    <p:extLst>
      <p:ext uri="{BB962C8B-B14F-4D97-AF65-F5344CB8AC3E}">
        <p14:creationId xmlns:p14="http://schemas.microsoft.com/office/powerpoint/2010/main" val="153656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BEDAF-F74C-9DD2-F0F0-0B2C6CB0DDD2}"/>
              </a:ext>
            </a:extLst>
          </p:cNvPr>
          <p:cNvPicPr>
            <a:picLocks noChangeAspect="1"/>
          </p:cNvPicPr>
          <p:nvPr/>
        </p:nvPicPr>
        <p:blipFill rotWithShape="1">
          <a:blip r:embed="rId2"/>
          <a:srcRect t="9541"/>
          <a:stretch/>
        </p:blipFill>
        <p:spPr>
          <a:xfrm>
            <a:off x="1109661" y="584775"/>
            <a:ext cx="9620251" cy="6049432"/>
          </a:xfrm>
          <a:prstGeom prst="rect">
            <a:avLst/>
          </a:prstGeom>
        </p:spPr>
      </p:pic>
      <p:sp>
        <p:nvSpPr>
          <p:cNvPr id="3" name="TextBox 2">
            <a:extLst>
              <a:ext uri="{FF2B5EF4-FFF2-40B4-BE49-F238E27FC236}">
                <a16:creationId xmlns:a16="http://schemas.microsoft.com/office/drawing/2014/main" id="{90CDB331-B0C3-30DF-C786-65FA28F50BE6}"/>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Low Mass DM: Ge Bolometers</a:t>
            </a:r>
            <a:endParaRPr lang="en-US" sz="3200" b="1"/>
          </a:p>
        </p:txBody>
      </p:sp>
      <p:sp>
        <p:nvSpPr>
          <p:cNvPr id="4" name="TextBox 3">
            <a:extLst>
              <a:ext uri="{FF2B5EF4-FFF2-40B4-BE49-F238E27FC236}">
                <a16:creationId xmlns:a16="http://schemas.microsoft.com/office/drawing/2014/main" id="{E8DC80EE-0823-C5DF-804B-B8BF05722B49}"/>
              </a:ext>
            </a:extLst>
          </p:cNvPr>
          <p:cNvSpPr txBox="1"/>
          <p:nvPr/>
        </p:nvSpPr>
        <p:spPr>
          <a:xfrm>
            <a:off x="3843337" y="6502956"/>
            <a:ext cx="3794693" cy="369332"/>
          </a:xfrm>
          <a:prstGeom prst="rect">
            <a:avLst/>
          </a:prstGeom>
          <a:noFill/>
        </p:spPr>
        <p:txBody>
          <a:bodyPr wrap="none" rtlCol="0">
            <a:spAutoFit/>
          </a:bodyPr>
          <a:lstStyle/>
          <a:p>
            <a:r>
              <a:rPr lang="en-US">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 Cebrian, PIPs 2020, 31 August 2020</a:t>
            </a:r>
          </a:p>
        </p:txBody>
      </p:sp>
    </p:spTree>
    <p:extLst>
      <p:ext uri="{BB962C8B-B14F-4D97-AF65-F5344CB8AC3E}">
        <p14:creationId xmlns:p14="http://schemas.microsoft.com/office/powerpoint/2010/main" val="289416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B6FE40-24DA-F0F7-8C71-AD6C5D336EDA}"/>
              </a:ext>
            </a:extLst>
          </p:cNvPr>
          <p:cNvSpPr txBox="1"/>
          <p:nvPr/>
        </p:nvSpPr>
        <p:spPr>
          <a:xfrm>
            <a:off x="232351" y="679375"/>
            <a:ext cx="11510470" cy="769441"/>
          </a:xfrm>
          <a:prstGeom prst="rect">
            <a:avLst/>
          </a:prstGeom>
          <a:noFill/>
        </p:spPr>
        <p:txBody>
          <a:bodyPr wrap="square">
            <a:spAutoFit/>
          </a:bodyPr>
          <a:lstStyle/>
          <a:p>
            <a:pPr marL="342900" indent="-342900" algn="just">
              <a:buFont typeface="Wingdings" pitchFamily="2" charset="2"/>
              <a:buChar char="Ø"/>
            </a:pPr>
            <a:r>
              <a:rPr lang="en-US" sz="2400" b="1">
                <a:solidFill>
                  <a:schemeClr val="accent1">
                    <a:lumMod val="75000"/>
                  </a:schemeClr>
                </a:solidFill>
                <a:effectLst/>
                <a:latin typeface="Times New Roman" panose="02020603050405020304" pitchFamily="18" charset="0"/>
                <a:cs typeface="Times New Roman" panose="02020603050405020304" pitchFamily="18" charset="0"/>
              </a:rPr>
              <a:t>Diamond </a:t>
            </a:r>
            <a:r>
              <a:rPr lang="en-US" sz="2000">
                <a:solidFill>
                  <a:schemeClr val="accent1">
                    <a:lumMod val="75000"/>
                  </a:schemeClr>
                </a:solidFill>
                <a:effectLst/>
                <a:latin typeface="Times New Roman" panose="02020603050405020304" pitchFamily="18" charset="0"/>
                <a:cs typeface="Times New Roman" panose="02020603050405020304" pitchFamily="18" charset="0"/>
              </a:rPr>
              <a:t>is a prototypical brittle ceramic and has long been of scientific and technological interest because of its exceptional mechanical, optical, and thermal properties. </a:t>
            </a:r>
            <a:endParaRPr lang="en-US" sz="200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1C6800-CE23-C793-59E3-9BE0DD5387BA}"/>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Low Mass DM: Diamond Detectors</a:t>
            </a:r>
            <a:endParaRPr lang="en-US" sz="3200" b="1"/>
          </a:p>
        </p:txBody>
      </p:sp>
      <p:sp>
        <p:nvSpPr>
          <p:cNvPr id="7" name="TextBox 6">
            <a:extLst>
              <a:ext uri="{FF2B5EF4-FFF2-40B4-BE49-F238E27FC236}">
                <a16:creationId xmlns:a16="http://schemas.microsoft.com/office/drawing/2014/main" id="{1771FDBA-0A7F-57CE-156F-ABD194BAB0B5}"/>
              </a:ext>
            </a:extLst>
          </p:cNvPr>
          <p:cNvSpPr txBox="1"/>
          <p:nvPr/>
        </p:nvSpPr>
        <p:spPr>
          <a:xfrm>
            <a:off x="1004635" y="2550667"/>
            <a:ext cx="5073575" cy="646331"/>
          </a:xfrm>
          <a:prstGeom prst="rect">
            <a:avLst/>
          </a:prstGeom>
          <a:noFill/>
        </p:spPr>
        <p:txBody>
          <a:bodyPr wrap="square">
            <a:spAutoFit/>
          </a:bodyPr>
          <a:lstStyle/>
          <a:p>
            <a:r>
              <a:rPr lang="en-US" sz="1800">
                <a:solidFill>
                  <a:schemeClr val="accent1">
                    <a:lumMod val="75000"/>
                  </a:schemeClr>
                </a:solidFill>
                <a:effectLst/>
                <a:latin typeface="Times New Roman" panose="02020603050405020304" pitchFamily="18" charset="0"/>
                <a:cs typeface="Times New Roman" panose="02020603050405020304" pitchFamily="18" charset="0"/>
              </a:rPr>
              <a:t>SURJEET RAJENDRAN et al. </a:t>
            </a:r>
            <a:r>
              <a:rPr lang="en-US">
                <a:solidFill>
                  <a:schemeClr val="accent1">
                    <a:lumMod val="75000"/>
                  </a:schemeClr>
                </a:solidFill>
                <a:latin typeface="Times New Roman" panose="02020603050405020304" pitchFamily="18" charset="0"/>
                <a:cs typeface="Times New Roman" panose="02020603050405020304" pitchFamily="18" charset="0"/>
              </a:rPr>
              <a:t> </a:t>
            </a:r>
            <a:r>
              <a:rPr lang="en-US" sz="1800">
                <a:solidFill>
                  <a:schemeClr val="accent1">
                    <a:lumMod val="75000"/>
                  </a:schemeClr>
                </a:solidFill>
                <a:effectLst/>
                <a:latin typeface="Times New Roman" panose="02020603050405020304" pitchFamily="18" charset="0"/>
                <a:cs typeface="Times New Roman" panose="02020603050405020304" pitchFamily="18" charset="0"/>
              </a:rPr>
              <a:t>PHYSICAL REVIEW D 96, 035009 (2017) </a:t>
            </a:r>
            <a:endParaRPr lang="en-US">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6DF5298-375C-5455-542B-A0888D68BD3C}"/>
              </a:ext>
            </a:extLst>
          </p:cNvPr>
          <p:cNvSpPr txBox="1"/>
          <p:nvPr/>
        </p:nvSpPr>
        <p:spPr>
          <a:xfrm>
            <a:off x="232351" y="1622167"/>
            <a:ext cx="5073575" cy="769441"/>
          </a:xfrm>
          <a:prstGeom prst="rect">
            <a:avLst/>
          </a:prstGeom>
          <a:noFill/>
        </p:spPr>
        <p:txBody>
          <a:bodyPr wrap="square">
            <a:spAutoFit/>
          </a:bodyPr>
          <a:lstStyle/>
          <a:p>
            <a:pPr marL="342900" indent="-342900" algn="just">
              <a:buFont typeface="Wingdings" pitchFamily="2" charset="2"/>
              <a:buChar char="Ø"/>
            </a:pPr>
            <a:r>
              <a:rPr lang="en-US" sz="2400" b="1" dirty="0">
                <a:solidFill>
                  <a:schemeClr val="accent1">
                    <a:lumMod val="75000"/>
                  </a:schemeClr>
                </a:solidFill>
                <a:effectLst/>
                <a:latin typeface="Times New Roman" panose="02020603050405020304" pitchFamily="18" charset="0"/>
                <a:cs typeface="Times New Roman" panose="02020603050405020304" pitchFamily="18" charset="0"/>
              </a:rPr>
              <a:t>Measurement of nanoscale </a:t>
            </a:r>
            <a:r>
              <a:rPr lang="en-US" sz="20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~50nm strain generated from defects in diamond. </a:t>
            </a:r>
            <a:endParaRPr lang="en-US" sz="2000"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DA15830-C20D-AD04-F88A-356BB8934D12}"/>
              </a:ext>
            </a:extLst>
          </p:cNvPr>
          <p:cNvPicPr>
            <a:picLocks noChangeAspect="1"/>
          </p:cNvPicPr>
          <p:nvPr/>
        </p:nvPicPr>
        <p:blipFill>
          <a:blip r:embed="rId3"/>
          <a:stretch>
            <a:fillRect/>
          </a:stretch>
        </p:blipFill>
        <p:spPr>
          <a:xfrm>
            <a:off x="6598385" y="1487887"/>
            <a:ext cx="4864768" cy="2352546"/>
          </a:xfrm>
          <a:prstGeom prst="rect">
            <a:avLst/>
          </a:prstGeom>
        </p:spPr>
      </p:pic>
      <p:grpSp>
        <p:nvGrpSpPr>
          <p:cNvPr id="3" name="Group 2">
            <a:extLst>
              <a:ext uri="{FF2B5EF4-FFF2-40B4-BE49-F238E27FC236}">
                <a16:creationId xmlns:a16="http://schemas.microsoft.com/office/drawing/2014/main" id="{0FCCF19C-D4CA-9095-261A-6257117D37EF}"/>
              </a:ext>
            </a:extLst>
          </p:cNvPr>
          <p:cNvGrpSpPr/>
          <p:nvPr/>
        </p:nvGrpSpPr>
        <p:grpSpPr>
          <a:xfrm>
            <a:off x="407068" y="3493459"/>
            <a:ext cx="10696832" cy="3282794"/>
            <a:chOff x="407068" y="3493459"/>
            <a:chExt cx="10696832" cy="3282794"/>
          </a:xfrm>
        </p:grpSpPr>
        <p:pic>
          <p:nvPicPr>
            <p:cNvPr id="5" name="Picture 4">
              <a:extLst>
                <a:ext uri="{FF2B5EF4-FFF2-40B4-BE49-F238E27FC236}">
                  <a16:creationId xmlns:a16="http://schemas.microsoft.com/office/drawing/2014/main" id="{725F6DB3-E014-A8EA-57AA-FB555452D2C2}"/>
                </a:ext>
              </a:extLst>
            </p:cNvPr>
            <p:cNvPicPr>
              <a:picLocks noChangeAspect="1"/>
            </p:cNvPicPr>
            <p:nvPr/>
          </p:nvPicPr>
          <p:blipFill rotWithShape="1">
            <a:blip r:embed="rId4"/>
            <a:srcRect b="58605"/>
            <a:stretch/>
          </p:blipFill>
          <p:spPr>
            <a:xfrm>
              <a:off x="728847" y="3840433"/>
              <a:ext cx="10375053" cy="2935820"/>
            </a:xfrm>
            <a:prstGeom prst="rect">
              <a:avLst/>
            </a:prstGeom>
          </p:spPr>
        </p:pic>
        <p:sp>
          <p:nvSpPr>
            <p:cNvPr id="16" name="TextBox 15">
              <a:extLst>
                <a:ext uri="{FF2B5EF4-FFF2-40B4-BE49-F238E27FC236}">
                  <a16:creationId xmlns:a16="http://schemas.microsoft.com/office/drawing/2014/main" id="{ADABACE1-45C5-E123-AE20-42C18A5A6E3A}"/>
                </a:ext>
              </a:extLst>
            </p:cNvPr>
            <p:cNvSpPr txBox="1"/>
            <p:nvPr/>
          </p:nvSpPr>
          <p:spPr>
            <a:xfrm>
              <a:off x="407068" y="3493459"/>
              <a:ext cx="3451995" cy="461665"/>
            </a:xfrm>
            <a:prstGeom prst="rect">
              <a:avLst/>
            </a:prstGeom>
            <a:noFill/>
          </p:spPr>
          <p:txBody>
            <a:bodyPr wrap="square">
              <a:spAutoFit/>
            </a:bodyPr>
            <a:lstStyle/>
            <a:p>
              <a:pPr marL="342900" indent="-342900" algn="just">
                <a:buFont typeface="Wingdings" pitchFamily="2" charset="2"/>
                <a:buChar char="Ø"/>
              </a:pPr>
              <a:r>
                <a:rPr lang="en-US" sz="2400" b="1">
                  <a:solidFill>
                    <a:schemeClr val="accent1">
                      <a:lumMod val="75000"/>
                    </a:schemeClr>
                  </a:solidFill>
                  <a:effectLst/>
                  <a:latin typeface="Times New Roman" panose="02020603050405020304" pitchFamily="18" charset="0"/>
                  <a:cs typeface="Times New Roman" panose="02020603050405020304" pitchFamily="18" charset="0"/>
                </a:rPr>
                <a:t>Diamond detectors</a:t>
              </a:r>
              <a:endParaRPr lang="en-US" sz="2000">
                <a:solidFill>
                  <a:schemeClr val="accent1">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3621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1C6800-CE23-C793-59E3-9BE0DD5387BA}"/>
              </a:ext>
            </a:extLst>
          </p:cNvPr>
          <p:cNvSpPr txBox="1"/>
          <p:nvPr/>
        </p:nvSpPr>
        <p:spPr>
          <a:xfrm>
            <a:off x="0" y="0"/>
            <a:ext cx="12192000" cy="584775"/>
          </a:xfrm>
          <a:prstGeom prst="rect">
            <a:avLst/>
          </a:prstGeom>
          <a:noFill/>
        </p:spPr>
        <p:txBody>
          <a:bodyPr wrap="square">
            <a:spAutoFit/>
          </a:bodyPr>
          <a:lstStyle/>
          <a:p>
            <a:pPr algn="ctr"/>
            <a:r>
              <a:rPr lang="en-US" sz="3200" b="1" dirty="0">
                <a:solidFill>
                  <a:srgbClr val="1D38C2"/>
                </a:solidFill>
                <a:latin typeface="Times New Roman" panose="02020603050405020304" pitchFamily="18" charset="0"/>
                <a:cs typeface="Times New Roman" panose="02020603050405020304" pitchFamily="18" charset="0"/>
              </a:rPr>
              <a:t>Low Mass DM: </a:t>
            </a:r>
            <a:r>
              <a:rPr lang="en-US" sz="3200" b="1" dirty="0" err="1">
                <a:solidFill>
                  <a:srgbClr val="1D38C2"/>
                </a:solidFill>
                <a:latin typeface="Times New Roman" panose="02020603050405020304" pitchFamily="18" charset="0"/>
                <a:cs typeface="Times New Roman" panose="02020603050405020304" pitchFamily="18" charset="0"/>
              </a:rPr>
              <a:t>SiC</a:t>
            </a:r>
            <a:r>
              <a:rPr lang="en-US" sz="3200" b="1" dirty="0">
                <a:solidFill>
                  <a:srgbClr val="1D38C2"/>
                </a:solidFill>
                <a:latin typeface="Times New Roman" panose="02020603050405020304" pitchFamily="18" charset="0"/>
                <a:cs typeface="Times New Roman" panose="02020603050405020304" pitchFamily="18" charset="0"/>
              </a:rPr>
              <a:t> Detectors with Comparison to Others</a:t>
            </a:r>
            <a:endParaRPr lang="en-US" sz="3200" b="1" dirty="0"/>
          </a:p>
        </p:txBody>
      </p:sp>
      <p:sp>
        <p:nvSpPr>
          <p:cNvPr id="6" name="TextBox 5">
            <a:extLst>
              <a:ext uri="{FF2B5EF4-FFF2-40B4-BE49-F238E27FC236}">
                <a16:creationId xmlns:a16="http://schemas.microsoft.com/office/drawing/2014/main" id="{144E642F-C23F-94E2-EEFA-664EFB98D35C}"/>
              </a:ext>
            </a:extLst>
          </p:cNvPr>
          <p:cNvSpPr txBox="1"/>
          <p:nvPr/>
        </p:nvSpPr>
        <p:spPr>
          <a:xfrm>
            <a:off x="866274" y="6407513"/>
            <a:ext cx="11069052" cy="369332"/>
          </a:xfrm>
          <a:prstGeom prst="rect">
            <a:avLst/>
          </a:prstGeom>
          <a:noFill/>
        </p:spPr>
        <p:txBody>
          <a:bodyPr wrap="square">
            <a:spAutoFit/>
          </a:bodyPr>
          <a:lstStyle/>
          <a:p>
            <a:r>
              <a:rPr lang="en-US" sz="1800">
                <a:solidFill>
                  <a:schemeClr val="accent1">
                    <a:lumMod val="75000"/>
                  </a:schemeClr>
                </a:solidFill>
                <a:effectLst/>
                <a:latin typeface="Times New Roman" panose="02020603050405020304" pitchFamily="18" charset="0"/>
                <a:cs typeface="Times New Roman" panose="02020603050405020304" pitchFamily="18" charset="0"/>
              </a:rPr>
              <a:t>Silicon carbide detectors for sub-GeV dark matter, S.M. Griffin et al., PHYSICAL REVIEW D 103, 075002 (2021) </a:t>
            </a:r>
            <a:endParaRPr lang="en-US">
              <a:solidFill>
                <a:schemeClr val="accent1">
                  <a:lumMod val="75000"/>
                </a:schemeClr>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69387A-4E68-6518-F7CC-C551BBB1FBE1}"/>
              </a:ext>
            </a:extLst>
          </p:cNvPr>
          <p:cNvSpPr txBox="1"/>
          <p:nvPr/>
        </p:nvSpPr>
        <p:spPr>
          <a:xfrm>
            <a:off x="561474" y="584775"/>
            <a:ext cx="11069052" cy="1015663"/>
          </a:xfrm>
          <a:prstGeom prst="rect">
            <a:avLst/>
          </a:prstGeom>
          <a:noFill/>
        </p:spPr>
        <p:txBody>
          <a:bodyPr wrap="square">
            <a:spAutoFit/>
          </a:bodyPr>
          <a:lstStyle/>
          <a:p>
            <a:pPr marL="285750" indent="-285750" algn="just">
              <a:buFont typeface="Wingdings" pitchFamily="2" charset="2"/>
              <a:buChar char="Ø"/>
            </a:pPr>
            <a:r>
              <a:rPr lang="en-US" sz="2400" b="1" err="1">
                <a:solidFill>
                  <a:schemeClr val="accent1">
                    <a:lumMod val="75000"/>
                  </a:schemeClr>
                </a:solidFill>
                <a:effectLst/>
                <a:latin typeface="Times New Roman" panose="02020603050405020304" pitchFamily="18" charset="0"/>
                <a:cs typeface="Times New Roman" panose="02020603050405020304" pitchFamily="18" charset="0"/>
              </a:rPr>
              <a:t>SiC</a:t>
            </a:r>
            <a:r>
              <a:rPr lang="en-US" sz="2400" b="1">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a:solidFill>
                  <a:schemeClr val="accent1">
                    <a:lumMod val="75000"/>
                  </a:schemeClr>
                </a:solidFill>
                <a:effectLst/>
                <a:latin typeface="Times New Roman" panose="02020603050405020304" pitchFamily="18" charset="0"/>
                <a:cs typeface="Times New Roman" panose="02020603050405020304" pitchFamily="18" charset="0"/>
              </a:rPr>
              <a:t>has properties similar to both </a:t>
            </a:r>
            <a:r>
              <a:rPr lang="en-US" sz="180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silicon</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and </a:t>
            </a:r>
            <a:r>
              <a:rPr lang="en-US" sz="180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diamond</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but has </a:t>
            </a:r>
            <a:r>
              <a:rPr lang="en-US" sz="180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two key advantages</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i</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it is a </a:t>
            </a:r>
            <a:r>
              <a:rPr lang="en-US" sz="180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polar </a:t>
            </a:r>
            <a:r>
              <a:rPr lang="en-US" sz="1800">
                <a:solidFill>
                  <a:schemeClr val="accent1">
                    <a:lumMod val="75000"/>
                  </a:schemeClr>
                </a:solidFill>
                <a:effectLst/>
                <a:latin typeface="Times New Roman" panose="02020603050405020304" pitchFamily="18" charset="0"/>
                <a:cs typeface="Times New Roman" panose="02020603050405020304" pitchFamily="18" charset="0"/>
              </a:rPr>
              <a:t>semiconductor which allows sensitivity to a broader range of dark matter candidates; and (ii) it exists in many stable </a:t>
            </a:r>
            <a:r>
              <a:rPr lang="en-US" sz="180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polymorphs</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with varying physical properties and hence has tunable sensitivity to various dark matter models </a:t>
            </a:r>
            <a:endParaRPr lang="en-US">
              <a:solidFill>
                <a:schemeClr val="accent1">
                  <a:lumMod val="75000"/>
                </a:schemeClr>
              </a:solidFill>
              <a:effectLst/>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F25F2AF-45A1-BFF9-7AE6-A5B2245F7FF5}"/>
              </a:ext>
            </a:extLst>
          </p:cNvPr>
          <p:cNvPicPr>
            <a:picLocks noChangeAspect="1"/>
          </p:cNvPicPr>
          <p:nvPr/>
        </p:nvPicPr>
        <p:blipFill>
          <a:blip r:embed="rId3"/>
          <a:stretch>
            <a:fillRect/>
          </a:stretch>
        </p:blipFill>
        <p:spPr>
          <a:xfrm>
            <a:off x="2437237" y="1600438"/>
            <a:ext cx="7317526" cy="4807075"/>
          </a:xfrm>
          <a:prstGeom prst="rect">
            <a:avLst/>
          </a:prstGeom>
        </p:spPr>
      </p:pic>
      <p:sp>
        <p:nvSpPr>
          <p:cNvPr id="2" name="Rectangle 1">
            <a:extLst>
              <a:ext uri="{FF2B5EF4-FFF2-40B4-BE49-F238E27FC236}">
                <a16:creationId xmlns:a16="http://schemas.microsoft.com/office/drawing/2014/main" id="{533E32F6-A68A-B049-8923-085FC52BEB67}"/>
              </a:ext>
            </a:extLst>
          </p:cNvPr>
          <p:cNvSpPr/>
          <p:nvPr/>
        </p:nvSpPr>
        <p:spPr>
          <a:xfrm>
            <a:off x="4902200" y="4787900"/>
            <a:ext cx="3111500" cy="177800"/>
          </a:xfrm>
          <a:prstGeom prst="rect">
            <a:avLst/>
          </a:prstGeom>
          <a:solidFill>
            <a:srgbClr val="00B050">
              <a:alpha val="4039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584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6BC826-22D9-9C05-656F-8A90DED00B2A}"/>
              </a:ext>
            </a:extLst>
          </p:cNvPr>
          <p:cNvPicPr>
            <a:picLocks noChangeAspect="1"/>
          </p:cNvPicPr>
          <p:nvPr/>
        </p:nvPicPr>
        <p:blipFill rotWithShape="1">
          <a:blip r:embed="rId2"/>
          <a:srcRect t="11933"/>
          <a:stretch/>
        </p:blipFill>
        <p:spPr>
          <a:xfrm>
            <a:off x="1366837" y="584775"/>
            <a:ext cx="9120188" cy="5895443"/>
          </a:xfrm>
          <a:prstGeom prst="rect">
            <a:avLst/>
          </a:prstGeom>
        </p:spPr>
      </p:pic>
      <p:sp>
        <p:nvSpPr>
          <p:cNvPr id="3" name="TextBox 2">
            <a:extLst>
              <a:ext uri="{FF2B5EF4-FFF2-40B4-BE49-F238E27FC236}">
                <a16:creationId xmlns:a16="http://schemas.microsoft.com/office/drawing/2014/main" id="{38D4FC56-A2DF-9794-A153-4E388C41C20B}"/>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Low Mass DM: CaWO</a:t>
            </a:r>
            <a:r>
              <a:rPr lang="en-US" sz="3200" b="1" baseline="-25000">
                <a:solidFill>
                  <a:srgbClr val="1D38C2"/>
                </a:solidFill>
                <a:latin typeface="Times New Roman" panose="02020603050405020304" pitchFamily="18" charset="0"/>
                <a:cs typeface="Times New Roman" panose="02020603050405020304" pitchFamily="18" charset="0"/>
              </a:rPr>
              <a:t>4</a:t>
            </a:r>
            <a:r>
              <a:rPr lang="en-US" sz="3200" b="1">
                <a:solidFill>
                  <a:srgbClr val="1D38C2"/>
                </a:solidFill>
                <a:latin typeface="Times New Roman" panose="02020603050405020304" pitchFamily="18" charset="0"/>
                <a:cs typeface="Times New Roman" panose="02020603050405020304" pitchFamily="18" charset="0"/>
              </a:rPr>
              <a:t> Scintillator Bolometers</a:t>
            </a:r>
            <a:endParaRPr lang="en-US" sz="3200" b="1"/>
          </a:p>
        </p:txBody>
      </p:sp>
      <p:sp>
        <p:nvSpPr>
          <p:cNvPr id="4" name="TextBox 3">
            <a:extLst>
              <a:ext uri="{FF2B5EF4-FFF2-40B4-BE49-F238E27FC236}">
                <a16:creationId xmlns:a16="http://schemas.microsoft.com/office/drawing/2014/main" id="{A670A809-003C-5E48-66B4-42FF2E30A114}"/>
              </a:ext>
            </a:extLst>
          </p:cNvPr>
          <p:cNvSpPr txBox="1"/>
          <p:nvPr/>
        </p:nvSpPr>
        <p:spPr>
          <a:xfrm>
            <a:off x="257175" y="5357814"/>
            <a:ext cx="3794693" cy="369332"/>
          </a:xfrm>
          <a:prstGeom prst="rect">
            <a:avLst/>
          </a:prstGeom>
          <a:noFill/>
        </p:spPr>
        <p:txBody>
          <a:bodyPr wrap="none" rtlCol="0">
            <a:spAutoFit/>
          </a:bodyPr>
          <a:lstStyle/>
          <a:p>
            <a:r>
              <a:rPr lang="en-US">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 Cebrian, PIPs 2020, 31 August 2020</a:t>
            </a:r>
          </a:p>
        </p:txBody>
      </p:sp>
    </p:spTree>
    <p:extLst>
      <p:ext uri="{BB962C8B-B14F-4D97-AF65-F5344CB8AC3E}">
        <p14:creationId xmlns:p14="http://schemas.microsoft.com/office/powerpoint/2010/main" val="273001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A07A5D-CF3F-6543-AB00-195AC1F58C6D}"/>
              </a:ext>
            </a:extLst>
          </p:cNvPr>
          <p:cNvSpPr txBox="1"/>
          <p:nvPr/>
        </p:nvSpPr>
        <p:spPr>
          <a:xfrm>
            <a:off x="336884" y="789075"/>
            <a:ext cx="11466095" cy="1323439"/>
          </a:xfrm>
          <a:prstGeom prst="rect">
            <a:avLst/>
          </a:prstGeom>
          <a:noFill/>
        </p:spPr>
        <p:txBody>
          <a:bodyPr wrap="square">
            <a:spAutoFit/>
          </a:bodyPr>
          <a:lstStyle/>
          <a:p>
            <a:pPr marL="342900" indent="-342900" algn="just">
              <a:buFont typeface="Wingdings" pitchFamily="2" charset="2"/>
              <a:buChar char="Ø"/>
            </a:pPr>
            <a:r>
              <a:rPr lang="en-US" sz="2000">
                <a:solidFill>
                  <a:schemeClr val="accent1">
                    <a:lumMod val="75000"/>
                  </a:schemeClr>
                </a:solidFill>
                <a:effectLst/>
                <a:latin typeface="Times New Roman" panose="02020603050405020304" pitchFamily="18" charset="0"/>
                <a:cs typeface="Times New Roman" panose="02020603050405020304" pitchFamily="18" charset="0"/>
              </a:rPr>
              <a:t>Design a novel concept for using the </a:t>
            </a:r>
            <a:r>
              <a:rPr lang="en-US" sz="2000" b="1">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ferroelectric</a:t>
            </a:r>
            <a:r>
              <a:rPr lang="en-US" sz="2000">
                <a:solidFill>
                  <a:schemeClr val="accent1">
                    <a:lumMod val="75000"/>
                  </a:schemeClr>
                </a:solidFill>
                <a:effectLst/>
                <a:latin typeface="Times New Roman" panose="02020603050405020304" pitchFamily="18" charset="0"/>
                <a:cs typeface="Times New Roman" panose="02020603050405020304" pitchFamily="18" charset="0"/>
              </a:rPr>
              <a:t> Potassium Tantalate (KTO) material as a tuning element in </a:t>
            </a:r>
            <a:r>
              <a:rPr lang="en-US" sz="2000" err="1">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haloscopes</a:t>
            </a:r>
            <a:r>
              <a:rPr lang="en-US" sz="2000">
                <a:solidFill>
                  <a:schemeClr val="accent1">
                    <a:lumMod val="75000"/>
                  </a:schemeClr>
                </a:solidFill>
                <a:effectLst/>
                <a:latin typeface="Times New Roman" panose="02020603050405020304" pitchFamily="18" charset="0"/>
                <a:cs typeface="Times New Roman" panose="02020603050405020304" pitchFamily="18" charset="0"/>
              </a:rPr>
              <a:t> based on coupled microwave cavities. In this line, the structures used in the Relic Axion Detector Exploratory Setup (RADES) group are based on several cavities that are connected by metallic irises, which act as </a:t>
            </a:r>
            <a:r>
              <a:rPr lang="en-US" sz="2000" err="1">
                <a:solidFill>
                  <a:schemeClr val="accent1">
                    <a:lumMod val="75000"/>
                  </a:schemeClr>
                </a:solidFill>
                <a:effectLst/>
                <a:latin typeface="Times New Roman" panose="02020603050405020304" pitchFamily="18" charset="0"/>
                <a:cs typeface="Times New Roman" panose="02020603050405020304" pitchFamily="18" charset="0"/>
              </a:rPr>
              <a:t>interresonator</a:t>
            </a:r>
            <a:r>
              <a:rPr lang="en-US" sz="2000">
                <a:solidFill>
                  <a:schemeClr val="accent1">
                    <a:lumMod val="75000"/>
                  </a:schemeClr>
                </a:solidFill>
                <a:effectLst/>
                <a:latin typeface="Times New Roman" panose="02020603050405020304" pitchFamily="18" charset="0"/>
                <a:cs typeface="Times New Roman" panose="02020603050405020304" pitchFamily="18" charset="0"/>
              </a:rPr>
              <a:t> coupling elements. </a:t>
            </a:r>
            <a:endParaRPr lang="en-US" sz="200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1D99EDD-6B42-7940-2702-3072A222B7DF}"/>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Low Mass DM: KTaO</a:t>
            </a:r>
            <a:r>
              <a:rPr lang="en-US" sz="3200" b="1" baseline="-25000">
                <a:solidFill>
                  <a:srgbClr val="1D38C2"/>
                </a:solidFill>
                <a:latin typeface="Times New Roman" panose="02020603050405020304" pitchFamily="18" charset="0"/>
                <a:cs typeface="Times New Roman" panose="02020603050405020304" pitchFamily="18" charset="0"/>
              </a:rPr>
              <a:t>3</a:t>
            </a:r>
            <a:r>
              <a:rPr lang="en-US" sz="3200" b="1">
                <a:solidFill>
                  <a:srgbClr val="1D38C2"/>
                </a:solidFill>
                <a:latin typeface="Times New Roman" panose="02020603050405020304" pitchFamily="18" charset="0"/>
                <a:cs typeface="Times New Roman" panose="02020603050405020304" pitchFamily="18" charset="0"/>
              </a:rPr>
              <a:t> Detector</a:t>
            </a:r>
            <a:endParaRPr lang="en-US" sz="3200" b="1"/>
          </a:p>
        </p:txBody>
      </p:sp>
      <p:sp>
        <p:nvSpPr>
          <p:cNvPr id="6" name="TextBox 5">
            <a:extLst>
              <a:ext uri="{FF2B5EF4-FFF2-40B4-BE49-F238E27FC236}">
                <a16:creationId xmlns:a16="http://schemas.microsoft.com/office/drawing/2014/main" id="{7FE3F316-1780-6E84-4D1D-DC98EF6FCB4A}"/>
              </a:ext>
            </a:extLst>
          </p:cNvPr>
          <p:cNvSpPr txBox="1"/>
          <p:nvPr/>
        </p:nvSpPr>
        <p:spPr>
          <a:xfrm>
            <a:off x="806115" y="2316814"/>
            <a:ext cx="10888579" cy="3990836"/>
          </a:xfrm>
          <a:prstGeom prst="rect">
            <a:avLst/>
          </a:prstGeom>
          <a:noFill/>
        </p:spPr>
        <p:txBody>
          <a:bodyPr wrap="square">
            <a:spAutoFit/>
          </a:bodyPr>
          <a:lstStyle/>
          <a:p>
            <a:r>
              <a:rPr lang="en-US" sz="3600">
                <a:solidFill>
                  <a:schemeClr val="accent1">
                    <a:lumMod val="75000"/>
                  </a:schemeClr>
                </a:solidFill>
                <a:effectLst/>
                <a:latin typeface="Times New Roman" panose="02020603050405020304" pitchFamily="18" charset="0"/>
                <a:cs typeface="Times New Roman" panose="02020603050405020304" pitchFamily="18" charset="0"/>
              </a:rPr>
              <a:t>On the use of ferroelectric material in the detection of dark matter axions </a:t>
            </a:r>
            <a:endParaRPr lang="en-US">
              <a:solidFill>
                <a:schemeClr val="accent1">
                  <a:lumMod val="75000"/>
                </a:schemeClr>
              </a:solidFill>
              <a:latin typeface="Times New Roman" panose="02020603050405020304" pitchFamily="18" charset="0"/>
              <a:cs typeface="Times New Roman" panose="02020603050405020304" pitchFamily="18" charset="0"/>
            </a:endParaRPr>
          </a:p>
          <a:p>
            <a:r>
              <a:rPr lang="en-US" sz="1800">
                <a:solidFill>
                  <a:schemeClr val="accent1">
                    <a:lumMod val="75000"/>
                  </a:schemeClr>
                </a:solidFill>
                <a:effectLst/>
                <a:latin typeface="Times New Roman" panose="02020603050405020304" pitchFamily="18" charset="0"/>
                <a:cs typeface="Times New Roman" panose="02020603050405020304" pitchFamily="18" charset="0"/>
              </a:rPr>
              <a:t>J.M.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García</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Barceló,</a:t>
            </a:r>
            <a:r>
              <a:rPr lang="en-US" sz="2400" baseline="30000">
                <a:solidFill>
                  <a:schemeClr val="accent1">
                    <a:lumMod val="75000"/>
                  </a:schemeClr>
                </a:solidFill>
                <a:effectLst/>
                <a:latin typeface="Times New Roman" panose="02020603050405020304" pitchFamily="18" charset="0"/>
                <a:cs typeface="Times New Roman" panose="02020603050405020304" pitchFamily="18" charset="0"/>
              </a:rPr>
              <a:t>∗,a </a:t>
            </a:r>
            <a:r>
              <a:rPr lang="en-US" sz="1800">
                <a:solidFill>
                  <a:schemeClr val="accent1">
                    <a:lumMod val="75000"/>
                  </a:schemeClr>
                </a:solidFill>
                <a:effectLst/>
                <a:latin typeface="Times New Roman" panose="02020603050405020304" pitchFamily="18" charset="0"/>
                <a:cs typeface="Times New Roman" panose="02020603050405020304" pitchFamily="18" charset="0"/>
              </a:rPr>
              <a:t>A.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Álvarez</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Melcón,</a:t>
            </a:r>
            <a:r>
              <a:rPr lang="en-US" sz="2000" baseline="30000" err="1">
                <a:solidFill>
                  <a:schemeClr val="accent1">
                    <a:lumMod val="75000"/>
                  </a:schemeClr>
                </a:solidFill>
                <a:effectLst/>
                <a:latin typeface="Times New Roman" panose="02020603050405020304" pitchFamily="18" charset="0"/>
                <a:cs typeface="Times New Roman" panose="02020603050405020304" pitchFamily="18" charset="0"/>
              </a:rPr>
              <a:t>a</a:t>
            </a:r>
            <a:br>
              <a:rPr lang="en-US" sz="1100">
                <a:solidFill>
                  <a:schemeClr val="accent1">
                    <a:lumMod val="75000"/>
                  </a:schemeClr>
                </a:solidFill>
                <a:effectLst/>
                <a:latin typeface="Times New Roman" panose="02020603050405020304" pitchFamily="18" charset="0"/>
                <a:cs typeface="Times New Roman" panose="02020603050405020304" pitchFamily="18" charset="0"/>
              </a:rPr>
            </a:br>
            <a:r>
              <a:rPr lang="en-US" sz="1800">
                <a:solidFill>
                  <a:schemeClr val="accent1">
                    <a:lumMod val="75000"/>
                  </a:schemeClr>
                </a:solidFill>
                <a:effectLst/>
                <a:latin typeface="Times New Roman" panose="02020603050405020304" pitchFamily="18" charset="0"/>
                <a:cs typeface="Times New Roman" panose="02020603050405020304" pitchFamily="18" charset="0"/>
              </a:rPr>
              <a:t>S. Arguedas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Cuendis,</a:t>
            </a:r>
            <a:r>
              <a:rPr lang="en-US" sz="2000" baseline="30000" err="1">
                <a:solidFill>
                  <a:schemeClr val="accent1">
                    <a:lumMod val="75000"/>
                  </a:schemeClr>
                </a:solidFill>
                <a:effectLst/>
                <a:latin typeface="Times New Roman" panose="02020603050405020304" pitchFamily="18" charset="0"/>
                <a:cs typeface="Times New Roman" panose="02020603050405020304" pitchFamily="18" charset="0"/>
              </a:rPr>
              <a:t>b</a:t>
            </a:r>
            <a:r>
              <a:rPr lang="en-US" sz="110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a:solidFill>
                  <a:schemeClr val="accent1">
                    <a:lumMod val="75000"/>
                  </a:schemeClr>
                </a:solidFill>
                <a:effectLst/>
                <a:latin typeface="Times New Roman" panose="02020603050405020304" pitchFamily="18" charset="0"/>
                <a:cs typeface="Times New Roman" panose="02020603050405020304" pitchFamily="18" charset="0"/>
              </a:rPr>
              <a:t>A.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Díaz-Morcillo,</a:t>
            </a:r>
            <a:r>
              <a:rPr lang="en-US" sz="2000" baseline="30000" err="1">
                <a:solidFill>
                  <a:schemeClr val="accent1">
                    <a:lumMod val="75000"/>
                  </a:schemeClr>
                </a:solidFill>
                <a:effectLst/>
                <a:latin typeface="Times New Roman" panose="02020603050405020304" pitchFamily="18" charset="0"/>
                <a:cs typeface="Times New Roman" panose="02020603050405020304" pitchFamily="18" charset="0"/>
              </a:rPr>
              <a:t>a</a:t>
            </a:r>
            <a:r>
              <a:rPr lang="en-US" sz="110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a:solidFill>
                  <a:schemeClr val="accent1">
                    <a:lumMod val="75000"/>
                  </a:schemeClr>
                </a:solidFill>
                <a:effectLst/>
                <a:latin typeface="Times New Roman" panose="02020603050405020304" pitchFamily="18" charset="0"/>
                <a:cs typeface="Times New Roman" panose="02020603050405020304" pitchFamily="18" charset="0"/>
              </a:rPr>
              <a:t>B.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Gimeno,</a:t>
            </a:r>
            <a:r>
              <a:rPr lang="en-US" sz="2000" baseline="30000" err="1">
                <a:solidFill>
                  <a:schemeClr val="accent1">
                    <a:lumMod val="75000"/>
                  </a:schemeClr>
                </a:solidFill>
                <a:effectLst/>
                <a:latin typeface="Times New Roman" panose="02020603050405020304" pitchFamily="18" charset="0"/>
                <a:cs typeface="Times New Roman" panose="02020603050405020304" pitchFamily="18" charset="0"/>
              </a:rPr>
              <a:t>c</a:t>
            </a:r>
            <a:br>
              <a:rPr lang="en-US" sz="1100">
                <a:solidFill>
                  <a:schemeClr val="accent1">
                    <a:lumMod val="75000"/>
                  </a:schemeClr>
                </a:solidFill>
                <a:effectLst/>
                <a:latin typeface="Times New Roman" panose="02020603050405020304" pitchFamily="18" charset="0"/>
                <a:cs typeface="Times New Roman" panose="02020603050405020304" pitchFamily="18" charset="0"/>
              </a:rPr>
            </a:br>
            <a:r>
              <a:rPr lang="en-US" sz="180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A. </a:t>
            </a:r>
            <a:r>
              <a:rPr lang="en-US" sz="1800" err="1">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Kanareykin</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a:t>
            </a:r>
            <a:r>
              <a:rPr lang="en-US" sz="2000" baseline="30000" err="1">
                <a:solidFill>
                  <a:schemeClr val="accent1">
                    <a:lumMod val="75000"/>
                  </a:schemeClr>
                </a:solidFill>
                <a:effectLst/>
                <a:latin typeface="Times New Roman" panose="02020603050405020304" pitchFamily="18" charset="0"/>
                <a:cs typeface="Times New Roman" panose="02020603050405020304" pitchFamily="18" charset="0"/>
              </a:rPr>
              <a:t>d</a:t>
            </a:r>
            <a:r>
              <a:rPr lang="en-US" sz="110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a:solidFill>
                  <a:schemeClr val="accent1">
                    <a:lumMod val="75000"/>
                  </a:schemeClr>
                </a:solidFill>
                <a:effectLst/>
                <a:latin typeface="Times New Roman" panose="02020603050405020304" pitchFamily="18" charset="0"/>
                <a:cs typeface="Times New Roman" panose="02020603050405020304" pitchFamily="18" charset="0"/>
              </a:rPr>
              <a:t>A.J. Lozano-</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Guerrero</a:t>
            </a:r>
            <a:r>
              <a:rPr lang="en-US" sz="3200" baseline="30000" err="1">
                <a:solidFill>
                  <a:schemeClr val="accent1">
                    <a:lumMod val="75000"/>
                  </a:schemeClr>
                </a:solidFill>
                <a:effectLst/>
                <a:latin typeface="Times New Roman" panose="02020603050405020304" pitchFamily="18" charset="0"/>
                <a:cs typeface="Times New Roman" panose="02020603050405020304" pitchFamily="18" charset="0"/>
              </a:rPr>
              <a:t>,</a:t>
            </a:r>
            <a:r>
              <a:rPr lang="en-US" baseline="30000" err="1">
                <a:solidFill>
                  <a:schemeClr val="accent1">
                    <a:lumMod val="75000"/>
                  </a:schemeClr>
                </a:solidFill>
                <a:effectLst/>
                <a:latin typeface="Times New Roman" panose="02020603050405020304" pitchFamily="18" charset="0"/>
                <a:cs typeface="Times New Roman" panose="02020603050405020304" pitchFamily="18" charset="0"/>
              </a:rPr>
              <a:t>a</a:t>
            </a:r>
            <a:r>
              <a:rPr lang="en-US" baseline="3000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a:solidFill>
                  <a:schemeClr val="accent1">
                    <a:lumMod val="75000"/>
                  </a:schemeClr>
                </a:solidFill>
                <a:effectLst/>
                <a:latin typeface="Times New Roman" panose="02020603050405020304" pitchFamily="18" charset="0"/>
                <a:cs typeface="Times New Roman" panose="02020603050405020304" pitchFamily="18" charset="0"/>
              </a:rPr>
              <a:t>P.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Navarro,</a:t>
            </a:r>
            <a:r>
              <a:rPr lang="en-US" sz="2000" baseline="30000" err="1">
                <a:solidFill>
                  <a:schemeClr val="accent1">
                    <a:lumMod val="75000"/>
                  </a:schemeClr>
                </a:solidFill>
                <a:effectLst/>
                <a:latin typeface="Times New Roman" panose="02020603050405020304" pitchFamily="18" charset="0"/>
                <a:cs typeface="Times New Roman" panose="02020603050405020304" pitchFamily="18" charset="0"/>
              </a:rPr>
              <a:t>a</a:t>
            </a:r>
            <a:r>
              <a:rPr lang="en-US" sz="110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a:solidFill>
                  <a:schemeClr val="accent1">
                    <a:lumMod val="75000"/>
                  </a:schemeClr>
                </a:solidFill>
                <a:effectLst/>
                <a:latin typeface="Times New Roman" panose="02020603050405020304" pitchFamily="18" charset="0"/>
                <a:cs typeface="Times New Roman" panose="02020603050405020304" pitchFamily="18" charset="0"/>
              </a:rPr>
              <a:t>and W.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Wuensch</a:t>
            </a:r>
            <a:r>
              <a:rPr lang="en-US" sz="2000" baseline="30000" err="1">
                <a:solidFill>
                  <a:schemeClr val="accent1">
                    <a:lumMod val="75000"/>
                  </a:schemeClr>
                </a:solidFill>
                <a:effectLst/>
                <a:latin typeface="Times New Roman" panose="02020603050405020304" pitchFamily="18" charset="0"/>
                <a:cs typeface="Times New Roman" panose="02020603050405020304" pitchFamily="18" charset="0"/>
              </a:rPr>
              <a:t>e</a:t>
            </a:r>
            <a:r>
              <a:rPr lang="en-US" sz="1100">
                <a:solidFill>
                  <a:schemeClr val="accent1">
                    <a:lumMod val="75000"/>
                  </a:schemeClr>
                </a:solidFill>
                <a:effectLst/>
                <a:latin typeface="Times New Roman" panose="02020603050405020304" pitchFamily="18" charset="0"/>
                <a:cs typeface="Times New Roman" panose="02020603050405020304" pitchFamily="18" charset="0"/>
              </a:rPr>
              <a:t> </a:t>
            </a:r>
          </a:p>
          <a:p>
            <a:endParaRPr lang="en-US" sz="1800" baseline="30000">
              <a:solidFill>
                <a:schemeClr val="accent1">
                  <a:lumMod val="75000"/>
                </a:schemeClr>
              </a:solidFill>
              <a:effectLst/>
              <a:latin typeface="Times New Roman" panose="02020603050405020304" pitchFamily="18" charset="0"/>
              <a:cs typeface="Times New Roman" panose="02020603050405020304" pitchFamily="18" charset="0"/>
            </a:endParaRPr>
          </a:p>
          <a:p>
            <a:r>
              <a:rPr lang="en-US" sz="1800" baseline="30000" err="1">
                <a:solidFill>
                  <a:schemeClr val="accent1">
                    <a:lumMod val="75000"/>
                  </a:schemeClr>
                </a:solidFill>
                <a:effectLst/>
                <a:latin typeface="Times New Roman" panose="02020603050405020304" pitchFamily="18" charset="0"/>
                <a:cs typeface="Times New Roman" panose="02020603050405020304" pitchFamily="18" charset="0"/>
              </a:rPr>
              <a:t>a</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Department</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of Information and Communications Technologies, Technical University of Cartagena, 30203 - Cartagena, Spain </a:t>
            </a:r>
            <a:endParaRPr lang="en-US">
              <a:solidFill>
                <a:schemeClr val="accent1">
                  <a:lumMod val="75000"/>
                </a:schemeClr>
              </a:solidFill>
              <a:latin typeface="Times New Roman" panose="02020603050405020304" pitchFamily="18" charset="0"/>
              <a:cs typeface="Times New Roman" panose="02020603050405020304" pitchFamily="18" charset="0"/>
            </a:endParaRPr>
          </a:p>
          <a:p>
            <a:r>
              <a:rPr lang="en-US" sz="1800" baseline="30000" err="1">
                <a:solidFill>
                  <a:schemeClr val="accent1">
                    <a:lumMod val="75000"/>
                  </a:schemeClr>
                </a:solidFill>
                <a:effectLst/>
                <a:latin typeface="Times New Roman" panose="02020603050405020304" pitchFamily="18" charset="0"/>
                <a:cs typeface="Times New Roman" panose="02020603050405020304" pitchFamily="18" charset="0"/>
              </a:rPr>
              <a:t>b</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Institut</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de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Ciències</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del Cosmos,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Universitat</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de Barcelona (UB-IEEC), 08028 - Barcelona, Catalonia, Spain </a:t>
            </a:r>
            <a:endParaRPr lang="en-US">
              <a:solidFill>
                <a:schemeClr val="accent1">
                  <a:lumMod val="75000"/>
                </a:schemeClr>
              </a:solidFill>
              <a:latin typeface="Times New Roman" panose="02020603050405020304" pitchFamily="18" charset="0"/>
              <a:cs typeface="Times New Roman" panose="02020603050405020304" pitchFamily="18" charset="0"/>
            </a:endParaRPr>
          </a:p>
          <a:p>
            <a:r>
              <a:rPr lang="en-US" sz="1800" baseline="30000" err="1">
                <a:solidFill>
                  <a:schemeClr val="accent1">
                    <a:lumMod val="75000"/>
                  </a:schemeClr>
                </a:solidFill>
                <a:effectLst/>
                <a:latin typeface="Times New Roman" panose="02020603050405020304" pitchFamily="18" charset="0"/>
                <a:cs typeface="Times New Roman" panose="02020603050405020304" pitchFamily="18" charset="0"/>
              </a:rPr>
              <a:t>c</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Instituto</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de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Física</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Corpuscular (IFIC), CSIC-University of Valencia, 46980 - Valencia, Spain </a:t>
            </a:r>
          </a:p>
          <a:p>
            <a:r>
              <a:rPr lang="en-US" sz="1800" baseline="30000" err="1">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d</a:t>
            </a:r>
            <a:r>
              <a:rPr lang="en-US" sz="1800" err="1">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Euclid</a:t>
            </a:r>
            <a:r>
              <a:rPr lang="en-US" sz="180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 </a:t>
            </a:r>
            <a:r>
              <a:rPr lang="en-US" sz="1800" err="1">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Techlabs</a:t>
            </a:r>
            <a:r>
              <a:rPr lang="en-US" sz="180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 LLC, Bolingbrook, IL (Is developing devices for TEMs to improve their temporal resolution.</a:t>
            </a:r>
            <a:br>
              <a:rPr lang="en-US" sz="180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b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eEuropean</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Organization for Nuclear Research (CERN), 1211 Geneva 23, Switzerland </a:t>
            </a:r>
            <a:endParaRPr lang="en-US">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76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1C6800-CE23-C793-59E3-9BE0DD5387BA}"/>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Low Mass DM: Paleo-Detectors (Mineral Detectors)</a:t>
            </a:r>
            <a:endParaRPr lang="en-US" sz="3200" b="1"/>
          </a:p>
        </p:txBody>
      </p:sp>
      <p:pic>
        <p:nvPicPr>
          <p:cNvPr id="5" name="Picture 4">
            <a:extLst>
              <a:ext uri="{FF2B5EF4-FFF2-40B4-BE49-F238E27FC236}">
                <a16:creationId xmlns:a16="http://schemas.microsoft.com/office/drawing/2014/main" id="{725F6DB3-E014-A8EA-57AA-FB555452D2C2}"/>
              </a:ext>
            </a:extLst>
          </p:cNvPr>
          <p:cNvPicPr>
            <a:picLocks noChangeAspect="1"/>
          </p:cNvPicPr>
          <p:nvPr/>
        </p:nvPicPr>
        <p:blipFill rotWithShape="1">
          <a:blip r:embed="rId2"/>
          <a:srcRect t="44622"/>
          <a:stretch/>
        </p:blipFill>
        <p:spPr>
          <a:xfrm>
            <a:off x="321478" y="842456"/>
            <a:ext cx="11549043" cy="4371975"/>
          </a:xfrm>
          <a:prstGeom prst="rect">
            <a:avLst/>
          </a:prstGeom>
        </p:spPr>
      </p:pic>
      <p:sp>
        <p:nvSpPr>
          <p:cNvPr id="6" name="TextBox 5">
            <a:extLst>
              <a:ext uri="{FF2B5EF4-FFF2-40B4-BE49-F238E27FC236}">
                <a16:creationId xmlns:a16="http://schemas.microsoft.com/office/drawing/2014/main" id="{BFA59A28-4D30-6BDF-51BD-681A2BE3337D}"/>
              </a:ext>
            </a:extLst>
          </p:cNvPr>
          <p:cNvSpPr txBox="1"/>
          <p:nvPr/>
        </p:nvSpPr>
        <p:spPr>
          <a:xfrm>
            <a:off x="204538" y="4931822"/>
            <a:ext cx="7032759" cy="369332"/>
          </a:xfrm>
          <a:prstGeom prst="rect">
            <a:avLst/>
          </a:prstGeom>
          <a:noFill/>
        </p:spPr>
        <p:txBody>
          <a:bodyPr wrap="none" rtlCol="0">
            <a:spAutoFit/>
          </a:bodyPr>
          <a:lstStyle/>
          <a:p>
            <a:r>
              <a:rPr lang="en-US">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Susana Cebrian, FIPs (Feebly-Interacting Particles) 2020, 31 August 2020</a:t>
            </a:r>
          </a:p>
        </p:txBody>
      </p:sp>
    </p:spTree>
    <p:extLst>
      <p:ext uri="{BB962C8B-B14F-4D97-AF65-F5344CB8AC3E}">
        <p14:creationId xmlns:p14="http://schemas.microsoft.com/office/powerpoint/2010/main" val="748860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FB5733-379E-B695-A6F3-F3D1CCEBD00B}"/>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Low Mass DM: Other Detectors</a:t>
            </a:r>
            <a:endParaRPr lang="en-US" sz="3200" b="1"/>
          </a:p>
        </p:txBody>
      </p:sp>
      <p:pic>
        <p:nvPicPr>
          <p:cNvPr id="3" name="Picture 2">
            <a:extLst>
              <a:ext uri="{FF2B5EF4-FFF2-40B4-BE49-F238E27FC236}">
                <a16:creationId xmlns:a16="http://schemas.microsoft.com/office/drawing/2014/main" id="{1E7596F3-1E1B-DCA4-ACBF-6424803F5D37}"/>
              </a:ext>
            </a:extLst>
          </p:cNvPr>
          <p:cNvPicPr>
            <a:picLocks noChangeAspect="1"/>
          </p:cNvPicPr>
          <p:nvPr/>
        </p:nvPicPr>
        <p:blipFill>
          <a:blip r:embed="rId2"/>
          <a:stretch>
            <a:fillRect/>
          </a:stretch>
        </p:blipFill>
        <p:spPr>
          <a:xfrm>
            <a:off x="1452562" y="699075"/>
            <a:ext cx="8863013" cy="6036846"/>
          </a:xfrm>
          <a:prstGeom prst="rect">
            <a:avLst/>
          </a:prstGeom>
        </p:spPr>
      </p:pic>
      <p:sp>
        <p:nvSpPr>
          <p:cNvPr id="4" name="TextBox 3">
            <a:extLst>
              <a:ext uri="{FF2B5EF4-FFF2-40B4-BE49-F238E27FC236}">
                <a16:creationId xmlns:a16="http://schemas.microsoft.com/office/drawing/2014/main" id="{1B3BF8B6-4BE6-B1F9-5009-C45BDAA83E9A}"/>
              </a:ext>
            </a:extLst>
          </p:cNvPr>
          <p:cNvSpPr txBox="1"/>
          <p:nvPr/>
        </p:nvSpPr>
        <p:spPr>
          <a:xfrm>
            <a:off x="1328737" y="6438028"/>
            <a:ext cx="4929188" cy="369332"/>
          </a:xfrm>
          <a:prstGeom prst="rect">
            <a:avLst/>
          </a:prstGeom>
          <a:noFill/>
        </p:spPr>
        <p:txBody>
          <a:bodyPr wrap="square" rtlCol="0">
            <a:spAutoFit/>
          </a:bodyPr>
          <a:lstStyle/>
          <a:p>
            <a:r>
              <a:rPr lang="en-US">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 Cebrian, PIPs 2020, 31 August 2020</a:t>
            </a:r>
          </a:p>
        </p:txBody>
      </p:sp>
      <p:sp>
        <p:nvSpPr>
          <p:cNvPr id="5" name="TextBox 4">
            <a:extLst>
              <a:ext uri="{FF2B5EF4-FFF2-40B4-BE49-F238E27FC236}">
                <a16:creationId xmlns:a16="http://schemas.microsoft.com/office/drawing/2014/main" id="{76593125-E8B0-34F8-8CA9-2A0C17DDEC31}"/>
              </a:ext>
            </a:extLst>
          </p:cNvPr>
          <p:cNvSpPr txBox="1"/>
          <p:nvPr/>
        </p:nvSpPr>
        <p:spPr>
          <a:xfrm>
            <a:off x="5645426" y="6253362"/>
            <a:ext cx="2940228" cy="369332"/>
          </a:xfrm>
          <a:prstGeom prst="rect">
            <a:avLst/>
          </a:prstGeom>
          <a:noFill/>
        </p:spPr>
        <p:txBody>
          <a:bodyPr wrap="none" rtlCol="0">
            <a:spAutoFit/>
          </a:bodyPr>
          <a:lstStyle/>
          <a:p>
            <a:r>
              <a:rPr lang="en-US" dirty="0">
                <a:solidFill>
                  <a:srgbClr val="FF01F4"/>
                </a:solidFill>
                <a:latin typeface="Times New Roman" panose="02020603050405020304" pitchFamily="18" charset="0"/>
                <a:cs typeface="Times New Roman" panose="02020603050405020304" pitchFamily="18" charset="0"/>
              </a:rPr>
              <a:t>Mica as mentioned by Patrick</a:t>
            </a:r>
          </a:p>
        </p:txBody>
      </p:sp>
    </p:spTree>
    <p:extLst>
      <p:ext uri="{BB962C8B-B14F-4D97-AF65-F5344CB8AC3E}">
        <p14:creationId xmlns:p14="http://schemas.microsoft.com/office/powerpoint/2010/main" val="3326559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16654-34D4-BB62-C5E7-95C4963D0963}"/>
              </a:ext>
            </a:extLst>
          </p:cNvPr>
          <p:cNvSpPr txBox="1"/>
          <p:nvPr/>
        </p:nvSpPr>
        <p:spPr>
          <a:xfrm>
            <a:off x="0" y="-17410"/>
            <a:ext cx="12191999" cy="584775"/>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Outline</a:t>
            </a:r>
          </a:p>
        </p:txBody>
      </p:sp>
      <p:sp>
        <p:nvSpPr>
          <p:cNvPr id="3" name="TextBox 2">
            <a:extLst>
              <a:ext uri="{FF2B5EF4-FFF2-40B4-BE49-F238E27FC236}">
                <a16:creationId xmlns:a16="http://schemas.microsoft.com/office/drawing/2014/main" id="{FB761A0F-8771-B269-9780-E1A28D28303E}"/>
              </a:ext>
            </a:extLst>
          </p:cNvPr>
          <p:cNvSpPr txBox="1"/>
          <p:nvPr/>
        </p:nvSpPr>
        <p:spPr>
          <a:xfrm>
            <a:off x="1418298" y="1171602"/>
            <a:ext cx="9781823" cy="3785652"/>
          </a:xfrm>
          <a:prstGeom prst="rect">
            <a:avLst/>
          </a:prstGeom>
          <a:noFill/>
        </p:spPr>
        <p:txBody>
          <a:bodyPr wrap="square" rtlCol="0">
            <a:spAutoFit/>
          </a:bodyPr>
          <a:lstStyle/>
          <a:p>
            <a:pPr marL="457200" indent="-457200">
              <a:buFont typeface="Wingdings" pitchFamily="2" charset="2"/>
              <a:buChar char="q"/>
            </a:pPr>
            <a:r>
              <a:rPr lang="en-US" sz="2800">
                <a:solidFill>
                  <a:srgbClr val="1D38C2"/>
                </a:solidFill>
                <a:latin typeface="Times New Roman" panose="02020603050405020304" pitchFamily="18" charset="0"/>
                <a:cs typeface="Times New Roman" panose="02020603050405020304" pitchFamily="18" charset="0"/>
              </a:rPr>
              <a:t>Background of Detections of Neutrinos and Dark Matters</a:t>
            </a:r>
          </a:p>
          <a:p>
            <a:pPr marL="457200" indent="-457200">
              <a:buFont typeface="Wingdings" pitchFamily="2" charset="2"/>
              <a:buChar char="q"/>
            </a:pPr>
            <a:endParaRPr lang="en-US" sz="2800">
              <a:solidFill>
                <a:srgbClr val="1D38C2"/>
              </a:solidFill>
              <a:latin typeface="Times New Roman" panose="02020603050405020304" pitchFamily="18" charset="0"/>
              <a:cs typeface="Times New Roman" panose="02020603050405020304" pitchFamily="18" charset="0"/>
            </a:endParaRPr>
          </a:p>
          <a:p>
            <a:pPr marL="457200" indent="-457200">
              <a:buFont typeface="Wingdings" pitchFamily="2" charset="2"/>
              <a:buChar char="q"/>
            </a:pPr>
            <a:r>
              <a:rPr lang="en-US" sz="2800">
                <a:solidFill>
                  <a:srgbClr val="1D38C2"/>
                </a:solidFill>
                <a:latin typeface="Times New Roman" panose="02020603050405020304" pitchFamily="18" charset="0"/>
                <a:cs typeface="Times New Roman" panose="02020603050405020304" pitchFamily="18" charset="0"/>
              </a:rPr>
              <a:t>Direct Neutrinos and Dark Matters detections</a:t>
            </a:r>
          </a:p>
          <a:p>
            <a:pPr marL="457200" indent="-457200">
              <a:buFont typeface="Wingdings" pitchFamily="2" charset="2"/>
              <a:buChar char="Ø"/>
            </a:pPr>
            <a:r>
              <a:rPr lang="en-US" sz="2400">
                <a:solidFill>
                  <a:srgbClr val="1D38C2"/>
                </a:solidFill>
                <a:latin typeface="Times New Roman" panose="02020603050405020304" pitchFamily="18" charset="0"/>
                <a:cs typeface="Times New Roman" panose="02020603050405020304" pitchFamily="18" charset="0"/>
              </a:rPr>
              <a:t>DM/Neutrinos detectors: Diamond, Si, Ge, </a:t>
            </a:r>
            <a:r>
              <a:rPr lang="en-US" sz="2400" err="1">
                <a:solidFill>
                  <a:srgbClr val="1D38C2"/>
                </a:solidFill>
                <a:latin typeface="Times New Roman" panose="02020603050405020304" pitchFamily="18" charset="0"/>
                <a:cs typeface="Times New Roman" panose="02020603050405020304" pitchFamily="18" charset="0"/>
              </a:rPr>
              <a:t>SiC</a:t>
            </a:r>
            <a:r>
              <a:rPr lang="en-US" sz="2400">
                <a:solidFill>
                  <a:srgbClr val="1D38C2"/>
                </a:solidFill>
                <a:latin typeface="Times New Roman" panose="02020603050405020304" pitchFamily="18" charset="0"/>
                <a:cs typeface="Times New Roman" panose="02020603050405020304" pitchFamily="18" charset="0"/>
              </a:rPr>
              <a:t>, and graphene etc.</a:t>
            </a:r>
          </a:p>
          <a:p>
            <a:pPr marL="457200" indent="-457200">
              <a:buFont typeface="Wingdings" pitchFamily="2" charset="2"/>
              <a:buChar char="Ø"/>
            </a:pPr>
            <a:r>
              <a:rPr lang="en-US" sz="2400">
                <a:solidFill>
                  <a:srgbClr val="1D38C2"/>
                </a:solidFill>
                <a:latin typeface="Times New Roman" panose="02020603050405020304" pitchFamily="18" charset="0"/>
                <a:cs typeface="Times New Roman" panose="02020603050405020304" pitchFamily="18" charset="0"/>
              </a:rPr>
              <a:t>Mineral detectors</a:t>
            </a:r>
          </a:p>
          <a:p>
            <a:pPr marL="457200" indent="-457200">
              <a:buFont typeface="Wingdings" pitchFamily="2" charset="2"/>
              <a:buChar char="Ø"/>
            </a:pPr>
            <a:endParaRPr lang="en-US" sz="2400">
              <a:solidFill>
                <a:srgbClr val="1D38C2"/>
              </a:solidFill>
              <a:latin typeface="Times New Roman" panose="02020603050405020304" pitchFamily="18" charset="0"/>
              <a:cs typeface="Times New Roman" panose="02020603050405020304" pitchFamily="18" charset="0"/>
            </a:endParaRPr>
          </a:p>
          <a:p>
            <a:pPr marL="342900" indent="-342900">
              <a:buFont typeface="Wingdings" pitchFamily="2" charset="2"/>
              <a:buChar char="q"/>
            </a:pPr>
            <a:r>
              <a:rPr lang="en-US" sz="2800">
                <a:solidFill>
                  <a:srgbClr val="1D38C2"/>
                </a:solidFill>
                <a:latin typeface="Times New Roman" panose="02020603050405020304" pitchFamily="18" charset="0"/>
                <a:cs typeface="Times New Roman" panose="02020603050405020304" pitchFamily="18" charset="0"/>
              </a:rPr>
              <a:t>Our research on olivine</a:t>
            </a:r>
          </a:p>
          <a:p>
            <a:pPr marL="342900" indent="-342900">
              <a:buFont typeface="Wingdings" pitchFamily="2" charset="2"/>
              <a:buChar char="q"/>
            </a:pPr>
            <a:endParaRPr lang="en-US" sz="2800">
              <a:solidFill>
                <a:srgbClr val="1D38C2"/>
              </a:solidFill>
              <a:latin typeface="Times New Roman" panose="02020603050405020304" pitchFamily="18" charset="0"/>
              <a:cs typeface="Times New Roman" panose="02020603050405020304" pitchFamily="18" charset="0"/>
            </a:endParaRPr>
          </a:p>
          <a:p>
            <a:pPr marL="342900" indent="-342900">
              <a:buFont typeface="Wingdings" pitchFamily="2" charset="2"/>
              <a:buChar char="q"/>
            </a:pPr>
            <a:r>
              <a:rPr lang="en-US" sz="2800">
                <a:solidFill>
                  <a:srgbClr val="1D38C2"/>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3081166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99967F-85BD-52E4-0D29-EFED8491CAB0}"/>
              </a:ext>
            </a:extLst>
          </p:cNvPr>
          <p:cNvSpPr txBox="1"/>
          <p:nvPr/>
        </p:nvSpPr>
        <p:spPr>
          <a:xfrm>
            <a:off x="0" y="1239252"/>
            <a:ext cx="12192000" cy="2308324"/>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Our Research</a:t>
            </a:r>
          </a:p>
          <a:p>
            <a:pPr algn="ctr"/>
            <a:endParaRPr lang="en-US" sz="3200" b="1">
              <a:solidFill>
                <a:srgbClr val="1D38C2"/>
              </a:solidFill>
              <a:latin typeface="Times New Roman" panose="02020603050405020304" pitchFamily="18" charset="0"/>
              <a:cs typeface="Times New Roman" panose="02020603050405020304" pitchFamily="18" charset="0"/>
            </a:endParaRPr>
          </a:p>
          <a:p>
            <a:pPr algn="ctr"/>
            <a:endParaRPr lang="en-US" sz="3200" b="1">
              <a:solidFill>
                <a:srgbClr val="1D38C2"/>
              </a:solidFill>
              <a:latin typeface="Times New Roman" panose="02020603050405020304" pitchFamily="18" charset="0"/>
              <a:cs typeface="Times New Roman" panose="02020603050405020304" pitchFamily="18" charset="0"/>
            </a:endParaRPr>
          </a:p>
          <a:p>
            <a:pPr algn="ctr"/>
            <a:r>
              <a:rPr lang="en-US" sz="4800" b="1">
                <a:solidFill>
                  <a:srgbClr val="1D38C2"/>
                </a:solidFill>
                <a:latin typeface="Times New Roman" panose="02020603050405020304" pitchFamily="18" charset="0"/>
                <a:cs typeface="Times New Roman" panose="02020603050405020304" pitchFamily="18" charset="0"/>
              </a:rPr>
              <a:t>Olivine Detector for Neutrinos/DMs</a:t>
            </a:r>
          </a:p>
        </p:txBody>
      </p:sp>
    </p:spTree>
    <p:extLst>
      <p:ext uri="{BB962C8B-B14F-4D97-AF65-F5344CB8AC3E}">
        <p14:creationId xmlns:p14="http://schemas.microsoft.com/office/powerpoint/2010/main" val="484630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61A043-3863-078E-D200-AE1EE7D73F4F}"/>
              </a:ext>
            </a:extLst>
          </p:cNvPr>
          <p:cNvSpPr txBox="1"/>
          <p:nvPr/>
        </p:nvSpPr>
        <p:spPr>
          <a:xfrm>
            <a:off x="340042" y="695801"/>
            <a:ext cx="11318558" cy="2554545"/>
          </a:xfrm>
          <a:prstGeom prst="rect">
            <a:avLst/>
          </a:prstGeom>
          <a:noFill/>
        </p:spPr>
        <p:txBody>
          <a:bodyPr wrap="square">
            <a:spAutoFit/>
          </a:bodyPr>
          <a:lstStyle/>
          <a:p>
            <a:pPr marL="342900" indent="-342900" algn="just">
              <a:buFont typeface="Wingdings" pitchFamily="2" charset="2"/>
              <a:buChar char="Ø"/>
            </a:pPr>
            <a:r>
              <a:rPr lang="en-US" sz="2000" dirty="0">
                <a:solidFill>
                  <a:schemeClr val="accent1">
                    <a:lumMod val="75000"/>
                  </a:schemeClr>
                </a:solidFill>
                <a:latin typeface="Times New Roman" panose="02020603050405020304" pitchFamily="18" charset="0"/>
                <a:cs typeface="Times New Roman" panose="02020603050405020304" pitchFamily="18" charset="0"/>
              </a:rPr>
              <a:t>Olivine is the name given to a group of </a:t>
            </a:r>
            <a:r>
              <a:rPr lang="en-US" sz="2000"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silicate minerals </a:t>
            </a:r>
            <a:r>
              <a:rPr lang="en-US" sz="2000" dirty="0">
                <a:solidFill>
                  <a:schemeClr val="accent1">
                    <a:lumMod val="75000"/>
                  </a:schemeClr>
                </a:solidFill>
                <a:latin typeface="Times New Roman" panose="02020603050405020304" pitchFamily="18" charset="0"/>
                <a:cs typeface="Times New Roman" panose="02020603050405020304" pitchFamily="18" charset="0"/>
              </a:rPr>
              <a:t>that have a generalized chemical composition of </a:t>
            </a:r>
            <a:r>
              <a:rPr lang="en-US" sz="2000"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A</a:t>
            </a:r>
            <a:r>
              <a:rPr lang="en-US" sz="2000" baseline="-25000"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2</a:t>
            </a:r>
            <a:r>
              <a:rPr lang="en-US" sz="2000"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SiO</a:t>
            </a:r>
            <a:r>
              <a:rPr lang="en-US" sz="2000" baseline="-25000" dirty="0">
                <a:solidFill>
                  <a:schemeClr val="accent1">
                    <a:lumMod val="75000"/>
                  </a:schemeClr>
                </a:solidFill>
                <a:latin typeface="Times New Roman" panose="02020603050405020304" pitchFamily="18" charset="0"/>
                <a:cs typeface="Times New Roman" panose="02020603050405020304" pitchFamily="18" charset="0"/>
              </a:rPr>
              <a:t>4</a:t>
            </a:r>
            <a:r>
              <a:rPr lang="en-US" sz="2000" dirty="0">
                <a:solidFill>
                  <a:schemeClr val="accent1">
                    <a:lumMod val="75000"/>
                  </a:schemeClr>
                </a:solidFill>
                <a:latin typeface="Times New Roman" panose="02020603050405020304" pitchFamily="18" charset="0"/>
                <a:cs typeface="Times New Roman" panose="02020603050405020304" pitchFamily="18" charset="0"/>
              </a:rPr>
              <a:t>. In that generalized composition, "A" is usually Mg or Fe, but in unusual situations can be Ca, Mn, or Ni.</a:t>
            </a:r>
          </a:p>
          <a:p>
            <a:pPr marL="342900" indent="-342900" algn="just">
              <a:buFont typeface="Wingdings" pitchFamily="2" charset="2"/>
              <a:buChar char="Ø"/>
            </a:pPr>
            <a:r>
              <a:rPr lang="en-US" sz="2000" b="0" i="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A magnesium iron silicate olivine mineral </a:t>
            </a:r>
            <a:r>
              <a:rPr lang="en-US" sz="2000" b="0" i="0" dirty="0">
                <a:solidFill>
                  <a:schemeClr val="accent1">
                    <a:lumMod val="75000"/>
                  </a:schemeClr>
                </a:solidFill>
                <a:effectLst/>
                <a:latin typeface="Times New Roman" panose="02020603050405020304" pitchFamily="18" charset="0"/>
                <a:cs typeface="Times New Roman" panose="02020603050405020304" pitchFamily="18" charset="0"/>
              </a:rPr>
              <a:t>with the chemical formula </a:t>
            </a:r>
            <a:r>
              <a:rPr lang="en-US" sz="2000" b="0" i="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a:t>
            </a:r>
            <a:r>
              <a:rPr lang="en-US" sz="2000" b="0" i="0" dirty="0" err="1">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Mg,Fe</a:t>
            </a:r>
            <a:r>
              <a:rPr lang="en-US" sz="2000" b="0" i="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a:t>
            </a:r>
            <a:r>
              <a:rPr lang="en-US" sz="2000" b="0" i="0" baseline="-250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2</a:t>
            </a:r>
            <a:r>
              <a:rPr lang="en-US" sz="2000" b="0" i="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SiO</a:t>
            </a:r>
            <a:r>
              <a:rPr lang="en-US" sz="2000" b="0" i="0" baseline="-25000" dirty="0">
                <a:solidFill>
                  <a:schemeClr val="accent1">
                    <a:lumMod val="75000"/>
                  </a:schemeClr>
                </a:solidFill>
                <a:effectLst/>
                <a:latin typeface="Times New Roman" panose="02020603050405020304" pitchFamily="18" charset="0"/>
                <a:cs typeface="Times New Roman" panose="02020603050405020304" pitchFamily="18" charset="0"/>
              </a:rPr>
              <a:t>4</a:t>
            </a:r>
            <a:r>
              <a:rPr lang="en-US" sz="2000" b="0" i="0" dirty="0">
                <a:solidFill>
                  <a:schemeClr val="accent1">
                    <a:lumMod val="75000"/>
                  </a:schemeClr>
                </a:solidFill>
                <a:effectLst/>
                <a:latin typeface="Times New Roman" panose="02020603050405020304" pitchFamily="18" charset="0"/>
                <a:cs typeface="Times New Roman" panose="02020603050405020304" pitchFamily="18" charset="0"/>
              </a:rPr>
              <a:t> is a type of nesosilicate or orthosilicate. </a:t>
            </a:r>
          </a:p>
          <a:p>
            <a:pPr marL="342900" indent="-342900" algn="just">
              <a:buFont typeface="Wingdings" pitchFamily="2" charset="2"/>
              <a:buChar char="Ø"/>
            </a:pPr>
            <a:r>
              <a:rPr lang="en-US" sz="2000" b="0" i="0" dirty="0">
                <a:solidFill>
                  <a:srgbClr val="FF01F4"/>
                </a:solidFill>
                <a:effectLst/>
                <a:latin typeface="Times New Roman" panose="02020603050405020304" pitchFamily="18" charset="0"/>
                <a:cs typeface="Times New Roman" panose="02020603050405020304" pitchFamily="18" charset="0"/>
              </a:rPr>
              <a:t>It is the primary component of the Earth's upper mantle, a common mineral in Earth's subsurface, but weathers quickly on the surface. It is a ubiquitous phase in the Solar System.</a:t>
            </a:r>
          </a:p>
          <a:p>
            <a:pPr marL="342900" indent="-342900" algn="just">
              <a:buFont typeface="Wingdings" pitchFamily="2" charset="2"/>
              <a:buChar char="Ø"/>
            </a:pPr>
            <a:r>
              <a:rPr lang="en-US" sz="2000" dirty="0">
                <a:solidFill>
                  <a:schemeClr val="accent1">
                    <a:lumMod val="75000"/>
                  </a:schemeClr>
                </a:solidFill>
                <a:latin typeface="Times New Roman" panose="02020603050405020304" pitchFamily="18" charset="0"/>
                <a:cs typeface="Times New Roman" panose="02020603050405020304" pitchFamily="18" charset="0"/>
              </a:rPr>
              <a:t>Olivine is a gemstone namely </a:t>
            </a:r>
            <a:r>
              <a:rPr lang="en-US" sz="2000"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peridot</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b="0" i="0" dirty="0">
                <a:solidFill>
                  <a:schemeClr val="accent1">
                    <a:lumMod val="75000"/>
                  </a:schemeClr>
                </a:solidFill>
                <a:effectLst/>
                <a:latin typeface="Times New Roman" panose="02020603050405020304" pitchFamily="18" charset="0"/>
                <a:cs typeface="Times New Roman" panose="02020603050405020304" pitchFamily="18" charset="0"/>
              </a:rPr>
              <a:t>Peridot serves as </a:t>
            </a:r>
            <a:r>
              <a:rPr lang="en-US" sz="2000" b="0" i="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a birthstone for the month of August</a:t>
            </a:r>
            <a:r>
              <a:rPr lang="en-US" sz="2000" b="0" i="0" dirty="0">
                <a:solidFill>
                  <a:schemeClr val="accent1">
                    <a:lumMod val="75000"/>
                  </a:schemeClr>
                </a:solidFill>
                <a:effectLst/>
                <a:latin typeface="Times New Roman" panose="02020603050405020304" pitchFamily="18" charset="0"/>
                <a:cs typeface="Times New Roman" panose="02020603050405020304" pitchFamily="18" charset="0"/>
              </a:rPr>
              <a:t>.</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026" name="Picture 2" descr="Olivine gemstone">
            <a:extLst>
              <a:ext uri="{FF2B5EF4-FFF2-40B4-BE49-F238E27FC236}">
                <a16:creationId xmlns:a16="http://schemas.microsoft.com/office/drawing/2014/main" id="{3326195C-EC9C-90A1-167D-AE852CF58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422928"/>
            <a:ext cx="3886679" cy="28638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3B9565BE-15DC-29C6-9182-2EA5AD513DEB}"/>
              </a:ext>
            </a:extLst>
          </p:cNvPr>
          <p:cNvGraphicFramePr>
            <a:graphicFrameLocks noGrp="1"/>
          </p:cNvGraphicFramePr>
          <p:nvPr>
            <p:extLst>
              <p:ext uri="{D42A27DB-BD31-4B8C-83A1-F6EECF244321}">
                <p14:modId xmlns:p14="http://schemas.microsoft.com/office/powerpoint/2010/main" val="687184197"/>
              </p:ext>
            </p:extLst>
          </p:nvPr>
        </p:nvGraphicFramePr>
        <p:xfrm>
          <a:off x="5449904" y="3422928"/>
          <a:ext cx="5631180" cy="2863869"/>
        </p:xfrm>
        <a:graphic>
          <a:graphicData uri="http://schemas.openxmlformats.org/drawingml/2006/table">
            <a:tbl>
              <a:tblPr>
                <a:tableStyleId>{5FD0F851-EC5A-4D38-B0AD-8093EC10F338}</a:tableStyleId>
              </a:tblPr>
              <a:tblGrid>
                <a:gridCol w="2815590">
                  <a:extLst>
                    <a:ext uri="{9D8B030D-6E8A-4147-A177-3AD203B41FA5}">
                      <a16:colId xmlns:a16="http://schemas.microsoft.com/office/drawing/2014/main" val="1946803404"/>
                    </a:ext>
                  </a:extLst>
                </a:gridCol>
                <a:gridCol w="2815590">
                  <a:extLst>
                    <a:ext uri="{9D8B030D-6E8A-4147-A177-3AD203B41FA5}">
                      <a16:colId xmlns:a16="http://schemas.microsoft.com/office/drawing/2014/main" val="963689319"/>
                    </a:ext>
                  </a:extLst>
                </a:gridCol>
              </a:tblGrid>
              <a:tr h="355899">
                <a:tc gridSpan="2">
                  <a:txBody>
                    <a:bodyPr/>
                    <a:lstStyle/>
                    <a:p>
                      <a:pPr algn="ctr"/>
                      <a:r>
                        <a:rPr lang="en-US" b="1">
                          <a:solidFill>
                            <a:srgbClr val="666666"/>
                          </a:solidFill>
                          <a:effectLst/>
                        </a:rPr>
                        <a:t>Olivine Minerals</a:t>
                      </a:r>
                      <a:endParaRPr lang="en-US" b="1">
                        <a:solidFill>
                          <a:srgbClr val="666666"/>
                        </a:solidFill>
                        <a:effectLst/>
                        <a:latin typeface="Times New Roman" panose="02020603050405020304" pitchFamily="18" charset="0"/>
                        <a:cs typeface="Times New Roman" panose="02020603050405020304" pitchFamily="18" charset="0"/>
                      </a:endParaRPr>
                    </a:p>
                  </a:txBody>
                  <a:tcPr marL="9525" marR="9525" marT="9525" marB="9525" anchor="ctr"/>
                </a:tc>
                <a:tc hMerge="1">
                  <a:txBody>
                    <a:bodyPr/>
                    <a:lstStyle/>
                    <a:p>
                      <a:endParaRPr lang="en-US"/>
                    </a:p>
                  </a:txBody>
                  <a:tcPr/>
                </a:tc>
                <a:extLst>
                  <a:ext uri="{0D108BD9-81ED-4DB2-BD59-A6C34878D82A}">
                    <a16:rowId xmlns:a16="http://schemas.microsoft.com/office/drawing/2014/main" val="1757300629"/>
                  </a:ext>
                </a:extLst>
              </a:tr>
              <a:tr h="417995">
                <a:tc>
                  <a:txBody>
                    <a:bodyPr/>
                    <a:lstStyle/>
                    <a:p>
                      <a:pPr algn="ctr"/>
                      <a:r>
                        <a:rPr lang="en-US" b="1"/>
                        <a:t>Mineral</a:t>
                      </a:r>
                      <a:endParaRPr lang="en-US">
                        <a:latin typeface="Times New Roman" panose="02020603050405020304" pitchFamily="18" charset="0"/>
                        <a:cs typeface="Times New Roman" panose="02020603050405020304" pitchFamily="18" charset="0"/>
                      </a:endParaRPr>
                    </a:p>
                  </a:txBody>
                  <a:tcPr marL="9525" marR="9525" marT="9525" marB="9525" anchor="ctr"/>
                </a:tc>
                <a:tc>
                  <a:txBody>
                    <a:bodyPr/>
                    <a:lstStyle/>
                    <a:p>
                      <a:pPr algn="ctr"/>
                      <a:r>
                        <a:rPr lang="en-US" b="1"/>
                        <a:t>Chemical Composition</a:t>
                      </a:r>
                      <a:endParaRPr lang="en-US">
                        <a:latin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54576122"/>
                  </a:ext>
                </a:extLst>
              </a:tr>
              <a:tr h="417995">
                <a:tc>
                  <a:txBody>
                    <a:bodyPr/>
                    <a:lstStyle/>
                    <a:p>
                      <a:pPr algn="ctr"/>
                      <a:r>
                        <a:rPr lang="en-US" dirty="0"/>
                        <a:t>Forsterite</a:t>
                      </a:r>
                      <a:endParaRPr lang="en-US" dirty="0">
                        <a:latin typeface="Times New Roman" panose="02020603050405020304" pitchFamily="18" charset="0"/>
                        <a:cs typeface="Times New Roman" panose="02020603050405020304" pitchFamily="18" charset="0"/>
                      </a:endParaRPr>
                    </a:p>
                  </a:txBody>
                  <a:tcPr marL="9525" marR="9525" marT="9525" marB="9525" anchor="ctr"/>
                </a:tc>
                <a:tc>
                  <a:txBody>
                    <a:bodyPr/>
                    <a:lstStyle/>
                    <a:p>
                      <a:pPr algn="ctr"/>
                      <a:r>
                        <a:rPr lang="en-US"/>
                        <a:t>Mg</a:t>
                      </a:r>
                      <a:r>
                        <a:rPr lang="en-US" baseline="-25000"/>
                        <a:t>2</a:t>
                      </a:r>
                      <a:r>
                        <a:rPr lang="en-US"/>
                        <a:t>SiO</a:t>
                      </a:r>
                      <a:r>
                        <a:rPr lang="en-US" baseline="-25000"/>
                        <a:t>4</a:t>
                      </a:r>
                      <a:endParaRPr lang="en-US">
                        <a:latin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16021908"/>
                  </a:ext>
                </a:extLst>
              </a:tr>
              <a:tr h="417995">
                <a:tc>
                  <a:txBody>
                    <a:bodyPr/>
                    <a:lstStyle/>
                    <a:p>
                      <a:pPr algn="ctr"/>
                      <a:r>
                        <a:rPr lang="en-US"/>
                        <a:t>Fayalite</a:t>
                      </a:r>
                      <a:endParaRPr lang="en-US">
                        <a:latin typeface="Times New Roman" panose="02020603050405020304" pitchFamily="18" charset="0"/>
                        <a:cs typeface="Times New Roman" panose="02020603050405020304" pitchFamily="18" charset="0"/>
                      </a:endParaRPr>
                    </a:p>
                  </a:txBody>
                  <a:tcPr marL="9525" marR="9525" marT="9525" marB="9525" anchor="ctr"/>
                </a:tc>
                <a:tc>
                  <a:txBody>
                    <a:bodyPr/>
                    <a:lstStyle/>
                    <a:p>
                      <a:pPr algn="ctr"/>
                      <a:r>
                        <a:rPr lang="en-US" dirty="0"/>
                        <a:t>Fe</a:t>
                      </a:r>
                      <a:r>
                        <a:rPr lang="en-US" baseline="-25000" dirty="0"/>
                        <a:t>2</a:t>
                      </a:r>
                      <a:r>
                        <a:rPr lang="en-US" dirty="0"/>
                        <a:t>SiO</a:t>
                      </a:r>
                      <a:r>
                        <a:rPr lang="en-US" baseline="-25000" dirty="0"/>
                        <a:t>4</a:t>
                      </a:r>
                      <a:endParaRPr lang="en-US" dirty="0">
                        <a:latin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850586105"/>
                  </a:ext>
                </a:extLst>
              </a:tr>
              <a:tr h="417995">
                <a:tc>
                  <a:txBody>
                    <a:bodyPr/>
                    <a:lstStyle/>
                    <a:p>
                      <a:pPr algn="ctr"/>
                      <a:r>
                        <a:rPr lang="en-US"/>
                        <a:t>Monticellite</a:t>
                      </a:r>
                      <a:endParaRPr lang="en-US">
                        <a:latin typeface="Times New Roman" panose="02020603050405020304" pitchFamily="18" charset="0"/>
                        <a:cs typeface="Times New Roman" panose="02020603050405020304" pitchFamily="18" charset="0"/>
                      </a:endParaRPr>
                    </a:p>
                  </a:txBody>
                  <a:tcPr marL="9525" marR="9525" marT="9525" marB="9525" anchor="ctr"/>
                </a:tc>
                <a:tc>
                  <a:txBody>
                    <a:bodyPr/>
                    <a:lstStyle/>
                    <a:p>
                      <a:pPr algn="ctr"/>
                      <a:r>
                        <a:rPr lang="en-US"/>
                        <a:t>CaMgSiO</a:t>
                      </a:r>
                      <a:r>
                        <a:rPr lang="en-US" baseline="-25000"/>
                        <a:t>4</a:t>
                      </a:r>
                      <a:endParaRPr lang="en-US">
                        <a:latin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10796347"/>
                  </a:ext>
                </a:extLst>
              </a:tr>
              <a:tr h="417995">
                <a:tc>
                  <a:txBody>
                    <a:bodyPr/>
                    <a:lstStyle/>
                    <a:p>
                      <a:pPr algn="ctr"/>
                      <a:r>
                        <a:rPr lang="en-US"/>
                        <a:t>Kirschsteinite</a:t>
                      </a:r>
                      <a:endParaRPr lang="en-US">
                        <a:latin typeface="Times New Roman" panose="02020603050405020304" pitchFamily="18" charset="0"/>
                        <a:cs typeface="Times New Roman" panose="02020603050405020304" pitchFamily="18" charset="0"/>
                      </a:endParaRPr>
                    </a:p>
                  </a:txBody>
                  <a:tcPr marL="9525" marR="9525" marT="9525" marB="9525" anchor="ctr"/>
                </a:tc>
                <a:tc>
                  <a:txBody>
                    <a:bodyPr/>
                    <a:lstStyle/>
                    <a:p>
                      <a:pPr algn="ctr"/>
                      <a:r>
                        <a:rPr lang="en-US" dirty="0"/>
                        <a:t>CaFeSiO</a:t>
                      </a:r>
                      <a:r>
                        <a:rPr lang="en-US" baseline="-25000" dirty="0"/>
                        <a:t>4</a:t>
                      </a:r>
                      <a:endParaRPr lang="en-US" dirty="0">
                        <a:latin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90508497"/>
                  </a:ext>
                </a:extLst>
              </a:tr>
              <a:tr h="417995">
                <a:tc>
                  <a:txBody>
                    <a:bodyPr/>
                    <a:lstStyle/>
                    <a:p>
                      <a:pPr algn="ctr"/>
                      <a:r>
                        <a:rPr lang="en-US" err="1"/>
                        <a:t>Tephroite</a:t>
                      </a:r>
                      <a:endParaRPr lang="en-US">
                        <a:latin typeface="Times New Roman" panose="02020603050405020304" pitchFamily="18" charset="0"/>
                        <a:cs typeface="Times New Roman" panose="02020603050405020304" pitchFamily="18" charset="0"/>
                      </a:endParaRPr>
                    </a:p>
                  </a:txBody>
                  <a:tcPr marL="9525" marR="9525" marT="9525" marB="9525" anchor="ctr"/>
                </a:tc>
                <a:tc>
                  <a:txBody>
                    <a:bodyPr/>
                    <a:lstStyle/>
                    <a:p>
                      <a:pPr algn="ctr"/>
                      <a:r>
                        <a:rPr lang="en-US" dirty="0"/>
                        <a:t>Mn</a:t>
                      </a:r>
                      <a:r>
                        <a:rPr lang="en-US" baseline="-25000" dirty="0"/>
                        <a:t>2</a:t>
                      </a:r>
                      <a:r>
                        <a:rPr lang="en-US" dirty="0"/>
                        <a:t>SiO</a:t>
                      </a:r>
                      <a:r>
                        <a:rPr lang="en-US" baseline="-25000" dirty="0"/>
                        <a:t>4</a:t>
                      </a:r>
                      <a:endParaRPr lang="en-US" dirty="0">
                        <a:latin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62254618"/>
                  </a:ext>
                </a:extLst>
              </a:tr>
            </a:tbl>
          </a:graphicData>
        </a:graphic>
      </p:graphicFrame>
      <p:sp>
        <p:nvSpPr>
          <p:cNvPr id="3" name="TextBox 2">
            <a:extLst>
              <a:ext uri="{FF2B5EF4-FFF2-40B4-BE49-F238E27FC236}">
                <a16:creationId xmlns:a16="http://schemas.microsoft.com/office/drawing/2014/main" id="{03F1E094-31F8-07D3-E4DC-2F0D4D7DB0E9}"/>
              </a:ext>
            </a:extLst>
          </p:cNvPr>
          <p:cNvSpPr txBox="1"/>
          <p:nvPr/>
        </p:nvSpPr>
        <p:spPr>
          <a:xfrm>
            <a:off x="0" y="0"/>
            <a:ext cx="12192000" cy="584775"/>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Why Olivine?</a:t>
            </a:r>
          </a:p>
        </p:txBody>
      </p:sp>
    </p:spTree>
    <p:extLst>
      <p:ext uri="{BB962C8B-B14F-4D97-AF65-F5344CB8AC3E}">
        <p14:creationId xmlns:p14="http://schemas.microsoft.com/office/powerpoint/2010/main" val="404887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D05C30-B6B0-99D1-0B98-E48DA1113856}"/>
              </a:ext>
            </a:extLst>
          </p:cNvPr>
          <p:cNvSpPr txBox="1"/>
          <p:nvPr/>
        </p:nvSpPr>
        <p:spPr>
          <a:xfrm>
            <a:off x="0" y="0"/>
            <a:ext cx="12192000" cy="584775"/>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Olivine Featured by </a:t>
            </a:r>
            <a:r>
              <a:rPr lang="en-US" sz="3200" b="1" i="1">
                <a:solidFill>
                  <a:srgbClr val="1D38C2"/>
                </a:solidFill>
                <a:highlight>
                  <a:srgbClr val="FFFF00"/>
                </a:highlight>
                <a:latin typeface="Times New Roman" panose="02020603050405020304" pitchFamily="18" charset="0"/>
                <a:cs typeface="Times New Roman" panose="02020603050405020304" pitchFamily="18" charset="0"/>
              </a:rPr>
              <a:t>Elements</a:t>
            </a:r>
            <a:r>
              <a:rPr lang="en-US" sz="3200" b="1" i="1">
                <a:solidFill>
                  <a:srgbClr val="1D38C2"/>
                </a:solidFill>
                <a:latin typeface="Times New Roman" panose="02020603050405020304" pitchFamily="18" charset="0"/>
                <a:cs typeface="Times New Roman" panose="02020603050405020304" pitchFamily="18" charset="0"/>
              </a:rPr>
              <a:t> </a:t>
            </a:r>
            <a:r>
              <a:rPr lang="en-US" sz="3200" b="1">
                <a:solidFill>
                  <a:srgbClr val="1D38C2"/>
                </a:solidFill>
                <a:latin typeface="Times New Roman" panose="02020603050405020304" pitchFamily="18" charset="0"/>
                <a:cs typeface="Times New Roman" panose="02020603050405020304" pitchFamily="18" charset="0"/>
              </a:rPr>
              <a:t>in 2023</a:t>
            </a:r>
          </a:p>
        </p:txBody>
      </p:sp>
      <p:pic>
        <p:nvPicPr>
          <p:cNvPr id="7" name="Picture 6">
            <a:extLst>
              <a:ext uri="{FF2B5EF4-FFF2-40B4-BE49-F238E27FC236}">
                <a16:creationId xmlns:a16="http://schemas.microsoft.com/office/drawing/2014/main" id="{2211F890-E6C9-5E53-5990-BE19DCDA5A2B}"/>
              </a:ext>
            </a:extLst>
          </p:cNvPr>
          <p:cNvPicPr>
            <a:picLocks noChangeAspect="1"/>
          </p:cNvPicPr>
          <p:nvPr/>
        </p:nvPicPr>
        <p:blipFill>
          <a:blip r:embed="rId2"/>
          <a:stretch>
            <a:fillRect/>
          </a:stretch>
        </p:blipFill>
        <p:spPr>
          <a:xfrm>
            <a:off x="276614" y="852175"/>
            <a:ext cx="8048754" cy="4754539"/>
          </a:xfrm>
          <a:prstGeom prst="rect">
            <a:avLst/>
          </a:prstGeom>
        </p:spPr>
      </p:pic>
      <p:sp>
        <p:nvSpPr>
          <p:cNvPr id="12" name="TextBox 11">
            <a:extLst>
              <a:ext uri="{FF2B5EF4-FFF2-40B4-BE49-F238E27FC236}">
                <a16:creationId xmlns:a16="http://schemas.microsoft.com/office/drawing/2014/main" id="{C7A32DE3-665B-3D47-DE39-2C7D3E8D9636}"/>
              </a:ext>
            </a:extLst>
          </p:cNvPr>
          <p:cNvSpPr txBox="1"/>
          <p:nvPr/>
        </p:nvSpPr>
        <p:spPr>
          <a:xfrm>
            <a:off x="276614" y="5810616"/>
            <a:ext cx="11703149" cy="830997"/>
          </a:xfrm>
          <a:prstGeom prst="rect">
            <a:avLst/>
          </a:prstGeom>
          <a:noFill/>
        </p:spPr>
        <p:txBody>
          <a:bodyPr wrap="square">
            <a:spAutoFit/>
          </a:bodyPr>
          <a:lstStyle/>
          <a:p>
            <a:pPr algn="just"/>
            <a:r>
              <a:rPr lang="en-US" sz="2400" dirty="0">
                <a:solidFill>
                  <a:srgbClr val="FF0000"/>
                </a:solidFill>
                <a:highlight>
                  <a:srgbClr val="FFFF00"/>
                </a:highlight>
                <a:latin typeface="Times New Roman" panose="02020603050405020304" pitchFamily="18" charset="0"/>
                <a:cs typeface="Times New Roman" panose="02020603050405020304" pitchFamily="18" charset="0"/>
              </a:rPr>
              <a:t>Ol</a:t>
            </a:r>
            <a:r>
              <a:rPr lang="en-US" sz="2400" dirty="0">
                <a:solidFill>
                  <a:srgbClr val="FF0000"/>
                </a:solidFill>
                <a:effectLst/>
                <a:highlight>
                  <a:srgbClr val="FFFF00"/>
                </a:highlight>
                <a:latin typeface="Times New Roman" panose="02020603050405020304" pitchFamily="18" charset="0"/>
                <a:cs typeface="Times New Roman" panose="02020603050405020304" pitchFamily="18" charset="0"/>
              </a:rPr>
              <a:t>ivine occurs across the galaxy, from Earth to extraterrestrial bodies including the Moon, Mars, and asteroids, to particles of comet dust and distant debris disks.</a:t>
            </a:r>
            <a:endParaRPr lang="en-US" sz="2400" dirty="0">
              <a:solidFill>
                <a:srgbClr val="FF0000"/>
              </a:solidFill>
              <a:highlight>
                <a:srgbClr val="FFFF00"/>
              </a:highlight>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8171C5C1-19CB-18D5-F7EB-3B0B9823CD3D}"/>
              </a:ext>
            </a:extLst>
          </p:cNvPr>
          <p:cNvGrpSpPr/>
          <p:nvPr/>
        </p:nvGrpSpPr>
        <p:grpSpPr>
          <a:xfrm>
            <a:off x="8574675" y="692447"/>
            <a:ext cx="3405088" cy="4914268"/>
            <a:chOff x="8574675" y="692447"/>
            <a:chExt cx="3405088" cy="4914268"/>
          </a:xfrm>
        </p:grpSpPr>
        <p:pic>
          <p:nvPicPr>
            <p:cNvPr id="13" name="Picture 12">
              <a:extLst>
                <a:ext uri="{FF2B5EF4-FFF2-40B4-BE49-F238E27FC236}">
                  <a16:creationId xmlns:a16="http://schemas.microsoft.com/office/drawing/2014/main" id="{9C369DF1-8D80-B02B-BA79-F22C515370BA}"/>
                </a:ext>
              </a:extLst>
            </p:cNvPr>
            <p:cNvPicPr>
              <a:picLocks noChangeAspect="1"/>
            </p:cNvPicPr>
            <p:nvPr/>
          </p:nvPicPr>
          <p:blipFill>
            <a:blip r:embed="rId3"/>
            <a:stretch>
              <a:fillRect/>
            </a:stretch>
          </p:blipFill>
          <p:spPr>
            <a:xfrm>
              <a:off x="8574675" y="852176"/>
              <a:ext cx="3405088" cy="4754539"/>
            </a:xfrm>
            <a:prstGeom prst="rect">
              <a:avLst/>
            </a:prstGeom>
          </p:spPr>
        </p:pic>
        <p:sp>
          <p:nvSpPr>
            <p:cNvPr id="4" name="TextBox 3">
              <a:extLst>
                <a:ext uri="{FF2B5EF4-FFF2-40B4-BE49-F238E27FC236}">
                  <a16:creationId xmlns:a16="http://schemas.microsoft.com/office/drawing/2014/main" id="{8C2AF79B-7D87-ED60-1BC3-3CF740E9341F}"/>
                </a:ext>
              </a:extLst>
            </p:cNvPr>
            <p:cNvSpPr txBox="1"/>
            <p:nvPr/>
          </p:nvSpPr>
          <p:spPr>
            <a:xfrm>
              <a:off x="9145030" y="692447"/>
              <a:ext cx="2834733" cy="830997"/>
            </a:xfrm>
            <a:prstGeom prst="rect">
              <a:avLst/>
            </a:prstGeom>
            <a:noFill/>
          </p:spPr>
          <p:txBody>
            <a:bodyPr wrap="square">
              <a:spAutoFit/>
            </a:bodyPr>
            <a:lstStyle/>
            <a:p>
              <a:pPr algn="ctr"/>
              <a:r>
                <a:rPr lang="en-US" sz="1600" dirty="0">
                  <a:solidFill>
                    <a:srgbClr val="FF0000"/>
                  </a:solidFill>
                  <a:effectLst/>
                  <a:highlight>
                    <a:srgbClr val="FFFF00"/>
                  </a:highlight>
                  <a:latin typeface="Times New Roman" panose="02020603050405020304" pitchFamily="18" charset="0"/>
                  <a:cs typeface="Times New Roman" panose="02020603050405020304" pitchFamily="18" charset="0"/>
                </a:rPr>
                <a:t>Across Time and Space</a:t>
              </a:r>
            </a:p>
            <a:p>
              <a:pPr algn="just"/>
              <a:r>
                <a:rPr lang="en-US" sz="1600" dirty="0">
                  <a:solidFill>
                    <a:srgbClr val="FF0000"/>
                  </a:solidFill>
                  <a:highlight>
                    <a:srgbClr val="FFFF00"/>
                  </a:highlight>
                  <a:latin typeface="Times New Roman" panose="02020603050405020304" pitchFamily="18" charset="0"/>
                  <a:cs typeface="Times New Roman" panose="02020603050405020304" pitchFamily="18" charset="0"/>
                </a:rPr>
                <a:t>Tracking nebular and planetary processes with olivine.</a:t>
              </a:r>
              <a:r>
                <a:rPr lang="en-US" sz="1600" dirty="0">
                  <a:solidFill>
                    <a:srgbClr val="FF0000"/>
                  </a:solidFill>
                  <a:effectLst/>
                  <a:highlight>
                    <a:srgbClr val="FFFF00"/>
                  </a:highlight>
                  <a:latin typeface="Times New Roman" panose="02020603050405020304" pitchFamily="18" charset="0"/>
                  <a:cs typeface="Times New Roman" panose="02020603050405020304" pitchFamily="18" charset="0"/>
                </a:rPr>
                <a:t> </a:t>
              </a:r>
              <a:endParaRPr lang="en-US" sz="1600" dirty="0"/>
            </a:p>
          </p:txBody>
        </p:sp>
      </p:grpSp>
      <p:sp>
        <p:nvSpPr>
          <p:cNvPr id="6" name="Right Arrow 5">
            <a:extLst>
              <a:ext uri="{FF2B5EF4-FFF2-40B4-BE49-F238E27FC236}">
                <a16:creationId xmlns:a16="http://schemas.microsoft.com/office/drawing/2014/main" id="{E473E569-1047-2289-BCAA-1714A182B07F}"/>
              </a:ext>
            </a:extLst>
          </p:cNvPr>
          <p:cNvSpPr/>
          <p:nvPr/>
        </p:nvSpPr>
        <p:spPr>
          <a:xfrm rot="17283169">
            <a:off x="4864573" y="2981949"/>
            <a:ext cx="792133" cy="631440"/>
          </a:xfrm>
          <a:prstGeom prst="rightArrow">
            <a:avLst/>
          </a:prstGeom>
          <a:solidFill>
            <a:srgbClr val="FF0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5D95530-8D08-F36F-B499-BCA921F0AC81}"/>
              </a:ext>
            </a:extLst>
          </p:cNvPr>
          <p:cNvSpPr txBox="1"/>
          <p:nvPr/>
        </p:nvSpPr>
        <p:spPr>
          <a:xfrm>
            <a:off x="276614" y="498805"/>
            <a:ext cx="5118709" cy="369332"/>
          </a:xfrm>
          <a:prstGeom prst="rect">
            <a:avLst/>
          </a:prstGeom>
          <a:noFill/>
        </p:spPr>
        <p:txBody>
          <a:bodyPr wrap="none" rtlCol="0">
            <a:spAutoFit/>
          </a:bodyPr>
          <a:lstStyle/>
          <a:p>
            <a:r>
              <a:rPr lang="en-US" b="1" dirty="0">
                <a:solidFill>
                  <a:srgbClr val="FF01F4"/>
                </a:solidFill>
                <a:latin typeface="Times New Roman" panose="02020603050405020304" pitchFamily="18" charset="0"/>
                <a:cs typeface="Times New Roman" panose="02020603050405020304" pitchFamily="18" charset="0"/>
              </a:rPr>
              <a:t>Recommended by Prof. Rod Ewing from Stanford</a:t>
            </a:r>
          </a:p>
        </p:txBody>
      </p:sp>
    </p:spTree>
    <p:extLst>
      <p:ext uri="{BB962C8B-B14F-4D97-AF65-F5344CB8AC3E}">
        <p14:creationId xmlns:p14="http://schemas.microsoft.com/office/powerpoint/2010/main" val="143228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A024D8-E6CA-E31D-C6B8-5BF21BCFCB3F}"/>
              </a:ext>
            </a:extLst>
          </p:cNvPr>
          <p:cNvPicPr>
            <a:picLocks noChangeAspect="1"/>
          </p:cNvPicPr>
          <p:nvPr/>
        </p:nvPicPr>
        <p:blipFill>
          <a:blip r:embed="rId2"/>
          <a:stretch>
            <a:fillRect/>
          </a:stretch>
        </p:blipFill>
        <p:spPr>
          <a:xfrm>
            <a:off x="392028" y="1298780"/>
            <a:ext cx="5767387" cy="4577949"/>
          </a:xfrm>
          <a:prstGeom prst="rect">
            <a:avLst/>
          </a:prstGeom>
        </p:spPr>
      </p:pic>
      <p:sp>
        <p:nvSpPr>
          <p:cNvPr id="4" name="TextBox 3">
            <a:extLst>
              <a:ext uri="{FF2B5EF4-FFF2-40B4-BE49-F238E27FC236}">
                <a16:creationId xmlns:a16="http://schemas.microsoft.com/office/drawing/2014/main" id="{5BA9C853-817F-5042-6622-B6D0C0256BC0}"/>
              </a:ext>
            </a:extLst>
          </p:cNvPr>
          <p:cNvSpPr txBox="1"/>
          <p:nvPr/>
        </p:nvSpPr>
        <p:spPr>
          <a:xfrm>
            <a:off x="319087" y="5956515"/>
            <a:ext cx="5913271" cy="923330"/>
          </a:xfrm>
          <a:prstGeom prst="rect">
            <a:avLst/>
          </a:prstGeom>
          <a:noFill/>
        </p:spPr>
        <p:txBody>
          <a:bodyPr wrap="square">
            <a:spAutoFit/>
          </a:bodyPr>
          <a:lstStyle/>
          <a:p>
            <a:pPr algn="just"/>
            <a:r>
              <a:rPr lang="en-US" b="0">
                <a:solidFill>
                  <a:schemeClr val="accent1">
                    <a:lumMod val="75000"/>
                  </a:schemeClr>
                </a:solidFill>
                <a:effectLst/>
                <a:latin typeface="Times New Roman" panose="02020603050405020304" pitchFamily="18" charset="0"/>
                <a:cs typeface="Times New Roman" panose="02020603050405020304" pitchFamily="18" charset="0"/>
              </a:rPr>
              <a:t>Binary phase diagram of Mg2SiO4–Fe2SiO4 at 0.1 MPa</a:t>
            </a:r>
            <a:br>
              <a:rPr lang="en-US" b="0">
                <a:solidFill>
                  <a:schemeClr val="accent1">
                    <a:lumMod val="75000"/>
                  </a:schemeClr>
                </a:solidFill>
                <a:effectLst/>
                <a:latin typeface="Times New Roman" panose="02020603050405020304" pitchFamily="18" charset="0"/>
                <a:cs typeface="Times New Roman" panose="02020603050405020304" pitchFamily="18" charset="0"/>
              </a:rPr>
            </a:br>
            <a:r>
              <a:rPr lang="en-US" b="0">
                <a:solidFill>
                  <a:schemeClr val="accent1">
                    <a:lumMod val="75000"/>
                  </a:schemeClr>
                </a:solidFill>
                <a:effectLst/>
                <a:latin typeface="Times New Roman" panose="02020603050405020304" pitchFamily="18" charset="0"/>
                <a:cs typeface="Times New Roman" panose="02020603050405020304" pitchFamily="18" charset="0"/>
              </a:rPr>
              <a:t>(</a:t>
            </a:r>
            <a:r>
              <a:rPr lang="en-US" sz="1800" b="0">
                <a:solidFill>
                  <a:schemeClr val="accent1">
                    <a:lumMod val="75000"/>
                  </a:schemeClr>
                </a:solidFill>
                <a:effectLst/>
                <a:latin typeface="Times New Roman" panose="02020603050405020304" pitchFamily="18" charset="0"/>
                <a:cs typeface="Times New Roman" panose="02020603050405020304" pitchFamily="18" charset="0"/>
              </a:rPr>
              <a:t>Bowen NL, </a:t>
            </a:r>
            <a:r>
              <a:rPr lang="en-US" sz="1800" b="0" err="1">
                <a:solidFill>
                  <a:schemeClr val="accent1">
                    <a:lumMod val="75000"/>
                  </a:schemeClr>
                </a:solidFill>
                <a:effectLst/>
                <a:latin typeface="Times New Roman" panose="02020603050405020304" pitchFamily="18" charset="0"/>
                <a:cs typeface="Times New Roman" panose="02020603050405020304" pitchFamily="18" charset="0"/>
              </a:rPr>
              <a:t>Schairer</a:t>
            </a:r>
            <a:r>
              <a:rPr lang="en-US" sz="1800" b="0">
                <a:solidFill>
                  <a:schemeClr val="accent1">
                    <a:lumMod val="75000"/>
                  </a:schemeClr>
                </a:solidFill>
                <a:effectLst/>
                <a:latin typeface="Times New Roman" panose="02020603050405020304" pitchFamily="18" charset="0"/>
                <a:cs typeface="Times New Roman" panose="02020603050405020304" pitchFamily="18" charset="0"/>
              </a:rPr>
              <a:t> JF (1935) The system MgO-FeO-SiO2. American Journal of Science s5-29: 151-217</a:t>
            </a:r>
            <a:r>
              <a:rPr lang="en-US" b="0">
                <a:solidFill>
                  <a:schemeClr val="accent1">
                    <a:lumMod val="75000"/>
                  </a:schemeClr>
                </a:solidFill>
                <a:effectLst/>
                <a:latin typeface="Times New Roman" panose="02020603050405020304" pitchFamily="18" charset="0"/>
                <a:cs typeface="Times New Roman" panose="02020603050405020304" pitchFamily="18" charset="0"/>
              </a:rPr>
              <a:t>)</a:t>
            </a:r>
            <a:endParaRPr lang="en-US">
              <a:solidFill>
                <a:schemeClr val="accent1">
                  <a:lumMod val="75000"/>
                </a:schemeClr>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D77EAD9-A216-FE89-C2D3-DEF16AB9DC53}"/>
              </a:ext>
            </a:extLst>
          </p:cNvPr>
          <p:cNvSpPr txBox="1"/>
          <p:nvPr/>
        </p:nvSpPr>
        <p:spPr>
          <a:xfrm>
            <a:off x="6232355" y="4975154"/>
            <a:ext cx="5873921" cy="1200329"/>
          </a:xfrm>
          <a:prstGeom prst="rect">
            <a:avLst/>
          </a:prstGeom>
          <a:noFill/>
        </p:spPr>
        <p:txBody>
          <a:bodyPr wrap="square">
            <a:spAutoFit/>
          </a:bodyPr>
          <a:lstStyle/>
          <a:p>
            <a:pPr algn="just"/>
            <a:r>
              <a:rPr lang="en-US" b="0" dirty="0">
                <a:solidFill>
                  <a:schemeClr val="accent1">
                    <a:lumMod val="75000"/>
                  </a:schemeClr>
                </a:solidFill>
                <a:effectLst/>
                <a:latin typeface="Times New Roman" panose="02020603050405020304" pitchFamily="18" charset="0"/>
                <a:cs typeface="Times New Roman" panose="02020603050405020304" pitchFamily="18" charset="0"/>
              </a:rPr>
              <a:t>Atomic structure of olivine assuming pure forsterite</a:t>
            </a:r>
            <a:br>
              <a:rPr lang="en-US" b="0" dirty="0">
                <a:solidFill>
                  <a:schemeClr val="accent1">
                    <a:lumMod val="75000"/>
                  </a:schemeClr>
                </a:solidFill>
                <a:effectLst/>
                <a:latin typeface="Times New Roman" panose="02020603050405020304" pitchFamily="18" charset="0"/>
                <a:cs typeface="Times New Roman" panose="02020603050405020304" pitchFamily="18" charset="0"/>
              </a:rPr>
            </a:br>
            <a:r>
              <a:rPr lang="en-US" b="0" dirty="0">
                <a:solidFill>
                  <a:schemeClr val="accent1">
                    <a:lumMod val="75000"/>
                  </a:schemeClr>
                </a:solidFill>
                <a:effectLst/>
                <a:latin typeface="Times New Roman" panose="02020603050405020304" pitchFamily="18" charset="0"/>
                <a:cs typeface="Times New Roman" panose="02020603050405020304" pitchFamily="18" charset="0"/>
              </a:rPr>
              <a:t>and viewed parallel to the three principal crystallo-</a:t>
            </a:r>
            <a:br>
              <a:rPr lang="en-US" b="0" dirty="0">
                <a:solidFill>
                  <a:schemeClr val="accent1">
                    <a:lumMod val="75000"/>
                  </a:schemeClr>
                </a:solidFill>
                <a:effectLst/>
                <a:latin typeface="Times New Roman" panose="02020603050405020304" pitchFamily="18" charset="0"/>
                <a:cs typeface="Times New Roman" panose="02020603050405020304" pitchFamily="18" charset="0"/>
              </a:rPr>
            </a:br>
            <a:r>
              <a:rPr lang="en-US" b="0" dirty="0">
                <a:solidFill>
                  <a:schemeClr val="accent1">
                    <a:lumMod val="75000"/>
                  </a:schemeClr>
                </a:solidFill>
                <a:effectLst/>
                <a:latin typeface="Times New Roman" panose="02020603050405020304" pitchFamily="18" charset="0"/>
                <a:cs typeface="Times New Roman" panose="02020603050405020304" pitchFamily="18" charset="0"/>
              </a:rPr>
              <a:t>graphic axes </a:t>
            </a:r>
            <a:r>
              <a:rPr lang="en-US" b="0" i="1" dirty="0">
                <a:solidFill>
                  <a:schemeClr val="accent1">
                    <a:lumMod val="75000"/>
                  </a:schemeClr>
                </a:solidFill>
                <a:effectLst/>
                <a:latin typeface="Times New Roman" panose="02020603050405020304" pitchFamily="18" charset="0"/>
                <a:cs typeface="Times New Roman" panose="02020603050405020304" pitchFamily="18" charset="0"/>
              </a:rPr>
              <a:t>a</a:t>
            </a:r>
            <a:r>
              <a:rPr lang="en-US" b="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dirty="0">
                <a:solidFill>
                  <a:schemeClr val="accent1">
                    <a:lumMod val="75000"/>
                  </a:schemeClr>
                </a:solidFill>
                <a:effectLst/>
                <a:latin typeface="Times New Roman" panose="02020603050405020304" pitchFamily="18" charset="0"/>
                <a:cs typeface="Times New Roman" panose="02020603050405020304" pitchFamily="18" charset="0"/>
              </a:rPr>
              <a:t>b</a:t>
            </a:r>
            <a:r>
              <a:rPr lang="en-US" b="0" dirty="0">
                <a:solidFill>
                  <a:schemeClr val="accent1">
                    <a:lumMod val="75000"/>
                  </a:schemeClr>
                </a:solidFill>
                <a:effectLst/>
                <a:latin typeface="Times New Roman" panose="02020603050405020304" pitchFamily="18" charset="0"/>
                <a:cs typeface="Times New Roman" panose="02020603050405020304" pitchFamily="18" charset="0"/>
              </a:rPr>
              <a:t>, and </a:t>
            </a:r>
            <a:r>
              <a:rPr lang="en-US" b="0" i="1" dirty="0">
                <a:solidFill>
                  <a:schemeClr val="accent1">
                    <a:lumMod val="75000"/>
                  </a:schemeClr>
                </a:solidFill>
                <a:effectLst/>
                <a:latin typeface="Times New Roman" panose="02020603050405020304" pitchFamily="18" charset="0"/>
                <a:cs typeface="Times New Roman" panose="02020603050405020304" pitchFamily="18" charset="0"/>
              </a:rPr>
              <a:t>c</a:t>
            </a:r>
            <a:r>
              <a:rPr lang="en-US" b="0" dirty="0">
                <a:solidFill>
                  <a:schemeClr val="accent1">
                    <a:lumMod val="75000"/>
                  </a:schemeClr>
                </a:solidFill>
                <a:effectLst/>
                <a:latin typeface="Times New Roman" panose="02020603050405020304" pitchFamily="18" charset="0"/>
                <a:cs typeface="Times New Roman" panose="02020603050405020304" pitchFamily="18" charset="0"/>
              </a:rPr>
              <a:t>, in the </a:t>
            </a:r>
            <a:r>
              <a:rPr lang="en-US" b="0" i="1" dirty="0" err="1">
                <a:solidFill>
                  <a:schemeClr val="accent1">
                    <a:lumMod val="75000"/>
                  </a:schemeClr>
                </a:solidFill>
                <a:effectLst/>
                <a:latin typeface="Times New Roman" panose="02020603050405020304" pitchFamily="18" charset="0"/>
                <a:cs typeface="Times New Roman" panose="02020603050405020304" pitchFamily="18" charset="0"/>
              </a:rPr>
              <a:t>Pbnm</a:t>
            </a:r>
            <a:r>
              <a:rPr lang="en-US" b="0" i="1"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b="0" dirty="0">
                <a:solidFill>
                  <a:schemeClr val="accent1">
                    <a:lumMod val="75000"/>
                  </a:schemeClr>
                </a:solidFill>
                <a:effectLst/>
                <a:latin typeface="Times New Roman" panose="02020603050405020304" pitchFamily="18" charset="0"/>
                <a:cs typeface="Times New Roman" panose="02020603050405020304" pitchFamily="18" charset="0"/>
              </a:rPr>
              <a:t>space group. </a:t>
            </a:r>
            <a:r>
              <a:rPr lang="en-US" sz="1800" b="0" dirty="0">
                <a:solidFill>
                  <a:schemeClr val="accent1">
                    <a:lumMod val="75000"/>
                  </a:schemeClr>
                </a:solidFill>
                <a:effectLst/>
                <a:latin typeface="Times New Roman" panose="02020603050405020304" pitchFamily="18" charset="0"/>
                <a:cs typeface="Times New Roman" panose="02020603050405020304" pitchFamily="18" charset="0"/>
              </a:rPr>
              <a:t>the real</a:t>
            </a:r>
            <a:br>
              <a:rPr lang="en-US" sz="1800" b="0" dirty="0">
                <a:solidFill>
                  <a:schemeClr val="accent1">
                    <a:lumMod val="75000"/>
                  </a:schemeClr>
                </a:solidFill>
                <a:effectLst/>
                <a:latin typeface="Times New Roman" panose="02020603050405020304" pitchFamily="18" charset="0"/>
                <a:cs typeface="Times New Roman" panose="02020603050405020304" pitchFamily="18" charset="0"/>
              </a:rPr>
            </a:br>
            <a:r>
              <a:rPr lang="en-US" sz="1800" b="0" dirty="0">
                <a:solidFill>
                  <a:schemeClr val="accent1">
                    <a:lumMod val="75000"/>
                  </a:schemeClr>
                </a:solidFill>
                <a:effectLst/>
                <a:latin typeface="Times New Roman" panose="02020603050405020304" pitchFamily="18" charset="0"/>
                <a:cs typeface="Times New Roman" panose="02020603050405020304" pitchFamily="18" charset="0"/>
              </a:rPr>
              <a:t>ionic radii are Mg</a:t>
            </a:r>
            <a:r>
              <a:rPr lang="en-US" sz="1800" b="0" baseline="30000" dirty="0">
                <a:solidFill>
                  <a:schemeClr val="accent1">
                    <a:lumMod val="75000"/>
                  </a:schemeClr>
                </a:solidFill>
                <a:effectLst/>
                <a:latin typeface="Times New Roman" panose="02020603050405020304" pitchFamily="18" charset="0"/>
                <a:cs typeface="Times New Roman" panose="02020603050405020304" pitchFamily="18" charset="0"/>
              </a:rPr>
              <a:t>2+</a:t>
            </a:r>
            <a:r>
              <a:rPr lang="en-US" sz="1800" b="0" dirty="0">
                <a:solidFill>
                  <a:schemeClr val="accent1">
                    <a:lumMod val="75000"/>
                  </a:schemeClr>
                </a:solidFill>
                <a:effectLst/>
                <a:latin typeface="Times New Roman" panose="02020603050405020304" pitchFamily="18" charset="0"/>
                <a:cs typeface="Times New Roman" panose="02020603050405020304" pitchFamily="18" charset="0"/>
              </a:rPr>
              <a:t>: 0.72 Å; Si</a:t>
            </a:r>
            <a:r>
              <a:rPr lang="en-US" sz="1800" b="0" baseline="30000" dirty="0">
                <a:solidFill>
                  <a:schemeClr val="accent1">
                    <a:lumMod val="75000"/>
                  </a:schemeClr>
                </a:solidFill>
                <a:effectLst/>
                <a:latin typeface="Times New Roman" panose="02020603050405020304" pitchFamily="18" charset="0"/>
                <a:cs typeface="Times New Roman" panose="02020603050405020304" pitchFamily="18" charset="0"/>
              </a:rPr>
              <a:t>4+: </a:t>
            </a:r>
            <a:r>
              <a:rPr lang="en-US" sz="1800" b="0" dirty="0">
                <a:solidFill>
                  <a:schemeClr val="accent1">
                    <a:lumMod val="75000"/>
                  </a:schemeClr>
                </a:solidFill>
                <a:effectLst/>
                <a:latin typeface="Times New Roman" panose="02020603050405020304" pitchFamily="18" charset="0"/>
                <a:cs typeface="Times New Roman" panose="02020603050405020304" pitchFamily="18" charset="0"/>
              </a:rPr>
              <a:t>0.26 Å; and O</a:t>
            </a:r>
            <a:r>
              <a:rPr lang="en-US" sz="1800" b="0" baseline="30000" dirty="0">
                <a:solidFill>
                  <a:schemeClr val="accent1">
                    <a:lumMod val="75000"/>
                  </a:schemeClr>
                </a:solidFill>
                <a:effectLst/>
                <a:latin typeface="Times New Roman" panose="02020603050405020304" pitchFamily="18" charset="0"/>
                <a:cs typeface="Times New Roman" panose="02020603050405020304" pitchFamily="18" charset="0"/>
              </a:rPr>
              <a:t>2−</a:t>
            </a:r>
            <a:r>
              <a:rPr lang="en-US" sz="1800" b="0" dirty="0">
                <a:solidFill>
                  <a:schemeClr val="accent1">
                    <a:lumMod val="75000"/>
                  </a:schemeClr>
                </a:solidFill>
                <a:effectLst/>
                <a:latin typeface="Times New Roman" panose="02020603050405020304" pitchFamily="18" charset="0"/>
                <a:cs typeface="Times New Roman" panose="02020603050405020304" pitchFamily="18" charset="0"/>
              </a:rPr>
              <a:t>: 1.38 Å.</a:t>
            </a:r>
            <a:endParaRPr lang="en-US" dirty="0">
              <a:solidFill>
                <a:schemeClr val="accent1">
                  <a:lumMod val="75000"/>
                </a:schemeClr>
              </a:solidFill>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6BE6646-4C9B-8E19-D3DA-089AB5875DC6}"/>
              </a:ext>
            </a:extLst>
          </p:cNvPr>
          <p:cNvPicPr>
            <a:picLocks noChangeAspect="1"/>
          </p:cNvPicPr>
          <p:nvPr/>
        </p:nvPicPr>
        <p:blipFill>
          <a:blip r:embed="rId3"/>
          <a:stretch>
            <a:fillRect/>
          </a:stretch>
        </p:blipFill>
        <p:spPr>
          <a:xfrm>
            <a:off x="6289632" y="1555775"/>
            <a:ext cx="5413513" cy="3089134"/>
          </a:xfrm>
          <a:prstGeom prst="rect">
            <a:avLst/>
          </a:prstGeom>
        </p:spPr>
      </p:pic>
      <p:sp>
        <p:nvSpPr>
          <p:cNvPr id="9" name="TextBox 8">
            <a:extLst>
              <a:ext uri="{FF2B5EF4-FFF2-40B4-BE49-F238E27FC236}">
                <a16:creationId xmlns:a16="http://schemas.microsoft.com/office/drawing/2014/main" id="{DCCD2C61-DBC6-62B7-F9F6-0CD76DDAF322}"/>
              </a:ext>
            </a:extLst>
          </p:cNvPr>
          <p:cNvSpPr txBox="1"/>
          <p:nvPr/>
        </p:nvSpPr>
        <p:spPr>
          <a:xfrm>
            <a:off x="319088" y="652449"/>
            <a:ext cx="11514274" cy="646331"/>
          </a:xfrm>
          <a:prstGeom prst="rect">
            <a:avLst/>
          </a:prstGeom>
          <a:noFill/>
        </p:spPr>
        <p:txBody>
          <a:bodyPr wrap="square">
            <a:spAutoFit/>
          </a:bodyPr>
          <a:lstStyle/>
          <a:p>
            <a:r>
              <a:rPr lang="en-US" sz="1800">
                <a:solidFill>
                  <a:schemeClr val="accent1">
                    <a:lumMod val="75000"/>
                  </a:schemeClr>
                </a:solidFill>
                <a:effectLst/>
                <a:latin typeface="Times New Roman" panose="02020603050405020304" pitchFamily="18" charset="0"/>
                <a:cs typeface="Times New Roman" panose="02020603050405020304" pitchFamily="18" charset="0"/>
              </a:rPr>
              <a:t>Olivine—</a:t>
            </a:r>
            <a:r>
              <a:rPr lang="en-US" sz="1800">
                <a:solidFill>
                  <a:schemeClr val="accent1">
                    <a:lumMod val="75000"/>
                  </a:schemeClr>
                </a:solidFill>
                <a:effectLst/>
                <a:highlight>
                  <a:srgbClr val="00FF00"/>
                </a:highlight>
                <a:latin typeface="Times New Roman" panose="02020603050405020304" pitchFamily="18" charset="0"/>
                <a:cs typeface="Times New Roman" panose="02020603050405020304" pitchFamily="18" charset="0"/>
              </a:rPr>
              <a:t>The Little Green Science Machine</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Benoît</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Welsch1, Emily C. First1, Philipp Ruprecht2, and Michael C. </a:t>
            </a:r>
            <a:r>
              <a:rPr lang="en-US" sz="1800" err="1">
                <a:solidFill>
                  <a:schemeClr val="accent1">
                    <a:lumMod val="75000"/>
                  </a:schemeClr>
                </a:solidFill>
                <a:effectLst/>
                <a:latin typeface="Times New Roman" panose="02020603050405020304" pitchFamily="18" charset="0"/>
                <a:cs typeface="Times New Roman" panose="02020603050405020304" pitchFamily="18" charset="0"/>
              </a:rPr>
              <a:t>Jollands</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a:t>
            </a:r>
            <a:endParaRPr lang="en-US">
              <a:solidFill>
                <a:schemeClr val="accent1">
                  <a:lumMod val="75000"/>
                </a:schemeClr>
              </a:solidFill>
              <a:effectLst/>
              <a:latin typeface="Times New Roman" panose="02020603050405020304" pitchFamily="18" charset="0"/>
              <a:cs typeface="Times New Roman" panose="02020603050405020304" pitchFamily="18" charset="0"/>
            </a:endParaRPr>
          </a:p>
          <a:p>
            <a:r>
              <a:rPr lang="en-US" sz="1800">
                <a:solidFill>
                  <a:schemeClr val="accent1">
                    <a:lumMod val="75000"/>
                  </a:schemeClr>
                </a:solidFill>
                <a:effectLst/>
                <a:latin typeface="Times New Roman" panose="02020603050405020304" pitchFamily="18" charset="0"/>
                <a:cs typeface="Times New Roman" panose="02020603050405020304" pitchFamily="18" charset="0"/>
              </a:rPr>
              <a:t> </a:t>
            </a:r>
            <a:r>
              <a:rPr lang="en-US" sz="1800">
                <a:solidFill>
                  <a:schemeClr val="accent1">
                    <a:lumMod val="75000"/>
                  </a:schemeClr>
                </a:solidFill>
                <a:effectLst/>
                <a:highlight>
                  <a:srgbClr val="00FF00"/>
                </a:highlight>
                <a:latin typeface="Times New Roman" panose="02020603050405020304" pitchFamily="18" charset="0"/>
                <a:cs typeface="Times New Roman" panose="02020603050405020304" pitchFamily="18" charset="0"/>
              </a:rPr>
              <a:t>Elements</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Vol. 19, pp. 138–143 (2023)</a:t>
            </a:r>
            <a:endParaRPr lang="en-US">
              <a:solidFill>
                <a:schemeClr val="accent1">
                  <a:lumMod val="75000"/>
                </a:schemeClr>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3164F9-EB68-23D9-BFCA-58E07DDFEB51}"/>
              </a:ext>
            </a:extLst>
          </p:cNvPr>
          <p:cNvSpPr txBox="1"/>
          <p:nvPr/>
        </p:nvSpPr>
        <p:spPr>
          <a:xfrm>
            <a:off x="0" y="0"/>
            <a:ext cx="12192000" cy="584775"/>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Olivine Featured by </a:t>
            </a:r>
            <a:r>
              <a:rPr lang="en-US" sz="3200" b="1" i="1">
                <a:solidFill>
                  <a:srgbClr val="1D38C2"/>
                </a:solidFill>
                <a:highlight>
                  <a:srgbClr val="FFFF00"/>
                </a:highlight>
                <a:latin typeface="Times New Roman" panose="02020603050405020304" pitchFamily="18" charset="0"/>
                <a:cs typeface="Times New Roman" panose="02020603050405020304" pitchFamily="18" charset="0"/>
              </a:rPr>
              <a:t>Elements</a:t>
            </a:r>
            <a:r>
              <a:rPr lang="en-US" sz="3200" b="1" i="1">
                <a:solidFill>
                  <a:srgbClr val="1D38C2"/>
                </a:solidFill>
                <a:latin typeface="Times New Roman" panose="02020603050405020304" pitchFamily="18" charset="0"/>
                <a:cs typeface="Times New Roman" panose="02020603050405020304" pitchFamily="18" charset="0"/>
              </a:rPr>
              <a:t> </a:t>
            </a:r>
            <a:r>
              <a:rPr lang="en-US" sz="3200" b="1">
                <a:solidFill>
                  <a:srgbClr val="1D38C2"/>
                </a:solidFill>
                <a:latin typeface="Times New Roman" panose="02020603050405020304" pitchFamily="18" charset="0"/>
                <a:cs typeface="Times New Roman" panose="02020603050405020304" pitchFamily="18" charset="0"/>
              </a:rPr>
              <a:t>in 2023</a:t>
            </a:r>
          </a:p>
        </p:txBody>
      </p:sp>
    </p:spTree>
    <p:extLst>
      <p:ext uri="{BB962C8B-B14F-4D97-AF65-F5344CB8AC3E}">
        <p14:creationId xmlns:p14="http://schemas.microsoft.com/office/powerpoint/2010/main" val="23145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61A043-3863-078E-D200-AE1EE7D73F4F}"/>
              </a:ext>
            </a:extLst>
          </p:cNvPr>
          <p:cNvSpPr txBox="1"/>
          <p:nvPr/>
        </p:nvSpPr>
        <p:spPr>
          <a:xfrm>
            <a:off x="857399" y="816117"/>
            <a:ext cx="10271811" cy="1631216"/>
          </a:xfrm>
          <a:prstGeom prst="rect">
            <a:avLst/>
          </a:prstGeom>
          <a:noFill/>
        </p:spPr>
        <p:txBody>
          <a:bodyPr wrap="square">
            <a:spAutoFit/>
          </a:bodyPr>
          <a:lstStyle/>
          <a:p>
            <a:pPr marL="342900" indent="-342900" algn="just">
              <a:buFont typeface="Wingdings" pitchFamily="2" charset="2"/>
              <a:buChar char="Ø"/>
            </a:pPr>
            <a:r>
              <a:rPr lang="en-US" sz="2000" b="1" i="0">
                <a:solidFill>
                  <a:schemeClr val="accent1">
                    <a:lumMod val="75000"/>
                  </a:schemeClr>
                </a:solidFill>
                <a:effectLst/>
                <a:latin typeface="Times New Roman" panose="02020603050405020304" pitchFamily="18" charset="0"/>
                <a:cs typeface="Times New Roman" panose="02020603050405020304" pitchFamily="18" charset="0"/>
              </a:rPr>
              <a:t>Olivine has an orthorhombic crystal structure</a:t>
            </a:r>
            <a:r>
              <a:rPr lang="en-US" sz="2000" b="0" i="0">
                <a:solidFill>
                  <a:schemeClr val="accent1">
                    <a:lumMod val="75000"/>
                  </a:schemeClr>
                </a:solidFill>
                <a:effectLst/>
                <a:latin typeface="Times New Roman" panose="02020603050405020304" pitchFamily="18" charset="0"/>
                <a:cs typeface="Times New Roman" panose="02020603050405020304" pitchFamily="18" charset="0"/>
              </a:rPr>
              <a:t>: sg: </a:t>
            </a:r>
            <a:r>
              <a:rPr lang="en-US" sz="2000" b="0" i="0" err="1">
                <a:solidFill>
                  <a:schemeClr val="accent1">
                    <a:lumMod val="75000"/>
                  </a:schemeClr>
                </a:solidFill>
                <a:effectLst/>
                <a:latin typeface="Times New Roman" panose="02020603050405020304" pitchFamily="18" charset="0"/>
                <a:cs typeface="Times New Roman" panose="02020603050405020304" pitchFamily="18" charset="0"/>
              </a:rPr>
              <a:t>Pbnm</a:t>
            </a:r>
            <a:r>
              <a:rPr lang="en-US" sz="2000"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sz="2000">
                <a:solidFill>
                  <a:schemeClr val="accent1">
                    <a:lumMod val="75000"/>
                  </a:schemeClr>
                </a:solidFill>
                <a:effectLst/>
                <a:latin typeface="Times New Roman" panose="02020603050405020304" pitchFamily="18" charset="0"/>
                <a:cs typeface="Times New Roman" panose="02020603050405020304" pitchFamily="18" charset="0"/>
              </a:rPr>
              <a:t>a = 0.475 nm, b = 1.020 nm, c = 0.598 nm. </a:t>
            </a:r>
            <a:endParaRPr lang="en-US" sz="2000">
              <a:solidFill>
                <a:schemeClr val="accent1">
                  <a:lumMod val="75000"/>
                </a:schemeClr>
              </a:solidFill>
              <a:latin typeface="Times New Roman" panose="02020603050405020304" pitchFamily="18" charset="0"/>
              <a:cs typeface="Times New Roman" panose="02020603050405020304" pitchFamily="18" charset="0"/>
            </a:endParaRPr>
          </a:p>
          <a:p>
            <a:pPr marL="342900" indent="-342900" algn="just">
              <a:buFont typeface="Wingdings" pitchFamily="2" charset="2"/>
              <a:buChar char="Ø"/>
            </a:pPr>
            <a:r>
              <a:rPr lang="en-US" sz="2000" b="1">
                <a:solidFill>
                  <a:schemeClr val="accent1">
                    <a:lumMod val="75000"/>
                  </a:schemeClr>
                </a:solidFill>
                <a:effectLst/>
                <a:latin typeface="Times New Roman" panose="02020603050405020304" pitchFamily="18" charset="0"/>
                <a:cs typeface="Times New Roman" panose="02020603050405020304" pitchFamily="18" charset="0"/>
              </a:rPr>
              <a:t>Properties</a:t>
            </a:r>
            <a:r>
              <a:rPr lang="en-US" sz="2000" b="0">
                <a:solidFill>
                  <a:schemeClr val="accent1">
                    <a:lumMod val="75000"/>
                  </a:schemeClr>
                </a:solidFill>
                <a:effectLst/>
                <a:latin typeface="Times New Roman" panose="02020603050405020304" pitchFamily="18" charset="0"/>
                <a:cs typeface="Times New Roman" panose="02020603050405020304" pitchFamily="18" charset="0"/>
              </a:rPr>
              <a:t>: The </a:t>
            </a:r>
            <a:r>
              <a:rPr lang="en-US" sz="2000" b="1" i="1">
                <a:solidFill>
                  <a:schemeClr val="accent1">
                    <a:lumMod val="75000"/>
                  </a:schemeClr>
                </a:solidFill>
                <a:effectLst/>
                <a:latin typeface="Times New Roman" panose="02020603050405020304" pitchFamily="18" charset="0"/>
                <a:cs typeface="Times New Roman" panose="02020603050405020304" pitchFamily="18" charset="0"/>
              </a:rPr>
              <a:t>density </a:t>
            </a:r>
            <a:r>
              <a:rPr lang="en-US" sz="2000" b="0">
                <a:solidFill>
                  <a:schemeClr val="accent1">
                    <a:lumMod val="75000"/>
                  </a:schemeClr>
                </a:solidFill>
                <a:effectLst/>
                <a:latin typeface="Times New Roman" panose="02020603050405020304" pitchFamily="18" charset="0"/>
                <a:cs typeface="Times New Roman" panose="02020603050405020304" pitchFamily="18" charset="0"/>
              </a:rPr>
              <a:t>of olivine increases with its Fe content, from 3.3 to 4.4 g/cm3, and its </a:t>
            </a:r>
            <a:r>
              <a:rPr lang="en-US" sz="2000" b="1" i="1">
                <a:solidFill>
                  <a:schemeClr val="accent1">
                    <a:lumMod val="75000"/>
                  </a:schemeClr>
                </a:solidFill>
                <a:effectLst/>
                <a:latin typeface="Times New Roman" panose="02020603050405020304" pitchFamily="18" charset="0"/>
                <a:cs typeface="Times New Roman" panose="02020603050405020304" pitchFamily="18" charset="0"/>
              </a:rPr>
              <a:t>melting point</a:t>
            </a:r>
            <a:r>
              <a:rPr lang="en-US" sz="2000" b="0">
                <a:solidFill>
                  <a:schemeClr val="accent1">
                    <a:lumMod val="75000"/>
                  </a:schemeClr>
                </a:solidFill>
                <a:effectLst/>
                <a:latin typeface="Times New Roman" panose="02020603050405020304" pitchFamily="18" charset="0"/>
                <a:cs typeface="Times New Roman" panose="02020603050405020304" pitchFamily="18" charset="0"/>
              </a:rPr>
              <a:t> decreases, from 1890 °C in pure forsterite to 1205 °C in pure fayalite in the simple system MgO–</a:t>
            </a:r>
            <a:r>
              <a:rPr lang="en-US" sz="2000" b="0" err="1">
                <a:solidFill>
                  <a:schemeClr val="accent1">
                    <a:lumMod val="75000"/>
                  </a:schemeClr>
                </a:solidFill>
                <a:effectLst/>
                <a:latin typeface="Times New Roman" panose="02020603050405020304" pitchFamily="18" charset="0"/>
                <a:cs typeface="Times New Roman" panose="02020603050405020304" pitchFamily="18" charset="0"/>
              </a:rPr>
              <a:t>FeO</a:t>
            </a:r>
            <a:r>
              <a:rPr lang="en-US" sz="2000" b="0">
                <a:solidFill>
                  <a:schemeClr val="accent1">
                    <a:lumMod val="75000"/>
                  </a:schemeClr>
                </a:solidFill>
                <a:effectLst/>
                <a:latin typeface="Times New Roman" panose="02020603050405020304" pitchFamily="18" charset="0"/>
                <a:cs typeface="Times New Roman" panose="02020603050405020304" pitchFamily="18" charset="0"/>
              </a:rPr>
              <a:t>–SiO</a:t>
            </a:r>
            <a:r>
              <a:rPr lang="en-US" sz="2000" b="0" baseline="-25000">
                <a:solidFill>
                  <a:schemeClr val="accent1">
                    <a:lumMod val="75000"/>
                  </a:schemeClr>
                </a:solidFill>
                <a:effectLst/>
                <a:latin typeface="Times New Roman" panose="02020603050405020304" pitchFamily="18" charset="0"/>
                <a:cs typeface="Times New Roman" panose="02020603050405020304" pitchFamily="18" charset="0"/>
              </a:rPr>
              <a:t>2</a:t>
            </a:r>
            <a:r>
              <a:rPr lang="en-US" sz="2000" b="0">
                <a:solidFill>
                  <a:schemeClr val="accent1">
                    <a:lumMod val="75000"/>
                  </a:schemeClr>
                </a:solidFill>
                <a:effectLst/>
                <a:latin typeface="Times New Roman" panose="02020603050405020304" pitchFamily="18" charset="0"/>
                <a:cs typeface="Times New Roman" panose="02020603050405020304" pitchFamily="18" charset="0"/>
              </a:rPr>
              <a:t> at atmospheric pressure. </a:t>
            </a:r>
            <a:endParaRPr lang="en-US" sz="2000">
              <a:solidFill>
                <a:schemeClr val="accent1">
                  <a:lumMod val="75000"/>
                </a:schemeClr>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E80F3BC-0826-40A9-1B63-F294F81AB35A}"/>
              </a:ext>
            </a:extLst>
          </p:cNvPr>
          <p:cNvSpPr txBox="1"/>
          <p:nvPr/>
        </p:nvSpPr>
        <p:spPr>
          <a:xfrm>
            <a:off x="857398" y="2678675"/>
            <a:ext cx="10271811" cy="1015663"/>
          </a:xfrm>
          <a:prstGeom prst="rect">
            <a:avLst/>
          </a:prstGeom>
          <a:noFill/>
        </p:spPr>
        <p:txBody>
          <a:bodyPr wrap="square">
            <a:spAutoFit/>
          </a:bodyPr>
          <a:lstStyle/>
          <a:p>
            <a:pPr marL="285750" indent="-285750" algn="just">
              <a:buFont typeface="Wingdings" pitchFamily="2" charset="2"/>
              <a:buChar char="Ø"/>
            </a:pPr>
            <a:r>
              <a:rPr lang="en-US" sz="2000" b="0" dirty="0">
                <a:solidFill>
                  <a:schemeClr val="accent1">
                    <a:lumMod val="75000"/>
                  </a:schemeClr>
                </a:solidFill>
                <a:effectLst/>
                <a:latin typeface="Times New Roman" panose="02020603050405020304" pitchFamily="18" charset="0"/>
                <a:cs typeface="Times New Roman" panose="02020603050405020304" pitchFamily="18" charset="0"/>
              </a:rPr>
              <a:t>To study the Earth and other planetary bodies, </a:t>
            </a:r>
            <a:r>
              <a:rPr lang="en-US" sz="2000" b="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we must understand olivine</a:t>
            </a:r>
            <a:r>
              <a:rPr lang="en-US" sz="2000" b="0" dirty="0">
                <a:solidFill>
                  <a:schemeClr val="accent1">
                    <a:lumMod val="75000"/>
                  </a:schemeClr>
                </a:solidFill>
                <a:effectLst/>
                <a:latin typeface="Times New Roman" panose="02020603050405020304" pitchFamily="18" charset="0"/>
                <a:cs typeface="Times New Roman" panose="02020603050405020304" pitchFamily="18" charset="0"/>
              </a:rPr>
              <a:t>; when and where it forms, how it crystallizes and deforms, and how it responds to changing environmental conditions in the Earth’s interior, on the surface, and in space. </a:t>
            </a:r>
            <a:endParaRPr lang="en-US" sz="2000" dirty="0">
              <a:solidFill>
                <a:schemeClr val="accent1">
                  <a:lumMod val="75000"/>
                </a:schemeClr>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8F4FC0B-1578-C0DF-EEA5-C0FF947B270E}"/>
              </a:ext>
            </a:extLst>
          </p:cNvPr>
          <p:cNvSpPr txBox="1"/>
          <p:nvPr/>
        </p:nvSpPr>
        <p:spPr>
          <a:xfrm>
            <a:off x="857400" y="4002913"/>
            <a:ext cx="10271810" cy="1631216"/>
          </a:xfrm>
          <a:prstGeom prst="rect">
            <a:avLst/>
          </a:prstGeom>
          <a:noFill/>
        </p:spPr>
        <p:txBody>
          <a:bodyPr wrap="square">
            <a:spAutoFit/>
          </a:bodyPr>
          <a:lstStyle/>
          <a:p>
            <a:pPr marL="285750" indent="-285750" algn="just">
              <a:buFont typeface="Wingdings" pitchFamily="2" charset="2"/>
              <a:buChar char="Ø"/>
            </a:pP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In some ways, olivine has driven the evolution of the Solar System and likely beyond.</a:t>
            </a:r>
          </a:p>
          <a:p>
            <a:pPr marL="285750" indent="-285750" algn="just">
              <a:buFont typeface="Wingdings" pitchFamily="2" charset="2"/>
              <a:buChar char="Ø"/>
            </a:pP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Olivine is a fundamental building block in the universe: it is found in a wide range of terrestrial rocks, lunar samples, and meteorites, and has been detected on Mercury, Venus, Mars, and asteroids as well as in debris disks outside of our own Solar System.</a:t>
            </a:r>
          </a:p>
          <a:p>
            <a:pPr marL="285750" indent="-285750" algn="just">
              <a:buFont typeface="Wingdings" pitchFamily="2" charset="2"/>
              <a:buChar char="Ø"/>
            </a:pP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Olivine is our bridge across time and space. </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928B01E-9BAE-0436-41EE-69AC63E6D15B}"/>
              </a:ext>
            </a:extLst>
          </p:cNvPr>
          <p:cNvSpPr txBox="1"/>
          <p:nvPr/>
        </p:nvSpPr>
        <p:spPr>
          <a:xfrm>
            <a:off x="6815888" y="6219430"/>
            <a:ext cx="4313321" cy="369332"/>
          </a:xfrm>
          <a:prstGeom prst="rect">
            <a:avLst/>
          </a:prstGeom>
          <a:noFill/>
        </p:spPr>
        <p:txBody>
          <a:bodyPr wrap="square">
            <a:spAutoFit/>
          </a:bodyPr>
          <a:lstStyle/>
          <a:p>
            <a:r>
              <a:rPr lang="en-US" sz="1800">
                <a:solidFill>
                  <a:schemeClr val="accent1">
                    <a:lumMod val="75000"/>
                  </a:schemeClr>
                </a:solidFill>
                <a:effectLst/>
                <a:latin typeface="Times New Roman" panose="02020603050405020304" pitchFamily="18" charset="0"/>
                <a:cs typeface="Times New Roman" panose="02020603050405020304" pitchFamily="18" charset="0"/>
              </a:rPr>
              <a:t>Statements from </a:t>
            </a:r>
            <a:r>
              <a:rPr lang="en-US" sz="1800" b="1" i="1">
                <a:solidFill>
                  <a:schemeClr val="accent1">
                    <a:lumMod val="75000"/>
                  </a:schemeClr>
                </a:solidFill>
                <a:effectLst/>
                <a:latin typeface="Times New Roman" panose="02020603050405020304" pitchFamily="18" charset="0"/>
                <a:cs typeface="Times New Roman" panose="02020603050405020304" pitchFamily="18" charset="0"/>
              </a:rPr>
              <a:t>Elements,</a:t>
            </a:r>
            <a:r>
              <a:rPr lang="en-US" sz="1800">
                <a:solidFill>
                  <a:schemeClr val="accent1">
                    <a:lumMod val="75000"/>
                  </a:schemeClr>
                </a:solidFill>
                <a:effectLst/>
                <a:latin typeface="Times New Roman" panose="02020603050405020304" pitchFamily="18" charset="0"/>
                <a:cs typeface="Times New Roman" panose="02020603050405020304" pitchFamily="18" charset="0"/>
              </a:rPr>
              <a:t> Vol. 19</a:t>
            </a:r>
            <a:r>
              <a:rPr lang="en-US">
                <a:solidFill>
                  <a:schemeClr val="accent1">
                    <a:lumMod val="75000"/>
                  </a:schemeClr>
                </a:solidFill>
                <a:latin typeface="Times New Roman" panose="02020603050405020304" pitchFamily="18" charset="0"/>
                <a:cs typeface="Times New Roman" panose="02020603050405020304" pitchFamily="18" charset="0"/>
              </a:rPr>
              <a:t> </a:t>
            </a:r>
            <a:r>
              <a:rPr lang="en-US" sz="1800">
                <a:solidFill>
                  <a:schemeClr val="accent1">
                    <a:lumMod val="75000"/>
                  </a:schemeClr>
                </a:solidFill>
                <a:effectLst/>
                <a:latin typeface="Times New Roman" panose="02020603050405020304" pitchFamily="18" charset="0"/>
                <a:cs typeface="Times New Roman" panose="02020603050405020304" pitchFamily="18" charset="0"/>
              </a:rPr>
              <a:t>(2023)</a:t>
            </a:r>
            <a:endParaRPr lang="en-US"/>
          </a:p>
        </p:txBody>
      </p:sp>
      <p:sp>
        <p:nvSpPr>
          <p:cNvPr id="6" name="TextBox 5">
            <a:extLst>
              <a:ext uri="{FF2B5EF4-FFF2-40B4-BE49-F238E27FC236}">
                <a16:creationId xmlns:a16="http://schemas.microsoft.com/office/drawing/2014/main" id="{1B34E80D-BBA3-C2C6-70EE-1DED8C50D236}"/>
              </a:ext>
            </a:extLst>
          </p:cNvPr>
          <p:cNvSpPr txBox="1"/>
          <p:nvPr/>
        </p:nvSpPr>
        <p:spPr>
          <a:xfrm>
            <a:off x="0" y="0"/>
            <a:ext cx="12192000" cy="584775"/>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Olivine Featured by </a:t>
            </a:r>
            <a:r>
              <a:rPr lang="en-US" sz="3200" b="1" i="1">
                <a:solidFill>
                  <a:srgbClr val="1D38C2"/>
                </a:solidFill>
                <a:highlight>
                  <a:srgbClr val="FFFF00"/>
                </a:highlight>
                <a:latin typeface="Times New Roman" panose="02020603050405020304" pitchFamily="18" charset="0"/>
                <a:cs typeface="Times New Roman" panose="02020603050405020304" pitchFamily="18" charset="0"/>
              </a:rPr>
              <a:t>Elements</a:t>
            </a:r>
            <a:r>
              <a:rPr lang="en-US" sz="3200" b="1" i="1">
                <a:solidFill>
                  <a:srgbClr val="1D38C2"/>
                </a:solidFill>
                <a:latin typeface="Times New Roman" panose="02020603050405020304" pitchFamily="18" charset="0"/>
                <a:cs typeface="Times New Roman" panose="02020603050405020304" pitchFamily="18" charset="0"/>
              </a:rPr>
              <a:t> </a:t>
            </a:r>
            <a:r>
              <a:rPr lang="en-US" sz="3200" b="1">
                <a:solidFill>
                  <a:srgbClr val="1D38C2"/>
                </a:solidFill>
                <a:latin typeface="Times New Roman" panose="02020603050405020304" pitchFamily="18" charset="0"/>
                <a:cs typeface="Times New Roman" panose="02020603050405020304" pitchFamily="18" charset="0"/>
              </a:rPr>
              <a:t>in 2023</a:t>
            </a:r>
          </a:p>
        </p:txBody>
      </p:sp>
    </p:spTree>
    <p:extLst>
      <p:ext uri="{BB962C8B-B14F-4D97-AF65-F5344CB8AC3E}">
        <p14:creationId xmlns:p14="http://schemas.microsoft.com/office/powerpoint/2010/main" val="2113903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6122980-D5A0-77A1-091B-94745BBF9DA8}"/>
                  </a:ext>
                </a:extLst>
              </p:cNvPr>
              <p:cNvSpPr txBox="1"/>
              <p:nvPr/>
            </p:nvSpPr>
            <p:spPr>
              <a:xfrm>
                <a:off x="893232" y="1294029"/>
                <a:ext cx="9920541" cy="1200329"/>
              </a:xfrm>
              <a:prstGeom prst="rect">
                <a:avLst/>
              </a:prstGeom>
              <a:noFill/>
            </p:spPr>
            <p:txBody>
              <a:bodyPr wrap="square">
                <a:spAutoFit/>
              </a:bodyPr>
              <a:lstStyle/>
              <a:p>
                <a:pPr marL="342900" indent="-342900" algn="just">
                  <a:buFont typeface="Wingdings" pitchFamily="2" charset="2"/>
                  <a:buChar char="q"/>
                </a:pPr>
                <a:r>
                  <a:rPr lang="en-US" sz="2400" b="0" i="0" dirty="0">
                    <a:solidFill>
                      <a:schemeClr val="accent1">
                        <a:lumMod val="75000"/>
                      </a:schemeClr>
                    </a:solidFill>
                    <a:effectLst/>
                    <a:latin typeface="Times New Roman" panose="02020603050405020304" pitchFamily="18" charset="0"/>
                    <a:cs typeface="Times New Roman" panose="02020603050405020304" pitchFamily="18" charset="0"/>
                  </a:rPr>
                  <a:t>A </a:t>
                </a:r>
                <a:r>
                  <a:rPr lang="en-US" sz="2400" b="1" i="0" dirty="0">
                    <a:solidFill>
                      <a:schemeClr val="accent1">
                        <a:lumMod val="75000"/>
                      </a:schemeClr>
                    </a:solidFill>
                    <a:effectLst/>
                    <a:latin typeface="Times New Roman" panose="02020603050405020304" pitchFamily="18" charset="0"/>
                    <a:cs typeface="Times New Roman" panose="02020603050405020304" pitchFamily="18" charset="0"/>
                  </a:rPr>
                  <a:t>fission track </a:t>
                </a:r>
                <a:r>
                  <a:rPr lang="en-US" sz="2400" b="0" i="0" dirty="0">
                    <a:solidFill>
                      <a:schemeClr val="accent1">
                        <a:lumMod val="75000"/>
                      </a:schemeClr>
                    </a:solidFill>
                    <a:effectLst/>
                    <a:latin typeface="Times New Roman" panose="02020603050405020304" pitchFamily="18" charset="0"/>
                    <a:cs typeface="Times New Roman" panose="02020603050405020304" pitchFamily="18" charset="0"/>
                  </a:rPr>
                  <a:t>is a zone of intense damage formed when fission (</a:t>
                </a:r>
                <a14:m>
                  <m:oMath xmlns:m="http://schemas.openxmlformats.org/officeDocument/2006/math">
                    <m:r>
                      <a:rPr lang="en-US" sz="2400" b="0" i="1" smtClean="0">
                        <a:solidFill>
                          <a:srgbClr val="FF01F4"/>
                        </a:solidFill>
                        <a:effectLst/>
                        <a:latin typeface="Cambria Math" panose="02040503050406030204" pitchFamily="18" charset="0"/>
                        <a:ea typeface="Cambria Math" panose="02040503050406030204" pitchFamily="18" charset="0"/>
                        <a:cs typeface="Times New Roman" panose="02020603050405020304" pitchFamily="18" charset="0"/>
                      </a:rPr>
                      <m:t>𝛼</m:t>
                    </m:r>
                  </m:oMath>
                </a14:m>
                <a:r>
                  <a:rPr lang="en-US" sz="2400" b="0" i="0" dirty="0">
                    <a:solidFill>
                      <a:srgbClr val="FF01F4"/>
                    </a:solidFill>
                    <a:effectLst/>
                    <a:latin typeface="Times New Roman" panose="02020603050405020304" pitchFamily="18" charset="0"/>
                    <a:cs typeface="Times New Roman" panose="02020603050405020304" pitchFamily="18" charset="0"/>
                  </a:rPr>
                  <a:t>-decays</a:t>
                </a:r>
                <a:r>
                  <a:rPr lang="en-US" sz="2400" b="0" i="0" dirty="0">
                    <a:solidFill>
                      <a:schemeClr val="accent1">
                        <a:lumMod val="75000"/>
                      </a:schemeClr>
                    </a:solidFill>
                    <a:effectLst/>
                    <a:latin typeface="Times New Roman" panose="02020603050405020304" pitchFamily="18" charset="0"/>
                    <a:cs typeface="Times New Roman" panose="02020603050405020304" pitchFamily="18" charset="0"/>
                  </a:rPr>
                  <a:t>) fragments pass through a solid. </a:t>
                </a:r>
                <a:r>
                  <a:rPr lang="en-US" sz="2400" b="0" i="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A track is tens of angstroms in diameter and about 10–20 </a:t>
                </a:r>
                <a:r>
                  <a:rPr lang="el-GR" sz="2400" b="0" i="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μ</a:t>
                </a:r>
                <a:r>
                  <a:rPr lang="en-US" sz="2400" b="0" i="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m in length</a:t>
                </a:r>
                <a:r>
                  <a:rPr lang="en-US" sz="2400" b="0" i="0" dirty="0">
                    <a:solidFill>
                      <a:schemeClr val="accent1">
                        <a:lumMod val="75000"/>
                      </a:schemeClr>
                    </a:solidFill>
                    <a:effectLst/>
                    <a:latin typeface="Times New Roman" panose="02020603050405020304" pitchFamily="18" charset="0"/>
                    <a:cs typeface="Times New Roman" panose="02020603050405020304" pitchFamily="18" charset="0"/>
                  </a:rPr>
                  <a:t>.</a:t>
                </a:r>
                <a:endParaRPr lang="en-US" sz="2400" dirty="0">
                  <a:solidFill>
                    <a:schemeClr val="accent1">
                      <a:lumMod val="75000"/>
                    </a:schemeClr>
                  </a:solidFill>
                  <a:latin typeface="Times New Roman" panose="02020603050405020304" pitchFamily="18"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F6122980-D5A0-77A1-091B-94745BBF9DA8}"/>
                  </a:ext>
                </a:extLst>
              </p:cNvPr>
              <p:cNvSpPr txBox="1">
                <a:spLocks noRot="1" noChangeAspect="1" noMove="1" noResize="1" noEditPoints="1" noAdjustHandles="1" noChangeArrowheads="1" noChangeShapeType="1" noTextEdit="1"/>
              </p:cNvSpPr>
              <p:nvPr/>
            </p:nvSpPr>
            <p:spPr>
              <a:xfrm>
                <a:off x="893232" y="1294029"/>
                <a:ext cx="9920541" cy="1200329"/>
              </a:xfrm>
              <a:prstGeom prst="rect">
                <a:avLst/>
              </a:prstGeom>
              <a:blipFill>
                <a:blip r:embed="rId3"/>
                <a:stretch>
                  <a:fillRect l="-895" t="-4167" r="-1662" b="-1145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3ACB0A2-6D61-A4CC-FDE1-E8C412259680}"/>
              </a:ext>
            </a:extLst>
          </p:cNvPr>
          <p:cNvSpPr txBox="1"/>
          <p:nvPr/>
        </p:nvSpPr>
        <p:spPr>
          <a:xfrm>
            <a:off x="893231" y="2991577"/>
            <a:ext cx="9920541" cy="1569660"/>
          </a:xfrm>
          <a:prstGeom prst="rect">
            <a:avLst/>
          </a:prstGeom>
          <a:noFill/>
        </p:spPr>
        <p:txBody>
          <a:bodyPr wrap="square">
            <a:spAutoFit/>
          </a:bodyPr>
          <a:lstStyle/>
          <a:p>
            <a:pPr marL="342900" indent="-342900" algn="just">
              <a:buFont typeface="Wingdings" pitchFamily="2" charset="2"/>
              <a:buChar char="q"/>
            </a:pPr>
            <a:r>
              <a:rPr lang="en-US" sz="2400" b="0" i="0" dirty="0">
                <a:solidFill>
                  <a:schemeClr val="accent1">
                    <a:lumMod val="75000"/>
                  </a:schemeClr>
                </a:solidFill>
                <a:effectLst/>
                <a:latin typeface="Times New Roman" panose="02020603050405020304" pitchFamily="18" charset="0"/>
                <a:cs typeface="Times New Roman" panose="02020603050405020304" pitchFamily="18" charset="0"/>
              </a:rPr>
              <a:t>A </a:t>
            </a:r>
            <a:r>
              <a:rPr lang="en-US" sz="2400" b="1" i="0" dirty="0">
                <a:solidFill>
                  <a:schemeClr val="accent1">
                    <a:lumMod val="75000"/>
                  </a:schemeClr>
                </a:solidFill>
                <a:effectLst/>
                <a:latin typeface="Times New Roman" panose="02020603050405020304" pitchFamily="18" charset="0"/>
                <a:cs typeface="Times New Roman" panose="02020603050405020304" pitchFamily="18" charset="0"/>
              </a:rPr>
              <a:t>fission track </a:t>
            </a:r>
            <a:r>
              <a:rPr lang="en-US" sz="2400" b="0" i="0" dirty="0">
                <a:solidFill>
                  <a:schemeClr val="accent1">
                    <a:lumMod val="75000"/>
                  </a:schemeClr>
                </a:solidFill>
                <a:effectLst/>
                <a:latin typeface="Times New Roman" panose="02020603050405020304" pitchFamily="18" charset="0"/>
                <a:cs typeface="Times New Roman" panose="02020603050405020304" pitchFamily="18" charset="0"/>
              </a:rPr>
              <a:t>in its natural state can only be observed with a TEM directly, but a suitable chemical etchant can enlarge the damage zone so that it can be observed and counted with an optical microscope, usually at × 1000–1500 magnification.</a:t>
            </a:r>
            <a:endParaRPr lang="en-US" sz="24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E6D4AB4-7A6F-3EA3-95C5-58DE74C886A0}"/>
              </a:ext>
            </a:extLst>
          </p:cNvPr>
          <p:cNvSpPr txBox="1"/>
          <p:nvPr/>
        </p:nvSpPr>
        <p:spPr>
          <a:xfrm>
            <a:off x="0" y="0"/>
            <a:ext cx="12192000" cy="584775"/>
          </a:xfrm>
          <a:prstGeom prst="rect">
            <a:avLst/>
          </a:prstGeom>
          <a:noFill/>
        </p:spPr>
        <p:txBody>
          <a:bodyPr wrap="square" rtlCol="0">
            <a:spAutoFit/>
          </a:bodyPr>
          <a:lstStyle/>
          <a:p>
            <a:pPr algn="ctr"/>
            <a:r>
              <a:rPr lang="en-US" sz="3200" b="1" dirty="0">
                <a:solidFill>
                  <a:srgbClr val="1D38C2"/>
                </a:solidFill>
                <a:latin typeface="Times New Roman" panose="02020603050405020304" pitchFamily="18" charset="0"/>
                <a:cs typeface="Times New Roman" panose="02020603050405020304" pitchFamily="18" charset="0"/>
              </a:rPr>
              <a:t>Fission Tracks in Olivine Minerals</a:t>
            </a:r>
          </a:p>
        </p:txBody>
      </p:sp>
      <p:sp>
        <p:nvSpPr>
          <p:cNvPr id="3" name="TextBox 2">
            <a:extLst>
              <a:ext uri="{FF2B5EF4-FFF2-40B4-BE49-F238E27FC236}">
                <a16:creationId xmlns:a16="http://schemas.microsoft.com/office/drawing/2014/main" id="{7DD66DBB-4C5F-AF7D-8E68-1B73D77A7A7F}"/>
              </a:ext>
            </a:extLst>
          </p:cNvPr>
          <p:cNvSpPr txBox="1"/>
          <p:nvPr/>
        </p:nvSpPr>
        <p:spPr>
          <a:xfrm>
            <a:off x="950104" y="5058456"/>
            <a:ext cx="10291792" cy="400110"/>
          </a:xfrm>
          <a:prstGeom prst="rect">
            <a:avLst/>
          </a:prstGeom>
          <a:noFill/>
        </p:spPr>
        <p:txBody>
          <a:bodyPr wrap="none" rtlCol="0">
            <a:spAutoFit/>
          </a:bodyPr>
          <a:lstStyle/>
          <a:p>
            <a:r>
              <a:rPr lang="en-US" sz="2000" dirty="0">
                <a:solidFill>
                  <a:srgbClr val="FF01F4"/>
                </a:solidFill>
                <a:latin typeface="Times New Roman" panose="02020603050405020304" pitchFamily="18" charset="0"/>
                <a:cs typeface="Times New Roman" panose="02020603050405020304" pitchFamily="18" charset="0"/>
              </a:rPr>
              <a:t>Those features must be recognized and excluded from the study of DM/Neutrino effects on </a:t>
            </a:r>
            <a:r>
              <a:rPr lang="en-US" sz="2000" dirty="0" err="1">
                <a:solidFill>
                  <a:srgbClr val="FF01F4"/>
                </a:solidFill>
                <a:latin typeface="Times New Roman" panose="02020603050405020304" pitchFamily="18" charset="0"/>
                <a:cs typeface="Times New Roman" panose="02020603050405020304" pitchFamily="18" charset="0"/>
              </a:rPr>
              <a:t>olivines</a:t>
            </a:r>
            <a:endParaRPr lang="en-US" sz="2000" dirty="0">
              <a:solidFill>
                <a:srgbClr val="FF01F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8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CAFDE6-C569-4763-8A1A-63BAC45D44F0}"/>
              </a:ext>
            </a:extLst>
          </p:cNvPr>
          <p:cNvSpPr txBox="1"/>
          <p:nvPr/>
        </p:nvSpPr>
        <p:spPr>
          <a:xfrm>
            <a:off x="0" y="0"/>
            <a:ext cx="12192000" cy="584775"/>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Fossil Cosmic-ray Tracks in Olivine</a:t>
            </a:r>
          </a:p>
        </p:txBody>
      </p:sp>
      <p:sp>
        <p:nvSpPr>
          <p:cNvPr id="4" name="TextBox 3">
            <a:extLst>
              <a:ext uri="{FF2B5EF4-FFF2-40B4-BE49-F238E27FC236}">
                <a16:creationId xmlns:a16="http://schemas.microsoft.com/office/drawing/2014/main" id="{63FFC998-28CA-2B92-D164-3AE32B05466C}"/>
              </a:ext>
            </a:extLst>
          </p:cNvPr>
          <p:cNvSpPr txBox="1"/>
          <p:nvPr/>
        </p:nvSpPr>
        <p:spPr>
          <a:xfrm>
            <a:off x="3130215" y="6045409"/>
            <a:ext cx="6155157" cy="307777"/>
          </a:xfrm>
          <a:prstGeom prst="rect">
            <a:avLst/>
          </a:prstGeom>
          <a:noFill/>
        </p:spPr>
        <p:txBody>
          <a:bodyPr wrap="square">
            <a:spAutoFit/>
          </a:bodyPr>
          <a:lstStyle/>
          <a:p>
            <a:pPr algn="just"/>
            <a:r>
              <a:rPr lang="en-US" sz="1400" dirty="0" err="1">
                <a:solidFill>
                  <a:schemeClr val="accent1">
                    <a:lumMod val="75000"/>
                  </a:schemeClr>
                </a:solidFill>
                <a:effectLst/>
                <a:latin typeface="Times New Roman" panose="02020603050405020304" pitchFamily="18" charset="0"/>
                <a:cs typeface="Times New Roman" panose="02020603050405020304" pitchFamily="18" charset="0"/>
              </a:rPr>
              <a:t>Olivines</a:t>
            </a:r>
            <a:r>
              <a:rPr lang="en-US" sz="1400" dirty="0">
                <a:solidFill>
                  <a:schemeClr val="accent1">
                    <a:lumMod val="75000"/>
                  </a:schemeClr>
                </a:solidFill>
                <a:effectLst/>
                <a:latin typeface="Times New Roman" panose="02020603050405020304" pitchFamily="18" charset="0"/>
                <a:cs typeface="Times New Roman" panose="02020603050405020304" pitchFamily="18" charset="0"/>
              </a:rPr>
              <a:t>: Revelation of Tracks of Charged Particles, Science</a:t>
            </a:r>
            <a:r>
              <a:rPr lang="en-US" sz="1400" dirty="0">
                <a:solidFill>
                  <a:schemeClr val="accent1">
                    <a:lumMod val="75000"/>
                  </a:schemeClr>
                </a:solidFill>
                <a:latin typeface="Times New Roman" panose="02020603050405020304" pitchFamily="18" charset="0"/>
                <a:cs typeface="Times New Roman" panose="02020603050405020304" pitchFamily="18" charset="0"/>
              </a:rPr>
              <a:t>, 174 (1971) 287.</a:t>
            </a:r>
            <a:r>
              <a:rPr lang="en-US" sz="1400" dirty="0">
                <a:solidFill>
                  <a:schemeClr val="accent1">
                    <a:lumMod val="75000"/>
                  </a:schemeClr>
                </a:solidFill>
                <a:effectLst/>
                <a:latin typeface="Times New Roman" panose="02020603050405020304" pitchFamily="18" charset="0"/>
                <a:cs typeface="Times New Roman" panose="02020603050405020304" pitchFamily="18" charset="0"/>
              </a:rPr>
              <a:t> </a:t>
            </a:r>
            <a:endParaRPr lang="en-US" sz="14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3D9DA02-FFD2-63B7-9D02-1D779F3D96D2}"/>
              </a:ext>
            </a:extLst>
          </p:cNvPr>
          <p:cNvPicPr>
            <a:picLocks noChangeAspect="1"/>
          </p:cNvPicPr>
          <p:nvPr/>
        </p:nvPicPr>
        <p:blipFill>
          <a:blip r:embed="rId2"/>
          <a:stretch>
            <a:fillRect/>
          </a:stretch>
        </p:blipFill>
        <p:spPr>
          <a:xfrm>
            <a:off x="6111041" y="584775"/>
            <a:ext cx="5765800" cy="3695700"/>
          </a:xfrm>
          <a:prstGeom prst="rect">
            <a:avLst/>
          </a:prstGeom>
        </p:spPr>
      </p:pic>
      <p:pic>
        <p:nvPicPr>
          <p:cNvPr id="11" name="Picture 10">
            <a:extLst>
              <a:ext uri="{FF2B5EF4-FFF2-40B4-BE49-F238E27FC236}">
                <a16:creationId xmlns:a16="http://schemas.microsoft.com/office/drawing/2014/main" id="{0AF4F064-EA44-EA7D-176E-727C69421B83}"/>
              </a:ext>
            </a:extLst>
          </p:cNvPr>
          <p:cNvPicPr>
            <a:picLocks noChangeAspect="1"/>
          </p:cNvPicPr>
          <p:nvPr/>
        </p:nvPicPr>
        <p:blipFill>
          <a:blip r:embed="rId3"/>
          <a:stretch>
            <a:fillRect/>
          </a:stretch>
        </p:blipFill>
        <p:spPr>
          <a:xfrm>
            <a:off x="348915" y="568560"/>
            <a:ext cx="2781300" cy="3657600"/>
          </a:xfrm>
          <a:prstGeom prst="rect">
            <a:avLst/>
          </a:prstGeom>
        </p:spPr>
      </p:pic>
      <p:pic>
        <p:nvPicPr>
          <p:cNvPr id="12" name="Picture 11">
            <a:extLst>
              <a:ext uri="{FF2B5EF4-FFF2-40B4-BE49-F238E27FC236}">
                <a16:creationId xmlns:a16="http://schemas.microsoft.com/office/drawing/2014/main" id="{C2CBD231-5BDE-5774-885B-A45E0468D030}"/>
              </a:ext>
            </a:extLst>
          </p:cNvPr>
          <p:cNvPicPr>
            <a:picLocks noChangeAspect="1"/>
          </p:cNvPicPr>
          <p:nvPr/>
        </p:nvPicPr>
        <p:blipFill>
          <a:blip r:embed="rId4"/>
          <a:stretch>
            <a:fillRect/>
          </a:stretch>
        </p:blipFill>
        <p:spPr>
          <a:xfrm>
            <a:off x="3229978" y="622875"/>
            <a:ext cx="2781300" cy="3657600"/>
          </a:xfrm>
          <a:prstGeom prst="rect">
            <a:avLst/>
          </a:prstGeom>
        </p:spPr>
      </p:pic>
      <p:sp>
        <p:nvSpPr>
          <p:cNvPr id="14" name="TextBox 13">
            <a:extLst>
              <a:ext uri="{FF2B5EF4-FFF2-40B4-BE49-F238E27FC236}">
                <a16:creationId xmlns:a16="http://schemas.microsoft.com/office/drawing/2014/main" id="{7FE149BF-FB09-2D15-ABC1-E1B68348E2DE}"/>
              </a:ext>
            </a:extLst>
          </p:cNvPr>
          <p:cNvSpPr txBox="1"/>
          <p:nvPr/>
        </p:nvSpPr>
        <p:spPr>
          <a:xfrm>
            <a:off x="320592" y="4474065"/>
            <a:ext cx="11550816" cy="1446550"/>
          </a:xfrm>
          <a:prstGeom prst="rect">
            <a:avLst/>
          </a:prstGeom>
          <a:noFill/>
        </p:spPr>
        <p:txBody>
          <a:bodyPr wrap="square">
            <a:spAutoFit/>
          </a:bodyPr>
          <a:lstStyle/>
          <a:p>
            <a:pPr algn="just"/>
            <a:r>
              <a:rPr lang="en-US" sz="2000" b="1" dirty="0">
                <a:solidFill>
                  <a:schemeClr val="accent1">
                    <a:lumMod val="75000"/>
                  </a:schemeClr>
                </a:solidFill>
                <a:effectLst/>
                <a:latin typeface="Times New Roman" panose="02020603050405020304" pitchFamily="18" charset="0"/>
                <a:cs typeface="Times New Roman" panose="02020603050405020304" pitchFamily="18" charset="0"/>
              </a:rPr>
              <a:t>Fossil cosmic-ray tracks </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due to iron-group nuclei in </a:t>
            </a:r>
            <a:r>
              <a:rPr lang="en-US" sz="2000" dirty="0" err="1">
                <a:solidFill>
                  <a:schemeClr val="accent1">
                    <a:lumMod val="75000"/>
                  </a:schemeClr>
                </a:solidFill>
                <a:effectLst/>
                <a:latin typeface="Times New Roman" panose="02020603050405020304" pitchFamily="18" charset="0"/>
                <a:cs typeface="Times New Roman" panose="02020603050405020304" pitchFamily="18" charset="0"/>
              </a:rPr>
              <a:t>olivines</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0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a and b</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from the </a:t>
            </a:r>
            <a:r>
              <a:rPr lang="en-US" sz="2000" dirty="0" err="1">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Patwar</a:t>
            </a:r>
            <a:r>
              <a:rPr lang="en-US" sz="20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 meteorite</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000" dirty="0">
                <a:solidFill>
                  <a:schemeClr val="accent1">
                    <a:lumMod val="75000"/>
                  </a:schemeClr>
                </a:solidFill>
                <a:effectLst/>
                <a:highlight>
                  <a:srgbClr val="00FF00"/>
                </a:highlight>
                <a:latin typeface="Times New Roman" panose="02020603050405020304" pitchFamily="18" charset="0"/>
                <a:cs typeface="Times New Roman" panose="02020603050405020304" pitchFamily="18" charset="0"/>
              </a:rPr>
              <a:t>c and d</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in lunar regolith grains from the </a:t>
            </a:r>
            <a:r>
              <a:rPr lang="en-US" sz="2000" dirty="0">
                <a:solidFill>
                  <a:schemeClr val="accent1">
                    <a:lumMod val="75000"/>
                  </a:schemeClr>
                </a:solidFill>
                <a:effectLst/>
                <a:highlight>
                  <a:srgbClr val="00FF00"/>
                </a:highlight>
                <a:latin typeface="Times New Roman" panose="02020603050405020304" pitchFamily="18" charset="0"/>
                <a:cs typeface="Times New Roman" panose="02020603050405020304" pitchFamily="18" charset="0"/>
              </a:rPr>
              <a:t>Apollo 12 mission</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Part c shows sample 12028,68 (double core); part d shows sample 12041, 11 (surface scoop). </a:t>
            </a:r>
            <a:r>
              <a:rPr lang="en-US" sz="2400" dirty="0">
                <a:solidFill>
                  <a:srgbClr val="FF01F4"/>
                </a:solidFill>
                <a:effectLst/>
                <a:latin typeface="Times New Roman" panose="02020603050405020304" pitchFamily="18" charset="0"/>
                <a:cs typeface="Times New Roman" panose="02020603050405020304" pitchFamily="18" charset="0"/>
              </a:rPr>
              <a:t>Tracks were revealed by etching with WN at its boiling point for 5 hours. Tracks were decorated with 0.25 unit of silver</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CC625F9-444E-1131-F0C4-473448F656AE}"/>
              </a:ext>
            </a:extLst>
          </p:cNvPr>
          <p:cNvSpPr txBox="1"/>
          <p:nvPr/>
        </p:nvSpPr>
        <p:spPr>
          <a:xfrm>
            <a:off x="2818230" y="587562"/>
            <a:ext cx="388185" cy="584775"/>
          </a:xfrm>
          <a:prstGeom prst="rect">
            <a:avLst/>
          </a:prstGeom>
          <a:noFill/>
        </p:spPr>
        <p:txBody>
          <a:bodyPr wrap="square">
            <a:spAutoFit/>
          </a:bodyPr>
          <a:lstStyle/>
          <a:p>
            <a:r>
              <a:rPr lang="en-US" sz="32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a </a:t>
            </a:r>
            <a:endParaRPr lang="en-US" sz="3200" dirty="0">
              <a:highlight>
                <a:srgbClr val="FFFF00"/>
              </a:highlight>
            </a:endParaRPr>
          </a:p>
        </p:txBody>
      </p:sp>
      <p:sp>
        <p:nvSpPr>
          <p:cNvPr id="7" name="TextBox 6">
            <a:extLst>
              <a:ext uri="{FF2B5EF4-FFF2-40B4-BE49-F238E27FC236}">
                <a16:creationId xmlns:a16="http://schemas.microsoft.com/office/drawing/2014/main" id="{A8B236DE-2766-2D9A-C179-87E4BDEDA329}"/>
              </a:ext>
            </a:extLst>
          </p:cNvPr>
          <p:cNvSpPr txBox="1"/>
          <p:nvPr/>
        </p:nvSpPr>
        <p:spPr>
          <a:xfrm>
            <a:off x="5722856" y="572497"/>
            <a:ext cx="388185" cy="584775"/>
          </a:xfrm>
          <a:prstGeom prst="rect">
            <a:avLst/>
          </a:prstGeom>
          <a:noFill/>
        </p:spPr>
        <p:txBody>
          <a:bodyPr wrap="square">
            <a:spAutoFit/>
          </a:bodyPr>
          <a:lstStyle/>
          <a:p>
            <a:r>
              <a:rPr lang="en-US" sz="32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b </a:t>
            </a:r>
            <a:endParaRPr lang="en-US" sz="3200" dirty="0">
              <a:highlight>
                <a:srgbClr val="FFFF00"/>
              </a:highlight>
            </a:endParaRPr>
          </a:p>
        </p:txBody>
      </p:sp>
      <p:sp>
        <p:nvSpPr>
          <p:cNvPr id="8" name="TextBox 7">
            <a:extLst>
              <a:ext uri="{FF2B5EF4-FFF2-40B4-BE49-F238E27FC236}">
                <a16:creationId xmlns:a16="http://schemas.microsoft.com/office/drawing/2014/main" id="{7625F12E-694F-1D63-2125-633F906529E6}"/>
              </a:ext>
            </a:extLst>
          </p:cNvPr>
          <p:cNvSpPr txBox="1"/>
          <p:nvPr/>
        </p:nvSpPr>
        <p:spPr>
          <a:xfrm>
            <a:off x="8582697" y="597053"/>
            <a:ext cx="388185" cy="584775"/>
          </a:xfrm>
          <a:prstGeom prst="rect">
            <a:avLst/>
          </a:prstGeom>
          <a:noFill/>
        </p:spPr>
        <p:txBody>
          <a:bodyPr wrap="square">
            <a:spAutoFit/>
          </a:bodyPr>
          <a:lstStyle/>
          <a:p>
            <a:r>
              <a:rPr lang="en-US" sz="3200" dirty="0">
                <a:solidFill>
                  <a:schemeClr val="accent1">
                    <a:lumMod val="75000"/>
                  </a:schemeClr>
                </a:solidFill>
                <a:effectLst/>
                <a:highlight>
                  <a:srgbClr val="00FF00"/>
                </a:highlight>
                <a:latin typeface="Times New Roman" panose="02020603050405020304" pitchFamily="18" charset="0"/>
                <a:cs typeface="Times New Roman" panose="02020603050405020304" pitchFamily="18" charset="0"/>
              </a:rPr>
              <a:t>c</a:t>
            </a:r>
            <a:endParaRPr lang="en-US" sz="3200" dirty="0">
              <a:highlight>
                <a:srgbClr val="00FF00"/>
              </a:highlight>
            </a:endParaRPr>
          </a:p>
        </p:txBody>
      </p:sp>
      <p:sp>
        <p:nvSpPr>
          <p:cNvPr id="9" name="TextBox 8">
            <a:extLst>
              <a:ext uri="{FF2B5EF4-FFF2-40B4-BE49-F238E27FC236}">
                <a16:creationId xmlns:a16="http://schemas.microsoft.com/office/drawing/2014/main" id="{269B7802-7109-BC37-A4C5-D35FC9AE99E3}"/>
              </a:ext>
            </a:extLst>
          </p:cNvPr>
          <p:cNvSpPr txBox="1"/>
          <p:nvPr/>
        </p:nvSpPr>
        <p:spPr>
          <a:xfrm>
            <a:off x="11524168" y="540292"/>
            <a:ext cx="388185" cy="584775"/>
          </a:xfrm>
          <a:prstGeom prst="rect">
            <a:avLst/>
          </a:prstGeom>
          <a:noFill/>
        </p:spPr>
        <p:txBody>
          <a:bodyPr wrap="square">
            <a:spAutoFit/>
          </a:bodyPr>
          <a:lstStyle/>
          <a:p>
            <a:r>
              <a:rPr lang="en-US" sz="3200" dirty="0">
                <a:solidFill>
                  <a:schemeClr val="accent1">
                    <a:lumMod val="75000"/>
                  </a:schemeClr>
                </a:solidFill>
                <a:effectLst/>
                <a:highlight>
                  <a:srgbClr val="00FF00"/>
                </a:highlight>
                <a:latin typeface="Times New Roman" panose="02020603050405020304" pitchFamily="18" charset="0"/>
                <a:cs typeface="Times New Roman" panose="02020603050405020304" pitchFamily="18" charset="0"/>
              </a:rPr>
              <a:t>d</a:t>
            </a:r>
            <a:endParaRPr lang="en-US" sz="3200" dirty="0">
              <a:highlight>
                <a:srgbClr val="00FF00"/>
              </a:highlight>
            </a:endParaRPr>
          </a:p>
        </p:txBody>
      </p:sp>
    </p:spTree>
    <p:extLst>
      <p:ext uri="{BB962C8B-B14F-4D97-AF65-F5344CB8AC3E}">
        <p14:creationId xmlns:p14="http://schemas.microsoft.com/office/powerpoint/2010/main" val="1371314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CAFDE6-C569-4763-8A1A-63BAC45D44F0}"/>
              </a:ext>
            </a:extLst>
          </p:cNvPr>
          <p:cNvSpPr txBox="1"/>
          <p:nvPr/>
        </p:nvSpPr>
        <p:spPr>
          <a:xfrm>
            <a:off x="-1128712" y="1857375"/>
            <a:ext cx="12192000" cy="584775"/>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Ion Tracks in Olivine by TEM</a:t>
            </a:r>
          </a:p>
        </p:txBody>
      </p:sp>
      <p:sp>
        <p:nvSpPr>
          <p:cNvPr id="5" name="TextBox 4">
            <a:extLst>
              <a:ext uri="{FF2B5EF4-FFF2-40B4-BE49-F238E27FC236}">
                <a16:creationId xmlns:a16="http://schemas.microsoft.com/office/drawing/2014/main" id="{AC48052F-C4AC-DF82-5320-3A373576C62F}"/>
              </a:ext>
            </a:extLst>
          </p:cNvPr>
          <p:cNvSpPr txBox="1"/>
          <p:nvPr/>
        </p:nvSpPr>
        <p:spPr>
          <a:xfrm>
            <a:off x="824823" y="5605522"/>
            <a:ext cx="11101388" cy="923330"/>
          </a:xfrm>
          <a:prstGeom prst="rect">
            <a:avLst/>
          </a:prstGeom>
          <a:noFill/>
        </p:spPr>
        <p:txBody>
          <a:bodyPr wrap="square">
            <a:spAutoFit/>
          </a:bodyPr>
          <a:lstStyle/>
          <a:p>
            <a:pPr algn="just"/>
            <a:r>
              <a:rPr lang="en-US" b="0" i="0" dirty="0">
                <a:solidFill>
                  <a:schemeClr val="accent1">
                    <a:lumMod val="75000"/>
                  </a:schemeClr>
                </a:solidFill>
                <a:effectLst/>
                <a:latin typeface="Times New Roman" panose="02020603050405020304" pitchFamily="18" charset="0"/>
                <a:cs typeface="Times New Roman" panose="02020603050405020304" pitchFamily="18" charset="0"/>
              </a:rPr>
              <a:t>HRTEM image of ion tracks in </a:t>
            </a:r>
            <a:r>
              <a:rPr lang="en-US" b="0" i="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olivine</a:t>
            </a:r>
            <a:r>
              <a:rPr lang="en-US" b="0" i="0" dirty="0">
                <a:solidFill>
                  <a:schemeClr val="accent1">
                    <a:lumMod val="75000"/>
                  </a:schemeClr>
                </a:solidFill>
                <a:effectLst/>
                <a:latin typeface="Times New Roman" panose="02020603050405020304" pitchFamily="18" charset="0"/>
                <a:cs typeface="Times New Roman" panose="02020603050405020304" pitchFamily="18" charset="0"/>
              </a:rPr>
              <a:t> irradiated with </a:t>
            </a:r>
            <a:r>
              <a:rPr lang="en-US" b="0" i="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11.1 MeV </a:t>
            </a:r>
            <a:r>
              <a:rPr lang="en-US" b="0" i="0" dirty="0">
                <a:solidFill>
                  <a:schemeClr val="accent1">
                    <a:lumMod val="75000"/>
                  </a:schemeClr>
                </a:solidFill>
                <a:effectLst/>
                <a:latin typeface="Times New Roman" panose="02020603050405020304" pitchFamily="18" charset="0"/>
                <a:cs typeface="Times New Roman" panose="02020603050405020304" pitchFamily="18" charset="0"/>
              </a:rPr>
              <a:t>nucleon −1 Au ions. (a) Track cross-section, (b) FFT pattern of the olivine matrix in [110] zone axis, (c) enlarged image of the track core with FFT pattern from marked area (inset). </a:t>
            </a:r>
          </a:p>
        </p:txBody>
      </p:sp>
      <p:pic>
        <p:nvPicPr>
          <p:cNvPr id="6" name="Picture 5">
            <a:extLst>
              <a:ext uri="{FF2B5EF4-FFF2-40B4-BE49-F238E27FC236}">
                <a16:creationId xmlns:a16="http://schemas.microsoft.com/office/drawing/2014/main" id="{403517FA-2062-6702-48A0-64404F465324}"/>
              </a:ext>
            </a:extLst>
          </p:cNvPr>
          <p:cNvPicPr>
            <a:picLocks noChangeAspect="1"/>
          </p:cNvPicPr>
          <p:nvPr/>
        </p:nvPicPr>
        <p:blipFill>
          <a:blip r:embed="rId3"/>
          <a:stretch>
            <a:fillRect/>
          </a:stretch>
        </p:blipFill>
        <p:spPr>
          <a:xfrm>
            <a:off x="1985963" y="955347"/>
            <a:ext cx="8779108" cy="4742508"/>
          </a:xfrm>
          <a:prstGeom prst="rect">
            <a:avLst/>
          </a:prstGeom>
        </p:spPr>
      </p:pic>
      <p:sp>
        <p:nvSpPr>
          <p:cNvPr id="17" name="TextBox 16">
            <a:extLst>
              <a:ext uri="{FF2B5EF4-FFF2-40B4-BE49-F238E27FC236}">
                <a16:creationId xmlns:a16="http://schemas.microsoft.com/office/drawing/2014/main" id="{D64E0AFF-338B-BC90-1F22-4F42486C59D9}"/>
              </a:ext>
            </a:extLst>
          </p:cNvPr>
          <p:cNvSpPr txBox="1"/>
          <p:nvPr/>
        </p:nvSpPr>
        <p:spPr>
          <a:xfrm>
            <a:off x="3400426" y="6436519"/>
            <a:ext cx="8215312" cy="369332"/>
          </a:xfrm>
          <a:prstGeom prst="rect">
            <a:avLst/>
          </a:prstGeom>
          <a:noFill/>
        </p:spPr>
        <p:txBody>
          <a:bodyPr wrap="square">
            <a:spAutoFit/>
          </a:bodyPr>
          <a:lstStyle/>
          <a:p>
            <a:r>
              <a:rPr lang="en-US" b="0" i="0">
                <a:solidFill>
                  <a:schemeClr val="accent1">
                    <a:lumMod val="75000"/>
                  </a:schemeClr>
                </a:solidFill>
                <a:effectLst/>
                <a:latin typeface="Times New Roman" panose="02020603050405020304" pitchFamily="18" charset="0"/>
                <a:cs typeface="Times New Roman" panose="02020603050405020304" pitchFamily="18" charset="0"/>
              </a:rPr>
              <a:t>10.3847/0004-637X/829/2/120 The Astrophysical Journal, 829, 120 (2016).</a:t>
            </a:r>
            <a:endParaRPr lang="en-US">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0549293-683E-016C-B0E9-AE8317787553}"/>
              </a:ext>
            </a:extLst>
          </p:cNvPr>
          <p:cNvSpPr txBox="1"/>
          <p:nvPr/>
        </p:nvSpPr>
        <p:spPr>
          <a:xfrm>
            <a:off x="0" y="0"/>
            <a:ext cx="12192000" cy="1015663"/>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Radiation Effects on Microstructures of Olivine </a:t>
            </a:r>
          </a:p>
          <a:p>
            <a:pPr algn="ctr"/>
            <a:r>
              <a:rPr lang="en-US" sz="2800">
                <a:solidFill>
                  <a:srgbClr val="1D38C2"/>
                </a:solidFill>
                <a:latin typeface="Times New Roman" panose="02020603050405020304" pitchFamily="18" charset="0"/>
                <a:cs typeface="Times New Roman" panose="02020603050405020304" pitchFamily="18" charset="0"/>
              </a:rPr>
              <a:t>--- Heavy Ion Tracks</a:t>
            </a:r>
          </a:p>
        </p:txBody>
      </p:sp>
    </p:spTree>
    <p:extLst>
      <p:ext uri="{BB962C8B-B14F-4D97-AF65-F5344CB8AC3E}">
        <p14:creationId xmlns:p14="http://schemas.microsoft.com/office/powerpoint/2010/main" val="4132933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9C6B5E-484A-C665-4AC8-B6C1E434F610}"/>
              </a:ext>
            </a:extLst>
          </p:cNvPr>
          <p:cNvPicPr>
            <a:picLocks noChangeAspect="1"/>
          </p:cNvPicPr>
          <p:nvPr/>
        </p:nvPicPr>
        <p:blipFill>
          <a:blip r:embed="rId3"/>
          <a:stretch>
            <a:fillRect/>
          </a:stretch>
        </p:blipFill>
        <p:spPr>
          <a:xfrm>
            <a:off x="152401" y="1417687"/>
            <a:ext cx="7772400" cy="2566736"/>
          </a:xfrm>
          <a:prstGeom prst="rect">
            <a:avLst/>
          </a:prstGeom>
        </p:spPr>
      </p:pic>
      <p:sp>
        <p:nvSpPr>
          <p:cNvPr id="4" name="TextBox 3">
            <a:extLst>
              <a:ext uri="{FF2B5EF4-FFF2-40B4-BE49-F238E27FC236}">
                <a16:creationId xmlns:a16="http://schemas.microsoft.com/office/drawing/2014/main" id="{3E37C125-E2C1-D50C-6B93-BA302AE9447C}"/>
              </a:ext>
            </a:extLst>
          </p:cNvPr>
          <p:cNvSpPr txBox="1"/>
          <p:nvPr/>
        </p:nvSpPr>
        <p:spPr>
          <a:xfrm>
            <a:off x="371475" y="4010709"/>
            <a:ext cx="11358563" cy="646331"/>
          </a:xfrm>
          <a:prstGeom prst="rect">
            <a:avLst/>
          </a:prstGeom>
          <a:noFill/>
        </p:spPr>
        <p:txBody>
          <a:bodyPr wrap="square">
            <a:spAutoFit/>
          </a:bodyPr>
          <a:lstStyle/>
          <a:p>
            <a:pPr algn="just"/>
            <a:r>
              <a:rPr lang="en-US" sz="1800" dirty="0">
                <a:solidFill>
                  <a:schemeClr val="accent1">
                    <a:lumMod val="75000"/>
                  </a:schemeClr>
                </a:solidFill>
                <a:effectLst/>
                <a:latin typeface="TimesNewRoman"/>
              </a:rPr>
              <a:t>Thin foils of olivine [(Mg</a:t>
            </a:r>
            <a:r>
              <a:rPr lang="en-US" sz="1800" baseline="-25000" dirty="0">
                <a:solidFill>
                  <a:schemeClr val="accent1">
                    <a:lumMod val="75000"/>
                  </a:schemeClr>
                </a:solidFill>
                <a:effectLst/>
                <a:latin typeface="TimesNewRoman"/>
              </a:rPr>
              <a:t>0.88</a:t>
            </a:r>
            <a:r>
              <a:rPr lang="en-US" sz="1800" dirty="0">
                <a:solidFill>
                  <a:schemeClr val="accent1">
                    <a:lumMod val="75000"/>
                  </a:schemeClr>
                </a:solidFill>
                <a:effectLst/>
                <a:latin typeface="TimesNewRoman"/>
              </a:rPr>
              <a:t>Fe</a:t>
            </a:r>
            <a:r>
              <a:rPr lang="en-US" sz="1800" baseline="-25000" dirty="0">
                <a:solidFill>
                  <a:schemeClr val="accent1">
                    <a:lumMod val="75000"/>
                  </a:schemeClr>
                </a:solidFill>
                <a:effectLst/>
                <a:latin typeface="TimesNewRoman"/>
              </a:rPr>
              <a:t>0.12</a:t>
            </a:r>
            <a:r>
              <a:rPr lang="en-US" sz="1800" dirty="0">
                <a:solidFill>
                  <a:schemeClr val="accent1">
                    <a:lumMod val="75000"/>
                  </a:schemeClr>
                </a:solidFill>
                <a:effectLst/>
                <a:latin typeface="TimesNewRoman"/>
              </a:rPr>
              <a:t>)</a:t>
            </a:r>
            <a:r>
              <a:rPr lang="en-US" sz="1800" baseline="-25000" dirty="0">
                <a:solidFill>
                  <a:schemeClr val="accent1">
                    <a:lumMod val="75000"/>
                  </a:schemeClr>
                </a:solidFill>
                <a:effectLst/>
                <a:latin typeface="TimesNewRoman"/>
              </a:rPr>
              <a:t>2</a:t>
            </a:r>
            <a:r>
              <a:rPr lang="en-US" sz="1800" dirty="0">
                <a:solidFill>
                  <a:schemeClr val="accent1">
                    <a:lumMod val="75000"/>
                  </a:schemeClr>
                </a:solidFill>
                <a:effectLst/>
                <a:latin typeface="TimesNewRoman"/>
              </a:rPr>
              <a:t>SiO</a:t>
            </a:r>
            <a:r>
              <a:rPr lang="en-US" sz="1800" baseline="-25000" dirty="0">
                <a:solidFill>
                  <a:schemeClr val="accent1">
                    <a:lumMod val="75000"/>
                  </a:schemeClr>
                </a:solidFill>
                <a:effectLst/>
                <a:latin typeface="TimesNewRoman"/>
              </a:rPr>
              <a:t>4</a:t>
            </a:r>
            <a:r>
              <a:rPr lang="en-US" sz="1800" dirty="0">
                <a:solidFill>
                  <a:schemeClr val="accent1">
                    <a:lumMod val="75000"/>
                  </a:schemeClr>
                </a:solidFill>
                <a:effectLst/>
                <a:latin typeface="TimesNewRoman"/>
              </a:rPr>
              <a:t>] are completely amorphized at room temperature by a </a:t>
            </a:r>
            <a:r>
              <a:rPr lang="en-US" sz="1800" dirty="0">
                <a:solidFill>
                  <a:schemeClr val="accent1">
                    <a:lumMod val="75000"/>
                  </a:schemeClr>
                </a:solidFill>
                <a:effectLst/>
                <a:highlight>
                  <a:srgbClr val="FFFF00"/>
                </a:highlight>
                <a:latin typeface="TimesNewRoman"/>
              </a:rPr>
              <a:t>1.5 MeV Kr</a:t>
            </a:r>
            <a:r>
              <a:rPr lang="en-US" sz="1800" baseline="30000" dirty="0">
                <a:solidFill>
                  <a:schemeClr val="accent1">
                    <a:lumMod val="75000"/>
                  </a:schemeClr>
                </a:solidFill>
                <a:effectLst/>
                <a:highlight>
                  <a:srgbClr val="FFFF00"/>
                </a:highlight>
                <a:latin typeface="TimesNewRoman"/>
              </a:rPr>
              <a:t>+</a:t>
            </a:r>
            <a:r>
              <a:rPr lang="en-US" sz="1800" dirty="0">
                <a:solidFill>
                  <a:schemeClr val="accent1">
                    <a:lumMod val="75000"/>
                  </a:schemeClr>
                </a:solidFill>
                <a:effectLst/>
                <a:highlight>
                  <a:srgbClr val="FFFF00"/>
                </a:highlight>
                <a:latin typeface="TimesNewRoman"/>
              </a:rPr>
              <a:t>-ion </a:t>
            </a:r>
            <a:r>
              <a:rPr lang="en-US" sz="1800" dirty="0">
                <a:solidFill>
                  <a:schemeClr val="accent1">
                    <a:lumMod val="75000"/>
                  </a:schemeClr>
                </a:solidFill>
                <a:effectLst/>
                <a:latin typeface="TimesNewRoman"/>
              </a:rPr>
              <a:t>irradiation after a dose of 5.3 × 10</a:t>
            </a:r>
            <a:r>
              <a:rPr lang="en-US" sz="1800" baseline="30000" dirty="0">
                <a:solidFill>
                  <a:schemeClr val="accent1">
                    <a:lumMod val="75000"/>
                  </a:schemeClr>
                </a:solidFill>
                <a:effectLst/>
                <a:latin typeface="TimesNewRoman"/>
              </a:rPr>
              <a:t>14</a:t>
            </a:r>
            <a:r>
              <a:rPr lang="en-US" sz="1800" dirty="0">
                <a:solidFill>
                  <a:schemeClr val="accent1">
                    <a:lumMod val="75000"/>
                  </a:schemeClr>
                </a:solidFill>
                <a:effectLst/>
                <a:latin typeface="TimesNewRoman"/>
              </a:rPr>
              <a:t> ions/cm</a:t>
            </a:r>
            <a:r>
              <a:rPr lang="en-US" sz="1800" baseline="30000" dirty="0">
                <a:solidFill>
                  <a:schemeClr val="accent1">
                    <a:lumMod val="75000"/>
                  </a:schemeClr>
                </a:solidFill>
                <a:effectLst/>
                <a:latin typeface="TimesNewRoman"/>
              </a:rPr>
              <a:t>2</a:t>
            </a:r>
            <a:r>
              <a:rPr lang="en-US" sz="1800" dirty="0">
                <a:solidFill>
                  <a:schemeClr val="accent1">
                    <a:lumMod val="75000"/>
                  </a:schemeClr>
                </a:solidFill>
                <a:effectLst/>
                <a:latin typeface="TimesNewRoman"/>
              </a:rPr>
              <a:t>. </a:t>
            </a:r>
            <a:endParaRPr lang="en-US" dirty="0">
              <a:solidFill>
                <a:schemeClr val="accent1">
                  <a:lumMod val="75000"/>
                </a:schemeClr>
              </a:solidFill>
            </a:endParaRPr>
          </a:p>
        </p:txBody>
      </p:sp>
      <p:sp>
        <p:nvSpPr>
          <p:cNvPr id="6" name="TextBox 5">
            <a:extLst>
              <a:ext uri="{FF2B5EF4-FFF2-40B4-BE49-F238E27FC236}">
                <a16:creationId xmlns:a16="http://schemas.microsoft.com/office/drawing/2014/main" id="{3803F8F3-764F-253E-7188-CCBBF19527F1}"/>
              </a:ext>
            </a:extLst>
          </p:cNvPr>
          <p:cNvSpPr txBox="1"/>
          <p:nvPr/>
        </p:nvSpPr>
        <p:spPr>
          <a:xfrm>
            <a:off x="255985" y="5211613"/>
            <a:ext cx="11628834" cy="646331"/>
          </a:xfrm>
          <a:prstGeom prst="rect">
            <a:avLst/>
          </a:prstGeom>
          <a:noFill/>
        </p:spPr>
        <p:txBody>
          <a:bodyPr wrap="square">
            <a:spAutoFit/>
          </a:bodyPr>
          <a:lstStyle/>
          <a:p>
            <a:r>
              <a:rPr lang="en-US" sz="1800" dirty="0">
                <a:solidFill>
                  <a:schemeClr val="accent1">
                    <a:lumMod val="75000"/>
                  </a:schemeClr>
                </a:solidFill>
                <a:effectLst/>
                <a:latin typeface="Times New Roman" panose="02020603050405020304" pitchFamily="18" charset="0"/>
                <a:cs typeface="Times New Roman" panose="02020603050405020304" pitchFamily="18" charset="0"/>
              </a:rPr>
              <a:t>HRTEM study of displacement cascade damage in krypton-ion-irradiated silicate - olivine L.M. Wang, M.L. Miller and R.C. Ewing, Ultramicroscopy 51 (1993)339-347 </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7B3A73A-0980-7A23-1AE4-9742DF4A8AE1}"/>
              </a:ext>
            </a:extLst>
          </p:cNvPr>
          <p:cNvPicPr>
            <a:picLocks noChangeAspect="1"/>
          </p:cNvPicPr>
          <p:nvPr/>
        </p:nvPicPr>
        <p:blipFill>
          <a:blip r:embed="rId4"/>
          <a:stretch>
            <a:fillRect/>
          </a:stretch>
        </p:blipFill>
        <p:spPr>
          <a:xfrm>
            <a:off x="8153400" y="1323221"/>
            <a:ext cx="3886200" cy="2634916"/>
          </a:xfrm>
          <a:prstGeom prst="rect">
            <a:avLst/>
          </a:prstGeom>
        </p:spPr>
      </p:pic>
      <p:sp>
        <p:nvSpPr>
          <p:cNvPr id="10" name="TextBox 9">
            <a:extLst>
              <a:ext uri="{FF2B5EF4-FFF2-40B4-BE49-F238E27FC236}">
                <a16:creationId xmlns:a16="http://schemas.microsoft.com/office/drawing/2014/main" id="{CC507200-1440-F7C9-7EEE-7E94C50BBE45}"/>
              </a:ext>
            </a:extLst>
          </p:cNvPr>
          <p:cNvSpPr txBox="1"/>
          <p:nvPr/>
        </p:nvSpPr>
        <p:spPr>
          <a:xfrm>
            <a:off x="0" y="0"/>
            <a:ext cx="12192000" cy="1015663"/>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Radiation Effects on Microstructures of Olivine </a:t>
            </a:r>
          </a:p>
          <a:p>
            <a:pPr algn="ctr"/>
            <a:r>
              <a:rPr lang="en-US" sz="2800">
                <a:solidFill>
                  <a:srgbClr val="1D38C2"/>
                </a:solidFill>
                <a:latin typeface="Times New Roman" panose="02020603050405020304" pitchFamily="18" charset="0"/>
                <a:cs typeface="Times New Roman" panose="02020603050405020304" pitchFamily="18" charset="0"/>
              </a:rPr>
              <a:t>--- Heavy Ion Irradiation Induced Amorphization</a:t>
            </a:r>
          </a:p>
        </p:txBody>
      </p:sp>
    </p:spTree>
    <p:extLst>
      <p:ext uri="{BB962C8B-B14F-4D97-AF65-F5344CB8AC3E}">
        <p14:creationId xmlns:p14="http://schemas.microsoft.com/office/powerpoint/2010/main" val="2407243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C11044-4074-CD9D-657E-DF4D82D811AF}"/>
              </a:ext>
            </a:extLst>
          </p:cNvPr>
          <p:cNvSpPr txBox="1"/>
          <p:nvPr/>
        </p:nvSpPr>
        <p:spPr>
          <a:xfrm>
            <a:off x="0" y="0"/>
            <a:ext cx="12192000" cy="1015663"/>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Radiation Effects on Microstructures of Olivine </a:t>
            </a:r>
          </a:p>
          <a:p>
            <a:pPr algn="ctr"/>
            <a:r>
              <a:rPr lang="en-US" sz="2800">
                <a:solidFill>
                  <a:srgbClr val="1D38C2"/>
                </a:solidFill>
                <a:latin typeface="Times New Roman" panose="02020603050405020304" pitchFamily="18" charset="0"/>
                <a:cs typeface="Times New Roman" panose="02020603050405020304" pitchFamily="18" charset="0"/>
              </a:rPr>
              <a:t>--- Light Ion Irradiation Induced Surface Modification</a:t>
            </a:r>
          </a:p>
        </p:txBody>
      </p:sp>
      <p:sp>
        <p:nvSpPr>
          <p:cNvPr id="4" name="TextBox 3">
            <a:extLst>
              <a:ext uri="{FF2B5EF4-FFF2-40B4-BE49-F238E27FC236}">
                <a16:creationId xmlns:a16="http://schemas.microsoft.com/office/drawing/2014/main" id="{2BA8EE76-FDF4-CDEF-8298-77F1C370BF34}"/>
              </a:ext>
            </a:extLst>
          </p:cNvPr>
          <p:cNvSpPr txBox="1"/>
          <p:nvPr/>
        </p:nvSpPr>
        <p:spPr>
          <a:xfrm>
            <a:off x="428624" y="6249083"/>
            <a:ext cx="11187113" cy="338554"/>
          </a:xfrm>
          <a:prstGeom prst="rect">
            <a:avLst/>
          </a:prstGeom>
          <a:noFill/>
        </p:spPr>
        <p:txBody>
          <a:bodyPr wrap="square">
            <a:spAutoFit/>
          </a:bodyPr>
          <a:lstStyle/>
          <a:p>
            <a:r>
              <a:rPr lang="en-US" sz="1600" b="1">
                <a:solidFill>
                  <a:schemeClr val="accent1">
                    <a:lumMod val="75000"/>
                  </a:schemeClr>
                </a:solidFill>
                <a:effectLst/>
                <a:latin typeface="Times New Roman" panose="02020603050405020304" pitchFamily="18" charset="0"/>
                <a:cs typeface="Times New Roman" panose="02020603050405020304" pitchFamily="18" charset="0"/>
              </a:rPr>
              <a:t>C.A. Dukes et al., JOURNAL OF GEOPHYSICAL RESEARCH, VOL. 104, NO. El, PAGES 1865-1872, JANUARY 25, 1999 </a:t>
            </a:r>
            <a:endParaRPr lang="en-US" sz="160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4DCDF1C-374E-0EA6-8071-3476750BC856}"/>
              </a:ext>
            </a:extLst>
          </p:cNvPr>
          <p:cNvPicPr>
            <a:picLocks noChangeAspect="1"/>
          </p:cNvPicPr>
          <p:nvPr/>
        </p:nvPicPr>
        <p:blipFill>
          <a:blip r:embed="rId2"/>
          <a:stretch>
            <a:fillRect/>
          </a:stretch>
        </p:blipFill>
        <p:spPr>
          <a:xfrm>
            <a:off x="1385886" y="1219664"/>
            <a:ext cx="2957514" cy="4825418"/>
          </a:xfrm>
          <a:prstGeom prst="rect">
            <a:avLst/>
          </a:prstGeom>
        </p:spPr>
      </p:pic>
      <p:sp>
        <p:nvSpPr>
          <p:cNvPr id="9" name="TextBox 8">
            <a:extLst>
              <a:ext uri="{FF2B5EF4-FFF2-40B4-BE49-F238E27FC236}">
                <a16:creationId xmlns:a16="http://schemas.microsoft.com/office/drawing/2014/main" id="{18A5EBB4-5D7C-4262-37A0-A69A52EF493E}"/>
              </a:ext>
            </a:extLst>
          </p:cNvPr>
          <p:cNvSpPr txBox="1"/>
          <p:nvPr/>
        </p:nvSpPr>
        <p:spPr>
          <a:xfrm>
            <a:off x="4964114" y="1382286"/>
            <a:ext cx="6275386" cy="4093428"/>
          </a:xfrm>
          <a:prstGeom prst="rect">
            <a:avLst/>
          </a:prstGeom>
          <a:noFill/>
        </p:spPr>
        <p:txBody>
          <a:bodyPr wrap="square">
            <a:spAutoFit/>
          </a:bodyPr>
          <a:lstStyle/>
          <a:p>
            <a:pPr algn="just"/>
            <a:r>
              <a:rPr lang="en-US" sz="2000" b="1" dirty="0">
                <a:solidFill>
                  <a:schemeClr val="accent1">
                    <a:lumMod val="75000"/>
                  </a:schemeClr>
                </a:solidFill>
                <a:effectLst/>
                <a:latin typeface="Times New Roman" panose="02020603050405020304" pitchFamily="18" charset="0"/>
                <a:cs typeface="Times New Roman" panose="02020603050405020304" pitchFamily="18" charset="0"/>
              </a:rPr>
              <a:t>Detail of XPS spectrum in the Fe-2p region, </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showing </a:t>
            </a:r>
            <a:r>
              <a:rPr lang="en-US" sz="20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reduction</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of iron in olivine as a function of the fluence of </a:t>
            </a:r>
            <a:r>
              <a:rPr lang="en-US" sz="2000" dirty="0">
                <a:solidFill>
                  <a:srgbClr val="FF0000"/>
                </a:solidFill>
                <a:effectLst/>
                <a:latin typeface="Times New Roman" panose="02020603050405020304" pitchFamily="18" charset="0"/>
                <a:cs typeface="Times New Roman" panose="02020603050405020304" pitchFamily="18" charset="0"/>
              </a:rPr>
              <a:t>4 keV helium ions</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Features to the high binding energy side of the prima• transitions are shake-up peaks. </a:t>
            </a:r>
          </a:p>
          <a:p>
            <a:pPr marL="457200" indent="-457200" algn="just">
              <a:buAutoNum type="alphaLcParenBoth"/>
            </a:pP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The olivine surface is composed of Fe</a:t>
            </a:r>
            <a:r>
              <a:rPr lang="en-US" sz="2000" baseline="30000" dirty="0">
                <a:solidFill>
                  <a:schemeClr val="accent1">
                    <a:lumMod val="75000"/>
                  </a:schemeClr>
                </a:solidFill>
                <a:effectLst/>
                <a:latin typeface="Times New Roman" panose="02020603050405020304" pitchFamily="18" charset="0"/>
                <a:cs typeface="Times New Roman" panose="02020603050405020304" pitchFamily="18" charset="0"/>
              </a:rPr>
              <a:t>3+ </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before ion bombardment. Iron begins to reduce from the surface ferric oxide(Fe ) to </a:t>
            </a:r>
            <a:r>
              <a:rPr lang="en-US" sz="2000" dirty="0" err="1">
                <a:solidFill>
                  <a:schemeClr val="accent1">
                    <a:lumMod val="75000"/>
                  </a:schemeClr>
                </a:solidFill>
                <a:effectLst/>
                <a:latin typeface="Times New Roman" panose="02020603050405020304" pitchFamily="18" charset="0"/>
                <a:cs typeface="Times New Roman" panose="02020603050405020304" pitchFamily="18" charset="0"/>
              </a:rPr>
              <a:t>olivines</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native</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ferrous oxide(Fe ) and metallic iron(Fe). </a:t>
            </a:r>
          </a:p>
          <a:p>
            <a:pPr marL="457200" indent="-457200" algn="just">
              <a:buAutoNum type="alphaLcParenBoth"/>
            </a:pP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Iron spectra are shown for (b) 5 x 10</a:t>
            </a:r>
            <a:r>
              <a:rPr lang="en-US" sz="2000" baseline="30000" dirty="0">
                <a:solidFill>
                  <a:schemeClr val="accent1">
                    <a:lumMod val="75000"/>
                  </a:schemeClr>
                </a:solidFill>
                <a:latin typeface="Times New Roman" panose="02020603050405020304" pitchFamily="18" charset="0"/>
                <a:cs typeface="Times New Roman" panose="02020603050405020304" pitchFamily="18" charset="0"/>
              </a:rPr>
              <a:t>1</a:t>
            </a:r>
            <a:r>
              <a:rPr lang="en-US" sz="2000" baseline="30000" dirty="0">
                <a:solidFill>
                  <a:schemeClr val="accent1">
                    <a:lumMod val="75000"/>
                  </a:schemeClr>
                </a:solidFill>
                <a:effectLst/>
                <a:latin typeface="Times New Roman" panose="02020603050405020304" pitchFamily="18" charset="0"/>
                <a:cs typeface="Times New Roman" panose="02020603050405020304" pitchFamily="18" charset="0"/>
              </a:rPr>
              <a:t>6</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He/cm</a:t>
            </a:r>
            <a:r>
              <a:rPr lang="en-US" sz="2000" baseline="30000" dirty="0">
                <a:solidFill>
                  <a:schemeClr val="accent1">
                    <a:lumMod val="75000"/>
                  </a:schemeClr>
                </a:solidFill>
                <a:effectLst/>
                <a:latin typeface="Times New Roman" panose="02020603050405020304" pitchFamily="18" charset="0"/>
                <a:cs typeface="Times New Roman" panose="02020603050405020304" pitchFamily="18" charset="0"/>
              </a:rPr>
              <a:t>2</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(c)1 x 10</a:t>
            </a:r>
            <a:r>
              <a:rPr lang="en-US" sz="2000" baseline="30000" dirty="0">
                <a:solidFill>
                  <a:schemeClr val="accent1">
                    <a:lumMod val="75000"/>
                  </a:schemeClr>
                </a:solidFill>
                <a:effectLst/>
                <a:latin typeface="Times New Roman" panose="02020603050405020304" pitchFamily="18" charset="0"/>
                <a:cs typeface="Times New Roman" panose="02020603050405020304" pitchFamily="18" charset="0"/>
              </a:rPr>
              <a:t>17</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He/cm</a:t>
            </a:r>
            <a:r>
              <a:rPr lang="en-US" sz="2000" baseline="30000" dirty="0">
                <a:solidFill>
                  <a:schemeClr val="accent1">
                    <a:lumMod val="75000"/>
                  </a:schemeClr>
                </a:solidFill>
                <a:effectLst/>
                <a:latin typeface="Times New Roman" panose="02020603050405020304" pitchFamily="18" charset="0"/>
                <a:cs typeface="Times New Roman" panose="02020603050405020304" pitchFamily="18" charset="0"/>
              </a:rPr>
              <a:t>2</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000" dirty="0">
                <a:solidFill>
                  <a:schemeClr val="accent1">
                    <a:lumMod val="75000"/>
                  </a:schemeClr>
                </a:solidFill>
                <a:latin typeface="Times New Roman" panose="02020603050405020304" pitchFamily="18" charset="0"/>
                <a:cs typeface="Times New Roman" panose="02020603050405020304" pitchFamily="18" charset="0"/>
              </a:rPr>
              <a:t>a</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nd (d) 2 x 10</a:t>
            </a:r>
            <a:r>
              <a:rPr lang="en-US" sz="2000" baseline="30000" dirty="0">
                <a:solidFill>
                  <a:schemeClr val="accent1">
                    <a:lumMod val="75000"/>
                  </a:schemeClr>
                </a:solidFill>
                <a:latin typeface="Times New Roman" panose="02020603050405020304" pitchFamily="18" charset="0"/>
                <a:cs typeface="Times New Roman" panose="02020603050405020304" pitchFamily="18" charset="0"/>
              </a:rPr>
              <a:t>1</a:t>
            </a:r>
            <a:r>
              <a:rPr lang="en-US" sz="2000" baseline="30000" dirty="0">
                <a:solidFill>
                  <a:schemeClr val="accent1">
                    <a:lumMod val="75000"/>
                  </a:schemeClr>
                </a:solidFill>
                <a:effectLst/>
                <a:latin typeface="Times New Roman" panose="02020603050405020304" pitchFamily="18" charset="0"/>
                <a:cs typeface="Times New Roman" panose="02020603050405020304" pitchFamily="18" charset="0"/>
              </a:rPr>
              <a:t>7</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He/cm</a:t>
            </a:r>
            <a:r>
              <a:rPr lang="en-US" sz="2000" baseline="30000" dirty="0">
                <a:solidFill>
                  <a:schemeClr val="accent1">
                    <a:lumMod val="75000"/>
                  </a:schemeClr>
                </a:solidFill>
                <a:effectLst/>
                <a:latin typeface="Times New Roman" panose="02020603050405020304" pitchFamily="18" charset="0"/>
                <a:cs typeface="Times New Roman" panose="02020603050405020304" pitchFamily="18" charset="0"/>
              </a:rPr>
              <a:t>2</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(e)After 4x10</a:t>
            </a:r>
            <a:r>
              <a:rPr lang="en-US" sz="2000" baseline="30000" dirty="0">
                <a:solidFill>
                  <a:schemeClr val="accent1">
                    <a:lumMod val="75000"/>
                  </a:schemeClr>
                </a:solidFill>
                <a:latin typeface="Times New Roman" panose="02020603050405020304" pitchFamily="18" charset="0"/>
                <a:cs typeface="Times New Roman" panose="02020603050405020304" pitchFamily="18" charset="0"/>
              </a:rPr>
              <a:t>17</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He/cm</a:t>
            </a:r>
            <a:r>
              <a:rPr lang="en-US" sz="2000" baseline="30000" dirty="0">
                <a:solidFill>
                  <a:schemeClr val="accent1">
                    <a:lumMod val="75000"/>
                  </a:schemeClr>
                </a:solidFill>
                <a:effectLst/>
                <a:latin typeface="Times New Roman" panose="02020603050405020304" pitchFamily="18" charset="0"/>
                <a:cs typeface="Times New Roman" panose="02020603050405020304" pitchFamily="18" charset="0"/>
              </a:rPr>
              <a:t>2</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most of the iron oxide has been chemically reduced, leaving a residual amount of Fe</a:t>
            </a:r>
            <a:r>
              <a:rPr lang="en-US" sz="2000" baseline="30000" dirty="0">
                <a:solidFill>
                  <a:schemeClr val="accent1">
                    <a:lumMod val="75000"/>
                  </a:schemeClr>
                </a:solidFill>
                <a:effectLst/>
                <a:latin typeface="Times New Roman" panose="02020603050405020304" pitchFamily="18" charset="0"/>
                <a:cs typeface="Times New Roman" panose="02020603050405020304" pitchFamily="18" charset="0"/>
              </a:rPr>
              <a:t>2+ </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and Fe</a:t>
            </a:r>
            <a:r>
              <a:rPr lang="en-US" sz="2000" baseline="30000" dirty="0">
                <a:solidFill>
                  <a:schemeClr val="accent1">
                    <a:lumMod val="75000"/>
                  </a:schemeClr>
                </a:solidFill>
                <a:effectLst/>
                <a:latin typeface="Times New Roman" panose="02020603050405020304" pitchFamily="18" charset="0"/>
                <a:cs typeface="Times New Roman" panose="02020603050405020304" pitchFamily="18" charset="0"/>
              </a:rPr>
              <a:t>3+</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06BB95E-A726-83D6-FD5B-7B7152E06A40}"/>
              </a:ext>
            </a:extLst>
          </p:cNvPr>
          <p:cNvSpPr txBox="1"/>
          <p:nvPr/>
        </p:nvSpPr>
        <p:spPr>
          <a:xfrm>
            <a:off x="5089358" y="5775158"/>
            <a:ext cx="5867312" cy="369332"/>
          </a:xfrm>
          <a:prstGeom prst="rect">
            <a:avLst/>
          </a:prstGeom>
          <a:noFill/>
        </p:spPr>
        <p:txBody>
          <a:bodyPr wrap="none" rtlCol="0">
            <a:spAutoFit/>
          </a:bodyPr>
          <a:lstStyle/>
          <a:p>
            <a:r>
              <a:rPr lang="en-US">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 Simulating Solar Wind effect on the surfaces of numerals.</a:t>
            </a:r>
          </a:p>
        </p:txBody>
      </p:sp>
    </p:spTree>
    <p:extLst>
      <p:ext uri="{BB962C8B-B14F-4D97-AF65-F5344CB8AC3E}">
        <p14:creationId xmlns:p14="http://schemas.microsoft.com/office/powerpoint/2010/main" val="771037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22A8EF-F41C-1B3C-19A8-D1AC9F388E69}"/>
              </a:ext>
            </a:extLst>
          </p:cNvPr>
          <p:cNvSpPr txBox="1"/>
          <p:nvPr/>
        </p:nvSpPr>
        <p:spPr>
          <a:xfrm>
            <a:off x="7519219" y="879801"/>
            <a:ext cx="4253681" cy="4832092"/>
          </a:xfrm>
          <a:prstGeom prst="rect">
            <a:avLst/>
          </a:prstGeom>
          <a:noFill/>
        </p:spPr>
        <p:txBody>
          <a:bodyPr wrap="square">
            <a:spAutoFit/>
          </a:bodyPr>
          <a:lstStyle/>
          <a:p>
            <a:pPr marL="285750" indent="-285750" algn="just">
              <a:buFont typeface="Wingdings" pitchFamily="2" charset="2"/>
              <a:buChar char="Ø"/>
            </a:pPr>
            <a:r>
              <a:rPr lang="en-US" sz="2200" b="1"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A massive cluster of galaxies</a:t>
            </a:r>
            <a:r>
              <a:rPr lang="en-US" sz="2200" dirty="0">
                <a:solidFill>
                  <a:schemeClr val="accent1">
                    <a:lumMod val="75000"/>
                  </a:schemeClr>
                </a:solidFill>
                <a:effectLst/>
                <a:latin typeface="Times New Roman" panose="02020603050405020304" pitchFamily="18" charset="0"/>
                <a:cs typeface="Times New Roman" panose="02020603050405020304" pitchFamily="18" charset="0"/>
              </a:rPr>
              <a:t>, known as the </a:t>
            </a:r>
            <a:r>
              <a:rPr lang="en-US" sz="2200" dirty="0">
                <a:solidFill>
                  <a:srgbClr val="FF01F4"/>
                </a:solidFill>
                <a:effectLst/>
                <a:latin typeface="Times New Roman" panose="02020603050405020304" pitchFamily="18" charset="0"/>
                <a:cs typeface="Times New Roman" panose="02020603050405020304" pitchFamily="18" charset="0"/>
              </a:rPr>
              <a:t>Bullet Cluster</a:t>
            </a:r>
            <a:r>
              <a:rPr lang="en-US" sz="2200" dirty="0">
                <a:solidFill>
                  <a:schemeClr val="accent1">
                    <a:lumMod val="75000"/>
                  </a:schemeClr>
                </a:solidFill>
                <a:effectLst/>
                <a:latin typeface="Times New Roman" panose="02020603050405020304" pitchFamily="18" charset="0"/>
                <a:cs typeface="Times New Roman" panose="02020603050405020304" pitchFamily="18" charset="0"/>
              </a:rPr>
              <a:t>, creates gravitational lens distortions of</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a:solidFill>
                  <a:schemeClr val="accent1">
                    <a:lumMod val="75000"/>
                  </a:schemeClr>
                </a:solidFill>
                <a:effectLst/>
                <a:latin typeface="Times New Roman" panose="02020603050405020304" pitchFamily="18" charset="0"/>
                <a:cs typeface="Times New Roman" panose="02020603050405020304" pitchFamily="18" charset="0"/>
              </a:rPr>
              <a:t>background galaxies in a way that has been interpreted as strong evidence that </a:t>
            </a:r>
            <a:r>
              <a:rPr lang="en-US" sz="2200" dirty="0">
                <a:solidFill>
                  <a:schemeClr val="accent1">
                    <a:lumMod val="75000"/>
                  </a:schemeClr>
                </a:solidFill>
                <a:effectLst/>
                <a:highlight>
                  <a:srgbClr val="00FF00"/>
                </a:highlight>
                <a:latin typeface="Times New Roman" panose="02020603050405020304" pitchFamily="18" charset="0"/>
                <a:cs typeface="Times New Roman" panose="02020603050405020304" pitchFamily="18" charset="0"/>
              </a:rPr>
              <a:t>dark matter exists </a:t>
            </a:r>
            <a:r>
              <a:rPr lang="en-US" sz="2200" dirty="0">
                <a:solidFill>
                  <a:schemeClr val="accent1">
                    <a:lumMod val="75000"/>
                  </a:schemeClr>
                </a:solidFill>
                <a:effectLst/>
                <a:latin typeface="Times New Roman" panose="02020603050405020304" pitchFamily="18" charset="0"/>
                <a:cs typeface="Times New Roman" panose="02020603050405020304" pitchFamily="18" charset="0"/>
              </a:rPr>
              <a:t>within. </a:t>
            </a:r>
          </a:p>
          <a:p>
            <a:pPr marL="285750" indent="-285750" algn="just">
              <a:buFont typeface="Wingdings" pitchFamily="2" charset="2"/>
              <a:buChar char="Ø"/>
            </a:pPr>
            <a:r>
              <a:rPr lang="en-US" sz="22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The</a:t>
            </a:r>
            <a:r>
              <a:rPr lang="en-US" sz="2200"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 </a:t>
            </a:r>
            <a:r>
              <a:rPr lang="en-US" sz="22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composite image </a:t>
            </a:r>
            <a:r>
              <a:rPr lang="en-US" sz="2200" dirty="0">
                <a:solidFill>
                  <a:schemeClr val="accent1">
                    <a:lumMod val="75000"/>
                  </a:schemeClr>
                </a:solidFill>
                <a:effectLst/>
                <a:latin typeface="Times New Roman" panose="02020603050405020304" pitchFamily="18" charset="0"/>
                <a:cs typeface="Times New Roman" panose="02020603050405020304" pitchFamily="18" charset="0"/>
              </a:rPr>
              <a:t>was created by the Hubble, Chandra and Magellan telescopes, with pink depicting the X-rays emitted by hot gas, and </a:t>
            </a:r>
            <a:r>
              <a:rPr lang="en-US" sz="22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blue depicting the suggested dark matter distribution</a:t>
            </a:r>
            <a:r>
              <a:rPr lang="en-US" sz="2200" dirty="0">
                <a:solidFill>
                  <a:schemeClr val="accent1">
                    <a:lumMod val="75000"/>
                  </a:schemeClr>
                </a:solidFill>
                <a:effectLst/>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56F5DC72-E26C-2134-099D-87740BB93EED}"/>
              </a:ext>
            </a:extLst>
          </p:cNvPr>
          <p:cNvPicPr>
            <a:picLocks noChangeAspect="1"/>
          </p:cNvPicPr>
          <p:nvPr/>
        </p:nvPicPr>
        <p:blipFill>
          <a:blip r:embed="rId2"/>
          <a:stretch>
            <a:fillRect/>
          </a:stretch>
        </p:blipFill>
        <p:spPr>
          <a:xfrm>
            <a:off x="419100" y="879801"/>
            <a:ext cx="7100118" cy="5152699"/>
          </a:xfrm>
          <a:prstGeom prst="rect">
            <a:avLst/>
          </a:prstGeom>
        </p:spPr>
      </p:pic>
      <p:sp>
        <p:nvSpPr>
          <p:cNvPr id="5" name="TextBox 4">
            <a:extLst>
              <a:ext uri="{FF2B5EF4-FFF2-40B4-BE49-F238E27FC236}">
                <a16:creationId xmlns:a16="http://schemas.microsoft.com/office/drawing/2014/main" id="{9D96D092-0C90-A4F1-F1E7-7449F91D63BE}"/>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Dark Matters in the Universe</a:t>
            </a:r>
            <a:endParaRPr lang="en-US" sz="3200" b="1"/>
          </a:p>
        </p:txBody>
      </p:sp>
      <p:sp>
        <p:nvSpPr>
          <p:cNvPr id="6" name="TextBox 5">
            <a:extLst>
              <a:ext uri="{FF2B5EF4-FFF2-40B4-BE49-F238E27FC236}">
                <a16:creationId xmlns:a16="http://schemas.microsoft.com/office/drawing/2014/main" id="{471F3F65-963C-4ECA-F0E7-F4393C1B28D5}"/>
              </a:ext>
            </a:extLst>
          </p:cNvPr>
          <p:cNvSpPr txBox="1"/>
          <p:nvPr/>
        </p:nvSpPr>
        <p:spPr>
          <a:xfrm>
            <a:off x="7701455" y="5897463"/>
            <a:ext cx="3889206" cy="369332"/>
          </a:xfrm>
          <a:prstGeom prst="rect">
            <a:avLst/>
          </a:prstGeom>
          <a:noFill/>
        </p:spPr>
        <p:txBody>
          <a:bodyPr wrap="none" rtlCol="0">
            <a:spAutoFit/>
          </a:bodyPr>
          <a:lstStyle/>
          <a:p>
            <a:r>
              <a:rPr lang="en-US">
                <a:solidFill>
                  <a:schemeClr val="accent1">
                    <a:lumMod val="75000"/>
                  </a:schemeClr>
                </a:solidFill>
                <a:latin typeface="Times New Roman" panose="02020603050405020304" pitchFamily="18" charset="0"/>
                <a:cs typeface="Times New Roman" panose="02020603050405020304" pitchFamily="18" charset="0"/>
              </a:rPr>
              <a:t>Science, Feb. 3, 2020 by Emily Toomey</a:t>
            </a:r>
          </a:p>
        </p:txBody>
      </p:sp>
    </p:spTree>
    <p:extLst>
      <p:ext uri="{BB962C8B-B14F-4D97-AF65-F5344CB8AC3E}">
        <p14:creationId xmlns:p14="http://schemas.microsoft.com/office/powerpoint/2010/main" val="2977792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CAE54-5FE6-644A-0E47-EAE10A2D5320}"/>
              </a:ext>
            </a:extLst>
          </p:cNvPr>
          <p:cNvSpPr txBox="1"/>
          <p:nvPr/>
        </p:nvSpPr>
        <p:spPr>
          <a:xfrm>
            <a:off x="0" y="0"/>
            <a:ext cx="12192000" cy="1015663"/>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Radiation Effects on Microstructures of Olivine </a:t>
            </a:r>
          </a:p>
          <a:p>
            <a:pPr algn="ctr"/>
            <a:r>
              <a:rPr lang="en-US" sz="2800">
                <a:solidFill>
                  <a:srgbClr val="1D38C2"/>
                </a:solidFill>
                <a:latin typeface="Times New Roman" panose="02020603050405020304" pitchFamily="18" charset="0"/>
                <a:cs typeface="Times New Roman" panose="02020603050405020304" pitchFamily="18" charset="0"/>
              </a:rPr>
              <a:t>--- Electron-beam Irradiation</a:t>
            </a:r>
          </a:p>
        </p:txBody>
      </p:sp>
      <p:sp>
        <p:nvSpPr>
          <p:cNvPr id="5" name="TextBox 4">
            <a:extLst>
              <a:ext uri="{FF2B5EF4-FFF2-40B4-BE49-F238E27FC236}">
                <a16:creationId xmlns:a16="http://schemas.microsoft.com/office/drawing/2014/main" id="{CB5DD0A3-CBA2-9E50-AD48-34787413D91C}"/>
              </a:ext>
            </a:extLst>
          </p:cNvPr>
          <p:cNvSpPr txBox="1"/>
          <p:nvPr/>
        </p:nvSpPr>
        <p:spPr>
          <a:xfrm>
            <a:off x="331611" y="6271002"/>
            <a:ext cx="11528778" cy="461665"/>
          </a:xfrm>
          <a:prstGeom prst="rect">
            <a:avLst/>
          </a:prstGeom>
          <a:noFill/>
        </p:spPr>
        <p:txBody>
          <a:bodyPr wrap="square">
            <a:spAutoFit/>
          </a:bodyPr>
          <a:lstStyle/>
          <a:p>
            <a:r>
              <a:rPr lang="en-US" sz="1200" dirty="0">
                <a:solidFill>
                  <a:schemeClr val="accent1">
                    <a:lumMod val="75000"/>
                  </a:schemeClr>
                </a:solidFill>
                <a:effectLst/>
                <a:latin typeface="Times New Roman" panose="02020603050405020304" pitchFamily="18" charset="0"/>
                <a:cs typeface="Times New Roman" panose="02020603050405020304" pitchFamily="18" charset="0"/>
              </a:rPr>
              <a:t>L. LEMELLE, L. BEAUNIER, S. BORENSZTAJN, M. FIALIN, and F. GUYO, </a:t>
            </a:r>
            <a:r>
              <a:rPr lang="en-US" sz="1200" b="1" dirty="0">
                <a:solidFill>
                  <a:schemeClr val="accent1">
                    <a:lumMod val="75000"/>
                  </a:schemeClr>
                </a:solidFill>
                <a:effectLst/>
                <a:latin typeface="Times New Roman" panose="02020603050405020304" pitchFamily="18" charset="0"/>
                <a:cs typeface="Times New Roman" panose="02020603050405020304" pitchFamily="18" charset="0"/>
              </a:rPr>
              <a:t>Destabilization of olivine by </a:t>
            </a:r>
            <a:r>
              <a:rPr lang="en-US" sz="1200" b="1" dirty="0">
                <a:solidFill>
                  <a:srgbClr val="FF0000"/>
                </a:solidFill>
                <a:effectLst/>
                <a:latin typeface="Times New Roman" panose="02020603050405020304" pitchFamily="18" charset="0"/>
                <a:cs typeface="Times New Roman" panose="02020603050405020304" pitchFamily="18" charset="0"/>
              </a:rPr>
              <a:t>30-keV electron irradiation</a:t>
            </a:r>
            <a:r>
              <a:rPr lang="en-US" sz="1200" b="1" dirty="0">
                <a:solidFill>
                  <a:schemeClr val="accent1">
                    <a:lumMod val="75000"/>
                  </a:schemeClr>
                </a:solidFill>
                <a:effectLst/>
                <a:latin typeface="Times New Roman" panose="02020603050405020304" pitchFamily="18" charset="0"/>
                <a:cs typeface="Times New Roman" panose="02020603050405020304" pitchFamily="18" charset="0"/>
              </a:rPr>
              <a:t>: A possible mechanism of space weathering affecting interplanetary dust particles and planetary surfaces, </a:t>
            </a:r>
            <a:r>
              <a:rPr lang="en-US" sz="1200" dirty="0" err="1">
                <a:solidFill>
                  <a:schemeClr val="accent1">
                    <a:lumMod val="75000"/>
                  </a:schemeClr>
                </a:solidFill>
                <a:effectLst/>
                <a:latin typeface="Times New Roman" panose="02020603050405020304" pitchFamily="18" charset="0"/>
                <a:cs typeface="Times New Roman" panose="02020603050405020304" pitchFamily="18" charset="0"/>
              </a:rPr>
              <a:t>Geochimica</a:t>
            </a:r>
            <a:r>
              <a:rPr lang="en-US" sz="1200" dirty="0">
                <a:solidFill>
                  <a:schemeClr val="accent1">
                    <a:lumMod val="75000"/>
                  </a:schemeClr>
                </a:solidFill>
                <a:effectLst/>
                <a:latin typeface="Times New Roman" panose="02020603050405020304" pitchFamily="18" charset="0"/>
                <a:cs typeface="Times New Roman" panose="02020603050405020304" pitchFamily="18" charset="0"/>
              </a:rPr>
              <a:t> et </a:t>
            </a:r>
            <a:r>
              <a:rPr lang="en-US" sz="1200" dirty="0" err="1">
                <a:solidFill>
                  <a:schemeClr val="accent1">
                    <a:lumMod val="75000"/>
                  </a:schemeClr>
                </a:solidFill>
                <a:effectLst/>
                <a:latin typeface="Times New Roman" panose="02020603050405020304" pitchFamily="18" charset="0"/>
                <a:cs typeface="Times New Roman" panose="02020603050405020304" pitchFamily="18" charset="0"/>
              </a:rPr>
              <a:t>Cosmochimica</a:t>
            </a:r>
            <a:r>
              <a:rPr lang="en-US" sz="1200" dirty="0">
                <a:solidFill>
                  <a:schemeClr val="accent1">
                    <a:lumMod val="75000"/>
                  </a:schemeClr>
                </a:solidFill>
                <a:effectLst/>
                <a:latin typeface="Times New Roman" panose="02020603050405020304" pitchFamily="18" charset="0"/>
                <a:cs typeface="Times New Roman" panose="02020603050405020304" pitchFamily="18" charset="0"/>
              </a:rPr>
              <a:t> Acta, Vol. 67, No. 10, pp. 1901–1910, 2003.</a:t>
            </a:r>
            <a:endParaRPr lang="en-US" sz="1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B975B8E-3597-F2F8-A67F-8073DA89C8FC}"/>
              </a:ext>
            </a:extLst>
          </p:cNvPr>
          <p:cNvSpPr txBox="1"/>
          <p:nvPr/>
        </p:nvSpPr>
        <p:spPr>
          <a:xfrm>
            <a:off x="393674" y="1015663"/>
            <a:ext cx="11088512" cy="646331"/>
          </a:xfrm>
          <a:prstGeom prst="rect">
            <a:avLst/>
          </a:prstGeom>
          <a:noFill/>
        </p:spPr>
        <p:txBody>
          <a:bodyPr wrap="square">
            <a:spAutoFit/>
          </a:bodyPr>
          <a:lstStyle/>
          <a:p>
            <a:pPr marL="285750" indent="-285750" algn="just">
              <a:buFont typeface="Wingdings" pitchFamily="2" charset="2"/>
              <a:buChar char="Ø"/>
            </a:pPr>
            <a:r>
              <a:rPr lang="en-US" b="1"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Electron beam induced chemical fractionations </a:t>
            </a:r>
            <a:r>
              <a:rPr lang="en-US" dirty="0">
                <a:solidFill>
                  <a:schemeClr val="accent1">
                    <a:lumMod val="75000"/>
                  </a:schemeClr>
                </a:solidFill>
                <a:latin typeface="Times New Roman" panose="02020603050405020304" pitchFamily="18" charset="0"/>
                <a:cs typeface="Times New Roman" panose="02020603050405020304" pitchFamily="18" charset="0"/>
              </a:rPr>
              <a:t>from </a:t>
            </a:r>
            <a:r>
              <a:rPr lang="en-US" dirty="0">
                <a:solidFill>
                  <a:srgbClr val="FF0000"/>
                </a:solidFill>
                <a:latin typeface="Times New Roman" panose="02020603050405020304" pitchFamily="18" charset="0"/>
                <a:cs typeface="Times New Roman" panose="02020603050405020304" pitchFamily="18" charset="0"/>
              </a:rPr>
              <a:t>electrostatic discharges </a:t>
            </a:r>
            <a:r>
              <a:rPr lang="en-US" dirty="0">
                <a:solidFill>
                  <a:schemeClr val="accent1">
                    <a:lumMod val="75000"/>
                  </a:schemeClr>
                </a:solidFill>
                <a:latin typeface="Times New Roman" panose="02020603050405020304" pitchFamily="18" charset="0"/>
                <a:cs typeface="Times New Roman" panose="02020603050405020304" pitchFamily="18" charset="0"/>
              </a:rPr>
              <a:t>leading to the breakdown of the dielectric lattice: T</a:t>
            </a:r>
            <a:r>
              <a:rPr lang="en-US" dirty="0">
                <a:solidFill>
                  <a:schemeClr val="accent1">
                    <a:lumMod val="75000"/>
                  </a:schemeClr>
                </a:solidFill>
                <a:effectLst/>
                <a:latin typeface="Times New Roman" panose="02020603050405020304" pitchFamily="18" charset="0"/>
                <a:cs typeface="Times New Roman" panose="02020603050405020304" pitchFamily="18" charset="0"/>
              </a:rPr>
              <a:t>he irradiated areas are slightly enriched in MgO, whereas the deposits are enriched in SiO</a:t>
            </a:r>
            <a:r>
              <a:rPr lang="en-US" baseline="-25000" dirty="0">
                <a:solidFill>
                  <a:schemeClr val="accent1">
                    <a:lumMod val="75000"/>
                  </a:schemeClr>
                </a:solidFill>
                <a:latin typeface="Times New Roman" panose="02020603050405020304" pitchFamily="18" charset="0"/>
                <a:cs typeface="Times New Roman" panose="02020603050405020304" pitchFamily="18" charset="0"/>
              </a:rPr>
              <a:t>2</a:t>
            </a:r>
            <a:r>
              <a:rPr lang="en-US" dirty="0">
                <a:solidFill>
                  <a:schemeClr val="accent1">
                    <a:lumMod val="75000"/>
                  </a:schemeClr>
                </a:solidFill>
                <a:effectLst/>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39D7192B-308C-9833-5798-8BC16909312B}"/>
              </a:ext>
            </a:extLst>
          </p:cNvPr>
          <p:cNvSpPr txBox="1"/>
          <p:nvPr/>
        </p:nvSpPr>
        <p:spPr>
          <a:xfrm>
            <a:off x="1447799" y="3993593"/>
            <a:ext cx="4145491" cy="1077218"/>
          </a:xfrm>
          <a:prstGeom prst="rect">
            <a:avLst/>
          </a:prstGeom>
          <a:noFill/>
        </p:spPr>
        <p:txBody>
          <a:bodyPr wrap="square">
            <a:spAutoFit/>
          </a:bodyPr>
          <a:lstStyle/>
          <a:p>
            <a:pPr algn="just"/>
            <a:r>
              <a:rPr lang="en-US" sz="1600" dirty="0">
                <a:effectLst/>
                <a:latin typeface="Times New Roman" panose="02020603050405020304" pitchFamily="18" charset="0"/>
                <a:cs typeface="Times New Roman" panose="02020603050405020304" pitchFamily="18" charset="0"/>
              </a:rPr>
              <a:t>SEM image (tilt angle of 60°) of olivine surface (10% Fa–90% </a:t>
            </a:r>
            <a:r>
              <a:rPr lang="en-US" sz="1600" dirty="0" err="1">
                <a:effectLst/>
                <a:latin typeface="Times New Roman" panose="02020603050405020304" pitchFamily="18" charset="0"/>
                <a:cs typeface="Times New Roman" panose="02020603050405020304" pitchFamily="18" charset="0"/>
              </a:rPr>
              <a:t>Fo</a:t>
            </a:r>
            <a:r>
              <a:rPr lang="en-US" sz="1600" dirty="0">
                <a:effectLst/>
                <a:latin typeface="Times New Roman" panose="02020603050405020304" pitchFamily="18" charset="0"/>
                <a:cs typeface="Times New Roman" panose="02020603050405020304" pitchFamily="18" charset="0"/>
              </a:rPr>
              <a:t>) scanned 4 times on a 100 um x 100 um area with a 60-nA beam (</a:t>
            </a:r>
            <a:r>
              <a:rPr lang="en-US" sz="1600" i="1" dirty="0">
                <a:effectLst/>
                <a:latin typeface="Times New Roman" panose="02020603050405020304" pitchFamily="18" charset="0"/>
                <a:cs typeface="Times New Roman" panose="02020603050405020304" pitchFamily="18" charset="0"/>
              </a:rPr>
              <a:t>Q </a:t>
            </a:r>
            <a:r>
              <a:rPr lang="en-US" sz="1600" i="1" dirty="0">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180 </a:t>
            </a:r>
            <a:r>
              <a:rPr lang="en-US" sz="1600" dirty="0" err="1">
                <a:effectLst/>
                <a:latin typeface="Times New Roman" panose="02020603050405020304" pitchFamily="18" charset="0"/>
                <a:cs typeface="Times New Roman" panose="02020603050405020304" pitchFamily="18" charset="0"/>
              </a:rPr>
              <a:t>pC</a:t>
            </a:r>
            <a:r>
              <a:rPr lang="en-US" sz="1600" dirty="0">
                <a:effectLst/>
                <a:latin typeface="Times New Roman" panose="02020603050405020304" pitchFamily="18" charset="0"/>
                <a:cs typeface="Times New Roman" panose="02020603050405020304" pitchFamily="18" charset="0"/>
              </a:rPr>
              <a:t>/um</a:t>
            </a:r>
            <a:r>
              <a:rPr lang="en-US" sz="1600" baseline="30000" dirty="0">
                <a:effectLst/>
                <a:latin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cs typeface="Times New Roman" panose="02020603050405020304" pitchFamily="18" charset="0"/>
              </a:rPr>
              <a:t> and </a:t>
            </a:r>
            <a:r>
              <a:rPr lang="en-US" sz="1600" i="1" dirty="0">
                <a:effectLst/>
                <a:latin typeface="Times New Roman" panose="02020603050405020304" pitchFamily="18" charset="0"/>
                <a:cs typeface="Times New Roman" panose="02020603050405020304" pitchFamily="18" charset="0"/>
              </a:rPr>
              <a:t>T </a:t>
            </a:r>
            <a:r>
              <a:rPr lang="en-US" sz="1600" i="1" dirty="0">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30 s). </a:t>
            </a:r>
            <a:endParaRPr lang="en-US" sz="16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57A1E895-339A-ACF2-242B-F0D2F3CBD797}"/>
              </a:ext>
            </a:extLst>
          </p:cNvPr>
          <p:cNvPicPr>
            <a:picLocks noChangeAspect="1"/>
          </p:cNvPicPr>
          <p:nvPr/>
        </p:nvPicPr>
        <p:blipFill>
          <a:blip r:embed="rId2"/>
          <a:stretch>
            <a:fillRect/>
          </a:stretch>
        </p:blipFill>
        <p:spPr>
          <a:xfrm>
            <a:off x="2016125" y="1820658"/>
            <a:ext cx="2860676" cy="2118117"/>
          </a:xfrm>
          <a:prstGeom prst="rect">
            <a:avLst/>
          </a:prstGeom>
        </p:spPr>
      </p:pic>
      <p:sp>
        <p:nvSpPr>
          <p:cNvPr id="22" name="TextBox 21">
            <a:extLst>
              <a:ext uri="{FF2B5EF4-FFF2-40B4-BE49-F238E27FC236}">
                <a16:creationId xmlns:a16="http://schemas.microsoft.com/office/drawing/2014/main" id="{D7E54B7B-626C-DCC8-02C0-AB783588523F}"/>
              </a:ext>
            </a:extLst>
          </p:cNvPr>
          <p:cNvSpPr txBox="1"/>
          <p:nvPr/>
        </p:nvSpPr>
        <p:spPr>
          <a:xfrm>
            <a:off x="6458630" y="4024510"/>
            <a:ext cx="4145491" cy="1077218"/>
          </a:xfrm>
          <a:prstGeom prst="rect">
            <a:avLst/>
          </a:prstGeom>
          <a:noFill/>
        </p:spPr>
        <p:txBody>
          <a:bodyPr wrap="square">
            <a:spAutoFit/>
          </a:bodyPr>
          <a:lstStyle/>
          <a:p>
            <a:pPr algn="just"/>
            <a:r>
              <a:rPr lang="en-US" sz="1600" dirty="0">
                <a:effectLst/>
                <a:latin typeface="Times New Roman" panose="02020603050405020304" pitchFamily="18" charset="0"/>
                <a:cs typeface="Times New Roman" panose="02020603050405020304" pitchFamily="18" charset="0"/>
              </a:rPr>
              <a:t>SEM images (tilt angle of 60°) of surface microstructures inside 100 um  x 100 um irradiated zones, scanned (a) 4, (b) 20, and (c) 30 times (</a:t>
            </a:r>
            <a:r>
              <a:rPr lang="en-US" sz="1600" i="1" dirty="0">
                <a:effectLst/>
                <a:latin typeface="Times New Roman" panose="02020603050405020304" pitchFamily="18" charset="0"/>
                <a:cs typeface="Times New Roman" panose="02020603050405020304" pitchFamily="18" charset="0"/>
              </a:rPr>
              <a:t>Q </a:t>
            </a:r>
            <a:r>
              <a:rPr lang="en-US" sz="1600" i="1" dirty="0">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180 </a:t>
            </a:r>
            <a:r>
              <a:rPr lang="en-US" sz="1600" dirty="0" err="1">
                <a:effectLst/>
                <a:latin typeface="Times New Roman" panose="02020603050405020304" pitchFamily="18" charset="0"/>
                <a:cs typeface="Times New Roman" panose="02020603050405020304" pitchFamily="18" charset="0"/>
              </a:rPr>
              <a:t>pC</a:t>
            </a:r>
            <a:r>
              <a:rPr lang="en-US" sz="1600" dirty="0">
                <a:effectLst/>
                <a:latin typeface="Times New Roman" panose="02020603050405020304" pitchFamily="18" charset="0"/>
                <a:cs typeface="Times New Roman" panose="02020603050405020304" pitchFamily="18" charset="0"/>
              </a:rPr>
              <a:t>/um</a:t>
            </a:r>
            <a:r>
              <a:rPr lang="en-US" sz="1600" baseline="30000" dirty="0">
                <a:effectLst/>
                <a:latin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cs typeface="Times New Roman" panose="02020603050405020304" pitchFamily="18" charset="0"/>
              </a:rPr>
              <a:t> and </a:t>
            </a:r>
            <a:r>
              <a:rPr lang="en-US" sz="1600" i="1" dirty="0">
                <a:effectLst/>
                <a:latin typeface="Times New Roman" panose="02020603050405020304" pitchFamily="18" charset="0"/>
                <a:cs typeface="Times New Roman" panose="02020603050405020304" pitchFamily="18" charset="0"/>
              </a:rPr>
              <a:t>T </a:t>
            </a:r>
            <a:r>
              <a:rPr lang="en-US" sz="1600" i="1" dirty="0">
                <a:latin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cs typeface="Times New Roman" panose="02020603050405020304" pitchFamily="18" charset="0"/>
              </a:rPr>
              <a:t>30 s). </a:t>
            </a:r>
            <a:endParaRPr lang="en-US" sz="160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24DEDC0B-BE51-D19E-0A0E-DFCF6B790CA0}"/>
              </a:ext>
            </a:extLst>
          </p:cNvPr>
          <p:cNvPicPr>
            <a:picLocks noChangeAspect="1"/>
          </p:cNvPicPr>
          <p:nvPr/>
        </p:nvPicPr>
        <p:blipFill>
          <a:blip r:embed="rId3"/>
          <a:stretch>
            <a:fillRect/>
          </a:stretch>
        </p:blipFill>
        <p:spPr>
          <a:xfrm>
            <a:off x="6898790" y="1757264"/>
            <a:ext cx="2984341" cy="2181511"/>
          </a:xfrm>
          <a:prstGeom prst="rect">
            <a:avLst/>
          </a:prstGeom>
        </p:spPr>
      </p:pic>
      <p:sp>
        <p:nvSpPr>
          <p:cNvPr id="6" name="TextBox 5">
            <a:extLst>
              <a:ext uri="{FF2B5EF4-FFF2-40B4-BE49-F238E27FC236}">
                <a16:creationId xmlns:a16="http://schemas.microsoft.com/office/drawing/2014/main" id="{8C6F33F0-EE49-23E2-7C33-C4696D11B90D}"/>
              </a:ext>
            </a:extLst>
          </p:cNvPr>
          <p:cNvSpPr txBox="1"/>
          <p:nvPr/>
        </p:nvSpPr>
        <p:spPr>
          <a:xfrm>
            <a:off x="393674" y="5232677"/>
            <a:ext cx="11088512" cy="646331"/>
          </a:xfrm>
          <a:prstGeom prst="rect">
            <a:avLst/>
          </a:prstGeom>
          <a:noFill/>
        </p:spPr>
        <p:txBody>
          <a:bodyPr wrap="square">
            <a:spAutoFit/>
          </a:bodyPr>
          <a:lstStyle/>
          <a:p>
            <a:pPr marL="285750" indent="-285750" algn="just">
              <a:buFont typeface="Wingdings" pitchFamily="2" charset="2"/>
              <a:buChar char="Ø"/>
            </a:pPr>
            <a:r>
              <a:rPr lang="en-US" dirty="0">
                <a:solidFill>
                  <a:schemeClr val="accent1">
                    <a:lumMod val="75000"/>
                  </a:schemeClr>
                </a:solidFill>
                <a:effectLst/>
                <a:latin typeface="Times New Roman" panose="02020603050405020304" pitchFamily="18" charset="0"/>
                <a:cs typeface="Times New Roman" panose="02020603050405020304" pitchFamily="18" charset="0"/>
              </a:rPr>
              <a:t>Such processes could be responsible for significant </a:t>
            </a:r>
            <a:r>
              <a:rPr lang="en-US"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space weathering of interplanetary dust </a:t>
            </a:r>
            <a:r>
              <a:rPr lang="en-US" dirty="0">
                <a:solidFill>
                  <a:schemeClr val="accent1">
                    <a:lumMod val="75000"/>
                  </a:schemeClr>
                </a:solidFill>
                <a:effectLst/>
                <a:latin typeface="Times New Roman" panose="02020603050405020304" pitchFamily="18" charset="0"/>
                <a:cs typeface="Times New Roman" panose="02020603050405020304" pitchFamily="18" charset="0"/>
              </a:rPr>
              <a:t>particles and </a:t>
            </a:r>
            <a:r>
              <a:rPr lang="en-US" dirty="0" err="1">
                <a:solidFill>
                  <a:schemeClr val="accent1">
                    <a:lumMod val="75000"/>
                  </a:schemeClr>
                </a:solidFill>
                <a:effectLst/>
                <a:latin typeface="Times New Roman" panose="02020603050405020304" pitchFamily="18" charset="0"/>
                <a:cs typeface="Times New Roman" panose="02020603050405020304" pitchFamily="18" charset="0"/>
              </a:rPr>
              <a:t>regoliths</a:t>
            </a:r>
            <a:r>
              <a:rPr lang="en-US" dirty="0">
                <a:solidFill>
                  <a:schemeClr val="accent1">
                    <a:lumMod val="75000"/>
                  </a:schemeClr>
                </a:solidFill>
                <a:effectLst/>
                <a:latin typeface="Times New Roman" panose="02020603050405020304" pitchFamily="18" charset="0"/>
                <a:cs typeface="Times New Roman" panose="02020603050405020304" pitchFamily="18" charset="0"/>
              </a:rPr>
              <a:t> of planetary surfaces. In the interplanetary medium, </a:t>
            </a:r>
            <a:r>
              <a:rPr lang="en-US" b="1" dirty="0">
                <a:solidFill>
                  <a:schemeClr val="accent1">
                    <a:lumMod val="75000"/>
                  </a:schemeClr>
                </a:solidFill>
                <a:effectLst/>
                <a:latin typeface="Times New Roman" panose="02020603050405020304" pitchFamily="18" charset="0"/>
                <a:cs typeface="Times New Roman" panose="02020603050405020304" pitchFamily="18" charset="0"/>
              </a:rPr>
              <a:t>10-keV range electrons are carried by the solar wind.</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64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6EDFA4-9F6C-BF2B-F24F-B9B655E97044}"/>
              </a:ext>
            </a:extLst>
          </p:cNvPr>
          <p:cNvSpPr txBox="1"/>
          <p:nvPr/>
        </p:nvSpPr>
        <p:spPr>
          <a:xfrm>
            <a:off x="0" y="0"/>
            <a:ext cx="12192000" cy="584775"/>
          </a:xfrm>
          <a:prstGeom prst="rect">
            <a:avLst/>
          </a:prstGeom>
          <a:noFill/>
        </p:spPr>
        <p:txBody>
          <a:bodyPr wrap="square" rtlCol="0">
            <a:spAutoFit/>
          </a:bodyPr>
          <a:lstStyle/>
          <a:p>
            <a:pPr algn="ctr"/>
            <a:r>
              <a:rPr lang="en-US" sz="3200" b="1" dirty="0">
                <a:solidFill>
                  <a:srgbClr val="1D38C2"/>
                </a:solidFill>
                <a:latin typeface="Times New Roman" panose="02020603050405020304" pitchFamily="18" charset="0"/>
                <a:cs typeface="Times New Roman" panose="02020603050405020304" pitchFamily="18" charset="0"/>
              </a:rPr>
              <a:t>Strategy</a:t>
            </a:r>
            <a:endParaRPr lang="en-US" sz="2800" dirty="0">
              <a:solidFill>
                <a:srgbClr val="1D38C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E00B30C-280B-F372-D2C7-613AAC22FB81}"/>
              </a:ext>
            </a:extLst>
          </p:cNvPr>
          <p:cNvSpPr txBox="1"/>
          <p:nvPr/>
        </p:nvSpPr>
        <p:spPr>
          <a:xfrm>
            <a:off x="2856516" y="1628775"/>
            <a:ext cx="6162264" cy="1631216"/>
          </a:xfrm>
          <a:prstGeom prst="rect">
            <a:avLst/>
          </a:prstGeom>
          <a:noFill/>
        </p:spPr>
        <p:txBody>
          <a:bodyPr wrap="none" rtlCol="0">
            <a:spAutoFit/>
          </a:bodyPr>
          <a:lstStyle/>
          <a:p>
            <a:pPr marL="342900" indent="-342900">
              <a:buFont typeface="Wingdings" pitchFamily="2" charset="2"/>
              <a:buChar char="§"/>
            </a:pPr>
            <a:r>
              <a:rPr lang="en-US" sz="2000" b="1" dirty="0">
                <a:solidFill>
                  <a:schemeClr val="accent1">
                    <a:lumMod val="75000"/>
                  </a:schemeClr>
                </a:solidFill>
                <a:latin typeface="Times New Roman" panose="02020603050405020304" pitchFamily="18" charset="0"/>
                <a:cs typeface="Times New Roman" panose="02020603050405020304" pitchFamily="18" charset="0"/>
              </a:rPr>
              <a:t>“Raw” natural mineral</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sz="2000" dirty="0">
                <a:solidFill>
                  <a:schemeClr val="accent1">
                    <a:lumMod val="75000"/>
                  </a:schemeClr>
                </a:solidFill>
                <a:highlight>
                  <a:srgbClr val="00FF00"/>
                </a:highlight>
                <a:latin typeface="Times New Roman" panose="02020603050405020304" pitchFamily="18" charset="0"/>
                <a:cs typeface="Times New Roman" panose="02020603050405020304" pitchFamily="18" charset="0"/>
              </a:rPr>
              <a:t>SEM+EDS: Composition measurement</a:t>
            </a:r>
          </a:p>
          <a:p>
            <a:pPr marL="342900" indent="-342900">
              <a:buFont typeface="Wingdings" pitchFamily="2" charset="2"/>
              <a:buChar char="Ø"/>
            </a:pPr>
            <a:r>
              <a:rPr lang="en-US" sz="2000" dirty="0">
                <a:solidFill>
                  <a:schemeClr val="accent1">
                    <a:lumMod val="75000"/>
                  </a:schemeClr>
                </a:solidFill>
                <a:highlight>
                  <a:srgbClr val="00FF00"/>
                </a:highlight>
                <a:latin typeface="Times New Roman" panose="02020603050405020304" pitchFamily="18" charset="0"/>
                <a:cs typeface="Times New Roman" panose="02020603050405020304" pitchFamily="18" charset="0"/>
              </a:rPr>
              <a:t>XRM: 3D imaging of the perfection of the sample.</a:t>
            </a:r>
          </a:p>
          <a:p>
            <a:pPr marL="342900" indent="-342900">
              <a:buFont typeface="Wingdings" pitchFamily="2" charset="2"/>
              <a:buChar char="Ø"/>
            </a:pPr>
            <a:r>
              <a:rPr lang="en-US" sz="2000" dirty="0">
                <a:solidFill>
                  <a:schemeClr val="accent1">
                    <a:lumMod val="75000"/>
                  </a:schemeClr>
                </a:solidFill>
                <a:highlight>
                  <a:srgbClr val="00FF00"/>
                </a:highlight>
                <a:latin typeface="Times New Roman" panose="02020603050405020304" pitchFamily="18" charset="0"/>
                <a:cs typeface="Times New Roman" panose="02020603050405020304" pitchFamily="18" charset="0"/>
              </a:rPr>
              <a:t>FIB/SEM: Site-specified TEM specimen sampling</a:t>
            </a:r>
          </a:p>
          <a:p>
            <a:pPr marL="342900" indent="-342900">
              <a:buFont typeface="Wingdings" pitchFamily="2" charset="2"/>
              <a:buChar char="Ø"/>
            </a:pPr>
            <a:r>
              <a:rPr lang="en-US" sz="2000"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STEM/TEM: Defect structures and chemistry analysis</a:t>
            </a:r>
            <a:r>
              <a:rPr lang="en-US" sz="2000"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AB44527-6C1B-55BC-8E1A-4C62B40C04D7}"/>
              </a:ext>
            </a:extLst>
          </p:cNvPr>
          <p:cNvSpPr txBox="1"/>
          <p:nvPr/>
        </p:nvSpPr>
        <p:spPr>
          <a:xfrm>
            <a:off x="2434828" y="1004530"/>
            <a:ext cx="7322344" cy="461665"/>
          </a:xfrm>
          <a:prstGeom prst="rect">
            <a:avLst/>
          </a:prstGeom>
          <a:noFill/>
        </p:spPr>
        <p:txBody>
          <a:bodyPr wrap="square">
            <a:spAutoFit/>
          </a:bodyPr>
          <a:lstStyle/>
          <a:p>
            <a:pPr marL="342900" indent="-342900">
              <a:buFont typeface="Wingdings" pitchFamily="2" charset="2"/>
              <a:buChar char="q"/>
            </a:pPr>
            <a:r>
              <a:rPr lang="en-US" sz="2400" b="1" dirty="0">
                <a:solidFill>
                  <a:schemeClr val="accent1">
                    <a:lumMod val="75000"/>
                  </a:schemeClr>
                </a:solidFill>
                <a:latin typeface="Times New Roman" panose="02020603050405020304" pitchFamily="18" charset="0"/>
                <a:cs typeface="Times New Roman" panose="02020603050405020304" pitchFamily="18" charset="0"/>
              </a:rPr>
              <a:t>Starting from small pieces of peridot samples</a:t>
            </a:r>
          </a:p>
        </p:txBody>
      </p:sp>
      <p:sp>
        <p:nvSpPr>
          <p:cNvPr id="8" name="TextBox 7">
            <a:extLst>
              <a:ext uri="{FF2B5EF4-FFF2-40B4-BE49-F238E27FC236}">
                <a16:creationId xmlns:a16="http://schemas.microsoft.com/office/drawing/2014/main" id="{7C5AD4FC-094B-684B-782F-671C97F4019C}"/>
              </a:ext>
            </a:extLst>
          </p:cNvPr>
          <p:cNvSpPr txBox="1"/>
          <p:nvPr/>
        </p:nvSpPr>
        <p:spPr>
          <a:xfrm>
            <a:off x="2434828" y="5402129"/>
            <a:ext cx="7322344" cy="461665"/>
          </a:xfrm>
          <a:prstGeom prst="rect">
            <a:avLst/>
          </a:prstGeom>
          <a:noFill/>
        </p:spPr>
        <p:txBody>
          <a:bodyPr wrap="square">
            <a:spAutoFit/>
          </a:bodyPr>
          <a:lstStyle/>
          <a:p>
            <a:pPr marL="342900" indent="-342900">
              <a:buFont typeface="Wingdings" pitchFamily="2" charset="2"/>
              <a:buChar char="q"/>
            </a:pPr>
            <a:r>
              <a:rPr lang="en-US" sz="2400" b="1" dirty="0">
                <a:solidFill>
                  <a:schemeClr val="accent1">
                    <a:lumMod val="75000"/>
                  </a:schemeClr>
                </a:solidFill>
                <a:latin typeface="Times New Roman" panose="02020603050405020304" pitchFamily="18" charset="0"/>
                <a:cs typeface="Times New Roman" panose="02020603050405020304" pitchFamily="18" charset="0"/>
              </a:rPr>
              <a:t>Work with large pieces of peridot samples</a:t>
            </a:r>
          </a:p>
        </p:txBody>
      </p:sp>
      <p:sp>
        <p:nvSpPr>
          <p:cNvPr id="9" name="TextBox 8">
            <a:extLst>
              <a:ext uri="{FF2B5EF4-FFF2-40B4-BE49-F238E27FC236}">
                <a16:creationId xmlns:a16="http://schemas.microsoft.com/office/drawing/2014/main" id="{C4496B1A-B9DF-BCED-CD7E-349BBDA60F84}"/>
              </a:ext>
            </a:extLst>
          </p:cNvPr>
          <p:cNvSpPr txBox="1"/>
          <p:nvPr/>
        </p:nvSpPr>
        <p:spPr>
          <a:xfrm>
            <a:off x="2837736" y="3515452"/>
            <a:ext cx="6516528" cy="1631216"/>
          </a:xfrm>
          <a:prstGeom prst="rect">
            <a:avLst/>
          </a:prstGeom>
          <a:noFill/>
        </p:spPr>
        <p:txBody>
          <a:bodyPr wrap="none" rtlCol="0">
            <a:spAutoFit/>
          </a:bodyPr>
          <a:lstStyle/>
          <a:p>
            <a:pPr marL="342900" indent="-342900">
              <a:buFont typeface="Wingdings" pitchFamily="2" charset="2"/>
              <a:buChar char="§"/>
            </a:pPr>
            <a:r>
              <a:rPr lang="en-US" sz="2000" b="1" dirty="0">
                <a:solidFill>
                  <a:schemeClr val="accent1">
                    <a:lumMod val="75000"/>
                  </a:schemeClr>
                </a:solidFill>
                <a:latin typeface="Times New Roman" panose="02020603050405020304" pitchFamily="18" charset="0"/>
                <a:cs typeface="Times New Roman" panose="02020603050405020304" pitchFamily="18" charset="0"/>
              </a:rPr>
              <a:t>Annealed natural mineral</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sz="2000" dirty="0">
                <a:solidFill>
                  <a:schemeClr val="accent1">
                    <a:lumMod val="75000"/>
                  </a:schemeClr>
                </a:solidFill>
                <a:latin typeface="Times New Roman" panose="02020603050405020304" pitchFamily="18" charset="0"/>
                <a:cs typeface="Times New Roman" panose="02020603050405020304" pitchFamily="18" charset="0"/>
              </a:rPr>
              <a:t>XRM: 3D imaging of the perfection of the sample.</a:t>
            </a:r>
          </a:p>
          <a:p>
            <a:pPr marL="342900" indent="-342900">
              <a:buFont typeface="Wingdings" pitchFamily="2" charset="2"/>
              <a:buChar char="Ø"/>
            </a:pPr>
            <a:r>
              <a:rPr lang="en-US" sz="2000" dirty="0">
                <a:solidFill>
                  <a:schemeClr val="accent1">
                    <a:lumMod val="75000"/>
                  </a:schemeClr>
                </a:solidFill>
                <a:latin typeface="Times New Roman" panose="02020603050405020304" pitchFamily="18" charset="0"/>
                <a:cs typeface="Times New Roman" panose="02020603050405020304" pitchFamily="18" charset="0"/>
              </a:rPr>
              <a:t>FIB/SEM: Site-specified TEM specimen sampling</a:t>
            </a:r>
          </a:p>
          <a:p>
            <a:pPr marL="342900" indent="-342900">
              <a:buFont typeface="Wingdings" pitchFamily="2" charset="2"/>
              <a:buChar char="Ø"/>
            </a:pPr>
            <a:r>
              <a:rPr lang="en-US" sz="2000" dirty="0">
                <a:solidFill>
                  <a:schemeClr val="accent1">
                    <a:lumMod val="75000"/>
                  </a:schemeClr>
                </a:solidFill>
                <a:latin typeface="Times New Roman" panose="02020603050405020304" pitchFamily="18" charset="0"/>
                <a:cs typeface="Times New Roman" panose="02020603050405020304" pitchFamily="18" charset="0"/>
              </a:rPr>
              <a:t>STEM/TEM: Defect structures and chemistry analysis</a:t>
            </a:r>
          </a:p>
          <a:p>
            <a:pPr marL="342900" indent="-342900">
              <a:buFont typeface="Wingdings" pitchFamily="2" charset="2"/>
              <a:buChar char="Ø"/>
            </a:pPr>
            <a:r>
              <a:rPr lang="en-US" sz="2000" dirty="0">
                <a:solidFill>
                  <a:schemeClr val="accent1">
                    <a:lumMod val="75000"/>
                  </a:schemeClr>
                </a:solidFill>
                <a:latin typeface="Times New Roman" panose="02020603050405020304" pitchFamily="18" charset="0"/>
                <a:cs typeface="Times New Roman" panose="02020603050405020304" pitchFamily="18" charset="0"/>
              </a:rPr>
              <a:t>Perform ion irradiation and then analyze he sample again..</a:t>
            </a:r>
          </a:p>
        </p:txBody>
      </p:sp>
    </p:spTree>
    <p:extLst>
      <p:ext uri="{BB962C8B-B14F-4D97-AF65-F5344CB8AC3E}">
        <p14:creationId xmlns:p14="http://schemas.microsoft.com/office/powerpoint/2010/main" val="84364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B035ED-9FB3-7C7E-6F26-DA50E645DC2E}"/>
              </a:ext>
            </a:extLst>
          </p:cNvPr>
          <p:cNvPicPr>
            <a:picLocks noChangeAspect="1"/>
          </p:cNvPicPr>
          <p:nvPr/>
        </p:nvPicPr>
        <p:blipFill>
          <a:blip r:embed="rId2"/>
          <a:stretch>
            <a:fillRect/>
          </a:stretch>
        </p:blipFill>
        <p:spPr>
          <a:xfrm>
            <a:off x="8007349" y="1508548"/>
            <a:ext cx="3949700" cy="1219200"/>
          </a:xfrm>
          <a:prstGeom prst="rect">
            <a:avLst/>
          </a:prstGeom>
        </p:spPr>
      </p:pic>
      <p:sp>
        <p:nvSpPr>
          <p:cNvPr id="4" name="TextBox 3">
            <a:extLst>
              <a:ext uri="{FF2B5EF4-FFF2-40B4-BE49-F238E27FC236}">
                <a16:creationId xmlns:a16="http://schemas.microsoft.com/office/drawing/2014/main" id="{E12E60B8-5B5B-005B-7B70-264EA3396145}"/>
              </a:ext>
            </a:extLst>
          </p:cNvPr>
          <p:cNvSpPr txBox="1"/>
          <p:nvPr/>
        </p:nvSpPr>
        <p:spPr>
          <a:xfrm>
            <a:off x="8541605" y="1002471"/>
            <a:ext cx="2652587" cy="377171"/>
          </a:xfrm>
          <a:prstGeom prst="rect">
            <a:avLst/>
          </a:prstGeom>
          <a:noFill/>
        </p:spPr>
        <p:txBody>
          <a:bodyPr wrap="square">
            <a:spAutoFit/>
          </a:bodyPr>
          <a:lstStyle/>
          <a:p>
            <a:pPr algn="ctr"/>
            <a:r>
              <a:rPr lang="en-US">
                <a:effectLst/>
                <a:latin typeface="Times New Roman" panose="02020603050405020304" pitchFamily="18" charset="0"/>
                <a:cs typeface="Times New Roman" panose="02020603050405020304" pitchFamily="18" charset="0"/>
              </a:rPr>
              <a:t>Mg</a:t>
            </a:r>
            <a:r>
              <a:rPr lang="en-US" baseline="-25000">
                <a:effectLst/>
                <a:latin typeface="Times New Roman" panose="02020603050405020304" pitchFamily="18" charset="0"/>
                <a:cs typeface="Times New Roman" panose="02020603050405020304" pitchFamily="18" charset="0"/>
              </a:rPr>
              <a:t>1.6</a:t>
            </a:r>
            <a:r>
              <a:rPr lang="en-US">
                <a:effectLst/>
                <a:latin typeface="Times New Roman" panose="02020603050405020304" pitchFamily="18" charset="0"/>
                <a:cs typeface="Times New Roman" panose="02020603050405020304" pitchFamily="18" charset="0"/>
              </a:rPr>
              <a:t>Fe</a:t>
            </a:r>
            <a:r>
              <a:rPr lang="en-US" baseline="-25000">
                <a:effectLst/>
                <a:latin typeface="Times New Roman" panose="02020603050405020304" pitchFamily="18" charset="0"/>
                <a:cs typeface="Times New Roman" panose="02020603050405020304" pitchFamily="18" charset="0"/>
              </a:rPr>
              <a:t>0.4</a:t>
            </a:r>
            <a:r>
              <a:rPr lang="en-US">
                <a:effectLst/>
                <a:latin typeface="Times New Roman" panose="02020603050405020304" pitchFamily="18" charset="0"/>
                <a:cs typeface="Times New Roman" panose="02020603050405020304" pitchFamily="18" charset="0"/>
              </a:rPr>
              <a:t>(SiO</a:t>
            </a:r>
            <a:r>
              <a:rPr lang="en-US" baseline="-25000">
                <a:effectLst/>
                <a:latin typeface="Times New Roman" panose="02020603050405020304" pitchFamily="18" charset="0"/>
                <a:cs typeface="Times New Roman" panose="02020603050405020304" pitchFamily="18" charset="0"/>
              </a:rPr>
              <a:t>4</a:t>
            </a:r>
            <a:r>
              <a:rPr lang="en-US">
                <a:effectLst/>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B7B8BDBD-7452-CD29-E833-6F7CAA250313}"/>
              </a:ext>
            </a:extLst>
          </p:cNvPr>
          <p:cNvSpPr txBox="1"/>
          <p:nvPr/>
        </p:nvSpPr>
        <p:spPr>
          <a:xfrm>
            <a:off x="0" y="0"/>
            <a:ext cx="12192000" cy="584775"/>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Preliminary Data</a:t>
            </a:r>
            <a:endParaRPr lang="en-US" sz="2800">
              <a:solidFill>
                <a:srgbClr val="1D38C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5676A44-A021-B26A-C0C7-98C3F8A7F62D}"/>
              </a:ext>
            </a:extLst>
          </p:cNvPr>
          <p:cNvPicPr>
            <a:picLocks noChangeAspect="1"/>
          </p:cNvPicPr>
          <p:nvPr/>
        </p:nvPicPr>
        <p:blipFill>
          <a:blip r:embed="rId3"/>
          <a:stretch>
            <a:fillRect/>
          </a:stretch>
        </p:blipFill>
        <p:spPr>
          <a:xfrm>
            <a:off x="0" y="849870"/>
            <a:ext cx="7772400" cy="5158259"/>
          </a:xfrm>
          <a:prstGeom prst="rect">
            <a:avLst/>
          </a:prstGeom>
        </p:spPr>
      </p:pic>
      <p:graphicFrame>
        <p:nvGraphicFramePr>
          <p:cNvPr id="7" name="Table 6">
            <a:extLst>
              <a:ext uri="{FF2B5EF4-FFF2-40B4-BE49-F238E27FC236}">
                <a16:creationId xmlns:a16="http://schemas.microsoft.com/office/drawing/2014/main" id="{233B0C25-608E-89D6-26CD-118571DCAECA}"/>
              </a:ext>
            </a:extLst>
          </p:cNvPr>
          <p:cNvGraphicFramePr>
            <a:graphicFrameLocks noGrp="1"/>
          </p:cNvGraphicFramePr>
          <p:nvPr>
            <p:extLst>
              <p:ext uri="{D42A27DB-BD31-4B8C-83A1-F6EECF244321}">
                <p14:modId xmlns:p14="http://schemas.microsoft.com/office/powerpoint/2010/main" val="3109001852"/>
              </p:ext>
            </p:extLst>
          </p:nvPr>
        </p:nvGraphicFramePr>
        <p:xfrm>
          <a:off x="1986934" y="1305771"/>
          <a:ext cx="4896464" cy="2468880"/>
        </p:xfrm>
        <a:graphic>
          <a:graphicData uri="http://schemas.openxmlformats.org/drawingml/2006/table">
            <a:tbl>
              <a:tblPr/>
              <a:tblGrid>
                <a:gridCol w="1224116">
                  <a:extLst>
                    <a:ext uri="{9D8B030D-6E8A-4147-A177-3AD203B41FA5}">
                      <a16:colId xmlns:a16="http://schemas.microsoft.com/office/drawing/2014/main" val="1472734272"/>
                    </a:ext>
                  </a:extLst>
                </a:gridCol>
                <a:gridCol w="1224116">
                  <a:extLst>
                    <a:ext uri="{9D8B030D-6E8A-4147-A177-3AD203B41FA5}">
                      <a16:colId xmlns:a16="http://schemas.microsoft.com/office/drawing/2014/main" val="1614414347"/>
                    </a:ext>
                  </a:extLst>
                </a:gridCol>
                <a:gridCol w="1224116">
                  <a:extLst>
                    <a:ext uri="{9D8B030D-6E8A-4147-A177-3AD203B41FA5}">
                      <a16:colId xmlns:a16="http://schemas.microsoft.com/office/drawing/2014/main" val="549006857"/>
                    </a:ext>
                  </a:extLst>
                </a:gridCol>
                <a:gridCol w="1224116">
                  <a:extLst>
                    <a:ext uri="{9D8B030D-6E8A-4147-A177-3AD203B41FA5}">
                      <a16:colId xmlns:a16="http://schemas.microsoft.com/office/drawing/2014/main" val="3137942459"/>
                    </a:ext>
                  </a:extLst>
                </a:gridCol>
              </a:tblGrid>
              <a:tr h="0">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Element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Weight %</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Atomic %</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chemeClr val="accent1">
                              <a:lumMod val="75000"/>
                            </a:schemeClr>
                          </a:solidFill>
                          <a:effectLst/>
                          <a:latin typeface="Times New Roman" panose="02020603050405020304" pitchFamily="18" charset="0"/>
                          <a:cs typeface="Times New Roman" panose="02020603050405020304" pitchFamily="18" charset="0"/>
                        </a:rPr>
                        <a:t>Weight %</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86777445"/>
                  </a:ext>
                </a:extLst>
              </a:tr>
              <a:tr h="0">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C  K*</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19.65</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chemeClr val="accent1">
                              <a:lumMod val="75000"/>
                            </a:schemeClr>
                          </a:solidFill>
                          <a:effectLst/>
                          <a:latin typeface="Times New Roman" panose="02020603050405020304" pitchFamily="18" charset="0"/>
                          <a:cs typeface="Times New Roman" panose="02020603050405020304" pitchFamily="18" charset="0"/>
                        </a:rPr>
                        <a:t>30.39</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rgbClr val="FF01F4"/>
                          </a:solidFill>
                          <a:effectLst/>
                          <a:latin typeface="Times New Roman" panose="02020603050405020304" pitchFamily="18" charset="0"/>
                          <a:cs typeface="Times New Roman" panose="02020603050405020304" pitchFamily="18"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00980665"/>
                  </a:ext>
                </a:extLst>
              </a:tr>
              <a:tr h="0">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O  K</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32.71</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37.98</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rgbClr val="FF01F4"/>
                          </a:solidFill>
                          <a:effectLst/>
                          <a:latin typeface="Times New Roman" panose="02020603050405020304" pitchFamily="18" charset="0"/>
                          <a:cs typeface="Times New Roman" panose="02020603050405020304" pitchFamily="18" charset="0"/>
                        </a:rPr>
                        <a:t>40.78</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04956042"/>
                  </a:ext>
                </a:extLst>
              </a:tr>
              <a:tr h="0">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Mg K</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chemeClr val="accent1">
                              <a:lumMod val="75000"/>
                            </a:schemeClr>
                          </a:solidFill>
                          <a:effectLst/>
                          <a:latin typeface="Times New Roman" panose="02020603050405020304" pitchFamily="18" charset="0"/>
                          <a:cs typeface="Times New Roman" panose="02020603050405020304" pitchFamily="18" charset="0"/>
                        </a:rPr>
                        <a:t>24.29</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chemeClr val="accent1">
                              <a:lumMod val="75000"/>
                            </a:schemeClr>
                          </a:solidFill>
                          <a:effectLst/>
                          <a:latin typeface="Times New Roman" panose="02020603050405020304" pitchFamily="18" charset="0"/>
                          <a:cs typeface="Times New Roman" panose="02020603050405020304" pitchFamily="18" charset="0"/>
                        </a:rPr>
                        <a:t>18.55</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rgbClr val="FF01F4"/>
                          </a:solidFill>
                          <a:effectLst/>
                          <a:latin typeface="Times New Roman" panose="02020603050405020304" pitchFamily="18" charset="0"/>
                          <a:cs typeface="Times New Roman" panose="02020603050405020304" pitchFamily="18" charset="0"/>
                        </a:rPr>
                        <a:t>30.28</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42999798"/>
                  </a:ext>
                </a:extLst>
              </a:tr>
              <a:tr h="0">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Si K</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16.22</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10.73</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rgbClr val="FF01F4"/>
                          </a:solidFill>
                          <a:effectLst/>
                          <a:latin typeface="Times New Roman" panose="02020603050405020304" pitchFamily="18" charset="0"/>
                          <a:cs typeface="Times New Roman" panose="02020603050405020304" pitchFamily="18" charset="0"/>
                        </a:rPr>
                        <a:t>20.22</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48851807"/>
                  </a:ext>
                </a:extLst>
              </a:tr>
              <a:tr h="0">
                <a:tc>
                  <a:txBody>
                    <a:bodyPr/>
                    <a:lstStyle/>
                    <a:p>
                      <a:pPr algn="ctr"/>
                      <a:r>
                        <a:rPr lang="en-US">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Th M</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0.02</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0</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rgbClr val="FF01F4"/>
                          </a:solidFill>
                          <a:effectLst/>
                          <a:highlight>
                            <a:srgbClr val="FFFF00"/>
                          </a:highlight>
                          <a:latin typeface="Times New Roman" panose="02020603050405020304" pitchFamily="18" charset="0"/>
                          <a:cs typeface="Times New Roman" panose="02020603050405020304" pitchFamily="18"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93797854"/>
                  </a:ext>
                </a:extLst>
              </a:tr>
              <a:tr h="0">
                <a:tc>
                  <a:txBody>
                    <a:bodyPr/>
                    <a:lstStyle/>
                    <a:p>
                      <a:pPr algn="ctr"/>
                      <a:r>
                        <a:rPr lang="en-US">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U  M</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0.06</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0</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rgbClr val="FF01F4"/>
                          </a:solidFill>
                          <a:effectLst/>
                          <a:highlight>
                            <a:srgbClr val="FFFF00"/>
                          </a:highlight>
                          <a:latin typeface="Times New Roman" panose="02020603050405020304" pitchFamily="18" charset="0"/>
                          <a:cs typeface="Times New Roman" panose="02020603050405020304" pitchFamily="18"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69471403"/>
                  </a:ext>
                </a:extLst>
              </a:tr>
              <a:tr h="0">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Mn K</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0.05</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0.02</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rgbClr val="FF01F4"/>
                          </a:solidFill>
                          <a:effectLst/>
                          <a:latin typeface="Times New Roman" panose="02020603050405020304" pitchFamily="18" charset="0"/>
                          <a:cs typeface="Times New Roman" panose="02020603050405020304" pitchFamily="18" charset="0"/>
                        </a:rPr>
                        <a:t>-</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50887896"/>
                  </a:ext>
                </a:extLst>
              </a:tr>
              <a:tr h="0">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Fe K</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a:solidFill>
                            <a:schemeClr val="accent1">
                              <a:lumMod val="75000"/>
                            </a:schemeClr>
                          </a:solidFill>
                          <a:effectLst/>
                          <a:latin typeface="Times New Roman" panose="02020603050405020304" pitchFamily="18" charset="0"/>
                          <a:cs typeface="Times New Roman" panose="02020603050405020304" pitchFamily="18" charset="0"/>
                        </a:rPr>
                        <a:t>7</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chemeClr val="accent1">
                              <a:lumMod val="75000"/>
                            </a:schemeClr>
                          </a:solidFill>
                          <a:effectLst/>
                          <a:latin typeface="Times New Roman" panose="02020603050405020304" pitchFamily="18" charset="0"/>
                          <a:cs typeface="Times New Roman" panose="02020603050405020304" pitchFamily="18" charset="0"/>
                        </a:rPr>
                        <a:t>2.33</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a:r>
                        <a:rPr lang="en-US" dirty="0">
                          <a:solidFill>
                            <a:srgbClr val="FF01F4"/>
                          </a:solidFill>
                          <a:effectLst/>
                          <a:latin typeface="Times New Roman" panose="02020603050405020304" pitchFamily="18" charset="0"/>
                          <a:cs typeface="Times New Roman" panose="02020603050405020304" pitchFamily="18" charset="0"/>
                        </a:rPr>
                        <a:t>8.72</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04221017"/>
                  </a:ext>
                </a:extLst>
              </a:tr>
            </a:tbl>
          </a:graphicData>
        </a:graphic>
      </p:graphicFrame>
      <p:sp>
        <p:nvSpPr>
          <p:cNvPr id="8" name="TextBox 7">
            <a:extLst>
              <a:ext uri="{FF2B5EF4-FFF2-40B4-BE49-F238E27FC236}">
                <a16:creationId xmlns:a16="http://schemas.microsoft.com/office/drawing/2014/main" id="{4E207EB2-E7E2-9051-A3D9-56D1C2350D01}"/>
              </a:ext>
            </a:extLst>
          </p:cNvPr>
          <p:cNvSpPr txBox="1"/>
          <p:nvPr/>
        </p:nvSpPr>
        <p:spPr>
          <a:xfrm>
            <a:off x="2864031" y="4089504"/>
            <a:ext cx="4794069" cy="369332"/>
          </a:xfrm>
          <a:prstGeom prst="rect">
            <a:avLst/>
          </a:prstGeom>
          <a:noFill/>
        </p:spPr>
        <p:txBody>
          <a:bodyPr wrap="none" rtlCol="0">
            <a:spAutoFit/>
          </a:bodyPr>
          <a:lstStyle/>
          <a:p>
            <a:r>
              <a:rPr lang="en-US"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*C from the coating for excluding charging effect.</a:t>
            </a:r>
          </a:p>
        </p:txBody>
      </p:sp>
      <p:sp>
        <p:nvSpPr>
          <p:cNvPr id="3" name="TextBox 2">
            <a:extLst>
              <a:ext uri="{FF2B5EF4-FFF2-40B4-BE49-F238E27FC236}">
                <a16:creationId xmlns:a16="http://schemas.microsoft.com/office/drawing/2014/main" id="{47F57008-D3E3-3E8A-6B8E-934323B5C5D7}"/>
              </a:ext>
            </a:extLst>
          </p:cNvPr>
          <p:cNvSpPr txBox="1"/>
          <p:nvPr/>
        </p:nvSpPr>
        <p:spPr>
          <a:xfrm>
            <a:off x="8668935" y="3341137"/>
            <a:ext cx="2397925"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SEM EDS data</a:t>
            </a:r>
          </a:p>
        </p:txBody>
      </p:sp>
    </p:spTree>
    <p:extLst>
      <p:ext uri="{BB962C8B-B14F-4D97-AF65-F5344CB8AC3E}">
        <p14:creationId xmlns:p14="http://schemas.microsoft.com/office/powerpoint/2010/main" val="1962111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B8BDBD-7452-CD29-E833-6F7CAA250313}"/>
              </a:ext>
            </a:extLst>
          </p:cNvPr>
          <p:cNvSpPr txBox="1"/>
          <p:nvPr/>
        </p:nvSpPr>
        <p:spPr>
          <a:xfrm>
            <a:off x="0" y="0"/>
            <a:ext cx="12192000" cy="584775"/>
          </a:xfrm>
          <a:prstGeom prst="rect">
            <a:avLst/>
          </a:prstGeom>
          <a:noFill/>
        </p:spPr>
        <p:txBody>
          <a:bodyPr wrap="square" rtlCol="0">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Preliminary Data</a:t>
            </a:r>
            <a:endParaRPr lang="en-US" sz="2800">
              <a:solidFill>
                <a:srgbClr val="1D38C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6183511-B465-99A3-2D62-A2F429F89777}"/>
              </a:ext>
            </a:extLst>
          </p:cNvPr>
          <p:cNvPicPr>
            <a:picLocks noChangeAspect="1"/>
          </p:cNvPicPr>
          <p:nvPr/>
        </p:nvPicPr>
        <p:blipFill>
          <a:blip r:embed="rId2"/>
          <a:stretch>
            <a:fillRect/>
          </a:stretch>
        </p:blipFill>
        <p:spPr>
          <a:xfrm>
            <a:off x="6096000" y="885319"/>
            <a:ext cx="5189827" cy="5087362"/>
          </a:xfrm>
          <a:prstGeom prst="rect">
            <a:avLst/>
          </a:prstGeom>
        </p:spPr>
      </p:pic>
      <p:pic>
        <p:nvPicPr>
          <p:cNvPr id="7" name="Picture 6">
            <a:extLst>
              <a:ext uri="{FF2B5EF4-FFF2-40B4-BE49-F238E27FC236}">
                <a16:creationId xmlns:a16="http://schemas.microsoft.com/office/drawing/2014/main" id="{69DA51A5-E61D-AAA8-08BB-B17B37344219}"/>
              </a:ext>
            </a:extLst>
          </p:cNvPr>
          <p:cNvPicPr>
            <a:picLocks noChangeAspect="1"/>
          </p:cNvPicPr>
          <p:nvPr/>
        </p:nvPicPr>
        <p:blipFill>
          <a:blip r:embed="rId3"/>
          <a:stretch>
            <a:fillRect/>
          </a:stretch>
        </p:blipFill>
        <p:spPr>
          <a:xfrm>
            <a:off x="486697" y="885319"/>
            <a:ext cx="5082370" cy="5087362"/>
          </a:xfrm>
          <a:prstGeom prst="rect">
            <a:avLst/>
          </a:prstGeom>
        </p:spPr>
      </p:pic>
      <p:sp>
        <p:nvSpPr>
          <p:cNvPr id="2" name="TextBox 1">
            <a:extLst>
              <a:ext uri="{FF2B5EF4-FFF2-40B4-BE49-F238E27FC236}">
                <a16:creationId xmlns:a16="http://schemas.microsoft.com/office/drawing/2014/main" id="{281CDE41-F9EB-2C65-198C-11CFE9041B90}"/>
              </a:ext>
            </a:extLst>
          </p:cNvPr>
          <p:cNvSpPr txBox="1"/>
          <p:nvPr/>
        </p:nvSpPr>
        <p:spPr>
          <a:xfrm>
            <a:off x="758671" y="6088559"/>
            <a:ext cx="4538422"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TEM Bright-field image showing some defects</a:t>
            </a:r>
          </a:p>
        </p:txBody>
      </p:sp>
      <p:sp>
        <p:nvSpPr>
          <p:cNvPr id="3" name="TextBox 2">
            <a:extLst>
              <a:ext uri="{FF2B5EF4-FFF2-40B4-BE49-F238E27FC236}">
                <a16:creationId xmlns:a16="http://schemas.microsoft.com/office/drawing/2014/main" id="{985046EB-DA81-AD2D-D855-3A8F20FB7BB9}"/>
              </a:ext>
            </a:extLst>
          </p:cNvPr>
          <p:cNvSpPr txBox="1"/>
          <p:nvPr/>
        </p:nvSpPr>
        <p:spPr>
          <a:xfrm>
            <a:off x="7615502" y="6088559"/>
            <a:ext cx="2460930"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TEM SAED along [010]</a:t>
            </a:r>
          </a:p>
        </p:txBody>
      </p:sp>
    </p:spTree>
    <p:extLst>
      <p:ext uri="{BB962C8B-B14F-4D97-AF65-F5344CB8AC3E}">
        <p14:creationId xmlns:p14="http://schemas.microsoft.com/office/powerpoint/2010/main" val="3665194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B8BDBD-7452-CD29-E833-6F7CAA250313}"/>
              </a:ext>
            </a:extLst>
          </p:cNvPr>
          <p:cNvSpPr txBox="1"/>
          <p:nvPr/>
        </p:nvSpPr>
        <p:spPr>
          <a:xfrm>
            <a:off x="0" y="0"/>
            <a:ext cx="12192000" cy="584775"/>
          </a:xfrm>
          <a:prstGeom prst="rect">
            <a:avLst/>
          </a:prstGeom>
          <a:noFill/>
        </p:spPr>
        <p:txBody>
          <a:bodyPr wrap="square" rtlCol="0">
            <a:spAutoFit/>
          </a:bodyPr>
          <a:lstStyle/>
          <a:p>
            <a:pPr algn="ctr"/>
            <a:r>
              <a:rPr lang="en-US" sz="3200" b="1" dirty="0">
                <a:solidFill>
                  <a:srgbClr val="1D38C2"/>
                </a:solidFill>
                <a:latin typeface="Times New Roman" panose="02020603050405020304" pitchFamily="18" charset="0"/>
                <a:cs typeface="Times New Roman" panose="02020603050405020304" pitchFamily="18" charset="0"/>
              </a:rPr>
              <a:t>Preliminary Data-X-ray Tomography</a:t>
            </a:r>
            <a:endParaRPr lang="en-US" sz="2800" dirty="0">
              <a:solidFill>
                <a:srgbClr val="1D38C2"/>
              </a:solidFill>
              <a:latin typeface="Times New Roman" panose="02020603050405020304" pitchFamily="18" charset="0"/>
              <a:cs typeface="Times New Roman" panose="02020603050405020304" pitchFamily="18" charset="0"/>
            </a:endParaRPr>
          </a:p>
        </p:txBody>
      </p:sp>
      <p:pic>
        <p:nvPicPr>
          <p:cNvPr id="2" name="Vedio-1">
            <a:hlinkClick r:id="" action="ppaction://media"/>
            <a:extLst>
              <a:ext uri="{FF2B5EF4-FFF2-40B4-BE49-F238E27FC236}">
                <a16:creationId xmlns:a16="http://schemas.microsoft.com/office/drawing/2014/main" id="{7B1308D9-803B-5D9B-9025-399A4E24E8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8698" y="584775"/>
            <a:ext cx="10645549" cy="5988121"/>
          </a:xfrm>
          <a:prstGeom prst="rect">
            <a:avLst/>
          </a:prstGeom>
        </p:spPr>
      </p:pic>
    </p:spTree>
    <p:extLst>
      <p:ext uri="{BB962C8B-B14F-4D97-AF65-F5344CB8AC3E}">
        <p14:creationId xmlns:p14="http://schemas.microsoft.com/office/powerpoint/2010/main" val="286047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B8BDBD-7452-CD29-E833-6F7CAA250313}"/>
              </a:ext>
            </a:extLst>
          </p:cNvPr>
          <p:cNvSpPr txBox="1"/>
          <p:nvPr/>
        </p:nvSpPr>
        <p:spPr>
          <a:xfrm>
            <a:off x="0" y="0"/>
            <a:ext cx="12192000" cy="584775"/>
          </a:xfrm>
          <a:prstGeom prst="rect">
            <a:avLst/>
          </a:prstGeom>
          <a:noFill/>
        </p:spPr>
        <p:txBody>
          <a:bodyPr wrap="square" rtlCol="0">
            <a:spAutoFit/>
          </a:bodyPr>
          <a:lstStyle/>
          <a:p>
            <a:pPr algn="ctr"/>
            <a:r>
              <a:rPr lang="en-US" sz="3200" b="1" dirty="0">
                <a:solidFill>
                  <a:srgbClr val="1D38C2"/>
                </a:solidFill>
                <a:latin typeface="Times New Roman" panose="02020603050405020304" pitchFamily="18" charset="0"/>
                <a:cs typeface="Times New Roman" panose="02020603050405020304" pitchFamily="18" charset="0"/>
              </a:rPr>
              <a:t>Preliminary Data-X-ray Tomography</a:t>
            </a:r>
            <a:endParaRPr lang="en-US" sz="2800" dirty="0">
              <a:solidFill>
                <a:srgbClr val="1D38C2"/>
              </a:solidFill>
              <a:latin typeface="Times New Roman" panose="02020603050405020304" pitchFamily="18" charset="0"/>
              <a:cs typeface="Times New Roman" panose="02020603050405020304" pitchFamily="18" charset="0"/>
            </a:endParaRPr>
          </a:p>
        </p:txBody>
      </p:sp>
      <p:pic>
        <p:nvPicPr>
          <p:cNvPr id="4" name="Vedio-3-01">
            <a:hlinkClick r:id="" action="ppaction://media"/>
            <a:extLst>
              <a:ext uri="{FF2B5EF4-FFF2-40B4-BE49-F238E27FC236}">
                <a16:creationId xmlns:a16="http://schemas.microsoft.com/office/drawing/2014/main" id="{9E35DC6E-5B8A-596A-4909-71569B9AEC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1247" y="715076"/>
            <a:ext cx="9649506" cy="5427847"/>
          </a:xfrm>
          <a:prstGeom prst="rect">
            <a:avLst/>
          </a:prstGeom>
        </p:spPr>
      </p:pic>
      <p:sp>
        <p:nvSpPr>
          <p:cNvPr id="2" name="TextBox 1">
            <a:extLst>
              <a:ext uri="{FF2B5EF4-FFF2-40B4-BE49-F238E27FC236}">
                <a16:creationId xmlns:a16="http://schemas.microsoft.com/office/drawing/2014/main" id="{44A1D5D7-64DA-087B-F151-D75766F86B9D}"/>
              </a:ext>
            </a:extLst>
          </p:cNvPr>
          <p:cNvSpPr txBox="1"/>
          <p:nvPr/>
        </p:nvSpPr>
        <p:spPr>
          <a:xfrm>
            <a:off x="2438400" y="6325506"/>
            <a:ext cx="7060587" cy="369332"/>
          </a:xfrm>
          <a:prstGeom prst="rect">
            <a:avLst/>
          </a:prstGeom>
          <a:noFill/>
        </p:spPr>
        <p:txBody>
          <a:bodyPr wrap="none" rtlCol="0">
            <a:spAutoFit/>
          </a:bodyPr>
          <a:lstStyle/>
          <a:p>
            <a:r>
              <a:rPr lang="en-US" dirty="0">
                <a:solidFill>
                  <a:srgbClr val="FF01F4"/>
                </a:solidFill>
                <a:latin typeface="Times New Roman" panose="02020603050405020304" pitchFamily="18" charset="0"/>
                <a:cs typeface="Times New Roman" panose="02020603050405020304" pitchFamily="18" charset="0"/>
              </a:rPr>
              <a:t>Showing cavities associated with heavy element atoms possibly Th and U.</a:t>
            </a:r>
          </a:p>
        </p:txBody>
      </p:sp>
    </p:spTree>
    <p:extLst>
      <p:ext uri="{BB962C8B-B14F-4D97-AF65-F5344CB8AC3E}">
        <p14:creationId xmlns:p14="http://schemas.microsoft.com/office/powerpoint/2010/main" val="219635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9157A2-D70C-B1BC-1ECA-9F5C945B4791}"/>
              </a:ext>
            </a:extLst>
          </p:cNvPr>
          <p:cNvSpPr txBox="1"/>
          <p:nvPr/>
        </p:nvSpPr>
        <p:spPr>
          <a:xfrm>
            <a:off x="1251857" y="1014308"/>
            <a:ext cx="9688286" cy="1569660"/>
          </a:xfrm>
          <a:prstGeom prst="rect">
            <a:avLst/>
          </a:prstGeom>
          <a:noFill/>
        </p:spPr>
        <p:txBody>
          <a:bodyPr wrap="square">
            <a:spAutoFit/>
          </a:bodyPr>
          <a:lstStyle/>
          <a:p>
            <a:pPr marL="342900" indent="-342900" algn="just">
              <a:buFont typeface="Wingdings" pitchFamily="2" charset="2"/>
              <a:buChar char="q"/>
            </a:pPr>
            <a:r>
              <a:rPr lang="en-US" sz="2400" dirty="0">
                <a:solidFill>
                  <a:schemeClr val="accent1">
                    <a:lumMod val="75000"/>
                  </a:schemeClr>
                </a:solidFill>
                <a:latin typeface="Times New Roman" panose="02020603050405020304" pitchFamily="18" charset="0"/>
                <a:cs typeface="Times New Roman" panose="02020603050405020304" pitchFamily="18" charset="0"/>
              </a:rPr>
              <a:t>Detectors for direct DM/Neutrinos detections are reviewed.  Some of the research were just from theory.</a:t>
            </a:r>
          </a:p>
          <a:p>
            <a:pPr marL="342900" indent="-342900" algn="just">
              <a:buFont typeface="Wingdings" pitchFamily="2" charset="2"/>
              <a:buChar char="q"/>
            </a:pPr>
            <a:r>
              <a:rPr lang="en-US" sz="2400" dirty="0">
                <a:solidFill>
                  <a:schemeClr val="accent1">
                    <a:lumMod val="75000"/>
                  </a:schemeClr>
                </a:solidFill>
                <a:latin typeface="Times New Roman" panose="02020603050405020304" pitchFamily="18" charset="0"/>
                <a:cs typeface="Times New Roman" panose="02020603050405020304" pitchFamily="18" charset="0"/>
              </a:rPr>
              <a:t>No research has studied the microstructures of the detectors irradiated by neutrinos/DM </a:t>
            </a:r>
            <a:r>
              <a:rPr lang="en-US" sz="2400"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directly -- Direct detection using indirect methods</a:t>
            </a:r>
            <a:endParaRPr lang="en-US" sz="24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88AB3FB-367C-D756-3AC8-F6885BD2EEB2}"/>
              </a:ext>
            </a:extLst>
          </p:cNvPr>
          <p:cNvSpPr txBox="1"/>
          <p:nvPr/>
        </p:nvSpPr>
        <p:spPr>
          <a:xfrm>
            <a:off x="0" y="0"/>
            <a:ext cx="12192000" cy="584775"/>
          </a:xfrm>
          <a:prstGeom prst="rect">
            <a:avLst/>
          </a:prstGeom>
          <a:noFill/>
        </p:spPr>
        <p:txBody>
          <a:bodyPr wrap="square" rtlCol="0">
            <a:spAutoFit/>
          </a:bodyPr>
          <a:lstStyle/>
          <a:p>
            <a:pPr algn="ctr"/>
            <a:r>
              <a:rPr lang="en-US" sz="3200" b="1" dirty="0">
                <a:solidFill>
                  <a:srgbClr val="1D38C2"/>
                </a:solidFill>
                <a:latin typeface="Times New Roman" panose="02020603050405020304" pitchFamily="18" charset="0"/>
                <a:cs typeface="Times New Roman" panose="02020603050405020304" pitchFamily="18" charset="0"/>
              </a:rPr>
              <a:t>Summary and Future Plan</a:t>
            </a:r>
            <a:endParaRPr lang="en-US" sz="2800" dirty="0">
              <a:solidFill>
                <a:srgbClr val="1D38C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C0155A7-79B6-FE73-353B-2128B9456D9D}"/>
              </a:ext>
            </a:extLst>
          </p:cNvPr>
          <p:cNvSpPr txBox="1"/>
          <p:nvPr/>
        </p:nvSpPr>
        <p:spPr>
          <a:xfrm>
            <a:off x="1251857" y="3585001"/>
            <a:ext cx="9688286" cy="1200329"/>
          </a:xfrm>
          <a:prstGeom prst="rect">
            <a:avLst/>
          </a:prstGeom>
          <a:noFill/>
        </p:spPr>
        <p:txBody>
          <a:bodyPr wrap="square">
            <a:spAutoFit/>
          </a:bodyPr>
          <a:lstStyle/>
          <a:p>
            <a:pPr marL="342900" indent="-342900" algn="just">
              <a:buFont typeface="Wingdings" pitchFamily="2" charset="2"/>
              <a:buChar char="q"/>
            </a:pPr>
            <a:r>
              <a:rPr lang="en-US" sz="2400" dirty="0">
                <a:solidFill>
                  <a:schemeClr val="accent1">
                    <a:lumMod val="75000"/>
                  </a:schemeClr>
                </a:solidFill>
                <a:latin typeface="Times New Roman" panose="02020603050405020304" pitchFamily="18" charset="0"/>
                <a:cs typeface="Times New Roman" panose="02020603050405020304" pitchFamily="18" charset="0"/>
              </a:rPr>
              <a:t>We have been working on olivine using several material characterization techniques. More research will be performed according to our strategy plan. </a:t>
            </a:r>
          </a:p>
        </p:txBody>
      </p:sp>
    </p:spTree>
    <p:extLst>
      <p:ext uri="{BB962C8B-B14F-4D97-AF65-F5344CB8AC3E}">
        <p14:creationId xmlns:p14="http://schemas.microsoft.com/office/powerpoint/2010/main" val="553297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DC4340-D309-194C-ABCC-B63627E855DA}"/>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Background of Detections of Neutrinos and Dark Matters</a:t>
            </a:r>
            <a:endParaRPr lang="en-US" sz="3200" b="1"/>
          </a:p>
        </p:txBody>
      </p:sp>
      <p:sp>
        <p:nvSpPr>
          <p:cNvPr id="4" name="TextBox 3">
            <a:extLst>
              <a:ext uri="{FF2B5EF4-FFF2-40B4-BE49-F238E27FC236}">
                <a16:creationId xmlns:a16="http://schemas.microsoft.com/office/drawing/2014/main" id="{E8E70FAD-AF6A-A4C6-7D75-C7FAF385187F}"/>
              </a:ext>
            </a:extLst>
          </p:cNvPr>
          <p:cNvSpPr txBox="1"/>
          <p:nvPr/>
        </p:nvSpPr>
        <p:spPr>
          <a:xfrm>
            <a:off x="613313" y="6399514"/>
            <a:ext cx="11240764" cy="338554"/>
          </a:xfrm>
          <a:prstGeom prst="rect">
            <a:avLst/>
          </a:prstGeom>
          <a:noFill/>
        </p:spPr>
        <p:txBody>
          <a:bodyPr wrap="square">
            <a:spAutoFit/>
          </a:bodyPr>
          <a:lstStyle/>
          <a:p>
            <a:r>
              <a:rPr lang="en-US" sz="1600" b="1" err="1">
                <a:solidFill>
                  <a:schemeClr val="accent1">
                    <a:lumMod val="75000"/>
                  </a:schemeClr>
                </a:solidFill>
                <a:effectLst/>
                <a:latin typeface="Times New Roman" panose="02020603050405020304" pitchFamily="18" charset="0"/>
                <a:cs typeface="Times New Roman" panose="02020603050405020304" pitchFamily="18" charset="0"/>
              </a:rPr>
              <a:t>Froborg</a:t>
            </a:r>
            <a:r>
              <a:rPr lang="en-US" sz="1600">
                <a:solidFill>
                  <a:schemeClr val="accent1">
                    <a:lumMod val="75000"/>
                  </a:schemeClr>
                </a:solidFill>
                <a:effectLst/>
                <a:latin typeface="Times New Roman" panose="02020603050405020304" pitchFamily="18" charset="0"/>
                <a:cs typeface="Times New Roman" panose="02020603050405020304" pitchFamily="18" charset="0"/>
              </a:rPr>
              <a:t> </a:t>
            </a:r>
            <a:r>
              <a:rPr lang="en-US" sz="1600" b="1">
                <a:solidFill>
                  <a:schemeClr val="accent1">
                    <a:lumMod val="75000"/>
                  </a:schemeClr>
                </a:solidFill>
                <a:effectLst/>
                <a:latin typeface="Times New Roman" panose="02020603050405020304" pitchFamily="18" charset="0"/>
                <a:cs typeface="Times New Roman" panose="02020603050405020304" pitchFamily="18" charset="0"/>
              </a:rPr>
              <a:t>and R Duffy, </a:t>
            </a:r>
            <a:r>
              <a:rPr lang="en-US" sz="1600">
                <a:solidFill>
                  <a:schemeClr val="accent1">
                    <a:lumMod val="75000"/>
                  </a:schemeClr>
                </a:solidFill>
                <a:effectLst/>
                <a:latin typeface="Times New Roman" panose="02020603050405020304" pitchFamily="18" charset="0"/>
                <a:ea typeface="ArialUnicodeMS" panose="020B0604020202020204" pitchFamily="34" charset="-128"/>
                <a:cs typeface="Times New Roman" panose="02020603050405020304" pitchFamily="18" charset="0"/>
              </a:rPr>
              <a:t>Annual modulation in direct dark matter searches, </a:t>
            </a:r>
            <a:r>
              <a:rPr lang="en-US" sz="1600">
                <a:solidFill>
                  <a:schemeClr val="accent1">
                    <a:lumMod val="75000"/>
                  </a:schemeClr>
                </a:solidFill>
                <a:effectLst/>
                <a:latin typeface="Times New Roman" panose="02020603050405020304" pitchFamily="18" charset="0"/>
                <a:cs typeface="Times New Roman" panose="02020603050405020304" pitchFamily="18" charset="0"/>
              </a:rPr>
              <a:t>J. Phys. G: </a:t>
            </a:r>
            <a:r>
              <a:rPr lang="en-US" sz="1600" err="1">
                <a:solidFill>
                  <a:schemeClr val="accent1">
                    <a:lumMod val="75000"/>
                  </a:schemeClr>
                </a:solidFill>
                <a:effectLst/>
                <a:latin typeface="Times New Roman" panose="02020603050405020304" pitchFamily="18" charset="0"/>
                <a:cs typeface="Times New Roman" panose="02020603050405020304" pitchFamily="18" charset="0"/>
              </a:rPr>
              <a:t>Nucl</a:t>
            </a:r>
            <a:r>
              <a:rPr lang="en-US" sz="1600">
                <a:solidFill>
                  <a:schemeClr val="accent1">
                    <a:lumMod val="75000"/>
                  </a:schemeClr>
                </a:solidFill>
                <a:effectLst/>
                <a:latin typeface="Times New Roman" panose="02020603050405020304" pitchFamily="18" charset="0"/>
                <a:cs typeface="Times New Roman" panose="02020603050405020304" pitchFamily="18" charset="0"/>
              </a:rPr>
              <a:t>. Part. Phys. </a:t>
            </a:r>
            <a:r>
              <a:rPr lang="en-US" sz="1600" b="1">
                <a:solidFill>
                  <a:schemeClr val="accent1">
                    <a:lumMod val="75000"/>
                  </a:schemeClr>
                </a:solidFill>
                <a:effectLst/>
                <a:latin typeface="Times New Roman" panose="02020603050405020304" pitchFamily="18" charset="0"/>
                <a:cs typeface="Times New Roman" panose="02020603050405020304" pitchFamily="18" charset="0"/>
              </a:rPr>
              <a:t>47 </a:t>
            </a:r>
            <a:r>
              <a:rPr lang="en-US" sz="1600">
                <a:solidFill>
                  <a:schemeClr val="accent1">
                    <a:lumMod val="75000"/>
                  </a:schemeClr>
                </a:solidFill>
                <a:effectLst/>
                <a:latin typeface="Times New Roman" panose="02020603050405020304" pitchFamily="18" charset="0"/>
                <a:cs typeface="Times New Roman" panose="02020603050405020304" pitchFamily="18" charset="0"/>
              </a:rPr>
              <a:t>(2020) 094002 (37pp) </a:t>
            </a:r>
            <a:r>
              <a:rPr lang="en-US" sz="1600">
                <a:solidFill>
                  <a:schemeClr val="accent1">
                    <a:lumMod val="75000"/>
                  </a:schemeClr>
                </a:solidFill>
                <a:effectLst/>
                <a:latin typeface="Times New Roman" panose="02020603050405020304" pitchFamily="18" charset="0"/>
                <a:ea typeface="ArialUnicodeMS" panose="020B0604020202020204" pitchFamily="34" charset="-128"/>
                <a:cs typeface="Times New Roman" panose="02020603050405020304" pitchFamily="18" charset="0"/>
              </a:rPr>
              <a:t> </a:t>
            </a:r>
            <a:endParaRPr lang="en-US" sz="160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C6842A5-6064-586F-14E3-5D419982AEA7}"/>
              </a:ext>
            </a:extLst>
          </p:cNvPr>
          <p:cNvSpPr txBox="1"/>
          <p:nvPr/>
        </p:nvSpPr>
        <p:spPr>
          <a:xfrm>
            <a:off x="697534" y="731353"/>
            <a:ext cx="10796932" cy="1015663"/>
          </a:xfrm>
          <a:prstGeom prst="rect">
            <a:avLst/>
          </a:prstGeom>
          <a:noFill/>
        </p:spPr>
        <p:txBody>
          <a:bodyPr wrap="square">
            <a:spAutoFit/>
          </a:bodyPr>
          <a:lstStyle/>
          <a:p>
            <a:pPr marL="342900" indent="-342900" algn="just">
              <a:buFont typeface="Wingdings" pitchFamily="2" charset="2"/>
              <a:buChar char="q"/>
            </a:pPr>
            <a:r>
              <a:rPr lang="en-US" sz="2000" b="1">
                <a:solidFill>
                  <a:schemeClr val="accent1">
                    <a:lumMod val="75000"/>
                  </a:schemeClr>
                </a:solidFill>
                <a:effectLst/>
                <a:latin typeface="Times New Roman" panose="02020603050405020304" pitchFamily="18" charset="0"/>
                <a:cs typeface="Times New Roman" panose="02020603050405020304" pitchFamily="18" charset="0"/>
              </a:rPr>
              <a:t>Initial Idea: </a:t>
            </a:r>
            <a:r>
              <a:rPr lang="en-US" sz="2000">
                <a:solidFill>
                  <a:schemeClr val="accent1">
                    <a:lumMod val="75000"/>
                  </a:schemeClr>
                </a:solidFill>
                <a:effectLst/>
                <a:latin typeface="Times New Roman" panose="02020603050405020304" pitchFamily="18" charset="0"/>
                <a:cs typeface="Times New Roman" panose="02020603050405020304" pitchFamily="18" charset="0"/>
              </a:rPr>
              <a:t>There is ample evidence for the existence of dark matter in the Universe: the observation that rotation curves of spiral galaxies stay flat at large radii instead of declining as expected from the gravitational potential provided only from visible matter.</a:t>
            </a:r>
            <a:endParaRPr lang="en-US" sz="200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6E94B07-0AC5-2797-A21B-56AE93A2ABBC}"/>
              </a:ext>
            </a:extLst>
          </p:cNvPr>
          <p:cNvSpPr txBox="1"/>
          <p:nvPr/>
        </p:nvSpPr>
        <p:spPr>
          <a:xfrm>
            <a:off x="697534" y="1747016"/>
            <a:ext cx="10796932" cy="1015663"/>
          </a:xfrm>
          <a:prstGeom prst="rect">
            <a:avLst/>
          </a:prstGeom>
          <a:noFill/>
        </p:spPr>
        <p:txBody>
          <a:bodyPr wrap="square">
            <a:spAutoFit/>
          </a:bodyPr>
          <a:lstStyle/>
          <a:p>
            <a:pPr marL="342900" indent="-342900" algn="just">
              <a:buFont typeface="Wingdings" pitchFamily="2" charset="2"/>
              <a:buChar char="q"/>
            </a:pPr>
            <a:r>
              <a:rPr lang="en-US" sz="2000" b="1" dirty="0">
                <a:solidFill>
                  <a:schemeClr val="accent1">
                    <a:lumMod val="75000"/>
                  </a:schemeClr>
                </a:solidFill>
                <a:effectLst/>
                <a:latin typeface="Times New Roman" panose="02020603050405020304" pitchFamily="18" charset="0"/>
                <a:cs typeface="Times New Roman" panose="02020603050405020304" pitchFamily="18" charset="0"/>
              </a:rPr>
              <a:t>Our Universe</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On larger scales the fluctuations in the cosmic microwave background confirm that only 4.8% of the Universe is ‘ordinary’ matter while the rest is </a:t>
            </a:r>
            <a:r>
              <a:rPr lang="en-US" sz="2000" dirty="0">
                <a:solidFill>
                  <a:srgbClr val="FF01F4"/>
                </a:solidFill>
                <a:effectLst/>
                <a:latin typeface="Times New Roman" panose="02020603050405020304" pitchFamily="18" charset="0"/>
                <a:cs typeface="Times New Roman" panose="02020603050405020304" pitchFamily="18" charset="0"/>
              </a:rPr>
              <a:t>25.8% dark matter, and 69% dark energy.</a:t>
            </a:r>
            <a:endParaRPr lang="en-US" sz="2000" dirty="0">
              <a:solidFill>
                <a:srgbClr val="FF01F4"/>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A3027E0-7ADE-0A7E-1C24-D01A58E87E98}"/>
              </a:ext>
            </a:extLst>
          </p:cNvPr>
          <p:cNvSpPr txBox="1"/>
          <p:nvPr/>
        </p:nvSpPr>
        <p:spPr>
          <a:xfrm>
            <a:off x="697534" y="2801261"/>
            <a:ext cx="10796932" cy="400110"/>
          </a:xfrm>
          <a:prstGeom prst="rect">
            <a:avLst/>
          </a:prstGeom>
          <a:noFill/>
        </p:spPr>
        <p:txBody>
          <a:bodyPr wrap="square">
            <a:spAutoFit/>
          </a:bodyPr>
          <a:lstStyle/>
          <a:p>
            <a:pPr marL="342900" indent="-342900" algn="just">
              <a:buFont typeface="Wingdings" pitchFamily="2" charset="2"/>
              <a:buChar char="q"/>
            </a:pPr>
            <a:r>
              <a:rPr lang="en-US" sz="2000">
                <a:solidFill>
                  <a:schemeClr val="accent1">
                    <a:lumMod val="75000"/>
                  </a:schemeClr>
                </a:solidFill>
                <a:effectLst/>
                <a:latin typeface="Times New Roman" panose="02020603050405020304" pitchFamily="18" charset="0"/>
                <a:cs typeface="Times New Roman" panose="02020603050405020304" pitchFamily="18" charset="0"/>
              </a:rPr>
              <a:t>Dark matter has a “</a:t>
            </a:r>
            <a:r>
              <a:rPr lang="en-US" sz="2000" err="1">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collisionless</a:t>
            </a:r>
            <a:r>
              <a:rPr lang="en-US" sz="2000">
                <a:solidFill>
                  <a:schemeClr val="accent1">
                    <a:lumMod val="75000"/>
                  </a:schemeClr>
                </a:solidFill>
                <a:effectLst/>
                <a:latin typeface="Times New Roman" panose="02020603050405020304" pitchFamily="18" charset="0"/>
                <a:cs typeface="Times New Roman" panose="02020603050405020304" pitchFamily="18" charset="0"/>
              </a:rPr>
              <a:t>” nature, non-interacting, with “ordinary” matter </a:t>
            </a:r>
            <a:r>
              <a:rPr lang="en-US" sz="2000">
                <a:solidFill>
                  <a:srgbClr val="FF0000"/>
                </a:solidFill>
                <a:effectLst/>
                <a:latin typeface="Times New Roman" panose="02020603050405020304" pitchFamily="18" charset="0"/>
                <a:cs typeface="Times New Roman" panose="02020603050405020304" pitchFamily="18" charset="0"/>
              </a:rPr>
              <a:t>--- ?.</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6A6E82C-95A6-C648-D523-35F2F0FA8647}"/>
              </a:ext>
            </a:extLst>
          </p:cNvPr>
          <p:cNvSpPr txBox="1"/>
          <p:nvPr/>
        </p:nvSpPr>
        <p:spPr>
          <a:xfrm>
            <a:off x="697534" y="4464286"/>
            <a:ext cx="9926350" cy="400110"/>
          </a:xfrm>
          <a:prstGeom prst="rect">
            <a:avLst/>
          </a:prstGeom>
          <a:noFill/>
        </p:spPr>
        <p:txBody>
          <a:bodyPr wrap="square">
            <a:spAutoFit/>
          </a:bodyPr>
          <a:lstStyle/>
          <a:p>
            <a:pPr marL="342900" indent="-342900">
              <a:buFont typeface="Wingdings" pitchFamily="2" charset="2"/>
              <a:buChar char="q"/>
            </a:pPr>
            <a:r>
              <a:rPr lang="en-US" sz="2000" b="1">
                <a:solidFill>
                  <a:schemeClr val="accent1">
                    <a:lumMod val="75000"/>
                  </a:schemeClr>
                </a:solidFill>
                <a:effectLst/>
                <a:latin typeface="Times New Roman" panose="02020603050405020304" pitchFamily="18" charset="0"/>
                <a:cs typeface="Times New Roman" panose="02020603050405020304" pitchFamily="18" charset="0"/>
              </a:rPr>
              <a:t>Unclear</a:t>
            </a:r>
            <a:r>
              <a:rPr lang="en-US" sz="2000">
                <a:solidFill>
                  <a:schemeClr val="accent1">
                    <a:lumMod val="75000"/>
                  </a:schemeClr>
                </a:solidFill>
                <a:effectLst/>
                <a:latin typeface="Times New Roman" panose="02020603050405020304" pitchFamily="18" charset="0"/>
                <a:cs typeface="Times New Roman" panose="02020603050405020304" pitchFamily="18" charset="0"/>
              </a:rPr>
              <a:t>: It is still not clear what the nature of dark matter actually is. </a:t>
            </a:r>
            <a:endParaRPr lang="en-US" sz="200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64E0072-8765-A29B-EC90-D82FD462DCC5}"/>
              </a:ext>
            </a:extLst>
          </p:cNvPr>
          <p:cNvSpPr txBox="1"/>
          <p:nvPr/>
        </p:nvSpPr>
        <p:spPr>
          <a:xfrm>
            <a:off x="697534" y="5087128"/>
            <a:ext cx="10796932" cy="1015663"/>
          </a:xfrm>
          <a:prstGeom prst="rect">
            <a:avLst/>
          </a:prstGeom>
          <a:noFill/>
        </p:spPr>
        <p:txBody>
          <a:bodyPr wrap="square">
            <a:spAutoFit/>
          </a:bodyPr>
          <a:lstStyle/>
          <a:p>
            <a:pPr marL="285750" indent="-285750" algn="just">
              <a:buFont typeface="Wingdings" pitchFamily="2" charset="2"/>
              <a:buChar char="q"/>
            </a:pPr>
            <a:r>
              <a:rPr lang="en-US" sz="2000">
                <a:solidFill>
                  <a:schemeClr val="accent1">
                    <a:lumMod val="75000"/>
                  </a:schemeClr>
                </a:solidFill>
                <a:effectLst/>
                <a:latin typeface="Times New Roman" panose="02020603050405020304" pitchFamily="18" charset="0"/>
                <a:cs typeface="Times New Roman" panose="02020603050405020304" pitchFamily="18" charset="0"/>
              </a:rPr>
              <a:t>There are three possible processes to detect dark matter/neutrinos: 1) astronomical signals from two dark matter particles self-annihilating (an indirect search),; 2) production at particle accelerators (ORNL); </a:t>
            </a:r>
            <a:r>
              <a:rPr lang="en-US" sz="200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3) scattering of a dark matter particle off a nuclei in a laboratory (direct searches). </a:t>
            </a:r>
            <a:endParaRPr lang="en-US" sz="2000">
              <a:solidFill>
                <a:schemeClr val="accent1">
                  <a:lumMod val="75000"/>
                </a:schemeClr>
              </a:solidFill>
              <a:highlight>
                <a:srgbClr val="FFFF00"/>
              </a:highligh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E0838DC-BDBB-C757-198E-06573D4C945A}"/>
              </a:ext>
            </a:extLst>
          </p:cNvPr>
          <p:cNvSpPr txBox="1"/>
          <p:nvPr/>
        </p:nvSpPr>
        <p:spPr>
          <a:xfrm>
            <a:off x="697534" y="3324997"/>
            <a:ext cx="10796932" cy="1015663"/>
          </a:xfrm>
          <a:prstGeom prst="rect">
            <a:avLst/>
          </a:prstGeom>
          <a:noFill/>
        </p:spPr>
        <p:txBody>
          <a:bodyPr wrap="square">
            <a:spAutoFit/>
          </a:bodyPr>
          <a:lstStyle/>
          <a:p>
            <a:pPr marL="342900" indent="-342900">
              <a:buFont typeface="Wingdings" pitchFamily="2" charset="2"/>
              <a:buChar char="q"/>
            </a:pP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“sterile’ neutrinos and the so-called </a:t>
            </a:r>
            <a:r>
              <a:rPr lang="en-US" sz="2000" dirty="0">
                <a:solidFill>
                  <a:schemeClr val="accent1">
                    <a:lumMod val="75000"/>
                  </a:schemeClr>
                </a:solidFill>
                <a:effectLst/>
                <a:highlight>
                  <a:srgbClr val="FFFF00"/>
                </a:highlight>
                <a:latin typeface="Times New Roman" panose="02020603050405020304" pitchFamily="18" charset="0"/>
                <a:cs typeface="Times New Roman" panose="02020603050405020304" pitchFamily="18" charset="0"/>
              </a:rPr>
              <a:t>weakly interacting massive particles (WIMPs,  </a:t>
            </a:r>
            <a:r>
              <a:rPr lang="en-US" sz="2000" dirty="0">
                <a:solidFill>
                  <a:schemeClr val="accent1">
                    <a:lumMod val="75000"/>
                  </a:schemeClr>
                </a:solidFill>
                <a:latin typeface="Times New Roman" panose="02020603050405020304" pitchFamily="18" charset="0"/>
                <a:cs typeface="Times New Roman" panose="02020603050405020304" pitchFamily="18" charset="0"/>
              </a:rPr>
              <a:t>a</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 term for particles that only interact through gravity and the weak force), are expected to have a mass from below GeV/c2 to several </a:t>
            </a:r>
            <a:r>
              <a:rPr lang="en-US" sz="2000" dirty="0" err="1">
                <a:solidFill>
                  <a:schemeClr val="accent1">
                    <a:lumMod val="75000"/>
                  </a:schemeClr>
                </a:solidFill>
                <a:effectLst/>
                <a:latin typeface="Times New Roman" panose="02020603050405020304" pitchFamily="18" charset="0"/>
                <a:cs typeface="Times New Roman" panose="02020603050405020304" pitchFamily="18" charset="0"/>
              </a:rPr>
              <a:t>TeV</a:t>
            </a:r>
            <a:r>
              <a:rPr lang="en-US" sz="2000" dirty="0">
                <a:solidFill>
                  <a:schemeClr val="accent1">
                    <a:lumMod val="75000"/>
                  </a:schemeClr>
                </a:solidFill>
                <a:effectLst/>
                <a:latin typeface="Times New Roman" panose="02020603050405020304" pitchFamily="18" charset="0"/>
                <a:cs typeface="Times New Roman" panose="02020603050405020304" pitchFamily="18" charset="0"/>
              </a:rPr>
              <a:t>/c2. </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0396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D79894-B2D7-C019-6FF6-D35F9FD39EFD}"/>
              </a:ext>
            </a:extLst>
          </p:cNvPr>
          <p:cNvSpPr txBox="1"/>
          <p:nvPr/>
        </p:nvSpPr>
        <p:spPr>
          <a:xfrm>
            <a:off x="0" y="0"/>
            <a:ext cx="12192000" cy="584775"/>
          </a:xfrm>
          <a:prstGeom prst="rect">
            <a:avLst/>
          </a:prstGeom>
          <a:noFill/>
        </p:spPr>
        <p:txBody>
          <a:bodyPr wrap="square">
            <a:spAutoFit/>
          </a:bodyPr>
          <a:lstStyle/>
          <a:p>
            <a:pPr algn="ctr"/>
            <a:r>
              <a:rPr lang="en-US" sz="3200" b="1" dirty="0">
                <a:solidFill>
                  <a:srgbClr val="1D38C2"/>
                </a:solidFill>
                <a:latin typeface="Times New Roman" panose="02020603050405020304" pitchFamily="18" charset="0"/>
                <a:cs typeface="Times New Roman" panose="02020603050405020304" pitchFamily="18" charset="0"/>
              </a:rPr>
              <a:t>Direct Detections of DM/Neutrinos</a:t>
            </a:r>
            <a:endParaRPr lang="en-US" sz="3200" b="1" dirty="0"/>
          </a:p>
        </p:txBody>
      </p:sp>
      <p:sp>
        <p:nvSpPr>
          <p:cNvPr id="6" name="TextBox 5">
            <a:extLst>
              <a:ext uri="{FF2B5EF4-FFF2-40B4-BE49-F238E27FC236}">
                <a16:creationId xmlns:a16="http://schemas.microsoft.com/office/drawing/2014/main" id="{90AF4CD5-C34E-B32D-C651-5B333450D25C}"/>
              </a:ext>
            </a:extLst>
          </p:cNvPr>
          <p:cNvSpPr txBox="1"/>
          <p:nvPr/>
        </p:nvSpPr>
        <p:spPr>
          <a:xfrm>
            <a:off x="4748078" y="6483039"/>
            <a:ext cx="6958647" cy="369332"/>
          </a:xfrm>
          <a:prstGeom prst="rect">
            <a:avLst/>
          </a:prstGeom>
          <a:noFill/>
        </p:spPr>
        <p:txBody>
          <a:bodyPr wrap="square">
            <a:spAutoFit/>
          </a:bodyPr>
          <a:lstStyle/>
          <a:p>
            <a:pPr algn="ctr"/>
            <a:r>
              <a:rPr lang="en-US" sz="1800" b="1" dirty="0">
                <a:solidFill>
                  <a:srgbClr val="1D38C2"/>
                </a:solidFill>
                <a:effectLst/>
                <a:latin typeface="Times New Roman" panose="02020603050405020304" pitchFamily="18" charset="0"/>
                <a:cs typeface="Times New Roman" panose="02020603050405020304" pitchFamily="18" charset="0"/>
              </a:rPr>
              <a:t>DM direct detection experiments in the low (&lt; 10 GeV) mass range </a:t>
            </a:r>
          </a:p>
        </p:txBody>
      </p:sp>
      <p:pic>
        <p:nvPicPr>
          <p:cNvPr id="2" name="Picture 1">
            <a:extLst>
              <a:ext uri="{FF2B5EF4-FFF2-40B4-BE49-F238E27FC236}">
                <a16:creationId xmlns:a16="http://schemas.microsoft.com/office/drawing/2014/main" id="{086A1D77-666F-29EF-68B3-77F2CC9BEB7C}"/>
              </a:ext>
            </a:extLst>
          </p:cNvPr>
          <p:cNvPicPr>
            <a:picLocks noChangeAspect="1"/>
          </p:cNvPicPr>
          <p:nvPr/>
        </p:nvPicPr>
        <p:blipFill rotWithShape="1">
          <a:blip r:embed="rId3"/>
          <a:srcRect r="29645"/>
          <a:stretch/>
        </p:blipFill>
        <p:spPr>
          <a:xfrm>
            <a:off x="625342" y="449090"/>
            <a:ext cx="6436610" cy="5959820"/>
          </a:xfrm>
          <a:prstGeom prst="rect">
            <a:avLst/>
          </a:prstGeom>
        </p:spPr>
      </p:pic>
      <p:sp>
        <p:nvSpPr>
          <p:cNvPr id="4" name="TextBox 3">
            <a:extLst>
              <a:ext uri="{FF2B5EF4-FFF2-40B4-BE49-F238E27FC236}">
                <a16:creationId xmlns:a16="http://schemas.microsoft.com/office/drawing/2014/main" id="{57C0878C-A74D-894C-DEED-24CB502960E7}"/>
              </a:ext>
            </a:extLst>
          </p:cNvPr>
          <p:cNvSpPr txBox="1"/>
          <p:nvPr/>
        </p:nvSpPr>
        <p:spPr>
          <a:xfrm>
            <a:off x="151813" y="6113707"/>
            <a:ext cx="7032759" cy="369332"/>
          </a:xfrm>
          <a:prstGeom prst="rect">
            <a:avLst/>
          </a:prstGeom>
          <a:noFill/>
        </p:spPr>
        <p:txBody>
          <a:bodyPr wrap="none" rtlCol="0">
            <a:spAutoFit/>
          </a:bodyPr>
          <a:lstStyle/>
          <a:p>
            <a:r>
              <a:rPr lang="en-US">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Susana Cebrian, FIPs (Feebly-Interacting Particles) 2020, 31 August 2020</a:t>
            </a:r>
          </a:p>
        </p:txBody>
      </p:sp>
      <p:sp>
        <p:nvSpPr>
          <p:cNvPr id="11" name="TextBox 10">
            <a:extLst>
              <a:ext uri="{FF2B5EF4-FFF2-40B4-BE49-F238E27FC236}">
                <a16:creationId xmlns:a16="http://schemas.microsoft.com/office/drawing/2014/main" id="{E3DCDEAB-902F-2E78-814E-2527DC5ADF46}"/>
              </a:ext>
            </a:extLst>
          </p:cNvPr>
          <p:cNvSpPr txBox="1"/>
          <p:nvPr/>
        </p:nvSpPr>
        <p:spPr>
          <a:xfrm>
            <a:off x="7061952" y="2614157"/>
            <a:ext cx="4049485" cy="2308324"/>
          </a:xfrm>
          <a:prstGeom prst="rect">
            <a:avLst/>
          </a:prstGeom>
          <a:noFill/>
          <a:ln w="38100">
            <a:solidFill>
              <a:schemeClr val="accent1"/>
            </a:solidFill>
          </a:ln>
        </p:spPr>
        <p:txBody>
          <a:bodyPr wrap="square" rtlCol="0">
            <a:spAutoFit/>
          </a:bodyPr>
          <a:lstStyle/>
          <a:p>
            <a:pPr algn="just"/>
            <a:r>
              <a:rPr lang="en-US" sz="2400" dirty="0">
                <a:solidFill>
                  <a:schemeClr val="accent1">
                    <a:lumMod val="75000"/>
                  </a:schemeClr>
                </a:solidFill>
                <a:latin typeface="Times New Roman" panose="02020603050405020304" pitchFamily="18" charset="0"/>
                <a:cs typeface="Times New Roman" panose="02020603050405020304" pitchFamily="18" charset="0"/>
              </a:rPr>
              <a:t>Generation of nuclear recoils by WIMP has similarity to what we have been working on high energetic particles or neutron induced damages in materials.</a:t>
            </a:r>
          </a:p>
        </p:txBody>
      </p:sp>
    </p:spTree>
    <p:extLst>
      <p:ext uri="{BB962C8B-B14F-4D97-AF65-F5344CB8AC3E}">
        <p14:creationId xmlns:p14="http://schemas.microsoft.com/office/powerpoint/2010/main" val="263010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9BA4B-ACED-E4B7-FB94-17E3642B9A85}"/>
              </a:ext>
            </a:extLst>
          </p:cNvPr>
          <p:cNvPicPr>
            <a:picLocks noChangeAspect="1"/>
          </p:cNvPicPr>
          <p:nvPr/>
        </p:nvPicPr>
        <p:blipFill>
          <a:blip r:embed="rId3"/>
          <a:stretch>
            <a:fillRect/>
          </a:stretch>
        </p:blipFill>
        <p:spPr>
          <a:xfrm>
            <a:off x="2209800" y="584775"/>
            <a:ext cx="7772400" cy="5606715"/>
          </a:xfrm>
          <a:prstGeom prst="rect">
            <a:avLst/>
          </a:prstGeom>
        </p:spPr>
      </p:pic>
      <p:sp>
        <p:nvSpPr>
          <p:cNvPr id="3" name="TextBox 2">
            <a:extLst>
              <a:ext uri="{FF2B5EF4-FFF2-40B4-BE49-F238E27FC236}">
                <a16:creationId xmlns:a16="http://schemas.microsoft.com/office/drawing/2014/main" id="{86B61E15-9B8B-C515-7E92-D2056D93926E}"/>
              </a:ext>
            </a:extLst>
          </p:cNvPr>
          <p:cNvSpPr txBox="1"/>
          <p:nvPr/>
        </p:nvSpPr>
        <p:spPr>
          <a:xfrm>
            <a:off x="0" y="0"/>
            <a:ext cx="12192000" cy="584775"/>
          </a:xfrm>
          <a:prstGeom prst="rect">
            <a:avLst/>
          </a:prstGeom>
          <a:noFill/>
        </p:spPr>
        <p:txBody>
          <a:bodyPr wrap="square">
            <a:spAutoFit/>
          </a:bodyPr>
          <a:lstStyle/>
          <a:p>
            <a:pPr algn="ctr"/>
            <a:r>
              <a:rPr lang="en-US" sz="3200" b="1" dirty="0">
                <a:solidFill>
                  <a:srgbClr val="1D38C2"/>
                </a:solidFill>
                <a:latin typeface="Times New Roman" panose="02020603050405020304" pitchFamily="18" charset="0"/>
                <a:cs typeface="Times New Roman" panose="02020603050405020304" pitchFamily="18" charset="0"/>
              </a:rPr>
              <a:t>Direct Detections of Neutrinos and Dark Matters</a:t>
            </a:r>
            <a:endParaRPr lang="en-US" sz="3200" b="1" dirty="0"/>
          </a:p>
        </p:txBody>
      </p:sp>
      <p:sp>
        <p:nvSpPr>
          <p:cNvPr id="7" name="TextBox 6">
            <a:extLst>
              <a:ext uri="{FF2B5EF4-FFF2-40B4-BE49-F238E27FC236}">
                <a16:creationId xmlns:a16="http://schemas.microsoft.com/office/drawing/2014/main" id="{81708BDB-A8E2-2D70-4B67-1EFE2C4A36EE}"/>
              </a:ext>
            </a:extLst>
          </p:cNvPr>
          <p:cNvSpPr txBox="1"/>
          <p:nvPr/>
        </p:nvSpPr>
        <p:spPr>
          <a:xfrm>
            <a:off x="1419727" y="5822158"/>
            <a:ext cx="4262770" cy="369332"/>
          </a:xfrm>
          <a:prstGeom prst="rect">
            <a:avLst/>
          </a:prstGeom>
          <a:noFill/>
        </p:spPr>
        <p:txBody>
          <a:bodyPr wrap="none" rtlCol="0">
            <a:spAutoFit/>
          </a:bodyPr>
          <a:lstStyle/>
          <a:p>
            <a:r>
              <a:rPr lang="en-US"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Susana Cebrian, FIPs 2020, 31 August 2020</a:t>
            </a:r>
          </a:p>
        </p:txBody>
      </p:sp>
      <p:sp>
        <p:nvSpPr>
          <p:cNvPr id="4" name="TextBox 3">
            <a:extLst>
              <a:ext uri="{FF2B5EF4-FFF2-40B4-BE49-F238E27FC236}">
                <a16:creationId xmlns:a16="http://schemas.microsoft.com/office/drawing/2014/main" id="{65A51D2B-DA95-79FA-0CAE-9F7FD319ED8D}"/>
              </a:ext>
            </a:extLst>
          </p:cNvPr>
          <p:cNvSpPr txBox="1"/>
          <p:nvPr/>
        </p:nvSpPr>
        <p:spPr>
          <a:xfrm>
            <a:off x="3163052" y="6314600"/>
            <a:ext cx="7949448" cy="461665"/>
          </a:xfrm>
          <a:prstGeom prst="rect">
            <a:avLst/>
          </a:prstGeom>
          <a:noFill/>
          <a:ln w="38100">
            <a:solidFill>
              <a:schemeClr val="accent1"/>
            </a:solidFill>
          </a:ln>
        </p:spPr>
        <p:txBody>
          <a:bodyPr wrap="square" rtlCol="0">
            <a:spAutoFit/>
          </a:bodyPr>
          <a:lstStyle/>
          <a:p>
            <a:pPr algn="ctr"/>
            <a:r>
              <a:rPr lang="en-US" sz="2400" dirty="0">
                <a:solidFill>
                  <a:srgbClr val="FF01F4"/>
                </a:solidFill>
                <a:latin typeface="Times New Roman" panose="02020603050405020304" pitchFamily="18" charset="0"/>
                <a:cs typeface="Times New Roman" panose="02020603050405020304" pitchFamily="18" charset="0"/>
              </a:rPr>
              <a:t>We will only focus on solid state detectors</a:t>
            </a:r>
          </a:p>
        </p:txBody>
      </p:sp>
    </p:spTree>
    <p:extLst>
      <p:ext uri="{BB962C8B-B14F-4D97-AF65-F5344CB8AC3E}">
        <p14:creationId xmlns:p14="http://schemas.microsoft.com/office/powerpoint/2010/main" val="67129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3CE43-6E05-0800-6ED2-884FAC49708A}"/>
              </a:ext>
            </a:extLst>
          </p:cNvPr>
          <p:cNvPicPr>
            <a:picLocks noChangeAspect="1"/>
          </p:cNvPicPr>
          <p:nvPr/>
        </p:nvPicPr>
        <p:blipFill rotWithShape="1">
          <a:blip r:embed="rId2"/>
          <a:srcRect t="10916"/>
          <a:stretch/>
        </p:blipFill>
        <p:spPr>
          <a:xfrm>
            <a:off x="1838323" y="584775"/>
            <a:ext cx="8748713" cy="5974910"/>
          </a:xfrm>
          <a:prstGeom prst="rect">
            <a:avLst/>
          </a:prstGeom>
        </p:spPr>
      </p:pic>
      <p:sp>
        <p:nvSpPr>
          <p:cNvPr id="3" name="TextBox 2">
            <a:extLst>
              <a:ext uri="{FF2B5EF4-FFF2-40B4-BE49-F238E27FC236}">
                <a16:creationId xmlns:a16="http://schemas.microsoft.com/office/drawing/2014/main" id="{F74445CF-F026-98F6-2C90-A43268D497FC}"/>
              </a:ext>
            </a:extLst>
          </p:cNvPr>
          <p:cNvSpPr txBox="1"/>
          <p:nvPr/>
        </p:nvSpPr>
        <p:spPr>
          <a:xfrm>
            <a:off x="0" y="0"/>
            <a:ext cx="12192000" cy="584775"/>
          </a:xfrm>
          <a:prstGeom prst="rect">
            <a:avLst/>
          </a:prstGeom>
          <a:noFill/>
        </p:spPr>
        <p:txBody>
          <a:bodyPr wrap="square">
            <a:spAutoFit/>
          </a:bodyPr>
          <a:lstStyle/>
          <a:p>
            <a:pPr algn="ctr"/>
            <a:r>
              <a:rPr lang="en-US" sz="3200" b="1">
                <a:solidFill>
                  <a:srgbClr val="1D38C2"/>
                </a:solidFill>
                <a:latin typeface="Times New Roman" panose="02020603050405020304" pitchFamily="18" charset="0"/>
                <a:cs typeface="Times New Roman" panose="02020603050405020304" pitchFamily="18" charset="0"/>
              </a:rPr>
              <a:t>Direct Detection of DM</a:t>
            </a:r>
            <a:endParaRPr lang="en-US" sz="3200" b="1"/>
          </a:p>
        </p:txBody>
      </p:sp>
      <p:sp>
        <p:nvSpPr>
          <p:cNvPr id="4" name="TextBox 3">
            <a:extLst>
              <a:ext uri="{FF2B5EF4-FFF2-40B4-BE49-F238E27FC236}">
                <a16:creationId xmlns:a16="http://schemas.microsoft.com/office/drawing/2014/main" id="{9FA84664-2552-7272-9EC9-2ACE86C83BB9}"/>
              </a:ext>
            </a:extLst>
          </p:cNvPr>
          <p:cNvSpPr txBox="1"/>
          <p:nvPr/>
        </p:nvSpPr>
        <p:spPr>
          <a:xfrm>
            <a:off x="2100262" y="6273225"/>
            <a:ext cx="3794693" cy="369332"/>
          </a:xfrm>
          <a:prstGeom prst="rect">
            <a:avLst/>
          </a:prstGeom>
          <a:noFill/>
        </p:spPr>
        <p:txBody>
          <a:bodyPr wrap="none" rtlCol="0">
            <a:spAutoFit/>
          </a:bodyPr>
          <a:lstStyle/>
          <a:p>
            <a:r>
              <a:rPr lang="en-US">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 Cebrian, PIPs 2020, 31 August 2020</a:t>
            </a:r>
          </a:p>
        </p:txBody>
      </p:sp>
      <p:sp>
        <p:nvSpPr>
          <p:cNvPr id="5" name="Rectangle 4">
            <a:extLst>
              <a:ext uri="{FF2B5EF4-FFF2-40B4-BE49-F238E27FC236}">
                <a16:creationId xmlns:a16="http://schemas.microsoft.com/office/drawing/2014/main" id="{369A4400-A02A-2604-E847-377413882CDE}"/>
              </a:ext>
            </a:extLst>
          </p:cNvPr>
          <p:cNvSpPr/>
          <p:nvPr/>
        </p:nvSpPr>
        <p:spPr>
          <a:xfrm>
            <a:off x="6604000" y="2122543"/>
            <a:ext cx="1384300" cy="366658"/>
          </a:xfrm>
          <a:prstGeom prst="rect">
            <a:avLst/>
          </a:prstGeom>
          <a:solidFill>
            <a:srgbClr val="00B050">
              <a:alpha val="428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1F4"/>
              </a:solidFill>
            </a:endParaRPr>
          </a:p>
        </p:txBody>
      </p:sp>
      <p:sp>
        <p:nvSpPr>
          <p:cNvPr id="6" name="Rectangle 5">
            <a:extLst>
              <a:ext uri="{FF2B5EF4-FFF2-40B4-BE49-F238E27FC236}">
                <a16:creationId xmlns:a16="http://schemas.microsoft.com/office/drawing/2014/main" id="{1CFD4D61-C703-CCA7-4352-1F1E96933414}"/>
              </a:ext>
            </a:extLst>
          </p:cNvPr>
          <p:cNvSpPr/>
          <p:nvPr/>
        </p:nvSpPr>
        <p:spPr>
          <a:xfrm>
            <a:off x="2755900" y="2478143"/>
            <a:ext cx="1714500" cy="277758"/>
          </a:xfrm>
          <a:prstGeom prst="rect">
            <a:avLst/>
          </a:prstGeom>
          <a:solidFill>
            <a:srgbClr val="00B050">
              <a:alpha val="428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1F4"/>
              </a:solidFill>
            </a:endParaRPr>
          </a:p>
        </p:txBody>
      </p:sp>
    </p:spTree>
    <p:extLst>
      <p:ext uri="{BB962C8B-B14F-4D97-AF65-F5344CB8AC3E}">
        <p14:creationId xmlns:p14="http://schemas.microsoft.com/office/powerpoint/2010/main" val="2448895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1079B6-664F-C713-9B9A-AA0B0082D98A}"/>
              </a:ext>
            </a:extLst>
          </p:cNvPr>
          <p:cNvPicPr>
            <a:picLocks noChangeAspect="1"/>
          </p:cNvPicPr>
          <p:nvPr/>
        </p:nvPicPr>
        <p:blipFill rotWithShape="1">
          <a:blip r:embed="rId2"/>
          <a:srcRect t="11287"/>
          <a:stretch/>
        </p:blipFill>
        <p:spPr>
          <a:xfrm>
            <a:off x="1307647" y="584775"/>
            <a:ext cx="9134476" cy="5948295"/>
          </a:xfrm>
          <a:prstGeom prst="rect">
            <a:avLst/>
          </a:prstGeom>
        </p:spPr>
      </p:pic>
      <p:sp>
        <p:nvSpPr>
          <p:cNvPr id="3" name="TextBox 2">
            <a:extLst>
              <a:ext uri="{FF2B5EF4-FFF2-40B4-BE49-F238E27FC236}">
                <a16:creationId xmlns:a16="http://schemas.microsoft.com/office/drawing/2014/main" id="{2A0BEDFE-1526-D2C7-2DAB-3E8C70B4A5CC}"/>
              </a:ext>
            </a:extLst>
          </p:cNvPr>
          <p:cNvSpPr txBox="1"/>
          <p:nvPr/>
        </p:nvSpPr>
        <p:spPr>
          <a:xfrm>
            <a:off x="0" y="0"/>
            <a:ext cx="12192000" cy="584775"/>
          </a:xfrm>
          <a:prstGeom prst="rect">
            <a:avLst/>
          </a:prstGeom>
          <a:noFill/>
        </p:spPr>
        <p:txBody>
          <a:bodyPr wrap="square">
            <a:spAutoFit/>
          </a:bodyPr>
          <a:lstStyle/>
          <a:p>
            <a:pPr algn="ctr"/>
            <a:r>
              <a:rPr lang="en-US" sz="3200" b="1" dirty="0">
                <a:solidFill>
                  <a:srgbClr val="1D38C2"/>
                </a:solidFill>
                <a:latin typeface="Times New Roman" panose="02020603050405020304" pitchFamily="18" charset="0"/>
                <a:cs typeface="Times New Roman" panose="02020603050405020304" pitchFamily="18" charset="0"/>
              </a:rPr>
              <a:t>Low Mass DM: Si Detectors</a:t>
            </a:r>
            <a:endParaRPr lang="en-US" sz="3200" b="1" dirty="0"/>
          </a:p>
        </p:txBody>
      </p:sp>
      <p:sp>
        <p:nvSpPr>
          <p:cNvPr id="4" name="TextBox 3">
            <a:extLst>
              <a:ext uri="{FF2B5EF4-FFF2-40B4-BE49-F238E27FC236}">
                <a16:creationId xmlns:a16="http://schemas.microsoft.com/office/drawing/2014/main" id="{B66BBC77-B38B-EB8A-F907-1BD4DADA4DD1}"/>
              </a:ext>
            </a:extLst>
          </p:cNvPr>
          <p:cNvSpPr txBox="1"/>
          <p:nvPr/>
        </p:nvSpPr>
        <p:spPr>
          <a:xfrm>
            <a:off x="752475" y="6391268"/>
            <a:ext cx="3794693" cy="369332"/>
          </a:xfrm>
          <a:prstGeom prst="rect">
            <a:avLst/>
          </a:prstGeom>
          <a:noFill/>
        </p:spPr>
        <p:txBody>
          <a:bodyPr wrap="none" rtlCol="0">
            <a:spAutoFit/>
          </a:bodyPr>
          <a:lstStyle/>
          <a:p>
            <a:r>
              <a:rPr lang="en-US"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 Cebrian, PIPs 2020, 31 August 2020</a:t>
            </a:r>
          </a:p>
        </p:txBody>
      </p:sp>
      <p:sp>
        <p:nvSpPr>
          <p:cNvPr id="5" name="Rectangle 4">
            <a:extLst>
              <a:ext uri="{FF2B5EF4-FFF2-40B4-BE49-F238E27FC236}">
                <a16:creationId xmlns:a16="http://schemas.microsoft.com/office/drawing/2014/main" id="{948A5014-F13C-BDF1-DC71-EAA069180D11}"/>
              </a:ext>
            </a:extLst>
          </p:cNvPr>
          <p:cNvSpPr/>
          <p:nvPr/>
        </p:nvSpPr>
        <p:spPr>
          <a:xfrm>
            <a:off x="4013200" y="2768600"/>
            <a:ext cx="1892300" cy="228600"/>
          </a:xfrm>
          <a:prstGeom prst="rect">
            <a:avLst/>
          </a:prstGeom>
          <a:solidFill>
            <a:srgbClr val="00B050">
              <a:alpha val="428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1F4"/>
              </a:solidFill>
            </a:endParaRPr>
          </a:p>
        </p:txBody>
      </p:sp>
      <p:sp>
        <p:nvSpPr>
          <p:cNvPr id="6" name="TextBox 5">
            <a:extLst>
              <a:ext uri="{FF2B5EF4-FFF2-40B4-BE49-F238E27FC236}">
                <a16:creationId xmlns:a16="http://schemas.microsoft.com/office/drawing/2014/main" id="{44624395-C458-B387-757F-F38C9105085C}"/>
              </a:ext>
            </a:extLst>
          </p:cNvPr>
          <p:cNvSpPr txBox="1"/>
          <p:nvPr/>
        </p:nvSpPr>
        <p:spPr>
          <a:xfrm>
            <a:off x="4672799" y="6163738"/>
            <a:ext cx="2601994" cy="369332"/>
          </a:xfrm>
          <a:prstGeom prst="rect">
            <a:avLst/>
          </a:prstGeom>
          <a:noFill/>
        </p:spPr>
        <p:txBody>
          <a:bodyPr wrap="none" rtlCol="0">
            <a:spAutoFit/>
          </a:bodyPr>
          <a:lstStyle/>
          <a:p>
            <a:r>
              <a:rPr lang="en-US" b="1" dirty="0">
                <a:solidFill>
                  <a:srgbClr val="FF01F4"/>
                </a:solidFill>
                <a:latin typeface="Times New Roman" panose="02020603050405020304" pitchFamily="18" charset="0"/>
                <a:cs typeface="Times New Roman" panose="02020603050405020304" pitchFamily="18" charset="0"/>
              </a:rPr>
              <a:t>Seems to be in a vacuum</a:t>
            </a:r>
          </a:p>
        </p:txBody>
      </p:sp>
      <p:cxnSp>
        <p:nvCxnSpPr>
          <p:cNvPr id="8" name="Straight Arrow Connector 7">
            <a:extLst>
              <a:ext uri="{FF2B5EF4-FFF2-40B4-BE49-F238E27FC236}">
                <a16:creationId xmlns:a16="http://schemas.microsoft.com/office/drawing/2014/main" id="{6D37FD07-584D-252D-0796-6AADA7F293EF}"/>
              </a:ext>
            </a:extLst>
          </p:cNvPr>
          <p:cNvCxnSpPr/>
          <p:nvPr/>
        </p:nvCxnSpPr>
        <p:spPr>
          <a:xfrm flipV="1">
            <a:off x="5765800" y="5334000"/>
            <a:ext cx="330200" cy="939225"/>
          </a:xfrm>
          <a:prstGeom prst="straightConnector1">
            <a:avLst/>
          </a:prstGeom>
          <a:ln w="53975">
            <a:solidFill>
              <a:srgbClr val="FF01F4"/>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6F3831C-68ED-0423-891C-7E548F2DBBB3}"/>
              </a:ext>
            </a:extLst>
          </p:cNvPr>
          <p:cNvSpPr/>
          <p:nvPr/>
        </p:nvSpPr>
        <p:spPr>
          <a:xfrm>
            <a:off x="6210300" y="1562386"/>
            <a:ext cx="1625600" cy="369331"/>
          </a:xfrm>
          <a:prstGeom prst="rect">
            <a:avLst/>
          </a:prstGeom>
          <a:solidFill>
            <a:srgbClr val="00B050">
              <a:alpha val="428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1F4"/>
              </a:solidFill>
            </a:endParaRPr>
          </a:p>
        </p:txBody>
      </p:sp>
      <p:sp>
        <p:nvSpPr>
          <p:cNvPr id="10" name="Rectangle 9">
            <a:extLst>
              <a:ext uri="{FF2B5EF4-FFF2-40B4-BE49-F238E27FC236}">
                <a16:creationId xmlns:a16="http://schemas.microsoft.com/office/drawing/2014/main" id="{D8F935FF-FF44-5DC6-99EF-B7F33ABCD334}"/>
              </a:ext>
            </a:extLst>
          </p:cNvPr>
          <p:cNvSpPr/>
          <p:nvPr/>
        </p:nvSpPr>
        <p:spPr>
          <a:xfrm>
            <a:off x="2832100" y="2948042"/>
            <a:ext cx="1625600" cy="369331"/>
          </a:xfrm>
          <a:prstGeom prst="rect">
            <a:avLst/>
          </a:prstGeom>
          <a:solidFill>
            <a:srgbClr val="00B050">
              <a:alpha val="428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1F4"/>
              </a:solidFill>
            </a:endParaRPr>
          </a:p>
        </p:txBody>
      </p:sp>
    </p:spTree>
    <p:extLst>
      <p:ext uri="{BB962C8B-B14F-4D97-AF65-F5344CB8AC3E}">
        <p14:creationId xmlns:p14="http://schemas.microsoft.com/office/powerpoint/2010/main" val="35394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D67F85-FE10-AF44-A2D1-8A562796B4C2}"/>
              </a:ext>
            </a:extLst>
          </p:cNvPr>
          <p:cNvPicPr>
            <a:picLocks noChangeAspect="1"/>
          </p:cNvPicPr>
          <p:nvPr/>
        </p:nvPicPr>
        <p:blipFill>
          <a:blip r:embed="rId2"/>
          <a:stretch>
            <a:fillRect/>
          </a:stretch>
        </p:blipFill>
        <p:spPr>
          <a:xfrm>
            <a:off x="1552575" y="584775"/>
            <a:ext cx="8934450" cy="5874187"/>
          </a:xfrm>
          <a:prstGeom prst="rect">
            <a:avLst/>
          </a:prstGeom>
        </p:spPr>
      </p:pic>
      <p:sp>
        <p:nvSpPr>
          <p:cNvPr id="3" name="TextBox 2">
            <a:extLst>
              <a:ext uri="{FF2B5EF4-FFF2-40B4-BE49-F238E27FC236}">
                <a16:creationId xmlns:a16="http://schemas.microsoft.com/office/drawing/2014/main" id="{A4181A5B-51AD-6835-D168-3754CE4FC72A}"/>
              </a:ext>
            </a:extLst>
          </p:cNvPr>
          <p:cNvSpPr txBox="1"/>
          <p:nvPr/>
        </p:nvSpPr>
        <p:spPr>
          <a:xfrm>
            <a:off x="0" y="0"/>
            <a:ext cx="12192000" cy="584775"/>
          </a:xfrm>
          <a:prstGeom prst="rect">
            <a:avLst/>
          </a:prstGeom>
          <a:noFill/>
        </p:spPr>
        <p:txBody>
          <a:bodyPr wrap="square">
            <a:spAutoFit/>
          </a:bodyPr>
          <a:lstStyle/>
          <a:p>
            <a:pPr algn="ctr"/>
            <a:r>
              <a:rPr lang="en-US" sz="3200" b="1" dirty="0">
                <a:solidFill>
                  <a:srgbClr val="1D38C2"/>
                </a:solidFill>
                <a:latin typeface="Times New Roman" panose="02020603050405020304" pitchFamily="18" charset="0"/>
                <a:cs typeface="Times New Roman" panose="02020603050405020304" pitchFamily="18" charset="0"/>
              </a:rPr>
              <a:t>Low Mass DM: Si Detectors</a:t>
            </a:r>
            <a:endParaRPr lang="en-US" sz="3200" b="1" dirty="0"/>
          </a:p>
        </p:txBody>
      </p:sp>
      <p:sp>
        <p:nvSpPr>
          <p:cNvPr id="4" name="TextBox 3">
            <a:extLst>
              <a:ext uri="{FF2B5EF4-FFF2-40B4-BE49-F238E27FC236}">
                <a16:creationId xmlns:a16="http://schemas.microsoft.com/office/drawing/2014/main" id="{B559CC80-B169-3BC0-2F9E-173A77C5CA4E}"/>
              </a:ext>
            </a:extLst>
          </p:cNvPr>
          <p:cNvSpPr txBox="1"/>
          <p:nvPr/>
        </p:nvSpPr>
        <p:spPr>
          <a:xfrm>
            <a:off x="1414463" y="6273225"/>
            <a:ext cx="3794693" cy="369332"/>
          </a:xfrm>
          <a:prstGeom prst="rect">
            <a:avLst/>
          </a:prstGeom>
          <a:noFill/>
        </p:spPr>
        <p:txBody>
          <a:bodyPr wrap="none" rtlCol="0">
            <a:spAutoFit/>
          </a:bodyPr>
          <a:lstStyle/>
          <a:p>
            <a:r>
              <a:rPr lang="en-US" dirty="0">
                <a:solidFill>
                  <a:schemeClr val="accent1">
                    <a:lumMod val="75000"/>
                  </a:schemeClr>
                </a:solidFill>
                <a:highlight>
                  <a:srgbClr val="FFFF00"/>
                </a:highlight>
                <a:latin typeface="Times New Roman" panose="02020603050405020304" pitchFamily="18" charset="0"/>
                <a:cs typeface="Times New Roman" panose="02020603050405020304" pitchFamily="18" charset="0"/>
              </a:rPr>
              <a:t>S. Cebrian, PIPs 2020, 31 August 2020</a:t>
            </a:r>
          </a:p>
        </p:txBody>
      </p:sp>
      <p:sp>
        <p:nvSpPr>
          <p:cNvPr id="5" name="Rectangle 4">
            <a:extLst>
              <a:ext uri="{FF2B5EF4-FFF2-40B4-BE49-F238E27FC236}">
                <a16:creationId xmlns:a16="http://schemas.microsoft.com/office/drawing/2014/main" id="{DA87F42A-4613-4A95-D676-6578679E50CB}"/>
              </a:ext>
            </a:extLst>
          </p:cNvPr>
          <p:cNvSpPr/>
          <p:nvPr/>
        </p:nvSpPr>
        <p:spPr>
          <a:xfrm>
            <a:off x="3187700" y="4673887"/>
            <a:ext cx="1244600" cy="279114"/>
          </a:xfrm>
          <a:prstGeom prst="rect">
            <a:avLst/>
          </a:prstGeom>
          <a:solidFill>
            <a:srgbClr val="00B050">
              <a:alpha val="428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1F4"/>
              </a:solidFill>
            </a:endParaRPr>
          </a:p>
        </p:txBody>
      </p:sp>
      <p:sp>
        <p:nvSpPr>
          <p:cNvPr id="6" name="Rectangle 5">
            <a:extLst>
              <a:ext uri="{FF2B5EF4-FFF2-40B4-BE49-F238E27FC236}">
                <a16:creationId xmlns:a16="http://schemas.microsoft.com/office/drawing/2014/main" id="{638DC7C9-0719-7937-C74F-3E721109F8DD}"/>
              </a:ext>
            </a:extLst>
          </p:cNvPr>
          <p:cNvSpPr/>
          <p:nvPr/>
        </p:nvSpPr>
        <p:spPr>
          <a:xfrm>
            <a:off x="3187700" y="5333999"/>
            <a:ext cx="1917700" cy="279114"/>
          </a:xfrm>
          <a:prstGeom prst="rect">
            <a:avLst/>
          </a:prstGeom>
          <a:solidFill>
            <a:srgbClr val="00B050">
              <a:alpha val="428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1F4"/>
              </a:solidFill>
            </a:endParaRPr>
          </a:p>
        </p:txBody>
      </p:sp>
    </p:spTree>
    <p:extLst>
      <p:ext uri="{BB962C8B-B14F-4D97-AF65-F5344CB8AC3E}">
        <p14:creationId xmlns:p14="http://schemas.microsoft.com/office/powerpoint/2010/main" val="1110631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29468</TotalTime>
  <Words>4070</Words>
  <Application>Microsoft Macintosh PowerPoint</Application>
  <PresentationFormat>Widescreen</PresentationFormat>
  <Paragraphs>268</Paragraphs>
  <Slides>36</Slides>
  <Notes>12</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AdvOT483a8203</vt:lpstr>
      <vt:lpstr>AdvTTbdb21c9e</vt:lpstr>
      <vt:lpstr>Google Sans</vt:lpstr>
      <vt:lpstr>Linux Libertine</vt:lpstr>
      <vt:lpstr>TimesLTStd</vt:lpstr>
      <vt:lpstr>TimesNewRoman</vt:lpstr>
      <vt:lpstr>Arial</vt:lpstr>
      <vt:lpstr>Calibri</vt:lpstr>
      <vt:lpstr>Calibri Light</vt:lpstr>
      <vt:lpstr>Cambria Math</vt:lpstr>
      <vt:lpstr>Helvetica</vt:lpstr>
      <vt:lpstr>Helvetica Neue</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 Kai</dc:creator>
  <cp:lastModifiedBy>Sun, Kai</cp:lastModifiedBy>
  <cp:revision>97</cp:revision>
  <dcterms:created xsi:type="dcterms:W3CDTF">2023-10-04T13:20:08Z</dcterms:created>
  <dcterms:modified xsi:type="dcterms:W3CDTF">2024-01-08T16:12:42Z</dcterms:modified>
</cp:coreProperties>
</file>