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notesMasterIdLst>
    <p:notesMasterId r:id="rId40"/>
  </p:notesMasterIdLst>
  <p:sldIdLst>
    <p:sldId id="338" r:id="rId4"/>
    <p:sldId id="316" r:id="rId5"/>
    <p:sldId id="257" r:id="rId6"/>
    <p:sldId id="325" r:id="rId7"/>
    <p:sldId id="329" r:id="rId8"/>
    <p:sldId id="335" r:id="rId9"/>
    <p:sldId id="334" r:id="rId10"/>
    <p:sldId id="336" r:id="rId11"/>
    <p:sldId id="337" r:id="rId12"/>
    <p:sldId id="258" r:id="rId13"/>
    <p:sldId id="339" r:id="rId14"/>
    <p:sldId id="320" r:id="rId15"/>
    <p:sldId id="259" r:id="rId16"/>
    <p:sldId id="270" r:id="rId17"/>
    <p:sldId id="332" r:id="rId18"/>
    <p:sldId id="317" r:id="rId19"/>
    <p:sldId id="319" r:id="rId20"/>
    <p:sldId id="275" r:id="rId21"/>
    <p:sldId id="289" r:id="rId22"/>
    <p:sldId id="278" r:id="rId23"/>
    <p:sldId id="279" r:id="rId24"/>
    <p:sldId id="318" r:id="rId25"/>
    <p:sldId id="281" r:id="rId26"/>
    <p:sldId id="276" r:id="rId27"/>
    <p:sldId id="321" r:id="rId28"/>
    <p:sldId id="274" r:id="rId29"/>
    <p:sldId id="323" r:id="rId30"/>
    <p:sldId id="260" r:id="rId31"/>
    <p:sldId id="327" r:id="rId32"/>
    <p:sldId id="328" r:id="rId33"/>
    <p:sldId id="277" r:id="rId34"/>
    <p:sldId id="280" r:id="rId35"/>
    <p:sldId id="333" r:id="rId36"/>
    <p:sldId id="326" r:id="rId37"/>
    <p:sldId id="290" r:id="rId38"/>
    <p:sldId id="28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473" autoAdjust="0"/>
  </p:normalViewPr>
  <p:slideViewPr>
    <p:cSldViewPr snapToGrid="0">
      <p:cViewPr varScale="1">
        <p:scale>
          <a:sx n="106" d="100"/>
          <a:sy n="106" d="100"/>
        </p:scale>
        <p:origin x="7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43463-F892-48BB-9D85-97E2B0A2202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90C13-9006-418C-A843-BF988742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6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87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02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Optical pumping will naturally result in NVs being initiated in </a:t>
            </a:r>
            <a:r>
              <a:rPr lang="en-US" dirty="0" err="1"/>
              <a:t>m_s</a:t>
            </a:r>
            <a:r>
              <a:rPr lang="en-US" dirty="0"/>
              <a:t> =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697B-BD2F-4BDF-8C6A-23EDF443F5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62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 imaging from </a:t>
            </a:r>
            <a:r>
              <a:rPr lang="en-US" dirty="0" err="1"/>
              <a:t>Kehayias</a:t>
            </a:r>
            <a:r>
              <a:rPr lang="en-US" dirty="0"/>
              <a:t>, https://www.osti.gov/servlets/purl/1826099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84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6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45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01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2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counts = more strain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87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7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83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6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34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5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59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0C13-9006-418C-A843-BF98874226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2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0B04-F012-CF4F-3803-20377C9CA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D5043-4B47-B3DE-3E6C-505B929FB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8E16A-9C07-ADAA-FBFC-F6011D84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D7E6-FE90-4EC5-A9A4-0B9B6D5FFEF9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8B4E-D9A6-7F92-9FD4-6A47358B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F4E4-9805-A520-F223-9CD72D72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48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F6BC-95A0-7A0A-44BC-0356B2F32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84D64-9B74-4BE8-A6D4-6DA6AB4E3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79511-BF66-5BAC-4BD2-62408753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A4131-206B-4C79-8BB4-68F076DE818A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5FF2B-57E5-D14B-437D-323725E6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9FE0E-6B27-D9D8-F9A1-D0B2031F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9AADBF-4501-2DE9-7075-8C52B80E34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41AA0F-C94C-F22F-256A-0B8C19B74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B0344-77E2-8606-C454-1910D99E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434-65F4-4459-9035-061FF5C4ED36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9E07F-F74E-5E4C-4E55-B1E50F0A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3B887-C0C5-AE1B-590F-14761FBE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76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8FAC68EF-3847-74F6-49F6-CDF91D807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CFB0F-8211-3547-895D-BC6E8DBEF0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CA149D5B-9C5A-C852-3A34-466C4F2B6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CYGNUS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072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9E598A11-27B7-5064-251C-81E187DD3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CFB0F-8211-3547-895D-BC6E8DBEF0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037B6FAE-E4CA-6AB9-311D-A0872DE41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CYGNUS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440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7BCAF34-FF12-56E5-0566-548C4759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DDD63433-89FB-D864-34D8-719BBF857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CYGNUS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A6420E34-5B6F-0BEF-6FEF-C32220F0E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CFB0F-8211-3547-895D-BC6E8DBEF0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D57F4A-CA63-10F5-2048-27E409FED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82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289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D4282F37-49EE-5788-1346-E63A7CCE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84EC1CB-8276-7BC8-197E-DA48E40CC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CFB0F-8211-3547-895D-BC6E8DBEF0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35752F1-6806-AE72-B46F-8F318F0B9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CYGNUS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280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465F9C57-66B0-EF13-7A90-EE8D385C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C4138E08-9886-08CF-31B6-D86F557DF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CFB0F-8211-3547-895D-BC6E8DBEF0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8ADC142-42F7-C508-5635-F2075F16A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CYGNUS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54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9B0BFA8F-D058-18B8-BF7A-4C2196AE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63DCD6D4-AC0E-0AC1-3190-2022C1CE1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CFB0F-8211-3547-895D-BC6E8DBEF0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E97E656-5FE4-C8BD-D2AB-99BECD8E6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CYGNUS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11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ADDBA300-9C26-2468-8A06-B8B618A6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ABCDBCD7-DD4A-A2EA-7CB4-D1AB8FE2A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CFB0F-8211-3547-895D-BC6E8DBEF0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438183-221D-900E-AC4D-88600CEF4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CYGNUS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50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8FAC68EF-3847-74F6-49F6-CDF91D807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BCFB0F-8211-3547-895D-BC6E8DBEF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CA149D5B-9C5A-C852-3A34-466C4F2B6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2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275FD-879B-D32A-D543-A1DDEF37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C369A-8190-2D26-5285-9B857005A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0D79E-4A3C-B49E-BCE6-F55ADC994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4326D64-C14E-465D-8886-39BB282433EE}" type="datetime1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7E00D-FE6B-943D-B021-FB861741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3534E-2C95-1095-C017-FCE9A0DD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 algn="l">
              <a:defRPr sz="1600"/>
            </a:lvl1pPr>
          </a:lstStyle>
          <a:p>
            <a:fld id="{DE961553-F79F-4675-A827-F929169315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76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9E598A11-27B7-5064-251C-81E187DD3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BCFB0F-8211-3547-895D-BC6E8DBEF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037B6FAE-E4CA-6AB9-311D-A0872DE41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09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4A9B28-DF5C-43CD-17B3-41E094FAFCD1}"/>
              </a:ext>
            </a:extLst>
          </p:cNvPr>
          <p:cNvSpPr txBox="1"/>
          <p:nvPr userDrawn="1"/>
        </p:nvSpPr>
        <p:spPr>
          <a:xfrm>
            <a:off x="1049483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3E3F3B"/>
                </a:solidFill>
                <a:latin typeface="Trebuchet MS" panose="020B0703020202090204" pitchFamily="34" charset="0"/>
              </a:rPr>
              <a:t>NV Sensing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9875B-BFE3-ADBA-3C05-4704044F8BC8}"/>
              </a:ext>
            </a:extLst>
          </p:cNvPr>
          <p:cNvSpPr txBox="1"/>
          <p:nvPr userDrawn="1"/>
        </p:nvSpPr>
        <p:spPr>
          <a:xfrm>
            <a:off x="911975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3E3F3B"/>
                </a:solidFill>
                <a:latin typeface="Trebuchet MS" panose="020B0703020202090204" pitchFamily="34" charset="0"/>
              </a:rPr>
              <a:t>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DDAFF-918C-708F-CEE3-1E95DC0E91FC}"/>
              </a:ext>
            </a:extLst>
          </p:cNvPr>
          <p:cNvSpPr txBox="1"/>
          <p:nvPr userDrawn="1"/>
        </p:nvSpPr>
        <p:spPr>
          <a:xfrm>
            <a:off x="3739574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3E3F3B"/>
                </a:solidFill>
                <a:latin typeface="Trebuchet MS" panose="020B0703020202090204" pitchFamily="34" charset="0"/>
              </a:rPr>
              <a:t>Next-Gen QDM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8CBCF-5CCE-A73F-04F6-5D14E674EFA1}"/>
              </a:ext>
            </a:extLst>
          </p:cNvPr>
          <p:cNvSpPr txBox="1"/>
          <p:nvPr userDrawn="1"/>
        </p:nvSpPr>
        <p:spPr>
          <a:xfrm>
            <a:off x="642966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3E3F3B"/>
                </a:solidFill>
                <a:latin typeface="Trebuchet MS" panose="020B0703020202090204" pitchFamily="34" charset="0"/>
              </a:rPr>
              <a:t>ML Inversion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7BCAF34-FF12-56E5-0566-548C4759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DDD63433-89FB-D864-34D8-719BBF857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A6420E34-5B6F-0BEF-6FEF-C32220F0E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BCFB0F-8211-3547-895D-BC6E8DBEF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3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4A9B28-DF5C-43CD-17B3-41E094FAFCD1}"/>
              </a:ext>
            </a:extLst>
          </p:cNvPr>
          <p:cNvSpPr txBox="1"/>
          <p:nvPr userDrawn="1"/>
        </p:nvSpPr>
        <p:spPr>
          <a:xfrm>
            <a:off x="1049483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3E3F3B"/>
                </a:solidFill>
                <a:latin typeface="Trebuchet MS" panose="020B0703020202090204" pitchFamily="34" charset="0"/>
              </a:rPr>
              <a:t>NV Sensing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9875B-BFE3-ADBA-3C05-4704044F8BC8}"/>
              </a:ext>
            </a:extLst>
          </p:cNvPr>
          <p:cNvSpPr txBox="1"/>
          <p:nvPr userDrawn="1"/>
        </p:nvSpPr>
        <p:spPr>
          <a:xfrm>
            <a:off x="911975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DDAFF-918C-708F-CEE3-1E95DC0E91FC}"/>
              </a:ext>
            </a:extLst>
          </p:cNvPr>
          <p:cNvSpPr txBox="1"/>
          <p:nvPr userDrawn="1"/>
        </p:nvSpPr>
        <p:spPr>
          <a:xfrm>
            <a:off x="3739574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Next-Gen QDM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8CBCF-5CCE-A73F-04F6-5D14E674EFA1}"/>
              </a:ext>
            </a:extLst>
          </p:cNvPr>
          <p:cNvSpPr txBox="1"/>
          <p:nvPr userDrawn="1"/>
        </p:nvSpPr>
        <p:spPr>
          <a:xfrm>
            <a:off x="642966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ML Inversion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D4282F37-49EE-5788-1346-E63A7CCE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84EC1CB-8276-7BC8-197E-DA48E40CC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BCFB0F-8211-3547-895D-BC6E8DBEF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35752F1-6806-AE72-B46F-8F318F0B9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88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4A9B28-DF5C-43CD-17B3-41E094FAFCD1}"/>
              </a:ext>
            </a:extLst>
          </p:cNvPr>
          <p:cNvSpPr txBox="1"/>
          <p:nvPr userDrawn="1"/>
        </p:nvSpPr>
        <p:spPr>
          <a:xfrm>
            <a:off x="1049483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NV Sensing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9875B-BFE3-ADBA-3C05-4704044F8BC8}"/>
              </a:ext>
            </a:extLst>
          </p:cNvPr>
          <p:cNvSpPr txBox="1"/>
          <p:nvPr userDrawn="1"/>
        </p:nvSpPr>
        <p:spPr>
          <a:xfrm>
            <a:off x="911975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DDAFF-918C-708F-CEE3-1E95DC0E91FC}"/>
              </a:ext>
            </a:extLst>
          </p:cNvPr>
          <p:cNvSpPr txBox="1"/>
          <p:nvPr userDrawn="1"/>
        </p:nvSpPr>
        <p:spPr>
          <a:xfrm>
            <a:off x="3739574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3E3F3B"/>
                </a:solidFill>
                <a:latin typeface="Trebuchet MS" panose="020B0703020202090204" pitchFamily="34" charset="0"/>
              </a:rPr>
              <a:t>Next-Gen QDM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8CBCF-5CCE-A73F-04F6-5D14E674EFA1}"/>
              </a:ext>
            </a:extLst>
          </p:cNvPr>
          <p:cNvSpPr txBox="1"/>
          <p:nvPr userDrawn="1"/>
        </p:nvSpPr>
        <p:spPr>
          <a:xfrm>
            <a:off x="642966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ML Inversion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465F9C57-66B0-EF13-7A90-EE8D385C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C4138E08-9886-08CF-31B6-D86F557DF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BCFB0F-8211-3547-895D-BC6E8DBEF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8ADC142-42F7-C508-5635-F2075F16A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41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4A9B28-DF5C-43CD-17B3-41E094FAFCD1}"/>
              </a:ext>
            </a:extLst>
          </p:cNvPr>
          <p:cNvSpPr txBox="1"/>
          <p:nvPr userDrawn="1"/>
        </p:nvSpPr>
        <p:spPr>
          <a:xfrm>
            <a:off x="1049483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NV Sensing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9875B-BFE3-ADBA-3C05-4704044F8BC8}"/>
              </a:ext>
            </a:extLst>
          </p:cNvPr>
          <p:cNvSpPr txBox="1"/>
          <p:nvPr userDrawn="1"/>
        </p:nvSpPr>
        <p:spPr>
          <a:xfrm>
            <a:off x="911975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DDAFF-918C-708F-CEE3-1E95DC0E91FC}"/>
              </a:ext>
            </a:extLst>
          </p:cNvPr>
          <p:cNvSpPr txBox="1"/>
          <p:nvPr userDrawn="1"/>
        </p:nvSpPr>
        <p:spPr>
          <a:xfrm>
            <a:off x="3739574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Next-Gen QDM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8CBCF-5CCE-A73F-04F6-5D14E674EFA1}"/>
              </a:ext>
            </a:extLst>
          </p:cNvPr>
          <p:cNvSpPr txBox="1"/>
          <p:nvPr userDrawn="1"/>
        </p:nvSpPr>
        <p:spPr>
          <a:xfrm>
            <a:off x="642966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3E3F3B"/>
                </a:solidFill>
                <a:latin typeface="Trebuchet MS" panose="020B0703020202090204" pitchFamily="34" charset="0"/>
              </a:rPr>
              <a:t>ML Inversion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9B0BFA8F-D058-18B8-BF7A-4C2196AE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63DCD6D4-AC0E-0AC1-3190-2022C1CE1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BCFB0F-8211-3547-895D-BC6E8DBEF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E97E656-5FE4-C8BD-D2AB-99BECD8E6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06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4A9B28-DF5C-43CD-17B3-41E094FAFCD1}"/>
              </a:ext>
            </a:extLst>
          </p:cNvPr>
          <p:cNvSpPr txBox="1"/>
          <p:nvPr userDrawn="1"/>
        </p:nvSpPr>
        <p:spPr>
          <a:xfrm>
            <a:off x="1049483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NV Sensing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9875B-BFE3-ADBA-3C05-4704044F8BC8}"/>
              </a:ext>
            </a:extLst>
          </p:cNvPr>
          <p:cNvSpPr txBox="1"/>
          <p:nvPr userDrawn="1"/>
        </p:nvSpPr>
        <p:spPr>
          <a:xfrm>
            <a:off x="911975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3E3F3B"/>
                </a:solidFill>
                <a:latin typeface="Trebuchet MS" panose="020B0703020202090204" pitchFamily="34" charset="0"/>
              </a:rPr>
              <a:t>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DDAFF-918C-708F-CEE3-1E95DC0E91FC}"/>
              </a:ext>
            </a:extLst>
          </p:cNvPr>
          <p:cNvSpPr txBox="1"/>
          <p:nvPr userDrawn="1"/>
        </p:nvSpPr>
        <p:spPr>
          <a:xfrm>
            <a:off x="3739574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Next-Gen QDM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8CBCF-5CCE-A73F-04F6-5D14E674EFA1}"/>
              </a:ext>
            </a:extLst>
          </p:cNvPr>
          <p:cNvSpPr txBox="1"/>
          <p:nvPr userDrawn="1"/>
        </p:nvSpPr>
        <p:spPr>
          <a:xfrm>
            <a:off x="6429665" y="1485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9A9D94"/>
                </a:solidFill>
                <a:latin typeface="Trebuchet MS" panose="020B0703020202090204" pitchFamily="34" charset="0"/>
              </a:rPr>
              <a:t>ML Inversion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ADDBA300-9C26-2468-8A06-B8B618A6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ABCDBCD7-DD4A-A2EA-7CB4-D1AB8FE2A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BCFB0F-8211-3547-895D-BC6E8DBEF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438183-221D-900E-AC4D-88600CEF4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6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8EA53-A636-8184-B36E-62C57EF5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58BF9-F6C9-F79F-1E1B-EE4634CEB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E4C09-185C-047E-223A-DFFC3DFC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94B4-2E82-49CA-9865-BF7C47D17320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1B8B7-D7C9-D607-AC04-D6D25767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9FF6-EE94-7C84-5F18-50E6BD36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9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1DA0-7041-68DE-7A38-0391F744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442BD-B4EA-E321-1571-C09941D19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267AF-CE87-3E3A-6E6B-77933327C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12017-9BDB-B2B4-C1B1-0410F62F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CA08-3DE5-4A64-B729-EB539DAA541F}" type="datetime1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161B0-E4FD-6FC9-6282-C8A6B38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9288-7CBD-DF3F-5228-558E0137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AEC6D-4A5C-8417-48CA-E66DABCE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2EA51-B627-4697-B768-04C867D77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2F83C-A37F-6A23-7467-0077454C0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414CE-CACA-1E7B-4DDC-57CE08179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5B5127-875E-A619-7E16-BC19F1601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B52D5-3B12-CA6A-7BF6-B3709781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E527-0D29-432B-92D4-20439DAA997A}" type="datetime1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AC27CB-F026-4699-5B03-AB8FE365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D5ADFE-FCDB-3174-5985-DA899E58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7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4586-1B9C-FC95-D09C-2AF4909C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5D3D7-8630-D597-AB6A-3C13AD18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2C7A-2A55-4890-B4D5-A182FE87757B}" type="datetime1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10184-E052-6994-476F-A286F0573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F60A1-7F09-84C5-3702-5D7DF037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7D845-CFAD-837A-24F8-E3616C8F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B4A1-B4EA-4580-B20E-691EA5B701A6}" type="datetime1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34F7E-2C35-F24E-B19C-6A8453BB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E20A9-CB78-E5B8-FCED-1D678BEB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8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B6E3-5239-11C0-0293-22BCE16E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756D4-CE87-9E67-978E-03743E0B0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EFE7A-903C-35A5-0DB8-67D6833F2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E90FA-3D4F-06E9-E606-631ADF47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D276-A85C-4CA8-AEF3-5A8B1A7AE209}" type="datetime1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70B0E-0E4B-F2E4-E1DE-B95A336E7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D5974-424E-180C-E0A8-BDB26D75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9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12FA5-97F6-EB3F-082C-065694C7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9C3B28-A14E-8A71-4176-35AF039FD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B3BB7-6A97-24C9-A629-F16FEF0A3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A962D-62F5-A63B-BDBF-18C5F8CD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17A-A2E3-4FE4-9299-7A418E5E0A5E}" type="datetime1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DCA9F-0075-B96B-6E0C-6C4842C2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01E76-5F73-5E48-6DF6-82A47200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E17011-10A0-5D5A-F043-B1BA3587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3FD46-77C8-6421-A790-7161D3820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91DCB-7196-54AB-5F55-B6A348D32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2C630-2550-4CFB-A046-55AB4FD73C07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894E7-E104-4D8E-FE59-3F9DB1C2C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7BD7-612A-EA76-F1F8-B70DCE674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61553-F79F-4675-A827-F9291693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33A7E9-94E7-9399-74E4-23A6FD09630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0571CB-E3C2-4A74-9740-122416A3E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CYGNUS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A7E4D9-FFB5-F2D5-DA30-3690F3848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CFB0F-8211-3547-895D-BC6E8DBEF0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84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33A7E9-94E7-9399-74E4-23A6FD09630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0571CB-E3C2-4A74-9740-122416A3E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9409" y="6356350"/>
            <a:ext cx="6423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A7E4D9-FFB5-F2D5-DA30-3690F3848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445" y="6356349"/>
            <a:ext cx="549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BCFB0F-8211-3547-895D-BC6E8DBEF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2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8.png"/><Relationship Id="rId18" Type="http://schemas.openxmlformats.org/officeDocument/2006/relationships/image" Target="../media/image12.png"/><Relationship Id="rId3" Type="http://schemas.openxmlformats.org/officeDocument/2006/relationships/tags" Target="../tags/tag4.xml"/><Relationship Id="rId21" Type="http://schemas.openxmlformats.org/officeDocument/2006/relationships/image" Target="../media/image24.png"/><Relationship Id="rId7" Type="http://schemas.openxmlformats.org/officeDocument/2006/relationships/tags" Target="../tags/tag8.xml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tags" Target="../tags/tag3.xml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6.png"/><Relationship Id="rId5" Type="http://schemas.openxmlformats.org/officeDocument/2006/relationships/tags" Target="../tags/tag6.xml"/><Relationship Id="rId15" Type="http://schemas.openxmlformats.org/officeDocument/2006/relationships/image" Target="../media/image20.png"/><Relationship Id="rId23" Type="http://schemas.openxmlformats.org/officeDocument/2006/relationships/image" Target="../media/image14.png"/><Relationship Id="rId10" Type="http://schemas.openxmlformats.org/officeDocument/2006/relationships/notesSlide" Target="../notesSlides/notesSlide12.xml"/><Relationship Id="rId19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svg"/><Relationship Id="rId2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6803-9461-C272-EDD1-0736AC9D9F2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60500" y="1917115"/>
            <a:ext cx="9931400" cy="2387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 in directional DM detection with quantum diamond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0772A9-D9E8-3204-6051-F2060A85A83F}"/>
              </a:ext>
            </a:extLst>
          </p:cNvPr>
          <p:cNvSpPr txBox="1"/>
          <p:nvPr/>
        </p:nvSpPr>
        <p:spPr>
          <a:xfrm>
            <a:off x="1637792" y="3842780"/>
            <a:ext cx="8916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Daniel Ang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 Technology Center, University of Maryland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MDNDM 2024</a:t>
            </a:r>
          </a:p>
        </p:txBody>
      </p:sp>
    </p:spTree>
    <p:extLst>
      <p:ext uri="{BB962C8B-B14F-4D97-AF65-F5344CB8AC3E}">
        <p14:creationId xmlns:p14="http://schemas.microsoft.com/office/powerpoint/2010/main" val="3646170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0653-AF31-D4F4-5E31-4043AFB6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313"/>
            <a:ext cx="10515600" cy="1325563"/>
          </a:xfrm>
        </p:spPr>
        <p:txBody>
          <a:bodyPr/>
          <a:lstStyle/>
          <a:p>
            <a:r>
              <a:rPr lang="en-US" dirty="0"/>
              <a:t>Stage 1: Diamond as a general DM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1258-22A8-A571-09D9-A91F3977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877"/>
            <a:ext cx="10515600" cy="4043422"/>
          </a:xfrm>
        </p:spPr>
        <p:txBody>
          <a:bodyPr>
            <a:normAutofit/>
          </a:bodyPr>
          <a:lstStyle/>
          <a:p>
            <a:r>
              <a:rPr lang="en-US" dirty="0"/>
              <a:t>Several favorable properties (</a:t>
            </a:r>
            <a:r>
              <a:rPr lang="en-US" dirty="0" err="1"/>
              <a:t>Kurinsky</a:t>
            </a:r>
            <a:r>
              <a:rPr lang="en-US" dirty="0"/>
              <a:t> et al., PRD </a:t>
            </a:r>
            <a:r>
              <a:rPr lang="en-US" b="1" dirty="0"/>
              <a:t>99</a:t>
            </a:r>
            <a:r>
              <a:rPr lang="en-US" dirty="0"/>
              <a:t>, 123005 (2019))</a:t>
            </a:r>
          </a:p>
          <a:p>
            <a:pPr lvl="1"/>
            <a:r>
              <a:rPr lang="en-US" dirty="0"/>
              <a:t>Semiconductor with wide bandgap (5.4 eV)</a:t>
            </a:r>
          </a:p>
          <a:p>
            <a:pPr lvl="1"/>
            <a:r>
              <a:rPr lang="en-US" dirty="0"/>
              <a:t>Lower mass compared to other solid-state detectors</a:t>
            </a:r>
          </a:p>
          <a:p>
            <a:pPr lvl="1"/>
            <a:r>
              <a:rPr lang="en-US" dirty="0"/>
              <a:t>Can be manufactured with high purity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detection efficiency possible via charge, photon, or phonon collection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be used as a conventional DM detector via nuclear recoil, electron recoil, or absorption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4273C-60FA-D757-0D86-789DA836125E}"/>
              </a:ext>
            </a:extLst>
          </p:cNvPr>
          <p:cNvSpPr txBox="1"/>
          <p:nvPr/>
        </p:nvSpPr>
        <p:spPr>
          <a:xfrm>
            <a:off x="7218948" y="5715298"/>
            <a:ext cx="507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Abdelhameed</a:t>
            </a:r>
            <a:r>
              <a:rPr lang="fr-FR" dirty="0"/>
              <a:t> et al., </a:t>
            </a:r>
            <a:r>
              <a:rPr lang="fr-FR" dirty="0" err="1"/>
              <a:t>Eur</a:t>
            </a:r>
            <a:r>
              <a:rPr lang="fr-FR" dirty="0"/>
              <a:t>. Phys. J. C 28:851 (2022)</a:t>
            </a:r>
          </a:p>
          <a:p>
            <a:r>
              <a:rPr lang="da-DK" dirty="0"/>
              <a:t>G. Angloher et al., arxiv:2310.05815 (2023)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CBC35-94D0-71E4-D446-053E7F783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151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0653-AF31-D4F4-5E31-4043AFB6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313"/>
            <a:ext cx="10515600" cy="1325563"/>
          </a:xfrm>
        </p:spPr>
        <p:txBody>
          <a:bodyPr/>
          <a:lstStyle/>
          <a:p>
            <a:r>
              <a:rPr lang="en-US" dirty="0"/>
              <a:t>Stage 1: Diamond as a general DM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1258-22A8-A571-09D9-A91F3977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877"/>
            <a:ext cx="10515600" cy="404342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Active research efforts in other groups (e.g. CRESST collaboration)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research efforts currently focus on stages 2 and 3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Future questions to be explored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Determine optimal detection method (charge/photon/phonon)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Background characterization and suppression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Practical implementation (engineering) issues: e.g. how to efficiently extract diamond chip from large detector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4273C-60FA-D757-0D86-789DA836125E}"/>
              </a:ext>
            </a:extLst>
          </p:cNvPr>
          <p:cNvSpPr txBox="1"/>
          <p:nvPr/>
        </p:nvSpPr>
        <p:spPr>
          <a:xfrm>
            <a:off x="7218948" y="5715298"/>
            <a:ext cx="507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Abdelhameed</a:t>
            </a:r>
            <a:r>
              <a:rPr lang="fr-FR" dirty="0"/>
              <a:t> et al., </a:t>
            </a:r>
            <a:r>
              <a:rPr lang="fr-FR" dirty="0" err="1"/>
              <a:t>Eur</a:t>
            </a:r>
            <a:r>
              <a:rPr lang="fr-FR" dirty="0"/>
              <a:t>. Phys. J. C 28:851 (2022)</a:t>
            </a:r>
          </a:p>
          <a:p>
            <a:r>
              <a:rPr lang="da-DK" dirty="0"/>
              <a:t>G. Angloher et al., arxiv:2310.05815 (2023)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CBC35-94D0-71E4-D446-053E7F783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40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2F9D8-2BB6-7133-F8D9-FDE96CAF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2: micron scale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3DEA8-8D95-EACE-0FDE-52D3AFB7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7049"/>
          </a:xfrm>
        </p:spPr>
        <p:txBody>
          <a:bodyPr>
            <a:normAutofit/>
          </a:bodyPr>
          <a:lstStyle/>
          <a:p>
            <a:r>
              <a:rPr lang="en-US" sz="3200" b="1" dirty="0"/>
              <a:t>Method 1: </a:t>
            </a:r>
            <a:r>
              <a:rPr lang="en-US" sz="3200" dirty="0"/>
              <a:t>Use diamonds with pre-existing NV centers</a:t>
            </a:r>
          </a:p>
          <a:p>
            <a:pPr lvl="1"/>
            <a:r>
              <a:rPr lang="en-US" sz="2800" dirty="0"/>
              <a:t>Measure strain shift caused by damage track</a:t>
            </a:r>
          </a:p>
          <a:p>
            <a:r>
              <a:rPr lang="en-US" sz="3200" b="1" dirty="0"/>
              <a:t>Method 2: </a:t>
            </a:r>
            <a:r>
              <a:rPr lang="en-US" sz="3200" dirty="0"/>
              <a:t>Use diamonds with low NV density, high N concentration</a:t>
            </a:r>
          </a:p>
          <a:p>
            <a:pPr lvl="1"/>
            <a:r>
              <a:rPr lang="en-US" sz="2800" dirty="0"/>
              <a:t>Detect new NVs created by damage track</a:t>
            </a:r>
          </a:p>
          <a:p>
            <a:r>
              <a:rPr lang="en-US" sz="3200" b="1" dirty="0"/>
              <a:t>NV centers are key component!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3B1E7-3599-D08D-26C2-C4DA6D96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7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5234-E3AA-A8FB-1109-32519D91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vacancy centers in diamond</a:t>
            </a:r>
          </a:p>
        </p:txBody>
      </p:sp>
      <p:pic>
        <p:nvPicPr>
          <p:cNvPr id="4" name="Picture 6" descr="undefined">
            <a:extLst>
              <a:ext uri="{FF2B5EF4-FFF2-40B4-BE49-F238E27FC236}">
                <a16:creationId xmlns:a16="http://schemas.microsoft.com/office/drawing/2014/main" id="{E3CC9EDE-DFAA-39E9-5D37-25FD7510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9" y="2092842"/>
            <a:ext cx="2991834" cy="31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D7CB7404-11EE-7870-EDAA-563DB79A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25" y="1853935"/>
            <a:ext cx="3504495" cy="39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5BE536-E617-D1F4-9ACA-BCE552D059BF}"/>
              </a:ext>
            </a:extLst>
          </p:cNvPr>
          <p:cNvSpPr txBox="1"/>
          <p:nvPr/>
        </p:nvSpPr>
        <p:spPr>
          <a:xfrm flipH="1">
            <a:off x="7461057" y="5955636"/>
            <a:ext cx="277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Spin-1 ground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C757A-4BD8-1952-B504-90A6A6186AD9}"/>
              </a:ext>
            </a:extLst>
          </p:cNvPr>
          <p:cNvSpPr txBox="1"/>
          <p:nvPr/>
        </p:nvSpPr>
        <p:spPr>
          <a:xfrm>
            <a:off x="9998000" y="3679514"/>
            <a:ext cx="1748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Coherent state manipulation</a:t>
            </a:r>
          </a:p>
          <a:p>
            <a:r>
              <a:rPr lang="en-US" dirty="0"/>
              <a:t>MW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7A4E68-BC03-D49C-5A4A-42BD362BCA1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398071" y="4141179"/>
            <a:ext cx="1599929" cy="879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7965DBE-F354-7D98-156E-9E61DFC849BE}"/>
              </a:ext>
            </a:extLst>
          </p:cNvPr>
          <p:cNvSpPr/>
          <p:nvPr/>
        </p:nvSpPr>
        <p:spPr>
          <a:xfrm>
            <a:off x="7956294" y="5183530"/>
            <a:ext cx="748335" cy="301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837D68-FA41-B4F9-91DB-53BA3A69DF66}"/>
              </a:ext>
            </a:extLst>
          </p:cNvPr>
          <p:cNvCxnSpPr/>
          <p:nvPr/>
        </p:nvCxnSpPr>
        <p:spPr>
          <a:xfrm flipV="1">
            <a:off x="7083885" y="1986923"/>
            <a:ext cx="0" cy="35642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C26D05F-434D-BAC4-3C4C-05F5BBACA723}"/>
              </a:ext>
            </a:extLst>
          </p:cNvPr>
          <p:cNvSpPr txBox="1"/>
          <p:nvPr/>
        </p:nvSpPr>
        <p:spPr>
          <a:xfrm>
            <a:off x="4313602" y="3245913"/>
            <a:ext cx="270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Optical initiation/readout:</a:t>
            </a:r>
          </a:p>
          <a:p>
            <a:pPr algn="r"/>
            <a:r>
              <a:rPr lang="en-US" dirty="0"/>
              <a:t>532 nm excitation</a:t>
            </a:r>
          </a:p>
          <a:p>
            <a:pPr algn="r"/>
            <a:r>
              <a:rPr lang="en-US" dirty="0"/>
              <a:t>640-800 nm emission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239DC3C-2DF8-F60B-0795-19908B90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D5F85EF-7174-0D5E-E21F-D6E888E29F2C}"/>
              </a:ext>
            </a:extLst>
          </p:cNvPr>
          <p:cNvCxnSpPr>
            <a:cxnSpLocks/>
          </p:cNvCxnSpPr>
          <p:nvPr/>
        </p:nvCxnSpPr>
        <p:spPr>
          <a:xfrm flipH="1">
            <a:off x="7217940" y="2148196"/>
            <a:ext cx="22867" cy="3241748"/>
          </a:xfrm>
          <a:prstGeom prst="straightConnector1">
            <a:avLst/>
          </a:prstGeom>
          <a:ln w="57150">
            <a:solidFill>
              <a:srgbClr val="FF0000">
                <a:alpha val="8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508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5234-E3AA-A8FB-1109-32519D91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vacancy centers in diamond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3B5209-E1A5-C6B4-F2D3-F8E5AB7F5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181" y="1787417"/>
            <a:ext cx="3222579" cy="3876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20B02E-4688-12D9-8CE8-F184C14E0AEB}"/>
              </a:ext>
            </a:extLst>
          </p:cNvPr>
          <p:cNvSpPr txBox="1"/>
          <p:nvPr/>
        </p:nvSpPr>
        <p:spPr>
          <a:xfrm>
            <a:off x="944880" y="5699908"/>
            <a:ext cx="515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Quantum diamond microscope (QDM)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1F5FF-4561-AABB-2B5A-A9DB5E1F5A6F}"/>
              </a:ext>
            </a:extLst>
          </p:cNvPr>
          <p:cNvSpPr txBox="1"/>
          <p:nvPr/>
        </p:nvSpPr>
        <p:spPr>
          <a:xfrm>
            <a:off x="5832957" y="4201868"/>
            <a:ext cx="221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Temperature-dependent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49A015-6640-0AF6-8175-F50A2659B316}"/>
              </a:ext>
            </a:extLst>
          </p:cNvPr>
          <p:cNvCxnSpPr>
            <a:cxnSpLocks/>
          </p:cNvCxnSpPr>
          <p:nvPr/>
        </p:nvCxnSpPr>
        <p:spPr>
          <a:xfrm flipV="1">
            <a:off x="6942028" y="3937512"/>
            <a:ext cx="516972" cy="33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6BD1C41-12D5-7166-FBFC-AF7F3EB95C20}"/>
              </a:ext>
            </a:extLst>
          </p:cNvPr>
          <p:cNvSpPr txBox="1"/>
          <p:nvPr/>
        </p:nvSpPr>
        <p:spPr>
          <a:xfrm>
            <a:off x="7771227" y="4415686"/>
            <a:ext cx="17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Crystal strain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4886D0-810C-3701-1D48-A8EDF4C62615}"/>
              </a:ext>
            </a:extLst>
          </p:cNvPr>
          <p:cNvCxnSpPr>
            <a:cxnSpLocks/>
          </p:cNvCxnSpPr>
          <p:nvPr/>
        </p:nvCxnSpPr>
        <p:spPr>
          <a:xfrm flipV="1">
            <a:off x="8510519" y="3979142"/>
            <a:ext cx="0" cy="502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B41C4BE-3CA0-8FA4-8E73-72BBC5394531}"/>
              </a:ext>
            </a:extLst>
          </p:cNvPr>
          <p:cNvSpPr txBox="1"/>
          <p:nvPr/>
        </p:nvSpPr>
        <p:spPr>
          <a:xfrm>
            <a:off x="9400904" y="4334989"/>
            <a:ext cx="17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Magnetic field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85FBC4-9BD1-4B5C-AF06-7648BD64E7BB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10275338" y="4016866"/>
            <a:ext cx="263" cy="318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\documentclass{article}&#10;\usepackage{amsmath}&#10;\pagestyle{empty}&#10;\begin{document}&#10;&#10;$H = (D+M_z)S_z^2+\gamma B_z S_z$&#10;&#10;&#10;\end{document}" title="IguanaTex Bitmap Display">
            <a:extLst>
              <a:ext uri="{FF2B5EF4-FFF2-40B4-BE49-F238E27FC236}">
                <a16:creationId xmlns:a16="http://schemas.microsoft.com/office/drawing/2014/main" id="{0A2FC8CA-CAF2-B0DF-7746-630346E6D6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584" y="3567396"/>
            <a:ext cx="4182154" cy="388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10BBA5-9F39-360F-7591-300549D30017}"/>
                  </a:ext>
                </a:extLst>
              </p:cNvPr>
              <p:cNvSpPr txBox="1"/>
              <p:nvPr/>
            </p:nvSpPr>
            <p:spPr>
              <a:xfrm>
                <a:off x="6554584" y="1997735"/>
                <a:ext cx="418215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Simplified Hamiltonian when bias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 is aligned with one of the 4 diamond crystal axes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10BBA5-9F39-360F-7591-300549D30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584" y="1997735"/>
                <a:ext cx="4182154" cy="1200329"/>
              </a:xfrm>
              <a:prstGeom prst="rect">
                <a:avLst/>
              </a:prstGeom>
              <a:blipFill>
                <a:blip r:embed="rId5"/>
                <a:stretch>
                  <a:fillRect l="-729" t="-4061" r="-2478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1FE4B-C98F-1879-4EE6-BFB38C3F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80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C424C-6BD0-E791-6776-5D218C53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quantum sensing with NVs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0A11-E4FF-282F-F09B-A56F1D8F4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486" y="1493613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Ramsey DC magnetometry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F63F7-F632-1D28-F11F-6719351CD7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8084" y="2164105"/>
            <a:ext cx="4976004" cy="1481856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braket}&#10;\pagestyle{empty}&#10;\begin{document}&#10;&#10;&#10;$\ket{0}+\ket{+1}$&#10;&#10;\end{document}" title="IguanaTex Bitmap Display">
            <a:extLst>
              <a:ext uri="{FF2B5EF4-FFF2-40B4-BE49-F238E27FC236}">
                <a16:creationId xmlns:a16="http://schemas.microsoft.com/office/drawing/2014/main" id="{29E2B276-1AB1-C573-3709-5CECDF66D9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90" y="5736774"/>
            <a:ext cx="936686" cy="22902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2D1B3F7-609B-4C4C-7927-5D5C2C72C0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65218" b="54672"/>
          <a:stretch/>
        </p:blipFill>
        <p:spPr>
          <a:xfrm>
            <a:off x="6411347" y="3827107"/>
            <a:ext cx="1411514" cy="1441603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braket}&#10;\pagestyle{empty}&#10;\begin{document}&#10;&#10;&#10;$\ket{0}+e^{i \phi_1}\ket{+1}$&#10;&#10;\end{document}" title="IguanaTex Bitmap Display">
            <a:extLst>
              <a:ext uri="{FF2B5EF4-FFF2-40B4-BE49-F238E27FC236}">
                <a16:creationId xmlns:a16="http://schemas.microsoft.com/office/drawing/2014/main" id="{D1DE3621-CCFB-D8FF-724A-704ED83A29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34" y="5716766"/>
            <a:ext cx="1354972" cy="25097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41657D7-1AAC-B21D-6305-F047B2A324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2252" b="54672"/>
          <a:stretch/>
        </p:blipFill>
        <p:spPr>
          <a:xfrm>
            <a:off x="8890854" y="3827107"/>
            <a:ext cx="1531886" cy="14416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EAB165D-3994-2054-4041-EA04914B0C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47399" y="4377902"/>
            <a:ext cx="200025" cy="257175"/>
          </a:xfrm>
          <a:prstGeom prst="rect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E0EEFF9A-D6C7-428E-3E18-7D77CB69D540}"/>
              </a:ext>
            </a:extLst>
          </p:cNvPr>
          <p:cNvSpPr/>
          <p:nvPr/>
        </p:nvSpPr>
        <p:spPr>
          <a:xfrm>
            <a:off x="7933682" y="4547908"/>
            <a:ext cx="957172" cy="2144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undefined">
            <a:extLst>
              <a:ext uri="{FF2B5EF4-FFF2-40B4-BE49-F238E27FC236}">
                <a16:creationId xmlns:a16="http://schemas.microsoft.com/office/drawing/2014/main" id="{E9617E3B-DB5B-776C-3902-C7D9AF76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81" y="2246875"/>
            <a:ext cx="3600310" cy="40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\documentclass{article}&#10;\usepackage{amsmath}&#10;\pagestyle{empty}&#10;\begin{document}&#10;&#10;&#10;$\phi_1 \propto \gamma B_z S_z \tau$&#10;&#10;\end{document}" title="IguanaTex Bitmap Display">
            <a:extLst>
              <a:ext uri="{FF2B5EF4-FFF2-40B4-BE49-F238E27FC236}">
                <a16:creationId xmlns:a16="http://schemas.microsoft.com/office/drawing/2014/main" id="{46B41628-41DF-800C-C145-C92E036930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61" y="6293007"/>
            <a:ext cx="1444571" cy="233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DBFAAB-FC45-A290-07DE-9B1ED8735723}"/>
                  </a:ext>
                </a:extLst>
              </p:cNvPr>
              <p:cNvSpPr txBox="1"/>
              <p:nvPr/>
            </p:nvSpPr>
            <p:spPr>
              <a:xfrm>
                <a:off x="8248633" y="4228262"/>
                <a:ext cx="1636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DBFAAB-FC45-A290-07DE-9B1ED8735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633" y="4228262"/>
                <a:ext cx="163635" cy="276999"/>
              </a:xfrm>
              <a:prstGeom prst="rect">
                <a:avLst/>
              </a:prstGeom>
              <a:blipFill>
                <a:blip r:embed="rId20"/>
                <a:stretch>
                  <a:fillRect l="-22222" r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\documentclass{article}&#10;\usepackage{amsmath}&#10;\usepackage{braket}&#10;\pagestyle{empty}&#10;\begin{document}&#10;&#10;&#10;$\ket{+1}$&#10;&#10;\end{document}" title="IguanaTex Bitmap Display">
            <a:extLst>
              <a:ext uri="{FF2B5EF4-FFF2-40B4-BE49-F238E27FC236}">
                <a16:creationId xmlns:a16="http://schemas.microsoft.com/office/drawing/2014/main" id="{283CFC30-62E1-9824-72B4-5FD44C6F80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05" y="3554770"/>
            <a:ext cx="392229" cy="229029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braket}&#10;\pagestyle{empty}&#10;\begin{document}&#10;&#10;&#10;$\ket{+1}$&#10;&#10;\end{document}" title="IguanaTex Bitmap Display">
            <a:extLst>
              <a:ext uri="{FF2B5EF4-FFF2-40B4-BE49-F238E27FC236}">
                <a16:creationId xmlns:a16="http://schemas.microsoft.com/office/drawing/2014/main" id="{4C429567-1175-14D8-53ED-6A47F5DAB3E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37" y="3577246"/>
            <a:ext cx="392229" cy="229029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braket}&#10;\pagestyle{empty}&#10;\begin{document}&#10;&#10;&#10;$\ket{0}$&#10;&#10;\end{document}" title="IguanaTex Bitmap Display">
            <a:extLst>
              <a:ext uri="{FF2B5EF4-FFF2-40B4-BE49-F238E27FC236}">
                <a16:creationId xmlns:a16="http://schemas.microsoft.com/office/drawing/2014/main" id="{0FB0195D-43B8-07AA-E5F2-45F3136CB77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75" y="5301426"/>
            <a:ext cx="215315" cy="229029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braket}&#10;\pagestyle{empty}&#10;\begin{document}&#10;&#10;&#10;$\ket{0}$&#10;&#10;\end{document}" title="IguanaTex Bitmap Display">
            <a:extLst>
              <a:ext uri="{FF2B5EF4-FFF2-40B4-BE49-F238E27FC236}">
                <a16:creationId xmlns:a16="http://schemas.microsoft.com/office/drawing/2014/main" id="{214F4A16-FEBD-64FB-0831-B6E4A8B936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151" y="5289542"/>
            <a:ext cx="215315" cy="229029"/>
          </a:xfrm>
          <a:prstGeom prst="rect">
            <a:avLst/>
          </a:prstGeom>
        </p:spPr>
      </p:pic>
      <p:pic>
        <p:nvPicPr>
          <p:cNvPr id="27" name="Picture 26" descr="\documentclass{article}&#10;\usepackage{amsmath}&#10;\pagestyle{empty}&#10;\begin{document}&#10;&#10;$H = (D+M_z)S_z^2+\gamma B_z S_z$&#10;&#10;&#10;\end{document}" title="IguanaTex Bitmap Display">
            <a:extLst>
              <a:ext uri="{FF2B5EF4-FFF2-40B4-BE49-F238E27FC236}">
                <a16:creationId xmlns:a16="http://schemas.microsoft.com/office/drawing/2014/main" id="{2892F65B-53C1-99AB-7178-9957B09869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5" y="1616100"/>
            <a:ext cx="4141138" cy="38447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D9EDDC0-B287-7FD7-3561-6F3205A119CB}"/>
              </a:ext>
            </a:extLst>
          </p:cNvPr>
          <p:cNvSpPr/>
          <p:nvPr/>
        </p:nvSpPr>
        <p:spPr>
          <a:xfrm>
            <a:off x="4062658" y="1540170"/>
            <a:ext cx="1177843" cy="553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59597-33E2-36EF-B9D9-E647AFD200F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3879" y="311197"/>
            <a:ext cx="477913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Diverse applications of NVs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605F8-D448-6464-08DD-1FFB92DF8469}"/>
              </a:ext>
            </a:extLst>
          </p:cNvPr>
          <p:cNvSpPr txBox="1"/>
          <p:nvPr/>
        </p:nvSpPr>
        <p:spPr>
          <a:xfrm>
            <a:off x="6548694" y="5892580"/>
            <a:ext cx="5595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Levine et al., </a:t>
            </a:r>
            <a:r>
              <a:rPr lang="en-US" dirty="0" err="1"/>
              <a:t>Nanophotonics</a:t>
            </a:r>
            <a:r>
              <a:rPr lang="en-US" dirty="0"/>
              <a:t> 8 (11): 1945-1973 (2019)</a:t>
            </a:r>
          </a:p>
          <a:p>
            <a:r>
              <a:rPr lang="en-US" dirty="0"/>
              <a:t>Glenn et al., Nature 555, 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351–354 (2018)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7509E-C80C-5FD3-3C5F-8CD3B00A9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561" y="146020"/>
            <a:ext cx="3066456" cy="20878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90E2A0-9C22-9B36-E0DD-4C049195FB9B}"/>
              </a:ext>
            </a:extLst>
          </p:cNvPr>
          <p:cNvSpPr txBox="1"/>
          <p:nvPr/>
        </p:nvSpPr>
        <p:spPr>
          <a:xfrm>
            <a:off x="1967292" y="6755128"/>
            <a:ext cx="130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Geoscience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76B51C-7CE9-821B-06E9-124F5285F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79" y="1048220"/>
            <a:ext cx="2635388" cy="24195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73BF88-41C1-6F13-DD7A-17991CD9CBFB}"/>
              </a:ext>
            </a:extLst>
          </p:cNvPr>
          <p:cNvSpPr txBox="1"/>
          <p:nvPr/>
        </p:nvSpPr>
        <p:spPr>
          <a:xfrm>
            <a:off x="1319518" y="342900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Bio-imaging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E4E05-E0FD-1938-A50B-F3AEF7108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933902"/>
            <a:ext cx="2605268" cy="2705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5DD67E-E746-C563-1925-0698F6651F84}"/>
              </a:ext>
            </a:extLst>
          </p:cNvPr>
          <p:cNvSpPr txBox="1"/>
          <p:nvPr/>
        </p:nvSpPr>
        <p:spPr>
          <a:xfrm>
            <a:off x="4556059" y="3635239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F417B-382F-4BB2-4D48-CD3D4382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CBED4F5-5DA5-8561-715F-FB043BB7B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403" y="235312"/>
            <a:ext cx="2091216" cy="1972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F993F6-9C9A-6117-EA3C-EEC295C47D0C}"/>
              </a:ext>
            </a:extLst>
          </p:cNvPr>
          <p:cNvSpPr txBox="1"/>
          <p:nvPr/>
        </p:nvSpPr>
        <p:spPr>
          <a:xfrm>
            <a:off x="9698403" y="2387442"/>
            <a:ext cx="2091217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Nanoscale in situ thermometry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9D45-0B35-B116-DBF3-CD4F201F4A38}"/>
              </a:ext>
            </a:extLst>
          </p:cNvPr>
          <p:cNvSpPr txBox="1"/>
          <p:nvPr/>
        </p:nvSpPr>
        <p:spPr>
          <a:xfrm>
            <a:off x="7214902" y="2420942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Geoscience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C5AEC16F-AAD8-CABC-5DF8-4479356B16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029071"/>
            <a:ext cx="2506944" cy="1723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B88CA4-4710-38A5-E2C3-B69EDEAC40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10" y="2923161"/>
            <a:ext cx="3216206" cy="23271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AFE167-61AD-2673-DF17-1757EA6E458A}"/>
              </a:ext>
            </a:extLst>
          </p:cNvPr>
          <p:cNvSpPr txBox="1"/>
          <p:nvPr/>
        </p:nvSpPr>
        <p:spPr>
          <a:xfrm>
            <a:off x="6548694" y="5383219"/>
            <a:ext cx="265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Condensed matter physics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E8790-5D60-8F1F-DA15-2A82ED713CE0}"/>
              </a:ext>
            </a:extLst>
          </p:cNvPr>
          <p:cNvSpPr txBox="1"/>
          <p:nvPr/>
        </p:nvSpPr>
        <p:spPr>
          <a:xfrm>
            <a:off x="1967291" y="5924098"/>
            <a:ext cx="297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 environment sensing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5E2CA06-CFD4-E149-7884-C7571B70E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1029" y="3055772"/>
            <a:ext cx="2542906" cy="20688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D0EFD7E-5647-3EA3-97D2-2705154F58EB}"/>
              </a:ext>
            </a:extLst>
          </p:cNvPr>
          <p:cNvSpPr txBox="1"/>
          <p:nvPr/>
        </p:nvSpPr>
        <p:spPr>
          <a:xfrm>
            <a:off x="10266018" y="513799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 imaging</a:t>
            </a:r>
          </a:p>
        </p:txBody>
      </p:sp>
    </p:spTree>
    <p:extLst>
      <p:ext uri="{BB962C8B-B14F-4D97-AF65-F5344CB8AC3E}">
        <p14:creationId xmlns:p14="http://schemas.microsoft.com/office/powerpoint/2010/main" val="232868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C2D17-131F-DA92-155A-350CEF45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5074" cy="1325563"/>
          </a:xfrm>
        </p:spPr>
        <p:txBody>
          <a:bodyPr/>
          <a:lstStyle/>
          <a:p>
            <a:r>
              <a:rPr lang="en-US" dirty="0"/>
              <a:t>Stage 2 detection, method 1: </a:t>
            </a:r>
            <a:br>
              <a:rPr lang="en-US" dirty="0"/>
            </a:br>
            <a:r>
              <a:rPr lang="en-US" dirty="0"/>
              <a:t>NV strain sensing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A2BA4D5-AC41-2438-DBEA-74BA80DB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138737" cy="453072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Use low-strain diamond grown via chemical vapor deposition (CVD)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0.5-3 ppm NV</a:t>
                </a:r>
              </a:p>
              <a:p>
                <a:r>
                  <a:rPr lang="en-US" dirty="0"/>
                  <a:t>WIMP damage track results in strain shift of NV centers in its vicinity (1/r</a:t>
                </a:r>
                <a:r>
                  <a:rPr lang="en-US" baseline="30000" dirty="0"/>
                  <a:t>3</a:t>
                </a:r>
                <a:r>
                  <a:rPr lang="en-US" dirty="0"/>
                  <a:t> decay)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Perform high-resolution NV strain spectroscopy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μ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resolution on a QDM</a:t>
                </a:r>
              </a:p>
              <a:p>
                <a:r>
                  <a:rPr lang="en-US" dirty="0"/>
                  <a:t>Detect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dirty="0"/>
                  <a:t> average strain shift caused by damage track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A2BA4D5-AC41-2438-DBEA-74BA80DB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138737" cy="4530724"/>
              </a:xfrm>
              <a:blipFill>
                <a:blip r:embed="rId3"/>
                <a:stretch>
                  <a:fillRect l="-1366" t="-2688" r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FE0D188-71A9-CC56-B5B0-C7F7CE58F16A}"/>
              </a:ext>
            </a:extLst>
          </p:cNvPr>
          <p:cNvGrpSpPr/>
          <p:nvPr/>
        </p:nvGrpSpPr>
        <p:grpSpPr>
          <a:xfrm>
            <a:off x="2149641" y="3429000"/>
            <a:ext cx="4182154" cy="1058267"/>
            <a:chOff x="4016954" y="3023709"/>
            <a:chExt cx="4182154" cy="1058267"/>
          </a:xfrm>
        </p:grpSpPr>
        <p:pic>
          <p:nvPicPr>
            <p:cNvPr id="9" name="Picture 8" descr="\documentclass{article}&#10;\usepackage{amsmath}&#10;\pagestyle{empty}&#10;\begin{document}&#10;&#10;$H = (D+M_z)S_z^2+\gamma B_z S_z$&#10;&#10;&#10;\end{document}" title="IguanaTex Bitmap Display">
              <a:extLst>
                <a:ext uri="{FF2B5EF4-FFF2-40B4-BE49-F238E27FC236}">
                  <a16:creationId xmlns:a16="http://schemas.microsoft.com/office/drawing/2014/main" id="{550B05CE-62BA-7921-378B-EB7BDCF8DA9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954" y="3681663"/>
              <a:ext cx="4182154" cy="38828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E8ACCB-7D28-AD4C-189A-CE4DF2B06513}"/>
                </a:ext>
              </a:extLst>
            </p:cNvPr>
            <p:cNvSpPr txBox="1"/>
            <p:nvPr/>
          </p:nvSpPr>
          <p:spPr>
            <a:xfrm>
              <a:off x="5663080" y="3620311"/>
              <a:ext cx="639950" cy="4616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F35D67-9CB6-02A2-FA91-0F852A9299C8}"/>
                </a:ext>
              </a:extLst>
            </p:cNvPr>
            <p:cNvSpPr txBox="1"/>
            <p:nvPr/>
          </p:nvSpPr>
          <p:spPr>
            <a:xfrm>
              <a:off x="5218999" y="3023709"/>
              <a:ext cx="1528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Strain shift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DDFE1-F550-674F-ABF5-3D5CFC2A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875BB-1F9E-88AB-606A-143283558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154" y="1217249"/>
            <a:ext cx="3222579" cy="3876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DF245-31AF-77CD-9A8F-ED0BA0EAF811}"/>
              </a:ext>
            </a:extLst>
          </p:cNvPr>
          <p:cNvSpPr txBox="1"/>
          <p:nvPr/>
        </p:nvSpPr>
        <p:spPr>
          <a:xfrm>
            <a:off x="7341219" y="5379141"/>
            <a:ext cx="50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Widefield QDM</a:t>
            </a:r>
          </a:p>
        </p:txBody>
      </p:sp>
    </p:spTree>
    <p:extLst>
      <p:ext uri="{BB962C8B-B14F-4D97-AF65-F5344CB8AC3E}">
        <p14:creationId xmlns:p14="http://schemas.microsoft.com/office/powerpoint/2010/main" val="183870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6D1AA-F656-A3B5-5350-C3DD0BAE17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733926"/>
                <a:ext cx="2927684" cy="588502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By spending equal time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term is cancelled out</a:t>
                </a:r>
              </a:p>
              <a:p>
                <a:r>
                  <a:rPr lang="en-US" dirty="0"/>
                  <a:t>Need to ensure temperature is constant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6D1AA-F656-A3B5-5350-C3DD0BAE17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733926"/>
                <a:ext cx="2927684" cy="5885029"/>
              </a:xfrm>
              <a:blipFill>
                <a:blip r:embed="rId3"/>
                <a:stretch>
                  <a:fillRect l="-3750" t="-1656" r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E83C03C-5887-0774-AE28-4959CBC20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190" y="1071074"/>
            <a:ext cx="7405010" cy="3193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56366-277B-A9D2-0589-B589501790C4}"/>
              </a:ext>
            </a:extLst>
          </p:cNvPr>
          <p:cNvSpPr txBox="1"/>
          <p:nvPr/>
        </p:nvSpPr>
        <p:spPr>
          <a:xfrm>
            <a:off x="5660471" y="407489"/>
            <a:ext cx="50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Strain CPMG pulse protocol</a:t>
            </a:r>
          </a:p>
        </p:txBody>
      </p:sp>
      <p:pic>
        <p:nvPicPr>
          <p:cNvPr id="6" name="Picture 5" descr="\documentclass{article}&#10;\usepackage{amsmath}&#10;\pagestyle{empty}&#10;\begin{document}&#10;&#10;$H = (D+M_z)S_z^2+\gamma B_z S_z$&#10;&#10;&#10;\end{document}" title="IguanaTex Bitmap Display">
            <a:extLst>
              <a:ext uri="{FF2B5EF4-FFF2-40B4-BE49-F238E27FC236}">
                <a16:creationId xmlns:a16="http://schemas.microsoft.com/office/drawing/2014/main" id="{E7D1AC73-9E51-A460-2E0E-D9CF1D3CCF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82" y="4618084"/>
            <a:ext cx="4182154" cy="38828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BB94D6-D56A-C1A8-46E8-908E596C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44317"/>
            <a:ext cx="2743200" cy="365125"/>
          </a:xfrm>
        </p:spPr>
        <p:txBody>
          <a:bodyPr/>
          <a:lstStyle/>
          <a:p>
            <a:fld id="{DE961553-F79F-4675-A827-F9291693153E}" type="slidenum">
              <a:rPr lang="en-US" smtClean="0"/>
              <a:t>18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2C29EC-5E0D-11EB-D489-B6082EE29C6E}"/>
              </a:ext>
            </a:extLst>
          </p:cNvPr>
          <p:cNvSpPr txBox="1"/>
          <p:nvPr/>
        </p:nvSpPr>
        <p:spPr>
          <a:xfrm>
            <a:off x="7424356" y="6115202"/>
            <a:ext cx="459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Marshall et al., PR Applied </a:t>
            </a:r>
            <a:r>
              <a:rPr lang="en-US" b="1" dirty="0"/>
              <a:t>17</a:t>
            </a:r>
            <a:r>
              <a:rPr lang="en-US" dirty="0"/>
              <a:t>, 02401 (2022)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BF4428-608D-EB22-8212-7472E0E2A2EE}"/>
              </a:ext>
            </a:extLst>
          </p:cNvPr>
          <p:cNvCxnSpPr/>
          <p:nvPr/>
        </p:nvCxnSpPr>
        <p:spPr>
          <a:xfrm flipV="1">
            <a:off x="9059779" y="4654740"/>
            <a:ext cx="1070810" cy="421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F5F743A1-97D6-2EC7-479A-4013102339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419" r="5770" b="21776"/>
          <a:stretch/>
        </p:blipFill>
        <p:spPr>
          <a:xfrm>
            <a:off x="5608272" y="5198895"/>
            <a:ext cx="4390774" cy="6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73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A3FA-094A-F7E8-6A5C-E843B86D7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strain imaging with confocal microscope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2A13FF-5F69-89A8-C52B-7656905491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24897"/>
                <a:ext cx="5574632" cy="46672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2020-21: strain imaging tests with confocal and widefield QDM</a:t>
                </a:r>
              </a:p>
              <a:p>
                <a:r>
                  <a:rPr lang="en-US" dirty="0"/>
                  <a:t>Strain sensitivity (confocal):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(2)×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Fulfills DM requirement</a:t>
                </a:r>
              </a:p>
              <a:p>
                <a:r>
                  <a:rPr lang="en-US" dirty="0"/>
                  <a:t>Technical challenges:</a:t>
                </a:r>
              </a:p>
              <a:p>
                <a:pPr lvl="1"/>
                <a:r>
                  <a:rPr lang="en-US" dirty="0"/>
                  <a:t>Temperature fluctuations</a:t>
                </a:r>
              </a:p>
              <a:p>
                <a:pPr lvl="1"/>
                <a:r>
                  <a:rPr lang="en-US" dirty="0"/>
                  <a:t>Microwave power inhomogeneity at different depths from the diamond surface</a:t>
                </a:r>
              </a:p>
              <a:p>
                <a:pPr lvl="1"/>
                <a:r>
                  <a:rPr lang="en-US" dirty="0"/>
                  <a:t>Confocal scanning speed is too slow for actual DM experiment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2A13FF-5F69-89A8-C52B-765690549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24897"/>
                <a:ext cx="5574632" cy="4667251"/>
              </a:xfrm>
              <a:blipFill>
                <a:blip r:embed="rId2"/>
                <a:stretch>
                  <a:fillRect l="-1969" t="-3007" b="-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75B77A9-FEBC-5120-66A3-67EB990BB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791" y="1594905"/>
            <a:ext cx="4692318" cy="4339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112EED-C38C-1123-8E0D-BBD74B3E4361}"/>
              </a:ext>
            </a:extLst>
          </p:cNvPr>
          <p:cNvSpPr txBox="1"/>
          <p:nvPr/>
        </p:nvSpPr>
        <p:spPr>
          <a:xfrm>
            <a:off x="7424356" y="6127234"/>
            <a:ext cx="459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Marshall et al., PR Applied </a:t>
            </a:r>
            <a:r>
              <a:rPr lang="en-US" b="1" dirty="0"/>
              <a:t>17</a:t>
            </a:r>
            <a:r>
              <a:rPr lang="en-US" dirty="0"/>
              <a:t>, 02401 (2022)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72D6F-8906-7041-7C4D-33AEAE10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8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82A3-EAC0-1931-D990-426062AA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C9827-18C4-FF34-B287-B3A01A06C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8379" cy="44431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Currently planned WIMP detectors are projected to shortly reach the solar neutrino fog </a:t>
            </a:r>
          </a:p>
          <a:p>
            <a:r>
              <a:rPr lang="en-US" dirty="0"/>
              <a:t>Our goal: Use </a:t>
            </a:r>
            <a:r>
              <a:rPr lang="en-US" b="1" dirty="0"/>
              <a:t>nitrogen vacancy (NV) centers</a:t>
            </a:r>
            <a:r>
              <a:rPr lang="en-US" dirty="0"/>
              <a:t> in diamond as directional DM detector to overcome neutrino fog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Solid state </a:t>
            </a:r>
            <a:r>
              <a:rPr lang="en-US" sz="2400" dirty="0"/>
              <a:t>→ </a:t>
            </a:r>
            <a:r>
              <a:rPr lang="en-US" dirty="0"/>
              <a:t>denser target mass compared to gas TPCs</a:t>
            </a:r>
          </a:p>
          <a:p>
            <a:pPr lvl="1"/>
            <a:r>
              <a:rPr lang="en-US" dirty="0"/>
              <a:t>Utilize latest advances in NV spectroscopy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oogle Shape;62;p14">
            <a:extLst>
              <a:ext uri="{FF2B5EF4-FFF2-40B4-BE49-F238E27FC236}">
                <a16:creationId xmlns:a16="http://schemas.microsoft.com/office/drawing/2014/main" id="{973CCEC2-2557-450A-B0AD-C77BE56A33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6016" y="991811"/>
            <a:ext cx="5157618" cy="44431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2E596-00E2-01E5-8821-D7C9AEF8CED0}"/>
              </a:ext>
            </a:extLst>
          </p:cNvPr>
          <p:cNvSpPr txBox="1"/>
          <p:nvPr/>
        </p:nvSpPr>
        <p:spPr>
          <a:xfrm>
            <a:off x="7474618" y="5846544"/>
            <a:ext cx="4593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O'Hare, PRL </a:t>
            </a:r>
            <a:r>
              <a:rPr lang="en-US" b="1" dirty="0"/>
              <a:t>127</a:t>
            </a:r>
            <a:r>
              <a:rPr lang="en-US" dirty="0"/>
              <a:t>, 251802 (2021)</a:t>
            </a:r>
          </a:p>
          <a:p>
            <a:r>
              <a:rPr lang="en-US" dirty="0" err="1"/>
              <a:t>Ebadi</a:t>
            </a:r>
            <a:r>
              <a:rPr lang="en-US" dirty="0"/>
              <a:t> et al., AVS Quant. Sci. </a:t>
            </a:r>
            <a:r>
              <a:rPr lang="en-US" b="1" dirty="0"/>
              <a:t>4, </a:t>
            </a:r>
            <a:r>
              <a:rPr lang="en-US" dirty="0"/>
              <a:t>044701 (2022)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DC72A-5856-0444-725F-9003A11D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25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9C5F-DA82-C518-6C60-2BA82396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026316" cy="1503947"/>
          </a:xfrm>
        </p:spPr>
        <p:txBody>
          <a:bodyPr>
            <a:normAutofit/>
          </a:bodyPr>
          <a:lstStyle/>
          <a:p>
            <a:r>
              <a:rPr lang="en-US" dirty="0"/>
              <a:t>Widefield strain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34F8E-2992-1183-DB27-76D1D321D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9569"/>
            <a:ext cx="4279900" cy="47676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Widefield strain imaging with similar level of strain sensitivity</a:t>
            </a:r>
          </a:p>
          <a:p>
            <a:r>
              <a:rPr lang="en-US" dirty="0"/>
              <a:t>150 x 150 um</a:t>
            </a:r>
            <a:r>
              <a:rPr lang="en-US" baseline="30000" dirty="0"/>
              <a:t>2</a:t>
            </a:r>
            <a:r>
              <a:rPr lang="en-US" dirty="0"/>
              <a:t> FOV, 1 s averaging time</a:t>
            </a:r>
          </a:p>
          <a:p>
            <a:pPr algn="ctr"/>
            <a:r>
              <a:rPr lang="en-US" dirty="0"/>
              <a:t>~2 days to scan whole diamond volume</a:t>
            </a:r>
          </a:p>
          <a:p>
            <a:r>
              <a:rPr lang="en-US" dirty="0"/>
              <a:t>Observed natural strain features (50-100 um length scales)</a:t>
            </a:r>
          </a:p>
          <a:p>
            <a:r>
              <a:rPr lang="en-US" dirty="0"/>
              <a:t>Limitation: only 2D (no Z resolution)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0FC21-FB96-41EB-8D53-8FF90467A7A5}"/>
              </a:ext>
            </a:extLst>
          </p:cNvPr>
          <p:cNvSpPr txBox="1"/>
          <p:nvPr/>
        </p:nvSpPr>
        <p:spPr>
          <a:xfrm>
            <a:off x="7424356" y="6127234"/>
            <a:ext cx="459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Marshall et al., PR Applied </a:t>
            </a:r>
            <a:r>
              <a:rPr lang="en-US" b="1" dirty="0"/>
              <a:t>17</a:t>
            </a:r>
            <a:r>
              <a:rPr lang="en-US" dirty="0"/>
              <a:t>, 02401 (2022)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D236D-9EC6-1BFA-01AB-6356699DD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1359569"/>
            <a:ext cx="7129952" cy="425921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259FB-21D8-09BA-207A-5CDE3D2A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32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A3FA-094A-F7E8-6A5C-E843B86D7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rapid 3D strain imaging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2A13FF-5F69-89A8-C52B-7656905491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8037"/>
                <a:ext cx="5646821" cy="443338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/>
                  <a:t>Light sheet microscopy </a:t>
                </a:r>
                <a:r>
                  <a:rPr lang="en-US" dirty="0"/>
                  <a:t>(optical sectioning)</a:t>
                </a:r>
              </a:p>
              <a:p>
                <a:r>
                  <a:rPr lang="en-US" dirty="0"/>
                  <a:t>State-of-the-art LSMs can achieve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 um axial resolution and mm-scale FOVs</a:t>
                </a:r>
              </a:p>
              <a:p>
                <a:r>
                  <a:rPr lang="en-US" dirty="0"/>
                  <a:t>Already used in DM searches with color centers in other solid-state detectors (PALEOCCENE collaboration)</a:t>
                </a:r>
              </a:p>
              <a:p>
                <a:r>
                  <a:rPr lang="en-US" dirty="0"/>
                  <a:t>Currently building a prototype LSM @ UMD for 3D NV strain imaging</a:t>
                </a:r>
              </a:p>
              <a:p>
                <a:r>
                  <a:rPr lang="en-US" dirty="0"/>
                  <a:t>Developing custom resonators w/ ARL to improve MW homogeneity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2A13FF-5F69-89A8-C52B-765690549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8037"/>
                <a:ext cx="5646821" cy="4433386"/>
              </a:xfrm>
              <a:blipFill>
                <a:blip r:embed="rId3"/>
                <a:stretch>
                  <a:fillRect l="-1728" t="-2889" r="-540" b="-3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oogle Shape;437;p40">
            <a:extLst>
              <a:ext uri="{FF2B5EF4-FFF2-40B4-BE49-F238E27FC236}">
                <a16:creationId xmlns:a16="http://schemas.microsoft.com/office/drawing/2014/main" id="{B84B88CC-15DF-FB05-1456-EA79061C828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8120" y="1634609"/>
            <a:ext cx="4998250" cy="32870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B7327-B1C6-35C9-13B1-F8A30B8E1503}"/>
              </a:ext>
            </a:extLst>
          </p:cNvPr>
          <p:cNvSpPr txBox="1"/>
          <p:nvPr/>
        </p:nvSpPr>
        <p:spPr>
          <a:xfrm>
            <a:off x="6435306" y="5615581"/>
            <a:ext cx="5503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Vladimirov et al., doi:10.1101/2023.06.16.545256 (2023)</a:t>
            </a:r>
          </a:p>
          <a:p>
            <a:r>
              <a:rPr lang="da-DK" dirty="0"/>
              <a:t>Alfonso et al., arXiv:2203.05525</a:t>
            </a:r>
            <a:r>
              <a:rPr lang="en-US" dirty="0"/>
              <a:t> (2023)</a:t>
            </a:r>
          </a:p>
          <a:p>
            <a:r>
              <a:rPr lang="en-US" dirty="0" err="1"/>
              <a:t>Olarte</a:t>
            </a:r>
            <a:r>
              <a:rPr lang="en-US" dirty="0"/>
              <a:t> et al., Adv. Opt. Phot. </a:t>
            </a:r>
            <a:r>
              <a:rPr lang="en-US" b="1" dirty="0"/>
              <a:t>10</a:t>
            </a:r>
            <a:r>
              <a:rPr lang="en-US" dirty="0"/>
              <a:t> (1), 111-179 (2018)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6F622-1856-5A58-7635-8A5D8245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21</a:t>
            </a:fld>
            <a:endParaRPr lang="en-US" dirty="0"/>
          </a:p>
        </p:txBody>
      </p:sp>
      <p:pic>
        <p:nvPicPr>
          <p:cNvPr id="2050" name="Picture 2" descr="DEVCOM Army Research Laboratory · GitHub">
            <a:extLst>
              <a:ext uri="{FF2B5EF4-FFF2-40B4-BE49-F238E27FC236}">
                <a16:creationId xmlns:a16="http://schemas.microsoft.com/office/drawing/2014/main" id="{7C510DC1-ADBD-EF71-D95D-16537632E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1" b="26538"/>
          <a:stretch/>
        </p:blipFill>
        <p:spPr bwMode="auto">
          <a:xfrm>
            <a:off x="9272185" y="180473"/>
            <a:ext cx="2667000" cy="12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613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8363A-4673-C47B-C46D-4E0B2DAC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2, Method 2: </a:t>
            </a:r>
            <a:br>
              <a:rPr lang="en-US" dirty="0"/>
            </a:br>
            <a:r>
              <a:rPr lang="en-US" dirty="0"/>
              <a:t>Fluorescence from created NVs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1BB729-77A7-E3D3-6921-0D94511552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748604" cy="466725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Use HPHT (high pressure, high temperature) diamonds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200 ppm nitrogen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3 nm spacing)</a:t>
                </a:r>
              </a:p>
              <a:p>
                <a:pPr lvl="1"/>
                <a:r>
                  <a:rPr lang="en-US" dirty="0"/>
                  <a:t>Low number of pre-existing NVs</a:t>
                </a:r>
              </a:p>
              <a:p>
                <a:r>
                  <a:rPr lang="en-US" dirty="0"/>
                  <a:t>WIMP damage track creates vacancies </a:t>
                </a:r>
              </a:p>
              <a:p>
                <a:r>
                  <a:rPr lang="en-US" dirty="0"/>
                  <a:t>Annealing at high temperature (800 C) results in some vacancies attaching to nitrogen atoms and becoming NVs</a:t>
                </a:r>
              </a:p>
              <a:p>
                <a:r>
                  <a:rPr lang="en-US" dirty="0"/>
                  <a:t>Identify damage track location by detecting optical fluorescence from NVs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1BB729-77A7-E3D3-6921-0D94511552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748604" cy="4667251"/>
              </a:xfrm>
              <a:blipFill>
                <a:blip r:embed="rId3"/>
                <a:stretch>
                  <a:fillRect l="-1626" t="-2089" r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DB494-D33B-DEC7-B530-DA24083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B1FDCCB-55C3-1C4E-C6D3-276D2D3F4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/>
          <a:stretch/>
        </p:blipFill>
        <p:spPr bwMode="auto">
          <a:xfrm>
            <a:off x="7859214" y="1825624"/>
            <a:ext cx="3931734" cy="351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C80C0-1D31-CABD-5FB5-B5B7B0ECC37A}"/>
              </a:ext>
            </a:extLst>
          </p:cNvPr>
          <p:cNvSpPr txBox="1"/>
          <p:nvPr/>
        </p:nvSpPr>
        <p:spPr>
          <a:xfrm>
            <a:off x="8138301" y="5477552"/>
            <a:ext cx="3108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NVs created as result of 385 keV ion implantation @ </a:t>
            </a:r>
            <a:r>
              <a:rPr lang="en-US" sz="2000" dirty="0" err="1"/>
              <a:t>Innovion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BD7D3A-8DA6-4DF9-5316-4A4BBAE8DAD3}"/>
              </a:ext>
            </a:extLst>
          </p:cNvPr>
          <p:cNvSpPr txBox="1"/>
          <p:nvPr/>
        </p:nvSpPr>
        <p:spPr>
          <a:xfrm rot="18781856">
            <a:off x="7893685" y="2302643"/>
            <a:ext cx="147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962046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8363A-4673-C47B-C46D-4E0B2DAC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2, Method 2: </a:t>
            </a:r>
            <a:br>
              <a:rPr lang="en-US" dirty="0"/>
            </a:br>
            <a:r>
              <a:rPr lang="en-US" dirty="0"/>
              <a:t>Fluorescence from created NVs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BB729-77A7-E3D3-6921-0D9451155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4765"/>
            <a:ext cx="10677808" cy="4936123"/>
          </a:xfrm>
        </p:spPr>
        <p:txBody>
          <a:bodyPr>
            <a:normAutofit/>
          </a:bodyPr>
          <a:lstStyle/>
          <a:p>
            <a:r>
              <a:rPr lang="en-US" sz="3200" dirty="0"/>
              <a:t>Advantages:</a:t>
            </a:r>
          </a:p>
          <a:p>
            <a:pPr lvl="1"/>
            <a:r>
              <a:rPr lang="en-US" sz="2800" dirty="0"/>
              <a:t>HPHT diamond is cheaper</a:t>
            </a:r>
          </a:p>
          <a:p>
            <a:pPr lvl="1"/>
            <a:r>
              <a:rPr lang="en-US" sz="2800" dirty="0"/>
              <a:t>Detect fluorescence only - no quantum sensing techniques required (simpler)</a:t>
            </a:r>
          </a:p>
          <a:p>
            <a:r>
              <a:rPr lang="en-US" sz="3200" dirty="0"/>
              <a:t>Disadvantages:</a:t>
            </a:r>
          </a:p>
          <a:p>
            <a:pPr lvl="1"/>
            <a:r>
              <a:rPr lang="en-US" sz="2800" dirty="0"/>
              <a:t>Annealing may affect directional detection performance</a:t>
            </a:r>
          </a:p>
          <a:p>
            <a:pPr lvl="1"/>
            <a:r>
              <a:rPr lang="en-US" sz="2800" dirty="0"/>
              <a:t>Higher impurities may make charge collection (stage 1) more difficult</a:t>
            </a:r>
          </a:p>
          <a:p>
            <a:r>
              <a:rPr lang="en-US" sz="3200" dirty="0"/>
              <a:t>Further studies required to determine best method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8A79-D8CA-58C5-B615-CCB24A56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388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40EA-AADB-4983-7E44-B05EDE9FF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52937" cy="1325563"/>
          </a:xfrm>
        </p:spPr>
        <p:txBody>
          <a:bodyPr/>
          <a:lstStyle/>
          <a:p>
            <a:r>
              <a:rPr lang="en-US" dirty="0"/>
              <a:t>Artificial signal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D4BE3-84B0-A4B8-67B7-09384644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0674"/>
            <a:ext cx="5863389" cy="4712201"/>
          </a:xfrm>
        </p:spPr>
        <p:txBody>
          <a:bodyPr>
            <a:normAutofit/>
          </a:bodyPr>
          <a:lstStyle/>
          <a:p>
            <a:r>
              <a:rPr lang="en-US" sz="3200" dirty="0"/>
              <a:t>Active research cooperation with Ion Beam Laboratory in SNL</a:t>
            </a:r>
          </a:p>
          <a:p>
            <a:r>
              <a:rPr lang="en-US" sz="3200" dirty="0"/>
              <a:t>Microbeam facility:</a:t>
            </a:r>
          </a:p>
          <a:p>
            <a:pPr lvl="1"/>
            <a:r>
              <a:rPr lang="en-US" sz="2800" dirty="0"/>
              <a:t>Can inject single carbon ions into diamond sample</a:t>
            </a:r>
          </a:p>
          <a:p>
            <a:pPr lvl="1"/>
            <a:r>
              <a:rPr lang="en-US" sz="2800" dirty="0"/>
              <a:t>Minimum energy of 800 keV</a:t>
            </a:r>
          </a:p>
          <a:p>
            <a:pPr lvl="1"/>
            <a:r>
              <a:rPr lang="en-US" sz="2800" dirty="0"/>
              <a:t>3 um spatial resolution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E53C31-F093-CF3E-F0E9-8B0D4FC2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80" y="365125"/>
            <a:ext cx="2801679" cy="11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2228E-F2EB-8CAD-089C-13EB5274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72D0E-9825-C2E6-86AC-89CB3DFB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677" y="2260390"/>
            <a:ext cx="4336582" cy="29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37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40EA-AADB-4983-7E44-B05EDE9FF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52937" cy="1325563"/>
          </a:xfrm>
        </p:spPr>
        <p:txBody>
          <a:bodyPr/>
          <a:lstStyle/>
          <a:p>
            <a:r>
              <a:rPr lang="en-US" dirty="0"/>
              <a:t>Artificial signal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D4BE3-84B0-A4B8-67B7-09384644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899484" cy="493871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Spring 2021 implantation:</a:t>
            </a:r>
          </a:p>
          <a:p>
            <a:pPr lvl="1"/>
            <a:r>
              <a:rPr lang="en-US" sz="2800" dirty="0"/>
              <a:t>HPHT sample (method 2)</a:t>
            </a:r>
          </a:p>
          <a:p>
            <a:pPr lvl="1"/>
            <a:r>
              <a:rPr lang="en-US" sz="2800" dirty="0"/>
              <a:t>Observed created NVs in a grid pattern as expected</a:t>
            </a:r>
          </a:p>
          <a:p>
            <a:pPr lvl="1"/>
            <a:r>
              <a:rPr lang="en-US" sz="2800" dirty="0"/>
              <a:t>High background due to sample prep</a:t>
            </a:r>
          </a:p>
          <a:p>
            <a:pPr lvl="1"/>
            <a:r>
              <a:rPr lang="en-US" sz="2800" dirty="0"/>
              <a:t>Ion beam not optimized</a:t>
            </a:r>
          </a:p>
          <a:p>
            <a:r>
              <a:rPr lang="en-US" sz="3200" dirty="0"/>
              <a:t>Fall 2023 implantation: currently analyzing data</a:t>
            </a:r>
          </a:p>
          <a:p>
            <a:r>
              <a:rPr lang="en-US" sz="3200" dirty="0"/>
              <a:t>Further implantations planned:</a:t>
            </a:r>
          </a:p>
          <a:p>
            <a:pPr lvl="1"/>
            <a:r>
              <a:rPr lang="en-US" sz="2800" dirty="0"/>
              <a:t>Use CVD samples to look for strain shift (method 1)</a:t>
            </a:r>
          </a:p>
          <a:p>
            <a:pPr lvl="1"/>
            <a:r>
              <a:rPr lang="en-US" sz="2800" dirty="0"/>
              <a:t>Nanobeam facility: &lt;25 keV energy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8DF70-1348-F346-180D-210BA194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01" y="1934953"/>
            <a:ext cx="4296374" cy="39244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DE53C31-F093-CF3E-F0E9-8B0D4FC2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80" y="365125"/>
            <a:ext cx="2801679" cy="11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84232-5BDF-3536-EEC2-B5B2DDDE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4CFF0-57DE-F261-36CE-6293D8533A45}"/>
              </a:ext>
            </a:extLst>
          </p:cNvPr>
          <p:cNvSpPr txBox="1"/>
          <p:nvPr/>
        </p:nvSpPr>
        <p:spPr>
          <a:xfrm rot="18781856">
            <a:off x="7233286" y="2411972"/>
            <a:ext cx="147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DAF1E-2023-AC62-09E0-AC2D75A18A5D}"/>
              </a:ext>
            </a:extLst>
          </p:cNvPr>
          <p:cNvSpPr txBox="1"/>
          <p:nvPr/>
        </p:nvSpPr>
        <p:spPr>
          <a:xfrm>
            <a:off x="7128028" y="5987017"/>
            <a:ext cx="422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HPHT (method 2) implantation result, 2021</a:t>
            </a:r>
          </a:p>
        </p:txBody>
      </p:sp>
    </p:spTree>
    <p:extLst>
      <p:ext uri="{BB962C8B-B14F-4D97-AF65-F5344CB8AC3E}">
        <p14:creationId xmlns:p14="http://schemas.microsoft.com/office/powerpoint/2010/main" val="3516803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074A-C505-CB4B-A527-BE56158A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3: nm scale scanning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803B5-4F95-7D0A-A4BA-44858A0477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152147" cy="453072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Scanning X-ray diffraction microscopy @ ANL Hard X-Ray Nanoprobe</a:t>
                </a:r>
              </a:p>
              <a:p>
                <a:r>
                  <a:rPr lang="en-US" dirty="0"/>
                  <a:t>X-ray beam focused to ~10 nm spot</a:t>
                </a:r>
              </a:p>
              <a:p>
                <a:r>
                  <a:rPr lang="en-US" dirty="0"/>
                  <a:t>Detect Bragg diffraction pattern which encodes local crystal structure</a:t>
                </a:r>
              </a:p>
              <a:p>
                <a:r>
                  <a:rPr lang="en-US" dirty="0"/>
                  <a:t>Extract strain by comparing readings from nearby positions in the sample</a:t>
                </a:r>
              </a:p>
              <a:p>
                <a:r>
                  <a:rPr lang="en-US" dirty="0"/>
                  <a:t>Scans at different sample angles allow for 3D reconstruction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~1.6×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 strain sensitivity</a:t>
                </a:r>
              </a:p>
              <a:p>
                <a:pPr lvl="1"/>
                <a:r>
                  <a:rPr lang="en-US" dirty="0"/>
                  <a:t>10 keV WIMP expected to produce similar strain levels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803B5-4F95-7D0A-A4BA-44858A0477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152147" cy="4530724"/>
              </a:xfrm>
              <a:blipFill>
                <a:blip r:embed="rId2"/>
                <a:stretch>
                  <a:fillRect l="-1586" t="-2688" r="-694" b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1E85913-E81E-817B-71D2-E78F092D4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036" y="78087"/>
            <a:ext cx="3423449" cy="116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DE2CF-8F59-AFEF-A2BD-71175A5DD9A1}"/>
              </a:ext>
            </a:extLst>
          </p:cNvPr>
          <p:cNvSpPr txBox="1"/>
          <p:nvPr/>
        </p:nvSpPr>
        <p:spPr>
          <a:xfrm>
            <a:off x="7563064" y="6308209"/>
            <a:ext cx="440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Marshall et al., PR Applied </a:t>
            </a:r>
            <a:r>
              <a:rPr lang="en-US" b="1" dirty="0"/>
              <a:t>16</a:t>
            </a:r>
            <a:r>
              <a:rPr lang="en-US" dirty="0"/>
              <a:t>, 054032 (2021)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C3EE81-135B-4CC5-55BE-538B5FF8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Picture 8" descr="A person working in a machine&#10;&#10;Description automatically generated">
            <a:extLst>
              <a:ext uri="{FF2B5EF4-FFF2-40B4-BE49-F238E27FC236}">
                <a16:creationId xmlns:a16="http://schemas.microsoft.com/office/drawing/2014/main" id="{931207C5-8BAF-F35A-BE09-036A79B01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568" y="1487622"/>
            <a:ext cx="3193232" cy="2119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29AC4-E495-8E08-51EF-4D482A1D1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27" y="3790176"/>
            <a:ext cx="4185458" cy="23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8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7E46DA-EFEA-2658-6393-BD1D54064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712" y="2062112"/>
            <a:ext cx="3178088" cy="41095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03B5-4F95-7D0A-A4BA-44858A047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1651"/>
            <a:ext cx="6669226" cy="3445676"/>
          </a:xfrm>
        </p:spPr>
        <p:txBody>
          <a:bodyPr>
            <a:normAutofit fontScale="92500"/>
          </a:bodyPr>
          <a:lstStyle/>
          <a:p>
            <a:r>
              <a:rPr lang="en-US" dirty="0"/>
              <a:t>Low strain regions exhibit no natural features that could be mistaken for WIMP damage tracks</a:t>
            </a:r>
          </a:p>
          <a:p>
            <a:r>
              <a:rPr lang="en-US" dirty="0"/>
              <a:t>Future: repeat SXDM scans with implanted samples</a:t>
            </a:r>
          </a:p>
          <a:p>
            <a:r>
              <a:rPr lang="en-US" dirty="0"/>
              <a:t>Con: </a:t>
            </a:r>
          </a:p>
          <a:p>
            <a:pPr lvl="1"/>
            <a:r>
              <a:rPr lang="en-US" dirty="0"/>
              <a:t>Only a few SXDM facilities available in the world</a:t>
            </a:r>
          </a:p>
          <a:p>
            <a:pPr lvl="1"/>
            <a:r>
              <a:rPr lang="en-US" dirty="0"/>
              <a:t>Danger of sample contamination during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85913-E81E-817B-71D2-E78F092D4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036" y="180459"/>
            <a:ext cx="3423449" cy="116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DE2CF-8F59-AFEF-A2BD-71175A5DD9A1}"/>
              </a:ext>
            </a:extLst>
          </p:cNvPr>
          <p:cNvSpPr txBox="1"/>
          <p:nvPr/>
        </p:nvSpPr>
        <p:spPr>
          <a:xfrm>
            <a:off x="7563064" y="6308209"/>
            <a:ext cx="440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Marshall et al., PR Applied </a:t>
            </a:r>
            <a:r>
              <a:rPr lang="en-US" b="1" dirty="0"/>
              <a:t>16</a:t>
            </a:r>
            <a:r>
              <a:rPr lang="en-US" dirty="0"/>
              <a:t>, 054032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8A336-6A63-6DEE-FBFE-F4C2AF75B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590" y="3852094"/>
            <a:ext cx="4679806" cy="231961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D8B3291-1217-0C8B-D310-A75AB332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051AA-FE1F-70CD-DE30-2367FD599618}"/>
              </a:ext>
            </a:extLst>
          </p:cNvPr>
          <p:cNvSpPr txBox="1"/>
          <p:nvPr/>
        </p:nvSpPr>
        <p:spPr>
          <a:xfrm>
            <a:off x="7507426" y="1471682"/>
            <a:ext cx="4684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3D reconstruction of pre-existing strain features (from CVD growth)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BA9DE6-137E-0F2A-9294-B4D4726D8DA3}"/>
              </a:ext>
            </a:extLst>
          </p:cNvPr>
          <p:cNvSpPr txBox="1"/>
          <p:nvPr/>
        </p:nvSpPr>
        <p:spPr>
          <a:xfrm>
            <a:off x="1609170" y="6277431"/>
            <a:ext cx="4684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Low strain regions</a:t>
            </a:r>
          </a:p>
        </p:txBody>
      </p:sp>
    </p:spTree>
    <p:extLst>
      <p:ext uri="{BB962C8B-B14F-4D97-AF65-F5344CB8AC3E}">
        <p14:creationId xmlns:p14="http://schemas.microsoft.com/office/powerpoint/2010/main" val="4076841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2840-BCFC-5AE3-8351-CBC9E405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3 alternative method: </a:t>
            </a:r>
            <a:br>
              <a:rPr lang="en-US" dirty="0"/>
            </a:br>
            <a:r>
              <a:rPr lang="en-US" dirty="0"/>
              <a:t>super-resolution spectroscopy of NV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93E89-E714-432D-7B27-FF08E4FC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8"/>
          </a:xfrm>
        </p:spPr>
        <p:txBody>
          <a:bodyPr/>
          <a:lstStyle/>
          <a:p>
            <a:r>
              <a:rPr lang="en-US" dirty="0"/>
              <a:t>Image damage track by looking at strain shift on single NVs in its vicinity</a:t>
            </a:r>
          </a:p>
          <a:p>
            <a:pPr lvl="1"/>
            <a:r>
              <a:rPr lang="en-US" dirty="0"/>
              <a:t>Employ pattern recognition/machine learning techniques to determine initial recoil detections</a:t>
            </a:r>
          </a:p>
          <a:p>
            <a:pPr lvl="1"/>
            <a:r>
              <a:rPr lang="en-US" dirty="0"/>
              <a:t>Optimize density of NVs (typically 1/(30 nm)</a:t>
            </a:r>
            <a:r>
              <a:rPr lang="en-US" baseline="30000" dirty="0"/>
              <a:t>3</a:t>
            </a:r>
            <a:r>
              <a:rPr lang="en-US" dirty="0"/>
              <a:t>) based on damage track size</a:t>
            </a:r>
          </a:p>
          <a:p>
            <a:r>
              <a:rPr lang="en-US" dirty="0"/>
              <a:t>Requires optical microscopy below the diffraction limit</a:t>
            </a:r>
          </a:p>
          <a:p>
            <a:pPr lvl="1"/>
            <a:r>
              <a:rPr lang="en-US" dirty="0"/>
              <a:t>Super-resolution NV imaging techniques have been previously developed in our group</a:t>
            </a:r>
          </a:p>
          <a:p>
            <a:r>
              <a:rPr lang="en-US" dirty="0"/>
              <a:t>Advantage: setup could be deployed locally near DM detector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75040-AD38-CB67-9FC9-13401052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55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19072-00FD-8933-B266-3AD809B74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79" y="794084"/>
            <a:ext cx="5502442" cy="4948413"/>
          </a:xfrm>
        </p:spPr>
        <p:txBody>
          <a:bodyPr>
            <a:normAutofit/>
          </a:bodyPr>
          <a:lstStyle/>
          <a:p>
            <a:r>
              <a:rPr lang="en-US" dirty="0"/>
              <a:t>Spin-RESOLFT: “turn off” signal from all except single NV by using doughnut laser beam</a:t>
            </a:r>
          </a:p>
          <a:p>
            <a:r>
              <a:rPr lang="en-US" dirty="0"/>
              <a:t>Localized NV position to 5 nm uncertainty</a:t>
            </a:r>
          </a:p>
          <a:p>
            <a:r>
              <a:rPr lang="en-US" dirty="0"/>
              <a:t>Imaged magnetic fields to 20 nm lateral resolution</a:t>
            </a:r>
          </a:p>
          <a:p>
            <a:r>
              <a:rPr lang="en-US" dirty="0"/>
              <a:t>Can be straightforwardly extended to image strain</a:t>
            </a:r>
          </a:p>
          <a:p>
            <a:r>
              <a:rPr lang="en-US" dirty="0"/>
              <a:t>Limitation: only 2D imaging of near-surface NVs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4CDFF-CC98-492C-DA6D-7B6448C05E93}"/>
              </a:ext>
            </a:extLst>
          </p:cNvPr>
          <p:cNvSpPr txBox="1"/>
          <p:nvPr/>
        </p:nvSpPr>
        <p:spPr>
          <a:xfrm>
            <a:off x="7599158" y="6308209"/>
            <a:ext cx="428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Jaskula</a:t>
            </a:r>
            <a:r>
              <a:rPr lang="en-US" dirty="0"/>
              <a:t> et al., Opt. Express </a:t>
            </a:r>
            <a:r>
              <a:rPr lang="en-US" b="1" dirty="0"/>
              <a:t>25</a:t>
            </a:r>
            <a:r>
              <a:rPr lang="en-US" dirty="0"/>
              <a:t>, 11048 (2017)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647DF5-DE0C-1C01-6F1C-1AECD18F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785" y="355783"/>
            <a:ext cx="4937188" cy="264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E1CC5-AE23-39FE-4A15-6D3870832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929" y="3282606"/>
            <a:ext cx="3469760" cy="257041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EADDE5-939E-C1F8-3CD7-41EDA2BD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4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81E2-BFA8-15E0-643A-7C742A505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7B24-CE29-412D-95C4-DE7B5B49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043864" cy="480218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1-100 GeV WIMP → 10-100 keV nuclear recoil → 10-100 nm damage track in NV-enriched diamond</a:t>
            </a:r>
          </a:p>
          <a:p>
            <a:r>
              <a:rPr lang="en-US" sz="3200" dirty="0"/>
              <a:t>Locate and characterize damage track w/ NV spectroscopy</a:t>
            </a:r>
          </a:p>
          <a:p>
            <a:r>
              <a:rPr lang="en-US" sz="3200" dirty="0"/>
              <a:t>Deduce initial recoil direction and distinguish between solar neutrinos vs. DM</a:t>
            </a:r>
          </a:p>
          <a:p>
            <a:r>
              <a:rPr lang="en-US" sz="3200" dirty="0"/>
              <a:t>Verify origin of DM wind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F30FC-3F3F-D782-0E54-1D7DABA84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1" r="3174"/>
          <a:stretch/>
        </p:blipFill>
        <p:spPr>
          <a:xfrm>
            <a:off x="7597385" y="431098"/>
            <a:ext cx="4024628" cy="2107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F285C-225D-6FDC-67A4-D091DC86C397}"/>
              </a:ext>
            </a:extLst>
          </p:cNvPr>
          <p:cNvSpPr txBox="1"/>
          <p:nvPr/>
        </p:nvSpPr>
        <p:spPr>
          <a:xfrm>
            <a:off x="8183956" y="6308209"/>
            <a:ext cx="380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Rajendran et al., PRD </a:t>
            </a:r>
            <a:r>
              <a:rPr lang="en-US" b="1" dirty="0"/>
              <a:t>9</a:t>
            </a:r>
            <a:r>
              <a:rPr lang="en-US" dirty="0"/>
              <a:t>, 035009 (2017)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7C40A-5203-9826-33CF-4E8DAB66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107DA0-C645-3C9C-82E5-EB5CF327B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858" y="2698297"/>
            <a:ext cx="3808942" cy="3212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8E07E-4E9F-8FEF-A2C1-000A6F29F491}"/>
              </a:ext>
            </a:extLst>
          </p:cNvPr>
          <p:cNvSpPr txBox="1"/>
          <p:nvPr/>
        </p:nvSpPr>
        <p:spPr>
          <a:xfrm>
            <a:off x="6762755" y="5726155"/>
            <a:ext cx="537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SRIM simulation for 30 keV recoil</a:t>
            </a:r>
          </a:p>
        </p:txBody>
      </p:sp>
    </p:spTree>
    <p:extLst>
      <p:ext uri="{BB962C8B-B14F-4D97-AF65-F5344CB8AC3E}">
        <p14:creationId xmlns:p14="http://schemas.microsoft.com/office/powerpoint/2010/main" val="2619818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7C6D-E720-21E1-C962-AE1E7A8DC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to achieve </a:t>
            </a:r>
            <a:r>
              <a:rPr lang="en-US"/>
              <a:t>3D super-resolution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19072-00FD-8933-B266-3AD809B74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482584"/>
          </a:xfrm>
        </p:spPr>
        <p:txBody>
          <a:bodyPr>
            <a:normAutofit fontScale="92500"/>
          </a:bodyPr>
          <a:lstStyle/>
          <a:p>
            <a:r>
              <a:rPr lang="en-US" dirty="0"/>
              <a:t>Lateral 2D imaging using doughnut beam (spin-RESOLFT)</a:t>
            </a:r>
          </a:p>
          <a:p>
            <a:r>
              <a:rPr lang="en-US" dirty="0"/>
              <a:t>Add z-resolution by applying magnetic field gradient along z</a:t>
            </a:r>
          </a:p>
          <a:p>
            <a:r>
              <a:rPr lang="en-US" dirty="0"/>
              <a:t>Zeeman shift gradient created: selectively address z by tuning MW frequencies</a:t>
            </a:r>
          </a:p>
          <a:p>
            <a:r>
              <a:rPr lang="en-US" dirty="0"/>
              <a:t>Etching techniques can also be used to make damage track closer to 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4CDFF-CC98-492C-DA6D-7B6448C05E93}"/>
              </a:ext>
            </a:extLst>
          </p:cNvPr>
          <p:cNvSpPr txBox="1"/>
          <p:nvPr/>
        </p:nvSpPr>
        <p:spPr>
          <a:xfrm>
            <a:off x="6873898" y="5985043"/>
            <a:ext cx="511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Arai et al., Nat. Nano. </a:t>
            </a:r>
            <a:r>
              <a:rPr lang="fr-FR" b="1" dirty="0"/>
              <a:t>10</a:t>
            </a:r>
            <a:r>
              <a:rPr lang="fr-FR" dirty="0"/>
              <a:t>, 859–864 (2015)</a:t>
            </a:r>
            <a:endParaRPr lang="en-US" dirty="0"/>
          </a:p>
          <a:p>
            <a:r>
              <a:rPr lang="en-US" dirty="0"/>
              <a:t>Marshall et al., Quantum Sci. Tech. </a:t>
            </a:r>
            <a:r>
              <a:rPr lang="en-US" b="1" dirty="0"/>
              <a:t>6, </a:t>
            </a:r>
            <a:r>
              <a:rPr lang="en-US" dirty="0"/>
              <a:t>024011 (2021)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52127-1A72-6401-F0D5-21EB9EA4B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608" y="1974435"/>
            <a:ext cx="6020109" cy="314976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3F1E400-CE79-AC25-D404-67044F03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21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A46E-BE2D-08F8-A654-6AF888E4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dynamics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E63CF-575E-0498-90DF-69A95626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2552"/>
            <a:ext cx="6848209" cy="4667250"/>
          </a:xfrm>
        </p:spPr>
        <p:txBody>
          <a:bodyPr>
            <a:normAutofit/>
          </a:bodyPr>
          <a:lstStyle/>
          <a:p>
            <a:r>
              <a:rPr lang="en-US" dirty="0"/>
              <a:t>Earlier work used SRIM to model WIMP damage tracks</a:t>
            </a:r>
          </a:p>
          <a:p>
            <a:r>
              <a:rPr lang="en-US" dirty="0"/>
              <a:t>Currently performing new simulations with LAMMPS</a:t>
            </a:r>
          </a:p>
          <a:p>
            <a:pPr lvl="1"/>
            <a:r>
              <a:rPr lang="en-US" dirty="0"/>
              <a:t>Classical n-body simulation</a:t>
            </a:r>
          </a:p>
          <a:p>
            <a:pPr lvl="1"/>
            <a:r>
              <a:rPr lang="en-US" dirty="0"/>
              <a:t>Keeps track of all atoms in the lattice</a:t>
            </a:r>
          </a:p>
          <a:p>
            <a:pPr lvl="1"/>
            <a:r>
              <a:rPr lang="en-US" dirty="0"/>
              <a:t>Use REBO interaction potentials known to be empirically accurate for diamond lattice</a:t>
            </a:r>
          </a:p>
          <a:p>
            <a:r>
              <a:rPr lang="en-US" dirty="0"/>
              <a:t>Will allow more accurate prediction of directional detection performance and imaging capabilities required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2E4D4-DA65-76B8-13F9-0FA1CEB1281B}"/>
              </a:ext>
            </a:extLst>
          </p:cNvPr>
          <p:cNvSpPr txBox="1"/>
          <p:nvPr/>
        </p:nvSpPr>
        <p:spPr>
          <a:xfrm>
            <a:off x="8162162" y="5984481"/>
            <a:ext cx="3801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Rajendran et al., PRD </a:t>
            </a:r>
            <a:r>
              <a:rPr lang="en-US" b="1" dirty="0"/>
              <a:t>9</a:t>
            </a:r>
            <a:r>
              <a:rPr lang="en-US" dirty="0"/>
              <a:t>, 035009 (2017)</a:t>
            </a:r>
          </a:p>
          <a:p>
            <a:r>
              <a:rPr lang="en-US" dirty="0"/>
              <a:t>Image credit: Max Shen</a:t>
            </a:r>
          </a:p>
        </p:txBody>
      </p:sp>
      <p:pic>
        <p:nvPicPr>
          <p:cNvPr id="5" name="Google Shape;181;p26">
            <a:extLst>
              <a:ext uri="{FF2B5EF4-FFF2-40B4-BE49-F238E27FC236}">
                <a16:creationId xmlns:a16="http://schemas.microsoft.com/office/drawing/2014/main" id="{82EDCC94-C12E-68DA-CB51-0178A165ED0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2819" y="1722552"/>
            <a:ext cx="3907370" cy="29305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AAFCF0-1B0F-1BF3-A2B4-CC9F9F3087E3}"/>
              </a:ext>
            </a:extLst>
          </p:cNvPr>
          <p:cNvSpPr txBox="1"/>
          <p:nvPr/>
        </p:nvSpPr>
        <p:spPr>
          <a:xfrm>
            <a:off x="8459803" y="4881447"/>
            <a:ext cx="236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Preliminary result from a 30 keV nuclear recoil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FF8DAFE-43B4-B895-DBF8-DD2A1A9A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84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430B-A908-8DC8-622E-F018D868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and 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11001-3D28-A6D8-BFF1-15E9794CE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399295" cy="4637923"/>
          </a:xfrm>
        </p:spPr>
        <p:txBody>
          <a:bodyPr>
            <a:normAutofit/>
          </a:bodyPr>
          <a:lstStyle/>
          <a:p>
            <a:r>
              <a:rPr lang="en-US" sz="3200" dirty="0"/>
              <a:t>2017: initial proposal (Rajendran et al., PRD </a:t>
            </a:r>
            <a:r>
              <a:rPr lang="en-US" sz="3200" b="1" dirty="0"/>
              <a:t>9</a:t>
            </a:r>
            <a:r>
              <a:rPr lang="en-US" sz="3200" dirty="0"/>
              <a:t>, 035009)</a:t>
            </a:r>
          </a:p>
          <a:p>
            <a:r>
              <a:rPr lang="en-US" sz="3200" dirty="0"/>
              <a:t>2019-22: experiments at Harvard University</a:t>
            </a:r>
          </a:p>
          <a:p>
            <a:pPr lvl="1"/>
            <a:r>
              <a:rPr lang="en-US" sz="2800" dirty="0"/>
              <a:t>Marshall et al., PR Applied </a:t>
            </a:r>
            <a:r>
              <a:rPr lang="en-US" sz="2800" b="1" dirty="0"/>
              <a:t>16</a:t>
            </a:r>
            <a:r>
              <a:rPr lang="en-US" sz="2800" dirty="0"/>
              <a:t>, 054032 (2021): Demonstrated nm-scale X-ray diffraction spectroscopy at required sensitivity </a:t>
            </a:r>
          </a:p>
          <a:p>
            <a:pPr lvl="1"/>
            <a:r>
              <a:rPr lang="en-US" sz="2800" dirty="0"/>
              <a:t>Marshall et al., PR Applied </a:t>
            </a:r>
            <a:r>
              <a:rPr lang="en-US" sz="2800" b="1" dirty="0"/>
              <a:t>17</a:t>
            </a:r>
            <a:r>
              <a:rPr lang="en-US" sz="2800" dirty="0"/>
              <a:t>, 02401 (2022): Demonstrated um-scale confocal and widefield strain spectroscopy at required sensitivity</a:t>
            </a:r>
          </a:p>
          <a:p>
            <a:pPr lvl="1"/>
            <a:r>
              <a:rPr lang="en-US" sz="2800" dirty="0"/>
              <a:t>Marshall et al., Quantum Sci. Tech. </a:t>
            </a:r>
            <a:r>
              <a:rPr lang="en-US" sz="2800" b="1" dirty="0"/>
              <a:t>6, </a:t>
            </a:r>
            <a:r>
              <a:rPr lang="en-US" sz="2800" dirty="0"/>
              <a:t>024011 (2021): development roadmap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608629-4E01-1828-5A38-ABD5E765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86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C430B-A908-8DC8-622E-F018D868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Progress and future plans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11001-3D28-A6D8-BFF1-15E9794CE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2023: move to Quantum Technology Center, University of Maryland</a:t>
            </a:r>
          </a:p>
          <a:p>
            <a:pPr lvl="1"/>
            <a:r>
              <a:rPr lang="en-US" sz="2200" dirty="0"/>
              <a:t>New personnel</a:t>
            </a:r>
          </a:p>
          <a:p>
            <a:pPr lvl="1"/>
            <a:r>
              <a:rPr lang="en-US" sz="2200" dirty="0"/>
              <a:t>Rebuilding strain imaging capabilities</a:t>
            </a:r>
          </a:p>
          <a:p>
            <a:pPr lvl="1"/>
            <a:r>
              <a:rPr lang="en-US" sz="2200" dirty="0"/>
              <a:t>Pursuing further research: LSM, ion implantation, improved simulations, 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5E8B97-ECE6-F3A1-C0A2-0E0CD2192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r="28975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608629-4E01-1828-5A38-ABD5E765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961553-F79F-4675-A827-F9291693153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FB5CB9E-8C19-7845-B898-1B8FA54198EA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961553-F79F-4675-A827-F9291693153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55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430B-A908-8DC8-622E-F018D868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and future plans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011001-3D28-A6D8-BFF1-15E9794CEC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1558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2024 main research goals:</a:t>
                </a:r>
              </a:p>
              <a:p>
                <a:pPr lvl="1"/>
                <a:r>
                  <a:rPr lang="en-US" dirty="0"/>
                  <a:t>Demonstrate first step towards full 3D widefield strain spectroscopy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spatial resolution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dirty="0"/>
                  <a:t> strain resolution (stage 2)</a:t>
                </a:r>
              </a:p>
              <a:p>
                <a:pPr lvl="1"/>
                <a:r>
                  <a:rPr lang="en-US" dirty="0"/>
                  <a:t>Detect artificial damage tracks from ion implantation</a:t>
                </a:r>
              </a:p>
              <a:p>
                <a:r>
                  <a:rPr lang="en-US" dirty="0"/>
                  <a:t>Longer term goals:</a:t>
                </a:r>
              </a:p>
              <a:p>
                <a:pPr lvl="1"/>
                <a:r>
                  <a:rPr lang="en-US" dirty="0" err="1"/>
                  <a:t>Superresolution</a:t>
                </a:r>
                <a:r>
                  <a:rPr lang="en-US" dirty="0"/>
                  <a:t> spectroscopy and SXDM of implanted samples (stage 3)</a:t>
                </a:r>
              </a:p>
              <a:p>
                <a:pPr lvl="1"/>
                <a:r>
                  <a:rPr lang="en-US" dirty="0"/>
                  <a:t>Stage 1 (real time detection) research: possibly collaborate with other groups</a:t>
                </a:r>
              </a:p>
              <a:p>
                <a:pPr lvl="1"/>
                <a:r>
                  <a:rPr lang="en-US" dirty="0"/>
                  <a:t>Determine which method for each stage is most promising</a:t>
                </a:r>
              </a:p>
              <a:p>
                <a:pPr lvl="1"/>
                <a:r>
                  <a:rPr lang="en-US" dirty="0"/>
                  <a:t>Build prototype directional DM detector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011001-3D28-A6D8-BFF1-15E9794CEC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15589"/>
              </a:xfrm>
              <a:blipFill>
                <a:blip r:embed="rId2"/>
                <a:stretch>
                  <a:fillRect l="-1043" t="-2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1D3B3-0B00-16B9-CB17-040EF840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02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F3C3-B98C-1DEC-6C36-AA3E94BED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853DB-609E-B7BE-F235-BF4CCD79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NV centers in diamond are a new, promising method of directional detection of WIMPs that can potentially overcome the neutrino fog</a:t>
            </a:r>
          </a:p>
          <a:p>
            <a:r>
              <a:rPr lang="en-US" dirty="0"/>
              <a:t>Required imaging techniques for each stage are either already demonstrated or all within reach</a:t>
            </a:r>
          </a:p>
          <a:p>
            <a:r>
              <a:rPr lang="en-US" dirty="0"/>
              <a:t>Substantial experimental progress has been made on demonstrating required strain sensitivity:</a:t>
            </a:r>
          </a:p>
          <a:p>
            <a:pPr lvl="1"/>
            <a:r>
              <a:rPr lang="en-US" dirty="0"/>
              <a:t>Stage 2: strain imaging</a:t>
            </a:r>
          </a:p>
          <a:p>
            <a:pPr lvl="1"/>
            <a:r>
              <a:rPr lang="en-US" dirty="0"/>
              <a:t>Stage 3: X-ray diffraction imaging</a:t>
            </a:r>
          </a:p>
          <a:p>
            <a:r>
              <a:rPr lang="en-US" dirty="0"/>
              <a:t>Clear development path for the next few years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BFBEE-7F60-CF98-264C-AD352DAB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37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55F0A-68F9-7F86-C37B-AD80A464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29" y="120635"/>
            <a:ext cx="10515600" cy="1325563"/>
          </a:xfrm>
        </p:spPr>
        <p:txBody>
          <a:bodyPr/>
          <a:lstStyle/>
          <a:p>
            <a:r>
              <a:rPr lang="en-US" dirty="0"/>
              <a:t>QTC Dark Matter team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A962EB-D150-0E0D-3FE9-D8CE8C86B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00" y="1384245"/>
            <a:ext cx="1599328" cy="164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AB5F03-58B2-91CB-5E23-706E3177359A}"/>
              </a:ext>
            </a:extLst>
          </p:cNvPr>
          <p:cNvSpPr txBox="1"/>
          <p:nvPr/>
        </p:nvSpPr>
        <p:spPr>
          <a:xfrm>
            <a:off x="507777" y="3190088"/>
            <a:ext cx="353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honburi" pitchFamily="2" charset="-34"/>
                <a:cs typeface="Thonburi" pitchFamily="2" charset="-34"/>
              </a:rPr>
              <a:t>Prof. Ron </a:t>
            </a:r>
            <a:r>
              <a:rPr lang="en-US" sz="2800" dirty="0" err="1">
                <a:latin typeface="Thonburi" pitchFamily="2" charset="-34"/>
                <a:cs typeface="Thonburi" pitchFamily="2" charset="-34"/>
              </a:rPr>
              <a:t>Walsworth</a:t>
            </a:r>
            <a:r>
              <a:rPr lang="en-US" sz="2800" dirty="0">
                <a:latin typeface="Thonburi" pitchFamily="2" charset="-34"/>
                <a:cs typeface="Thonburi" pitchFamily="2" charset="-34"/>
              </a:rPr>
              <a:t> (PI)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72FFB8-ECC3-3CDF-8E28-DCEF2209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20" y="1408641"/>
            <a:ext cx="1516148" cy="15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5DE52E0-62F9-FB97-F85E-CB00070DC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6" y="4238192"/>
            <a:ext cx="1599328" cy="15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43FCF48-B9B0-9228-6331-816A7A414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76" y="4253046"/>
            <a:ext cx="1599328" cy="15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3C9196-0935-39A9-6999-7BA0F7B298C9}"/>
              </a:ext>
            </a:extLst>
          </p:cNvPr>
          <p:cNvSpPr txBox="1"/>
          <p:nvPr/>
        </p:nvSpPr>
        <p:spPr>
          <a:xfrm>
            <a:off x="3436165" y="3049494"/>
            <a:ext cx="2425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Daniel Ang </a:t>
            </a:r>
          </a:p>
          <a:p>
            <a:pPr algn="ctr"/>
            <a:r>
              <a:rPr lang="en-US" sz="2000" dirty="0"/>
              <a:t>(QTC staff scientist)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984B86-76C6-DDF2-BC90-85D891B54EB3}"/>
              </a:ext>
            </a:extLst>
          </p:cNvPr>
          <p:cNvSpPr txBox="1"/>
          <p:nvPr/>
        </p:nvSpPr>
        <p:spPr>
          <a:xfrm>
            <a:off x="166296" y="5755739"/>
            <a:ext cx="242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honburi" pitchFamily="2" charset="-34"/>
                <a:cs typeface="Thonburi" pitchFamily="2" charset="-34"/>
              </a:rPr>
              <a:t>Xingxin</a:t>
            </a:r>
            <a:r>
              <a:rPr lang="en-US" sz="2800" dirty="0">
                <a:latin typeface="Thonburi" pitchFamily="2" charset="-34"/>
                <a:cs typeface="Thonburi" pitchFamily="2" charset="-34"/>
              </a:rPr>
              <a:t> Liu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3298C6-A549-6399-4972-34AFDC168941}"/>
              </a:ext>
            </a:extLst>
          </p:cNvPr>
          <p:cNvSpPr txBox="1"/>
          <p:nvPr/>
        </p:nvSpPr>
        <p:spPr>
          <a:xfrm>
            <a:off x="4170825" y="5813947"/>
            <a:ext cx="242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honburi" pitchFamily="2" charset="-34"/>
                <a:cs typeface="Thonburi" pitchFamily="2" charset="-34"/>
              </a:rPr>
              <a:t>Reza </a:t>
            </a:r>
            <a:r>
              <a:rPr lang="en-US" sz="2800" dirty="0" err="1">
                <a:latin typeface="Thonburi" pitchFamily="2" charset="-34"/>
                <a:cs typeface="Thonburi" pitchFamily="2" charset="-34"/>
              </a:rPr>
              <a:t>Ebadi</a:t>
            </a:r>
            <a:endParaRPr lang="en-US" sz="2800" dirty="0">
              <a:latin typeface="Thonburi" pitchFamily="2" charset="-34"/>
              <a:cs typeface="Thonburi" pitchFamily="2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213B75-7A36-AE3A-2AA0-517B0DE3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28" y="4288187"/>
            <a:ext cx="1471068" cy="14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01FF23-1F16-75C6-8DB9-3C7F6AF6DE6D}"/>
              </a:ext>
            </a:extLst>
          </p:cNvPr>
          <p:cNvSpPr txBox="1"/>
          <p:nvPr/>
        </p:nvSpPr>
        <p:spPr>
          <a:xfrm>
            <a:off x="2081267" y="5704645"/>
            <a:ext cx="242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honburi" pitchFamily="2" charset="-34"/>
                <a:cs typeface="Thonburi" pitchFamily="2" charset="-34"/>
              </a:rPr>
              <a:t>Jiashen</a:t>
            </a:r>
            <a:r>
              <a:rPr lang="en-US" sz="2800" dirty="0">
                <a:latin typeface="Thonburi" pitchFamily="2" charset="-34"/>
                <a:cs typeface="Thonburi" pitchFamily="2" charset="-34"/>
              </a:rPr>
              <a:t> Tang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FF8A6-E2EE-ED53-28AE-C1EB0710CFAC}"/>
              </a:ext>
            </a:extLst>
          </p:cNvPr>
          <p:cNvSpPr txBox="1"/>
          <p:nvPr/>
        </p:nvSpPr>
        <p:spPr>
          <a:xfrm>
            <a:off x="364113" y="3745097"/>
            <a:ext cx="242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honburi" pitchFamily="2" charset="-34"/>
                <a:cs typeface="Thonburi" pitchFamily="2" charset="-34"/>
              </a:rPr>
              <a:t>Graduate students: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73E37-96F1-2986-283B-E870B84FCA5D}"/>
              </a:ext>
            </a:extLst>
          </p:cNvPr>
          <p:cNvSpPr txBox="1"/>
          <p:nvPr/>
        </p:nvSpPr>
        <p:spPr>
          <a:xfrm>
            <a:off x="8323588" y="4133810"/>
            <a:ext cx="34506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Funding: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Argonne National Lab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Department of Energy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Army Research Laboratory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UMD QTC and Clark School of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D62C6-9B66-5DD2-C2A4-8445DEE8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1249"/>
            <a:ext cx="2743200" cy="365125"/>
          </a:xfrm>
        </p:spPr>
        <p:txBody>
          <a:bodyPr/>
          <a:lstStyle/>
          <a:p>
            <a:fld id="{DE961553-F79F-4675-A827-F9291693153E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30F02-00C9-EDF9-AEC2-5831BD66CF2C}"/>
              </a:ext>
            </a:extLst>
          </p:cNvPr>
          <p:cNvSpPr txBox="1"/>
          <p:nvPr/>
        </p:nvSpPr>
        <p:spPr>
          <a:xfrm>
            <a:off x="6638010" y="806990"/>
            <a:ext cx="4749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Other collaborators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Smriti </a:t>
            </a:r>
            <a:r>
              <a:rPr lang="en-US" sz="2000" dirty="0" err="1"/>
              <a:t>Bhalerao</a:t>
            </a:r>
            <a:r>
              <a:rPr lang="en-US" sz="2000" dirty="0"/>
              <a:t> (UMD)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Michael </a:t>
            </a:r>
            <a:r>
              <a:rPr lang="en-US" sz="2000" dirty="0" err="1"/>
              <a:t>Titze</a:t>
            </a:r>
            <a:r>
              <a:rPr lang="en-US" sz="2000" dirty="0"/>
              <a:t>, Ed </a:t>
            </a:r>
            <a:r>
              <a:rPr lang="en-US" sz="2000" dirty="0" err="1"/>
              <a:t>Bielejec</a:t>
            </a:r>
            <a:r>
              <a:rPr lang="en-US" sz="2000" dirty="0"/>
              <a:t> (Sandia)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Johannes Cremer, Mason Marshall, Mark Ku, David Phillips, Pauli </a:t>
            </a:r>
            <a:r>
              <a:rPr lang="en-US" sz="2000" dirty="0" err="1"/>
              <a:t>Kehayias</a:t>
            </a:r>
            <a:r>
              <a:rPr lang="en-US" sz="2000" dirty="0"/>
              <a:t> (Harvard)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Martin Holt, </a:t>
            </a:r>
            <a:r>
              <a:rPr lang="en-US" sz="2000" dirty="0" err="1"/>
              <a:t>Nazar</a:t>
            </a:r>
            <a:r>
              <a:rPr lang="en-US" sz="2000" dirty="0"/>
              <a:t> </a:t>
            </a:r>
            <a:r>
              <a:rPr lang="en-US" sz="2000" dirty="0" err="1"/>
              <a:t>Delegan</a:t>
            </a:r>
            <a:r>
              <a:rPr lang="en-US" sz="2000" dirty="0"/>
              <a:t>, F. Joseph </a:t>
            </a:r>
            <a:r>
              <a:rPr lang="en-US" sz="2000" dirty="0" err="1"/>
              <a:t>Heremans</a:t>
            </a:r>
            <a:r>
              <a:rPr lang="en-US" sz="2000" dirty="0"/>
              <a:t> (Argonne)</a:t>
            </a:r>
          </a:p>
        </p:txBody>
      </p:sp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EEF116A3-BD7D-C49E-06BB-6D488F069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10" y="4175865"/>
            <a:ext cx="1420928" cy="16957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06FA63-38EF-9B89-7CBE-2ADAD1EE9192}"/>
              </a:ext>
            </a:extLst>
          </p:cNvPr>
          <p:cNvSpPr txBox="1"/>
          <p:nvPr/>
        </p:nvSpPr>
        <p:spPr>
          <a:xfrm>
            <a:off x="6184293" y="5837520"/>
            <a:ext cx="242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honburi" pitchFamily="2" charset="-34"/>
                <a:cs typeface="Thonburi" pitchFamily="2" charset="-34"/>
              </a:rPr>
              <a:t>Max Shen</a:t>
            </a:r>
          </a:p>
        </p:txBody>
      </p:sp>
    </p:spTree>
    <p:extLst>
      <p:ext uri="{BB962C8B-B14F-4D97-AF65-F5344CB8AC3E}">
        <p14:creationId xmlns:p14="http://schemas.microsoft.com/office/powerpoint/2010/main" val="1865111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6DE1-18FE-BB2F-BA35-A5103C35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325563"/>
          </a:xfrm>
        </p:spPr>
        <p:txBody>
          <a:bodyPr/>
          <a:lstStyle/>
          <a:p>
            <a:r>
              <a:rPr lang="en-US" dirty="0"/>
              <a:t>Estimated directional performance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09955B-D2C4-FE57-DF2E-82BBA0A4C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3376"/>
            <a:ext cx="5364154" cy="42591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1977F-941C-34BF-7ECD-204C054793AE}"/>
              </a:ext>
            </a:extLst>
          </p:cNvPr>
          <p:cNvSpPr txBox="1"/>
          <p:nvPr/>
        </p:nvSpPr>
        <p:spPr>
          <a:xfrm>
            <a:off x="2189747" y="6044409"/>
            <a:ext cx="3067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Head/tail identification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24EC-2443-4503-7D00-79D65368216B}"/>
              </a:ext>
            </a:extLst>
          </p:cNvPr>
          <p:cNvSpPr txBox="1"/>
          <p:nvPr/>
        </p:nvSpPr>
        <p:spPr>
          <a:xfrm>
            <a:off x="959480" y="1391711"/>
            <a:ext cx="355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Based on SRIM simulations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9E90D-566F-7F41-84BD-B4038EC5AC01}"/>
              </a:ext>
            </a:extLst>
          </p:cNvPr>
          <p:cNvSpPr txBox="1"/>
          <p:nvPr/>
        </p:nvSpPr>
        <p:spPr>
          <a:xfrm>
            <a:off x="8245887" y="6275241"/>
            <a:ext cx="380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Rajendran et al., PRD </a:t>
            </a:r>
            <a:r>
              <a:rPr lang="en-US" b="1" dirty="0"/>
              <a:t>9</a:t>
            </a:r>
            <a:r>
              <a:rPr lang="en-US" dirty="0"/>
              <a:t>, 035009 (2017)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440FA9-F96A-CCF0-C2C6-F3BB9CB9D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571" y="1877439"/>
            <a:ext cx="5475364" cy="4211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80F912-EDED-BC64-B3D4-106B0F8FC8D9}"/>
              </a:ext>
            </a:extLst>
          </p:cNvPr>
          <p:cNvSpPr txBox="1"/>
          <p:nvPr/>
        </p:nvSpPr>
        <p:spPr>
          <a:xfrm>
            <a:off x="7058743" y="1365928"/>
            <a:ext cx="4411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Angular difference to initial recoil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BB33BD6-A416-F616-F170-DB7BA18A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9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5BFF-3B01-53B3-DDC1-D6CC9C74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1" y="324733"/>
            <a:ext cx="10515600" cy="1325563"/>
          </a:xfrm>
        </p:spPr>
        <p:txBody>
          <a:bodyPr/>
          <a:lstStyle/>
          <a:p>
            <a:r>
              <a:rPr lang="en-US" dirty="0"/>
              <a:t>Detector scheme</a:t>
            </a:r>
          </a:p>
        </p:txBody>
      </p:sp>
      <p:pic>
        <p:nvPicPr>
          <p:cNvPr id="4" name="Google Shape;77;p16">
            <a:extLst>
              <a:ext uri="{FF2B5EF4-FFF2-40B4-BE49-F238E27FC236}">
                <a16:creationId xmlns:a16="http://schemas.microsoft.com/office/drawing/2014/main" id="{46D2AEEC-F976-15D8-18A5-2073E8198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275" y="1275712"/>
            <a:ext cx="6861346" cy="43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E92911-F1EC-F44D-7DE1-E7BC6928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35D8E-1090-ED33-0EF0-86C9CB5D1F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5145"/>
                <a:ext cx="3962400" cy="4888122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scale detector consisting of many mm-scale NV-enriched diamond chips</a:t>
                </a:r>
              </a:p>
              <a:p>
                <a:r>
                  <a:rPr lang="en-US" dirty="0"/>
                  <a:t>Located underground to minimize background</a:t>
                </a:r>
              </a:p>
              <a:p>
                <a:r>
                  <a:rPr lang="en-US" dirty="0"/>
                  <a:t>Expect O(30) solar neutrino events per ton year</a:t>
                </a:r>
              </a:p>
              <a:p>
                <a:r>
                  <a:rPr lang="en-US" dirty="0"/>
                  <a:t>Diamond cost predicted to be comparable to current large-scale DM experiments</a:t>
                </a:r>
              </a:p>
              <a:p>
                <a:r>
                  <a:rPr lang="en-US" dirty="0"/>
                  <a:t>Multi-stage detection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35D8E-1090-ED33-0EF0-86C9CB5D1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5145"/>
                <a:ext cx="3962400" cy="4888122"/>
              </a:xfrm>
              <a:blipFill>
                <a:blip r:embed="rId4"/>
                <a:stretch>
                  <a:fillRect l="-2462" t="-3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20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5BFF-3B01-53B3-DDC1-D6CC9C74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1" y="324733"/>
            <a:ext cx="10515600" cy="1325563"/>
          </a:xfrm>
        </p:spPr>
        <p:txBody>
          <a:bodyPr/>
          <a:lstStyle/>
          <a:p>
            <a:r>
              <a:rPr lang="en-US" dirty="0"/>
              <a:t>Detector scheme</a:t>
            </a:r>
          </a:p>
        </p:txBody>
      </p:sp>
      <p:pic>
        <p:nvPicPr>
          <p:cNvPr id="4" name="Google Shape;77;p16">
            <a:extLst>
              <a:ext uri="{FF2B5EF4-FFF2-40B4-BE49-F238E27FC236}">
                <a16:creationId xmlns:a16="http://schemas.microsoft.com/office/drawing/2014/main" id="{46D2AEEC-F976-15D8-18A5-2073E8198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275" y="1275712"/>
            <a:ext cx="6861346" cy="43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8;p16">
            <a:extLst>
              <a:ext uri="{FF2B5EF4-FFF2-40B4-BE49-F238E27FC236}">
                <a16:creationId xmlns:a16="http://schemas.microsoft.com/office/drawing/2014/main" id="{56927C66-333C-FE80-896B-CDFCEE105254}"/>
              </a:ext>
            </a:extLst>
          </p:cNvPr>
          <p:cNvSpPr txBox="1"/>
          <p:nvPr/>
        </p:nvSpPr>
        <p:spPr>
          <a:xfrm>
            <a:off x="8760398" y="478713"/>
            <a:ext cx="2698314" cy="101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896112">
              <a:spcAft>
                <a:spcPts val="600"/>
              </a:spcAft>
            </a:pPr>
            <a:r>
              <a:rPr lang="en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Stage 1: mm-scale real time detection</a:t>
            </a:r>
            <a:endParaRPr sz="22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E92911-F1EC-F44D-7DE1-E7BC6928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35D8E-1090-ED33-0EF0-86C9CB5D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1657177"/>
            <a:ext cx="4337076" cy="487609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Stage 1: real-time event detection</a:t>
            </a:r>
          </a:p>
          <a:p>
            <a:r>
              <a:rPr lang="en-US" dirty="0"/>
              <a:t>Similar working principle as conventional DM detector</a:t>
            </a:r>
          </a:p>
          <a:p>
            <a:r>
              <a:rPr lang="en-US" dirty="0"/>
              <a:t>Charge, phonon, or photon collection</a:t>
            </a:r>
          </a:p>
          <a:p>
            <a:r>
              <a:rPr lang="en-US" dirty="0"/>
              <a:t>Requires good background suppression</a:t>
            </a:r>
          </a:p>
          <a:p>
            <a:r>
              <a:rPr lang="en-US" dirty="0"/>
              <a:t>Localize event to mm-scale chip within detector</a:t>
            </a:r>
          </a:p>
          <a:p>
            <a:r>
              <a:rPr lang="en-US" dirty="0"/>
              <a:t>Extract chip of interest</a:t>
            </a:r>
          </a:p>
        </p:txBody>
      </p:sp>
    </p:spTree>
    <p:extLst>
      <p:ext uri="{BB962C8B-B14F-4D97-AF65-F5344CB8AC3E}">
        <p14:creationId xmlns:p14="http://schemas.microsoft.com/office/powerpoint/2010/main" val="7896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5BFF-3B01-53B3-DDC1-D6CC9C74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1" y="324733"/>
            <a:ext cx="10515600" cy="1325563"/>
          </a:xfrm>
        </p:spPr>
        <p:txBody>
          <a:bodyPr/>
          <a:lstStyle/>
          <a:p>
            <a:r>
              <a:rPr lang="en-US" dirty="0"/>
              <a:t>Detector scheme</a:t>
            </a:r>
          </a:p>
        </p:txBody>
      </p:sp>
      <p:pic>
        <p:nvPicPr>
          <p:cNvPr id="4" name="Google Shape;77;p16">
            <a:extLst>
              <a:ext uri="{FF2B5EF4-FFF2-40B4-BE49-F238E27FC236}">
                <a16:creationId xmlns:a16="http://schemas.microsoft.com/office/drawing/2014/main" id="{46D2AEEC-F976-15D8-18A5-2073E8198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275" y="1275712"/>
            <a:ext cx="6861346" cy="43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8;p16">
            <a:extLst>
              <a:ext uri="{FF2B5EF4-FFF2-40B4-BE49-F238E27FC236}">
                <a16:creationId xmlns:a16="http://schemas.microsoft.com/office/drawing/2014/main" id="{59DE92AD-7F00-F49A-F93D-8012776A7026}"/>
              </a:ext>
            </a:extLst>
          </p:cNvPr>
          <p:cNvSpPr txBox="1"/>
          <p:nvPr/>
        </p:nvSpPr>
        <p:spPr>
          <a:xfrm>
            <a:off x="5682802" y="5645849"/>
            <a:ext cx="2698314" cy="92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896112">
              <a:spcAft>
                <a:spcPts val="600"/>
              </a:spcAft>
            </a:pPr>
            <a:r>
              <a:rPr lang="en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Stage 2: um-scale localization</a:t>
            </a:r>
            <a:endParaRPr sz="22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E92911-F1EC-F44D-7DE1-E7BC6928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35D8E-1090-ED33-0EF0-86C9CB5D1F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50296"/>
                <a:ext cx="4046621" cy="466725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Stage 2: um-scale localization</a:t>
                </a:r>
              </a:p>
              <a:p>
                <a:r>
                  <a:rPr lang="en-US" dirty="0"/>
                  <a:t>Examine diamond chip of interest with quantum diamond microscope (QDM)</a:t>
                </a:r>
              </a:p>
              <a:p>
                <a:r>
                  <a:rPr lang="en-US" dirty="0"/>
                  <a:t>Use NV centers to rapidly localize event within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voxel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35D8E-1090-ED33-0EF0-86C9CB5D1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50296"/>
                <a:ext cx="4046621" cy="4667250"/>
              </a:xfrm>
              <a:blipFill>
                <a:blip r:embed="rId4"/>
                <a:stretch>
                  <a:fillRect l="-2560" t="-2222" r="-4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878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5BFF-3B01-53B3-DDC1-D6CC9C74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1" y="324733"/>
            <a:ext cx="10515600" cy="1325563"/>
          </a:xfrm>
        </p:spPr>
        <p:txBody>
          <a:bodyPr/>
          <a:lstStyle/>
          <a:p>
            <a:r>
              <a:rPr lang="en-US" dirty="0"/>
              <a:t>Detector scheme</a:t>
            </a:r>
          </a:p>
        </p:txBody>
      </p:sp>
      <p:pic>
        <p:nvPicPr>
          <p:cNvPr id="4" name="Google Shape;77;p16">
            <a:extLst>
              <a:ext uri="{FF2B5EF4-FFF2-40B4-BE49-F238E27FC236}">
                <a16:creationId xmlns:a16="http://schemas.microsoft.com/office/drawing/2014/main" id="{46D2AEEC-F976-15D8-18A5-2073E8198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275" y="1275712"/>
            <a:ext cx="6861346" cy="43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0E07A3FE-5034-753E-4BDA-CAA1CC8FD1BF}"/>
              </a:ext>
            </a:extLst>
          </p:cNvPr>
          <p:cNvSpPr txBox="1"/>
          <p:nvPr/>
        </p:nvSpPr>
        <p:spPr>
          <a:xfrm>
            <a:off x="8969431" y="5622052"/>
            <a:ext cx="2698314" cy="92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896112">
              <a:spcAft>
                <a:spcPts val="600"/>
              </a:spcAft>
            </a:pPr>
            <a:r>
              <a:rPr lang="en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Stage 3: nm-scale characterization</a:t>
            </a:r>
            <a:endParaRPr sz="22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E92911-F1EC-F44D-7DE1-E7BC6928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35D8E-1090-ED33-0EF0-86C9CB5D1F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5145"/>
                <a:ext cx="3962400" cy="46672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/>
                  <a:t>Stage 3: nm-scale characterization</a:t>
                </a:r>
              </a:p>
              <a:p>
                <a:r>
                  <a:rPr lang="en-US" dirty="0"/>
                  <a:t>Scan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μ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voxel with high-resolution techniques to determine shape, size, and orientation of damage track</a:t>
                </a:r>
              </a:p>
              <a:p>
                <a:r>
                  <a:rPr lang="en-US" dirty="0"/>
                  <a:t>Deduce initial recoil direction</a:t>
                </a:r>
              </a:p>
              <a:p>
                <a:r>
                  <a:rPr lang="en-US" dirty="0"/>
                  <a:t>Correlate with recorded event time to determine event origin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35D8E-1090-ED33-0EF0-86C9CB5D1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5145"/>
                <a:ext cx="3962400" cy="4667250"/>
              </a:xfrm>
              <a:blipFill>
                <a:blip r:embed="rId4"/>
                <a:stretch>
                  <a:fillRect l="-2462" t="-2614" b="-2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198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5BFF-3B01-53B3-DDC1-D6CC9C74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1" y="324733"/>
            <a:ext cx="10515600" cy="1325563"/>
          </a:xfrm>
        </p:spPr>
        <p:txBody>
          <a:bodyPr/>
          <a:lstStyle/>
          <a:p>
            <a:r>
              <a:rPr lang="en-US" dirty="0"/>
              <a:t>General detector requirements</a:t>
            </a:r>
          </a:p>
        </p:txBody>
      </p:sp>
      <p:pic>
        <p:nvPicPr>
          <p:cNvPr id="4" name="Google Shape;77;p16">
            <a:extLst>
              <a:ext uri="{FF2B5EF4-FFF2-40B4-BE49-F238E27FC236}">
                <a16:creationId xmlns:a16="http://schemas.microsoft.com/office/drawing/2014/main" id="{46D2AEEC-F976-15D8-18A5-2073E8198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275" y="1275712"/>
            <a:ext cx="6861346" cy="43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E92911-F1EC-F44D-7DE1-E7BC6928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1553-F79F-4675-A827-F9291693153E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35D8E-1090-ED33-0EF0-86C9CB5D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145"/>
            <a:ext cx="3962400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Low background diamonds</a:t>
            </a:r>
          </a:p>
          <a:p>
            <a:pPr lvl="1"/>
            <a:r>
              <a:rPr lang="en-US" dirty="0"/>
              <a:t>No pre-existing features that resemble WIMP tracks</a:t>
            </a:r>
          </a:p>
          <a:p>
            <a:r>
              <a:rPr lang="en-US" dirty="0"/>
              <a:t>Imaging with high resolution</a:t>
            </a:r>
          </a:p>
          <a:p>
            <a:r>
              <a:rPr lang="en-US" dirty="0"/>
              <a:t>Fast and efficient scanning to keep up with event rate</a:t>
            </a:r>
          </a:p>
          <a:p>
            <a:pPr lvl="1"/>
            <a:r>
              <a:rPr lang="en-US" dirty="0"/>
              <a:t>Goal: complete stages 1-3 in &lt; 3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832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45.819"/>
  <p:tag name="OUTPUTTYPE" val="PNG"/>
  <p:tag name="IGUANATEXVERSION" val="160"/>
  <p:tag name="LATEXADDIN" val="\documentclass{article}&#10;\usepackage{amsmath}&#10;\pagestyle{empty}&#10;\begin{document}&#10;&#10;$H = (D+M_z)S_z^2+\gamma B_z S_z$&#10;&#10;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45.819"/>
  <p:tag name="OUTPUTTYPE" val="PNG"/>
  <p:tag name="IGUANATEXVERSION" val="160"/>
  <p:tag name="LATEXADDIN" val="\documentclass{article}&#10;\usepackage{amsmath}&#10;\pagestyle{empty}&#10;\begin{document}&#10;&#10;$H = (D+M_z)S_z^2+\gamma B_z S_z$&#10;&#10;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45.819"/>
  <p:tag name="OUTPUTTYPE" val="PNG"/>
  <p:tag name="IGUANATEXVERSION" val="160"/>
  <p:tag name="LATEXADDIN" val="\documentclass{article}&#10;\usepackage{amsmath}&#10;\pagestyle{empty}&#10;\begin{document}&#10;&#10;$H = (D+M_z)S_z^2+\gamma B_z S_z$&#10;&#10;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12.186"/>
  <p:tag name="OUTPUTTYPE" val="PNG"/>
  <p:tag name="IGUANATEXVERSION" val="160"/>
  <p:tag name="LATEXADDIN" val="\documentclass{article}&#10;\usepackage{amsmath}&#10;\usepackage{braket}&#10;\pagestyle{empty}&#10;\begin{document}&#10;&#10;&#10;$\ket{0}+\ket{+1}$&#10;&#10;\end{document}"/>
  <p:tag name="IGUANATEXSIZE" val="18"/>
  <p:tag name="IGUANATEXCURSOR" val="11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740.9074"/>
  <p:tag name="OUTPUTTYPE" val="PNG"/>
  <p:tag name="IGUANATEXVERSION" val="160"/>
  <p:tag name="LATEXADDIN" val="\documentclass{article}&#10;\usepackage{amsmath}&#10;\usepackage{braket}&#10;\pagestyle{empty}&#10;\begin{document}&#10;&#10;&#10;$\ket{0}+e^{i \phi_1}\ket{+1}$&#10;&#10;\end{document}"/>
  <p:tag name="IGUANATEXSIZE" val="18"/>
  <p:tag name="IGUANATEXCURSOR" val="12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710.9111"/>
  <p:tag name="OUTPUTTYPE" val="PNG"/>
  <p:tag name="IGUANATEXVERSION" val="160"/>
  <p:tag name="LATEXADDIN" val="\documentclass{article}&#10;\usepackage{amsmath}&#10;\pagestyle{empty}&#10;\begin{document}&#10;&#10;&#10;$\phi_1 \propto \gamma B_z S_z \tau$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14.4731"/>
  <p:tag name="OUTPUTTYPE" val="PNG"/>
  <p:tag name="IGUANATEXVERSION" val="160"/>
  <p:tag name="LATEXADDIN" val="\documentclass{article}&#10;\usepackage{amsmath}&#10;\usepackage{braket}&#10;\pagestyle{empty}&#10;\begin{document}&#10;&#10;&#10;$\ket{+1}$&#10;&#10;\end{document}"/>
  <p:tag name="IGUANATEXSIZE" val="18"/>
  <p:tag name="IGUANATEXCURSOR" val="10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14.4731"/>
  <p:tag name="OUTPUTTYPE" val="PNG"/>
  <p:tag name="IGUANATEXVERSION" val="160"/>
  <p:tag name="LATEXADDIN" val="\documentclass{article}&#10;\usepackage{amsmath}&#10;\usepackage{braket}&#10;\pagestyle{empty}&#10;\begin{document}&#10;&#10;&#10;$\ket{+1}$&#10;&#10;\end{document}"/>
  <p:tag name="IGUANATEXSIZE" val="18"/>
  <p:tag name="IGUANATEXCURSOR" val="10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OUTPUTTYPE" val="PNG"/>
  <p:tag name="IGUANATEXVERSION" val="160"/>
  <p:tag name="LATEXADDIN" val="\documentclass{article}&#10;\usepackage{amsmath}&#10;\usepackage{braket}&#10;\pagestyle{empty}&#10;\begin{document}&#10;&#10;&#10;$\ket{0}$&#10;&#10;\end{document}"/>
  <p:tag name="IGUANATEXSIZE" val="18"/>
  <p:tag name="IGUANATEXCURSOR" val="10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OUTPUTTYPE" val="PNG"/>
  <p:tag name="IGUANATEXVERSION" val="160"/>
  <p:tag name="LATEXADDIN" val="\documentclass{article}&#10;\usepackage{amsmath}&#10;\usepackage{braket}&#10;\pagestyle{empty}&#10;\begin{document}&#10;&#10;&#10;$\ket{0}$&#10;&#10;\end{document}"/>
  <p:tag name="IGUANATEXSIZE" val="18"/>
  <p:tag name="IGUANATEXCURSOR" val="10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45.819"/>
  <p:tag name="OUTPUTTYPE" val="PNG"/>
  <p:tag name="IGUANATEXVERSION" val="160"/>
  <p:tag name="LATEXADDIN" val="\documentclass{article}&#10;\usepackage{amsmath}&#10;\pagestyle{empty}&#10;\begin{document}&#10;&#10;$H = (D+M_z)S_z^2+\gamma B_z S_z$&#10;&#10;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4542</TotalTime>
  <Words>2226</Words>
  <Application>Microsoft Office PowerPoint</Application>
  <PresentationFormat>Widescreen</PresentationFormat>
  <Paragraphs>337</Paragraphs>
  <Slides>36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-apple-system</vt:lpstr>
      <vt:lpstr>Thonburi</vt:lpstr>
      <vt:lpstr>Arial</vt:lpstr>
      <vt:lpstr>Calibri</vt:lpstr>
      <vt:lpstr>Calibri Light</vt:lpstr>
      <vt:lpstr>Cambria Math</vt:lpstr>
      <vt:lpstr>Trebuchet MS</vt:lpstr>
      <vt:lpstr>Office Theme</vt:lpstr>
      <vt:lpstr>1_Office Theme</vt:lpstr>
      <vt:lpstr>2_Office Theme</vt:lpstr>
      <vt:lpstr>Progress in directional DM detection with quantum diamond sensors</vt:lpstr>
      <vt:lpstr>Introduction</vt:lpstr>
      <vt:lpstr>Detector principle</vt:lpstr>
      <vt:lpstr>Estimated directional performance</vt:lpstr>
      <vt:lpstr>Detector scheme</vt:lpstr>
      <vt:lpstr>Detector scheme</vt:lpstr>
      <vt:lpstr>Detector scheme</vt:lpstr>
      <vt:lpstr>Detector scheme</vt:lpstr>
      <vt:lpstr>General detector requirements</vt:lpstr>
      <vt:lpstr>Stage 1: Diamond as a general DM detector</vt:lpstr>
      <vt:lpstr>Stage 1: Diamond as a general DM detector</vt:lpstr>
      <vt:lpstr>Stage 2: micron scale localization</vt:lpstr>
      <vt:lpstr>Nitrogen vacancy centers in diamond</vt:lpstr>
      <vt:lpstr>Nitrogen vacancy centers in diamond</vt:lpstr>
      <vt:lpstr>Example of quantum sensing with NVs</vt:lpstr>
      <vt:lpstr>PowerPoint Presentation</vt:lpstr>
      <vt:lpstr>Stage 2 detection, method 1:  NV strain sensing</vt:lpstr>
      <vt:lpstr>PowerPoint Presentation</vt:lpstr>
      <vt:lpstr>3D strain imaging with confocal microscope</vt:lpstr>
      <vt:lpstr>Widefield strain imaging</vt:lpstr>
      <vt:lpstr>Towards rapid 3D strain imaging</vt:lpstr>
      <vt:lpstr>Stage 2, Method 2:  Fluorescence from created NVs</vt:lpstr>
      <vt:lpstr>Stage 2, Method 2:  Fluorescence from created NVs</vt:lpstr>
      <vt:lpstr>Artificial signal injection</vt:lpstr>
      <vt:lpstr>Artificial signal injection</vt:lpstr>
      <vt:lpstr>Stage 3: nm scale scanning</vt:lpstr>
      <vt:lpstr>PowerPoint Presentation</vt:lpstr>
      <vt:lpstr>Stage 3 alternative method:  super-resolution spectroscopy of NV centers</vt:lpstr>
      <vt:lpstr>PowerPoint Presentation</vt:lpstr>
      <vt:lpstr>Proposal to achieve 3D super-resolution</vt:lpstr>
      <vt:lpstr>Molecular dynamics simulations</vt:lpstr>
      <vt:lpstr>Progress and future plans</vt:lpstr>
      <vt:lpstr>Progress and future plans</vt:lpstr>
      <vt:lpstr>Progress and future plans</vt:lpstr>
      <vt:lpstr>Summary and conclusion</vt:lpstr>
      <vt:lpstr>QTC Dark Matter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directional DM detection with quantum diamond sensors</dc:title>
  <dc:creator>Daniel Gordon Ang</dc:creator>
  <cp:lastModifiedBy>Daniel Ang</cp:lastModifiedBy>
  <cp:revision>441</cp:revision>
  <dcterms:created xsi:type="dcterms:W3CDTF">2023-12-06T21:28:49Z</dcterms:created>
  <dcterms:modified xsi:type="dcterms:W3CDTF">2024-01-09T12:33:19Z</dcterms:modified>
</cp:coreProperties>
</file>