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7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96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520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7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9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A981-41C0-4AF3-B35E-C4ADDBD682F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32EB8-5E1E-4178-8EAE-9320F23B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dmarkoff@NCCU.EDU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vorndickb@durhamtec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fif"/><Relationship Id="rId5" Type="http://schemas.openxmlformats.org/officeDocument/2006/relationships/image" Target="../media/image2.png"/><Relationship Id="rId4" Type="http://schemas.openxmlformats.org/officeDocument/2006/relationships/hyperlink" Target="mailto:rhenning@un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4F6-7BC7-79E3-FAA5-86BACB487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48640"/>
            <a:ext cx="7766936" cy="350219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REU… but for TYC students and faculty?</a:t>
            </a: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FE00A-5C25-9834-6BB5-509289A81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Brittney VornDick, PhD</a:t>
            </a:r>
          </a:p>
          <a:p>
            <a:r>
              <a:rPr lang="en-US" dirty="0"/>
              <a:t>Durham Technical Community College</a:t>
            </a:r>
          </a:p>
          <a:p>
            <a:r>
              <a:rPr lang="en-US" dirty="0"/>
              <a:t>Durham, NC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670A1-5ABA-CD6B-8FFF-8D7297E753A9}"/>
              </a:ext>
            </a:extLst>
          </p:cNvPr>
          <p:cNvSpPr txBox="1"/>
          <p:nvPr/>
        </p:nvSpPr>
        <p:spPr>
          <a:xfrm>
            <a:off x="5687488" y="6087413"/>
            <a:ext cx="6405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Chesapeake Section &amp; NC Section of AAPT Fall 2024 Meeting</a:t>
            </a:r>
          </a:p>
          <a:p>
            <a:pPr algn="r"/>
            <a:r>
              <a:rPr lang="en-US" dirty="0"/>
              <a:t>Jefferson Lab, VA</a:t>
            </a:r>
          </a:p>
        </p:txBody>
      </p:sp>
    </p:spTree>
    <p:extLst>
      <p:ext uri="{BB962C8B-B14F-4D97-AF65-F5344CB8AC3E}">
        <p14:creationId xmlns:p14="http://schemas.microsoft.com/office/powerpoint/2010/main" val="249200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C6DE2-574C-FBF5-D0A9-E1227EE04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320" y="641286"/>
            <a:ext cx="8197240" cy="578681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CAB26F-C79C-DD25-6DAD-2CF03E0ABBF6}"/>
              </a:ext>
            </a:extLst>
          </p:cNvPr>
          <p:cNvSpPr/>
          <p:nvPr/>
        </p:nvSpPr>
        <p:spPr>
          <a:xfrm>
            <a:off x="3556000" y="3129280"/>
            <a:ext cx="304800" cy="29972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273F0C-1DD7-A2CD-09B3-488F226D3965}"/>
              </a:ext>
            </a:extLst>
          </p:cNvPr>
          <p:cNvSpPr/>
          <p:nvPr/>
        </p:nvSpPr>
        <p:spPr>
          <a:xfrm>
            <a:off x="6410960" y="5293360"/>
            <a:ext cx="304800" cy="29972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584B11-2CA9-9D00-3429-81E509CB4931}"/>
              </a:ext>
            </a:extLst>
          </p:cNvPr>
          <p:cNvSpPr/>
          <p:nvPr/>
        </p:nvSpPr>
        <p:spPr>
          <a:xfrm>
            <a:off x="7559040" y="5422900"/>
            <a:ext cx="304800" cy="29972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letter with white text&#10;&#10;Description automatically generated">
            <a:extLst>
              <a:ext uri="{FF2B5EF4-FFF2-40B4-BE49-F238E27FC236}">
                <a16:creationId xmlns:a16="http://schemas.microsoft.com/office/drawing/2014/main" id="{DD1353D9-8C6A-24AB-5A6C-A50776BB5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823558"/>
            <a:ext cx="3052289" cy="858681"/>
          </a:xfrm>
          <a:prstGeom prst="rect">
            <a:avLst/>
          </a:prstGeom>
        </p:spPr>
      </p:pic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AED3511A-E3BE-C019-2277-8F3F2BA5C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 b="18170"/>
          <a:stretch/>
        </p:blipFill>
        <p:spPr>
          <a:xfrm>
            <a:off x="1021176" y="5349621"/>
            <a:ext cx="4290669" cy="1386459"/>
          </a:xfrm>
          <a:prstGeom prst="rect">
            <a:avLst/>
          </a:prstGeom>
        </p:spPr>
      </p:pic>
      <p:pic>
        <p:nvPicPr>
          <p:cNvPr id="12" name="Picture 11" descr="A green letter on a white background&#10;&#10;Description automatically generated">
            <a:extLst>
              <a:ext uri="{FF2B5EF4-FFF2-40B4-BE49-F238E27FC236}">
                <a16:creationId xmlns:a16="http://schemas.microsoft.com/office/drawing/2014/main" id="{82369439-2932-5016-8B17-12B3749B4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60" y="6041898"/>
            <a:ext cx="5486400" cy="828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C47A6-B875-F419-BAF6-D6A188D2343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863840" y="5593080"/>
            <a:ext cx="1595120" cy="44881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B0A86B-86C2-5980-82D6-734C4E84E4F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5318760" y="5443220"/>
            <a:ext cx="1092200" cy="46564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CAF90A-DE3C-F83E-4272-9E9A8E92F8D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1883889" y="2679064"/>
            <a:ext cx="1672111" cy="60007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8E7A20-C667-0118-0A48-014290292296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6715760" y="5443220"/>
            <a:ext cx="843280" cy="12954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0D8D2D-9A9F-5602-EB70-7283C7D04AF4}"/>
              </a:ext>
            </a:extLst>
          </p:cNvPr>
          <p:cNvSpPr txBox="1"/>
          <p:nvPr/>
        </p:nvSpPr>
        <p:spPr>
          <a:xfrm>
            <a:off x="6598267" y="5489040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miles</a:t>
            </a:r>
          </a:p>
          <a:p>
            <a:r>
              <a:rPr lang="en-US" dirty="0"/>
              <a:t>2 mins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FFC6B3-D3FC-B378-244D-94BE4D8ED9EE}"/>
              </a:ext>
            </a:extLst>
          </p:cNvPr>
          <p:cNvSpPr txBox="1"/>
          <p:nvPr/>
        </p:nvSpPr>
        <p:spPr>
          <a:xfrm>
            <a:off x="4460152" y="4184051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5.5 miles</a:t>
            </a:r>
          </a:p>
          <a:p>
            <a:r>
              <a:rPr lang="en-US" dirty="0"/>
              <a:t>12 mins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7B5934-F80E-2490-3CFF-796060FF2D4E}"/>
              </a:ext>
            </a:extLst>
          </p:cNvPr>
          <p:cNvCxnSpPr>
            <a:cxnSpLocks/>
            <a:stCxn id="6" idx="6"/>
            <a:endCxn id="8" idx="1"/>
          </p:cNvCxnSpPr>
          <p:nvPr/>
        </p:nvCxnSpPr>
        <p:spPr>
          <a:xfrm>
            <a:off x="3860800" y="3279140"/>
            <a:ext cx="3742877" cy="218765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6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4E9A-117C-4C27-2C3B-EB73F3EF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820"/>
            <a:ext cx="8596668" cy="680720"/>
          </a:xfrm>
        </p:spPr>
        <p:txBody>
          <a:bodyPr/>
          <a:lstStyle/>
          <a:p>
            <a:r>
              <a:rPr lang="en-US" dirty="0"/>
              <a:t>Start of Collaboration…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4542-E81C-14BE-1CEE-0C5F97F7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6086"/>
            <a:ext cx="8596668" cy="27771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Seth Reiman, former student at Durham Tech</a:t>
            </a:r>
          </a:p>
          <a:p>
            <a:r>
              <a:rPr lang="en-US" dirty="0"/>
              <a:t>Researched with Dr. Diane Markoff at NCCU in Spring 2023</a:t>
            </a:r>
          </a:p>
          <a:p>
            <a:r>
              <a:rPr lang="en-US" dirty="0"/>
              <a:t>Researched with Dr. </a:t>
            </a:r>
            <a:r>
              <a:rPr lang="en-US" dirty="0" err="1"/>
              <a:t>Matousek</a:t>
            </a:r>
            <a:r>
              <a:rPr lang="en-US" dirty="0"/>
              <a:t> at Duke during Summer 2023</a:t>
            </a:r>
          </a:p>
          <a:p>
            <a:pPr lvl="1"/>
            <a:r>
              <a:rPr lang="en-US" dirty="0"/>
              <a:t>Published Paper in Proceedings of Science “Measuring </a:t>
            </a:r>
            <a:r>
              <a:rPr lang="en-US" dirty="0" err="1"/>
              <a:t>Transversity</a:t>
            </a:r>
            <a:r>
              <a:rPr lang="en-US" dirty="0"/>
              <a:t> in Di-Hadron Correlations with the </a:t>
            </a:r>
            <a:r>
              <a:rPr lang="en-US" dirty="0" err="1"/>
              <a:t>ePIC</a:t>
            </a:r>
            <a:r>
              <a:rPr lang="en-US" dirty="0"/>
              <a:t> Detector”</a:t>
            </a:r>
          </a:p>
          <a:p>
            <a:r>
              <a:rPr lang="en-US" dirty="0"/>
              <a:t>Currently a student at University of Michigan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2D6F62-25AF-F58F-E124-0C411C8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42" y="3378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EE4ACAD-4416-8637-922E-458029BF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r="3989"/>
          <a:stretch/>
        </p:blipFill>
        <p:spPr>
          <a:xfrm>
            <a:off x="830739" y="3870803"/>
            <a:ext cx="2560320" cy="290591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681D1B-F601-6815-206F-67B7B22CCDE9}"/>
              </a:ext>
            </a:extLst>
          </p:cNvPr>
          <p:cNvSpPr txBox="1">
            <a:spLocks/>
          </p:cNvSpPr>
          <p:nvPr/>
        </p:nvSpPr>
        <p:spPr>
          <a:xfrm>
            <a:off x="3786294" y="3870803"/>
            <a:ext cx="6820746" cy="277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Dr. Diane Markoff, Professor at NC Central University</a:t>
            </a:r>
          </a:p>
          <a:p>
            <a:r>
              <a:rPr lang="en-US" dirty="0"/>
              <a:t>Met Dr. Markoff back in graduate school at Virginia Tech through acquaintance in early 2010s.</a:t>
            </a:r>
          </a:p>
          <a:p>
            <a:r>
              <a:rPr lang="en-US" dirty="0"/>
              <a:t>Started a dialogue of making a pathway for Durham Tech to NCCU.</a:t>
            </a:r>
          </a:p>
          <a:p>
            <a:r>
              <a:rPr lang="en-US" dirty="0"/>
              <a:t>Spearheaded the NP-RENEW Grant started in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7F0F-014E-3616-39F1-8AC47906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587928" cy="843280"/>
          </a:xfrm>
        </p:spPr>
        <p:txBody>
          <a:bodyPr/>
          <a:lstStyle/>
          <a:p>
            <a:r>
              <a:rPr lang="en-US" dirty="0"/>
              <a:t>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9F2E-FCEB-2B3D-DFBC-FB9A6BE1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2880"/>
            <a:ext cx="3914986" cy="11718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Diane Markoff at NC Central University</a:t>
            </a:r>
          </a:p>
          <a:p>
            <a:r>
              <a:rPr lang="en-US" dirty="0"/>
              <a:t>Dr. Reyco Henning at University of NC, head of TUNL DEI committee</a:t>
            </a:r>
          </a:p>
        </p:txBody>
      </p:sp>
      <p:pic>
        <p:nvPicPr>
          <p:cNvPr id="4" name="Content Placeholder 4" descr="A person in a black suit&#10;&#10;Description automatically generated">
            <a:extLst>
              <a:ext uri="{FF2B5EF4-FFF2-40B4-BE49-F238E27FC236}">
                <a16:creationId xmlns:a16="http://schemas.microsoft.com/office/drawing/2014/main" id="{AC1D08CA-77AC-6159-7F73-38C3A233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b="19362"/>
          <a:stretch/>
        </p:blipFill>
        <p:spPr>
          <a:xfrm>
            <a:off x="5646580" y="408325"/>
            <a:ext cx="2560320" cy="28956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C63A5D-3225-2BB5-4FCC-1403A91F5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t="15657" r="37465" b="37385"/>
          <a:stretch/>
        </p:blipFill>
        <p:spPr bwMode="auto">
          <a:xfrm>
            <a:off x="9261160" y="408325"/>
            <a:ext cx="261798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EF5B3-0B37-87DC-6257-E7D4BAFF734D}"/>
              </a:ext>
            </a:extLst>
          </p:cNvPr>
          <p:cNvSpPr txBox="1"/>
          <p:nvPr/>
        </p:nvSpPr>
        <p:spPr>
          <a:xfrm>
            <a:off x="677333" y="3402687"/>
            <a:ext cx="11165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NP-RENEW Grant: Expanding the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NCCU Participation in Experimental, Low-Energy, Nuclear Physics Research at TUNL – this grant supports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undergraduates and post bacs that are underrepresented in physics 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two-year college students, students of color, LGBTQ+, women, and even TYC faculty members). 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TUNL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PIER plan (Promoting Inclusive and Equitable Research)- included promoting participation by regional communit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y college faculty to expand opportunities for TUNL research.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04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34FD-6D7C-F8A8-BB9E-62BC752F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280"/>
          </a:xfrm>
        </p:spPr>
        <p:txBody>
          <a:bodyPr/>
          <a:lstStyle/>
          <a:p>
            <a:r>
              <a:rPr lang="en-US" dirty="0"/>
              <a:t>The Students…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1E86-1F45-9343-DF8F-A6C404EC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24" y="1255411"/>
            <a:ext cx="8596668" cy="1503680"/>
          </a:xfrm>
        </p:spPr>
        <p:txBody>
          <a:bodyPr/>
          <a:lstStyle/>
          <a:p>
            <a:r>
              <a:rPr lang="en-US" dirty="0"/>
              <a:t>Durham Tech had 2 students attend</a:t>
            </a:r>
          </a:p>
          <a:p>
            <a:pPr lvl="1"/>
            <a:r>
              <a:rPr lang="en-US" dirty="0"/>
              <a:t>Arthur Davis- now at UNC Chapel Hill studying Math and Physics</a:t>
            </a:r>
          </a:p>
          <a:p>
            <a:pPr lvl="1"/>
            <a:r>
              <a:rPr lang="en-US" dirty="0"/>
              <a:t>Mack Bertrand- now at University of Rochester studying Physics and Music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66C80-8D02-4AA7-873C-36F9A8378D9B}"/>
              </a:ext>
            </a:extLst>
          </p:cNvPr>
          <p:cNvSpPr txBox="1"/>
          <p:nvPr/>
        </p:nvSpPr>
        <p:spPr>
          <a:xfrm>
            <a:off x="134273" y="5022781"/>
            <a:ext cx="4399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Arthur Davis</a:t>
            </a:r>
          </a:p>
          <a:p>
            <a:pPr algn="ctr"/>
            <a:r>
              <a:rPr lang="en-US" dirty="0"/>
              <a:t>Barbeau Group</a:t>
            </a:r>
          </a:p>
          <a:p>
            <a:pPr algn="ctr"/>
            <a:r>
              <a:rPr lang="en-US" dirty="0"/>
              <a:t>Supervised by Charlie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Determination of scintillator detector response used in quenching factor measurements at the Tandem lab.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72063-B809-3704-20F9-8CFA7138F469}"/>
              </a:ext>
            </a:extLst>
          </p:cNvPr>
          <p:cNvSpPr txBox="1"/>
          <p:nvPr/>
        </p:nvSpPr>
        <p:spPr>
          <a:xfrm>
            <a:off x="5117974" y="5154320"/>
            <a:ext cx="4545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Mack Bertrand</a:t>
            </a:r>
          </a:p>
          <a:p>
            <a:pPr algn="ctr"/>
            <a:r>
              <a:rPr lang="en-US" dirty="0"/>
              <a:t>Barbeau Group</a:t>
            </a:r>
          </a:p>
          <a:p>
            <a:pPr algn="ctr"/>
            <a:r>
              <a:rPr lang="en-US" dirty="0"/>
              <a:t>Supervised by José Colon Riviera</a:t>
            </a:r>
          </a:p>
          <a:p>
            <a:pPr algn="ctr"/>
            <a:r>
              <a:rPr lang="en-US" dirty="0"/>
              <a:t>Used Geant4 to simulate a </a:t>
            </a:r>
          </a:p>
          <a:p>
            <a:pPr algn="ctr"/>
            <a:r>
              <a:rPr lang="en-US" dirty="0"/>
              <a:t>liquid scintillator detector exposed to a Co-60 source.</a:t>
            </a:r>
          </a:p>
        </p:txBody>
      </p:sp>
      <p:pic>
        <p:nvPicPr>
          <p:cNvPr id="6" name="Picture 5" descr="A green letter on a white background&#10;&#10;Description automatically generated">
            <a:extLst>
              <a:ext uri="{FF2B5EF4-FFF2-40B4-BE49-F238E27FC236}">
                <a16:creationId xmlns:a16="http://schemas.microsoft.com/office/drawing/2014/main" id="{E6A0C8FE-AEC2-D952-5171-FB512917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828675"/>
          </a:xfrm>
          <a:prstGeom prst="rect">
            <a:avLst/>
          </a:prstGeom>
        </p:spPr>
      </p:pic>
      <p:pic>
        <p:nvPicPr>
          <p:cNvPr id="4098" name="Picture 2" descr="Neutrinoless Double Beat Decay">
            <a:extLst>
              <a:ext uri="{FF2B5EF4-FFF2-40B4-BE49-F238E27FC236}">
                <a16:creationId xmlns:a16="http://schemas.microsoft.com/office/drawing/2014/main" id="{4DF64C40-773C-42A5-3FCC-9F06E420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2" y="737552"/>
            <a:ext cx="367601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machine in a factory&#10;&#10;Description automatically generated">
            <a:extLst>
              <a:ext uri="{FF2B5EF4-FFF2-40B4-BE49-F238E27FC236}">
                <a16:creationId xmlns:a16="http://schemas.microsoft.com/office/drawing/2014/main" id="{F66EE1F3-293C-978D-B2BF-154BEF21B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931"/>
            <a:ext cx="4668163" cy="1754326"/>
          </a:xfrm>
          <a:prstGeom prst="rect">
            <a:avLst/>
          </a:prstGeom>
        </p:spPr>
      </p:pic>
      <p:pic>
        <p:nvPicPr>
          <p:cNvPr id="11" name="Picture 10" descr="A couple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310C822-4854-BD83-04D6-EEF3EB223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32088" r="20712" b="27407"/>
          <a:stretch/>
        </p:blipFill>
        <p:spPr>
          <a:xfrm>
            <a:off x="5827093" y="2910841"/>
            <a:ext cx="3127558" cy="22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531A1158-931F-4682-A085-AF74D620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23694-5F5A-0ABD-C2CE-E3FAE223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3178002" cy="762000"/>
          </a:xfrm>
        </p:spPr>
        <p:txBody>
          <a:bodyPr anchor="b">
            <a:normAutofit/>
          </a:bodyPr>
          <a:lstStyle/>
          <a:p>
            <a:r>
              <a:rPr lang="en-US" sz="3200" dirty="0"/>
              <a:t>Me</a:t>
            </a:r>
          </a:p>
        </p:txBody>
      </p:sp>
      <p:pic>
        <p:nvPicPr>
          <p:cNvPr id="2054" name="Picture 6" descr="Art Champagne Announced as New Director of TUNL">
            <a:extLst>
              <a:ext uri="{FF2B5EF4-FFF2-40B4-BE49-F238E27FC236}">
                <a16:creationId xmlns:a16="http://schemas.microsoft.com/office/drawing/2014/main" id="{C5CA1F70-3630-1DDE-5809-87692167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b="14688"/>
          <a:stretch/>
        </p:blipFill>
        <p:spPr bwMode="auto"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ittney VornDick">
            <a:extLst>
              <a:ext uri="{FF2B5EF4-FFF2-40B4-BE49-F238E27FC236}">
                <a16:creationId xmlns:a16="http://schemas.microsoft.com/office/drawing/2014/main" id="{E88BD6A0-2A02-607D-E0E5-6B397094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01"/>
          <a:stretch/>
        </p:blipFill>
        <p:spPr bwMode="auto"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C6CE92-76B6-C603-7CDB-DC8337DB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45"/>
          <a:stretch/>
        </p:blipFill>
        <p:spPr bwMode="auto"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3BB8E-0D44-B897-E2EF-1D3B91E3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57350"/>
            <a:ext cx="4110990" cy="4591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Only Full-time Physics Instructor at Durham Tech </a:t>
            </a:r>
          </a:p>
          <a:p>
            <a:pPr>
              <a:lnSpc>
                <a:spcPct val="90000"/>
              </a:lnSpc>
            </a:pPr>
            <a:r>
              <a:rPr lang="en-US" dirty="0"/>
              <a:t>LENA (Laboratory of Experimental Nuclear Astrophysics) Research Group</a:t>
            </a:r>
          </a:p>
          <a:p>
            <a:pPr>
              <a:lnSpc>
                <a:spcPct val="90000"/>
              </a:lnSpc>
            </a:pPr>
            <a:r>
              <a:rPr lang="en-US" dirty="0"/>
              <a:t>Advisor- Dr. Art Champagne, UNC-Chapel Hill</a:t>
            </a:r>
          </a:p>
          <a:p>
            <a:pPr>
              <a:lnSpc>
                <a:spcPct val="90000"/>
              </a:lnSpc>
            </a:pPr>
            <a:r>
              <a:rPr lang="en-US" dirty="0"/>
              <a:t>Used Computational Fluid Dynamics in </a:t>
            </a:r>
            <a:r>
              <a:rPr lang="en-US" dirty="0" err="1"/>
              <a:t>AutoCad</a:t>
            </a:r>
            <a:r>
              <a:rPr lang="en-US" dirty="0"/>
              <a:t> to look at fluid flow for cooling the targets.</a:t>
            </a:r>
          </a:p>
          <a:p>
            <a:pPr>
              <a:lnSpc>
                <a:spcPct val="90000"/>
              </a:lnSpc>
            </a:pPr>
            <a:r>
              <a:rPr lang="en-US" dirty="0"/>
              <a:t>Advised a graduate student, Evan, on a camera mount to see the spot size on the target.</a:t>
            </a:r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68CC4534-BAAC-4D5F-9F61-089745A3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99868E2D-9742-407F-951A-CBC2D02B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0260601E-0F58-44EA-8496-D4CCBA9DF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6" name="Rectangle 23">
              <a:extLst>
                <a:ext uri="{FF2B5EF4-FFF2-40B4-BE49-F238E27FC236}">
                  <a16:creationId xmlns:a16="http://schemas.microsoft.com/office/drawing/2014/main" id="{E7685DF3-C544-4461-BCFF-BFC22FD08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77" name="Rectangle 25">
              <a:extLst>
                <a:ext uri="{FF2B5EF4-FFF2-40B4-BE49-F238E27FC236}">
                  <a16:creationId xmlns:a16="http://schemas.microsoft.com/office/drawing/2014/main" id="{BF702000-D597-4B33-97F1-3EA2CA978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78" name="Isosceles Triangle 2077">
              <a:extLst>
                <a:ext uri="{FF2B5EF4-FFF2-40B4-BE49-F238E27FC236}">
                  <a16:creationId xmlns:a16="http://schemas.microsoft.com/office/drawing/2014/main" id="{7940EC63-7135-4958-A6DA-2B7B3F549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79" name="Rectangle 27">
              <a:extLst>
                <a:ext uri="{FF2B5EF4-FFF2-40B4-BE49-F238E27FC236}">
                  <a16:creationId xmlns:a16="http://schemas.microsoft.com/office/drawing/2014/main" id="{0EDEC1C3-D953-4DF1-914A-FE4A7DB6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80" name="Rectangle 28">
              <a:extLst>
                <a:ext uri="{FF2B5EF4-FFF2-40B4-BE49-F238E27FC236}">
                  <a16:creationId xmlns:a16="http://schemas.microsoft.com/office/drawing/2014/main" id="{58EFEF71-11D2-41FA-B797-4781045C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81" name="Rectangle 29">
              <a:extLst>
                <a:ext uri="{FF2B5EF4-FFF2-40B4-BE49-F238E27FC236}">
                  <a16:creationId xmlns:a16="http://schemas.microsoft.com/office/drawing/2014/main" id="{08B9320D-2631-415E-9956-83E6C6F1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82" name="Isosceles Triangle 2081">
              <a:extLst>
                <a:ext uri="{FF2B5EF4-FFF2-40B4-BE49-F238E27FC236}">
                  <a16:creationId xmlns:a16="http://schemas.microsoft.com/office/drawing/2014/main" id="{164EAB87-65E0-4E1F-B08C-D636A9585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83" name="Isosceles Triangle 2082">
              <a:extLst>
                <a:ext uri="{FF2B5EF4-FFF2-40B4-BE49-F238E27FC236}">
                  <a16:creationId xmlns:a16="http://schemas.microsoft.com/office/drawing/2014/main" id="{A3C46668-C714-4110-8DCB-DB0056366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524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circle with black lines&#10;&#10;Description automatically generated">
            <a:extLst>
              <a:ext uri="{FF2B5EF4-FFF2-40B4-BE49-F238E27FC236}">
                <a16:creationId xmlns:a16="http://schemas.microsoft.com/office/drawing/2014/main" id="{DB43190F-EF95-ECA6-5DC9-9C5DC308F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-2346" r="48584" b="2346"/>
          <a:stretch/>
        </p:blipFill>
        <p:spPr>
          <a:xfrm rot="18925651">
            <a:off x="5100" y="3533859"/>
            <a:ext cx="3510983" cy="3280176"/>
          </a:xfrm>
          <a:prstGeom prst="rect">
            <a:avLst/>
          </a:prstGeom>
        </p:spPr>
      </p:pic>
      <p:pic>
        <p:nvPicPr>
          <p:cNvPr id="5" name="Picture 4" descr="A blue and white circular design&#10;&#10;Description automatically generated with medium confidence">
            <a:extLst>
              <a:ext uri="{FF2B5EF4-FFF2-40B4-BE49-F238E27FC236}">
                <a16:creationId xmlns:a16="http://schemas.microsoft.com/office/drawing/2014/main" id="{63407FC5-0E06-1457-0846-C294602B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7"/>
          <a:stretch/>
        </p:blipFill>
        <p:spPr>
          <a:xfrm>
            <a:off x="6270617" y="3969927"/>
            <a:ext cx="3758489" cy="2888073"/>
          </a:xfrm>
          <a:prstGeom prst="rect">
            <a:avLst/>
          </a:prstGeom>
        </p:spPr>
      </p:pic>
      <p:pic>
        <p:nvPicPr>
          <p:cNvPr id="8" name="Picture 7" descr="A blue circle with a blue circle with a red and yellow circle&#10;&#10;Description automatically generated with medium confidence">
            <a:extLst>
              <a:ext uri="{FF2B5EF4-FFF2-40B4-BE49-F238E27FC236}">
                <a16:creationId xmlns:a16="http://schemas.microsoft.com/office/drawing/2014/main" id="{143E0721-B81F-ABC6-5C69-F90D8EC51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7"/>
          <a:stretch/>
        </p:blipFill>
        <p:spPr>
          <a:xfrm rot="18893650">
            <a:off x="244935" y="75574"/>
            <a:ext cx="3410038" cy="2542196"/>
          </a:xfrm>
          <a:prstGeom prst="rect">
            <a:avLst/>
          </a:prstGeom>
        </p:spPr>
      </p:pic>
      <p:pic>
        <p:nvPicPr>
          <p:cNvPr id="9" name="Picture 8" descr="A blue circle with a red circle and a blue circle with a red circle and a blue circle with a white circle with a blue circle with a red circle and a blue circle with a white circle&#10;&#10;Description automatically generated">
            <a:extLst>
              <a:ext uri="{FF2B5EF4-FFF2-40B4-BE49-F238E27FC236}">
                <a16:creationId xmlns:a16="http://schemas.microsoft.com/office/drawing/2014/main" id="{638FC7CA-E8BA-F5C1-2BA2-3D3DC3E63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52"/>
          <a:stretch/>
        </p:blipFill>
        <p:spPr>
          <a:xfrm>
            <a:off x="6270618" y="118439"/>
            <a:ext cx="3282456" cy="2563338"/>
          </a:xfrm>
          <a:prstGeom prst="rect">
            <a:avLst/>
          </a:prstGeom>
        </p:spPr>
      </p:pic>
      <p:pic>
        <p:nvPicPr>
          <p:cNvPr id="7" name="Picture 6" descr="A red hammer with a red handle&#10;&#10;Description automatically generated with medium confidence">
            <a:extLst>
              <a:ext uri="{FF2B5EF4-FFF2-40B4-BE49-F238E27FC236}">
                <a16:creationId xmlns:a16="http://schemas.microsoft.com/office/drawing/2014/main" id="{CC90065D-DF66-AE61-E4E2-AC1A66F72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7"/>
          <a:stretch/>
        </p:blipFill>
        <p:spPr>
          <a:xfrm rot="18794887">
            <a:off x="2642380" y="1540617"/>
            <a:ext cx="3172739" cy="2932038"/>
          </a:xfrm>
          <a:prstGeom prst="rect">
            <a:avLst/>
          </a:prstGeom>
        </p:spPr>
      </p:pic>
      <p:pic>
        <p:nvPicPr>
          <p:cNvPr id="6" name="Picture 5" descr="A blue and red diagram&#10;&#10;Description automatically generated">
            <a:extLst>
              <a:ext uri="{FF2B5EF4-FFF2-40B4-BE49-F238E27FC236}">
                <a16:creationId xmlns:a16="http://schemas.microsoft.com/office/drawing/2014/main" id="{0E513D57-2CDA-C19E-1850-F897E65DD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0"/>
          <a:stretch/>
        </p:blipFill>
        <p:spPr>
          <a:xfrm>
            <a:off x="9153526" y="1699219"/>
            <a:ext cx="3023090" cy="2888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6EF8A5-6EB5-2213-E8BE-B1A8C96CCBB6}"/>
              </a:ext>
            </a:extLst>
          </p:cNvPr>
          <p:cNvSpPr txBox="1"/>
          <p:nvPr/>
        </p:nvSpPr>
        <p:spPr>
          <a:xfrm>
            <a:off x="3863340" y="331470"/>
            <a:ext cx="19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Target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0471D-0BD0-751A-189D-42B17374CABF}"/>
              </a:ext>
            </a:extLst>
          </p:cNvPr>
          <p:cNvSpPr txBox="1"/>
          <p:nvPr/>
        </p:nvSpPr>
        <p:spPr>
          <a:xfrm>
            <a:off x="9781061" y="331470"/>
            <a:ext cx="20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Target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05544-6617-6ECE-A2C5-C1EF16F345B4}"/>
              </a:ext>
            </a:extLst>
          </p:cNvPr>
          <p:cNvSpPr txBox="1"/>
          <p:nvPr/>
        </p:nvSpPr>
        <p:spPr>
          <a:xfrm>
            <a:off x="4228749" y="5364991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575 W</a:t>
            </a:r>
          </a:p>
          <a:p>
            <a:r>
              <a:rPr lang="en-US" dirty="0"/>
              <a:t>0.5 gal/min</a:t>
            </a:r>
          </a:p>
        </p:txBody>
      </p:sp>
    </p:spTree>
    <p:extLst>
      <p:ext uri="{BB962C8B-B14F-4D97-AF65-F5344CB8AC3E}">
        <p14:creationId xmlns:p14="http://schemas.microsoft.com/office/powerpoint/2010/main" val="147101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80A2-5D43-9DCB-B40B-A8330AFB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US" dirty="0"/>
              <a:t>Overall Good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5591-DCDE-3205-7690-FED3C702C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35871"/>
            <a:ext cx="4876800" cy="5005492"/>
          </a:xfrm>
        </p:spPr>
        <p:txBody>
          <a:bodyPr>
            <a:normAutofit/>
          </a:bodyPr>
          <a:lstStyle/>
          <a:p>
            <a:r>
              <a:rPr lang="en-US" sz="2400" dirty="0"/>
              <a:t>Students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Gained research and programming skills</a:t>
            </a:r>
          </a:p>
          <a:p>
            <a:pPr lvl="1"/>
            <a:r>
              <a:rPr lang="en-US" sz="1800" dirty="0"/>
              <a:t>Met other students who are in the TUNL REU program</a:t>
            </a:r>
          </a:p>
          <a:p>
            <a:pPr lvl="1"/>
            <a:r>
              <a:rPr lang="en-US" sz="1800" dirty="0"/>
              <a:t>Made connections with faculty and students at UNC, Duke, NCCU, and NCSU.</a:t>
            </a:r>
          </a:p>
          <a:p>
            <a:pPr lvl="1"/>
            <a:r>
              <a:rPr lang="en-US" sz="1800" dirty="0"/>
              <a:t>They walked away still interested in Nuclear Physics. Yay!</a:t>
            </a:r>
          </a:p>
          <a:p>
            <a:pPr lvl="1"/>
            <a:r>
              <a:rPr lang="en-US" sz="1800" dirty="0"/>
              <a:t>One has been asked to come back next summer, if they are interested!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1CDF2-DEA8-5810-73B0-3BC1998C1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267" y="1035870"/>
            <a:ext cx="6637443" cy="5822129"/>
          </a:xfrm>
        </p:spPr>
        <p:txBody>
          <a:bodyPr>
            <a:normAutofit/>
          </a:bodyPr>
          <a:lstStyle/>
          <a:p>
            <a:r>
              <a:rPr lang="en-US" sz="2400" dirty="0"/>
              <a:t>Me:</a:t>
            </a:r>
          </a:p>
          <a:p>
            <a:pPr lvl="1"/>
            <a:r>
              <a:rPr lang="en-US" sz="1800" dirty="0"/>
              <a:t>Gained new skills working with </a:t>
            </a:r>
            <a:r>
              <a:rPr lang="en-US" sz="1800" dirty="0" err="1"/>
              <a:t>AutoCad</a:t>
            </a:r>
            <a:endParaRPr lang="en-US" sz="1800" dirty="0"/>
          </a:p>
          <a:p>
            <a:pPr lvl="1"/>
            <a:r>
              <a:rPr lang="en-US" sz="1800" dirty="0"/>
              <a:t>Insight to discuss with students and bring into the classroom</a:t>
            </a:r>
          </a:p>
          <a:p>
            <a:pPr lvl="1"/>
            <a:r>
              <a:rPr lang="en-US" sz="1800" dirty="0"/>
              <a:t>Helped where I was needed with graduate students</a:t>
            </a:r>
          </a:p>
          <a:p>
            <a:pPr lvl="1"/>
            <a:r>
              <a:rPr lang="en-US" sz="1800" dirty="0"/>
              <a:t>Gender Minorities Luncheon</a:t>
            </a:r>
          </a:p>
          <a:p>
            <a:pPr lvl="1"/>
            <a:r>
              <a:rPr lang="en-US" sz="1800" dirty="0"/>
              <a:t>Conversations with undergrad and graduate students</a:t>
            </a:r>
          </a:p>
          <a:p>
            <a:pPr lvl="2"/>
            <a:r>
              <a:rPr lang="en-US" sz="1600" dirty="0"/>
              <a:t>Discussions about teaching career with graduate students</a:t>
            </a:r>
          </a:p>
          <a:p>
            <a:pPr lvl="1"/>
            <a:r>
              <a:rPr lang="en-US" sz="1800" dirty="0"/>
              <a:t>Learning to get back into the swing of research and the community after 10 years absent. </a:t>
            </a:r>
          </a:p>
          <a:p>
            <a:pPr lvl="1"/>
            <a:r>
              <a:rPr lang="en-US" sz="1800" dirty="0"/>
              <a:t>Have two new ID badges and another office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Creating a pathway for students to navigate and network.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072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5543-84C8-D76D-A30D-24C33AD7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12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94F9-FF75-4A3E-F419-B6B92BFC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Brittney VornDick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vorndickb@durhamtech.edu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tunl.duke.edu</a:t>
            </a:r>
          </a:p>
          <a:p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Diane Markoff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dmarkoff@NCCU.EDU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Reyco Henning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rhenning@unc.edu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(questions about the PIER program)</a:t>
            </a:r>
            <a:endParaRPr lang="en-US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A black letter with white text&#10;&#10;Description automatically generated">
            <a:extLst>
              <a:ext uri="{FF2B5EF4-FFF2-40B4-BE49-F238E27FC236}">
                <a16:creationId xmlns:a16="http://schemas.microsoft.com/office/drawing/2014/main" id="{31518DA4-EAD7-2515-A0E9-28DBDA648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1230314"/>
            <a:ext cx="4029075" cy="1133475"/>
          </a:xfrm>
          <a:prstGeom prst="rect">
            <a:avLst/>
          </a:prstGeom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B6346400-63D7-3AA0-C02B-CB963FF7B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01" y="3368934"/>
            <a:ext cx="2143125" cy="2143125"/>
          </a:xfrm>
          <a:prstGeom prst="rect">
            <a:avLst/>
          </a:prstGeom>
        </p:spPr>
      </p:pic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67CA1B20-B354-D6E5-3F36-8346818B4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 b="18170"/>
          <a:stretch/>
        </p:blipFill>
        <p:spPr>
          <a:xfrm>
            <a:off x="1051024" y="4861941"/>
            <a:ext cx="4290669" cy="1386459"/>
          </a:xfrm>
          <a:prstGeom prst="rect">
            <a:avLst/>
          </a:prstGeom>
        </p:spPr>
      </p:pic>
      <p:pic>
        <p:nvPicPr>
          <p:cNvPr id="1026" name="Picture 2" descr="UNC-Chapel Hill - Credly">
            <a:extLst>
              <a:ext uri="{FF2B5EF4-FFF2-40B4-BE49-F238E27FC236}">
                <a16:creationId xmlns:a16="http://schemas.microsoft.com/office/drawing/2014/main" id="{A0A80733-1BE4-3605-DBB3-F385F960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97" y="43815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993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2842</TotalTime>
  <Words>570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Trebuchet MS</vt:lpstr>
      <vt:lpstr>Wingdings</vt:lpstr>
      <vt:lpstr>Wingdings 3</vt:lpstr>
      <vt:lpstr>Facet</vt:lpstr>
      <vt:lpstr>REU… but for TYC students and faculty?</vt:lpstr>
      <vt:lpstr>PowerPoint Presentation</vt:lpstr>
      <vt:lpstr>Start of Collaboration…</vt:lpstr>
      <vt:lpstr>Grant</vt:lpstr>
      <vt:lpstr>The Students…</vt:lpstr>
      <vt:lpstr>Me</vt:lpstr>
      <vt:lpstr>PowerPoint Presentation</vt:lpstr>
      <vt:lpstr>Overall Good Experience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Brittney VornDick</dc:creator>
  <cp:lastModifiedBy>Brittney VornDick</cp:lastModifiedBy>
  <cp:revision>10</cp:revision>
  <dcterms:created xsi:type="dcterms:W3CDTF">2024-10-11T19:08:16Z</dcterms:created>
  <dcterms:modified xsi:type="dcterms:W3CDTF">2024-10-18T01:33:44Z</dcterms:modified>
</cp:coreProperties>
</file>