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6" r:id="rId2"/>
    <p:sldId id="558" r:id="rId3"/>
    <p:sldId id="561" r:id="rId4"/>
    <p:sldId id="570" r:id="rId5"/>
    <p:sldId id="560" r:id="rId6"/>
    <p:sldId id="571" r:id="rId7"/>
    <p:sldId id="572" r:id="rId8"/>
    <p:sldId id="564" r:id="rId9"/>
    <p:sldId id="565" r:id="rId10"/>
    <p:sldId id="566" r:id="rId11"/>
    <p:sldId id="569" r:id="rId12"/>
    <p:sldId id="348" r:id="rId13"/>
  </p:sldIdLst>
  <p:sldSz cx="23409275" cy="13166725"/>
  <p:notesSz cx="6858000" cy="9144000"/>
  <p:defaultTextStyle>
    <a:defPPr>
      <a:defRPr lang="en-US"/>
    </a:defPPr>
    <a:lvl1pPr marL="0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1pPr>
    <a:lvl2pPr marL="1045022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2pPr>
    <a:lvl3pPr marL="2090044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3pPr>
    <a:lvl4pPr marL="3135066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4pPr>
    <a:lvl5pPr marL="4180088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5pPr>
    <a:lvl6pPr marL="5225110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6pPr>
    <a:lvl7pPr marL="6270132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7pPr>
    <a:lvl8pPr marL="7315154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8pPr>
    <a:lvl9pPr marL="8360176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7">
          <p15:clr>
            <a:srgbClr val="A4A3A4"/>
          </p15:clr>
        </p15:guide>
        <p15:guide id="2" pos="73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3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6" autoAdjust="0"/>
    <p:restoredTop sz="94677" autoAdjust="0"/>
  </p:normalViewPr>
  <p:slideViewPr>
    <p:cSldViewPr snapToGrid="0" snapToObjects="1">
      <p:cViewPr>
        <p:scale>
          <a:sx n="51" d="100"/>
          <a:sy n="51" d="100"/>
        </p:scale>
        <p:origin x="105" y="642"/>
      </p:cViewPr>
      <p:guideLst>
        <p:guide orient="horz" pos="4147"/>
        <p:guide pos="73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021" y="3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75D3C2-E707-4EFF-99F8-ED23422B60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8196E-B536-4B48-98B8-120B4088E7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79F92-0F59-49EC-A5CE-87EAF6B760D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D87438-FC93-4BA1-935F-DB1FA8EBA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4F59D-A122-4F1C-9AAE-2EE3650C42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EFD9-78EA-4EBA-B695-1F90A4606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63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D237F-6480-2D42-907C-D318FEB0713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E0DBE-7F3F-A549-9A31-F981A9F4D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0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E67C55-62CB-4086-945A-9D2DFDD98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64627" y="11540359"/>
            <a:ext cx="12191999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Pivoting the undergraduate quantum mechanics class to support training in quantum sensing 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Teaching quantum at all levels, 3/17/2022</a:t>
            </a:r>
          </a:p>
        </p:txBody>
      </p:sp>
    </p:spTree>
    <p:extLst>
      <p:ext uri="{BB962C8B-B14F-4D97-AF65-F5344CB8AC3E}">
        <p14:creationId xmlns:p14="http://schemas.microsoft.com/office/powerpoint/2010/main" val="86110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1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449405" y="1011887"/>
            <a:ext cx="13484718" cy="215696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95252" y="1011887"/>
            <a:ext cx="40063999" cy="21569657"/>
          </a:xfrm>
        </p:spPr>
        <p:txBody>
          <a:bodyPr vert="eaVert"/>
          <a:lstStyle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1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>
                <a:latin typeface="Andalus" panose="02020603050405020304" pitchFamily="18" charset="-78"/>
                <a:ea typeface="Andalus" panose="02020603050405020304" pitchFamily="18" charset="-7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1B3D5D-EC2E-4EFF-A0C1-C142DAB81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7326" y="11540359"/>
            <a:ext cx="10993216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b="1" i="1" dirty="0">
                <a:latin typeface="Palatino Linotype" panose="02040502050505030304" pitchFamily="18" charset="0"/>
                <a:ea typeface="Adobe Caslon Pro" charset="0"/>
                <a:cs typeface="Andalus" panose="02020603050405020304" pitchFamily="18" charset="-78"/>
              </a:rPr>
              <a:t>Focus on conceptual ideas for teachers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Quantum mechanics for everyone on edX</a:t>
            </a:r>
          </a:p>
        </p:txBody>
      </p:sp>
    </p:spTree>
    <p:extLst>
      <p:ext uri="{BB962C8B-B14F-4D97-AF65-F5344CB8AC3E}">
        <p14:creationId xmlns:p14="http://schemas.microsoft.com/office/powerpoint/2010/main" val="18708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171" y="360031"/>
            <a:ext cx="19897884" cy="2615058"/>
          </a:xfrm>
        </p:spPr>
        <p:txBody>
          <a:bodyPr anchor="t"/>
          <a:lstStyle>
            <a:lvl1pPr algn="l">
              <a:defRPr sz="9100" b="0" i="1" cap="all"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2220" y="2898558"/>
            <a:ext cx="19897884" cy="2880220"/>
          </a:xfrm>
        </p:spPr>
        <p:txBody>
          <a:bodyPr anchor="b"/>
          <a:lstStyle>
            <a:lvl1pPr marL="0" indent="0">
              <a:buNone/>
              <a:defRPr sz="46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1045022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2090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3pPr>
            <a:lvl4pPr marL="31350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18008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2251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2701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3151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36017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AC4BA3D-7D10-4AE3-A5F5-19A8A5643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7326" y="11540359"/>
            <a:ext cx="10993216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b="1" i="1" dirty="0">
                <a:latin typeface="Palatino Linotype" panose="02040502050505030304" pitchFamily="18" charset="0"/>
                <a:ea typeface="Adobe Caslon Pro" charset="0"/>
                <a:cs typeface="Andalus" panose="02020603050405020304" pitchFamily="18" charset="-78"/>
              </a:rPr>
              <a:t>The reality of quantum measurements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Science, not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145300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5251" y="5897598"/>
            <a:ext cx="26774358" cy="16683947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59764" y="5897598"/>
            <a:ext cx="26774358" cy="16683947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9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64" y="527280"/>
            <a:ext cx="21068348" cy="21944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64" y="2947275"/>
            <a:ext cx="10343162" cy="122828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5022" indent="0">
              <a:buNone/>
              <a:defRPr sz="4600" b="1"/>
            </a:lvl2pPr>
            <a:lvl3pPr marL="2090044" indent="0">
              <a:buNone/>
              <a:defRPr sz="4100" b="1"/>
            </a:lvl3pPr>
            <a:lvl4pPr marL="3135066" indent="0">
              <a:buNone/>
              <a:defRPr sz="3700" b="1"/>
            </a:lvl4pPr>
            <a:lvl5pPr marL="4180088" indent="0">
              <a:buNone/>
              <a:defRPr sz="3700" b="1"/>
            </a:lvl5pPr>
            <a:lvl6pPr marL="5225110" indent="0">
              <a:buNone/>
              <a:defRPr sz="3700" b="1"/>
            </a:lvl6pPr>
            <a:lvl7pPr marL="6270132" indent="0">
              <a:buNone/>
              <a:defRPr sz="3700" b="1"/>
            </a:lvl7pPr>
            <a:lvl8pPr marL="7315154" indent="0">
              <a:buNone/>
              <a:defRPr sz="3700" b="1"/>
            </a:lvl8pPr>
            <a:lvl9pPr marL="8360176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64" y="4175559"/>
            <a:ext cx="10343162" cy="7586107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891588" y="2947275"/>
            <a:ext cx="10347225" cy="122828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5022" indent="0">
              <a:buNone/>
              <a:defRPr sz="4600" b="1"/>
            </a:lvl2pPr>
            <a:lvl3pPr marL="2090044" indent="0">
              <a:buNone/>
              <a:defRPr sz="4100" b="1"/>
            </a:lvl3pPr>
            <a:lvl4pPr marL="3135066" indent="0">
              <a:buNone/>
              <a:defRPr sz="3700" b="1"/>
            </a:lvl4pPr>
            <a:lvl5pPr marL="4180088" indent="0">
              <a:buNone/>
              <a:defRPr sz="3700" b="1"/>
            </a:lvl5pPr>
            <a:lvl6pPr marL="5225110" indent="0">
              <a:buNone/>
              <a:defRPr sz="3700" b="1"/>
            </a:lvl6pPr>
            <a:lvl7pPr marL="6270132" indent="0">
              <a:buNone/>
              <a:defRPr sz="3700" b="1"/>
            </a:lvl7pPr>
            <a:lvl8pPr marL="7315154" indent="0">
              <a:buNone/>
              <a:defRPr sz="3700" b="1"/>
            </a:lvl8pPr>
            <a:lvl9pPr marL="8360176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891588" y="4175559"/>
            <a:ext cx="10347225" cy="7586107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0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1"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B53BF4E-BA3E-43EE-BDA6-EBFC6BDEC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7326" y="11540359"/>
            <a:ext cx="10993216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Pivoting the undergraduate quantum mechanics class to support training in quantum sensing 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Teaching quantum at all levels, 3/17/2022</a:t>
            </a:r>
          </a:p>
        </p:txBody>
      </p:sp>
    </p:spTree>
    <p:extLst>
      <p:ext uri="{BB962C8B-B14F-4D97-AF65-F5344CB8AC3E}">
        <p14:creationId xmlns:p14="http://schemas.microsoft.com/office/powerpoint/2010/main" val="149871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E922E36-36DB-4846-9B2A-5F4022ED8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7326" y="11540359"/>
            <a:ext cx="10993216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b="1" i="1" dirty="0">
                <a:latin typeface="Palatino Linotype" panose="02040502050505030304" pitchFamily="18" charset="0"/>
                <a:ea typeface="Adobe Caslon Pro" charset="0"/>
                <a:cs typeface="Andalus" panose="02020603050405020304" pitchFamily="18" charset="-78"/>
              </a:rPr>
              <a:t>The reality of quantum measurements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Science, not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152461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65" y="524231"/>
            <a:ext cx="7701490" cy="2231028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2376" y="524232"/>
            <a:ext cx="13086435" cy="11237435"/>
          </a:xfrm>
        </p:spPr>
        <p:txBody>
          <a:bodyPr/>
          <a:lstStyle>
            <a:lvl1pPr>
              <a:defRPr sz="7300"/>
            </a:lvl1pPr>
            <a:lvl2pPr>
              <a:defRPr sz="6400"/>
            </a:lvl2pPr>
            <a:lvl3pPr>
              <a:defRPr sz="5500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65" y="2755260"/>
            <a:ext cx="7701490" cy="9006407"/>
          </a:xfrm>
        </p:spPr>
        <p:txBody>
          <a:bodyPr/>
          <a:lstStyle>
            <a:lvl1pPr marL="0" indent="0">
              <a:buNone/>
              <a:defRPr sz="3200"/>
            </a:lvl1pPr>
            <a:lvl2pPr marL="1045022" indent="0">
              <a:buNone/>
              <a:defRPr sz="2700"/>
            </a:lvl2pPr>
            <a:lvl3pPr marL="2090044" indent="0">
              <a:buNone/>
              <a:defRPr sz="2300"/>
            </a:lvl3pPr>
            <a:lvl4pPr marL="3135066" indent="0">
              <a:buNone/>
              <a:defRPr sz="2100"/>
            </a:lvl4pPr>
            <a:lvl5pPr marL="4180088" indent="0">
              <a:buNone/>
              <a:defRPr sz="2100"/>
            </a:lvl5pPr>
            <a:lvl6pPr marL="5225110" indent="0">
              <a:buNone/>
              <a:defRPr sz="2100"/>
            </a:lvl6pPr>
            <a:lvl7pPr marL="6270132" indent="0">
              <a:buNone/>
              <a:defRPr sz="2100"/>
            </a:lvl7pPr>
            <a:lvl8pPr marL="7315154" indent="0">
              <a:buNone/>
              <a:defRPr sz="2100"/>
            </a:lvl8pPr>
            <a:lvl9pPr marL="836017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36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382" y="9216708"/>
            <a:ext cx="14045565" cy="1088084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88382" y="1176471"/>
            <a:ext cx="14045565" cy="7900035"/>
          </a:xfrm>
        </p:spPr>
        <p:txBody>
          <a:bodyPr/>
          <a:lstStyle>
            <a:lvl1pPr marL="0" indent="0">
              <a:buNone/>
              <a:defRPr sz="7300"/>
            </a:lvl1pPr>
            <a:lvl2pPr marL="1045022" indent="0">
              <a:buNone/>
              <a:defRPr sz="6400"/>
            </a:lvl2pPr>
            <a:lvl3pPr marL="2090044" indent="0">
              <a:buNone/>
              <a:defRPr sz="5500"/>
            </a:lvl3pPr>
            <a:lvl4pPr marL="3135066" indent="0">
              <a:buNone/>
              <a:defRPr sz="4600"/>
            </a:lvl4pPr>
            <a:lvl5pPr marL="4180088" indent="0">
              <a:buNone/>
              <a:defRPr sz="4600"/>
            </a:lvl5pPr>
            <a:lvl6pPr marL="5225110" indent="0">
              <a:buNone/>
              <a:defRPr sz="4600"/>
            </a:lvl6pPr>
            <a:lvl7pPr marL="6270132" indent="0">
              <a:buNone/>
              <a:defRPr sz="4600"/>
            </a:lvl7pPr>
            <a:lvl8pPr marL="7315154" indent="0">
              <a:buNone/>
              <a:defRPr sz="4600"/>
            </a:lvl8pPr>
            <a:lvl9pPr marL="8360176" indent="0">
              <a:buNone/>
              <a:defRPr sz="4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8382" y="10304792"/>
            <a:ext cx="14045565" cy="1545261"/>
          </a:xfrm>
        </p:spPr>
        <p:txBody>
          <a:bodyPr/>
          <a:lstStyle>
            <a:lvl1pPr marL="0" indent="0">
              <a:buNone/>
              <a:defRPr sz="3200"/>
            </a:lvl1pPr>
            <a:lvl2pPr marL="1045022" indent="0">
              <a:buNone/>
              <a:defRPr sz="2700"/>
            </a:lvl2pPr>
            <a:lvl3pPr marL="2090044" indent="0">
              <a:buNone/>
              <a:defRPr sz="2300"/>
            </a:lvl3pPr>
            <a:lvl4pPr marL="3135066" indent="0">
              <a:buNone/>
              <a:defRPr sz="2100"/>
            </a:lvl4pPr>
            <a:lvl5pPr marL="4180088" indent="0">
              <a:buNone/>
              <a:defRPr sz="2100"/>
            </a:lvl5pPr>
            <a:lvl6pPr marL="5225110" indent="0">
              <a:buNone/>
              <a:defRPr sz="2100"/>
            </a:lvl6pPr>
            <a:lvl7pPr marL="6270132" indent="0">
              <a:buNone/>
              <a:defRPr sz="2100"/>
            </a:lvl7pPr>
            <a:lvl8pPr marL="7315154" indent="0">
              <a:buNone/>
              <a:defRPr sz="2100"/>
            </a:lvl8pPr>
            <a:lvl9pPr marL="836017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9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-Banner-v_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" y="0"/>
            <a:ext cx="23407511" cy="131667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64" y="527280"/>
            <a:ext cx="21068348" cy="2194454"/>
          </a:xfrm>
          <a:prstGeom prst="rect">
            <a:avLst/>
          </a:prstGeom>
        </p:spPr>
        <p:txBody>
          <a:bodyPr vert="horz" lIns="209004" tIns="104502" rIns="209004" bIns="10450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64" y="3072237"/>
            <a:ext cx="21068348" cy="8689430"/>
          </a:xfrm>
          <a:prstGeom prst="rect">
            <a:avLst/>
          </a:prstGeom>
        </p:spPr>
        <p:txBody>
          <a:bodyPr vert="horz" lIns="209004" tIns="104502" rIns="209004" bIns="10450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07326" y="11540359"/>
            <a:ext cx="10993216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Pivoting the undergraduate quantum mechanics class to support training in quantum sensing 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Teaching quantum at all levels, 3/17/2022</a:t>
            </a:r>
          </a:p>
        </p:txBody>
      </p:sp>
    </p:spTree>
    <p:extLst>
      <p:ext uri="{BB962C8B-B14F-4D97-AF65-F5344CB8AC3E}">
        <p14:creationId xmlns:p14="http://schemas.microsoft.com/office/powerpoint/2010/main" val="396183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1045022" rtl="0" eaLnBrk="1" latinLnBrk="0" hangingPunct="1">
        <a:spcBef>
          <a:spcPct val="0"/>
        </a:spcBef>
        <a:buNone/>
        <a:defRPr sz="10100" kern="1200">
          <a:solidFill>
            <a:schemeClr val="tx1"/>
          </a:solidFill>
          <a:latin typeface="Andalus" panose="02020603050405020304" pitchFamily="18" charset="-78"/>
          <a:ea typeface="Andalus" panose="02020603050405020304" pitchFamily="18" charset="-78"/>
          <a:cs typeface="Andalus" panose="02020603050405020304" pitchFamily="18" charset="-78"/>
        </a:defRPr>
      </a:lvl1pPr>
    </p:titleStyle>
    <p:bodyStyle>
      <a:lvl1pPr marL="783767" indent="-783767" algn="l" defTabSz="1045022" rtl="0" eaLnBrk="1" latinLnBrk="0" hangingPunct="1">
        <a:spcBef>
          <a:spcPct val="20000"/>
        </a:spcBef>
        <a:buFont typeface="Arial"/>
        <a:buChar char="•"/>
        <a:defRPr sz="7300" kern="1200">
          <a:solidFill>
            <a:schemeClr val="tx1"/>
          </a:solidFill>
          <a:latin typeface="Andalus" panose="02020603050405020304" pitchFamily="18" charset="-78"/>
          <a:ea typeface="Andalus" panose="02020603050405020304" pitchFamily="18" charset="-78"/>
          <a:cs typeface="Andalus" panose="02020603050405020304" pitchFamily="18" charset="-78"/>
        </a:defRPr>
      </a:lvl1pPr>
      <a:lvl2pPr marL="1698161" indent="-653139" algn="l" defTabSz="1045022" rtl="0" eaLnBrk="1" latinLnBrk="0" hangingPunct="1">
        <a:spcBef>
          <a:spcPct val="20000"/>
        </a:spcBef>
        <a:buFont typeface="Arial"/>
        <a:buChar char="–"/>
        <a:defRPr sz="6400" b="0" i="0" kern="1200">
          <a:solidFill>
            <a:schemeClr val="tx1"/>
          </a:solidFill>
          <a:latin typeface="Calibri Light" panose="020F0302020204030204" pitchFamily="34" charset="0"/>
          <a:ea typeface="Open Sans Light" charset="0"/>
          <a:cs typeface="Calibri Light" panose="020F0302020204030204" pitchFamily="34" charset="0"/>
        </a:defRPr>
      </a:lvl2pPr>
      <a:lvl3pPr marL="2612555" indent="-522511" algn="l" defTabSz="1045022" rtl="0" eaLnBrk="1" latinLnBrk="0" hangingPunct="1">
        <a:spcBef>
          <a:spcPct val="20000"/>
        </a:spcBef>
        <a:buFont typeface="Arial"/>
        <a:buChar char="•"/>
        <a:defRPr sz="5500" b="0" i="1" kern="1200">
          <a:solidFill>
            <a:schemeClr val="tx1"/>
          </a:solidFill>
          <a:latin typeface="Calibri Light" panose="020F0302020204030204" pitchFamily="34" charset="0"/>
          <a:ea typeface="Open Sans Light" charset="0"/>
          <a:cs typeface="Calibri Light" panose="020F0302020204030204" pitchFamily="34" charset="0"/>
        </a:defRPr>
      </a:lvl3pPr>
      <a:lvl4pPr marL="3657577" indent="-522511" algn="l" defTabSz="1045022" rtl="0" eaLnBrk="1" latinLnBrk="0" hangingPunct="1">
        <a:spcBef>
          <a:spcPct val="20000"/>
        </a:spcBef>
        <a:buFont typeface="Arial"/>
        <a:buChar char="–"/>
        <a:defRPr sz="4600" kern="1200">
          <a:solidFill>
            <a:schemeClr val="tx1"/>
          </a:solidFill>
          <a:latin typeface="Andalus" panose="02020603050405020304" pitchFamily="18" charset="-78"/>
          <a:ea typeface="Andalus" panose="02020603050405020304" pitchFamily="18" charset="-78"/>
          <a:cs typeface="Andalus" panose="02020603050405020304" pitchFamily="18" charset="-78"/>
        </a:defRPr>
      </a:lvl4pPr>
      <a:lvl5pPr marL="4702599" indent="-522511" algn="l" defTabSz="1045022" rtl="0" eaLnBrk="1" latinLnBrk="0" hangingPunct="1">
        <a:spcBef>
          <a:spcPct val="20000"/>
        </a:spcBef>
        <a:buFont typeface="Arial"/>
        <a:buChar char="»"/>
        <a:defRPr sz="4600" b="0" i="1" kern="1200">
          <a:solidFill>
            <a:schemeClr val="tx1"/>
          </a:solidFill>
          <a:latin typeface="Andalus" panose="02020603050405020304" pitchFamily="18" charset="-78"/>
          <a:ea typeface="Andalus" panose="02020603050405020304" pitchFamily="18" charset="-78"/>
          <a:cs typeface="Andalus" panose="02020603050405020304" pitchFamily="18" charset="-78"/>
        </a:defRPr>
      </a:lvl5pPr>
      <a:lvl6pPr marL="5747621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792643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837665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882687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45022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090044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135066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80088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225110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270132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315154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360176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44D83-7C7A-4CB8-B1EF-2DBA26598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FC3524-AADC-4763-ADD6-E1C43DFF86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987" y="8779590"/>
            <a:ext cx="21069300" cy="2427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i="1" dirty="0">
                <a:latin typeface="Palatino Linotype" panose="02040502050505030304" pitchFamily="18" charset="0"/>
              </a:rPr>
              <a:t>James Freericks, Department of Physics</a:t>
            </a:r>
          </a:p>
          <a:p>
            <a:r>
              <a:rPr lang="en-US" sz="4800" i="1" dirty="0">
                <a:latin typeface="Palatino Linotype" panose="02040502050505030304" pitchFamily="18" charset="0"/>
              </a:rPr>
              <a:t>Georgetown University</a:t>
            </a:r>
          </a:p>
          <a:p>
            <a:r>
              <a:rPr lang="en-US" sz="4800" i="1" dirty="0">
                <a:latin typeface="Palatino Linotype" panose="02040502050505030304" pitchFamily="18" charset="0"/>
              </a:rPr>
              <a:t>Work funded by the AFOSR and Georgetown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75431-173B-42E3-83DF-F791901E3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584" y="2743364"/>
            <a:ext cx="7355069" cy="5508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928C61-3731-4326-A273-D781C52EA2A7}"/>
              </a:ext>
            </a:extLst>
          </p:cNvPr>
          <p:cNvSpPr txBox="1"/>
          <p:nvPr/>
        </p:nvSpPr>
        <p:spPr>
          <a:xfrm>
            <a:off x="1970202" y="669303"/>
            <a:ext cx="18712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>
                <a:latin typeface="Adobe Caslon Pro"/>
              </a:rPr>
              <a:t>A simple approach to determining planetary orbits</a:t>
            </a:r>
          </a:p>
        </p:txBody>
      </p:sp>
      <p:pic>
        <p:nvPicPr>
          <p:cNvPr id="1028" name="Picture 4" descr="Image result for hydrogen atom">
            <a:extLst>
              <a:ext uri="{FF2B5EF4-FFF2-40B4-BE49-F238E27FC236}">
                <a16:creationId xmlns:a16="http://schemas.microsoft.com/office/drawing/2014/main" id="{83ECF237-9317-42C3-A81E-309459B7E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121" y="3709836"/>
            <a:ext cx="7940086" cy="454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571F09-F9DC-4A3F-906E-7F38643AED64}"/>
              </a:ext>
            </a:extLst>
          </p:cNvPr>
          <p:cNvSpPr txBox="1"/>
          <p:nvPr/>
        </p:nvSpPr>
        <p:spPr>
          <a:xfrm>
            <a:off x="14394010" y="2582047"/>
            <a:ext cx="537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/>
              <a:t>Quantum solutions</a:t>
            </a:r>
          </a:p>
        </p:txBody>
      </p:sp>
    </p:spTree>
    <p:extLst>
      <p:ext uri="{BB962C8B-B14F-4D97-AF65-F5344CB8AC3E}">
        <p14:creationId xmlns:p14="http://schemas.microsoft.com/office/powerpoint/2010/main" val="382650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420" y="279100"/>
            <a:ext cx="21068348" cy="2194454"/>
          </a:xfrm>
        </p:spPr>
        <p:txBody>
          <a:bodyPr>
            <a:normAutofit/>
          </a:bodyPr>
          <a:lstStyle/>
          <a:p>
            <a:r>
              <a:rPr lang="en-US" dirty="0"/>
              <a:t>Relation to quantum mechanics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47512D-6611-4551-8DA8-CA5B7448C9BE}"/>
                  </a:ext>
                </a:extLst>
              </p:cNvPr>
              <p:cNvSpPr txBox="1"/>
              <p:nvPr/>
            </p:nvSpPr>
            <p:spPr>
              <a:xfrm>
                <a:off x="1668544" y="2644042"/>
                <a:ext cx="21215313" cy="984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>
                    <a:latin typeface="Open Sans Light" panose="020B0306030504020204"/>
                  </a:rPr>
                  <a:t>We found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𝑖𝐿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𝑖𝑚𝑘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sz="40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𝑖𝐿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𝑖𝑚𝑘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47512D-6611-4551-8DA8-CA5B7448C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544" y="2644042"/>
                <a:ext cx="21215313" cy="984565"/>
              </a:xfrm>
              <a:prstGeom prst="rect">
                <a:avLst/>
              </a:prstGeom>
              <a:blipFill>
                <a:blip r:embed="rId2"/>
                <a:stretch>
                  <a:fillRect l="-1034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E6C843-DEBD-47C1-BE3E-3768FAA51C35}"/>
                  </a:ext>
                </a:extLst>
              </p:cNvPr>
              <p:cNvSpPr txBox="1"/>
              <p:nvPr/>
            </p:nvSpPr>
            <p:spPr>
              <a:xfrm>
                <a:off x="1668544" y="3719895"/>
                <a:ext cx="21380067" cy="5917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>
                    <a:latin typeface="Open Sans Light" panose="020B0306030504020204"/>
                  </a:rPr>
                  <a:t>If we make them operators, with</a:t>
                </a:r>
                <a:r>
                  <a:rPr lang="en-US" sz="4000" b="0" dirty="0"/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]=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US" sz="4000" b="0" dirty="0"/>
                  <a:t>, </a:t>
                </a:r>
                <a:r>
                  <a:rPr lang="en-US" sz="4000" b="0" dirty="0">
                    <a:latin typeface="Open Sans Light" panose="020B0306030504020204"/>
                  </a:rPr>
                  <a:t>then</a:t>
                </a:r>
                <a:r>
                  <a:rPr lang="en-US" sz="4000" b="0" dirty="0"/>
                  <a:t> </a:t>
                </a:r>
              </a:p>
              <a:p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4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4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𝑖𝐿</m:t>
                              </m:r>
                            </m:num>
                            <m:den>
                              <m:acc>
                                <m:accPr>
                                  <m:chr m:val="̂"/>
                                  <m:ctrlP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den>
                          </m:f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𝑖𝑚𝑘</m:t>
                              </m:r>
                            </m:num>
                            <m:den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4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𝑖𝐿</m:t>
                              </m:r>
                            </m:num>
                            <m:den>
                              <m:acc>
                                <m:accPr>
                                  <m:chr m:val="̂"/>
                                  <m:ctrlP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den>
                          </m:f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𝑖𝑚𝑘</m:t>
                              </m:r>
                            </m:num>
                            <m:den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  <m:r>
                        <a:rPr lang="en-US" sz="4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40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40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4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𝑖𝐿</m:t>
                          </m:r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acc>
                                <m:accPr>
                                  <m:chr m:val="̂"/>
                                  <m:ctrlP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den>
                          </m:f>
                        </m:e>
                      </m:d>
                      <m:r>
                        <a:rPr lang="en-US" sz="4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  <m:r>
                        <a:rPr lang="en-US" sz="4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>
                  <a:latin typeface="Open Sans Light"/>
                </a:endParaRPr>
              </a:p>
              <a:p>
                <a:pPr/>
                <a:endParaRPr lang="en-US" sz="4000" dirty="0">
                  <a:latin typeface="Open Sans Ligh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4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40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40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4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+ℏ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4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  <m:r>
                        <a:rPr lang="en-US" sz="4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4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4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4000" dirty="0">
                  <a:latin typeface="Open Sans Light"/>
                </a:endParaRPr>
              </a:p>
              <a:p>
                <a:endParaRPr lang="en-US" sz="4000" dirty="0">
                  <a:latin typeface="Open Sans Light"/>
                </a:endParaRPr>
              </a:p>
              <a:p>
                <a:r>
                  <a:rPr lang="en-US" sz="4000" dirty="0">
                    <a:latin typeface="Open Sans Light"/>
                  </a:rPr>
                  <a:t>This is the solution of the hydrogen atom for a fixed angular momentum state, if we let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=ℏ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4000" dirty="0">
                    <a:latin typeface="Open Sans Light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E6C843-DEBD-47C1-BE3E-3768FAA51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544" y="3719895"/>
                <a:ext cx="21380067" cy="5917004"/>
              </a:xfrm>
              <a:prstGeom prst="rect">
                <a:avLst/>
              </a:prstGeom>
              <a:blipFill>
                <a:blip r:embed="rId3"/>
                <a:stretch>
                  <a:fillRect l="-1027" t="-2060" r="-485" b="-3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69C3D7F-2EF0-4FBD-B438-B013C0A9A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</p:spTree>
    <p:extLst>
      <p:ext uri="{BB962C8B-B14F-4D97-AF65-F5344CB8AC3E}">
        <p14:creationId xmlns:p14="http://schemas.microsoft.com/office/powerpoint/2010/main" val="328104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98" y="4642871"/>
            <a:ext cx="21709930" cy="2194454"/>
          </a:xfrm>
        </p:spPr>
        <p:txBody>
          <a:bodyPr>
            <a:normAutofit fontScale="90000"/>
          </a:bodyPr>
          <a:lstStyle/>
          <a:p>
            <a:r>
              <a:rPr lang="en-US" dirty="0"/>
              <a:t>So, the simplified treatment of the classical orbit also provides a neat connection to the quantum solution. </a:t>
            </a:r>
            <a:br>
              <a:rPr lang="en-US" dirty="0"/>
            </a:br>
            <a:r>
              <a:rPr lang="en-US" dirty="0"/>
              <a:t>Pretty cool. </a:t>
            </a:r>
            <a:br>
              <a:rPr lang="en-US" dirty="0"/>
            </a:br>
            <a:r>
              <a:rPr lang="en-US" dirty="0"/>
              <a:t>Thank you Born and Jordan!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1631E3-57E3-4E32-B73B-DBA4CF99B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</p:spTree>
    <p:extLst>
      <p:ext uri="{BB962C8B-B14F-4D97-AF65-F5344CB8AC3E}">
        <p14:creationId xmlns:p14="http://schemas.microsoft.com/office/powerpoint/2010/main" val="229781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35EF-F494-4DCD-B733-D575D90E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782" y="630182"/>
            <a:ext cx="7049709" cy="2194454"/>
          </a:xfrm>
        </p:spPr>
        <p:txBody>
          <a:bodyPr/>
          <a:lstStyle/>
          <a:p>
            <a:r>
              <a:rPr lang="en-US" dirty="0"/>
              <a:t>Thanks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654A88-631E-4834-B600-2325C0166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9139" y="5061070"/>
            <a:ext cx="2802879" cy="2139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D3113D-74FB-459A-BCB3-ED834F104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6" t="29594" r="35494" b="18793"/>
          <a:stretch/>
        </p:blipFill>
        <p:spPr>
          <a:xfrm>
            <a:off x="8301708" y="3977847"/>
            <a:ext cx="2975761" cy="4353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D6190-1DFA-4840-93F7-F3A86D56B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7136" y="4440242"/>
            <a:ext cx="333375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A5A597-C9B4-4A9E-BA24-B0C77B428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88" t="7055" b="30581"/>
          <a:stretch/>
        </p:blipFill>
        <p:spPr>
          <a:xfrm>
            <a:off x="4081997" y="4001630"/>
            <a:ext cx="2990044" cy="43537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97E930-72E0-4D58-8CE2-7698841D9348}"/>
              </a:ext>
            </a:extLst>
          </p:cNvPr>
          <p:cNvSpPr txBox="1"/>
          <p:nvPr/>
        </p:nvSpPr>
        <p:spPr>
          <a:xfrm>
            <a:off x="3236816" y="8814532"/>
            <a:ext cx="8645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Open Sans Light"/>
              </a:rPr>
              <a:t>Leanne Doughty    Jason Tran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4222FB8-CB78-4F69-9C22-063CB4B23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</p:spTree>
    <p:extLst>
      <p:ext uri="{BB962C8B-B14F-4D97-AF65-F5344CB8AC3E}">
        <p14:creationId xmlns:p14="http://schemas.microsoft.com/office/powerpoint/2010/main" val="148918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495" y="4380320"/>
            <a:ext cx="21068348" cy="2194454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conventional way to determine Kepler orbits is complicated. For example, we sketch how Goldstein does this.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85F754-438D-4593-9101-32E8F8945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</p:spTree>
    <p:extLst>
      <p:ext uri="{BB962C8B-B14F-4D97-AF65-F5344CB8AC3E}">
        <p14:creationId xmlns:p14="http://schemas.microsoft.com/office/powerpoint/2010/main" val="2473466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63" y="477623"/>
            <a:ext cx="21068348" cy="2194454"/>
          </a:xfrm>
        </p:spPr>
        <p:txBody>
          <a:bodyPr>
            <a:normAutofit/>
          </a:bodyPr>
          <a:lstStyle/>
          <a:p>
            <a:r>
              <a:rPr lang="en-US" dirty="0"/>
              <a:t>Goldstein derivation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45A2CA-E938-4B17-894E-497D4B50C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2ABCB1E-5301-473C-9DA2-9BA6F3BBE24E}"/>
                  </a:ext>
                </a:extLst>
              </p:cNvPr>
              <p:cNvSpPr/>
              <p:nvPr/>
            </p:nvSpPr>
            <p:spPr>
              <a:xfrm>
                <a:off x="1018096" y="2714076"/>
                <a:ext cx="21453912" cy="7727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dirty="0">
                    <a:latin typeface="Open Sans Light"/>
                  </a:rPr>
                  <a:t>Hamilton equation of motion: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44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r>
                          <a:rPr lang="en-US" sz="4400" i="1" dirty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44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acc>
                    <m:r>
                      <a:rPr lang="en-US" sz="44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sz="44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4400" i="1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dirty="0">
                    <a:latin typeface="Open Sans Light"/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dirty="0">
                    <a:latin typeface="Open Sans Light"/>
                  </a:rPr>
                  <a:t> ,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400" dirty="0">
                  <a:latin typeface="Open Sans Light"/>
                </a:endParaRPr>
              </a:p>
              <a:p>
                <a:endParaRPr lang="en-US" sz="4400" dirty="0">
                  <a:latin typeface="Open Sans Light"/>
                </a:endParaRPr>
              </a:p>
              <a:p>
                <a:r>
                  <a:rPr lang="en-US" sz="4400" dirty="0">
                    <a:latin typeface="Open Sans Light"/>
                  </a:rPr>
                  <a:t>So, we have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dirty="0">
                    <a:latin typeface="Open Sans Light"/>
                  </a:rPr>
                  <a:t>. Multiply by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sz="4400" dirty="0">
                    <a:latin typeface="Open Sans Light"/>
                  </a:rPr>
                  <a:t> and integrate to yield: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𝑚𝑟</m:t>
                        </m:r>
                      </m:den>
                    </m:f>
                  </m:oMath>
                </a14:m>
                <a:r>
                  <a:rPr lang="en-US" sz="4400" dirty="0">
                    <a:latin typeface="Open Sans Light"/>
                  </a:rPr>
                  <a:t> ,</a:t>
                </a:r>
              </a:p>
              <a:p>
                <a:r>
                  <a:rPr lang="en-US" sz="4400" dirty="0">
                    <a:latin typeface="Open Sans Light"/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400" dirty="0">
                    <a:latin typeface="Open Sans Light"/>
                  </a:rPr>
                  <a:t> the energy (arising as an integration constant).</a:t>
                </a:r>
              </a:p>
              <a:p>
                <a:endParaRPr lang="en-US" sz="4400" dirty="0">
                  <a:latin typeface="Open Sans Light"/>
                </a:endParaRPr>
              </a:p>
              <a:p>
                <a:r>
                  <a:rPr lang="en-US" sz="4400" dirty="0">
                    <a:latin typeface="Open Sans Light"/>
                  </a:rPr>
                  <a:t>We have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4400" dirty="0">
                    <a:latin typeface="Open Sans Light"/>
                  </a:rPr>
                  <a:t>, so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b="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sz="4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4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4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4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4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𝑚𝑟</m:t>
                            </m:r>
                          </m:den>
                        </m:f>
                      </m:e>
                    </m:rad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𝑑𝑟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dirty="0">
                    <a:latin typeface="Open Sans Light"/>
                  </a:rPr>
                  <a:t>, rearranging, we have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𝑑𝑟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4400" dirty="0">
                  <a:latin typeface="Open Sans Light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2ABCB1E-5301-473C-9DA2-9BA6F3BBE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96" y="2714076"/>
                <a:ext cx="21453912" cy="7727693"/>
              </a:xfrm>
              <a:prstGeom prst="rect">
                <a:avLst/>
              </a:prstGeom>
              <a:blipFill>
                <a:blip r:embed="rId2"/>
                <a:stretch>
                  <a:fillRect l="-1137" r="-1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014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63" y="477623"/>
            <a:ext cx="21068348" cy="2194454"/>
          </a:xfrm>
        </p:spPr>
        <p:txBody>
          <a:bodyPr>
            <a:normAutofit/>
          </a:bodyPr>
          <a:lstStyle/>
          <a:p>
            <a:r>
              <a:rPr lang="en-US" dirty="0"/>
              <a:t>Goldstein derivation (part II)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45A2CA-E938-4B17-894E-497D4B50C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2ABCB1E-5301-473C-9DA2-9BA6F3BBE24E}"/>
                  </a:ext>
                </a:extLst>
              </p:cNvPr>
              <p:cNvSpPr/>
              <p:nvPr/>
            </p:nvSpPr>
            <p:spPr>
              <a:xfrm>
                <a:off x="1403660" y="2714076"/>
                <a:ext cx="21068347" cy="842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4400" dirty="0">
                  <a:latin typeface="Open Sans Light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4400" b="0" dirty="0">
                  <a:latin typeface="Open Sans Light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latin typeface="Cambria Math" panose="02040503050406030204" pitchFamily="18" charset="0"/>
                        </a:rPr>
                        <m:t>arc</m:t>
                      </m:r>
                      <m:func>
                        <m:func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𝑚𝑘𝑟</m:t>
                                  </m:r>
                                </m:den>
                              </m:f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sSup>
                                        <m:sSupPr>
                                          <m:ctrlPr>
                                            <a:rPr lang="en-US" sz="4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400" b="0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p>
                                          <m:r>
                                            <a:rPr lang="en-US" sz="4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sz="4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4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sz="4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lang="en-US" sz="4400" b="0" dirty="0">
                  <a:latin typeface="Open Sans Light"/>
                </a:endParaRPr>
              </a:p>
              <a:p>
                <a:r>
                  <a:rPr lang="en-US" sz="4400" dirty="0">
                    <a:latin typeface="Open Sans Light"/>
                  </a:rPr>
                  <a:t>So that</a:t>
                </a:r>
                <a:endParaRPr lang="en-US" sz="4400" b="0" dirty="0">
                  <a:latin typeface="Open Sans Light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𝑚𝑘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sSup>
                                    <m:sSupPr>
                                      <m:ctrlP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4400" b="0" dirty="0">
                  <a:latin typeface="Open Sans Light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2ABCB1E-5301-473C-9DA2-9BA6F3BBE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60" y="2714076"/>
                <a:ext cx="21068347" cy="8429680"/>
              </a:xfrm>
              <a:prstGeom prst="rect">
                <a:avLst/>
              </a:prstGeom>
              <a:blipFill>
                <a:blip r:embed="rId2"/>
                <a:stretch>
                  <a:fillRect l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2760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AD446C-67C3-4216-BB9D-42E19EA26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51" t="5411" r="27170"/>
          <a:stretch/>
        </p:blipFill>
        <p:spPr>
          <a:xfrm>
            <a:off x="5437599" y="4613921"/>
            <a:ext cx="4206052" cy="6214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C909E-734C-442A-AA5E-3AE130E24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401"/>
          <a:stretch/>
        </p:blipFill>
        <p:spPr>
          <a:xfrm>
            <a:off x="506993" y="4613921"/>
            <a:ext cx="4657289" cy="6214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2" y="1101303"/>
            <a:ext cx="23409275" cy="2194454"/>
          </a:xfrm>
        </p:spPr>
        <p:txBody>
          <a:bodyPr>
            <a:normAutofit fontScale="90000"/>
          </a:bodyPr>
          <a:lstStyle/>
          <a:p>
            <a:r>
              <a:rPr lang="en-US" dirty="0"/>
              <a:t>The idea for a simplification comes from an unlikely source: Born and Jordan’s                    </a:t>
            </a:r>
            <a:r>
              <a:rPr lang="en-US" dirty="0" err="1"/>
              <a:t>Elementare</a:t>
            </a:r>
            <a:r>
              <a:rPr lang="en-US" dirty="0"/>
              <a:t> </a:t>
            </a:r>
            <a:r>
              <a:rPr lang="en-US" dirty="0" err="1"/>
              <a:t>Quantenmechanik</a:t>
            </a:r>
            <a:r>
              <a:rPr lang="en-US" dirty="0"/>
              <a:t> (1930)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C5FC2-2A5A-49C7-8444-FC1BE5DFD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482" y="4613921"/>
            <a:ext cx="4094640" cy="6354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506F7-C740-4E31-8956-006BDB5B5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9711" y="5224046"/>
            <a:ext cx="9075366" cy="13982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2F033A-8BC1-4C50-97D4-57DE4C2F8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9711" y="6551654"/>
            <a:ext cx="9099239" cy="3941313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107E337-FC2C-448F-8988-3D74A90F5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</p:spTree>
    <p:extLst>
      <p:ext uri="{BB962C8B-B14F-4D97-AF65-F5344CB8AC3E}">
        <p14:creationId xmlns:p14="http://schemas.microsoft.com/office/powerpoint/2010/main" val="191023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81 -0.3611 L -0.3291 -0.333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138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91 -0.11815 L -0.33433 -0.0378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40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63" y="477623"/>
            <a:ext cx="21068348" cy="2194454"/>
          </a:xfrm>
        </p:spPr>
        <p:txBody>
          <a:bodyPr>
            <a:normAutofit/>
          </a:bodyPr>
          <a:lstStyle/>
          <a:p>
            <a:r>
              <a:rPr lang="en-US" dirty="0"/>
              <a:t>New derivation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45A2CA-E938-4B17-894E-497D4B50C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2ABCB1E-5301-473C-9DA2-9BA6F3BBE24E}"/>
                  </a:ext>
                </a:extLst>
              </p:cNvPr>
              <p:cNvSpPr/>
              <p:nvPr/>
            </p:nvSpPr>
            <p:spPr>
              <a:xfrm>
                <a:off x="1403660" y="2714076"/>
                <a:ext cx="21068347" cy="7998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dirty="0">
                    <a:latin typeface="Open Sans Light"/>
                  </a:rPr>
                  <a:t>Hamilton equation of motion: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44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r>
                          <a:rPr lang="en-US" sz="4400" i="1" dirty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44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acc>
                    <m:r>
                      <a:rPr lang="en-US" sz="44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sz="44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4400" i="1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dirty="0">
                    <a:latin typeface="Open Sans Light"/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dirty="0">
                    <a:latin typeface="Open Sans Light"/>
                  </a:rPr>
                  <a:t> ,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400" dirty="0">
                  <a:latin typeface="Open Sans Light"/>
                </a:endParaRPr>
              </a:p>
              <a:p>
                <a:endParaRPr lang="en-US" sz="4400" dirty="0">
                  <a:latin typeface="Open Sans Light"/>
                </a:endParaRPr>
              </a:p>
              <a:p>
                <a:r>
                  <a:rPr lang="en-US" sz="4400" dirty="0">
                    <a:latin typeface="Open Sans Light"/>
                  </a:rPr>
                  <a:t>Define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4400" dirty="0">
                    <a:latin typeface="Open Sans Light"/>
                  </a:rPr>
                  <a:t>, then choose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44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4400" dirty="0">
                    <a:latin typeface="Open Sans Light"/>
                  </a:rPr>
                  <a:t> so that the radial equations of motion are decoupled: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dirty="0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sz="44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4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4400" b="0" i="1" dirty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400" b="0" dirty="0">
                  <a:latin typeface="Open Sans Light"/>
                </a:endParaRPr>
              </a:p>
              <a:p>
                <a:r>
                  <a:rPr lang="en-US" sz="4400" dirty="0">
                    <a:latin typeface="Open Sans Light"/>
                  </a:rPr>
                  <a:t>So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=±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𝑖𝐿</m:t>
                    </m:r>
                  </m:oMath>
                </a14:m>
                <a:r>
                  <a:rPr lang="en-US" sz="4400" dirty="0">
                    <a:latin typeface="Open Sans Light"/>
                  </a:rPr>
                  <a:t> ,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𝑚𝑘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sz="4400" dirty="0">
                    <a:latin typeface="Open Sans Light"/>
                  </a:rPr>
                  <a:t> ,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=∓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=∓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Open Sans Light"/>
                  </a:rPr>
                  <a:t> . Then we have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𝑖𝐿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𝑖𝑚𝑘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Open Sans Light"/>
                </a:endParaRPr>
              </a:p>
              <a:p>
                <a:endParaRPr lang="en-US" sz="4400" dirty="0">
                  <a:latin typeface="Open Sans Light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2ABCB1E-5301-473C-9DA2-9BA6F3BBE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60" y="2714076"/>
                <a:ext cx="21068347" cy="7998536"/>
              </a:xfrm>
              <a:prstGeom prst="rect">
                <a:avLst/>
              </a:prstGeom>
              <a:blipFill>
                <a:blip r:embed="rId2"/>
                <a:stretch>
                  <a:fillRect l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867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63" y="477623"/>
            <a:ext cx="21068348" cy="2194454"/>
          </a:xfrm>
        </p:spPr>
        <p:txBody>
          <a:bodyPr>
            <a:normAutofit/>
          </a:bodyPr>
          <a:lstStyle/>
          <a:p>
            <a:r>
              <a:rPr lang="en-US" dirty="0"/>
              <a:t>New derivation (part II)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45A2CA-E938-4B17-894E-497D4B50C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2ABCB1E-5301-473C-9DA2-9BA6F3BBE24E}"/>
                  </a:ext>
                </a:extLst>
              </p:cNvPr>
              <p:cNvSpPr/>
              <p:nvPr/>
            </p:nvSpPr>
            <p:spPr>
              <a:xfrm>
                <a:off x="1403660" y="2714076"/>
                <a:ext cx="21068347" cy="7644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sz="440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4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4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𝑖𝐿</m:t>
                          </m:r>
                        </m:num>
                        <m:den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4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𝑖𝑚𝑘</m:t>
                          </m:r>
                        </m:num>
                        <m:den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Open Sans Light"/>
                </a:endParaRPr>
              </a:p>
              <a:p>
                <a:r>
                  <a:rPr lang="en-US" sz="4400" dirty="0">
                    <a:latin typeface="Open Sans Light"/>
                  </a:rPr>
                  <a:t>If we set the constants at the point of closest approach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400" dirty="0">
                    <a:latin typeface="Open Sans Light"/>
                  </a:rPr>
                  <a:t> 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𝑚𝑘</m:t>
                            </m:r>
                          </m:num>
                          <m:den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d>
                  </m:oMath>
                </a14:m>
                <a:endParaRPr lang="en-US" sz="4400" dirty="0">
                  <a:latin typeface="Open Sans Light"/>
                </a:endParaRPr>
              </a:p>
              <a:p>
                <a:r>
                  <a:rPr lang="en-US" sz="4400" dirty="0">
                    <a:latin typeface="Open Sans Light"/>
                  </a:rPr>
                  <a:t>We remove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4400" dirty="0">
                    <a:latin typeface="Open Sans Light"/>
                  </a:rPr>
                  <a:t> by taking the difference: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𝑖𝐿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𝑖𝑚𝑘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𝑚𝑘</m:t>
                              </m:r>
                            </m:num>
                            <m:den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4400" dirty="0">
                  <a:latin typeface="Open Sans Light"/>
                </a:endParaRPr>
              </a:p>
              <a:p>
                <a:r>
                  <a:rPr lang="en-US" sz="4400" dirty="0">
                    <a:latin typeface="Open Sans Light"/>
                  </a:rPr>
                  <a:t>Or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𝑚𝑘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𝑚𝑘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unc>
                        <m:func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4400" dirty="0">
                  <a:latin typeface="Open Sans Light"/>
                </a:endParaRPr>
              </a:p>
              <a:p>
                <a:endParaRPr lang="en-US" sz="4400" dirty="0">
                  <a:latin typeface="Open Sans Light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2ABCB1E-5301-473C-9DA2-9BA6F3BBE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60" y="2714076"/>
                <a:ext cx="21068347" cy="7644978"/>
              </a:xfrm>
              <a:prstGeom prst="rect">
                <a:avLst/>
              </a:prstGeom>
              <a:blipFill>
                <a:blip r:embed="rId2"/>
                <a:stretch>
                  <a:fillRect l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9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8" y="4380320"/>
            <a:ext cx="22435792" cy="2194454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this approach of decoupling the differential equations is a much simpler derivation, requiring no complex integrations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65E6FB-B4AB-4C44-9EC3-C7F9BA80F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</p:spTree>
    <p:extLst>
      <p:ext uri="{BB962C8B-B14F-4D97-AF65-F5344CB8AC3E}">
        <p14:creationId xmlns:p14="http://schemas.microsoft.com/office/powerpoint/2010/main" val="140828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420" y="279100"/>
            <a:ext cx="21068348" cy="2194454"/>
          </a:xfrm>
        </p:spPr>
        <p:txBody>
          <a:bodyPr>
            <a:normAutofit/>
          </a:bodyPr>
          <a:lstStyle/>
          <a:p>
            <a:r>
              <a:rPr lang="en-US" dirty="0"/>
              <a:t>Energy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E6C843-DEBD-47C1-BE3E-3768FAA51C35}"/>
                  </a:ext>
                </a:extLst>
              </p:cNvPr>
              <p:cNvSpPr txBox="1"/>
              <p:nvPr/>
            </p:nvSpPr>
            <p:spPr>
              <a:xfrm>
                <a:off x="1833298" y="3719895"/>
                <a:ext cx="21215313" cy="1066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Open Sans Light" panose="020B0306030504020204"/>
                  </a:rPr>
                  <a:t>W</a:t>
                </a:r>
                <a:r>
                  <a:rPr lang="en-US" sz="4000" b="0" dirty="0">
                    <a:latin typeface="Open Sans Light" panose="020B0306030504020204"/>
                  </a:rPr>
                  <a:t>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d>
                          <m:dPr>
                            <m:begChr m:val="|"/>
                            <m:endChr m:val="|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constant</m:t>
                    </m:r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E6C843-DEBD-47C1-BE3E-3768FAA51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298" y="3719895"/>
                <a:ext cx="21215313" cy="1066254"/>
              </a:xfrm>
              <a:prstGeom prst="rect">
                <a:avLst/>
              </a:prstGeom>
              <a:blipFill>
                <a:blip r:embed="rId2"/>
                <a:stretch>
                  <a:fillRect l="-1034" b="-9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73D21AE-1CBA-482C-A4B6-B1144094277A}"/>
              </a:ext>
            </a:extLst>
          </p:cNvPr>
          <p:cNvSpPr txBox="1"/>
          <p:nvPr/>
        </p:nvSpPr>
        <p:spPr>
          <a:xfrm>
            <a:off x="1833297" y="5112445"/>
            <a:ext cx="21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>
                <a:latin typeface="Open Sans Light" panose="020B0306030504020204"/>
              </a:rPr>
              <a:t>So, energy is conserved, automatically in this approach</a:t>
            </a:r>
            <a:endParaRPr lang="en-US" sz="4000" dirty="0">
              <a:latin typeface="Open Sans Light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FC13B1-8228-4319-AAF0-28CDBD28F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A simple way to determine planetary orbits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Fall meeting, October 19, 2024</a:t>
            </a:r>
          </a:p>
        </p:txBody>
      </p:sp>
    </p:spTree>
    <p:extLst>
      <p:ext uri="{BB962C8B-B14F-4D97-AF65-F5344CB8AC3E}">
        <p14:creationId xmlns:p14="http://schemas.microsoft.com/office/powerpoint/2010/main" val="41598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D9F05C6-E01D-4D31-BA1E-912EB029F42F}">
  <we:reference id="wa200000729" version="3.13.175.0" store="en-US" storeType="OMEX"/>
  <we:alternateReferences>
    <we:reference id="wa200000729" version="3.13.175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141468</TotalTime>
  <Words>710</Words>
  <Application>Microsoft Office PowerPoint</Application>
  <PresentationFormat>Custom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Adobe Caslon Pro</vt:lpstr>
      <vt:lpstr>Andalus</vt:lpstr>
      <vt:lpstr>Arial</vt:lpstr>
      <vt:lpstr>Calibri</vt:lpstr>
      <vt:lpstr>Calibri Light</vt:lpstr>
      <vt:lpstr>Cambria Math</vt:lpstr>
      <vt:lpstr>Open Sans Light</vt:lpstr>
      <vt:lpstr>Palatino Linotype</vt:lpstr>
      <vt:lpstr>Office Theme</vt:lpstr>
      <vt:lpstr>James Freericks, Department of Physics Georgetown University Work funded by the AFOSR and Georgetown</vt:lpstr>
      <vt:lpstr>The conventional way to determine Kepler orbits is complicated. For example, we sketch how Goldstein does this.</vt:lpstr>
      <vt:lpstr>Goldstein derivation</vt:lpstr>
      <vt:lpstr>Goldstein derivation (part II)</vt:lpstr>
      <vt:lpstr>The idea for a simplification comes from an unlikely source: Born and Jordan’s                    Elementare Quantenmechanik (1930)</vt:lpstr>
      <vt:lpstr>New derivation</vt:lpstr>
      <vt:lpstr>New derivation (part II)</vt:lpstr>
      <vt:lpstr>Using this approach of decoupling the differential equations is a much simpler derivation, requiring no complex integrations</vt:lpstr>
      <vt:lpstr>Energy</vt:lpstr>
      <vt:lpstr>Relation to quantum mechanics</vt:lpstr>
      <vt:lpstr>So, the simplified treatment of the classical orbit also provides a neat connection to the quantum solution.  Pretty cool.  Thank you Born and Jordan!</vt:lpstr>
      <vt:lpstr>Thanks to</vt:lpstr>
    </vt:vector>
  </TitlesOfParts>
  <Company>CNDLS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Walter</dc:creator>
  <cp:lastModifiedBy>freericks</cp:lastModifiedBy>
  <cp:revision>255</cp:revision>
  <dcterms:created xsi:type="dcterms:W3CDTF">2016-05-26T15:47:15Z</dcterms:created>
  <dcterms:modified xsi:type="dcterms:W3CDTF">2024-10-12T23:01:43Z</dcterms:modified>
</cp:coreProperties>
</file>