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82" r:id="rId5"/>
    <p:sldId id="297" r:id="rId6"/>
    <p:sldId id="293" r:id="rId7"/>
    <p:sldId id="298" r:id="rId8"/>
    <p:sldId id="289" r:id="rId9"/>
    <p:sldId id="260" r:id="rId10"/>
    <p:sldId id="299" r:id="rId11"/>
    <p:sldId id="300" r:id="rId12"/>
    <p:sldId id="301" r:id="rId13"/>
    <p:sldId id="302" r:id="rId14"/>
    <p:sldId id="268" r:id="rId15"/>
    <p:sldId id="303"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C25-9718-9D8C-7454-D43E5820B5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88DC3E-1E7C-EB4C-41BF-90199DA09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7B51D-EDE9-CC20-7D49-DFCB0215A44D}"/>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75A35F5B-7484-B548-3C1A-69D7BCD4A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A6C80-E2A2-3377-B2CB-47C1DAFA4073}"/>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413067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FCF1-11E8-D200-EE70-BB781C8C53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CE075-03A0-2BA8-EC50-BAB589DE1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4D4AC-135C-180A-98AD-C46991369B40}"/>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E450DB3B-0B91-9CDA-9BF7-156F34AC8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048DA-8F84-4F13-1604-B64840559D66}"/>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130298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019FE-BEB8-AA4B-D58E-09C74FC472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5D403-E0EE-80BB-CB2A-5D6BA164E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9FAA2-18AF-6D44-5DF6-530E182C5B58}"/>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BC715092-F29B-05C2-F0AF-98B67992D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5EC0-C80B-918B-748F-516872495B93}"/>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201362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133C-72EE-CB4D-255C-8755FFB1D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E4D73-A8C1-DBD4-098B-EC3170043D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228D5-9C3A-75E9-28DC-DC983BAE925A}"/>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BFDC49AF-3BA9-321B-7C91-61BF39CD7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F72BF-874F-B09E-EE3D-E02A56AF1DE4}"/>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196520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0917-B850-46C3-0022-A856CE935C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2F037-BDA2-27CF-C4E7-66796FA40D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652A7-F99C-114D-2F36-09C2D6D5D048}"/>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681F6398-F30E-F841-C7D9-48AC8734D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83FE7-5FA0-5E6B-6267-1F926DF63A24}"/>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117824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6B80-9C02-3158-5911-0BDBE45B3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F1C78-214C-ACD2-417D-572273A21F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BAABB-3166-43C4-AEB0-707B4B116F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8F928-C984-A508-A692-7A4BEF61A916}"/>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6" name="Footer Placeholder 5">
            <a:extLst>
              <a:ext uri="{FF2B5EF4-FFF2-40B4-BE49-F238E27FC236}">
                <a16:creationId xmlns:a16="http://schemas.microsoft.com/office/drawing/2014/main" id="{565A8554-279A-F560-AD64-1B950E008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0C8F6-9141-78F7-ECAB-C766A44AF965}"/>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274049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37D7-7B9B-8E32-8BC4-C2A2FF8A8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64941-7D0C-2376-6B89-4278102EDD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6BB26-49E8-EDF2-6F87-CA511DFDFC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D02A9-3582-5948-A2E5-CE662C4A7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DECBC-EFF8-CD53-2132-8D2E78C80B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49C8E-D041-6D7D-DCA1-D91F38B0A8F0}"/>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8" name="Footer Placeholder 7">
            <a:extLst>
              <a:ext uri="{FF2B5EF4-FFF2-40B4-BE49-F238E27FC236}">
                <a16:creationId xmlns:a16="http://schemas.microsoft.com/office/drawing/2014/main" id="{642C0B0E-1EAD-FBAF-58E8-0797CD3C4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5F605D-6FF8-0169-01FE-7DC3D1FBC254}"/>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24045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A0B3-9E92-F753-03DE-A461CDEBD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D9C20D-FEE3-0074-3409-D32C27534062}"/>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4" name="Footer Placeholder 3">
            <a:extLst>
              <a:ext uri="{FF2B5EF4-FFF2-40B4-BE49-F238E27FC236}">
                <a16:creationId xmlns:a16="http://schemas.microsoft.com/office/drawing/2014/main" id="{73882390-9D7A-A75C-E23C-32803CD47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92B5B3-EE28-EA73-5F1F-EF8945495DBC}"/>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168949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A73CB-708B-DC49-FFDB-7C84EB772474}"/>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3" name="Footer Placeholder 2">
            <a:extLst>
              <a:ext uri="{FF2B5EF4-FFF2-40B4-BE49-F238E27FC236}">
                <a16:creationId xmlns:a16="http://schemas.microsoft.com/office/drawing/2014/main" id="{D051D0BB-7E2E-1DA3-C958-1DA02A274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941498-7E36-649F-676B-25F68EE63045}"/>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400089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3C96-3B5C-0A1C-8EBC-A3735E99A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2AB660-14BF-1C81-BDB8-5AEB203B23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D7EDB-478D-3A63-AA81-D0512801C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E5596-834A-1BE6-DEC7-E43B790667A6}"/>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6" name="Footer Placeholder 5">
            <a:extLst>
              <a:ext uri="{FF2B5EF4-FFF2-40B4-BE49-F238E27FC236}">
                <a16:creationId xmlns:a16="http://schemas.microsoft.com/office/drawing/2014/main" id="{B9217F77-AD64-8F52-AC3B-E2E7413549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F9B56-1920-7B72-6477-D2FAE3574E0F}"/>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416454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DD16-6856-63E2-F6B4-888F59582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97431-47F6-6AA3-B8EA-61459C663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F8236-8EEC-A6B0-1497-989E33C20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EDCD5-6777-8C46-2FCF-5E944ADC2BE2}"/>
              </a:ext>
            </a:extLst>
          </p:cNvPr>
          <p:cNvSpPr>
            <a:spLocks noGrp="1"/>
          </p:cNvSpPr>
          <p:nvPr>
            <p:ph type="dt" sz="half" idx="10"/>
          </p:nvPr>
        </p:nvSpPr>
        <p:spPr/>
        <p:txBody>
          <a:bodyPr/>
          <a:lstStyle/>
          <a:p>
            <a:fld id="{25CBB7E6-6D81-475B-AFE2-D2EE5F7C9D85}" type="datetimeFigureOut">
              <a:rPr lang="en-US" smtClean="0"/>
              <a:t>10/19/2024</a:t>
            </a:fld>
            <a:endParaRPr lang="en-US"/>
          </a:p>
        </p:txBody>
      </p:sp>
      <p:sp>
        <p:nvSpPr>
          <p:cNvPr id="6" name="Footer Placeholder 5">
            <a:extLst>
              <a:ext uri="{FF2B5EF4-FFF2-40B4-BE49-F238E27FC236}">
                <a16:creationId xmlns:a16="http://schemas.microsoft.com/office/drawing/2014/main" id="{39121AD4-63EB-C94C-0D11-A5CFEADE8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6435C-12B5-EF05-4538-B300FA071C2E}"/>
              </a:ext>
            </a:extLst>
          </p:cNvPr>
          <p:cNvSpPr>
            <a:spLocks noGrp="1"/>
          </p:cNvSpPr>
          <p:nvPr>
            <p:ph type="sldNum" sz="quarter" idx="12"/>
          </p:nvPr>
        </p:nvSpPr>
        <p:spPr/>
        <p:txBody>
          <a:bodyPr/>
          <a:lstStyle/>
          <a:p>
            <a:fld id="{4B290CFF-DCD2-42AD-B115-DFC198E4DCF1}" type="slidenum">
              <a:rPr lang="en-US" smtClean="0"/>
              <a:t>‹#›</a:t>
            </a:fld>
            <a:endParaRPr lang="en-US"/>
          </a:p>
        </p:txBody>
      </p:sp>
    </p:spTree>
    <p:extLst>
      <p:ext uri="{BB962C8B-B14F-4D97-AF65-F5344CB8AC3E}">
        <p14:creationId xmlns:p14="http://schemas.microsoft.com/office/powerpoint/2010/main" val="204453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A794A-EDBF-1303-3DBE-1F2FC7AA1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D596EF-3586-B225-DBFB-F4622EFC0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896AB-4551-F2BC-DB0E-57A9DDCE5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CBB7E6-6D81-475B-AFE2-D2EE5F7C9D85}" type="datetimeFigureOut">
              <a:rPr lang="en-US" smtClean="0"/>
              <a:t>10/19/2024</a:t>
            </a:fld>
            <a:endParaRPr lang="en-US"/>
          </a:p>
        </p:txBody>
      </p:sp>
      <p:sp>
        <p:nvSpPr>
          <p:cNvPr id="5" name="Footer Placeholder 4">
            <a:extLst>
              <a:ext uri="{FF2B5EF4-FFF2-40B4-BE49-F238E27FC236}">
                <a16:creationId xmlns:a16="http://schemas.microsoft.com/office/drawing/2014/main" id="{E8D0551F-FEC5-11B9-B8CB-71EFFA8AD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D50BE1-5916-6EA8-220E-31FCE8984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290CFF-DCD2-42AD-B115-DFC198E4DCF1}" type="slidenum">
              <a:rPr lang="en-US" smtClean="0"/>
              <a:t>‹#›</a:t>
            </a:fld>
            <a:endParaRPr lang="en-US"/>
          </a:p>
        </p:txBody>
      </p:sp>
    </p:spTree>
    <p:extLst>
      <p:ext uri="{BB962C8B-B14F-4D97-AF65-F5344CB8AC3E}">
        <p14:creationId xmlns:p14="http://schemas.microsoft.com/office/powerpoint/2010/main" val="377755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onaldhoracefreeman@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FA52-62F8-83C0-BA34-434413446CDE}"/>
              </a:ext>
            </a:extLst>
          </p:cNvPr>
          <p:cNvSpPr>
            <a:spLocks noGrp="1"/>
          </p:cNvSpPr>
          <p:nvPr>
            <p:ph type="ctrTitle"/>
          </p:nvPr>
        </p:nvSpPr>
        <p:spPr/>
        <p:txBody>
          <a:bodyPr anchor="ctr">
            <a:normAutofit/>
          </a:bodyPr>
          <a:lstStyle/>
          <a:p>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Teaching K-12 Particle Physics as an Advocate:  A Personal Journey into Radio Wave Science and Technology Research</a:t>
            </a: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6A6A29E-0943-4A82-C012-CDFF75B1006C}"/>
              </a:ext>
            </a:extLst>
          </p:cNvPr>
          <p:cNvSpPr>
            <a:spLocks noGrp="1"/>
          </p:cNvSpPr>
          <p:nvPr>
            <p:ph type="subTitle" idx="1"/>
          </p:nvPr>
        </p:nvSpPr>
        <p:spPr/>
        <p:txBody>
          <a:bodyPr anchor="ctr">
            <a:normAutofit fontScale="92500" lnSpcReduction="20000"/>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Ronald H. Freeman, PhD</a:t>
            </a:r>
          </a:p>
          <a:p>
            <a:pPr marL="0" marR="0" algn="ctr">
              <a:lnSpc>
                <a:spcPct val="115000"/>
              </a:lnSpc>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Space Operations &amp; Support Technical Committee, AIAA</a:t>
            </a:r>
          </a:p>
          <a:p>
            <a:pPr marL="0" marR="0">
              <a:lnSpc>
                <a:spcPct val="115000"/>
              </a:lnSpc>
              <a:spcBef>
                <a:spcPts val="0"/>
              </a:spcBef>
              <a:spcAft>
                <a:spcPts val="0"/>
              </a:spcAft>
            </a:pP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67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3D013-1489-5820-C1B2-D263A43D8C42}"/>
              </a:ext>
            </a:extLst>
          </p:cNvPr>
          <p:cNvPicPr>
            <a:picLocks noChangeAspect="1"/>
          </p:cNvPicPr>
          <p:nvPr/>
        </p:nvPicPr>
        <p:blipFill>
          <a:blip r:embed="rId2"/>
          <a:stretch>
            <a:fillRect/>
          </a:stretch>
        </p:blipFill>
        <p:spPr>
          <a:xfrm>
            <a:off x="1125205" y="825910"/>
            <a:ext cx="10082405" cy="5279922"/>
          </a:xfrm>
          <a:prstGeom prst="rect">
            <a:avLst/>
          </a:prstGeom>
        </p:spPr>
      </p:pic>
    </p:spTree>
    <p:extLst>
      <p:ext uri="{BB962C8B-B14F-4D97-AF65-F5344CB8AC3E}">
        <p14:creationId xmlns:p14="http://schemas.microsoft.com/office/powerpoint/2010/main" val="396377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447A-D234-8B1B-B30F-7F83E870BADF}"/>
              </a:ext>
            </a:extLst>
          </p:cNvPr>
          <p:cNvSpPr>
            <a:spLocks noGrp="1"/>
          </p:cNvSpPr>
          <p:nvPr>
            <p:ph type="title"/>
          </p:nvPr>
        </p:nvSpPr>
        <p:spPr/>
        <p:txBody>
          <a:bodyPr>
            <a:normAutofit/>
          </a:bodyPr>
          <a:lstStyle/>
          <a:p>
            <a:r>
              <a:rPr lang="en-US" sz="3200" b="1" i="0" u="none" strike="noStrike" baseline="0" dirty="0">
                <a:latin typeface="Times New Roman" panose="02020603050405020304" pitchFamily="18" charset="0"/>
                <a:cs typeface="Times New Roman" panose="02020603050405020304" pitchFamily="18" charset="0"/>
              </a:rPr>
              <a:t>          The physics of “dust-in-plasma” (</a:t>
            </a:r>
            <a:r>
              <a:rPr lang="en-US" sz="3200" b="1" i="0" u="none" strike="noStrike" baseline="0" dirty="0" err="1">
                <a:latin typeface="Times New Roman" panose="02020603050405020304" pitchFamily="18" charset="0"/>
                <a:cs typeface="Times New Roman" panose="02020603050405020304" pitchFamily="18" charset="0"/>
              </a:rPr>
              <a:t>PoD</a:t>
            </a:r>
            <a:r>
              <a:rPr lang="en-US" sz="3200" b="1" i="0" u="none" strike="noStrike" baseline="0" dirty="0">
                <a:latin typeface="Times New Roman" panose="02020603050405020304" pitchFamily="18" charset="0"/>
                <a:cs typeface="Times New Roman" panose="02020603050405020304" pitchFamily="18" charset="0"/>
              </a:rPr>
              <a:t>)</a:t>
            </a:r>
            <a:br>
              <a:rPr lang="en-US" sz="3200" b="1" i="0" u="none" strike="noStrike" baseline="0" dirty="0">
                <a:latin typeface="Times New Roman" panose="02020603050405020304" pitchFamily="18" charset="0"/>
                <a:cs typeface="Times New Roman" panose="02020603050405020304" pitchFamily="18" charset="0"/>
              </a:rPr>
            </a:br>
            <a:r>
              <a:rPr lang="en-US" sz="1800" b="0" i="0" u="none" strike="noStrike" baseline="0" dirty="0">
                <a:latin typeface="Times New Roman" panose="02020603050405020304" pitchFamily="18" charset="0"/>
                <a:cs typeface="Times New Roman" panose="02020603050405020304" pitchFamily="18" charset="0"/>
              </a:rPr>
              <a:t>The photoelectron sheath and floating fine positively charged dust particles constitute a two-component dusty</a:t>
            </a:r>
            <a:br>
              <a:rPr lang="en-US" sz="1800" b="0" i="0" u="none" strike="noStrike" baseline="0" dirty="0">
                <a:latin typeface="Times New Roman" panose="02020603050405020304" pitchFamily="18" charset="0"/>
                <a:cs typeface="Times New Roman" panose="02020603050405020304" pitchFamily="18" charset="0"/>
              </a:rPr>
            </a:br>
            <a:r>
              <a:rPr lang="en-US" sz="1800" b="0" i="0" u="none" strike="noStrike" baseline="0" dirty="0">
                <a:latin typeface="Times New Roman" panose="02020603050405020304" pitchFamily="18" charset="0"/>
                <a:cs typeface="Times New Roman" panose="02020603050405020304" pitchFamily="18" charset="0"/>
              </a:rPr>
              <a:t>plasma in the sunlit lunar regolith’s vicinity.</a:t>
            </a:r>
            <a:endParaRPr lang="en-US" sz="1600" b="1"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5AFC76EC-47B8-3C30-ED01-01BE00CFCF29}"/>
              </a:ext>
            </a:extLst>
          </p:cNvPr>
          <p:cNvPicPr>
            <a:picLocks noGrp="1" noChangeAspect="1"/>
          </p:cNvPicPr>
          <p:nvPr>
            <p:ph sz="half" idx="1"/>
          </p:nvPr>
        </p:nvPicPr>
        <p:blipFill>
          <a:blip r:embed="rId2"/>
          <a:stretch>
            <a:fillRect/>
          </a:stretch>
        </p:blipFill>
        <p:spPr>
          <a:xfrm>
            <a:off x="838200" y="2338966"/>
            <a:ext cx="5181600" cy="3324656"/>
          </a:xfrm>
        </p:spPr>
      </p:pic>
      <p:sp>
        <p:nvSpPr>
          <p:cNvPr id="4" name="Content Placeholder 3">
            <a:extLst>
              <a:ext uri="{FF2B5EF4-FFF2-40B4-BE49-F238E27FC236}">
                <a16:creationId xmlns:a16="http://schemas.microsoft.com/office/drawing/2014/main" id="{A5FB2E80-646B-81A5-C747-931E16FA296D}"/>
              </a:ext>
            </a:extLst>
          </p:cNvPr>
          <p:cNvSpPr>
            <a:spLocks noGrp="1"/>
          </p:cNvSpPr>
          <p:nvPr>
            <p:ph sz="half" idx="2"/>
          </p:nvPr>
        </p:nvSpPr>
        <p:spPr/>
        <p:txBody>
          <a:bodyPr/>
          <a:lstStyle/>
          <a:p>
            <a:pPr marL="0" indent="0">
              <a:buNone/>
            </a:pPr>
            <a:endParaRPr lang="en-US" dirty="0"/>
          </a:p>
        </p:txBody>
      </p:sp>
      <p:pic>
        <p:nvPicPr>
          <p:cNvPr id="8" name="Picture 7">
            <a:extLst>
              <a:ext uri="{FF2B5EF4-FFF2-40B4-BE49-F238E27FC236}">
                <a16:creationId xmlns:a16="http://schemas.microsoft.com/office/drawing/2014/main" id="{A1E3379B-E505-895C-6848-188682F78234}"/>
              </a:ext>
            </a:extLst>
          </p:cNvPr>
          <p:cNvPicPr>
            <a:picLocks noChangeAspect="1"/>
          </p:cNvPicPr>
          <p:nvPr/>
        </p:nvPicPr>
        <p:blipFill>
          <a:blip r:embed="rId3"/>
          <a:stretch>
            <a:fillRect/>
          </a:stretch>
        </p:blipFill>
        <p:spPr>
          <a:xfrm>
            <a:off x="6286154" y="2338966"/>
            <a:ext cx="4953691" cy="3229426"/>
          </a:xfrm>
          <a:prstGeom prst="rect">
            <a:avLst/>
          </a:prstGeom>
        </p:spPr>
      </p:pic>
    </p:spTree>
    <p:extLst>
      <p:ext uri="{BB962C8B-B14F-4D97-AF65-F5344CB8AC3E}">
        <p14:creationId xmlns:p14="http://schemas.microsoft.com/office/powerpoint/2010/main" val="381620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A1D2-17DA-2177-E246-59122D015702}"/>
              </a:ext>
            </a:extLst>
          </p:cNvPr>
          <p:cNvSpPr>
            <a:spLocks noGrp="1"/>
          </p:cNvSpPr>
          <p:nvPr>
            <p:ph type="title"/>
          </p:nvPr>
        </p:nvSpPr>
        <p:spPr/>
        <p:txBody>
          <a:bodyPr>
            <a:normAutofit/>
          </a:bodyPr>
          <a:lstStyle/>
          <a:p>
            <a:r>
              <a:rPr lang="en-US" sz="1800" b="0" i="0" u="none" strike="noStrike" baseline="0" dirty="0">
                <a:latin typeface="CIDFont+F3"/>
              </a:rPr>
              <a:t>When lunar dust does enter inside the plasma sheath, Das </a:t>
            </a:r>
            <a:r>
              <a:rPr lang="en-US" sz="1800" b="0" i="0" u="none" strike="noStrike" baseline="0" dirty="0">
                <a:latin typeface="CIDFont+F4"/>
              </a:rPr>
              <a:t>et al</a:t>
            </a:r>
            <a:r>
              <a:rPr lang="en-US" sz="1800" b="0" i="0" u="none" strike="noStrike" baseline="0" dirty="0">
                <a:latin typeface="CIDFont+F3"/>
              </a:rPr>
              <a:t>. (2016) [3] explained the ion drag force and neutral drag force caused by the plasma are negligibly smaller than the electrostatic force. Therefore, charged particles interact with the spacecraft within the confines of the plasma sheath, while the interaction between dust with plasma, neglected.</a:t>
            </a:r>
            <a:endParaRPr lang="en-US" sz="2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0F2DBFC-C604-11A4-1703-194642CE7228}"/>
              </a:ext>
            </a:extLst>
          </p:cNvPr>
          <p:cNvPicPr>
            <a:picLocks noGrp="1" noChangeAspect="1"/>
          </p:cNvPicPr>
          <p:nvPr>
            <p:ph idx="1"/>
          </p:nvPr>
        </p:nvPicPr>
        <p:blipFill>
          <a:blip r:embed="rId2"/>
          <a:stretch>
            <a:fillRect/>
          </a:stretch>
        </p:blipFill>
        <p:spPr>
          <a:xfrm>
            <a:off x="3580274" y="1825625"/>
            <a:ext cx="5031451" cy="4351338"/>
          </a:xfrm>
        </p:spPr>
      </p:pic>
    </p:spTree>
    <p:extLst>
      <p:ext uri="{BB962C8B-B14F-4D97-AF65-F5344CB8AC3E}">
        <p14:creationId xmlns:p14="http://schemas.microsoft.com/office/powerpoint/2010/main" val="36613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6AEC6-890A-84BB-1821-8453F75B1292}"/>
              </a:ext>
            </a:extLst>
          </p:cNvPr>
          <p:cNvSpPr>
            <a:spLocks noGrp="1"/>
          </p:cNvSpPr>
          <p:nvPr>
            <p:ph type="title"/>
          </p:nvPr>
        </p:nvSpPr>
        <p:spPr/>
        <p:txBody>
          <a:bodyPr>
            <a:normAutofit/>
          </a:bodyPr>
          <a:lstStyle/>
          <a:p>
            <a:r>
              <a:rPr lang="en-US" sz="2000" b="0" i="0" u="none" strike="noStrike" baseline="0" dirty="0">
                <a:latin typeface="CIDFont+F3"/>
              </a:rPr>
              <a:t>When lunar dust does enter inside the plasma sheath, Das </a:t>
            </a:r>
            <a:r>
              <a:rPr lang="en-US" sz="2000" b="0" i="0" u="none" strike="noStrike" baseline="0" dirty="0">
                <a:latin typeface="CIDFont+F4"/>
              </a:rPr>
              <a:t>et al</a:t>
            </a:r>
            <a:r>
              <a:rPr lang="en-US" sz="2000" b="0" i="0" u="none" strike="noStrike" baseline="0" dirty="0">
                <a:latin typeface="CIDFont+F3"/>
              </a:rPr>
              <a:t>. (2016) [3] explained the ion drag force and neutral drag force caused by the plasma are negligibly smaller than the electrostatic force. Therefore, charged particles interact with the spacecraft within the confines of the plasma sheath, while the interaction between dust with plasma, neglected.</a:t>
            </a:r>
            <a:endParaRPr lang="en-US" sz="20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6FBC1B12-B794-FE6F-111E-C051B7C09B48}"/>
              </a:ext>
            </a:extLst>
          </p:cNvPr>
          <p:cNvPicPr>
            <a:picLocks noGrp="1" noChangeAspect="1"/>
          </p:cNvPicPr>
          <p:nvPr>
            <p:ph sz="half" idx="1"/>
          </p:nvPr>
        </p:nvPicPr>
        <p:blipFill>
          <a:blip r:embed="rId2"/>
          <a:stretch>
            <a:fillRect/>
          </a:stretch>
        </p:blipFill>
        <p:spPr>
          <a:xfrm>
            <a:off x="1576129" y="2205581"/>
            <a:ext cx="3705742" cy="3591426"/>
          </a:xfrm>
        </p:spPr>
      </p:pic>
      <p:pic>
        <p:nvPicPr>
          <p:cNvPr id="8" name="Content Placeholder 7">
            <a:extLst>
              <a:ext uri="{FF2B5EF4-FFF2-40B4-BE49-F238E27FC236}">
                <a16:creationId xmlns:a16="http://schemas.microsoft.com/office/drawing/2014/main" id="{F9821996-A1FD-1D2C-AF21-42339B5ADDE8}"/>
              </a:ext>
            </a:extLst>
          </p:cNvPr>
          <p:cNvPicPr>
            <a:picLocks noGrp="1" noChangeAspect="1"/>
          </p:cNvPicPr>
          <p:nvPr>
            <p:ph sz="half" idx="2"/>
          </p:nvPr>
        </p:nvPicPr>
        <p:blipFill>
          <a:blip r:embed="rId3"/>
          <a:stretch>
            <a:fillRect/>
          </a:stretch>
        </p:blipFill>
        <p:spPr>
          <a:xfrm>
            <a:off x="6791050" y="2467555"/>
            <a:ext cx="3943900" cy="3067478"/>
          </a:xfrm>
        </p:spPr>
      </p:pic>
    </p:spTree>
    <p:extLst>
      <p:ext uri="{BB962C8B-B14F-4D97-AF65-F5344CB8AC3E}">
        <p14:creationId xmlns:p14="http://schemas.microsoft.com/office/powerpoint/2010/main" val="17451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F784-5B87-F293-E52C-FA3AC828946B}"/>
              </a:ext>
            </a:extLst>
          </p:cNvPr>
          <p:cNvSpPr>
            <a:spLocks noGrp="1"/>
          </p:cNvSpPr>
          <p:nvPr>
            <p:ph type="title"/>
          </p:nvPr>
        </p:nvSpPr>
        <p:spPr/>
        <p:txBody>
          <a:bodyPr>
            <a:normAutofit/>
          </a:bodyPr>
          <a:lstStyle/>
          <a:p>
            <a:pPr algn="ct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novel combination of active and passive technologies integrated </a:t>
            </a:r>
            <a:b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into the hardware surface to alleviate dust contamination.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36D0B0-F285-1CF3-CAF8-431BF5049AC6}"/>
              </a:ext>
            </a:extLst>
          </p:cNvPr>
          <p:cNvSpPr>
            <a:spLocks noGrp="1"/>
          </p:cNvSpPr>
          <p:nvPr>
            <p:ph sz="half" idx="1"/>
          </p:nvPr>
        </p:nvSpPr>
        <p:spPr/>
        <p:txBody>
          <a:bodyPr>
            <a:normAutofit/>
          </a:bodyPr>
          <a:lstStyle/>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two specific technologies, the Electrodynamics Dust Shield (EDS) active technology and Work Function Matching Coating (WFM) passive technology</a:t>
            </a: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eveloped by NASA for rigid surfaces,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 high performance materials such as the Carbon Nanotube (CNT) flexible fibers to develop a spacesuit-integrated dust cleaning system. </a:t>
            </a:r>
            <a:endParaRPr lang="en-US" sz="2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1AD7DFC-5036-C26C-22F4-F8A1A007C5C3}"/>
              </a:ext>
            </a:extLst>
          </p:cNvPr>
          <p:cNvPicPr>
            <a:picLocks noGrp="1" noChangeAspect="1"/>
          </p:cNvPicPr>
          <p:nvPr>
            <p:ph sz="half" idx="2"/>
          </p:nvPr>
        </p:nvPicPr>
        <p:blipFill>
          <a:blip r:embed="rId2"/>
          <a:srcRect/>
          <a:stretch>
            <a:fillRect/>
          </a:stretch>
        </p:blipFill>
        <p:spPr bwMode="auto">
          <a:xfrm>
            <a:off x="7053262" y="2403987"/>
            <a:ext cx="3419475" cy="2673632"/>
          </a:xfrm>
          <a:prstGeom prst="rect">
            <a:avLst/>
          </a:prstGeom>
          <a:noFill/>
          <a:ln w="9525">
            <a:noFill/>
            <a:miter lim="800000"/>
            <a:headEnd/>
            <a:tailEnd/>
          </a:ln>
        </p:spPr>
      </p:pic>
    </p:spTree>
    <p:extLst>
      <p:ext uri="{BB962C8B-B14F-4D97-AF65-F5344CB8AC3E}">
        <p14:creationId xmlns:p14="http://schemas.microsoft.com/office/powerpoint/2010/main" val="383821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67C1-1B42-0058-4734-6E07D7CF8A6B}"/>
              </a:ext>
            </a:extLst>
          </p:cNvPr>
          <p:cNvSpPr>
            <a:spLocks noGrp="1"/>
          </p:cNvSpPr>
          <p:nvPr>
            <p:ph type="title"/>
          </p:nvPr>
        </p:nvSpPr>
        <p:spPr/>
        <p:txBody>
          <a:bodyPr/>
          <a:lstStyle/>
          <a:p>
            <a:r>
              <a:rPr lang="en-US" sz="4400" b="1" dirty="0">
                <a:solidFill>
                  <a:schemeClr val="accent2">
                    <a:lumMod val="75000"/>
                  </a:schemeClr>
                </a:solidFill>
                <a:latin typeface="Times New Roman" pitchFamily="18" charset="0"/>
                <a:cs typeface="Times New Roman" pitchFamily="18" charset="0"/>
              </a:rPr>
              <a:t>Conclusion</a:t>
            </a:r>
            <a:endParaRPr lang="en-US" dirty="0"/>
          </a:p>
        </p:txBody>
      </p:sp>
      <p:sp>
        <p:nvSpPr>
          <p:cNvPr id="3" name="Content Placeholder 2">
            <a:extLst>
              <a:ext uri="{FF2B5EF4-FFF2-40B4-BE49-F238E27FC236}">
                <a16:creationId xmlns:a16="http://schemas.microsoft.com/office/drawing/2014/main" id="{45C44D28-7EF0-EBEA-DF26-A04EAD46E5E7}"/>
              </a:ext>
            </a:extLst>
          </p:cNvPr>
          <p:cNvSpPr>
            <a:spLocks noGrp="1"/>
          </p:cNvSpPr>
          <p:nvPr>
            <p:ph idx="1"/>
          </p:nvPr>
        </p:nvSpPr>
        <p:spPr/>
        <p:txBody>
          <a:bodyPr/>
          <a:lstStyle/>
          <a:p>
            <a:r>
              <a:rPr lang="en-US" dirty="0"/>
              <a:t>Research Journalism posits an engaged science teacher within a community where knowledge-sharing is valued independent of age, background, or competency.</a:t>
            </a:r>
          </a:p>
          <a:p>
            <a:r>
              <a:rPr lang="en-US" dirty="0"/>
              <a:t>Visual models provide a scaffolding platform for interpreting data and observing data  patterns (with modifiers provided by atmosphere/ magnetosphere and material science substitutes).</a:t>
            </a:r>
          </a:p>
          <a:p>
            <a:r>
              <a:rPr lang="en-US" dirty="0"/>
              <a:t>System reliability models processes, disruptive patterns prompts further science forecasting threshold limits per Alert Warnings (Total Electron Counts).  </a:t>
            </a:r>
          </a:p>
          <a:p>
            <a:r>
              <a:rPr lang="en-US" dirty="0"/>
              <a:t>Uncertain problem domains require methods for characterization.</a:t>
            </a:r>
          </a:p>
          <a:p>
            <a:endParaRPr lang="en-US" dirty="0"/>
          </a:p>
          <a:p>
            <a:pPr marL="0" indent="0">
              <a:buNone/>
            </a:pPr>
            <a:endParaRPr lang="en-US" dirty="0"/>
          </a:p>
        </p:txBody>
      </p:sp>
    </p:spTree>
    <p:extLst>
      <p:ext uri="{BB962C8B-B14F-4D97-AF65-F5344CB8AC3E}">
        <p14:creationId xmlns:p14="http://schemas.microsoft.com/office/powerpoint/2010/main" val="119936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460B-4BFB-1743-810E-CDDF5055C9E5}"/>
              </a:ext>
            </a:extLst>
          </p:cNvPr>
          <p:cNvSpPr>
            <a:spLocks noGrp="1"/>
          </p:cNvSpPr>
          <p:nvPr>
            <p:ph type="title"/>
          </p:nvPr>
        </p:nvSpPr>
        <p:spPr/>
        <p:txBody>
          <a:bodyPr/>
          <a:lstStyle/>
          <a:p>
            <a:pPr algn="ctr"/>
            <a:r>
              <a:rPr lang="en-US" b="1" dirty="0"/>
              <a:t>Thank you</a:t>
            </a:r>
          </a:p>
        </p:txBody>
      </p:sp>
      <p:sp>
        <p:nvSpPr>
          <p:cNvPr id="3" name="Content Placeholder 2">
            <a:extLst>
              <a:ext uri="{FF2B5EF4-FFF2-40B4-BE49-F238E27FC236}">
                <a16:creationId xmlns:a16="http://schemas.microsoft.com/office/drawing/2014/main" id="{50050391-12B3-9B80-FB73-21CE426D6952}"/>
              </a:ext>
            </a:extLst>
          </p:cNvPr>
          <p:cNvSpPr>
            <a:spLocks noGrp="1"/>
          </p:cNvSpPr>
          <p:nvPr>
            <p:ph idx="1"/>
          </p:nvPr>
        </p:nvSpPr>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hlinkClick r:id="rId2"/>
              </a:rPr>
              <a:t>ronaldhoracefreeman@gmail.com</a:t>
            </a: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www.lunaropsjournal.org</a:t>
            </a:r>
          </a:p>
        </p:txBody>
      </p:sp>
    </p:spTree>
    <p:extLst>
      <p:ext uri="{BB962C8B-B14F-4D97-AF65-F5344CB8AC3E}">
        <p14:creationId xmlns:p14="http://schemas.microsoft.com/office/powerpoint/2010/main" val="153143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328E-AE81-B975-059B-F989A1F3F32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0DF1CAB7-605E-F5C1-8B6F-31204191BE85}"/>
              </a:ext>
            </a:extLst>
          </p:cNvPr>
          <p:cNvSpPr>
            <a:spLocks noGrp="1"/>
          </p:cNvSpPr>
          <p:nvPr>
            <p:ph idx="1"/>
          </p:nvPr>
        </p:nvSpPr>
        <p:spPr/>
        <p:txBody>
          <a:bodyPr/>
          <a:lstStyle/>
          <a:p>
            <a:pPr marL="514350" indent="-514350">
              <a:buFont typeface="+mj-lt"/>
              <a:buAutoNum type="arabicPeriod"/>
            </a:pPr>
            <a:r>
              <a:rPr lang="en-US" dirty="0"/>
              <a:t>Background</a:t>
            </a:r>
          </a:p>
          <a:p>
            <a:pPr marL="514350" indent="-514350">
              <a:buFont typeface="+mj-lt"/>
              <a:buAutoNum type="arabicPeriod"/>
            </a:pPr>
            <a:r>
              <a:rPr lang="en-US" dirty="0"/>
              <a:t>Atmospheric - Low Earth Orbital  Radio Communications</a:t>
            </a:r>
          </a:p>
          <a:p>
            <a:pPr marL="514350" indent="-514350">
              <a:buFont typeface="+mj-lt"/>
              <a:buAutoNum type="arabicPeriod"/>
            </a:pPr>
            <a:r>
              <a:rPr lang="en-US" dirty="0"/>
              <a:t>Introduction—Instructional Context</a:t>
            </a:r>
          </a:p>
          <a:p>
            <a:pPr marL="514350" indent="-514350">
              <a:buFont typeface="+mj-lt"/>
              <a:buAutoNum type="arabicPeriod"/>
            </a:pPr>
            <a:r>
              <a:rPr lang="en-US" dirty="0"/>
              <a:t>Lunar Exospheric Radio Communications</a:t>
            </a:r>
          </a:p>
          <a:p>
            <a:pPr marL="514350" indent="-514350">
              <a:buFont typeface="+mj-lt"/>
              <a:buAutoNum type="arabicPeriod"/>
            </a:pPr>
            <a:r>
              <a:rPr lang="en-US" dirty="0"/>
              <a:t>Conclusion</a:t>
            </a:r>
          </a:p>
        </p:txBody>
      </p:sp>
    </p:spTree>
    <p:extLst>
      <p:ext uri="{BB962C8B-B14F-4D97-AF65-F5344CB8AC3E}">
        <p14:creationId xmlns:p14="http://schemas.microsoft.com/office/powerpoint/2010/main" val="29600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E048-8334-991D-6046-2D94CA914810}"/>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sun is the main source of space weather</a:t>
            </a: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Naturally occurring space radiation is always with us. It occurs when atoms, ions, or subatomic particles are accelerated to high velocity by processes such as solar particle events from the Sun. Disrupted propagation of radio signals emitted by satellites, disruptions in telecommunications, GPS position, aviation, and sometimes Earth’s ground electric power. Analyses of historical blackout events in the United States indicate that even short blackouts, which occur several times during a year in the United States, sum up to an annual economic loss between $104B and $164 B.  </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C5F745B-63A1-5DCD-A9F3-10005AC2F135}"/>
              </a:ext>
            </a:extLst>
          </p:cNvPr>
          <p:cNvPicPr>
            <a:picLocks noGrp="1" noChangeAspect="1"/>
          </p:cNvPicPr>
          <p:nvPr>
            <p:ph idx="1"/>
          </p:nvPr>
        </p:nvPicPr>
        <p:blipFill>
          <a:blip r:embed="rId2"/>
          <a:srcRect/>
          <a:stretch>
            <a:fillRect/>
          </a:stretch>
        </p:blipFill>
        <p:spPr bwMode="auto">
          <a:xfrm>
            <a:off x="1968500" y="1842294"/>
            <a:ext cx="8255000" cy="4318000"/>
          </a:xfrm>
          <a:prstGeom prst="rect">
            <a:avLst/>
          </a:prstGeom>
          <a:noFill/>
          <a:ln w="9525">
            <a:noFill/>
            <a:miter lim="800000"/>
            <a:headEnd/>
            <a:tailEnd/>
          </a:ln>
        </p:spPr>
      </p:pic>
    </p:spTree>
    <p:extLst>
      <p:ext uri="{BB962C8B-B14F-4D97-AF65-F5344CB8AC3E}">
        <p14:creationId xmlns:p14="http://schemas.microsoft.com/office/powerpoint/2010/main" val="224499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US" sz="2000" b="1" dirty="0">
                <a:latin typeface="Times New Roman" pitchFamily="18" charset="0"/>
                <a:cs typeface="Times New Roman" pitchFamily="18" charset="0"/>
              </a:rPr>
              <a:t>NOAA.</a:t>
            </a:r>
            <a:r>
              <a:rPr lang="en-US" sz="2000" dirty="0">
                <a:latin typeface="Times New Roman" pitchFamily="18" charset="0"/>
                <a:cs typeface="Times New Roman" pitchFamily="18" charset="0"/>
              </a:rPr>
              <a:t> The TEC in the ionosphere is modified by changing solar Extreme Ultra-Violet radiation, geomagnetic storms, and the atmospheric waves that propagate up from the lower atmosphere. The propagation of radio waves is affected by the ionosphere. </a:t>
            </a:r>
          </a:p>
        </p:txBody>
      </p:sp>
      <p:sp>
        <p:nvSpPr>
          <p:cNvPr id="22" name="Text Placeholder 21"/>
          <p:cNvSpPr>
            <a:spLocks noGrp="1"/>
          </p:cNvSpPr>
          <p:nvPr>
            <p:ph type="body" idx="1"/>
          </p:nvPr>
        </p:nvSpPr>
        <p:spPr/>
        <p:txBody>
          <a:bodyPr anchor="ctr">
            <a:noAutofit/>
          </a:bodyPr>
          <a:lstStyle/>
          <a:p>
            <a:pPr>
              <a:spcBef>
                <a:spcPts val="0"/>
              </a:spcBef>
            </a:pPr>
            <a:r>
              <a:rPr lang="en-US" sz="1600" dirty="0">
                <a:latin typeface="Times New Roman" pitchFamily="18" charset="0"/>
                <a:cs typeface="Times New Roman" pitchFamily="18" charset="0"/>
              </a:rPr>
              <a:t>Global Ionosphere: </a:t>
            </a:r>
            <a:r>
              <a:rPr lang="en-US" sz="1600" b="0" dirty="0">
                <a:latin typeface="Times New Roman" pitchFamily="18" charset="0"/>
                <a:cs typeface="Times New Roman" pitchFamily="18" charset="0"/>
              </a:rPr>
              <a:t>The Total Electron Content (TEC) is the total number of electrons present along a path between a radio transmitter and receiver. Radio waves are affected by the presence of electrons.</a:t>
            </a:r>
            <a:endParaRPr lang="en-US" sz="1600" dirty="0">
              <a:latin typeface="Times New Roman" pitchFamily="18" charset="0"/>
              <a:cs typeface="Times New Roman" pitchFamily="18" charset="0"/>
            </a:endParaRPr>
          </a:p>
        </p:txBody>
      </p:sp>
      <p:pic>
        <p:nvPicPr>
          <p:cNvPr id="7" name="Picture 2"/>
          <p:cNvPicPr>
            <a:picLocks noGrp="1" noChangeAspect="1" noChangeArrowheads="1"/>
          </p:cNvPicPr>
          <p:nvPr>
            <p:ph sz="half" idx="2"/>
          </p:nvPr>
        </p:nvPicPr>
        <p:blipFill>
          <a:blip r:embed="rId2"/>
          <a:srcRect/>
          <a:stretch>
            <a:fillRect/>
          </a:stretch>
        </p:blipFill>
        <p:spPr>
          <a:xfrm>
            <a:off x="1910686" y="2754815"/>
            <a:ext cx="3252467" cy="3434848"/>
          </a:xfrm>
        </p:spPr>
      </p:pic>
      <p:sp>
        <p:nvSpPr>
          <p:cNvPr id="5" name="Text Placeholder 4"/>
          <p:cNvSpPr>
            <a:spLocks noGrp="1"/>
          </p:cNvSpPr>
          <p:nvPr>
            <p:ph type="body" sz="quarter" idx="3"/>
          </p:nvPr>
        </p:nvSpPr>
        <p:spPr/>
        <p:txBody>
          <a:bodyPr anchor="t">
            <a:normAutofit fontScale="25000" lnSpcReduction="20000"/>
          </a:bodyPr>
          <a:lstStyle/>
          <a:p>
            <a:r>
              <a:rPr lang="en-US" sz="6400" b="0" dirty="0">
                <a:latin typeface="Times New Roman" pitchFamily="18" charset="0"/>
                <a:cs typeface="Times New Roman" pitchFamily="18" charset="0"/>
              </a:rPr>
              <a:t>The TEC in the ionosphere is modified by changing solar Extreme Ultra-Violet radiation, geomagnetic storms, and the atmospheric waves that propagate up from the lower atmosphere.</a:t>
            </a:r>
          </a:p>
          <a:p>
            <a:r>
              <a:rPr lang="en-US" dirty="0"/>
              <a:t> </a:t>
            </a:r>
          </a:p>
        </p:txBody>
      </p:sp>
      <p:sp>
        <p:nvSpPr>
          <p:cNvPr id="6" name="Content Placeholder 5"/>
          <p:cNvSpPr>
            <a:spLocks noGrp="1"/>
          </p:cNvSpPr>
          <p:nvPr>
            <p:ph sz="quarter" idx="4"/>
          </p:nvPr>
        </p:nvSpPr>
        <p:spPr/>
        <p:txBody>
          <a:bodyPr>
            <a:normAutofit fontScale="47500" lnSpcReduction="20000"/>
          </a:bodyPr>
          <a:lstStyle/>
          <a:p>
            <a:endParaRPr lang="en-US" dirty="0"/>
          </a:p>
          <a:p>
            <a:r>
              <a:rPr lang="en-US" sz="3800" dirty="0">
                <a:latin typeface="Times New Roman" pitchFamily="18" charset="0"/>
                <a:cs typeface="Times New Roman" pitchFamily="18" charset="0"/>
              </a:rPr>
              <a:t>The first of its kind coupled Whole Atmosphere Model and Ionosphere </a:t>
            </a:r>
            <a:r>
              <a:rPr lang="en-US" sz="3800" dirty="0" err="1">
                <a:latin typeface="Times New Roman" pitchFamily="18" charset="0"/>
                <a:cs typeface="Times New Roman" pitchFamily="18" charset="0"/>
              </a:rPr>
              <a:t>Plasmasphere</a:t>
            </a:r>
            <a:r>
              <a:rPr lang="en-US" sz="3800" dirty="0">
                <a:latin typeface="Times New Roman" pitchFamily="18" charset="0"/>
                <a:cs typeface="Times New Roman" pitchFamily="18" charset="0"/>
              </a:rPr>
              <a:t> Electrodynamics Model (WAM-IPE Model) is now part of the Space Weather Prediction Center’s (SWPC) suite of forecast tools and has expanded space weather forecasts </a:t>
            </a:r>
          </a:p>
          <a:p>
            <a:pPr>
              <a:buNone/>
            </a:pPr>
            <a:endParaRPr lang="en-US" sz="3800" dirty="0">
              <a:latin typeface="Times New Roman" pitchFamily="18" charset="0"/>
              <a:cs typeface="Times New Roman" pitchFamily="18" charset="0"/>
            </a:endParaRPr>
          </a:p>
          <a:p>
            <a:r>
              <a:rPr lang="en-US" sz="3800" dirty="0">
                <a:latin typeface="Times New Roman" pitchFamily="18" charset="0"/>
                <a:cs typeface="Times New Roman" pitchFamily="18" charset="0"/>
              </a:rPr>
              <a:t>The Total Electron Content (TEC) is the total number of electrons present along a path between a radio transmitter and receiver. Radio waves are affected by the presence of electrons. The more electrons in the path of the radio wave, the more the radio signal will be affected. For ground to satellite communication and satellite navigation, TEC is a good parameter to monitor for possible space weather impacts.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E5E9-6331-5D31-9792-00190D8CCC31}"/>
              </a:ext>
            </a:extLst>
          </p:cNvPr>
          <p:cNvSpPr>
            <a:spLocks noGrp="1"/>
          </p:cNvSpPr>
          <p:nvPr>
            <p:ph type="title"/>
          </p:nvPr>
        </p:nvSpPr>
        <p:spPr/>
        <p:txBody>
          <a:bodyPr>
            <a:normAutofit fontScale="90000"/>
          </a:bodyPr>
          <a:lstStyle/>
          <a:p>
            <a:pPr algn="ct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Introduction—Instructional Context</a:t>
            </a:r>
            <a:br>
              <a:rPr lang="en-US" dirty="0"/>
            </a:br>
            <a:endParaRPr lang="en-US" dirty="0"/>
          </a:p>
        </p:txBody>
      </p:sp>
      <p:pic>
        <p:nvPicPr>
          <p:cNvPr id="5" name="Content Placeholder 4">
            <a:extLst>
              <a:ext uri="{FF2B5EF4-FFF2-40B4-BE49-F238E27FC236}">
                <a16:creationId xmlns:a16="http://schemas.microsoft.com/office/drawing/2014/main" id="{21B9C60B-6844-B3F6-20BF-DAD1E8049E79}"/>
              </a:ext>
            </a:extLst>
          </p:cNvPr>
          <p:cNvPicPr>
            <a:picLocks noGrp="1" noChangeAspect="1"/>
          </p:cNvPicPr>
          <p:nvPr>
            <p:ph idx="1"/>
          </p:nvPr>
        </p:nvPicPr>
        <p:blipFill>
          <a:blip r:embed="rId2"/>
          <a:stretch>
            <a:fillRect/>
          </a:stretch>
        </p:blipFill>
        <p:spPr>
          <a:xfrm>
            <a:off x="1493740" y="2005781"/>
            <a:ext cx="9124559" cy="4026309"/>
          </a:xfrm>
        </p:spPr>
      </p:pic>
    </p:spTree>
    <p:extLst>
      <p:ext uri="{BB962C8B-B14F-4D97-AF65-F5344CB8AC3E}">
        <p14:creationId xmlns:p14="http://schemas.microsoft.com/office/powerpoint/2010/main" val="121306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705B-F6F5-F03B-D7CD-8134CD6FA35D}"/>
              </a:ext>
            </a:extLst>
          </p:cNvPr>
          <p:cNvSpPr>
            <a:spLocks noGrp="1"/>
          </p:cNvSpPr>
          <p:nvPr>
            <p:ph type="title"/>
          </p:nvPr>
        </p:nvSpPr>
        <p:spPr/>
        <p:txBody>
          <a:bodyPr>
            <a:normAutofit fontScale="90000"/>
          </a:bodyPr>
          <a:lstStyle/>
          <a:p>
            <a:r>
              <a:rPr lang="en-US" sz="3200" b="1" dirty="0">
                <a:latin typeface="Times New Roman" panose="02020603050405020304" pitchFamily="18" charset="0"/>
                <a:cs typeface="Times New Roman" panose="02020603050405020304" pitchFamily="18" charset="0"/>
              </a:rPr>
              <a:t>Lunar Exospheric Radio Communications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Example1---November 26, 2018</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E7CA57C-B6C9-FE8F-E758-CDC5CEE6C926}"/>
              </a:ext>
            </a:extLst>
          </p:cNvPr>
          <p:cNvSpPr>
            <a:spLocks noGrp="1"/>
          </p:cNvSpPr>
          <p:nvPr>
            <p:ph type="body" idx="1"/>
          </p:nvPr>
        </p:nvSpPr>
        <p:spPr/>
        <p:txBody>
          <a:bodyPr/>
          <a:lstStyle/>
          <a:p>
            <a:r>
              <a:rPr lang="en-US" sz="2400" b="1" dirty="0">
                <a:solidFill>
                  <a:schemeClr val="accent2">
                    <a:lumMod val="75000"/>
                  </a:schemeClr>
                </a:solidFill>
                <a:latin typeface="Times New Roman" pitchFamily="18" charset="0"/>
                <a:cs typeface="Times New Roman" pitchFamily="18" charset="0"/>
              </a:rPr>
              <a:t>Notional Mars Architecture</a:t>
            </a:r>
            <a:endParaRPr lang="en-US" dirty="0"/>
          </a:p>
        </p:txBody>
      </p:sp>
      <p:sp>
        <p:nvSpPr>
          <p:cNvPr id="5" name="Text Placeholder 4">
            <a:extLst>
              <a:ext uri="{FF2B5EF4-FFF2-40B4-BE49-F238E27FC236}">
                <a16:creationId xmlns:a16="http://schemas.microsoft.com/office/drawing/2014/main" id="{57BA2941-DE95-FD9F-E34A-6847A902A8F3}"/>
              </a:ext>
            </a:extLst>
          </p:cNvPr>
          <p:cNvSpPr>
            <a:spLocks noGrp="1"/>
          </p:cNvSpPr>
          <p:nvPr>
            <p:ph type="body" sz="quarter" idx="3"/>
          </p:nvPr>
        </p:nvSpPr>
        <p:spPr/>
        <p:txBody>
          <a:bodyPr/>
          <a:lstStyle/>
          <a:p>
            <a:r>
              <a:rPr lang="en-US" sz="2400" b="1" dirty="0" err="1">
                <a:solidFill>
                  <a:schemeClr val="accent2">
                    <a:lumMod val="75000"/>
                  </a:schemeClr>
                </a:solidFill>
                <a:latin typeface="Times New Roman" pitchFamily="18" charset="0"/>
                <a:cs typeface="Times New Roman" pitchFamily="18" charset="0"/>
              </a:rPr>
              <a:t>Cubesats</a:t>
            </a:r>
            <a:r>
              <a:rPr lang="en-US" sz="2400" b="1" dirty="0">
                <a:solidFill>
                  <a:schemeClr val="accent2">
                    <a:lumMod val="75000"/>
                  </a:schemeClr>
                </a:solidFill>
                <a:latin typeface="Times New Roman" pitchFamily="18" charset="0"/>
                <a:cs typeface="Times New Roman" pitchFamily="18" charset="0"/>
              </a:rPr>
              <a:t> on </a:t>
            </a:r>
            <a:r>
              <a:rPr lang="en-US" sz="2400" b="1" dirty="0" err="1">
                <a:solidFill>
                  <a:schemeClr val="accent2">
                    <a:lumMod val="75000"/>
                  </a:schemeClr>
                </a:solidFill>
                <a:latin typeface="Times New Roman" pitchFamily="18" charset="0"/>
                <a:cs typeface="Times New Roman" pitchFamily="18" charset="0"/>
              </a:rPr>
              <a:t>MartianMissions</a:t>
            </a:r>
            <a:endParaRPr lang="en-US" dirty="0"/>
          </a:p>
        </p:txBody>
      </p:sp>
      <p:pic>
        <p:nvPicPr>
          <p:cNvPr id="7" name="Content Placeholder 3">
            <a:extLst>
              <a:ext uri="{FF2B5EF4-FFF2-40B4-BE49-F238E27FC236}">
                <a16:creationId xmlns:a16="http://schemas.microsoft.com/office/drawing/2014/main" id="{BCA26A65-030E-9855-A289-C84B2AF420EF}"/>
              </a:ext>
            </a:extLst>
          </p:cNvPr>
          <p:cNvPicPr>
            <a:picLocks noGrp="1"/>
          </p:cNvPicPr>
          <p:nvPr>
            <p:ph sz="half" idx="2"/>
          </p:nvPr>
        </p:nvPicPr>
        <p:blipFill>
          <a:blip r:embed="rId2" cstate="print"/>
          <a:srcRect/>
          <a:stretch>
            <a:fillRect/>
          </a:stretch>
        </p:blipFill>
        <p:spPr bwMode="auto">
          <a:xfrm>
            <a:off x="836612" y="2505075"/>
            <a:ext cx="4099877" cy="3684588"/>
          </a:xfrm>
          <a:prstGeom prst="rect">
            <a:avLst/>
          </a:prstGeom>
          <a:noFill/>
          <a:ln w="9525">
            <a:noFill/>
            <a:miter lim="800000"/>
            <a:headEnd/>
            <a:tailEnd/>
          </a:ln>
        </p:spPr>
      </p:pic>
      <p:pic>
        <p:nvPicPr>
          <p:cNvPr id="8" name="Content Placeholder 3">
            <a:extLst>
              <a:ext uri="{FF2B5EF4-FFF2-40B4-BE49-F238E27FC236}">
                <a16:creationId xmlns:a16="http://schemas.microsoft.com/office/drawing/2014/main" id="{5C019581-106F-586B-2FD2-5BE480C30DD2}"/>
              </a:ext>
            </a:extLst>
          </p:cNvPr>
          <p:cNvPicPr>
            <a:picLocks noGrp="1"/>
          </p:cNvPicPr>
          <p:nvPr>
            <p:ph sz="quarter" idx="4"/>
          </p:nvPr>
        </p:nvPicPr>
        <p:blipFill>
          <a:blip r:embed="rId3" cstate="print"/>
          <a:srcRect/>
          <a:stretch>
            <a:fillRect/>
          </a:stretch>
        </p:blipFill>
        <p:spPr bwMode="auto">
          <a:xfrm>
            <a:off x="6172200" y="3006726"/>
            <a:ext cx="5183188" cy="2907377"/>
          </a:xfrm>
          <a:prstGeom prst="rect">
            <a:avLst/>
          </a:prstGeom>
          <a:noFill/>
          <a:ln w="9525">
            <a:noFill/>
            <a:miter lim="800000"/>
            <a:headEnd/>
            <a:tailEnd/>
          </a:ln>
        </p:spPr>
      </p:pic>
    </p:spTree>
    <p:extLst>
      <p:ext uri="{BB962C8B-B14F-4D97-AF65-F5344CB8AC3E}">
        <p14:creationId xmlns:p14="http://schemas.microsoft.com/office/powerpoint/2010/main" val="62997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BB64-EAC6-D401-0108-F82E7FD0D08B}"/>
              </a:ext>
            </a:extLst>
          </p:cNvPr>
          <p:cNvSpPr>
            <a:spLocks noGrp="1"/>
          </p:cNvSpPr>
          <p:nvPr>
            <p:ph type="title"/>
          </p:nvPr>
        </p:nvSpPr>
        <p:spPr/>
        <p:txBody>
          <a:bodyPr>
            <a:norm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Examples of dust-related damage of mechanisms per </a:t>
            </a:r>
            <a:br>
              <a:rPr lang="en-US" sz="2800" b="1" dirty="0">
                <a:latin typeface="Times New Roman" panose="02020603050405020304" pitchFamily="18" charset="0"/>
                <a:ea typeface="Calibri" panose="020F0502020204030204" pitchFamily="34" charset="0"/>
                <a:cs typeface="Times New Roman" panose="02020603050405020304" pitchFamily="18" charset="0"/>
              </a:rPr>
            </a:br>
            <a:r>
              <a:rPr lang="en-US" sz="2800" b="1" dirty="0">
                <a:latin typeface="Times New Roman" panose="02020603050405020304" pitchFamily="18" charset="0"/>
                <a:ea typeface="Calibri" panose="020F0502020204030204" pitchFamily="34" charset="0"/>
                <a:cs typeface="Times New Roman" panose="02020603050405020304" pitchFamily="18" charset="0"/>
              </a:rPr>
              <a:t>Apollo 17 de-briefing reports.</a:t>
            </a:r>
            <a:endParaRPr lang="en-US" sz="2800"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D691E72F-5368-DD5B-FCF0-071FE1ED5D8F}"/>
              </a:ext>
            </a:extLst>
          </p:cNvPr>
          <p:cNvPicPr>
            <a:picLocks noGrp="1" noChangeAspect="1"/>
          </p:cNvPicPr>
          <p:nvPr>
            <p:ph sz="half" idx="2"/>
          </p:nvPr>
        </p:nvPicPr>
        <p:blipFill>
          <a:blip r:embed="rId2"/>
          <a:stretch>
            <a:fillRect/>
          </a:stretch>
        </p:blipFill>
        <p:spPr>
          <a:xfrm>
            <a:off x="6172200" y="2138516"/>
            <a:ext cx="5181600" cy="3265975"/>
          </a:xfrm>
        </p:spPr>
      </p:pic>
      <p:pic>
        <p:nvPicPr>
          <p:cNvPr id="5" name="Content Placeholder 3">
            <a:extLst>
              <a:ext uri="{FF2B5EF4-FFF2-40B4-BE49-F238E27FC236}">
                <a16:creationId xmlns:a16="http://schemas.microsoft.com/office/drawing/2014/main" id="{10ADC2F9-E942-C1B6-2356-F8849274C02F}"/>
              </a:ext>
            </a:extLst>
          </p:cNvPr>
          <p:cNvPicPr>
            <a:picLocks noGrp="1" noChangeAspect="1"/>
          </p:cNvPicPr>
          <p:nvPr>
            <p:ph sz="half" idx="1"/>
          </p:nvPr>
        </p:nvPicPr>
        <p:blipFill>
          <a:blip r:embed="rId3"/>
          <a:srcRect/>
          <a:stretch>
            <a:fillRect/>
          </a:stretch>
        </p:blipFill>
        <p:spPr bwMode="auto">
          <a:xfrm>
            <a:off x="838200" y="2138516"/>
            <a:ext cx="5181600" cy="3265975"/>
          </a:xfrm>
          <a:prstGeom prst="rect">
            <a:avLst/>
          </a:prstGeom>
          <a:noFill/>
          <a:ln w="9525">
            <a:noFill/>
            <a:miter lim="800000"/>
            <a:headEnd/>
            <a:tailEnd/>
          </a:ln>
        </p:spPr>
      </p:pic>
    </p:spTree>
    <p:extLst>
      <p:ext uri="{BB962C8B-B14F-4D97-AF65-F5344CB8AC3E}">
        <p14:creationId xmlns:p14="http://schemas.microsoft.com/office/powerpoint/2010/main" val="53433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A09F-8EA0-9E92-72B5-3C3CF22DBB50}"/>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Aptos" panose="020B0004020202020204" pitchFamily="34" charset="0"/>
              </a:rPr>
              <a:t>Dust particles lifted from the surface of the regolith and levitating, immersed in the interstellar or interplanetary plasma, are electrically charged and, therefore, are associated with the plasma through electric and magnetic fields</a:t>
            </a:r>
            <a:endParaRPr lang="en-US" sz="2400" b="1" dirty="0"/>
          </a:p>
        </p:txBody>
      </p:sp>
      <p:sp>
        <p:nvSpPr>
          <p:cNvPr id="3" name="Content Placeholder 2">
            <a:extLst>
              <a:ext uri="{FF2B5EF4-FFF2-40B4-BE49-F238E27FC236}">
                <a16:creationId xmlns:a16="http://schemas.microsoft.com/office/drawing/2014/main" id="{C019A659-2B7D-1794-5C29-22D7FB67C3CD}"/>
              </a:ext>
            </a:extLst>
          </p:cNvPr>
          <p:cNvSpPr>
            <a:spLocks noGrp="1"/>
          </p:cNvSpPr>
          <p:nvPr>
            <p:ph sz="half" idx="1"/>
          </p:nvPr>
        </p:nvSpPr>
        <p:spPr/>
        <p:txBody>
          <a:bodyPr>
            <a:normAutofit/>
          </a:bodyPr>
          <a:lstStyle/>
          <a:p>
            <a:r>
              <a:rPr lang="en-US" sz="2000" dirty="0">
                <a:effectLst/>
                <a:latin typeface="Times New Roman" panose="02020603050405020304" pitchFamily="18" charset="0"/>
                <a:ea typeface="Aptos" panose="020B0004020202020204" pitchFamily="34" charset="0"/>
              </a:rPr>
              <a:t>Dust particles lifted from the surface of the regolith and levitating, immersed in the interstellar or interplanetary plasma.</a:t>
            </a:r>
          </a:p>
          <a:p>
            <a:r>
              <a:rPr lang="en-US" sz="2000" dirty="0">
                <a:latin typeface="Times New Roman" panose="02020603050405020304" pitchFamily="18" charset="0"/>
                <a:ea typeface="Aptos" panose="020B0004020202020204" pitchFamily="34" charset="0"/>
              </a:rPr>
              <a:t>E</a:t>
            </a:r>
            <a:r>
              <a:rPr lang="en-US" sz="2000" dirty="0">
                <a:effectLst/>
                <a:latin typeface="Times New Roman" panose="02020603050405020304" pitchFamily="18" charset="0"/>
                <a:ea typeface="Aptos" panose="020B0004020202020204" pitchFamily="34" charset="0"/>
              </a:rPr>
              <a:t>lectrically charged and, associated with the plasma through electric and magnetic fields.</a:t>
            </a:r>
          </a:p>
          <a:p>
            <a:r>
              <a:rPr lang="en-US" sz="2000" dirty="0">
                <a:latin typeface="Times New Roman" panose="02020603050405020304" pitchFamily="18" charset="0"/>
                <a:ea typeface="Aptos" panose="020B0004020202020204" pitchFamily="34" charset="0"/>
              </a:rPr>
              <a:t>D</a:t>
            </a:r>
            <a:r>
              <a:rPr lang="en-US" sz="2000" dirty="0">
                <a:effectLst/>
                <a:latin typeface="Times New Roman" panose="02020603050405020304" pitchFamily="18" charset="0"/>
                <a:ea typeface="Aptos" panose="020B0004020202020204" pitchFamily="34" charset="0"/>
              </a:rPr>
              <a:t>ust can be considered as a collection of isolated particles (“dust-in-plasma”)</a:t>
            </a:r>
            <a:endParaRPr lang="en-US" sz="2000" dirty="0"/>
          </a:p>
        </p:txBody>
      </p:sp>
      <p:sp>
        <p:nvSpPr>
          <p:cNvPr id="4" name="Content Placeholder 3">
            <a:extLst>
              <a:ext uri="{FF2B5EF4-FFF2-40B4-BE49-F238E27FC236}">
                <a16:creationId xmlns:a16="http://schemas.microsoft.com/office/drawing/2014/main" id="{BD519B5F-8C19-2C09-FF57-4BEC1B7DE675}"/>
              </a:ext>
            </a:extLst>
          </p:cNvPr>
          <p:cNvSpPr>
            <a:spLocks noGrp="1"/>
          </p:cNvSpPr>
          <p:nvPr>
            <p:ph sz="half" idx="2"/>
          </p:nvPr>
        </p:nvSpPr>
        <p:spPr/>
        <p:txBody>
          <a:bodyPr/>
          <a:lstStyle/>
          <a:p>
            <a:r>
              <a:rPr lang="en-US" sz="2000" kern="100" dirty="0">
                <a:latin typeface="Times New Roman" panose="02020603050405020304" pitchFamily="18" charset="0"/>
                <a:ea typeface="Aptos" panose="020B0004020202020204" pitchFamily="34" charset="0"/>
                <a:cs typeface="Times New Roman" panose="02020603050405020304" pitchFamily="18" charset="0"/>
              </a:rPr>
              <a:t>P</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lasma containing charged dust particles referred to as a “dust plasma”, has properties determined by the ratio of three characteristic length scales: </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dust grain size a, Debye length, and dust density.</a:t>
            </a:r>
          </a:p>
          <a:p>
            <a:r>
              <a:rPr lang="en-US" sz="2000" dirty="0">
                <a:latin typeface="Times New Roman" panose="02020603050405020304" pitchFamily="18" charset="0"/>
                <a:ea typeface="Aptos" panose="020B0004020202020204" pitchFamily="34" charset="0"/>
                <a:cs typeface="Times New Roman" panose="02020603050405020304" pitchFamily="18" charset="0"/>
              </a:rPr>
              <a:t>D</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ust plasma medium includes plasma flows, secondary particles, photoelectrons, levitating dust particles of regolith, as well as the extremely rarefied atmosphere of the Moon.</a:t>
            </a:r>
          </a:p>
          <a:p>
            <a:r>
              <a:rPr lang="en-US" sz="2000" dirty="0">
                <a:latin typeface="Times New Roman" panose="02020603050405020304" pitchFamily="18" charset="0"/>
                <a:ea typeface="Aptos" panose="020B0004020202020204" pitchFamily="34" charset="0"/>
                <a:cs typeface="Times New Roman" panose="02020603050405020304" pitchFamily="18" charset="0"/>
              </a:rPr>
              <a:t>A</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dirty="0" err="1">
                <a:effectLst/>
                <a:latin typeface="Times New Roman" panose="02020603050405020304" pitchFamily="18" charset="0"/>
                <a:ea typeface="Aptos" panose="020B0004020202020204" pitchFamily="34" charset="0"/>
                <a:cs typeface="Times New Roman" panose="02020603050405020304" pitchFamily="18" charset="0"/>
              </a:rPr>
              <a:t>collisionless</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 exosphere of the Moon, which can extend to several hundred kilometers above the surface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0006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74C9-0BA1-D8D8-24E2-E0FA564CB21E}"/>
              </a:ext>
            </a:extLst>
          </p:cNvPr>
          <p:cNvSpPr>
            <a:spLocks noGrp="1"/>
          </p:cNvSpPr>
          <p:nvPr>
            <p:ph type="title"/>
          </p:nvPr>
        </p:nvSpPr>
        <p:spPr/>
        <p:txBody>
          <a:bodyPr>
            <a:normAutofit/>
          </a:bodyPr>
          <a:lstStyle/>
          <a:p>
            <a:r>
              <a:rPr lang="en-US" sz="2400" b="1" dirty="0">
                <a:effectLst/>
                <a:latin typeface="Times New Roman" panose="02020603050405020304" pitchFamily="18" charset="0"/>
                <a:ea typeface="Calibri" panose="020F0502020204030204" pitchFamily="34" charset="0"/>
              </a:rPr>
              <a:t>Lunar charging environment: The lunar surface is subject to the solar wind plasma, and ultraviolet and soft x-ray radiation that can vary over the course of a lunar day.</a:t>
            </a:r>
            <a:endParaRPr lang="en-US" sz="24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077A252-9486-5107-A31B-092FBA3E2274}"/>
              </a:ext>
            </a:extLst>
          </p:cNvPr>
          <p:cNvPicPr>
            <a:picLocks noGrp="1" noChangeAspect="1"/>
          </p:cNvPicPr>
          <p:nvPr>
            <p:ph idx="1"/>
          </p:nvPr>
        </p:nvPicPr>
        <p:blipFill>
          <a:blip r:embed="rId2"/>
          <a:stretch>
            <a:fillRect/>
          </a:stretch>
        </p:blipFill>
        <p:spPr>
          <a:xfrm>
            <a:off x="838200" y="2129322"/>
            <a:ext cx="10515599" cy="3743944"/>
          </a:xfrm>
        </p:spPr>
      </p:pic>
    </p:spTree>
    <p:extLst>
      <p:ext uri="{BB962C8B-B14F-4D97-AF65-F5344CB8AC3E}">
        <p14:creationId xmlns:p14="http://schemas.microsoft.com/office/powerpoint/2010/main" val="346824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TotalTime>
  <Words>961</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CIDFont+F3</vt:lpstr>
      <vt:lpstr>CIDFont+F4</vt:lpstr>
      <vt:lpstr>Times New Roman</vt:lpstr>
      <vt:lpstr>Office Theme</vt:lpstr>
      <vt:lpstr>Teaching K-12 Particle Physics as an Advocate:  A Personal Journey into Radio Wave Science and Technology Research </vt:lpstr>
      <vt:lpstr>Contents</vt:lpstr>
      <vt:lpstr>The sun is the main source of space weather.  Naturally occurring space radiation is always with us. It occurs when atoms, ions, or subatomic particles are accelerated to high velocity by processes such as solar particle events from the Sun. Disrupted propagation of radio signals emitted by satellites, disruptions in telecommunications, GPS position, aviation, and sometimes Earth’s ground electric power. Analyses of historical blackout events in the United States indicate that even short blackouts, which occur several times during a year in the United States, sum up to an annual economic loss between $104B and $164 B.   </vt:lpstr>
      <vt:lpstr>NOAA. The TEC in the ionosphere is modified by changing solar Extreme Ultra-Violet radiation, geomagnetic storms, and the atmospheric waves that propagate up from the lower atmosphere. The propagation of radio waves is affected by the ionosphere. </vt:lpstr>
      <vt:lpstr> Introduction—Instructional Context </vt:lpstr>
      <vt:lpstr>Lunar Exospheric Radio Communications  Example1---November 26, 2018 </vt:lpstr>
      <vt:lpstr>Examples of dust-related damage of mechanisms per  Apollo 17 de-briefing reports.</vt:lpstr>
      <vt:lpstr>Dust particles lifted from the surface of the regolith and levitating, immersed in the interstellar or interplanetary plasma, are electrically charged and, therefore, are associated with the plasma through electric and magnetic fields</vt:lpstr>
      <vt:lpstr>Lunar charging environment: The lunar surface is subject to the solar wind plasma, and ultraviolet and soft x-ray radiation that can vary over the course of a lunar day.</vt:lpstr>
      <vt:lpstr>PowerPoint Presentation</vt:lpstr>
      <vt:lpstr>          The physics of “dust-in-plasma” (PoD) The photoelectron sheath and floating fine positively charged dust particles constitute a two-component dusty plasma in the sunlit lunar regolith’s vicinity.</vt:lpstr>
      <vt:lpstr>When lunar dust does enter inside the plasma sheath, Das et al. (2016) [3] explained the ion drag force and neutral drag force caused by the plasma are negligibly smaller than the electrostatic force. Therefore, charged particles interact with the spacecraft within the confines of the plasma sheath, while the interaction between dust with plasma, neglected.</vt:lpstr>
      <vt:lpstr>When lunar dust does enter inside the plasma sheath, Das et al. (2016) [3] explained the ion drag force and neutral drag force caused by the plasma are negligibly smaller than the electrostatic force. Therefore, charged particles interact with the spacecraft within the confines of the plasma sheath, while the interaction between dust with plasma, neglected.</vt:lpstr>
      <vt:lpstr>A novel combination of active and passive technologies integrated  into the hardware surface to alleviate dust contamination.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Freeman</dc:creator>
  <cp:lastModifiedBy>Ronald Freeman</cp:lastModifiedBy>
  <cp:revision>1</cp:revision>
  <dcterms:created xsi:type="dcterms:W3CDTF">2024-10-19T08:54:24Z</dcterms:created>
  <dcterms:modified xsi:type="dcterms:W3CDTF">2024-10-19T10:15:01Z</dcterms:modified>
</cp:coreProperties>
</file>