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8" r:id="rId6"/>
    <p:sldId id="272" r:id="rId7"/>
    <p:sldId id="270" r:id="rId8"/>
    <p:sldId id="265" r:id="rId9"/>
    <p:sldId id="266" r:id="rId10"/>
    <p:sldId id="260" r:id="rId11"/>
    <p:sldId id="271" r:id="rId12"/>
    <p:sldId id="26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62"/>
    <p:restoredTop sz="94726"/>
  </p:normalViewPr>
  <p:slideViewPr>
    <p:cSldViewPr snapToGrid="0">
      <p:cViewPr>
        <p:scale>
          <a:sx n="110" d="100"/>
          <a:sy n="110" d="100"/>
        </p:scale>
        <p:origin x="-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7E8AE-E97D-DC43-A51E-EF3B90976B0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3CD0C-283F-D94A-BF51-F69C45EE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ps.app.goo.gl/mRPDgVrVWFkNFjjr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text-message-note-39418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D04B672-08A8-4488-4DAE-24211B6EF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02" y="328268"/>
            <a:ext cx="11526595" cy="405567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2EF8A-16FD-E7F1-4D6D-CF16DE31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2751" y="5464525"/>
            <a:ext cx="5429250" cy="1393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E2632-42C4-D545-40FE-2D3DC8B6C22C}"/>
              </a:ext>
            </a:extLst>
          </p:cNvPr>
          <p:cNvSpPr txBox="1"/>
          <p:nvPr/>
        </p:nvSpPr>
        <p:spPr>
          <a:xfrm>
            <a:off x="760477" y="3976157"/>
            <a:ext cx="542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Maajida L.C. Murdock</a:t>
            </a:r>
          </a:p>
          <a:p>
            <a:pPr algn="l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Mathematics Department</a:t>
            </a:r>
          </a:p>
          <a:p>
            <a:pPr algn="l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Randallstown High School</a:t>
            </a:r>
          </a:p>
          <a:p>
            <a:pPr algn="l"/>
            <a:r>
              <a:rPr lang="en-US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Department of Physics &amp; Engineering Physics,  Morgan State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University</a:t>
            </a:r>
            <a:endParaRPr lang="en-US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79E9-3B7D-B132-6443-E5683C00F2B3}"/>
              </a:ext>
            </a:extLst>
          </p:cNvPr>
          <p:cNvSpPr txBox="1"/>
          <p:nvPr/>
        </p:nvSpPr>
        <p:spPr>
          <a:xfrm>
            <a:off x="5660020" y="5103674"/>
            <a:ext cx="6551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 Chesapeake and North Carolina Sections of the </a:t>
            </a:r>
          </a:p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American Association of Physics Teachers </a:t>
            </a:r>
          </a:p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Fall 2024 </a:t>
            </a:r>
          </a:p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Saturday, October 19, 2024 </a:t>
            </a:r>
          </a:p>
          <a:p>
            <a:pPr algn="ctr"/>
            <a:r>
              <a:rPr lang="en-US" sz="1600" b="1" i="0" u="none" strike="noStrike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 Jefferson National Accelerator Facility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  </a:t>
            </a:r>
            <a:r>
              <a:rPr lang="en-US" sz="1600" b="1" i="0" u="none" strike="noStrike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Newport News, VA</a:t>
            </a:r>
            <a:r>
              <a:rPr lang="en-US" b="1" i="0" dirty="0">
                <a:effectLst/>
                <a:latin typeface="Roboto" panose="02000000000000000000" pitchFamily="2" charset="0"/>
              </a:rPr>
              <a:t>.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9206E-6B76-DBCE-2C8A-38D3FC1886BB}"/>
              </a:ext>
            </a:extLst>
          </p:cNvPr>
          <p:cNvSpPr txBox="1"/>
          <p:nvPr/>
        </p:nvSpPr>
        <p:spPr>
          <a:xfrm>
            <a:off x="332702" y="2171437"/>
            <a:ext cx="1066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70C0"/>
                </a:solidFill>
                <a:effectLst/>
                <a:latin typeface="Roboto Light" panose="02000000000000000000" pitchFamily="2" charset="0"/>
              </a:rPr>
              <a:t>Outcome of A Summer High School Quantum Program :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8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7192C4-58FB-7F71-4327-A7529AE93204}"/>
              </a:ext>
            </a:extLst>
          </p:cNvPr>
          <p:cNvSpPr txBox="1"/>
          <p:nvPr/>
        </p:nvSpPr>
        <p:spPr>
          <a:xfrm>
            <a:off x="0" y="58846"/>
            <a:ext cx="1061357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iQuEST</a:t>
            </a:r>
            <a:r>
              <a:rPr lang="en-US" sz="2800" b="1" dirty="0"/>
              <a:t> Summer 2024 Academic Accelerator Program: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Summer Supplemental STEM education will include </a:t>
            </a:r>
          </a:p>
          <a:p>
            <a:pPr lvl="1"/>
            <a:r>
              <a:rPr lang="en-US" sz="2400" dirty="0"/>
              <a:t>	(1) readiness assessment tools in mathematics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	(2) fundamentals of reading, composition, and communication, and</a:t>
            </a:r>
          </a:p>
          <a:p>
            <a:pPr lvl="1"/>
            <a:r>
              <a:rPr lang="en-US" sz="2400" dirty="0"/>
              <a:t>		</a:t>
            </a:r>
          </a:p>
          <a:p>
            <a:pPr lvl="1"/>
            <a:r>
              <a:rPr lang="en-US" sz="2400" dirty="0"/>
              <a:t>	(3) introductory courses in Quantum Physics.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	(4) Guided through the Scientific Method by designing their own 	project and incorporating the process of innovation. Students work 	in teams to develop quantum-based products to address real world 	problems.</a:t>
            </a:r>
          </a:p>
          <a:p>
            <a:pPr lvl="1"/>
            <a:r>
              <a:rPr lang="en-US" sz="2400" dirty="0"/>
              <a:t>	</a:t>
            </a:r>
          </a:p>
          <a:p>
            <a:pPr lvl="1"/>
            <a:r>
              <a:rPr lang="en-US" sz="2400" dirty="0"/>
              <a:t>	(5) Hands-on Field Experiences: Three In-person and virtual field   </a:t>
            </a:r>
          </a:p>
          <a:p>
            <a:pPr lvl="1"/>
            <a:r>
              <a:rPr lang="en-US" sz="2400" dirty="0"/>
              <a:t>     trips are important to inform students of the interdisciplinary nature</a:t>
            </a:r>
          </a:p>
          <a:p>
            <a:pPr lvl="1"/>
            <a:r>
              <a:rPr lang="en-US" sz="2400" dirty="0"/>
              <a:t>     of quantum jobs and careers. </a:t>
            </a:r>
          </a:p>
          <a:p>
            <a:pPr lvl="1"/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6944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3EBF4-B217-42EA-7EA6-0FC445F0C920}"/>
              </a:ext>
            </a:extLst>
          </p:cNvPr>
          <p:cNvSpPr txBox="1"/>
          <p:nvPr/>
        </p:nvSpPr>
        <p:spPr>
          <a:xfrm>
            <a:off x="1148316" y="946297"/>
            <a:ext cx="7568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iQuEST</a:t>
            </a:r>
            <a:r>
              <a:rPr lang="en-US" sz="2400" dirty="0"/>
              <a:t> Daily Agenda:</a:t>
            </a:r>
          </a:p>
          <a:p>
            <a:r>
              <a:rPr lang="en-US" dirty="0"/>
              <a:t>Program Dates :July 01 - August 02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086526-B7DA-D71E-0B01-5145EC47E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84577"/>
              </p:ext>
            </p:extLst>
          </p:nvPr>
        </p:nvGraphicFramePr>
        <p:xfrm>
          <a:off x="1010093" y="1770870"/>
          <a:ext cx="9898912" cy="47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067">
                  <a:extLst>
                    <a:ext uri="{9D8B030D-6E8A-4147-A177-3AD203B41FA5}">
                      <a16:colId xmlns:a16="http://schemas.microsoft.com/office/drawing/2014/main" val="465158113"/>
                    </a:ext>
                  </a:extLst>
                </a:gridCol>
                <a:gridCol w="6325845">
                  <a:extLst>
                    <a:ext uri="{9D8B030D-6E8A-4147-A177-3AD203B41FA5}">
                      <a16:colId xmlns:a16="http://schemas.microsoft.com/office/drawing/2014/main" val="2707842780"/>
                    </a:ext>
                  </a:extLst>
                </a:gridCol>
              </a:tblGrid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51341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8:00 – 9:50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Check-in/ Breakfast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001651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9:00 - 10:20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 A / English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69881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10:20 – 10:30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81249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10:30 – 11:50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 B/ English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137956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11:50 – 12:50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85822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12:50 – 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Transition to Afternoon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91654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1:00 – 3:50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Quantum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48017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3:50 – 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Closing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502329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r>
                        <a:rPr lang="en-US" dirty="0"/>
                        <a:t>4:00 – 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Study Hall/Departure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5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89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ist&#10;&#10;Description automatically generated">
            <a:extLst>
              <a:ext uri="{FF2B5EF4-FFF2-40B4-BE49-F238E27FC236}">
                <a16:creationId xmlns:a16="http://schemas.microsoft.com/office/drawing/2014/main" id="{81ECAC69-F4D0-F767-C3ED-5C9CBA42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52400"/>
            <a:ext cx="8883650" cy="4604033"/>
          </a:xfrm>
          <a:prstGeom prst="rect">
            <a:avLst/>
          </a:prstGeom>
        </p:spPr>
      </p:pic>
      <p:pic>
        <p:nvPicPr>
          <p:cNvPr id="7" name="Picture 6" descr="A close-up of a list&#10;&#10;Description automatically generated">
            <a:extLst>
              <a:ext uri="{FF2B5EF4-FFF2-40B4-BE49-F238E27FC236}">
                <a16:creationId xmlns:a16="http://schemas.microsoft.com/office/drawing/2014/main" id="{F46AD55F-F49E-01DE-FFA8-7210DE4B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685205"/>
            <a:ext cx="9105900" cy="21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hank you sign&#10;&#10;Description automatically generated">
            <a:extLst>
              <a:ext uri="{FF2B5EF4-FFF2-40B4-BE49-F238E27FC236}">
                <a16:creationId xmlns:a16="http://schemas.microsoft.com/office/drawing/2014/main" id="{76B07D5E-C72F-70F6-8156-FF0CE4901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rds&#10;&#10;Description automatically generated">
            <a:extLst>
              <a:ext uri="{FF2B5EF4-FFF2-40B4-BE49-F238E27FC236}">
                <a16:creationId xmlns:a16="http://schemas.microsoft.com/office/drawing/2014/main" id="{2E342819-6A47-B05D-97CD-4EE292D7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839200" cy="2327736"/>
          </a:xfrm>
          <a:prstGeom prst="rect">
            <a:avLst/>
          </a:prstGeom>
        </p:spPr>
      </p:pic>
      <p:pic>
        <p:nvPicPr>
          <p:cNvPr id="5" name="Picture 4" descr="A close-up of a list of jobs&#10;&#10;Description automatically generated">
            <a:extLst>
              <a:ext uri="{FF2B5EF4-FFF2-40B4-BE49-F238E27FC236}">
                <a16:creationId xmlns:a16="http://schemas.microsoft.com/office/drawing/2014/main" id="{B08878D6-D2BB-E5E1-13EF-71D7737C7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9" y="2066851"/>
            <a:ext cx="11811000" cy="393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379FD7-5B71-48F3-6CEB-B70C7496AFCF}"/>
              </a:ext>
            </a:extLst>
          </p:cNvPr>
          <p:cNvSpPr/>
          <p:nvPr/>
        </p:nvSpPr>
        <p:spPr>
          <a:xfrm>
            <a:off x="11727713" y="3327991"/>
            <a:ext cx="212652" cy="2020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77C9E7-7209-0DFC-4027-9E5D37D954D8}"/>
              </a:ext>
            </a:extLst>
          </p:cNvPr>
          <p:cNvSpPr txBox="1"/>
          <p:nvPr/>
        </p:nvSpPr>
        <p:spPr>
          <a:xfrm>
            <a:off x="574766" y="666206"/>
            <a:ext cx="1022821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This proposed program included </a:t>
            </a:r>
          </a:p>
          <a:p>
            <a:endParaRPr lang="en-US" sz="2400" dirty="0"/>
          </a:p>
          <a:p>
            <a:pPr marL="342900" indent="-342900">
              <a:buAutoNum type="arabicParenBoth"/>
            </a:pPr>
            <a:r>
              <a:rPr lang="en-US" sz="2400" dirty="0"/>
              <a:t>Three Community Recruitment Workshops during the academic year </a:t>
            </a:r>
          </a:p>
          <a:p>
            <a:pPr marL="342900" indent="-342900">
              <a:buAutoNum type="arabicParenBoth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Workshop 1 – April 6, 2024 (Pre-Eclipse campus event)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Workshop 2 – May 18, 2024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Workshop 3 – June 29, 2024 (Parents Orientation)</a:t>
            </a:r>
          </a:p>
          <a:p>
            <a:endParaRPr lang="en-US" sz="2400" dirty="0"/>
          </a:p>
          <a:p>
            <a:r>
              <a:rPr lang="en-US" sz="2400" dirty="0"/>
              <a:t>(2) Five-week Summer Academic Accelerator Program including Hands-on Field Experience.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iQuEST</a:t>
            </a:r>
            <a:r>
              <a:rPr lang="en-US" sz="2400" dirty="0"/>
              <a:t> served 22 students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Comprised of underrepresented minority students each from rising 9th , 10th , 11th, and 12th grades, respectively. </a:t>
            </a:r>
          </a:p>
          <a:p>
            <a:pPr marL="342900" indent="-342900">
              <a:buAutoNum type="arabicParenBoth"/>
            </a:pPr>
            <a:endParaRPr lang="en-US" sz="2400" dirty="0"/>
          </a:p>
          <a:p>
            <a:r>
              <a:rPr lang="en-US" sz="2400" dirty="0"/>
              <a:t>(3) Following-up academic year mentoring program</a:t>
            </a:r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6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1CED54EB-3432-5EC9-6D69-6BB986D5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5" y="1523625"/>
            <a:ext cx="11747650" cy="4477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2CFD73-86D3-9B38-E1A1-C50395BDDE0D}"/>
              </a:ext>
            </a:extLst>
          </p:cNvPr>
          <p:cNvSpPr txBox="1"/>
          <p:nvPr/>
        </p:nvSpPr>
        <p:spPr>
          <a:xfrm>
            <a:off x="641169" y="487918"/>
            <a:ext cx="902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Early recruitment of students was critical </a:t>
            </a:r>
          </a:p>
        </p:txBody>
      </p:sp>
    </p:spTree>
    <p:extLst>
      <p:ext uri="{BB962C8B-B14F-4D97-AF65-F5344CB8AC3E}">
        <p14:creationId xmlns:p14="http://schemas.microsoft.com/office/powerpoint/2010/main" val="316122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2261045-2A52-E532-CA59-C4061574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604720"/>
            <a:ext cx="10216896" cy="56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1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Age. Number of responses: 42 responses.">
            <a:extLst>
              <a:ext uri="{FF2B5EF4-FFF2-40B4-BE49-F238E27FC236}">
                <a16:creationId xmlns:a16="http://schemas.microsoft.com/office/drawing/2014/main" id="{610964D5-8068-5AB7-E385-C5563594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37" y="396907"/>
            <a:ext cx="7476363" cy="64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AC090D-B700-0830-2334-C2AFBE7DB0A0}"/>
              </a:ext>
            </a:extLst>
          </p:cNvPr>
          <p:cNvSpPr/>
          <p:nvPr/>
        </p:nvSpPr>
        <p:spPr>
          <a:xfrm>
            <a:off x="5035296" y="5242560"/>
            <a:ext cx="658368" cy="26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DF1222-2EB2-617B-D399-CD48D7517129}"/>
              </a:ext>
            </a:extLst>
          </p:cNvPr>
          <p:cNvCxnSpPr/>
          <p:nvPr/>
        </p:nvCxnSpPr>
        <p:spPr>
          <a:xfrm>
            <a:off x="4267200" y="4962144"/>
            <a:ext cx="768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4F2ABD0-B733-713D-3552-11994649F327}"/>
              </a:ext>
            </a:extLst>
          </p:cNvPr>
          <p:cNvSpPr/>
          <p:nvPr/>
        </p:nvSpPr>
        <p:spPr>
          <a:xfrm>
            <a:off x="4828032" y="1950719"/>
            <a:ext cx="4011168" cy="457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aph with numbers and a bar&#10;&#10;Description automatically generated with medium confidence">
            <a:extLst>
              <a:ext uri="{FF2B5EF4-FFF2-40B4-BE49-F238E27FC236}">
                <a16:creationId xmlns:a16="http://schemas.microsoft.com/office/drawing/2014/main" id="{6D234ABE-5F38-BC2B-7A9A-73AAC0A12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224" y="2389632"/>
            <a:ext cx="3002280" cy="3547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3C383F-8858-B48D-7B3A-DA98AB1395F8}"/>
              </a:ext>
            </a:extLst>
          </p:cNvPr>
          <p:cNvSpPr/>
          <p:nvPr/>
        </p:nvSpPr>
        <p:spPr>
          <a:xfrm>
            <a:off x="2595563" y="4962144"/>
            <a:ext cx="438912" cy="4998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D457A-4043-8398-2E4E-177B0AC823D1}"/>
              </a:ext>
            </a:extLst>
          </p:cNvPr>
          <p:cNvSpPr/>
          <p:nvPr/>
        </p:nvSpPr>
        <p:spPr>
          <a:xfrm>
            <a:off x="3662363" y="4437889"/>
            <a:ext cx="438912" cy="1024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12FF7-8A4E-988D-A327-405B3B555D7B}"/>
              </a:ext>
            </a:extLst>
          </p:cNvPr>
          <p:cNvSpPr/>
          <p:nvPr/>
        </p:nvSpPr>
        <p:spPr>
          <a:xfrm>
            <a:off x="5535168" y="3742950"/>
            <a:ext cx="438912" cy="17312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45128-BE27-7DEC-11B7-AC452331CE1C}"/>
              </a:ext>
            </a:extLst>
          </p:cNvPr>
          <p:cNvSpPr/>
          <p:nvPr/>
        </p:nvSpPr>
        <p:spPr>
          <a:xfrm>
            <a:off x="4498848" y="3523494"/>
            <a:ext cx="438912" cy="19629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9783B-49A5-4C1A-A3F3-731429EDE2CC}"/>
              </a:ext>
            </a:extLst>
          </p:cNvPr>
          <p:cNvSpPr/>
          <p:nvPr/>
        </p:nvSpPr>
        <p:spPr>
          <a:xfrm>
            <a:off x="6469380" y="5169408"/>
            <a:ext cx="438912" cy="3047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CEAE8C-7B40-7196-8D48-CC2E6A55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9758"/>
            <a:ext cx="10914343" cy="674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2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Gender&#10;. Number of responses: 42 responses.">
            <a:extLst>
              <a:ext uri="{FF2B5EF4-FFF2-40B4-BE49-F238E27FC236}">
                <a16:creationId xmlns:a16="http://schemas.microsoft.com/office/drawing/2014/main" id="{C9DAB935-B9D8-109C-A0F3-DC81DED2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9" y="171450"/>
            <a:ext cx="8926654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E63A2B-C1F9-B2BD-DDA4-015553403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498957"/>
            <a:ext cx="4154273" cy="25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93465-FF73-8E60-57F8-0FE4F93105E2}"/>
              </a:ext>
            </a:extLst>
          </p:cNvPr>
          <p:cNvSpPr txBox="1"/>
          <p:nvPr/>
        </p:nvSpPr>
        <p:spPr>
          <a:xfrm>
            <a:off x="3867770" y="3562350"/>
            <a:ext cx="194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 Accepted</a:t>
            </a:r>
          </a:p>
        </p:txBody>
      </p:sp>
    </p:spTree>
    <p:extLst>
      <p:ext uri="{BB962C8B-B14F-4D97-AF65-F5344CB8AC3E}">
        <p14:creationId xmlns:p14="http://schemas.microsoft.com/office/powerpoint/2010/main" val="246876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City. Number of responses: 42 responses.">
            <a:extLst>
              <a:ext uri="{FF2B5EF4-FFF2-40B4-BE49-F238E27FC236}">
                <a16:creationId xmlns:a16="http://schemas.microsoft.com/office/drawing/2014/main" id="{AF6E9B13-E743-897F-B27A-8AB816F4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293"/>
            <a:ext cx="11830050" cy="562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294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339</TotalTime>
  <Words>346</Words>
  <Application>Microsoft Macintosh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arial</vt:lpstr>
      <vt:lpstr>Roboto</vt:lpstr>
      <vt:lpstr>Roboto Light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Murdock, Maajida</dc:creator>
  <cp:lastModifiedBy>Murdock, Maajida</cp:lastModifiedBy>
  <cp:revision>13</cp:revision>
  <cp:lastPrinted>2024-06-25T05:23:34Z</cp:lastPrinted>
  <dcterms:created xsi:type="dcterms:W3CDTF">2024-06-07T15:57:14Z</dcterms:created>
  <dcterms:modified xsi:type="dcterms:W3CDTF">2024-10-18T01:55:41Z</dcterms:modified>
</cp:coreProperties>
</file>