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91" r:id="rId6"/>
    <p:sldId id="257" r:id="rId7"/>
    <p:sldId id="290" r:id="rId8"/>
    <p:sldId id="269" r:id="rId9"/>
    <p:sldId id="286" r:id="rId10"/>
    <p:sldId id="288" r:id="rId11"/>
    <p:sldId id="292" r:id="rId12"/>
    <p:sldId id="294" r:id="rId13"/>
    <p:sldId id="272" r:id="rId14"/>
    <p:sldId id="270" r:id="rId15"/>
    <p:sldId id="273" r:id="rId16"/>
    <p:sldId id="278" r:id="rId17"/>
    <p:sldId id="274" r:id="rId18"/>
    <p:sldId id="289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B04B"/>
    <a:srgbClr val="FF7D23"/>
    <a:srgbClr val="F2A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0E16E-E4F6-8D1E-CD93-262748DEAB0A}" v="133" dt="2024-10-17T20:49:36.243"/>
    <p1510:client id="{06AB7EB1-F091-53C7-3A18-D5DD5931637E}" v="137" dt="2024-10-18T13:48:22.668"/>
    <p1510:client id="{4AB08B75-CC76-5E2E-EC2F-3A179BA37647}" v="74" dt="2024-10-19T20:04:00.764"/>
    <p1510:client id="{A09F17A3-0E4B-CD32-C1B2-C42C85E19187}" v="156" dt="2024-10-18T13:36:15.740"/>
    <p1510:client id="{AA98F3B2-3065-7D22-FC29-2750F9F547E4}" v="271" dt="2024-10-17T20:12:47.960"/>
    <p1510:client id="{D372D106-0C41-3007-39A9-2B03E5F32197}" v="1" dt="2024-10-18T13:06:13.812"/>
    <p1510:client id="{D884DB86-CE2E-F298-43D7-C37C08A486C2}" v="358" dt="2024-10-18T12:45:27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638" autoAdjust="0"/>
  </p:normalViewPr>
  <p:slideViewPr>
    <p:cSldViewPr snapToGrid="0">
      <p:cViewPr varScale="1">
        <p:scale>
          <a:sx n="88" d="100"/>
          <a:sy n="88" d="100"/>
        </p:scale>
        <p:origin x="14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10/19/2024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10/19/2024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9/1.4964354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39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92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5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69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90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kern="100" dirty="0">
              <a:latin typeface="Euphemia"/>
            </a:endParaRPr>
          </a:p>
          <a:p>
            <a:r>
              <a:rPr lang="en-US" sz="1800" kern="100" dirty="0">
                <a:latin typeface="Apto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1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  <a:defRPr/>
            </a:pPr>
            <a:endParaRPr lang="en-US" sz="1800" kern="100" dirty="0">
              <a:solidFill>
                <a:srgbClr val="0D0D0D"/>
              </a:solidFill>
              <a:highlight>
                <a:srgbClr val="FFFFFF"/>
              </a:highlight>
              <a:latin typeface="Segoe UI"/>
              <a:cs typeface="Segoe UI"/>
            </a:endParaRPr>
          </a:p>
          <a:p>
            <a:r>
              <a:rPr lang="en-US" sz="1800" kern="100" dirty="0">
                <a:latin typeface="Apto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0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Kahoot encourages active participation from all students, as it's engaging and interactive.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2. </a:t>
            </a:r>
            <a:r>
              <a:rPr lang="en-US" sz="1200" kern="100" dirty="0"/>
              <a:t>C</a:t>
            </a:r>
            <a:r>
              <a:rPr lang="en-US" sz="1200" kern="100" dirty="0">
                <a:effectLst/>
              </a:rPr>
              <a:t>ompetitive nature of Kahoot adds an element of excitement.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3. Allowing students to develop questions for Kahoot encourages active reading and comprehension.</a:t>
            </a:r>
          </a:p>
          <a:p>
            <a:pPr>
              <a:defRPr/>
            </a:pPr>
            <a:endParaRPr lang="en-US" dirty="0">
              <a:solidFill>
                <a:srgbClr val="0D0D0D"/>
              </a:solidFill>
              <a:highlight>
                <a:srgbClr val="FFFFFF"/>
              </a:highlight>
              <a:latin typeface="Söhne"/>
            </a:endParaRPr>
          </a:p>
          <a:p>
            <a:endParaRPr lang="en-US" dirty="0">
              <a:solidFill>
                <a:srgbClr val="0D0D0D"/>
              </a:solidFill>
              <a:highlight>
                <a:srgbClr val="FFFFFF"/>
              </a:highlight>
              <a:latin typeface="Söhn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33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FCI = Force Concept Inventory - a well-tested multiple-choice questions on mechanics.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4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="1" dirty="0"/>
          </a:p>
          <a:p>
            <a:r>
              <a:rPr lang="en-US" dirty="0"/>
              <a:t>Source of this graph: </a:t>
            </a:r>
          </a:p>
          <a:p>
            <a:pPr>
              <a:buFont typeface="Arial"/>
              <a:buChar char="•"/>
            </a:pPr>
            <a:r>
              <a:rPr lang="en-US" i="1" dirty="0"/>
              <a:t>Am. J. Phys.</a:t>
            </a:r>
            <a:r>
              <a:rPr lang="en-US" dirty="0"/>
              <a:t> 84, 969–974 (2016)</a:t>
            </a:r>
          </a:p>
          <a:p>
            <a:pPr>
              <a:buFont typeface="Arial"/>
              <a:buChar char="•"/>
            </a:pPr>
            <a:r>
              <a:rPr lang="en-US" dirty="0">
                <a:hlinkClick r:id="rId3"/>
              </a:rPr>
              <a:t>https://doi.org/10.1119/1.4964354</a:t>
            </a:r>
            <a:endParaRPr lang="en-US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91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7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10/19/2024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10/19/2024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10/19/2024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10/19/2024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10/19/2024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port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52384" y="1831996"/>
            <a:ext cx="5734050" cy="2219691"/>
          </a:xfrm>
        </p:spPr>
        <p:txBody>
          <a:bodyPr anchor="ctr">
            <a:normAutofit/>
          </a:bodyPr>
          <a:lstStyle/>
          <a:p>
            <a:r>
              <a:rPr lang="en-US" dirty="0"/>
              <a:t>Learning gains using Kahoot!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52384" y="3641635"/>
            <a:ext cx="5734050" cy="408559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WITH STUDENT GENERATED QUESTIONS 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 r="5508" b="2"/>
          <a:stretch/>
        </p:blipFill>
        <p:spPr>
          <a:xfrm>
            <a:off x="6981063" y="1310656"/>
            <a:ext cx="5210937" cy="4208604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ECD548-90DF-E866-CC3A-D9CD8B3C9B08}"/>
              </a:ext>
            </a:extLst>
          </p:cNvPr>
          <p:cNvSpPr txBox="1"/>
          <p:nvPr/>
        </p:nvSpPr>
        <p:spPr>
          <a:xfrm>
            <a:off x="2214182" y="3893311"/>
            <a:ext cx="737235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/>
              <a:t>Sithy Maharoof, Ph.D. 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CCA18655-FDF0-F3BF-FB58-D59DD4F3A1DD}"/>
              </a:ext>
            </a:extLst>
          </p:cNvPr>
          <p:cNvSpPr txBox="1">
            <a:spLocks/>
          </p:cNvSpPr>
          <p:nvPr/>
        </p:nvSpPr>
        <p:spPr>
          <a:xfrm>
            <a:off x="9467236" y="5994003"/>
            <a:ext cx="5734050" cy="408559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10/19/2024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68F5A9-C3AF-E5B8-91B9-B0479285B87F}"/>
              </a:ext>
            </a:extLst>
          </p:cNvPr>
          <p:cNvSpPr txBox="1"/>
          <p:nvPr/>
        </p:nvSpPr>
        <p:spPr>
          <a:xfrm>
            <a:off x="1258529" y="5781368"/>
            <a:ext cx="501690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/>
              </a:rPr>
              <a:t>North Carolina and Chesapeake Joint AAPT Chapter Meeting, VA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3FDF73E-CE4B-5AE2-011F-DE2FB56D1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354" y="-5848"/>
            <a:ext cx="3293807" cy="109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B22B7-92EB-9916-C5E5-0872C20F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aytona"/>
              </a:rPr>
              <a:t>Implementation and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C14C5-AA7A-01A7-7B26-A96C89287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3117574"/>
          </a:xfrm>
        </p:spPr>
        <p:txBody>
          <a:bodyPr vert="horz" lIns="0" tIns="45720" rIns="0" bIns="45720" rtlCol="0" anchor="t"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Corbel"/>
                <a:ea typeface="Aptos" panose="020B0004020202020204" pitchFamily="34" charset="0"/>
                <a:cs typeface="Times New Roman"/>
              </a:rPr>
              <a:t>FCI test was administered on week 2 of the semester.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Corbel"/>
                <a:ea typeface="Aptos" panose="020B0004020202020204" pitchFamily="34" charset="0"/>
                <a:cs typeface="Times New Roman"/>
              </a:rPr>
              <a:t>Two Kahoot Games were incorp</a:t>
            </a:r>
            <a:r>
              <a:rPr lang="en-US" sz="2800" b="1" kern="100" dirty="0">
                <a:latin typeface="Corbel"/>
                <a:ea typeface="Aptos" panose="020B0004020202020204" pitchFamily="34" charset="0"/>
                <a:cs typeface="Times New Roman"/>
              </a:rPr>
              <a:t>orated.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Corbel"/>
                <a:ea typeface="Aptos" panose="020B0004020202020204" pitchFamily="34" charset="0"/>
                <a:cs typeface="Times New Roman"/>
              </a:rPr>
              <a:t>Student-generated questions were </a:t>
            </a:r>
            <a:r>
              <a:rPr lang="en-US" sz="2800" b="1" kern="100" dirty="0">
                <a:latin typeface="Corbel"/>
                <a:ea typeface="Aptos" panose="020B0004020202020204" pitchFamily="34" charset="0"/>
                <a:cs typeface="Times New Roman"/>
              </a:rPr>
              <a:t>included</a:t>
            </a:r>
            <a:r>
              <a:rPr lang="en-US" sz="2800" b="1" kern="100" dirty="0">
                <a:effectLst/>
                <a:latin typeface="Corbel"/>
                <a:ea typeface="Aptos" panose="020B0004020202020204" pitchFamily="34" charset="0"/>
                <a:cs typeface="Times New Roman"/>
              </a:rPr>
              <a:t>.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Corbel"/>
                <a:ea typeface="Aptos" panose="020B0004020202020204" pitchFamily="34" charset="0"/>
                <a:cs typeface="Times New Roman"/>
              </a:rPr>
              <a:t>FCI test was administered on week 13 of the semester.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Corbel"/>
                <a:ea typeface="Aptos" panose="020B0004020202020204" pitchFamily="34" charset="0"/>
                <a:cs typeface="Times New Roman"/>
              </a:rPr>
              <a:t>Analyzed the differences between pre- and post-test results.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ABF04-AFD7-3194-CDFC-45DDD016FC72}"/>
              </a:ext>
            </a:extLst>
          </p:cNvPr>
          <p:cNvSpPr txBox="1"/>
          <p:nvPr/>
        </p:nvSpPr>
        <p:spPr>
          <a:xfrm>
            <a:off x="5019368" y="6002594"/>
            <a:ext cx="571745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rbel"/>
              </a:rPr>
              <a:t>F</a:t>
            </a:r>
            <a:r>
              <a:rPr lang="en-US" sz="2800" b="1" dirty="0">
                <a:latin typeface="Corbel"/>
              </a:rPr>
              <a:t>orce </a:t>
            </a:r>
            <a:r>
              <a:rPr lang="en-US" sz="2800" b="1" dirty="0">
                <a:solidFill>
                  <a:srgbClr val="C00000"/>
                </a:solidFill>
                <a:latin typeface="Corbel"/>
              </a:rPr>
              <a:t>C</a:t>
            </a:r>
            <a:r>
              <a:rPr lang="en-US" sz="2800" b="1" dirty="0">
                <a:latin typeface="Corbel"/>
              </a:rPr>
              <a:t>oncept </a:t>
            </a:r>
            <a:r>
              <a:rPr lang="en-US" sz="2800" b="1" dirty="0">
                <a:solidFill>
                  <a:srgbClr val="C00000"/>
                </a:solidFill>
                <a:latin typeface="Corbel"/>
              </a:rPr>
              <a:t>I</a:t>
            </a:r>
            <a:r>
              <a:rPr lang="en-US" sz="2800" b="1" dirty="0">
                <a:latin typeface="Corbel"/>
              </a:rPr>
              <a:t>nventory = </a:t>
            </a:r>
            <a:r>
              <a:rPr lang="en-US" sz="2800" b="1" dirty="0">
                <a:solidFill>
                  <a:srgbClr val="C00000"/>
                </a:solidFill>
                <a:latin typeface="Corbel"/>
              </a:rPr>
              <a:t>FCI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8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B716-E281-6DCB-BECC-A2B75072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457" y="-49773"/>
            <a:ext cx="12804186" cy="1166491"/>
          </a:xfrm>
        </p:spPr>
        <p:txBody>
          <a:bodyPr anchor="b">
            <a:normAutofit fontScale="90000"/>
          </a:bodyPr>
          <a:lstStyle/>
          <a:p>
            <a:r>
              <a:rPr lang="en-US" sz="4000" dirty="0">
                <a:latin typeface="Daytona"/>
              </a:rPr>
              <a:t>Traditional Lecture vs. Interactive </a:t>
            </a:r>
            <a:br>
              <a:rPr lang="en-US" sz="4000" dirty="0">
                <a:latin typeface="Daytona"/>
              </a:rPr>
            </a:br>
            <a:r>
              <a:rPr lang="en-US" sz="4000" dirty="0">
                <a:latin typeface="Daytona"/>
              </a:rPr>
              <a:t>Engagement</a:t>
            </a:r>
          </a:p>
        </p:txBody>
      </p:sp>
      <p:pic>
        <p:nvPicPr>
          <p:cNvPr id="12" name="Picture 11" descr="A graph of a normalized gain&#10;&#10;Description automatically generated">
            <a:extLst>
              <a:ext uri="{FF2B5EF4-FFF2-40B4-BE49-F238E27FC236}">
                <a16:creationId xmlns:a16="http://schemas.microsoft.com/office/drawing/2014/main" id="{23418161-E18E-6105-DF87-339AA7CF8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425" y="1733616"/>
            <a:ext cx="5227422" cy="341051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75092-3C8D-4E5A-3D5E-82ECE1618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369" y="1508186"/>
            <a:ext cx="4776057" cy="1931504"/>
          </a:xfrm>
          <a:solidFill>
            <a:schemeClr val="bg2">
              <a:lumMod val="90000"/>
            </a:schemeClr>
          </a:solidFill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Corbel"/>
              </a:rPr>
              <a:t>The courses that used interactive techniques shows increased gains in the FCI scores.</a:t>
            </a:r>
            <a:r>
              <a:rPr lang="en-US" sz="2800" b="1" dirty="0"/>
              <a:t> </a:t>
            </a:r>
            <a:endParaRPr lang="en-US" b="1" dirty="0"/>
          </a:p>
          <a:p>
            <a:pPr marL="0" indent="0">
              <a:buNone/>
            </a:pPr>
            <a:endParaRPr lang="en-US" sz="2800" b="1" dirty="0">
              <a:latin typeface="Corbel"/>
            </a:endParaRP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B83A8B-7197-CC5C-1FAB-D9F609199C92}"/>
              </a:ext>
            </a:extLst>
          </p:cNvPr>
          <p:cNvSpPr txBox="1"/>
          <p:nvPr/>
        </p:nvSpPr>
        <p:spPr>
          <a:xfrm>
            <a:off x="966354" y="5324243"/>
            <a:ext cx="6959147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orbel"/>
              </a:rPr>
              <a:t>The Normalized Gains from 31,000 students in 450 physics classes, published in 63 papers. (Korff, et al.)</a:t>
            </a:r>
            <a:endParaRPr lang="en-US" sz="2800" b="1" dirty="0">
              <a:latin typeface="Corbe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D5D0B-B4CE-0ED0-3178-1D83881E2538}"/>
              </a:ext>
            </a:extLst>
          </p:cNvPr>
          <p:cNvSpPr txBox="1"/>
          <p:nvPr/>
        </p:nvSpPr>
        <p:spPr>
          <a:xfrm>
            <a:off x="9312013" y="5557043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orbel"/>
                <a:cs typeface="Arial"/>
              </a:rPr>
              <a:t>References</a:t>
            </a:r>
            <a:endParaRPr lang="en-US" b="1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  <a:latin typeface="Corbel"/>
                <a:cs typeface="Arial"/>
              </a:rPr>
              <a:t>FCI Test Ref. 4</a:t>
            </a:r>
            <a:endParaRPr lang="en-US">
              <a:solidFill>
                <a:schemeClr val="tx2"/>
              </a:solidFill>
              <a:latin typeface="Euphemia"/>
              <a:cs typeface="Arial"/>
            </a:endParaRPr>
          </a:p>
          <a:p>
            <a:r>
              <a:rPr lang="en-US" sz="2400" dirty="0">
                <a:solidFill>
                  <a:schemeClr val="tx2"/>
                </a:solidFill>
                <a:latin typeface="Corbel"/>
                <a:cs typeface="Arial"/>
              </a:rPr>
              <a:t>This graph Ref. 3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24D00FB5-5774-197E-4527-4DE4DE37E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230" y="3429434"/>
            <a:ext cx="4778086" cy="12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8CE8E-761C-FC47-F058-F8D2BE9C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Daytona"/>
              </a:rPr>
              <a:t>Results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D9C73-7597-5DC5-C9FF-21F1AC2A4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3643" y="1600200"/>
            <a:ext cx="3848100" cy="457200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800" b="1" dirty="0">
                <a:latin typeface="Corbel"/>
              </a:rPr>
              <a:t>Drastically different results for the two classes!</a:t>
            </a:r>
            <a:endParaRPr lang="en-US" sz="2800">
              <a:latin typeface="Corbel"/>
            </a:endParaRPr>
          </a:p>
          <a:p>
            <a:pPr marL="0" indent="0">
              <a:buNone/>
            </a:pPr>
            <a:endParaRPr lang="en-US" sz="2800" b="1" dirty="0">
              <a:latin typeface="Corbel"/>
            </a:endParaRPr>
          </a:p>
          <a:p>
            <a:pPr marL="0" indent="0">
              <a:buNone/>
            </a:pPr>
            <a:r>
              <a:rPr lang="en-US" sz="2800" b="1" dirty="0">
                <a:latin typeface="Corbel"/>
              </a:rPr>
              <a:t>Possible Influencing Factors:</a:t>
            </a:r>
            <a:endParaRPr lang="en-US" sz="2800" b="1">
              <a:latin typeface="Corbel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Corbel"/>
              </a:rPr>
              <a:t>Math skills levels.</a:t>
            </a:r>
            <a:endParaRPr lang="en-US" sz="2800" b="1">
              <a:latin typeface="Corbel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Corbel"/>
              </a:rPr>
              <a:t>Prior physics experiences.</a:t>
            </a:r>
            <a:endParaRPr lang="en-US" sz="2800" b="1">
              <a:latin typeface="Corbe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FC4B0F81-CB91-B0E8-5D2B-F9D0042FF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028" y="1600200"/>
            <a:ext cx="6230554" cy="411216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2152B0-CD26-D5DD-FE3D-0ECE375219BB}"/>
              </a:ext>
            </a:extLst>
          </p:cNvPr>
          <p:cNvSpPr txBox="1"/>
          <p:nvPr/>
        </p:nvSpPr>
        <p:spPr>
          <a:xfrm>
            <a:off x="5849178" y="5781398"/>
            <a:ext cx="5110370" cy="93358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kern="100" dirty="0">
                <a:solidFill>
                  <a:srgbClr val="FF7D23"/>
                </a:solidFill>
                <a:latin typeface="Corbel"/>
                <a:ea typeface="Aptos" panose="020B0004020202020204" pitchFamily="34" charset="0"/>
                <a:cs typeface="Times New Roman"/>
              </a:rPr>
              <a:t>PHYS-210: Algebra-based Physics </a:t>
            </a:r>
            <a:endParaRPr lang="en-US"/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rgbClr val="2AB04B"/>
                </a:solidFill>
                <a:effectLst/>
                <a:latin typeface="Corbel"/>
                <a:ea typeface="Aptos" panose="020B0004020202020204" pitchFamily="34" charset="0"/>
                <a:cs typeface="Times New Roman"/>
              </a:rPr>
              <a:t>PHYS-215: Calculus-based Physics </a:t>
            </a:r>
          </a:p>
        </p:txBody>
      </p:sp>
    </p:spTree>
    <p:extLst>
      <p:ext uri="{BB962C8B-B14F-4D97-AF65-F5344CB8AC3E}">
        <p14:creationId xmlns:p14="http://schemas.microsoft.com/office/powerpoint/2010/main" val="113837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8CE8E-761C-FC47-F058-F8D2BE9C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Daytona"/>
              </a:rPr>
              <a:t>Other Observations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E92DB-1966-887F-7D51-FF729AA2C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08" y="1428135"/>
            <a:ext cx="6769562" cy="4327986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D9C73-7597-5DC5-C9FF-21F1AC2A4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7153" y="1720431"/>
            <a:ext cx="4676073" cy="457199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800" b="1" dirty="0">
                <a:latin typeface="Corbel"/>
              </a:rPr>
              <a:t>Pre-post test gains are correlated with the course exam grades!</a:t>
            </a:r>
          </a:p>
          <a:p>
            <a:r>
              <a:rPr lang="en-US" sz="2800" b="1" dirty="0">
                <a:latin typeface="Corbel"/>
              </a:rPr>
              <a:t>FCI Gains can predict student success in the course!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83C0D-7D36-885C-2AC8-E48BE3C72D07}"/>
              </a:ext>
            </a:extLst>
          </p:cNvPr>
          <p:cNvSpPr txBox="1"/>
          <p:nvPr/>
        </p:nvSpPr>
        <p:spPr>
          <a:xfrm>
            <a:off x="6988866" y="5015267"/>
            <a:ext cx="6096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dirty="0">
                <a:latin typeface="Corbel"/>
              </a:rPr>
              <a:t>Correlation Co-efficient = 0.59</a:t>
            </a:r>
          </a:p>
        </p:txBody>
      </p:sp>
    </p:spTree>
    <p:extLst>
      <p:ext uri="{BB962C8B-B14F-4D97-AF65-F5344CB8AC3E}">
        <p14:creationId xmlns:p14="http://schemas.microsoft.com/office/powerpoint/2010/main" val="215339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A74C5-D9B5-1992-06C7-6953468B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aytona"/>
              </a:rPr>
              <a:t>Conclusions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CC52D-9D35-E843-8B5B-94CECBACF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2800" b="1" dirty="0">
                <a:latin typeface="Corbel"/>
              </a:rPr>
              <a:t>Kahoot Game’s impact on gains is inconclusive.</a:t>
            </a:r>
            <a:endParaRPr lang="en-US" sz="2800" b="1">
              <a:latin typeface="Corbel"/>
            </a:endParaRPr>
          </a:p>
          <a:p>
            <a:r>
              <a:rPr lang="en-US" sz="2800" b="1" dirty="0">
                <a:latin typeface="Corbel"/>
              </a:rPr>
              <a:t>FCI test gains are indicative of course success.</a:t>
            </a:r>
          </a:p>
          <a:p>
            <a:r>
              <a:rPr lang="en-US" sz="2800" b="1" dirty="0">
                <a:latin typeface="Corbel"/>
              </a:rPr>
              <a:t>Recent work suggested additional concept practice can help with increased gains. (Paul et al.)</a:t>
            </a:r>
          </a:p>
          <a:p>
            <a:r>
              <a:rPr lang="en-US" sz="2800" b="1" dirty="0">
                <a:latin typeface="Corbel"/>
              </a:rPr>
              <a:t>Future work will focus on enhancing Kahoot integration.</a:t>
            </a:r>
          </a:p>
        </p:txBody>
      </p:sp>
    </p:spTree>
    <p:extLst>
      <p:ext uri="{BB962C8B-B14F-4D97-AF65-F5344CB8AC3E}">
        <p14:creationId xmlns:p14="http://schemas.microsoft.com/office/powerpoint/2010/main" val="107101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D4D23F84-696A-0C6C-3C51-0A2C9F605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" y="2765"/>
            <a:ext cx="12354232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1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6B66-5B41-B725-D5B4-F2B0238B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aytona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42757-CED9-3ABD-5E54-0D1E22CA0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rbel"/>
              </a:rPr>
              <a:t>[1] Hake, R. (1998). Interactive-engagement versus traditional methods: A six-thousand-student survey of mechanics test data for introductory physics courses. American Journal of Physics, 66, 64-74. </a:t>
            </a:r>
            <a:r>
              <a:rPr lang="en-US" err="1">
                <a:latin typeface="Corbel"/>
              </a:rPr>
              <a:t>doi</a:t>
            </a:r>
            <a:r>
              <a:rPr lang="en-US" dirty="0">
                <a:latin typeface="Corbel"/>
              </a:rPr>
              <a:t>: 10.1119/1.18809</a:t>
            </a:r>
          </a:p>
          <a:p>
            <a:pPr marL="0" indent="0">
              <a:buNone/>
            </a:pPr>
            <a:r>
              <a:rPr lang="en-US" dirty="0">
                <a:latin typeface="Corbel"/>
              </a:rPr>
              <a:t>[2] Hestenes, D., Well, M., &amp; Swackhamer, G. (1992). Force concept inventory (FCI). The Physics Teacher, 30, 141-158.</a:t>
            </a:r>
          </a:p>
          <a:p>
            <a:pPr marL="0" indent="0">
              <a:buNone/>
            </a:pPr>
            <a:r>
              <a:rPr lang="en-US" dirty="0">
                <a:latin typeface="Corbel"/>
              </a:rPr>
              <a:t>[3] Korff V. K., Archibeque B., Gomez K. A., Heckendorf T., McKagan S. B., Sayre E. C., . . . </a:t>
            </a:r>
            <a:r>
              <a:rPr lang="en-US" err="1">
                <a:latin typeface="Corbel"/>
              </a:rPr>
              <a:t>Sorell</a:t>
            </a:r>
            <a:r>
              <a:rPr lang="en-US" dirty="0">
                <a:latin typeface="Corbel"/>
              </a:rPr>
              <a:t>, L. (2016). Secondary analysis of teaching methods in introductory physics: A 50 k-student study. American Journal of Physics 84, 969. doi.org/10.1119/1.4964354</a:t>
            </a:r>
          </a:p>
          <a:p>
            <a:pPr marL="0" indent="0">
              <a:buNone/>
            </a:pPr>
            <a:r>
              <a:rPr lang="en-US" dirty="0">
                <a:latin typeface="Corbel"/>
              </a:rPr>
              <a:t>[4] </a:t>
            </a:r>
            <a:r>
              <a:rPr lang="en-US" err="1">
                <a:latin typeface="Corbel"/>
              </a:rPr>
              <a:t>Physport</a:t>
            </a:r>
            <a:r>
              <a:rPr lang="en-US" dirty="0">
                <a:latin typeface="Corbel"/>
              </a:rPr>
              <a:t>: Supporting physics teaching with research-based resources. (n.d.). Retrieved July 18, 2016, from </a:t>
            </a:r>
            <a:r>
              <a:rPr lang="en-US" dirty="0">
                <a:latin typeface="Corbel"/>
                <a:hlinkClick r:id="rId3"/>
              </a:rPr>
              <a:t>https://www.physport.org</a:t>
            </a:r>
            <a:endParaRPr lang="en-US">
              <a:latin typeface="Corbel"/>
            </a:endParaRPr>
          </a:p>
          <a:p>
            <a:pPr marL="0" indent="0">
              <a:buNone/>
            </a:pPr>
            <a:r>
              <a:rPr lang="fr-FR" dirty="0">
                <a:solidFill>
                  <a:srgbClr val="333333"/>
                </a:solidFill>
                <a:latin typeface="Corbel"/>
              </a:rPr>
              <a:t>[5] Paul</a:t>
            </a:r>
            <a:r>
              <a:rPr lang="fr-FR" b="0" i="0" dirty="0">
                <a:solidFill>
                  <a:srgbClr val="333333"/>
                </a:solidFill>
                <a:effectLst/>
                <a:latin typeface="Corbel"/>
              </a:rPr>
              <a:t> Justice </a:t>
            </a:r>
            <a:r>
              <a:rPr lang="fr-FR" b="0" i="1" dirty="0">
                <a:solidFill>
                  <a:srgbClr val="333333"/>
                </a:solidFill>
                <a:effectLst/>
                <a:latin typeface="Corbel"/>
              </a:rPr>
              <a:t>et al</a:t>
            </a:r>
            <a:r>
              <a:rPr lang="fr-FR" b="0" i="0" dirty="0">
                <a:solidFill>
                  <a:srgbClr val="333333"/>
                </a:solidFill>
                <a:effectLst/>
                <a:latin typeface="Corbel"/>
              </a:rPr>
              <a:t> 2019 </a:t>
            </a:r>
            <a:r>
              <a:rPr lang="fr-FR" b="0" i="1" err="1">
                <a:solidFill>
                  <a:srgbClr val="333333"/>
                </a:solidFill>
                <a:effectLst/>
                <a:latin typeface="Corbel"/>
              </a:rPr>
              <a:t>Eur</a:t>
            </a:r>
            <a:r>
              <a:rPr lang="fr-FR" b="0" i="1" dirty="0">
                <a:solidFill>
                  <a:srgbClr val="333333"/>
                </a:solidFill>
                <a:effectLst/>
                <a:latin typeface="Corbel"/>
              </a:rPr>
              <a:t>. J. Phys.</a:t>
            </a:r>
            <a:r>
              <a:rPr lang="fr-FR" b="0" i="0" dirty="0">
                <a:solidFill>
                  <a:srgbClr val="333333"/>
                </a:solidFill>
                <a:effectLst/>
                <a:latin typeface="Corbel"/>
              </a:rPr>
              <a:t> </a:t>
            </a:r>
            <a:r>
              <a:rPr lang="fr-FR" b="1" i="0" dirty="0">
                <a:solidFill>
                  <a:srgbClr val="333333"/>
                </a:solidFill>
                <a:effectLst/>
                <a:latin typeface="Corbel"/>
              </a:rPr>
              <a:t>40</a:t>
            </a:r>
            <a:r>
              <a:rPr lang="fr-FR" b="0" i="0" dirty="0">
                <a:solidFill>
                  <a:srgbClr val="333333"/>
                </a:solidFill>
                <a:effectLst/>
                <a:latin typeface="Corbel"/>
              </a:rPr>
              <a:t> 055702. </a:t>
            </a:r>
            <a:r>
              <a:rPr lang="en-US" err="1">
                <a:solidFill>
                  <a:srgbClr val="333333"/>
                </a:solidFill>
                <a:latin typeface="Corbel"/>
              </a:rPr>
              <a:t>doi</a:t>
            </a:r>
            <a:r>
              <a:rPr lang="en-US" dirty="0">
                <a:solidFill>
                  <a:srgbClr val="333333"/>
                </a:solidFill>
                <a:latin typeface="Corbel"/>
              </a:rPr>
              <a:t>:</a:t>
            </a:r>
            <a:r>
              <a:rPr lang="en-US" b="0" i="0" dirty="0">
                <a:solidFill>
                  <a:srgbClr val="333333"/>
                </a:solidFill>
                <a:effectLst/>
                <a:latin typeface="Corbel"/>
              </a:rPr>
              <a:t> 10.1088/1361-6404/ab2135</a:t>
            </a:r>
            <a:endParaRPr lang="en-US" dirty="0">
              <a:latin typeface="Corbe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2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3ECF-2F8B-5A72-EF9A-A17CBA7E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Daytona"/>
              </a:rPr>
              <a:t>Purpose</a:t>
            </a:r>
          </a:p>
        </p:txBody>
      </p:sp>
      <p:pic>
        <p:nvPicPr>
          <p:cNvPr id="4" name="Picture 3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5DD3ADA2-01C4-0F7C-2FDE-D5557058B7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62" r="22450"/>
          <a:stretch/>
        </p:blipFill>
        <p:spPr>
          <a:xfrm>
            <a:off x="1104900" y="1600200"/>
            <a:ext cx="4914900" cy="457199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ED3D5-15A0-4C11-0175-F23CDD729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Corbel"/>
              </a:rPr>
              <a:t>Investigate the effect of using Kahoot! in introductory physics courses w/student generated questions. </a:t>
            </a:r>
          </a:p>
        </p:txBody>
      </p:sp>
    </p:spTree>
    <p:extLst>
      <p:ext uri="{BB962C8B-B14F-4D97-AF65-F5344CB8AC3E}">
        <p14:creationId xmlns:p14="http://schemas.microsoft.com/office/powerpoint/2010/main" val="28580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Daytona"/>
              </a:rPr>
              <a:t>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7777843" cy="455022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3000" b="1" dirty="0">
                <a:latin typeface="Corbel"/>
              </a:rPr>
              <a:t> What led to my work?</a:t>
            </a:r>
          </a:p>
          <a:p>
            <a:r>
              <a:rPr lang="en-US" sz="3000" b="1" dirty="0">
                <a:latin typeface="Corbel"/>
              </a:rPr>
              <a:t> About Kahoot!</a:t>
            </a:r>
          </a:p>
          <a:p>
            <a:r>
              <a:rPr lang="en-US" sz="3000" b="1" dirty="0">
                <a:latin typeface="Corbel"/>
              </a:rPr>
              <a:t> Assessments and Outcomes</a:t>
            </a:r>
          </a:p>
          <a:p>
            <a:r>
              <a:rPr lang="en-US" sz="3000" b="1" dirty="0">
                <a:latin typeface="Corbel"/>
              </a:rPr>
              <a:t> Conclusions  </a:t>
            </a:r>
            <a:endParaRPr lang="en-US">
              <a:latin typeface="Corbel"/>
            </a:endParaRPr>
          </a:p>
          <a:p>
            <a:r>
              <a:rPr lang="en-US" sz="3000" b="1" dirty="0">
                <a:latin typeface="Corbel"/>
              </a:rPr>
              <a:t> What’s Next?</a:t>
            </a:r>
            <a:endParaRPr lang="en-US" dirty="0">
              <a:latin typeface="Corbel"/>
            </a:endParaRPr>
          </a:p>
          <a:p>
            <a:r>
              <a:rPr lang="en-US" sz="3000" b="1" dirty="0">
                <a:latin typeface="Corbel"/>
              </a:rPr>
              <a:t> References</a:t>
            </a:r>
            <a:endParaRPr lang="en-US" dirty="0">
              <a:latin typeface="Corbel"/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FDF3-BF80-FDEC-6D46-F59054782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z="4000" dirty="0">
                <a:latin typeface="Daytona"/>
              </a:rPr>
              <a:t>What led to this work?</a:t>
            </a:r>
          </a:p>
        </p:txBody>
      </p:sp>
      <p:pic>
        <p:nvPicPr>
          <p:cNvPr id="4" name="Picture 3" descr="A Few Ways To Download Exam Papers Online To Get Good Grades">
            <a:extLst>
              <a:ext uri="{FF2B5EF4-FFF2-40B4-BE49-F238E27FC236}">
                <a16:creationId xmlns:a16="http://schemas.microsoft.com/office/drawing/2014/main" id="{5F42068C-FE75-F901-D652-6DE2E1DDDA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60" r="3" b="3"/>
          <a:stretch/>
        </p:blipFill>
        <p:spPr>
          <a:xfrm>
            <a:off x="977900" y="1716541"/>
            <a:ext cx="4919472" cy="3748088"/>
          </a:xfrm>
          <a:prstGeom prst="rect">
            <a:avLst/>
          </a:prstGeom>
          <a:noFill/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B23E1BC-83D8-0EA3-B59E-E00084C8D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orbel"/>
              </a:rPr>
              <a:t>Poor performance in conceptual questions on exams!!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FB743-EFC6-D237-E27A-6E746A3D6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Corbel"/>
              </a:rPr>
              <a:t>3 Unit exams on one final exam.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Corbel"/>
              </a:rPr>
              <a:t>40% of the grade on exams comes from conceptual questions!</a:t>
            </a:r>
          </a:p>
        </p:txBody>
      </p:sp>
    </p:spTree>
    <p:extLst>
      <p:ext uri="{BB962C8B-B14F-4D97-AF65-F5344CB8AC3E}">
        <p14:creationId xmlns:p14="http://schemas.microsoft.com/office/powerpoint/2010/main" val="13004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FDF3-BF80-FDEC-6D46-F59054782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dirty="0"/>
              <a:t>Class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FB743-EFC6-D237-E27A-6E746A3D6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664776"/>
            <a:ext cx="4055673" cy="4507424"/>
          </a:xfrm>
        </p:spPr>
        <p:txBody>
          <a:bodyPr vert="horz" lIns="0" tIns="45720" rIns="0" bIns="45720" rtlCol="0" anchor="t">
            <a:noAutofit/>
          </a:bodyPr>
          <a:lstStyle/>
          <a:p>
            <a:pPr marL="285750" indent="-285750">
              <a:buFont typeface="Wingdings,Sans-Serif" panose="05000000000000000000" pitchFamily="2" charset="2"/>
              <a:buChar char="§"/>
            </a:pPr>
            <a:r>
              <a:rPr lang="en-US" sz="2800" b="1" dirty="0">
                <a:latin typeface="Corbel"/>
              </a:rPr>
              <a:t>Small class sizes ~ 20 students/class</a:t>
            </a:r>
            <a:endParaRPr lang="en-US" sz="2800" dirty="0">
              <a:latin typeface="Corbel"/>
            </a:endParaRPr>
          </a:p>
          <a:p>
            <a:pPr marL="285750" indent="-285750">
              <a:buFont typeface="Wingdings,Sans-Serif" panose="05000000000000000000" pitchFamily="2" charset="2"/>
              <a:buChar char="§"/>
            </a:pPr>
            <a:r>
              <a:rPr lang="en-US" sz="2800" b="1">
                <a:latin typeface="Corbel"/>
              </a:rPr>
              <a:t>No physics program.</a:t>
            </a:r>
            <a:endParaRPr lang="en-US" sz="2800" dirty="0">
              <a:latin typeface="Corbel"/>
            </a:endParaRPr>
          </a:p>
          <a:p>
            <a:pPr marL="285750" indent="-285750">
              <a:buFont typeface="Wingdings,Sans-Serif" panose="05000000000000000000" pitchFamily="2" charset="2"/>
              <a:buChar char="§"/>
            </a:pPr>
            <a:r>
              <a:rPr lang="en-US" sz="2800" b="1" dirty="0">
                <a:latin typeface="Corbel"/>
              </a:rPr>
              <a:t>Serves the other programs like Bio Medical Engineering and Chemistry.</a:t>
            </a:r>
            <a:endParaRPr lang="en-US" sz="2800">
              <a:latin typeface="Corbe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/>
          </a:p>
        </p:txBody>
      </p:sp>
      <p:pic>
        <p:nvPicPr>
          <p:cNvPr id="8" name="Picture Placeholder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788141A4-78BC-9EAB-A99B-D0C7E38A20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" r="-2" b="2603"/>
          <a:stretch/>
        </p:blipFill>
        <p:spPr>
          <a:xfrm>
            <a:off x="5365009" y="1690605"/>
            <a:ext cx="5707659" cy="3977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1D69-ED63-7C56-DC8B-D181DFB4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Daytona"/>
              </a:rPr>
              <a:t>Kahoot! - What is it?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AB740E-292B-1298-62CC-A4B94367ADDA}"/>
              </a:ext>
            </a:extLst>
          </p:cNvPr>
          <p:cNvSpPr>
            <a:spLocks noGrp="1"/>
          </p:cNvSpPr>
          <p:nvPr/>
        </p:nvSpPr>
        <p:spPr>
          <a:xfrm>
            <a:off x="1104278" y="1526666"/>
            <a:ext cx="5369641" cy="449825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2800" b="1" kern="100" dirty="0">
                <a:solidFill>
                  <a:schemeClr val="bg1">
                    <a:lumMod val="95000"/>
                  </a:schemeClr>
                </a:solidFill>
                <a:latin typeface="Corbel"/>
              </a:rPr>
              <a:t>A game-based student response system.</a:t>
            </a:r>
            <a:endParaRPr lang="en-US" sz="2800" kern="100" dirty="0">
              <a:solidFill>
                <a:schemeClr val="bg1">
                  <a:lumMod val="95000"/>
                </a:schemeClr>
              </a:solidFill>
              <a:effectLst/>
              <a:latin typeface="Corbe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2800" b="1" kern="100" dirty="0">
                <a:solidFill>
                  <a:schemeClr val="bg1">
                    <a:lumMod val="95000"/>
                  </a:schemeClr>
                </a:solidFill>
                <a:latin typeface="Corbel"/>
              </a:rPr>
              <a:t>Students don't need registration</a:t>
            </a:r>
            <a:r>
              <a:rPr lang="en-US" sz="2800" b="1" kern="100" dirty="0">
                <a:solidFill>
                  <a:schemeClr val="bg1">
                    <a:lumMod val="95000"/>
                  </a:schemeClr>
                </a:solidFill>
                <a:effectLst/>
                <a:latin typeface="Corbel"/>
              </a:rPr>
              <a:t>.</a:t>
            </a:r>
            <a:endParaRPr lang="en-US" sz="2800" kern="100" dirty="0">
              <a:solidFill>
                <a:schemeClr val="bg1">
                  <a:lumMod val="95000"/>
                </a:schemeClr>
              </a:solidFill>
              <a:effectLst/>
              <a:latin typeface="Corbe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2800" b="1" kern="100" dirty="0">
                <a:solidFill>
                  <a:schemeClr val="bg1">
                    <a:lumMod val="95000"/>
                  </a:schemeClr>
                </a:solidFill>
                <a:latin typeface="Corbel"/>
              </a:rPr>
              <a:t>Free version is available with limited functionality.</a:t>
            </a:r>
            <a:endParaRPr lang="en-US" sz="2800" kern="100" dirty="0">
              <a:solidFill>
                <a:schemeClr val="bg1">
                  <a:lumMod val="95000"/>
                </a:schemeClr>
              </a:solidFill>
              <a:latin typeface="Corbe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2800" b="1" kern="100" dirty="0">
                <a:solidFill>
                  <a:schemeClr val="bg1">
                    <a:lumMod val="95000"/>
                  </a:schemeClr>
                </a:solidFill>
                <a:latin typeface="Corbel"/>
              </a:rPr>
              <a:t>Students access using their mobile devices</a:t>
            </a:r>
            <a:r>
              <a:rPr lang="en-US" sz="2800" b="1" kern="100" dirty="0">
                <a:solidFill>
                  <a:schemeClr val="bg1">
                    <a:lumMod val="95000"/>
                  </a:schemeClr>
                </a:solidFill>
                <a:effectLst/>
                <a:latin typeface="Corbel"/>
              </a:rPr>
              <a:t>.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800" b="1" kern="100" dirty="0">
              <a:solidFill>
                <a:schemeClr val="bg1">
                  <a:lumMod val="95000"/>
                </a:schemeClr>
              </a:solidFill>
              <a:latin typeface="Corbel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800" b="1" kern="100" dirty="0">
              <a:solidFill>
                <a:schemeClr val="bg1"/>
              </a:solidFill>
              <a:effectLst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0928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006B9-FD36-E78D-A144-F87F540B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 fontScale="90000"/>
          </a:bodyPr>
          <a:lstStyle/>
          <a:p>
            <a:r>
              <a:rPr lang="en-US" sz="4000" dirty="0">
                <a:latin typeface="Daytona"/>
              </a:rPr>
              <a:t>Kahoot!, an Interactive Engagement?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B740E-292B-1298-62CC-A4B94367A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4894006"/>
            <a:ext cx="4914900" cy="4571999"/>
          </a:xfrm>
        </p:spPr>
        <p:txBody>
          <a:bodyPr vert="horz" lIns="0" tIns="45720" rIns="0" bIns="45720" rtlCol="0" anchor="t"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latin typeface="Corbel"/>
              </a:rPr>
              <a:t> I</a:t>
            </a:r>
            <a:r>
              <a:rPr lang="en-US" sz="2800" b="1" kern="100" dirty="0">
                <a:effectLst/>
                <a:latin typeface="Corbel"/>
              </a:rPr>
              <a:t>ncreased interaction.</a:t>
            </a:r>
          </a:p>
          <a:p>
            <a:pPr marL="0"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latin typeface="Corbel"/>
              </a:rPr>
              <a:t> Immediate feedback.</a:t>
            </a:r>
          </a:p>
          <a:p>
            <a:pPr marL="0"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latin typeface="Corbel"/>
              </a:rPr>
              <a:t> Competitive.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800" b="1" kern="100" dirty="0">
              <a:latin typeface="Corbel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kern="100" dirty="0">
                <a:latin typeface="Corbel"/>
              </a:rPr>
              <a:t> </a:t>
            </a:r>
            <a:endParaRPr lang="en-US"/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800" b="1" kern="100" dirty="0">
              <a:latin typeface="Corbel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800" b="1" kern="100" dirty="0">
              <a:latin typeface="Corbel"/>
            </a:endParaRPr>
          </a:p>
        </p:txBody>
      </p:sp>
      <p:pic>
        <p:nvPicPr>
          <p:cNvPr id="4" name="Picture 3" descr="Lecture hall image - Free stock photo - Public Domain photo - CC0 Images">
            <a:extLst>
              <a:ext uri="{FF2B5EF4-FFF2-40B4-BE49-F238E27FC236}">
                <a16:creationId xmlns:a16="http://schemas.microsoft.com/office/drawing/2014/main" id="{97B1A8D2-F4EB-90D4-81C5-355DE1426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920" r="35843" b="21324"/>
          <a:stretch/>
        </p:blipFill>
        <p:spPr>
          <a:xfrm>
            <a:off x="6149176" y="1448108"/>
            <a:ext cx="5314558" cy="3154272"/>
          </a:xfrm>
          <a:prstGeom prst="rect">
            <a:avLst/>
          </a:prstGeom>
        </p:spPr>
      </p:pic>
      <p:pic>
        <p:nvPicPr>
          <p:cNvPr id="6" name="Picture 5" descr="Image result for kahoot related images\">
            <a:extLst>
              <a:ext uri="{FF2B5EF4-FFF2-40B4-BE49-F238E27FC236}">
                <a16:creationId xmlns:a16="http://schemas.microsoft.com/office/drawing/2014/main" id="{2C824F48-4660-6DC6-81F3-BBA441214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370" y="1451494"/>
            <a:ext cx="4869423" cy="31438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81857F-C15D-6C75-E349-8A5186039C31}"/>
              </a:ext>
            </a:extLst>
          </p:cNvPr>
          <p:cNvSpPr txBox="1"/>
          <p:nvPr/>
        </p:nvSpPr>
        <p:spPr>
          <a:xfrm>
            <a:off x="6445045" y="4785852"/>
            <a:ext cx="5742038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Corbel"/>
              </a:rPr>
              <a:t>Rely on lectures.</a:t>
            </a:r>
            <a:endParaRPr lang="en-US" sz="2800">
              <a:latin typeface="Corbel"/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Corbel"/>
              </a:rPr>
              <a:t>Passive students.</a:t>
            </a:r>
            <a:endParaRPr lang="en-US" sz="2800" b="1">
              <a:latin typeface="Corbel"/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Corbel"/>
              </a:rPr>
              <a:t>No interaction. 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5FFA100A-6CE7-08F0-CA38-03CFFAA2FFF2}"/>
              </a:ext>
            </a:extLst>
          </p:cNvPr>
          <p:cNvSpPr/>
          <p:nvPr/>
        </p:nvSpPr>
        <p:spPr>
          <a:xfrm>
            <a:off x="932181" y="3943780"/>
            <a:ext cx="2905432" cy="852949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Classroom with IE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B25A3167-9F64-E71E-9F4D-65AFFFBDD22F}"/>
              </a:ext>
            </a:extLst>
          </p:cNvPr>
          <p:cNvSpPr/>
          <p:nvPr/>
        </p:nvSpPr>
        <p:spPr>
          <a:xfrm>
            <a:off x="8810275" y="4042101"/>
            <a:ext cx="2905432" cy="852949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/>
              <a:t>Classroom with Traditional Lectures</a:t>
            </a:r>
          </a:p>
        </p:txBody>
      </p:sp>
    </p:spTree>
    <p:extLst>
      <p:ext uri="{BB962C8B-B14F-4D97-AF65-F5344CB8AC3E}">
        <p14:creationId xmlns:p14="http://schemas.microsoft.com/office/powerpoint/2010/main" val="23861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football game&#10;&#10;Description automatically generated">
            <a:extLst>
              <a:ext uri="{FF2B5EF4-FFF2-40B4-BE49-F238E27FC236}">
                <a16:creationId xmlns:a16="http://schemas.microsoft.com/office/drawing/2014/main" id="{2F69C7AB-ACCD-F0CF-7B55-82D6CA3B29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83666" y="-2457"/>
            <a:ext cx="5226132" cy="6806379"/>
          </a:xfrm>
        </p:spPr>
      </p:pic>
    </p:spTree>
    <p:extLst>
      <p:ext uri="{BB962C8B-B14F-4D97-AF65-F5344CB8AC3E}">
        <p14:creationId xmlns:p14="http://schemas.microsoft.com/office/powerpoint/2010/main" val="7464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quiz&#10;&#10;Description automatically generated">
            <a:extLst>
              <a:ext uri="{FF2B5EF4-FFF2-40B4-BE49-F238E27FC236}">
                <a16:creationId xmlns:a16="http://schemas.microsoft.com/office/drawing/2014/main" id="{A33FEFA2-9FC9-50EE-1B65-9D1DF1E51E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18635" y="46704"/>
            <a:ext cx="5163334" cy="6806377"/>
          </a:xfrm>
        </p:spPr>
      </p:pic>
    </p:spTree>
    <p:extLst>
      <p:ext uri="{BB962C8B-B14F-4D97-AF65-F5344CB8AC3E}">
        <p14:creationId xmlns:p14="http://schemas.microsoft.com/office/powerpoint/2010/main" val="94417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4745011FF3FF4C840E441EF69E445A" ma:contentTypeVersion="15" ma:contentTypeDescription="Create a new document." ma:contentTypeScope="" ma:versionID="481c3bc12aa165a0320b76432222f346">
  <xsd:schema xmlns:xsd="http://www.w3.org/2001/XMLSchema" xmlns:xs="http://www.w3.org/2001/XMLSchema" xmlns:p="http://schemas.microsoft.com/office/2006/metadata/properties" xmlns:ns1="http://schemas.microsoft.com/sharepoint/v3" xmlns:ns3="d0faa0a2-6244-47f2-91d9-184fb954052b" targetNamespace="http://schemas.microsoft.com/office/2006/metadata/properties" ma:root="true" ma:fieldsID="3a29ec9c9b77a2f56549ec2fc96e5ab1" ns1:_="" ns3:_="">
    <xsd:import namespace="http://schemas.microsoft.com/sharepoint/v3"/>
    <xsd:import namespace="d0faa0a2-6244-47f2-91d9-184fb95405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aa0a2-6244-47f2-91d9-184fb95405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d0faa0a2-6244-47f2-91d9-184fb954052b" xsi:nil="true"/>
  </documentManagement>
</p:properties>
</file>

<file path=customXml/itemProps1.xml><?xml version="1.0" encoding="utf-8"?>
<ds:datastoreItem xmlns:ds="http://schemas.openxmlformats.org/officeDocument/2006/customXml" ds:itemID="{8F572999-4A28-439B-8166-371916775E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A5DCFB-2A11-4515-AF6D-0D6C9EFC3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0faa0a2-6244-47f2-91d9-184fb95405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microsoft.com/sharepoint/v3"/>
    <ds:schemaRef ds:uri="d0faa0a2-6244-47f2-91d9-184fb954052b"/>
    <ds:schemaRef ds:uri="http://purl.org/dc/elements/1.1/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424</TotalTime>
  <Words>997</Words>
  <Application>Microsoft Office PowerPoint</Application>
  <PresentationFormat>Widescreen</PresentationFormat>
  <Paragraphs>105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Academic Literature 16x9</vt:lpstr>
      <vt:lpstr>Learning gains using Kahoot!</vt:lpstr>
      <vt:lpstr>Purpose</vt:lpstr>
      <vt:lpstr>Agenda</vt:lpstr>
      <vt:lpstr>What led to this work?</vt:lpstr>
      <vt:lpstr>Class Sizes</vt:lpstr>
      <vt:lpstr>Kahoot! - What is it?</vt:lpstr>
      <vt:lpstr>Kahoot!, an Interactive Engagement? DEMO</vt:lpstr>
      <vt:lpstr>PowerPoint Presentation</vt:lpstr>
      <vt:lpstr>PowerPoint Presentation</vt:lpstr>
      <vt:lpstr>Implementation and Assessment</vt:lpstr>
      <vt:lpstr>Traditional Lecture vs. Interactive  Engagement</vt:lpstr>
      <vt:lpstr>Results and Discussion</vt:lpstr>
      <vt:lpstr>Other Observations</vt:lpstr>
      <vt:lpstr>Conclusions and Future Work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Sithy Maharoof</dc:creator>
  <cp:lastModifiedBy>Sithy F. Maharoof</cp:lastModifiedBy>
  <cp:revision>1261</cp:revision>
  <dcterms:created xsi:type="dcterms:W3CDTF">2024-04-19T11:41:08Z</dcterms:created>
  <dcterms:modified xsi:type="dcterms:W3CDTF">2024-10-19T20:04:42Z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0x010100C64745011FF3FF4C840E441EF69E445A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