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BIZ UDPGothic"/>
      <p:regular r:id="rId21"/>
      <p:bold r:id="rId22"/>
    </p:embeddedFont>
    <p:embeddedFont>
      <p:font typeface="Raleway"/>
      <p:regular r:id="rId23"/>
      <p:bold r:id="rId24"/>
      <p:italic r:id="rId25"/>
      <p:boldItalic r:id="rId26"/>
    </p:embeddedFont>
    <p:embeddedFont>
      <p:font typeface="Caveat"/>
      <p:regular r:id="rId27"/>
      <p:bold r:id="rId28"/>
    </p:embeddedFont>
    <p:embeddedFont>
      <p:font typeface="Bebas Neue"/>
      <p:regular r:id="rId29"/>
    </p:embeddedFont>
    <p:embeddedFont>
      <p:font typeface="Raleway Medium"/>
      <p:regular r:id="rId30"/>
      <p:bold r:id="rId31"/>
      <p:italic r:id="rId32"/>
      <p:boldItalic r:id="rId33"/>
    </p:embeddedFont>
    <p:embeddedFont>
      <p:font typeface="Josefin Sans"/>
      <p:regular r:id="rId34"/>
      <p:bold r:id="rId35"/>
      <p:italic r:id="rId36"/>
      <p:boldItalic r:id="rId37"/>
    </p:embeddedFont>
    <p:embeddedFont>
      <p:font typeface="Merriweather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italic.fntdata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font" Target="fonts/Merriweather-boldItalic.fntdata"/><Relationship Id="rId22" Type="http://schemas.openxmlformats.org/officeDocument/2006/relationships/font" Target="fonts/BIZUDPGothic-bold.fntdata"/><Relationship Id="rId44" Type="http://schemas.openxmlformats.org/officeDocument/2006/relationships/font" Target="fonts/OpenSans-italic.fntdata"/><Relationship Id="rId21" Type="http://schemas.openxmlformats.org/officeDocument/2006/relationships/font" Target="fonts/BIZUDPGothic-regular.fntdata"/><Relationship Id="rId43" Type="http://schemas.openxmlformats.org/officeDocument/2006/relationships/font" Target="fonts/OpenSans-bold.fntdata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Caveat-bold.fntdata"/><Relationship Id="rId27" Type="http://schemas.openxmlformats.org/officeDocument/2006/relationships/font" Target="fonts/Cavea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BebasNeu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Medium-bold.fntdata"/><Relationship Id="rId30" Type="http://schemas.openxmlformats.org/officeDocument/2006/relationships/font" Target="fonts/RalewayMedium-regular.fntdata"/><Relationship Id="rId11" Type="http://schemas.openxmlformats.org/officeDocument/2006/relationships/slide" Target="slides/slide5.xml"/><Relationship Id="rId33" Type="http://schemas.openxmlformats.org/officeDocument/2006/relationships/font" Target="fonts/RalewayMedium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Medium-italic.fntdata"/><Relationship Id="rId13" Type="http://schemas.openxmlformats.org/officeDocument/2006/relationships/slide" Target="slides/slide7.xml"/><Relationship Id="rId35" Type="http://schemas.openxmlformats.org/officeDocument/2006/relationships/font" Target="fonts/JosefinSans-bold.fntdata"/><Relationship Id="rId12" Type="http://schemas.openxmlformats.org/officeDocument/2006/relationships/slide" Target="slides/slide6.xml"/><Relationship Id="rId34" Type="http://schemas.openxmlformats.org/officeDocument/2006/relationships/font" Target="fonts/JosefinSans-regular.fntdata"/><Relationship Id="rId15" Type="http://schemas.openxmlformats.org/officeDocument/2006/relationships/slide" Target="slides/slide9.xml"/><Relationship Id="rId37" Type="http://schemas.openxmlformats.org/officeDocument/2006/relationships/font" Target="fonts/Josefi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JosefinSans-italic.fntdata"/><Relationship Id="rId17" Type="http://schemas.openxmlformats.org/officeDocument/2006/relationships/slide" Target="slides/slide11.xml"/><Relationship Id="rId39" Type="http://schemas.openxmlformats.org/officeDocument/2006/relationships/font" Target="fonts/Merriweather-bold.fntdata"/><Relationship Id="rId16" Type="http://schemas.openxmlformats.org/officeDocument/2006/relationships/slide" Target="slides/slide10.xml"/><Relationship Id="rId38" Type="http://schemas.openxmlformats.org/officeDocument/2006/relationships/font" Target="fonts/Merriweather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a9826cab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30a9826cab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a9826cab5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0a9826cab5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0a9826cab5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0a9826cab5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a9826cab5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a9826cab5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0a9826cab5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0a9826cab5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0c16cc4b5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0c16cc4b5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Community: do my multiple identities fit/exist within the physics community? Sense of belonging. Is my </a:t>
            </a:r>
            <a:r>
              <a:rPr lang="en"/>
              <a:t>interest worth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a9826cab5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0a9826cab5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a9826ca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0a9826ca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be653208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0be653208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0a9826cab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0a9826cab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a9826cab5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0a9826cab5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a9826cab5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0a9826cab5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a9826cab5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0a9826cab5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include </a:t>
            </a:r>
            <a:r>
              <a:rPr lang="en"/>
              <a:t>competence</a:t>
            </a:r>
            <a:r>
              <a:rPr lang="en"/>
              <a:t> (9) in the academic understanding overlap, it would add 2. So 13-&gt;22; 5-&gt;7.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Thus, educational choices can be viewed as a way to close the gap between a student’s actual and designated identities; </a:t>
            </a:r>
            <a:r>
              <a:rPr lang="en" sz="1300">
                <a:solidFill>
                  <a:srgbClr val="666666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measuring this gap may be useful for predicting persistence</a:t>
            </a:r>
            <a:r>
              <a:rPr lang="en" sz="13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as it connotes the likelihood that effort toward one’s goal will be well-spent or wasted. (McDonald, et. al. 2019)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0a9826cab5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0a9826cab5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25" y="0"/>
            <a:ext cx="9144250" cy="4865618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596050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1" name="Google Shape;61;p15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0"/>
            <a:ext cx="4018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/>
          <p:nvPr/>
        </p:nvSpPr>
        <p:spPr>
          <a:xfrm>
            <a:off x="0" y="44125"/>
            <a:ext cx="4018142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7" name="Google Shape;67;p16"/>
          <p:cNvSpPr/>
          <p:nvPr/>
        </p:nvSpPr>
        <p:spPr>
          <a:xfrm>
            <a:off x="-125" y="0"/>
            <a:ext cx="4018171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8" name="Google Shape;68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0" y="0"/>
            <a:ext cx="9144000" cy="99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311700" y="1872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1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2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98" name="Google Shape;9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3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1723013" y="2240538"/>
            <a:ext cx="24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2" type="subTitle"/>
          </p:nvPr>
        </p:nvSpPr>
        <p:spPr>
          <a:xfrm>
            <a:off x="5060229" y="2239948"/>
            <a:ext cx="245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3" type="subTitle"/>
          </p:nvPr>
        </p:nvSpPr>
        <p:spPr>
          <a:xfrm>
            <a:off x="1723892" y="4017236"/>
            <a:ext cx="24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4" type="subTitle"/>
          </p:nvPr>
        </p:nvSpPr>
        <p:spPr>
          <a:xfrm>
            <a:off x="5059278" y="4017236"/>
            <a:ext cx="245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hasCustomPrompt="1" idx="5" type="title"/>
          </p:nvPr>
        </p:nvSpPr>
        <p:spPr>
          <a:xfrm>
            <a:off x="1723013" y="1357783"/>
            <a:ext cx="951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25"/>
          <p:cNvSpPr txBox="1"/>
          <p:nvPr>
            <p:ph hasCustomPrompt="1" idx="6" type="title"/>
          </p:nvPr>
        </p:nvSpPr>
        <p:spPr>
          <a:xfrm>
            <a:off x="1723892" y="3141529"/>
            <a:ext cx="951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25"/>
          <p:cNvSpPr txBox="1"/>
          <p:nvPr>
            <p:ph hasCustomPrompt="1" idx="7" type="title"/>
          </p:nvPr>
        </p:nvSpPr>
        <p:spPr>
          <a:xfrm>
            <a:off x="5060229" y="1357775"/>
            <a:ext cx="948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25"/>
          <p:cNvSpPr txBox="1"/>
          <p:nvPr>
            <p:ph hasCustomPrompt="1" idx="8" type="title"/>
          </p:nvPr>
        </p:nvSpPr>
        <p:spPr>
          <a:xfrm>
            <a:off x="5059278" y="3141534"/>
            <a:ext cx="948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25"/>
          <p:cNvSpPr txBox="1"/>
          <p:nvPr>
            <p:ph idx="9" type="subTitle"/>
          </p:nvPr>
        </p:nvSpPr>
        <p:spPr>
          <a:xfrm>
            <a:off x="1723025" y="1835300"/>
            <a:ext cx="2460300" cy="4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6" name="Google Shape;116;p25"/>
          <p:cNvSpPr txBox="1"/>
          <p:nvPr>
            <p:ph idx="13" type="subTitle"/>
          </p:nvPr>
        </p:nvSpPr>
        <p:spPr>
          <a:xfrm>
            <a:off x="5060229" y="1837612"/>
            <a:ext cx="2459700" cy="4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7" name="Google Shape;117;p25"/>
          <p:cNvSpPr txBox="1"/>
          <p:nvPr>
            <p:ph idx="14" type="subTitle"/>
          </p:nvPr>
        </p:nvSpPr>
        <p:spPr>
          <a:xfrm>
            <a:off x="1723892" y="3615437"/>
            <a:ext cx="2460300" cy="4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" name="Google Shape;118;p25"/>
          <p:cNvSpPr txBox="1"/>
          <p:nvPr>
            <p:ph idx="15" type="subTitle"/>
          </p:nvPr>
        </p:nvSpPr>
        <p:spPr>
          <a:xfrm>
            <a:off x="5059278" y="3615437"/>
            <a:ext cx="2459700" cy="4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9" name="Google Shape;119;p25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p26"/>
          <p:cNvSpPr txBox="1"/>
          <p:nvPr>
            <p:ph idx="1" type="subTitle"/>
          </p:nvPr>
        </p:nvSpPr>
        <p:spPr>
          <a:xfrm>
            <a:off x="1067225" y="2211825"/>
            <a:ext cx="31542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2" type="subTitle"/>
          </p:nvPr>
        </p:nvSpPr>
        <p:spPr>
          <a:xfrm>
            <a:off x="5005258" y="2211825"/>
            <a:ext cx="31548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3" type="subTitle"/>
          </p:nvPr>
        </p:nvSpPr>
        <p:spPr>
          <a:xfrm>
            <a:off x="1067225" y="4012114"/>
            <a:ext cx="31542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6"/>
          <p:cNvSpPr txBox="1"/>
          <p:nvPr>
            <p:ph idx="4" type="subTitle"/>
          </p:nvPr>
        </p:nvSpPr>
        <p:spPr>
          <a:xfrm>
            <a:off x="5005257" y="4012114"/>
            <a:ext cx="31548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5" type="subTitle"/>
          </p:nvPr>
        </p:nvSpPr>
        <p:spPr>
          <a:xfrm>
            <a:off x="1067225" y="1928225"/>
            <a:ext cx="3154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8" name="Google Shape;128;p26"/>
          <p:cNvSpPr txBox="1"/>
          <p:nvPr>
            <p:ph idx="6" type="subTitle"/>
          </p:nvPr>
        </p:nvSpPr>
        <p:spPr>
          <a:xfrm>
            <a:off x="1067225" y="3728589"/>
            <a:ext cx="3154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7" type="subTitle"/>
          </p:nvPr>
        </p:nvSpPr>
        <p:spPr>
          <a:xfrm>
            <a:off x="5005256" y="1928225"/>
            <a:ext cx="31548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8" type="subTitle"/>
          </p:nvPr>
        </p:nvSpPr>
        <p:spPr>
          <a:xfrm>
            <a:off x="5005256" y="3728589"/>
            <a:ext cx="31548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31" name="Google Shape;131;p26"/>
          <p:cNvGrpSpPr/>
          <p:nvPr/>
        </p:nvGrpSpPr>
        <p:grpSpPr>
          <a:xfrm>
            <a:off x="8230127" y="4383510"/>
            <a:ext cx="546184" cy="502678"/>
            <a:chOff x="-357900" y="2348840"/>
            <a:chExt cx="1101177" cy="1013464"/>
          </a:xfrm>
        </p:grpSpPr>
        <p:sp>
          <p:nvSpPr>
            <p:cNvPr id="132" name="Google Shape;132;p26"/>
            <p:cNvSpPr/>
            <p:nvPr/>
          </p:nvSpPr>
          <p:spPr>
            <a:xfrm>
              <a:off x="139680" y="2732201"/>
              <a:ext cx="478651" cy="267092"/>
            </a:xfrm>
            <a:custGeom>
              <a:rect b="b" l="l" r="r" t="t"/>
              <a:pathLst>
                <a:path extrusionOk="0" h="1693" w="3034">
                  <a:moveTo>
                    <a:pt x="123" y="0"/>
                  </a:moveTo>
                  <a:cubicBezTo>
                    <a:pt x="43" y="0"/>
                    <a:pt x="0" y="88"/>
                    <a:pt x="57" y="153"/>
                  </a:cubicBezTo>
                  <a:cubicBezTo>
                    <a:pt x="228" y="346"/>
                    <a:pt x="492" y="460"/>
                    <a:pt x="716" y="580"/>
                  </a:cubicBezTo>
                  <a:cubicBezTo>
                    <a:pt x="957" y="709"/>
                    <a:pt x="1199" y="837"/>
                    <a:pt x="1444" y="958"/>
                  </a:cubicBezTo>
                  <a:cubicBezTo>
                    <a:pt x="1929" y="1199"/>
                    <a:pt x="2415" y="1435"/>
                    <a:pt x="2896" y="1684"/>
                  </a:cubicBezTo>
                  <a:cubicBezTo>
                    <a:pt x="2908" y="1690"/>
                    <a:pt x="2920" y="1693"/>
                    <a:pt x="2930" y="1693"/>
                  </a:cubicBezTo>
                  <a:cubicBezTo>
                    <a:pt x="2994" y="1693"/>
                    <a:pt x="3033" y="1597"/>
                    <a:pt x="2965" y="1558"/>
                  </a:cubicBezTo>
                  <a:cubicBezTo>
                    <a:pt x="2496" y="1287"/>
                    <a:pt x="2033" y="1009"/>
                    <a:pt x="1568" y="731"/>
                  </a:cubicBezTo>
                  <a:cubicBezTo>
                    <a:pt x="1338" y="595"/>
                    <a:pt x="1106" y="463"/>
                    <a:pt x="873" y="334"/>
                  </a:cubicBezTo>
                  <a:cubicBezTo>
                    <a:pt x="645" y="208"/>
                    <a:pt x="400" y="42"/>
                    <a:pt x="139" y="2"/>
                  </a:cubicBezTo>
                  <a:cubicBezTo>
                    <a:pt x="133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6"/>
            <p:cNvSpPr/>
            <p:nvPr/>
          </p:nvSpPr>
          <p:spPr>
            <a:xfrm>
              <a:off x="177542" y="2392225"/>
              <a:ext cx="347078" cy="419964"/>
            </a:xfrm>
            <a:custGeom>
              <a:rect b="b" l="l" r="r" t="t"/>
              <a:pathLst>
                <a:path extrusionOk="0" h="2662" w="2200">
                  <a:moveTo>
                    <a:pt x="2095" y="1"/>
                  </a:moveTo>
                  <a:cubicBezTo>
                    <a:pt x="2078" y="1"/>
                    <a:pt x="2060" y="5"/>
                    <a:pt x="2043" y="16"/>
                  </a:cubicBezTo>
                  <a:cubicBezTo>
                    <a:pt x="1822" y="151"/>
                    <a:pt x="1665" y="392"/>
                    <a:pt x="1508" y="591"/>
                  </a:cubicBezTo>
                  <a:cubicBezTo>
                    <a:pt x="1338" y="806"/>
                    <a:pt x="1171" y="1022"/>
                    <a:pt x="1009" y="1242"/>
                  </a:cubicBezTo>
                  <a:cubicBezTo>
                    <a:pt x="688" y="1679"/>
                    <a:pt x="369" y="2116"/>
                    <a:pt x="42" y="2547"/>
                  </a:cubicBezTo>
                  <a:cubicBezTo>
                    <a:pt x="0" y="2601"/>
                    <a:pt x="48" y="2662"/>
                    <a:pt x="101" y="2662"/>
                  </a:cubicBezTo>
                  <a:cubicBezTo>
                    <a:pt x="119" y="2662"/>
                    <a:pt x="138" y="2654"/>
                    <a:pt x="154" y="2635"/>
                  </a:cubicBezTo>
                  <a:cubicBezTo>
                    <a:pt x="501" y="2220"/>
                    <a:pt x="856" y="1814"/>
                    <a:pt x="1210" y="1405"/>
                  </a:cubicBezTo>
                  <a:cubicBezTo>
                    <a:pt x="1385" y="1201"/>
                    <a:pt x="1554" y="996"/>
                    <a:pt x="1722" y="789"/>
                  </a:cubicBezTo>
                  <a:cubicBezTo>
                    <a:pt x="1886" y="586"/>
                    <a:pt x="2092" y="374"/>
                    <a:pt x="2177" y="123"/>
                  </a:cubicBezTo>
                  <a:cubicBezTo>
                    <a:pt x="2199" y="57"/>
                    <a:pt x="2153" y="1"/>
                    <a:pt x="2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101344" y="2722262"/>
              <a:ext cx="275927" cy="640042"/>
            </a:xfrm>
            <a:custGeom>
              <a:rect b="b" l="l" r="r" t="t"/>
              <a:pathLst>
                <a:path extrusionOk="0" h="4057" w="1749">
                  <a:moveTo>
                    <a:pt x="464" y="1"/>
                  </a:moveTo>
                  <a:cubicBezTo>
                    <a:pt x="415" y="1"/>
                    <a:pt x="365" y="38"/>
                    <a:pt x="373" y="102"/>
                  </a:cubicBezTo>
                  <a:cubicBezTo>
                    <a:pt x="442" y="611"/>
                    <a:pt x="528" y="1118"/>
                    <a:pt x="597" y="1627"/>
                  </a:cubicBezTo>
                  <a:cubicBezTo>
                    <a:pt x="632" y="1879"/>
                    <a:pt x="668" y="2129"/>
                    <a:pt x="712" y="2379"/>
                  </a:cubicBezTo>
                  <a:cubicBezTo>
                    <a:pt x="715" y="2401"/>
                    <a:pt x="719" y="2420"/>
                    <a:pt x="723" y="2441"/>
                  </a:cubicBezTo>
                  <a:cubicBezTo>
                    <a:pt x="289" y="2524"/>
                    <a:pt x="1" y="2938"/>
                    <a:pt x="73" y="3374"/>
                  </a:cubicBezTo>
                  <a:cubicBezTo>
                    <a:pt x="124" y="3678"/>
                    <a:pt x="341" y="3929"/>
                    <a:pt x="636" y="4019"/>
                  </a:cubicBezTo>
                  <a:cubicBezTo>
                    <a:pt x="715" y="4044"/>
                    <a:pt x="797" y="4056"/>
                    <a:pt x="878" y="4056"/>
                  </a:cubicBezTo>
                  <a:cubicBezTo>
                    <a:pt x="1096" y="4056"/>
                    <a:pt x="1310" y="3968"/>
                    <a:pt x="1466" y="3805"/>
                  </a:cubicBezTo>
                  <a:cubicBezTo>
                    <a:pt x="1679" y="3584"/>
                    <a:pt x="1749" y="3260"/>
                    <a:pt x="1646" y="2969"/>
                  </a:cubicBezTo>
                  <a:cubicBezTo>
                    <a:pt x="1544" y="2677"/>
                    <a:pt x="1285" y="2470"/>
                    <a:pt x="980" y="2432"/>
                  </a:cubicBezTo>
                  <a:cubicBezTo>
                    <a:pt x="975" y="2407"/>
                    <a:pt x="973" y="2382"/>
                    <a:pt x="969" y="2357"/>
                  </a:cubicBezTo>
                  <a:cubicBezTo>
                    <a:pt x="929" y="2099"/>
                    <a:pt x="880" y="1844"/>
                    <a:pt x="830" y="1589"/>
                  </a:cubicBezTo>
                  <a:cubicBezTo>
                    <a:pt x="732" y="1085"/>
                    <a:pt x="650" y="577"/>
                    <a:pt x="551" y="73"/>
                  </a:cubicBezTo>
                  <a:cubicBezTo>
                    <a:pt x="541" y="24"/>
                    <a:pt x="50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6"/>
            <p:cNvSpPr/>
            <p:nvPr/>
          </p:nvSpPr>
          <p:spPr>
            <a:xfrm>
              <a:off x="-247309" y="2484831"/>
              <a:ext cx="427694" cy="284288"/>
            </a:xfrm>
            <a:custGeom>
              <a:rect b="b" l="l" r="r" t="t"/>
              <a:pathLst>
                <a:path extrusionOk="0" h="1802" w="2711">
                  <a:moveTo>
                    <a:pt x="150" y="0"/>
                  </a:moveTo>
                  <a:cubicBezTo>
                    <a:pt x="107" y="0"/>
                    <a:pt x="65" y="21"/>
                    <a:pt x="40" y="60"/>
                  </a:cubicBezTo>
                  <a:cubicBezTo>
                    <a:pt x="1" y="120"/>
                    <a:pt x="17" y="201"/>
                    <a:pt x="77" y="241"/>
                  </a:cubicBezTo>
                  <a:cubicBezTo>
                    <a:pt x="455" y="536"/>
                    <a:pt x="873" y="780"/>
                    <a:pt x="1278" y="1035"/>
                  </a:cubicBezTo>
                  <a:cubicBezTo>
                    <a:pt x="1683" y="1290"/>
                    <a:pt x="2101" y="1532"/>
                    <a:pt x="2509" y="1785"/>
                  </a:cubicBezTo>
                  <a:cubicBezTo>
                    <a:pt x="2527" y="1796"/>
                    <a:pt x="2546" y="1801"/>
                    <a:pt x="2563" y="1801"/>
                  </a:cubicBezTo>
                  <a:cubicBezTo>
                    <a:pt x="2650" y="1801"/>
                    <a:pt x="2710" y="1676"/>
                    <a:pt x="2620" y="1615"/>
                  </a:cubicBezTo>
                  <a:cubicBezTo>
                    <a:pt x="2222" y="1345"/>
                    <a:pt x="1832" y="1063"/>
                    <a:pt x="1434" y="795"/>
                  </a:cubicBezTo>
                  <a:cubicBezTo>
                    <a:pt x="1035" y="527"/>
                    <a:pt x="644" y="245"/>
                    <a:pt x="220" y="20"/>
                  </a:cubicBezTo>
                  <a:cubicBezTo>
                    <a:pt x="198" y="7"/>
                    <a:pt x="174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6"/>
            <p:cNvSpPr/>
            <p:nvPr/>
          </p:nvSpPr>
          <p:spPr>
            <a:xfrm>
              <a:off x="27985" y="2620348"/>
              <a:ext cx="298802" cy="271194"/>
            </a:xfrm>
            <a:custGeom>
              <a:rect b="b" l="l" r="r" t="t"/>
              <a:pathLst>
                <a:path extrusionOk="0" h="1719" w="1894">
                  <a:moveTo>
                    <a:pt x="970" y="1"/>
                  </a:moveTo>
                  <a:cubicBezTo>
                    <a:pt x="956" y="1"/>
                    <a:pt x="941" y="1"/>
                    <a:pt x="927" y="2"/>
                  </a:cubicBezTo>
                  <a:cubicBezTo>
                    <a:pt x="580" y="19"/>
                    <a:pt x="278" y="244"/>
                    <a:pt x="161" y="571"/>
                  </a:cubicBezTo>
                  <a:cubicBezTo>
                    <a:pt x="1" y="1017"/>
                    <a:pt x="234" y="1509"/>
                    <a:pt x="681" y="1669"/>
                  </a:cubicBezTo>
                  <a:cubicBezTo>
                    <a:pt x="775" y="1703"/>
                    <a:pt x="872" y="1719"/>
                    <a:pt x="969" y="1719"/>
                  </a:cubicBezTo>
                  <a:cubicBezTo>
                    <a:pt x="1208" y="1719"/>
                    <a:pt x="1440" y="1619"/>
                    <a:pt x="1607" y="1436"/>
                  </a:cubicBezTo>
                  <a:cubicBezTo>
                    <a:pt x="1839" y="1178"/>
                    <a:pt x="1894" y="806"/>
                    <a:pt x="1746" y="492"/>
                  </a:cubicBezTo>
                  <a:cubicBezTo>
                    <a:pt x="1603" y="191"/>
                    <a:pt x="1300" y="1"/>
                    <a:pt x="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6"/>
            <p:cNvSpPr/>
            <p:nvPr/>
          </p:nvSpPr>
          <p:spPr>
            <a:xfrm>
              <a:off x="-357900" y="2402164"/>
              <a:ext cx="253524" cy="229071"/>
            </a:xfrm>
            <a:custGeom>
              <a:rect b="b" l="l" r="r" t="t"/>
              <a:pathLst>
                <a:path extrusionOk="0" h="1452" w="1607">
                  <a:moveTo>
                    <a:pt x="823" y="0"/>
                  </a:moveTo>
                  <a:cubicBezTo>
                    <a:pt x="730" y="0"/>
                    <a:pt x="637" y="18"/>
                    <a:pt x="547" y="55"/>
                  </a:cubicBezTo>
                  <a:cubicBezTo>
                    <a:pt x="177" y="207"/>
                    <a:pt x="1" y="632"/>
                    <a:pt x="153" y="1002"/>
                  </a:cubicBezTo>
                  <a:cubicBezTo>
                    <a:pt x="264" y="1273"/>
                    <a:pt x="528" y="1451"/>
                    <a:pt x="822" y="1452"/>
                  </a:cubicBezTo>
                  <a:cubicBezTo>
                    <a:pt x="1116" y="1452"/>
                    <a:pt x="1380" y="1276"/>
                    <a:pt x="1493" y="1006"/>
                  </a:cubicBezTo>
                  <a:cubicBezTo>
                    <a:pt x="1606" y="734"/>
                    <a:pt x="1545" y="422"/>
                    <a:pt x="1338" y="213"/>
                  </a:cubicBezTo>
                  <a:cubicBezTo>
                    <a:pt x="1199" y="74"/>
                    <a:pt x="1013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447157" y="2836481"/>
              <a:ext cx="296120" cy="268827"/>
            </a:xfrm>
            <a:custGeom>
              <a:rect b="b" l="l" r="r" t="t"/>
              <a:pathLst>
                <a:path extrusionOk="0" h="1704" w="1877">
                  <a:moveTo>
                    <a:pt x="958" y="1"/>
                  </a:moveTo>
                  <a:cubicBezTo>
                    <a:pt x="944" y="1"/>
                    <a:pt x="931" y="1"/>
                    <a:pt x="917" y="2"/>
                  </a:cubicBezTo>
                  <a:cubicBezTo>
                    <a:pt x="574" y="19"/>
                    <a:pt x="274" y="242"/>
                    <a:pt x="159" y="566"/>
                  </a:cubicBezTo>
                  <a:cubicBezTo>
                    <a:pt x="1" y="1009"/>
                    <a:pt x="231" y="1496"/>
                    <a:pt x="674" y="1654"/>
                  </a:cubicBezTo>
                  <a:cubicBezTo>
                    <a:pt x="767" y="1687"/>
                    <a:pt x="864" y="1703"/>
                    <a:pt x="959" y="1703"/>
                  </a:cubicBezTo>
                  <a:cubicBezTo>
                    <a:pt x="1196" y="1703"/>
                    <a:pt x="1427" y="1604"/>
                    <a:pt x="1591" y="1423"/>
                  </a:cubicBezTo>
                  <a:cubicBezTo>
                    <a:pt x="1822" y="1168"/>
                    <a:pt x="1877" y="799"/>
                    <a:pt x="1729" y="488"/>
                  </a:cubicBezTo>
                  <a:cubicBezTo>
                    <a:pt x="1587" y="189"/>
                    <a:pt x="1287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380739" y="2348840"/>
              <a:ext cx="224812" cy="202883"/>
            </a:xfrm>
            <a:custGeom>
              <a:rect b="b" l="l" r="r" t="t"/>
              <a:pathLst>
                <a:path extrusionOk="0" h="1286" w="1425">
                  <a:moveTo>
                    <a:pt x="731" y="0"/>
                  </a:moveTo>
                  <a:cubicBezTo>
                    <a:pt x="644" y="0"/>
                    <a:pt x="556" y="18"/>
                    <a:pt x="473" y="54"/>
                  </a:cubicBezTo>
                  <a:cubicBezTo>
                    <a:pt x="149" y="197"/>
                    <a:pt x="1" y="576"/>
                    <a:pt x="143" y="902"/>
                  </a:cubicBezTo>
                  <a:cubicBezTo>
                    <a:pt x="246" y="1135"/>
                    <a:pt x="477" y="1285"/>
                    <a:pt x="732" y="1285"/>
                  </a:cubicBezTo>
                  <a:cubicBezTo>
                    <a:pt x="736" y="1285"/>
                    <a:pt x="741" y="1285"/>
                    <a:pt x="745" y="1285"/>
                  </a:cubicBezTo>
                  <a:cubicBezTo>
                    <a:pt x="1005" y="1280"/>
                    <a:pt x="1236" y="1118"/>
                    <a:pt x="1331" y="876"/>
                  </a:cubicBezTo>
                  <a:cubicBezTo>
                    <a:pt x="1425" y="634"/>
                    <a:pt x="1364" y="359"/>
                    <a:pt x="1176" y="179"/>
                  </a:cubicBezTo>
                  <a:cubicBezTo>
                    <a:pt x="1054" y="62"/>
                    <a:pt x="894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7"/>
          <p:cNvSpPr txBox="1"/>
          <p:nvPr>
            <p:ph type="title"/>
          </p:nvPr>
        </p:nvSpPr>
        <p:spPr>
          <a:xfrm>
            <a:off x="2561500" y="1212150"/>
            <a:ext cx="4294800" cy="7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" type="subTitle"/>
          </p:nvPr>
        </p:nvSpPr>
        <p:spPr>
          <a:xfrm>
            <a:off x="2561500" y="1994850"/>
            <a:ext cx="4294800" cy="19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" type="subTitle"/>
          </p:nvPr>
        </p:nvSpPr>
        <p:spPr>
          <a:xfrm>
            <a:off x="4861029" y="1597744"/>
            <a:ext cx="3282600" cy="267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8" name="Google Shape;148;p28"/>
          <p:cNvSpPr txBox="1"/>
          <p:nvPr>
            <p:ph idx="2" type="subTitle"/>
          </p:nvPr>
        </p:nvSpPr>
        <p:spPr>
          <a:xfrm>
            <a:off x="1106825" y="1595944"/>
            <a:ext cx="3285000" cy="26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 1">
  <p:cSld name="TITLE_AND_TWO_COLUMNS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subTitle"/>
          </p:nvPr>
        </p:nvSpPr>
        <p:spPr>
          <a:xfrm>
            <a:off x="5121763" y="3065675"/>
            <a:ext cx="2795100" cy="10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subTitle"/>
          </p:nvPr>
        </p:nvSpPr>
        <p:spPr>
          <a:xfrm>
            <a:off x="1334213" y="3065675"/>
            <a:ext cx="2795100" cy="10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3" type="subTitle"/>
          </p:nvPr>
        </p:nvSpPr>
        <p:spPr>
          <a:xfrm>
            <a:off x="1334213" y="2624328"/>
            <a:ext cx="2795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4" type="subTitle"/>
          </p:nvPr>
        </p:nvSpPr>
        <p:spPr>
          <a:xfrm>
            <a:off x="5121764" y="2624328"/>
            <a:ext cx="27951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subTitle"/>
          </p:nvPr>
        </p:nvSpPr>
        <p:spPr>
          <a:xfrm>
            <a:off x="855275" y="3050762"/>
            <a:ext cx="23646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30"/>
          <p:cNvSpPr txBox="1"/>
          <p:nvPr>
            <p:ph idx="2" type="subTitle"/>
          </p:nvPr>
        </p:nvSpPr>
        <p:spPr>
          <a:xfrm>
            <a:off x="3456113" y="3047770"/>
            <a:ext cx="23682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subTitle"/>
          </p:nvPr>
        </p:nvSpPr>
        <p:spPr>
          <a:xfrm>
            <a:off x="6052811" y="3047770"/>
            <a:ext cx="23682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30"/>
          <p:cNvSpPr txBox="1"/>
          <p:nvPr>
            <p:ph idx="4" type="subTitle"/>
          </p:nvPr>
        </p:nvSpPr>
        <p:spPr>
          <a:xfrm>
            <a:off x="855275" y="2657721"/>
            <a:ext cx="2364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2" name="Google Shape;162;p30"/>
          <p:cNvSpPr txBox="1"/>
          <p:nvPr>
            <p:ph idx="5" type="subTitle"/>
          </p:nvPr>
        </p:nvSpPr>
        <p:spPr>
          <a:xfrm>
            <a:off x="3456113" y="2661249"/>
            <a:ext cx="23682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3" name="Google Shape;163;p30"/>
          <p:cNvSpPr txBox="1"/>
          <p:nvPr>
            <p:ph idx="6" type="subTitle"/>
          </p:nvPr>
        </p:nvSpPr>
        <p:spPr>
          <a:xfrm>
            <a:off x="6052811" y="2661249"/>
            <a:ext cx="23682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64" name="Google Shape;164;p30"/>
          <p:cNvGrpSpPr/>
          <p:nvPr/>
        </p:nvGrpSpPr>
        <p:grpSpPr>
          <a:xfrm>
            <a:off x="8100202" y="4522835"/>
            <a:ext cx="546184" cy="502678"/>
            <a:chOff x="-357900" y="2348840"/>
            <a:chExt cx="1101177" cy="1013464"/>
          </a:xfrm>
        </p:grpSpPr>
        <p:sp>
          <p:nvSpPr>
            <p:cNvPr id="165" name="Google Shape;165;p30"/>
            <p:cNvSpPr/>
            <p:nvPr/>
          </p:nvSpPr>
          <p:spPr>
            <a:xfrm>
              <a:off x="139680" y="2732201"/>
              <a:ext cx="478651" cy="267092"/>
            </a:xfrm>
            <a:custGeom>
              <a:rect b="b" l="l" r="r" t="t"/>
              <a:pathLst>
                <a:path extrusionOk="0" h="1693" w="3034">
                  <a:moveTo>
                    <a:pt x="123" y="0"/>
                  </a:moveTo>
                  <a:cubicBezTo>
                    <a:pt x="43" y="0"/>
                    <a:pt x="0" y="88"/>
                    <a:pt x="57" y="153"/>
                  </a:cubicBezTo>
                  <a:cubicBezTo>
                    <a:pt x="228" y="346"/>
                    <a:pt x="492" y="460"/>
                    <a:pt x="716" y="580"/>
                  </a:cubicBezTo>
                  <a:cubicBezTo>
                    <a:pt x="957" y="709"/>
                    <a:pt x="1199" y="837"/>
                    <a:pt x="1444" y="958"/>
                  </a:cubicBezTo>
                  <a:cubicBezTo>
                    <a:pt x="1929" y="1199"/>
                    <a:pt x="2415" y="1435"/>
                    <a:pt x="2896" y="1684"/>
                  </a:cubicBezTo>
                  <a:cubicBezTo>
                    <a:pt x="2908" y="1690"/>
                    <a:pt x="2920" y="1693"/>
                    <a:pt x="2930" y="1693"/>
                  </a:cubicBezTo>
                  <a:cubicBezTo>
                    <a:pt x="2994" y="1693"/>
                    <a:pt x="3033" y="1597"/>
                    <a:pt x="2965" y="1558"/>
                  </a:cubicBezTo>
                  <a:cubicBezTo>
                    <a:pt x="2496" y="1287"/>
                    <a:pt x="2033" y="1009"/>
                    <a:pt x="1568" y="731"/>
                  </a:cubicBezTo>
                  <a:cubicBezTo>
                    <a:pt x="1338" y="595"/>
                    <a:pt x="1106" y="463"/>
                    <a:pt x="873" y="334"/>
                  </a:cubicBezTo>
                  <a:cubicBezTo>
                    <a:pt x="645" y="208"/>
                    <a:pt x="400" y="42"/>
                    <a:pt x="139" y="2"/>
                  </a:cubicBezTo>
                  <a:cubicBezTo>
                    <a:pt x="133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177542" y="2392225"/>
              <a:ext cx="347078" cy="419964"/>
            </a:xfrm>
            <a:custGeom>
              <a:rect b="b" l="l" r="r" t="t"/>
              <a:pathLst>
                <a:path extrusionOk="0" h="2662" w="2200">
                  <a:moveTo>
                    <a:pt x="2095" y="1"/>
                  </a:moveTo>
                  <a:cubicBezTo>
                    <a:pt x="2078" y="1"/>
                    <a:pt x="2060" y="5"/>
                    <a:pt x="2043" y="16"/>
                  </a:cubicBezTo>
                  <a:cubicBezTo>
                    <a:pt x="1822" y="151"/>
                    <a:pt x="1665" y="392"/>
                    <a:pt x="1508" y="591"/>
                  </a:cubicBezTo>
                  <a:cubicBezTo>
                    <a:pt x="1338" y="806"/>
                    <a:pt x="1171" y="1022"/>
                    <a:pt x="1009" y="1242"/>
                  </a:cubicBezTo>
                  <a:cubicBezTo>
                    <a:pt x="688" y="1679"/>
                    <a:pt x="369" y="2116"/>
                    <a:pt x="42" y="2547"/>
                  </a:cubicBezTo>
                  <a:cubicBezTo>
                    <a:pt x="0" y="2601"/>
                    <a:pt x="48" y="2662"/>
                    <a:pt x="101" y="2662"/>
                  </a:cubicBezTo>
                  <a:cubicBezTo>
                    <a:pt x="119" y="2662"/>
                    <a:pt x="138" y="2654"/>
                    <a:pt x="154" y="2635"/>
                  </a:cubicBezTo>
                  <a:cubicBezTo>
                    <a:pt x="501" y="2220"/>
                    <a:pt x="856" y="1814"/>
                    <a:pt x="1210" y="1405"/>
                  </a:cubicBezTo>
                  <a:cubicBezTo>
                    <a:pt x="1385" y="1201"/>
                    <a:pt x="1554" y="996"/>
                    <a:pt x="1722" y="789"/>
                  </a:cubicBezTo>
                  <a:cubicBezTo>
                    <a:pt x="1886" y="586"/>
                    <a:pt x="2092" y="374"/>
                    <a:pt x="2177" y="123"/>
                  </a:cubicBezTo>
                  <a:cubicBezTo>
                    <a:pt x="2199" y="57"/>
                    <a:pt x="2153" y="1"/>
                    <a:pt x="2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101344" y="2722262"/>
              <a:ext cx="275927" cy="640042"/>
            </a:xfrm>
            <a:custGeom>
              <a:rect b="b" l="l" r="r" t="t"/>
              <a:pathLst>
                <a:path extrusionOk="0" h="4057" w="1749">
                  <a:moveTo>
                    <a:pt x="464" y="1"/>
                  </a:moveTo>
                  <a:cubicBezTo>
                    <a:pt x="415" y="1"/>
                    <a:pt x="365" y="38"/>
                    <a:pt x="373" y="102"/>
                  </a:cubicBezTo>
                  <a:cubicBezTo>
                    <a:pt x="442" y="611"/>
                    <a:pt x="528" y="1118"/>
                    <a:pt x="597" y="1627"/>
                  </a:cubicBezTo>
                  <a:cubicBezTo>
                    <a:pt x="632" y="1879"/>
                    <a:pt x="668" y="2129"/>
                    <a:pt x="712" y="2379"/>
                  </a:cubicBezTo>
                  <a:cubicBezTo>
                    <a:pt x="715" y="2401"/>
                    <a:pt x="719" y="2420"/>
                    <a:pt x="723" y="2441"/>
                  </a:cubicBezTo>
                  <a:cubicBezTo>
                    <a:pt x="289" y="2524"/>
                    <a:pt x="1" y="2938"/>
                    <a:pt x="73" y="3374"/>
                  </a:cubicBezTo>
                  <a:cubicBezTo>
                    <a:pt x="124" y="3678"/>
                    <a:pt x="341" y="3929"/>
                    <a:pt x="636" y="4019"/>
                  </a:cubicBezTo>
                  <a:cubicBezTo>
                    <a:pt x="715" y="4044"/>
                    <a:pt x="797" y="4056"/>
                    <a:pt x="878" y="4056"/>
                  </a:cubicBezTo>
                  <a:cubicBezTo>
                    <a:pt x="1096" y="4056"/>
                    <a:pt x="1310" y="3968"/>
                    <a:pt x="1466" y="3805"/>
                  </a:cubicBezTo>
                  <a:cubicBezTo>
                    <a:pt x="1679" y="3584"/>
                    <a:pt x="1749" y="3260"/>
                    <a:pt x="1646" y="2969"/>
                  </a:cubicBezTo>
                  <a:cubicBezTo>
                    <a:pt x="1544" y="2677"/>
                    <a:pt x="1285" y="2470"/>
                    <a:pt x="980" y="2432"/>
                  </a:cubicBezTo>
                  <a:cubicBezTo>
                    <a:pt x="975" y="2407"/>
                    <a:pt x="973" y="2382"/>
                    <a:pt x="969" y="2357"/>
                  </a:cubicBezTo>
                  <a:cubicBezTo>
                    <a:pt x="929" y="2099"/>
                    <a:pt x="880" y="1844"/>
                    <a:pt x="830" y="1589"/>
                  </a:cubicBezTo>
                  <a:cubicBezTo>
                    <a:pt x="732" y="1085"/>
                    <a:pt x="650" y="577"/>
                    <a:pt x="551" y="73"/>
                  </a:cubicBezTo>
                  <a:cubicBezTo>
                    <a:pt x="541" y="24"/>
                    <a:pt x="50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-247309" y="2484831"/>
              <a:ext cx="427694" cy="284288"/>
            </a:xfrm>
            <a:custGeom>
              <a:rect b="b" l="l" r="r" t="t"/>
              <a:pathLst>
                <a:path extrusionOk="0" h="1802" w="2711">
                  <a:moveTo>
                    <a:pt x="150" y="0"/>
                  </a:moveTo>
                  <a:cubicBezTo>
                    <a:pt x="107" y="0"/>
                    <a:pt x="65" y="21"/>
                    <a:pt x="40" y="60"/>
                  </a:cubicBezTo>
                  <a:cubicBezTo>
                    <a:pt x="1" y="120"/>
                    <a:pt x="17" y="201"/>
                    <a:pt x="77" y="241"/>
                  </a:cubicBezTo>
                  <a:cubicBezTo>
                    <a:pt x="455" y="536"/>
                    <a:pt x="873" y="780"/>
                    <a:pt x="1278" y="1035"/>
                  </a:cubicBezTo>
                  <a:cubicBezTo>
                    <a:pt x="1683" y="1290"/>
                    <a:pt x="2101" y="1532"/>
                    <a:pt x="2509" y="1785"/>
                  </a:cubicBezTo>
                  <a:cubicBezTo>
                    <a:pt x="2527" y="1796"/>
                    <a:pt x="2546" y="1801"/>
                    <a:pt x="2563" y="1801"/>
                  </a:cubicBezTo>
                  <a:cubicBezTo>
                    <a:pt x="2650" y="1801"/>
                    <a:pt x="2710" y="1676"/>
                    <a:pt x="2620" y="1615"/>
                  </a:cubicBezTo>
                  <a:cubicBezTo>
                    <a:pt x="2222" y="1345"/>
                    <a:pt x="1832" y="1063"/>
                    <a:pt x="1434" y="795"/>
                  </a:cubicBezTo>
                  <a:cubicBezTo>
                    <a:pt x="1035" y="527"/>
                    <a:pt x="644" y="245"/>
                    <a:pt x="220" y="20"/>
                  </a:cubicBezTo>
                  <a:cubicBezTo>
                    <a:pt x="198" y="7"/>
                    <a:pt x="174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27985" y="2620348"/>
              <a:ext cx="298802" cy="271194"/>
            </a:xfrm>
            <a:custGeom>
              <a:rect b="b" l="l" r="r" t="t"/>
              <a:pathLst>
                <a:path extrusionOk="0" h="1719" w="1894">
                  <a:moveTo>
                    <a:pt x="970" y="1"/>
                  </a:moveTo>
                  <a:cubicBezTo>
                    <a:pt x="956" y="1"/>
                    <a:pt x="941" y="1"/>
                    <a:pt x="927" y="2"/>
                  </a:cubicBezTo>
                  <a:cubicBezTo>
                    <a:pt x="580" y="19"/>
                    <a:pt x="278" y="244"/>
                    <a:pt x="161" y="571"/>
                  </a:cubicBezTo>
                  <a:cubicBezTo>
                    <a:pt x="1" y="1017"/>
                    <a:pt x="234" y="1509"/>
                    <a:pt x="681" y="1669"/>
                  </a:cubicBezTo>
                  <a:cubicBezTo>
                    <a:pt x="775" y="1703"/>
                    <a:pt x="872" y="1719"/>
                    <a:pt x="969" y="1719"/>
                  </a:cubicBezTo>
                  <a:cubicBezTo>
                    <a:pt x="1208" y="1719"/>
                    <a:pt x="1440" y="1619"/>
                    <a:pt x="1607" y="1436"/>
                  </a:cubicBezTo>
                  <a:cubicBezTo>
                    <a:pt x="1839" y="1178"/>
                    <a:pt x="1894" y="806"/>
                    <a:pt x="1746" y="492"/>
                  </a:cubicBezTo>
                  <a:cubicBezTo>
                    <a:pt x="1603" y="191"/>
                    <a:pt x="1300" y="1"/>
                    <a:pt x="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-357900" y="2402164"/>
              <a:ext cx="253524" cy="229071"/>
            </a:xfrm>
            <a:custGeom>
              <a:rect b="b" l="l" r="r" t="t"/>
              <a:pathLst>
                <a:path extrusionOk="0" h="1452" w="1607">
                  <a:moveTo>
                    <a:pt x="823" y="0"/>
                  </a:moveTo>
                  <a:cubicBezTo>
                    <a:pt x="730" y="0"/>
                    <a:pt x="637" y="18"/>
                    <a:pt x="547" y="55"/>
                  </a:cubicBezTo>
                  <a:cubicBezTo>
                    <a:pt x="177" y="207"/>
                    <a:pt x="1" y="632"/>
                    <a:pt x="153" y="1002"/>
                  </a:cubicBezTo>
                  <a:cubicBezTo>
                    <a:pt x="264" y="1273"/>
                    <a:pt x="528" y="1451"/>
                    <a:pt x="822" y="1452"/>
                  </a:cubicBezTo>
                  <a:cubicBezTo>
                    <a:pt x="1116" y="1452"/>
                    <a:pt x="1380" y="1276"/>
                    <a:pt x="1493" y="1006"/>
                  </a:cubicBezTo>
                  <a:cubicBezTo>
                    <a:pt x="1606" y="734"/>
                    <a:pt x="1545" y="422"/>
                    <a:pt x="1338" y="213"/>
                  </a:cubicBezTo>
                  <a:cubicBezTo>
                    <a:pt x="1199" y="74"/>
                    <a:pt x="1013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447157" y="2836481"/>
              <a:ext cx="296120" cy="268827"/>
            </a:xfrm>
            <a:custGeom>
              <a:rect b="b" l="l" r="r" t="t"/>
              <a:pathLst>
                <a:path extrusionOk="0" h="1704" w="1877">
                  <a:moveTo>
                    <a:pt x="958" y="1"/>
                  </a:moveTo>
                  <a:cubicBezTo>
                    <a:pt x="944" y="1"/>
                    <a:pt x="931" y="1"/>
                    <a:pt x="917" y="2"/>
                  </a:cubicBezTo>
                  <a:cubicBezTo>
                    <a:pt x="574" y="19"/>
                    <a:pt x="274" y="242"/>
                    <a:pt x="159" y="566"/>
                  </a:cubicBezTo>
                  <a:cubicBezTo>
                    <a:pt x="1" y="1009"/>
                    <a:pt x="231" y="1496"/>
                    <a:pt x="674" y="1654"/>
                  </a:cubicBezTo>
                  <a:cubicBezTo>
                    <a:pt x="767" y="1687"/>
                    <a:pt x="864" y="1703"/>
                    <a:pt x="959" y="1703"/>
                  </a:cubicBezTo>
                  <a:cubicBezTo>
                    <a:pt x="1196" y="1703"/>
                    <a:pt x="1427" y="1604"/>
                    <a:pt x="1591" y="1423"/>
                  </a:cubicBezTo>
                  <a:cubicBezTo>
                    <a:pt x="1822" y="1168"/>
                    <a:pt x="1877" y="799"/>
                    <a:pt x="1729" y="488"/>
                  </a:cubicBezTo>
                  <a:cubicBezTo>
                    <a:pt x="1587" y="189"/>
                    <a:pt x="1287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380739" y="2348840"/>
              <a:ext cx="224812" cy="202883"/>
            </a:xfrm>
            <a:custGeom>
              <a:rect b="b" l="l" r="r" t="t"/>
              <a:pathLst>
                <a:path extrusionOk="0" h="1286" w="1425">
                  <a:moveTo>
                    <a:pt x="731" y="0"/>
                  </a:moveTo>
                  <a:cubicBezTo>
                    <a:pt x="644" y="0"/>
                    <a:pt x="556" y="18"/>
                    <a:pt x="473" y="54"/>
                  </a:cubicBezTo>
                  <a:cubicBezTo>
                    <a:pt x="149" y="197"/>
                    <a:pt x="1" y="576"/>
                    <a:pt x="143" y="902"/>
                  </a:cubicBezTo>
                  <a:cubicBezTo>
                    <a:pt x="246" y="1135"/>
                    <a:pt x="477" y="1285"/>
                    <a:pt x="732" y="1285"/>
                  </a:cubicBezTo>
                  <a:cubicBezTo>
                    <a:pt x="736" y="1285"/>
                    <a:pt x="741" y="1285"/>
                    <a:pt x="745" y="1285"/>
                  </a:cubicBezTo>
                  <a:cubicBezTo>
                    <a:pt x="1005" y="1280"/>
                    <a:pt x="1236" y="1118"/>
                    <a:pt x="1331" y="876"/>
                  </a:cubicBezTo>
                  <a:cubicBezTo>
                    <a:pt x="1425" y="634"/>
                    <a:pt x="1364" y="359"/>
                    <a:pt x="1176" y="179"/>
                  </a:cubicBezTo>
                  <a:cubicBezTo>
                    <a:pt x="1054" y="62"/>
                    <a:pt x="894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" name="Google Shape;176;p31"/>
          <p:cNvSpPr txBox="1"/>
          <p:nvPr>
            <p:ph idx="1" type="subTitle"/>
          </p:nvPr>
        </p:nvSpPr>
        <p:spPr>
          <a:xfrm>
            <a:off x="829625" y="2193189"/>
            <a:ext cx="21921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31"/>
          <p:cNvSpPr txBox="1"/>
          <p:nvPr>
            <p:ph idx="2" type="subTitle"/>
          </p:nvPr>
        </p:nvSpPr>
        <p:spPr>
          <a:xfrm>
            <a:off x="3530277" y="2193175"/>
            <a:ext cx="21945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31"/>
          <p:cNvSpPr txBox="1"/>
          <p:nvPr>
            <p:ph idx="3" type="subTitle"/>
          </p:nvPr>
        </p:nvSpPr>
        <p:spPr>
          <a:xfrm>
            <a:off x="829625" y="4007578"/>
            <a:ext cx="2192100" cy="5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1"/>
          <p:cNvSpPr txBox="1"/>
          <p:nvPr>
            <p:ph idx="4" type="subTitle"/>
          </p:nvPr>
        </p:nvSpPr>
        <p:spPr>
          <a:xfrm>
            <a:off x="3530277" y="4007575"/>
            <a:ext cx="2194500" cy="5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1"/>
          <p:cNvSpPr txBox="1"/>
          <p:nvPr>
            <p:ph idx="5" type="subTitle"/>
          </p:nvPr>
        </p:nvSpPr>
        <p:spPr>
          <a:xfrm>
            <a:off x="6229499" y="2197966"/>
            <a:ext cx="21945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idx="6" type="subTitle"/>
          </p:nvPr>
        </p:nvSpPr>
        <p:spPr>
          <a:xfrm>
            <a:off x="6229499" y="4005072"/>
            <a:ext cx="2194500" cy="5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7" type="subTitle"/>
          </p:nvPr>
        </p:nvSpPr>
        <p:spPr>
          <a:xfrm>
            <a:off x="829624" y="1984212"/>
            <a:ext cx="2194500" cy="37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3" name="Google Shape;183;p31"/>
          <p:cNvSpPr txBox="1"/>
          <p:nvPr>
            <p:ph idx="8" type="subTitle"/>
          </p:nvPr>
        </p:nvSpPr>
        <p:spPr>
          <a:xfrm>
            <a:off x="3530275" y="1985788"/>
            <a:ext cx="2194500" cy="37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4" name="Google Shape;184;p31"/>
          <p:cNvSpPr txBox="1"/>
          <p:nvPr>
            <p:ph idx="9" type="subTitle"/>
          </p:nvPr>
        </p:nvSpPr>
        <p:spPr>
          <a:xfrm>
            <a:off x="829624" y="3799054"/>
            <a:ext cx="2194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5" name="Google Shape;185;p31"/>
          <p:cNvSpPr txBox="1"/>
          <p:nvPr>
            <p:ph idx="13" type="subTitle"/>
          </p:nvPr>
        </p:nvSpPr>
        <p:spPr>
          <a:xfrm>
            <a:off x="3530275" y="3799050"/>
            <a:ext cx="2194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6" name="Google Shape;186;p31"/>
          <p:cNvSpPr txBox="1"/>
          <p:nvPr>
            <p:ph idx="14" type="subTitle"/>
          </p:nvPr>
        </p:nvSpPr>
        <p:spPr>
          <a:xfrm>
            <a:off x="6229495" y="3797808"/>
            <a:ext cx="2194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7" name="Google Shape;187;p31"/>
          <p:cNvSpPr txBox="1"/>
          <p:nvPr>
            <p:ph idx="15" type="subTitle"/>
          </p:nvPr>
        </p:nvSpPr>
        <p:spPr>
          <a:xfrm>
            <a:off x="6230925" y="1983846"/>
            <a:ext cx="2194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/>
          <p:nvPr/>
        </p:nvSpPr>
        <p:spPr>
          <a:xfrm>
            <a:off x="186900" y="165150"/>
            <a:ext cx="8770200" cy="48132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2"/>
          <p:cNvSpPr txBox="1"/>
          <p:nvPr>
            <p:ph type="title"/>
          </p:nvPr>
        </p:nvSpPr>
        <p:spPr>
          <a:xfrm>
            <a:off x="713225" y="767175"/>
            <a:ext cx="5213400" cy="13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1" name="Google Shape;191;p32"/>
          <p:cNvSpPr txBox="1"/>
          <p:nvPr>
            <p:ph idx="1" type="subTitle"/>
          </p:nvPr>
        </p:nvSpPr>
        <p:spPr>
          <a:xfrm>
            <a:off x="713225" y="2377570"/>
            <a:ext cx="5213400" cy="6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2"/>
          <p:cNvSpPr txBox="1"/>
          <p:nvPr/>
        </p:nvSpPr>
        <p:spPr>
          <a:xfrm>
            <a:off x="713225" y="4364025"/>
            <a:ext cx="50475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b="1" i="1" lang="en" sz="1000">
                <a:solidFill>
                  <a:srgbClr val="66666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i="1" lang="en" sz="1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includes icons by </a:t>
            </a:r>
            <a:r>
              <a:rPr b="1" i="1" lang="en" sz="1000">
                <a:solidFill>
                  <a:srgbClr val="66666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i="1" lang="en" sz="1000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b="1" i="1" lang="en" sz="1000">
                <a:solidFill>
                  <a:srgbClr val="666666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i="1" lang="en" sz="1000" u="sng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 i="1" sz="1000" u="sng">
              <a:solidFill>
                <a:srgbClr val="666666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93" name="Google Shape;193;p32"/>
          <p:cNvSpPr/>
          <p:nvPr/>
        </p:nvSpPr>
        <p:spPr>
          <a:xfrm rot="-4088026">
            <a:off x="-2164465" y="3986001"/>
            <a:ext cx="3597713" cy="2711832"/>
          </a:xfrm>
          <a:custGeom>
            <a:rect b="b" l="l" r="r" t="t"/>
            <a:pathLst>
              <a:path extrusionOk="0" fill="none" h="53298" w="70709">
                <a:moveTo>
                  <a:pt x="30512" y="44072"/>
                </a:moveTo>
                <a:cubicBezTo>
                  <a:pt x="35263" y="49054"/>
                  <a:pt x="44774" y="53297"/>
                  <a:pt x="49691" y="46527"/>
                </a:cubicBezTo>
                <a:cubicBezTo>
                  <a:pt x="51196" y="44212"/>
                  <a:pt x="51202" y="41221"/>
                  <a:pt x="52388" y="38727"/>
                </a:cubicBezTo>
                <a:cubicBezTo>
                  <a:pt x="56428" y="30801"/>
                  <a:pt x="63187" y="35721"/>
                  <a:pt x="67318" y="31814"/>
                </a:cubicBezTo>
                <a:cubicBezTo>
                  <a:pt x="70708" y="26410"/>
                  <a:pt x="65936" y="20011"/>
                  <a:pt x="61371" y="16984"/>
                </a:cubicBezTo>
                <a:cubicBezTo>
                  <a:pt x="39600" y="1"/>
                  <a:pt x="0" y="21187"/>
                  <a:pt x="30512" y="44072"/>
                </a:cubicBezTo>
                <a:close/>
              </a:path>
            </a:pathLst>
          </a:cu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 2">
  <p:cSld name="TITLE_AND_TWO_COLUMNS_1_2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idx="1" type="subTitle"/>
          </p:nvPr>
        </p:nvSpPr>
        <p:spPr>
          <a:xfrm>
            <a:off x="5069450" y="1620609"/>
            <a:ext cx="2884800" cy="13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2" type="subTitle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idx="3" type="subTitle"/>
          </p:nvPr>
        </p:nvSpPr>
        <p:spPr>
          <a:xfrm>
            <a:off x="1189800" y="1620734"/>
            <a:ext cx="2884800" cy="13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4" type="subTitle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33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3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3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3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3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3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 1 1">
  <p:cSld name="CUSTOM_4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1" type="subTitle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2" type="subTitle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3" type="subTitle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2" name="Google Shape;212;p34"/>
          <p:cNvSpPr txBox="1"/>
          <p:nvPr>
            <p:ph idx="4" type="subTitle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3" name="Google Shape;213;p34"/>
          <p:cNvSpPr/>
          <p:nvPr/>
        </p:nvSpPr>
        <p:spPr>
          <a:xfrm flipH="1" rot="-10350985">
            <a:off x="6450155" y="-124771"/>
            <a:ext cx="3444934" cy="11674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4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4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4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4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4"/>
          <p:cNvSpPr/>
          <p:nvPr/>
        </p:nvSpPr>
        <p:spPr>
          <a:xfrm>
            <a:off x="7168769" y="-99365"/>
            <a:ext cx="2517610" cy="104157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4"/>
          <p:cNvSpPr/>
          <p:nvPr/>
        </p:nvSpPr>
        <p:spPr>
          <a:xfrm flipH="1" rot="10800000">
            <a:off x="7678176" y="-210266"/>
            <a:ext cx="2057229" cy="77897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4"/>
          <p:cNvSpPr/>
          <p:nvPr/>
        </p:nvSpPr>
        <p:spPr>
          <a:xfrm rot="10350985">
            <a:off x="-562292" y="-173408"/>
            <a:ext cx="3444934" cy="11674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4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4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4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4"/>
          <p:cNvSpPr/>
          <p:nvPr/>
        </p:nvSpPr>
        <p:spPr>
          <a:xfrm flipH="1">
            <a:off x="-353582" y="-148002"/>
            <a:ext cx="2517610" cy="104157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/>
          <p:nvPr/>
        </p:nvSpPr>
        <p:spPr>
          <a:xfrm rot="10800000">
            <a:off x="-402608" y="-258904"/>
            <a:ext cx="2057229" cy="77897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  <a:defRPr sz="28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Georgia"/>
              <a:buChar char="●"/>
              <a:defRPr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○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■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●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○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■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●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○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Georgia"/>
              <a:buChar char="■"/>
              <a:defRPr sz="1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hyperlink" Target="https://docs.google.com/spreadsheets/d/1rJUySGTkoyXuxX-J1vL6NHMYxLPQwcsb/edit?gid=2068906967#gid=2068906967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hyperlink" Target="https://docs.google.com/spreadsheets/d/1rJUySGTkoyXuxX-J1vL6NHMYxLPQwcsb/edit?gid=2068906967#gid=2068906967" TargetMode="External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>
            <p:ph type="ctrTitle"/>
          </p:nvPr>
        </p:nvSpPr>
        <p:spPr>
          <a:xfrm>
            <a:off x="1188425" y="808425"/>
            <a:ext cx="6611400" cy="19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5050">
                <a:solidFill>
                  <a:srgbClr val="CB6D0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Physics Identity of Undergraduate Women</a:t>
            </a:r>
            <a:endParaRPr sz="3600">
              <a:solidFill>
                <a:srgbClr val="2020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2" name="Google Shape;232;p35"/>
          <p:cNvGrpSpPr/>
          <p:nvPr/>
        </p:nvGrpSpPr>
        <p:grpSpPr>
          <a:xfrm>
            <a:off x="879975" y="585850"/>
            <a:ext cx="1468200" cy="1444500"/>
            <a:chOff x="2556375" y="509650"/>
            <a:chExt cx="1468200" cy="1444500"/>
          </a:xfrm>
        </p:grpSpPr>
        <p:cxnSp>
          <p:nvCxnSpPr>
            <p:cNvPr id="233" name="Google Shape;233;p35"/>
            <p:cNvCxnSpPr/>
            <p:nvPr/>
          </p:nvCxnSpPr>
          <p:spPr>
            <a:xfrm>
              <a:off x="2574100" y="509650"/>
              <a:ext cx="0" cy="14445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4" name="Google Shape;234;p35"/>
            <p:cNvCxnSpPr/>
            <p:nvPr/>
          </p:nvCxnSpPr>
          <p:spPr>
            <a:xfrm flipH="1" rot="10800000">
              <a:off x="2556375" y="509650"/>
              <a:ext cx="1468200" cy="114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35" name="Google Shape;235;p35"/>
          <p:cNvGrpSpPr/>
          <p:nvPr/>
        </p:nvGrpSpPr>
        <p:grpSpPr>
          <a:xfrm rot="10800000">
            <a:off x="6170675" y="1391700"/>
            <a:ext cx="1468200" cy="1444500"/>
            <a:chOff x="2556375" y="509650"/>
            <a:chExt cx="1468200" cy="1444500"/>
          </a:xfrm>
        </p:grpSpPr>
        <p:cxnSp>
          <p:nvCxnSpPr>
            <p:cNvPr id="236" name="Google Shape;236;p35"/>
            <p:cNvCxnSpPr/>
            <p:nvPr/>
          </p:nvCxnSpPr>
          <p:spPr>
            <a:xfrm>
              <a:off x="2574100" y="509650"/>
              <a:ext cx="0" cy="14445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p35"/>
            <p:cNvCxnSpPr/>
            <p:nvPr/>
          </p:nvCxnSpPr>
          <p:spPr>
            <a:xfrm flipH="1" rot="10800000">
              <a:off x="2556375" y="509650"/>
              <a:ext cx="1468200" cy="114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38" name="Google Shape;238;p35"/>
          <p:cNvGrpSpPr/>
          <p:nvPr/>
        </p:nvGrpSpPr>
        <p:grpSpPr>
          <a:xfrm>
            <a:off x="1235375" y="2948024"/>
            <a:ext cx="6616025" cy="2086251"/>
            <a:chOff x="244775" y="2948024"/>
            <a:chExt cx="6616025" cy="2086251"/>
          </a:xfrm>
        </p:grpSpPr>
        <p:pic>
          <p:nvPicPr>
            <p:cNvPr id="239" name="Google Shape;239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4775" y="2948024"/>
              <a:ext cx="882844" cy="93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35"/>
            <p:cNvSpPr txBox="1"/>
            <p:nvPr/>
          </p:nvSpPr>
          <p:spPr>
            <a:xfrm>
              <a:off x="1153075" y="3064950"/>
              <a:ext cx="502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F11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George Mason University Research Team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1" name="Google Shape;241;p35"/>
            <p:cNvSpPr txBox="1"/>
            <p:nvPr/>
          </p:nvSpPr>
          <p:spPr>
            <a:xfrm>
              <a:off x="924475" y="3418175"/>
              <a:ext cx="3000000" cy="16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Jessica Rosenberg, PI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Associate Professor of Physics &amp; Astronomy</a:t>
              </a:r>
              <a:endParaRPr b="0" i="1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Ben Dreyfus, co-PI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Instructional Professor of Physics &amp; Astronomy</a:t>
              </a:r>
              <a:endParaRPr b="0" i="1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5"/>
            <p:cNvSpPr txBox="1"/>
            <p:nvPr/>
          </p:nvSpPr>
          <p:spPr>
            <a:xfrm>
              <a:off x="3860800" y="3418175"/>
              <a:ext cx="30000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Nancy Holincheck, co-PI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Assistant Professor of STEM Education</a:t>
              </a:r>
              <a:endParaRPr b="0" i="1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Laura M. Akesson</a:t>
              </a:r>
              <a:endParaRPr b="0" i="1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Graduate Research Assistant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35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4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4325"/>
            <a:ext cx="5888289" cy="3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 txBox="1"/>
          <p:nvPr/>
        </p:nvSpPr>
        <p:spPr>
          <a:xfrm>
            <a:off x="152400" y="228600"/>
            <a:ext cx="877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Physicist definition</a:t>
            </a:r>
            <a:r>
              <a:rPr lang="en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over time </a:t>
            </a:r>
            <a:r>
              <a:rPr lang="en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(undergrad women)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73" name="Google Shape;373;p44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4" name="Google Shape;3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550" y="2341200"/>
            <a:ext cx="1923150" cy="21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194800" y="137500"/>
            <a:ext cx="5786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Future plans? Leadership?</a:t>
            </a:r>
            <a:endParaRPr sz="27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1" name="Google Shape;381;p45"/>
          <p:cNvSpPr txBox="1"/>
          <p:nvPr/>
        </p:nvSpPr>
        <p:spPr>
          <a:xfrm>
            <a:off x="564275" y="1030875"/>
            <a:ext cx="83553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Quantitative (𝝌</a:t>
            </a:r>
            <a:r>
              <a:rPr baseline="30000"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analysis revealed no </a:t>
            </a: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statistically significant results comparing Physics Identity (A-G responses) with: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Future plans: 86 (71%) responded “Graduate School (STEM)”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Leadership: numbers too low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Self-Identity was correlated with coded explanations for question 1 (calibration was correct!)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Qualitative analysis of 31 corresponding interviews ongoing/forthcoming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82" name="Google Shape;382;p45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3650"/>
            <a:ext cx="4871725" cy="29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525" y="1014325"/>
            <a:ext cx="3815075" cy="339000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 txBox="1"/>
          <p:nvPr/>
        </p:nvSpPr>
        <p:spPr>
          <a:xfrm>
            <a:off x="141075" y="119375"/>
            <a:ext cx="843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Discussion: Stereotype Content Model</a:t>
            </a:r>
            <a:endParaRPr sz="3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1" name="Google Shape;391;p46"/>
          <p:cNvSpPr txBox="1"/>
          <p:nvPr/>
        </p:nvSpPr>
        <p:spPr>
          <a:xfrm>
            <a:off x="390650" y="4221150"/>
            <a:ext cx="3873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Fiske, 2002.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2" name="Google Shape;392;p46"/>
          <p:cNvSpPr txBox="1"/>
          <p:nvPr/>
        </p:nvSpPr>
        <p:spPr>
          <a:xfrm>
            <a:off x="5241150" y="4514125"/>
            <a:ext cx="370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He, J. et. al. (2019)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93" name="Google Shape;393;p46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47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p47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7"/>
          <p:cNvSpPr txBox="1"/>
          <p:nvPr/>
        </p:nvSpPr>
        <p:spPr>
          <a:xfrm>
            <a:off x="6565000" y="1247900"/>
            <a:ext cx="23115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URMs: Connections between interests in STEM and their racial/ethnic backgrounds and communities</a:t>
            </a:r>
            <a:endParaRPr sz="1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women: communal goals of greater importance. </a:t>
            </a:r>
            <a:r>
              <a:rPr lang="en" sz="11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(Diekman et. al. 2010)</a:t>
            </a:r>
            <a:endParaRPr sz="11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1" name="Google Shape;4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00" y="1138650"/>
            <a:ext cx="6390199" cy="347692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 txBox="1"/>
          <p:nvPr/>
        </p:nvSpPr>
        <p:spPr>
          <a:xfrm>
            <a:off x="0" y="0"/>
            <a:ext cx="7259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Discussion (cont.)</a:t>
            </a:r>
            <a:endParaRPr sz="3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8"/>
          <p:cNvSpPr txBox="1"/>
          <p:nvPr/>
        </p:nvSpPr>
        <p:spPr>
          <a:xfrm>
            <a:off x="194800" y="137500"/>
            <a:ext cx="5786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Conclusions</a:t>
            </a:r>
            <a:endParaRPr sz="27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9" name="Google Shape;409;p48"/>
          <p:cNvSpPr txBox="1"/>
          <p:nvPr/>
        </p:nvSpPr>
        <p:spPr>
          <a:xfrm>
            <a:off x="194800" y="981250"/>
            <a:ext cx="61563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Physics identity for undergraduate women is complex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○"/>
            </a:pPr>
            <a:r>
              <a:rPr lang="en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Data from self-selected CUWiP attendees (perhaps lessening the Physics identity)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Omissions should not be taken as non-factors; interviews may shed more light here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Psychological and Sociological frameworks may be useful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K-12 plays a significant role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women and other URM in physics, </a:t>
            </a:r>
            <a:r>
              <a:rPr b="1" i="1"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community in </a:t>
            </a:r>
            <a:r>
              <a:rPr b="1" i="1" lang="en" sz="18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Physics</a:t>
            </a: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needs to be examined.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○"/>
            </a:pPr>
            <a:r>
              <a:rPr lang="en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How can this be addressed by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■"/>
            </a:pPr>
            <a:r>
              <a:rPr lang="en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explicit norm-setting (culture establishment)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■"/>
            </a:pPr>
            <a:r>
              <a:rPr lang="en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curriculum and instruction?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10" name="Google Shape;410;p48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1" name="Google Shape;4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1100" y="1275350"/>
            <a:ext cx="2488100" cy="2887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/>
        </p:nvSpPr>
        <p:spPr>
          <a:xfrm>
            <a:off x="1242800" y="4454425"/>
            <a:ext cx="715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This material is based upon work supported by the National Science Foundation (NSF) Improving Undergraduate STEM Education (IUSE) Project # 2044232</a:t>
            </a:r>
            <a:endParaRPr sz="1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76" y="4373776"/>
            <a:ext cx="743050" cy="743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36"/>
          <p:cNvGrpSpPr/>
          <p:nvPr/>
        </p:nvGrpSpPr>
        <p:grpSpPr>
          <a:xfrm>
            <a:off x="93402" y="374435"/>
            <a:ext cx="546184" cy="502678"/>
            <a:chOff x="-357900" y="2348840"/>
            <a:chExt cx="1101177" cy="1013464"/>
          </a:xfrm>
        </p:grpSpPr>
        <p:sp>
          <p:nvSpPr>
            <p:cNvPr id="251" name="Google Shape;251;p36"/>
            <p:cNvSpPr/>
            <p:nvPr/>
          </p:nvSpPr>
          <p:spPr>
            <a:xfrm>
              <a:off x="139680" y="2732201"/>
              <a:ext cx="478651" cy="267092"/>
            </a:xfrm>
            <a:custGeom>
              <a:rect b="b" l="l" r="r" t="t"/>
              <a:pathLst>
                <a:path extrusionOk="0" h="1693" w="3034">
                  <a:moveTo>
                    <a:pt x="123" y="0"/>
                  </a:moveTo>
                  <a:cubicBezTo>
                    <a:pt x="43" y="0"/>
                    <a:pt x="0" y="88"/>
                    <a:pt x="57" y="153"/>
                  </a:cubicBezTo>
                  <a:cubicBezTo>
                    <a:pt x="228" y="346"/>
                    <a:pt x="492" y="460"/>
                    <a:pt x="716" y="580"/>
                  </a:cubicBezTo>
                  <a:cubicBezTo>
                    <a:pt x="957" y="709"/>
                    <a:pt x="1199" y="837"/>
                    <a:pt x="1444" y="958"/>
                  </a:cubicBezTo>
                  <a:cubicBezTo>
                    <a:pt x="1929" y="1199"/>
                    <a:pt x="2415" y="1435"/>
                    <a:pt x="2896" y="1684"/>
                  </a:cubicBezTo>
                  <a:cubicBezTo>
                    <a:pt x="2908" y="1690"/>
                    <a:pt x="2920" y="1693"/>
                    <a:pt x="2930" y="1693"/>
                  </a:cubicBezTo>
                  <a:cubicBezTo>
                    <a:pt x="2994" y="1693"/>
                    <a:pt x="3033" y="1597"/>
                    <a:pt x="2965" y="1558"/>
                  </a:cubicBezTo>
                  <a:cubicBezTo>
                    <a:pt x="2496" y="1287"/>
                    <a:pt x="2033" y="1009"/>
                    <a:pt x="1568" y="731"/>
                  </a:cubicBezTo>
                  <a:cubicBezTo>
                    <a:pt x="1338" y="595"/>
                    <a:pt x="1106" y="463"/>
                    <a:pt x="873" y="334"/>
                  </a:cubicBezTo>
                  <a:cubicBezTo>
                    <a:pt x="645" y="208"/>
                    <a:pt x="400" y="42"/>
                    <a:pt x="139" y="2"/>
                  </a:cubicBezTo>
                  <a:cubicBezTo>
                    <a:pt x="133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177542" y="2392225"/>
              <a:ext cx="347078" cy="419964"/>
            </a:xfrm>
            <a:custGeom>
              <a:rect b="b" l="l" r="r" t="t"/>
              <a:pathLst>
                <a:path extrusionOk="0" h="2662" w="2200">
                  <a:moveTo>
                    <a:pt x="2095" y="1"/>
                  </a:moveTo>
                  <a:cubicBezTo>
                    <a:pt x="2078" y="1"/>
                    <a:pt x="2060" y="5"/>
                    <a:pt x="2043" y="16"/>
                  </a:cubicBezTo>
                  <a:cubicBezTo>
                    <a:pt x="1822" y="151"/>
                    <a:pt x="1665" y="392"/>
                    <a:pt x="1508" y="591"/>
                  </a:cubicBezTo>
                  <a:cubicBezTo>
                    <a:pt x="1338" y="806"/>
                    <a:pt x="1171" y="1022"/>
                    <a:pt x="1009" y="1242"/>
                  </a:cubicBezTo>
                  <a:cubicBezTo>
                    <a:pt x="688" y="1679"/>
                    <a:pt x="369" y="2116"/>
                    <a:pt x="42" y="2547"/>
                  </a:cubicBezTo>
                  <a:cubicBezTo>
                    <a:pt x="0" y="2601"/>
                    <a:pt x="48" y="2662"/>
                    <a:pt x="101" y="2662"/>
                  </a:cubicBezTo>
                  <a:cubicBezTo>
                    <a:pt x="119" y="2662"/>
                    <a:pt x="138" y="2654"/>
                    <a:pt x="154" y="2635"/>
                  </a:cubicBezTo>
                  <a:cubicBezTo>
                    <a:pt x="501" y="2220"/>
                    <a:pt x="856" y="1814"/>
                    <a:pt x="1210" y="1405"/>
                  </a:cubicBezTo>
                  <a:cubicBezTo>
                    <a:pt x="1385" y="1201"/>
                    <a:pt x="1554" y="996"/>
                    <a:pt x="1722" y="789"/>
                  </a:cubicBezTo>
                  <a:cubicBezTo>
                    <a:pt x="1886" y="586"/>
                    <a:pt x="2092" y="374"/>
                    <a:pt x="2177" y="123"/>
                  </a:cubicBezTo>
                  <a:cubicBezTo>
                    <a:pt x="2199" y="57"/>
                    <a:pt x="2153" y="1"/>
                    <a:pt x="2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101344" y="2722262"/>
              <a:ext cx="275927" cy="640042"/>
            </a:xfrm>
            <a:custGeom>
              <a:rect b="b" l="l" r="r" t="t"/>
              <a:pathLst>
                <a:path extrusionOk="0" h="4057" w="1749">
                  <a:moveTo>
                    <a:pt x="464" y="1"/>
                  </a:moveTo>
                  <a:cubicBezTo>
                    <a:pt x="415" y="1"/>
                    <a:pt x="365" y="38"/>
                    <a:pt x="373" y="102"/>
                  </a:cubicBezTo>
                  <a:cubicBezTo>
                    <a:pt x="442" y="611"/>
                    <a:pt x="528" y="1118"/>
                    <a:pt x="597" y="1627"/>
                  </a:cubicBezTo>
                  <a:cubicBezTo>
                    <a:pt x="632" y="1879"/>
                    <a:pt x="668" y="2129"/>
                    <a:pt x="712" y="2379"/>
                  </a:cubicBezTo>
                  <a:cubicBezTo>
                    <a:pt x="715" y="2401"/>
                    <a:pt x="719" y="2420"/>
                    <a:pt x="723" y="2441"/>
                  </a:cubicBezTo>
                  <a:cubicBezTo>
                    <a:pt x="289" y="2524"/>
                    <a:pt x="1" y="2938"/>
                    <a:pt x="73" y="3374"/>
                  </a:cubicBezTo>
                  <a:cubicBezTo>
                    <a:pt x="124" y="3678"/>
                    <a:pt x="341" y="3929"/>
                    <a:pt x="636" y="4019"/>
                  </a:cubicBezTo>
                  <a:cubicBezTo>
                    <a:pt x="715" y="4044"/>
                    <a:pt x="797" y="4056"/>
                    <a:pt x="878" y="4056"/>
                  </a:cubicBezTo>
                  <a:cubicBezTo>
                    <a:pt x="1096" y="4056"/>
                    <a:pt x="1310" y="3968"/>
                    <a:pt x="1466" y="3805"/>
                  </a:cubicBezTo>
                  <a:cubicBezTo>
                    <a:pt x="1679" y="3584"/>
                    <a:pt x="1749" y="3260"/>
                    <a:pt x="1646" y="2969"/>
                  </a:cubicBezTo>
                  <a:cubicBezTo>
                    <a:pt x="1544" y="2677"/>
                    <a:pt x="1285" y="2470"/>
                    <a:pt x="980" y="2432"/>
                  </a:cubicBezTo>
                  <a:cubicBezTo>
                    <a:pt x="975" y="2407"/>
                    <a:pt x="973" y="2382"/>
                    <a:pt x="969" y="2357"/>
                  </a:cubicBezTo>
                  <a:cubicBezTo>
                    <a:pt x="929" y="2099"/>
                    <a:pt x="880" y="1844"/>
                    <a:pt x="830" y="1589"/>
                  </a:cubicBezTo>
                  <a:cubicBezTo>
                    <a:pt x="732" y="1085"/>
                    <a:pt x="650" y="577"/>
                    <a:pt x="551" y="73"/>
                  </a:cubicBezTo>
                  <a:cubicBezTo>
                    <a:pt x="541" y="24"/>
                    <a:pt x="503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-247309" y="2484831"/>
              <a:ext cx="427694" cy="284288"/>
            </a:xfrm>
            <a:custGeom>
              <a:rect b="b" l="l" r="r" t="t"/>
              <a:pathLst>
                <a:path extrusionOk="0" h="1802" w="2711">
                  <a:moveTo>
                    <a:pt x="150" y="0"/>
                  </a:moveTo>
                  <a:cubicBezTo>
                    <a:pt x="107" y="0"/>
                    <a:pt x="65" y="21"/>
                    <a:pt x="40" y="60"/>
                  </a:cubicBezTo>
                  <a:cubicBezTo>
                    <a:pt x="1" y="120"/>
                    <a:pt x="17" y="201"/>
                    <a:pt x="77" y="241"/>
                  </a:cubicBezTo>
                  <a:cubicBezTo>
                    <a:pt x="455" y="536"/>
                    <a:pt x="873" y="780"/>
                    <a:pt x="1278" y="1035"/>
                  </a:cubicBezTo>
                  <a:cubicBezTo>
                    <a:pt x="1683" y="1290"/>
                    <a:pt x="2101" y="1532"/>
                    <a:pt x="2509" y="1785"/>
                  </a:cubicBezTo>
                  <a:cubicBezTo>
                    <a:pt x="2527" y="1796"/>
                    <a:pt x="2546" y="1801"/>
                    <a:pt x="2563" y="1801"/>
                  </a:cubicBezTo>
                  <a:cubicBezTo>
                    <a:pt x="2650" y="1801"/>
                    <a:pt x="2710" y="1676"/>
                    <a:pt x="2620" y="1615"/>
                  </a:cubicBezTo>
                  <a:cubicBezTo>
                    <a:pt x="2222" y="1345"/>
                    <a:pt x="1832" y="1063"/>
                    <a:pt x="1434" y="795"/>
                  </a:cubicBezTo>
                  <a:cubicBezTo>
                    <a:pt x="1035" y="527"/>
                    <a:pt x="644" y="245"/>
                    <a:pt x="220" y="20"/>
                  </a:cubicBezTo>
                  <a:cubicBezTo>
                    <a:pt x="198" y="7"/>
                    <a:pt x="174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27985" y="2620348"/>
              <a:ext cx="298802" cy="271194"/>
            </a:xfrm>
            <a:custGeom>
              <a:rect b="b" l="l" r="r" t="t"/>
              <a:pathLst>
                <a:path extrusionOk="0" h="1719" w="1894">
                  <a:moveTo>
                    <a:pt x="970" y="1"/>
                  </a:moveTo>
                  <a:cubicBezTo>
                    <a:pt x="956" y="1"/>
                    <a:pt x="941" y="1"/>
                    <a:pt x="927" y="2"/>
                  </a:cubicBezTo>
                  <a:cubicBezTo>
                    <a:pt x="580" y="19"/>
                    <a:pt x="278" y="244"/>
                    <a:pt x="161" y="571"/>
                  </a:cubicBezTo>
                  <a:cubicBezTo>
                    <a:pt x="1" y="1017"/>
                    <a:pt x="234" y="1509"/>
                    <a:pt x="681" y="1669"/>
                  </a:cubicBezTo>
                  <a:cubicBezTo>
                    <a:pt x="775" y="1703"/>
                    <a:pt x="872" y="1719"/>
                    <a:pt x="969" y="1719"/>
                  </a:cubicBezTo>
                  <a:cubicBezTo>
                    <a:pt x="1208" y="1719"/>
                    <a:pt x="1440" y="1619"/>
                    <a:pt x="1607" y="1436"/>
                  </a:cubicBezTo>
                  <a:cubicBezTo>
                    <a:pt x="1839" y="1178"/>
                    <a:pt x="1894" y="806"/>
                    <a:pt x="1746" y="492"/>
                  </a:cubicBezTo>
                  <a:cubicBezTo>
                    <a:pt x="1603" y="191"/>
                    <a:pt x="1300" y="1"/>
                    <a:pt x="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-357900" y="2402164"/>
              <a:ext cx="253524" cy="229071"/>
            </a:xfrm>
            <a:custGeom>
              <a:rect b="b" l="l" r="r" t="t"/>
              <a:pathLst>
                <a:path extrusionOk="0" h="1452" w="1607">
                  <a:moveTo>
                    <a:pt x="823" y="0"/>
                  </a:moveTo>
                  <a:cubicBezTo>
                    <a:pt x="730" y="0"/>
                    <a:pt x="637" y="18"/>
                    <a:pt x="547" y="55"/>
                  </a:cubicBezTo>
                  <a:cubicBezTo>
                    <a:pt x="177" y="207"/>
                    <a:pt x="1" y="632"/>
                    <a:pt x="153" y="1002"/>
                  </a:cubicBezTo>
                  <a:cubicBezTo>
                    <a:pt x="264" y="1273"/>
                    <a:pt x="528" y="1451"/>
                    <a:pt x="822" y="1452"/>
                  </a:cubicBezTo>
                  <a:cubicBezTo>
                    <a:pt x="1116" y="1452"/>
                    <a:pt x="1380" y="1276"/>
                    <a:pt x="1493" y="1006"/>
                  </a:cubicBezTo>
                  <a:cubicBezTo>
                    <a:pt x="1606" y="734"/>
                    <a:pt x="1545" y="422"/>
                    <a:pt x="1338" y="213"/>
                  </a:cubicBezTo>
                  <a:cubicBezTo>
                    <a:pt x="1199" y="74"/>
                    <a:pt x="1013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447157" y="2836481"/>
              <a:ext cx="296120" cy="268827"/>
            </a:xfrm>
            <a:custGeom>
              <a:rect b="b" l="l" r="r" t="t"/>
              <a:pathLst>
                <a:path extrusionOk="0" h="1704" w="1877">
                  <a:moveTo>
                    <a:pt x="958" y="1"/>
                  </a:moveTo>
                  <a:cubicBezTo>
                    <a:pt x="944" y="1"/>
                    <a:pt x="931" y="1"/>
                    <a:pt x="917" y="2"/>
                  </a:cubicBezTo>
                  <a:cubicBezTo>
                    <a:pt x="574" y="19"/>
                    <a:pt x="274" y="242"/>
                    <a:pt x="159" y="566"/>
                  </a:cubicBezTo>
                  <a:cubicBezTo>
                    <a:pt x="1" y="1009"/>
                    <a:pt x="231" y="1496"/>
                    <a:pt x="674" y="1654"/>
                  </a:cubicBezTo>
                  <a:cubicBezTo>
                    <a:pt x="767" y="1687"/>
                    <a:pt x="864" y="1703"/>
                    <a:pt x="959" y="1703"/>
                  </a:cubicBezTo>
                  <a:cubicBezTo>
                    <a:pt x="1196" y="1703"/>
                    <a:pt x="1427" y="1604"/>
                    <a:pt x="1591" y="1423"/>
                  </a:cubicBezTo>
                  <a:cubicBezTo>
                    <a:pt x="1822" y="1168"/>
                    <a:pt x="1877" y="799"/>
                    <a:pt x="1729" y="488"/>
                  </a:cubicBezTo>
                  <a:cubicBezTo>
                    <a:pt x="1587" y="189"/>
                    <a:pt x="1287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380739" y="2348840"/>
              <a:ext cx="224812" cy="202883"/>
            </a:xfrm>
            <a:custGeom>
              <a:rect b="b" l="l" r="r" t="t"/>
              <a:pathLst>
                <a:path extrusionOk="0" h="1286" w="1425">
                  <a:moveTo>
                    <a:pt x="731" y="0"/>
                  </a:moveTo>
                  <a:cubicBezTo>
                    <a:pt x="644" y="0"/>
                    <a:pt x="556" y="18"/>
                    <a:pt x="473" y="54"/>
                  </a:cubicBezTo>
                  <a:cubicBezTo>
                    <a:pt x="149" y="197"/>
                    <a:pt x="1" y="576"/>
                    <a:pt x="143" y="902"/>
                  </a:cubicBezTo>
                  <a:cubicBezTo>
                    <a:pt x="246" y="1135"/>
                    <a:pt x="477" y="1285"/>
                    <a:pt x="732" y="1285"/>
                  </a:cubicBezTo>
                  <a:cubicBezTo>
                    <a:pt x="736" y="1285"/>
                    <a:pt x="741" y="1285"/>
                    <a:pt x="745" y="1285"/>
                  </a:cubicBezTo>
                  <a:cubicBezTo>
                    <a:pt x="1005" y="1280"/>
                    <a:pt x="1236" y="1118"/>
                    <a:pt x="1331" y="876"/>
                  </a:cubicBezTo>
                  <a:cubicBezTo>
                    <a:pt x="1425" y="634"/>
                    <a:pt x="1364" y="359"/>
                    <a:pt x="1176" y="179"/>
                  </a:cubicBezTo>
                  <a:cubicBezTo>
                    <a:pt x="1054" y="62"/>
                    <a:pt x="894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36"/>
          <p:cNvSpPr txBox="1"/>
          <p:nvPr>
            <p:ph idx="4294967295" type="ctrTitle"/>
          </p:nvPr>
        </p:nvSpPr>
        <p:spPr>
          <a:xfrm>
            <a:off x="709400" y="246275"/>
            <a:ext cx="7787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Pion Project: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36"/>
          <p:cNvCxnSpPr/>
          <p:nvPr/>
        </p:nvCxnSpPr>
        <p:spPr>
          <a:xfrm flipH="1" rot="10800000">
            <a:off x="37575" y="920825"/>
            <a:ext cx="6012600" cy="46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450" y="-152400"/>
            <a:ext cx="5032549" cy="45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/>
        </p:nvSpPr>
        <p:spPr>
          <a:xfrm>
            <a:off x="143350" y="1152250"/>
            <a:ext cx="3968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This project examines the role of mentorship, leadership, and career conceptualization in the development of </a:t>
            </a:r>
            <a:r>
              <a:rPr b="1" lang="en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physics identity and belonging of undergraduate women in physics</a:t>
            </a:r>
            <a:r>
              <a:rPr lang="en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20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>
            <p:ph type="title"/>
          </p:nvPr>
        </p:nvSpPr>
        <p:spPr>
          <a:xfrm>
            <a:off x="311700" y="289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Georgia"/>
                <a:ea typeface="Georgia"/>
                <a:cs typeface="Georgia"/>
                <a:sym typeface="Georgia"/>
              </a:rPr>
              <a:t>Abstract</a:t>
            </a:r>
            <a:endParaRPr sz="27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8" name="Google Shape;268;p37"/>
          <p:cNvSpPr txBox="1"/>
          <p:nvPr>
            <p:ph idx="1" type="body"/>
          </p:nvPr>
        </p:nvSpPr>
        <p:spPr>
          <a:xfrm>
            <a:off x="311700" y="940000"/>
            <a:ext cx="85206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Students with a </a:t>
            </a:r>
            <a:r>
              <a:rPr lang="en" sz="2000" u="sng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strong science identity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have a higher likelihood of choosing a science career and are more likely to demonstrate </a:t>
            </a:r>
            <a:r>
              <a:rPr lang="en" sz="2000" u="sng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persistence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in STEM courses and careers. Preliminary findings of an </a:t>
            </a:r>
            <a:r>
              <a:rPr i="1"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ongoing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qualitative survey analysis of 120 undergraduate women in Physics will be presented. The following research questions are being investigated: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9" name="Google Shape;269;p37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70" name="Google Shape;270;p37"/>
          <p:cNvGrpSpPr/>
          <p:nvPr/>
        </p:nvGrpSpPr>
        <p:grpSpPr>
          <a:xfrm>
            <a:off x="122850" y="4203998"/>
            <a:ext cx="8824950" cy="917902"/>
            <a:chOff x="122850" y="4203998"/>
            <a:chExt cx="8824950" cy="917902"/>
          </a:xfrm>
        </p:grpSpPr>
        <p:pic>
          <p:nvPicPr>
            <p:cNvPr id="271" name="Google Shape;271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2850" y="4258600"/>
              <a:ext cx="1333350" cy="8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75423" y="4228250"/>
              <a:ext cx="1239434" cy="8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02815" y="4228250"/>
              <a:ext cx="1182535" cy="8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49525" y="4203998"/>
              <a:ext cx="1056975" cy="863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69424" y="4204000"/>
              <a:ext cx="939666" cy="8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72025" y="4210000"/>
              <a:ext cx="883226" cy="8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21299" y="4212025"/>
              <a:ext cx="826501" cy="863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8" name="Google Shape;278;p37"/>
          <p:cNvSpPr txBox="1"/>
          <p:nvPr/>
        </p:nvSpPr>
        <p:spPr>
          <a:xfrm>
            <a:off x="297925" y="2547825"/>
            <a:ext cx="8296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How do undergraduate women explain their </a:t>
            </a:r>
            <a:r>
              <a:rPr lang="en" sz="2000" u="sng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self-assessment</a:t>
            </a: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of their own physics identity?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221725" y="3307525"/>
            <a:ext cx="8610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What are undergraduate women’s conceptions of </a:t>
            </a:r>
            <a:r>
              <a:rPr lang="en" sz="2000" u="sng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what it means to be a</a:t>
            </a:r>
            <a:br>
              <a:rPr lang="en" sz="2000" u="sng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000" u="sng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physics person</a:t>
            </a: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38"/>
          <p:cNvCxnSpPr/>
          <p:nvPr/>
        </p:nvCxnSpPr>
        <p:spPr>
          <a:xfrm flipH="1" rot="10800000">
            <a:off x="0" y="815125"/>
            <a:ext cx="6012600" cy="46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p38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8"/>
          <p:cNvSpPr txBox="1"/>
          <p:nvPr/>
        </p:nvSpPr>
        <p:spPr>
          <a:xfrm>
            <a:off x="190250" y="98650"/>
            <a:ext cx="8295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STEM </a:t>
            </a:r>
            <a:r>
              <a:rPr lang="en" sz="35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Identity: why it matters </a:t>
            </a:r>
            <a:endParaRPr sz="35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7" name="Google Shape;287;p38"/>
          <p:cNvSpPr txBox="1"/>
          <p:nvPr/>
        </p:nvSpPr>
        <p:spPr>
          <a:xfrm>
            <a:off x="70875" y="1051375"/>
            <a:ext cx="41043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Georgia"/>
              <a:buAutoNum type="arabicPeriod"/>
            </a:pP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Motivation and </a:t>
            </a: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persistence</a:t>
            </a: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(Oyserman, 2015)</a:t>
            </a:r>
            <a:endParaRPr sz="1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AutoNum type="arabicPeriod"/>
            </a:pP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More likely to have positive beliefs about their competence </a:t>
            </a:r>
            <a:r>
              <a:rPr lang="en"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(Perez, et. al. 2014)</a:t>
            </a:r>
            <a:endParaRPr sz="1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AutoNum type="arabicPeriod"/>
            </a:pP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Perceived costs (eg. time spent studying) more worthwhile</a:t>
            </a:r>
            <a:endParaRPr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Georgia"/>
              <a:buAutoNum type="arabicPeriod"/>
            </a:pPr>
            <a:r>
              <a:rPr lang="en" sz="1900">
                <a:solidFill>
                  <a:schemeClr val="dk2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For women:</a:t>
            </a: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high STEM identity provide a buffer against the experience of sexism </a:t>
            </a:r>
            <a:r>
              <a:rPr lang="en"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(Kuchynka, et. al. 2017)</a:t>
            </a:r>
            <a:endParaRPr sz="1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8" name="Google Shape;2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025" y="938638"/>
            <a:ext cx="4760825" cy="32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 txBox="1"/>
          <p:nvPr/>
        </p:nvSpPr>
        <p:spPr>
          <a:xfrm>
            <a:off x="4446500" y="1051375"/>
            <a:ext cx="2237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Psychology: A story that we create for ourselves </a:t>
            </a:r>
            <a:r>
              <a:rPr lang="en" sz="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(Pollman and Miller, 2010)</a:t>
            </a:r>
            <a:endParaRPr sz="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4157975" y="4052675"/>
            <a:ext cx="496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Sociology: Past, present, &amp; future; ethnicities, races, religions, genders, sexual orientations, life histories, current realities…people have multiple identities (</a:t>
            </a:r>
            <a:r>
              <a:rPr lang="en" sz="1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Alsup 2006, Gee, 2000)</a:t>
            </a:r>
            <a:endParaRPr sz="10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p38"/>
          <p:cNvSpPr/>
          <p:nvPr/>
        </p:nvSpPr>
        <p:spPr>
          <a:xfrm>
            <a:off x="4103500" y="1280450"/>
            <a:ext cx="882625" cy="987475"/>
          </a:xfrm>
          <a:custGeom>
            <a:rect b="b" l="l" r="r" t="t"/>
            <a:pathLst>
              <a:path extrusionOk="0" h="39499" w="35305">
                <a:moveTo>
                  <a:pt x="12085" y="0"/>
                </a:moveTo>
                <a:cubicBezTo>
                  <a:pt x="7135" y="3299"/>
                  <a:pt x="1807" y="7685"/>
                  <a:pt x="365" y="13456"/>
                </a:cubicBezTo>
                <a:cubicBezTo>
                  <a:pt x="-1095" y="19299"/>
                  <a:pt x="4405" y="24937"/>
                  <a:pt x="7744" y="29949"/>
                </a:cubicBezTo>
                <a:cubicBezTo>
                  <a:pt x="11072" y="34944"/>
                  <a:pt x="19220" y="33547"/>
                  <a:pt x="25106" y="34724"/>
                </a:cubicBezTo>
                <a:cubicBezTo>
                  <a:pt x="28372" y="35377"/>
                  <a:pt x="33599" y="38137"/>
                  <a:pt x="35089" y="35158"/>
                </a:cubicBezTo>
                <a:cubicBezTo>
                  <a:pt x="35306" y="34724"/>
                  <a:pt x="34998" y="34633"/>
                  <a:pt x="34655" y="34290"/>
                </a:cubicBezTo>
                <a:cubicBezTo>
                  <a:pt x="33353" y="32988"/>
                  <a:pt x="32590" y="30384"/>
                  <a:pt x="30749" y="30384"/>
                </a:cubicBezTo>
                <a:cubicBezTo>
                  <a:pt x="29062" y="30384"/>
                  <a:pt x="32944" y="33087"/>
                  <a:pt x="33353" y="34724"/>
                </a:cubicBezTo>
                <a:cubicBezTo>
                  <a:pt x="33830" y="36633"/>
                  <a:pt x="30760" y="37738"/>
                  <a:pt x="29881" y="3949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Google Shape;292;p38"/>
          <p:cNvSpPr/>
          <p:nvPr/>
        </p:nvSpPr>
        <p:spPr>
          <a:xfrm>
            <a:off x="3788015" y="3146875"/>
            <a:ext cx="769750" cy="1139375"/>
          </a:xfrm>
          <a:custGeom>
            <a:rect b="b" l="l" r="r" t="t"/>
            <a:pathLst>
              <a:path extrusionOk="0" h="45575" w="30790">
                <a:moveTo>
                  <a:pt x="20373" y="45575"/>
                </a:moveTo>
                <a:cubicBezTo>
                  <a:pt x="10035" y="40408"/>
                  <a:pt x="-3457" y="27657"/>
                  <a:pt x="840" y="16928"/>
                </a:cubicBezTo>
                <a:cubicBezTo>
                  <a:pt x="5103" y="6282"/>
                  <a:pt x="20533" y="5128"/>
                  <a:pt x="30790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/>
          <p:nvPr>
            <p:ph idx="1" type="body"/>
          </p:nvPr>
        </p:nvSpPr>
        <p:spPr>
          <a:xfrm>
            <a:off x="311700" y="962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Recruited survey participants from CUWiP attendees across US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n=120</a:t>
            </a:r>
            <a:endParaRPr/>
          </a:p>
        </p:txBody>
      </p:sp>
      <p:pic>
        <p:nvPicPr>
          <p:cNvPr id="298" name="Google Shape;29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8450" y="1551725"/>
            <a:ext cx="5684574" cy="33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9"/>
          <p:cNvSpPr txBox="1"/>
          <p:nvPr/>
        </p:nvSpPr>
        <p:spPr>
          <a:xfrm>
            <a:off x="190250" y="98650"/>
            <a:ext cx="86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Conference(s) for Undergraduate Women in Physics</a:t>
            </a:r>
            <a:endParaRPr sz="28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00" name="Google Shape;300;p39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50" y="521800"/>
            <a:ext cx="9143999" cy="339968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 txBox="1"/>
          <p:nvPr/>
        </p:nvSpPr>
        <p:spPr>
          <a:xfrm>
            <a:off x="166750" y="151625"/>
            <a:ext cx="8989500" cy="10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eorgia"/>
              <a:buAutoNum type="arabicPeriod"/>
            </a:pP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Which picture below best describes the current overlap of </a:t>
            </a:r>
            <a:r>
              <a:rPr b="1"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the image you have of yourself</a:t>
            </a: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and your image of what a physics person is. Indicate the </a:t>
            </a:r>
            <a:r>
              <a:rPr lang="en" sz="1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letter, and provide a sentence of two about why you answered this way.</a:t>
            </a:r>
            <a:endParaRPr sz="1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8" name="Google Shape;308;p4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799" y="2079850"/>
            <a:ext cx="4211826" cy="260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3" name="Google Shape;313;p41"/>
          <p:cNvCxnSpPr/>
          <p:nvPr/>
        </p:nvCxnSpPr>
        <p:spPr>
          <a:xfrm flipH="1" rot="10800000">
            <a:off x="0" y="815125"/>
            <a:ext cx="6012600" cy="46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4" name="Google Shape;314;p41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0" y="146225"/>
            <a:ext cx="7414974" cy="458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7150" y="2877224"/>
            <a:ext cx="3407301" cy="12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 txBox="1"/>
          <p:nvPr/>
        </p:nvSpPr>
        <p:spPr>
          <a:xfrm>
            <a:off x="492725" y="4514700"/>
            <a:ext cx="261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Link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190250" y="214825"/>
            <a:ext cx="838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2.  </a:t>
            </a:r>
            <a:r>
              <a:rPr lang="en" sz="2700">
                <a:solidFill>
                  <a:srgbClr val="1F1F1F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What does it mean to be a physics person?</a:t>
            </a:r>
            <a:endParaRPr sz="42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4" name="Google Shape;324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350" y="992625"/>
            <a:ext cx="5897349" cy="3646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2"/>
          <p:cNvGrpSpPr/>
          <p:nvPr/>
        </p:nvGrpSpPr>
        <p:grpSpPr>
          <a:xfrm>
            <a:off x="1204500" y="1605975"/>
            <a:ext cx="3662100" cy="440100"/>
            <a:chOff x="1204500" y="1605975"/>
            <a:chExt cx="3662100" cy="440100"/>
          </a:xfrm>
        </p:grpSpPr>
        <p:grpSp>
          <p:nvGrpSpPr>
            <p:cNvPr id="326" name="Google Shape;326;p42"/>
            <p:cNvGrpSpPr/>
            <p:nvPr/>
          </p:nvGrpSpPr>
          <p:grpSpPr>
            <a:xfrm>
              <a:off x="1204500" y="1605975"/>
              <a:ext cx="3212100" cy="384900"/>
              <a:chOff x="1204500" y="1605975"/>
              <a:chExt cx="3212100" cy="384900"/>
            </a:xfrm>
          </p:grpSpPr>
          <p:sp>
            <p:nvSpPr>
              <p:cNvPr id="327" name="Google Shape;327;p42"/>
              <p:cNvSpPr/>
              <p:nvPr/>
            </p:nvSpPr>
            <p:spPr>
              <a:xfrm>
                <a:off x="1204500" y="1671100"/>
                <a:ext cx="3212100" cy="238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>
                <a:off x="1204500" y="1671100"/>
                <a:ext cx="1193700" cy="238800"/>
              </a:xfrm>
              <a:prstGeom prst="rect">
                <a:avLst/>
              </a:prstGeom>
              <a:solidFill>
                <a:srgbClr val="FFFF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29" name="Google Shape;329;p42"/>
              <p:cNvSpPr txBox="1"/>
              <p:nvPr/>
            </p:nvSpPr>
            <p:spPr>
              <a:xfrm>
                <a:off x="1530025" y="1605975"/>
                <a:ext cx="4341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12</a:t>
                </a:r>
                <a:endParaRPr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</p:grpSp>
        <p:sp>
          <p:nvSpPr>
            <p:cNvPr id="330" name="Google Shape;330;p42"/>
            <p:cNvSpPr/>
            <p:nvPr/>
          </p:nvSpPr>
          <p:spPr>
            <a:xfrm>
              <a:off x="2406325" y="1776100"/>
              <a:ext cx="2108400" cy="1374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31" name="Google Shape;331;p42"/>
            <p:cNvSpPr txBox="1"/>
            <p:nvPr/>
          </p:nvSpPr>
          <p:spPr>
            <a:xfrm>
              <a:off x="4476900" y="1738275"/>
              <a:ext cx="38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34</a:t>
              </a:r>
              <a:endParaRPr sz="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332" name="Google Shape;332;p42"/>
          <p:cNvGrpSpPr/>
          <p:nvPr/>
        </p:nvGrpSpPr>
        <p:grpSpPr>
          <a:xfrm>
            <a:off x="1191700" y="3082375"/>
            <a:ext cx="2437375" cy="453150"/>
            <a:chOff x="1191700" y="3082375"/>
            <a:chExt cx="2437375" cy="453150"/>
          </a:xfrm>
        </p:grpSpPr>
        <p:grpSp>
          <p:nvGrpSpPr>
            <p:cNvPr id="333" name="Google Shape;333;p42"/>
            <p:cNvGrpSpPr/>
            <p:nvPr/>
          </p:nvGrpSpPr>
          <p:grpSpPr>
            <a:xfrm>
              <a:off x="1191700" y="3082375"/>
              <a:ext cx="1100100" cy="384900"/>
              <a:chOff x="1191700" y="3082375"/>
              <a:chExt cx="1100100" cy="384900"/>
            </a:xfrm>
          </p:grpSpPr>
          <p:sp>
            <p:nvSpPr>
              <p:cNvPr id="334" name="Google Shape;334;p42"/>
              <p:cNvSpPr/>
              <p:nvPr/>
            </p:nvSpPr>
            <p:spPr>
              <a:xfrm>
                <a:off x="1191700" y="3151125"/>
                <a:ext cx="1100100" cy="263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35" name="Google Shape;335;p42"/>
              <p:cNvSpPr/>
              <p:nvPr/>
            </p:nvSpPr>
            <p:spPr>
              <a:xfrm>
                <a:off x="1191700" y="3151125"/>
                <a:ext cx="492600" cy="263700"/>
              </a:xfrm>
              <a:prstGeom prst="rect">
                <a:avLst/>
              </a:prstGeom>
              <a:solidFill>
                <a:srgbClr val="FFFF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36" name="Google Shape;336;p42"/>
              <p:cNvSpPr txBox="1"/>
              <p:nvPr/>
            </p:nvSpPr>
            <p:spPr>
              <a:xfrm>
                <a:off x="1294825" y="3082375"/>
                <a:ext cx="2865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5</a:t>
                </a:r>
                <a:endParaRPr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</p:grpSp>
        <p:sp>
          <p:nvSpPr>
            <p:cNvPr id="337" name="Google Shape;337;p42"/>
            <p:cNvSpPr/>
            <p:nvPr/>
          </p:nvSpPr>
          <p:spPr>
            <a:xfrm>
              <a:off x="1695875" y="3300100"/>
              <a:ext cx="1546800" cy="114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38" name="Google Shape;338;p42"/>
            <p:cNvSpPr txBox="1"/>
            <p:nvPr/>
          </p:nvSpPr>
          <p:spPr>
            <a:xfrm>
              <a:off x="3182075" y="3212425"/>
              <a:ext cx="447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21</a:t>
              </a:r>
              <a:endParaRPr sz="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339" name="Google Shape;339;p42"/>
          <p:cNvGrpSpPr/>
          <p:nvPr/>
        </p:nvGrpSpPr>
        <p:grpSpPr>
          <a:xfrm>
            <a:off x="1191700" y="1237525"/>
            <a:ext cx="3552300" cy="384900"/>
            <a:chOff x="1191700" y="1237525"/>
            <a:chExt cx="3552300" cy="384900"/>
          </a:xfrm>
        </p:grpSpPr>
        <p:sp>
          <p:nvSpPr>
            <p:cNvPr id="340" name="Google Shape;340;p42"/>
            <p:cNvSpPr/>
            <p:nvPr/>
          </p:nvSpPr>
          <p:spPr>
            <a:xfrm>
              <a:off x="1191700" y="1294825"/>
              <a:ext cx="3552300" cy="229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03150" y="1397950"/>
              <a:ext cx="1363500" cy="126000"/>
            </a:xfrm>
            <a:prstGeom prst="rect">
              <a:avLst/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191700" y="1283375"/>
              <a:ext cx="527100" cy="229200"/>
            </a:xfrm>
            <a:prstGeom prst="rect">
              <a:avLst/>
            </a:prstGeom>
            <a:solidFill>
              <a:srgbClr val="FFFF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43" name="Google Shape;343;p42"/>
            <p:cNvSpPr txBox="1"/>
            <p:nvPr/>
          </p:nvSpPr>
          <p:spPr>
            <a:xfrm>
              <a:off x="1294825" y="1237525"/>
              <a:ext cx="286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5</a:t>
              </a:r>
              <a:endParaRPr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44" name="Google Shape;344;p42"/>
          <p:cNvSpPr txBox="1"/>
          <p:nvPr/>
        </p:nvSpPr>
        <p:spPr>
          <a:xfrm>
            <a:off x="4744000" y="1367575"/>
            <a:ext cx="33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13</a:t>
            </a:r>
            <a:endParaRPr sz="9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45" name="Google Shape;345;p42"/>
          <p:cNvGrpSpPr/>
          <p:nvPr/>
        </p:nvGrpSpPr>
        <p:grpSpPr>
          <a:xfrm>
            <a:off x="5961425" y="992625"/>
            <a:ext cx="3102375" cy="3609213"/>
            <a:chOff x="5961425" y="992625"/>
            <a:chExt cx="3102375" cy="3609213"/>
          </a:xfrm>
        </p:grpSpPr>
        <p:sp>
          <p:nvSpPr>
            <p:cNvPr id="346" name="Google Shape;346;p42"/>
            <p:cNvSpPr txBox="1"/>
            <p:nvPr/>
          </p:nvSpPr>
          <p:spPr>
            <a:xfrm>
              <a:off x="6363200" y="992625"/>
              <a:ext cx="2700600" cy="17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Gap between undergraduate women’s actual identities and </a:t>
              </a:r>
              <a:r>
                <a:rPr lang="en" sz="20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designated identities</a:t>
              </a:r>
              <a:endParaRPr sz="2000"/>
            </a:p>
          </p:txBody>
        </p:sp>
        <p:sp>
          <p:nvSpPr>
            <p:cNvPr id="347" name="Google Shape;347;p42"/>
            <p:cNvSpPr txBox="1"/>
            <p:nvPr/>
          </p:nvSpPr>
          <p:spPr>
            <a:xfrm>
              <a:off x="6087600" y="3738975"/>
              <a:ext cx="1590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2"/>
                  </a:solidFill>
                  <a:highlight>
                    <a:srgbClr val="FFFF00"/>
                  </a:highlight>
                  <a:latin typeface="Georgia"/>
                  <a:ea typeface="Georgia"/>
                  <a:cs typeface="Georgia"/>
                  <a:sym typeface="Georgia"/>
                </a:rPr>
                <a:t>actual identities</a:t>
              </a:r>
              <a:endParaRPr sz="1500">
                <a:highlight>
                  <a:srgbClr val="FFFF00"/>
                </a:highlight>
              </a:endParaRPr>
            </a:p>
          </p:txBody>
        </p:sp>
        <p:sp>
          <p:nvSpPr>
            <p:cNvPr id="348" name="Google Shape;348;p42"/>
            <p:cNvSpPr txBox="1"/>
            <p:nvPr/>
          </p:nvSpPr>
          <p:spPr>
            <a:xfrm>
              <a:off x="5961425" y="2959775"/>
              <a:ext cx="3000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2"/>
                  </a:solidFill>
                  <a:highlight>
                    <a:srgbClr val="FFFF00"/>
                  </a:highlight>
                  <a:latin typeface="Georgia"/>
                  <a:ea typeface="Georgia"/>
                  <a:cs typeface="Georgia"/>
                  <a:sym typeface="Georgia"/>
                </a:rPr>
                <a:t>designated identities</a:t>
              </a:r>
              <a:endParaRPr sz="1500">
                <a:highlight>
                  <a:srgbClr val="FFFF00"/>
                </a:highlight>
              </a:endParaRPr>
            </a:p>
          </p:txBody>
        </p:sp>
        <p:sp>
          <p:nvSpPr>
            <p:cNvPr id="349" name="Google Shape;349;p42"/>
            <p:cNvSpPr txBox="1"/>
            <p:nvPr/>
          </p:nvSpPr>
          <p:spPr>
            <a:xfrm>
              <a:off x="6267900" y="3361950"/>
              <a:ext cx="676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gap</a:t>
              </a:r>
              <a:endParaRPr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50" name="Google Shape;350;p42"/>
            <p:cNvSpPr txBox="1"/>
            <p:nvPr/>
          </p:nvSpPr>
          <p:spPr>
            <a:xfrm>
              <a:off x="7574175" y="3426125"/>
              <a:ext cx="14895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⇒ </a:t>
              </a:r>
              <a:r>
                <a:rPr lang="en" sz="1300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Persistence </a:t>
              </a:r>
              <a:endParaRPr sz="13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     Belonging </a:t>
              </a:r>
              <a:endParaRPr sz="13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8513775" y="3494875"/>
              <a:ext cx="58800" cy="453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52" name="Google Shape;352;p42"/>
            <p:cNvSpPr txBox="1"/>
            <p:nvPr/>
          </p:nvSpPr>
          <p:spPr>
            <a:xfrm>
              <a:off x="6155075" y="4216938"/>
              <a:ext cx="2612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(McDonald et. al. (2019))</a:t>
              </a:r>
              <a:endParaRPr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53" name="Google Shape;353;p42"/>
          <p:cNvSpPr/>
          <p:nvPr/>
        </p:nvSpPr>
        <p:spPr>
          <a:xfrm>
            <a:off x="6737675" y="3254250"/>
            <a:ext cx="80100" cy="600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54" name="Google Shape;354;p42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/>
          <p:nvPr/>
        </p:nvSpPr>
        <p:spPr>
          <a:xfrm>
            <a:off x="-62100" y="4807650"/>
            <a:ext cx="9218400" cy="336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4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00" y="1014325"/>
            <a:ext cx="5888289" cy="3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3"/>
          <p:cNvSpPr txBox="1"/>
          <p:nvPr/>
        </p:nvSpPr>
        <p:spPr>
          <a:xfrm>
            <a:off x="6350350" y="737800"/>
            <a:ext cx="23850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Q: </a:t>
            </a: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Is belonging a senior thing? (Hazari says yes). This data says not for these women.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Q: Were competence and performance more of a freshman thing? (Alqvist et. al.) Again, t</a:t>
            </a:r>
            <a:r>
              <a:rPr lang="en" sz="13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his data says not for these women.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2" name="Google Shape;362;p43"/>
          <p:cNvSpPr txBox="1"/>
          <p:nvPr/>
        </p:nvSpPr>
        <p:spPr>
          <a:xfrm>
            <a:off x="137500" y="213700"/>
            <a:ext cx="8513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Identity development over time (undergrad women)</a:t>
            </a: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3" name="Google Shape;363;p43"/>
          <p:cNvSpPr txBox="1"/>
          <p:nvPr/>
        </p:nvSpPr>
        <p:spPr>
          <a:xfrm>
            <a:off x="492725" y="4514700"/>
            <a:ext cx="261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Link</a:t>
            </a:r>
            <a:endParaRPr sz="13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64" name="Google Shape;364;p43"/>
          <p:cNvCxnSpPr/>
          <p:nvPr/>
        </p:nvCxnSpPr>
        <p:spPr>
          <a:xfrm flipH="1" rot="10800000">
            <a:off x="0" y="857125"/>
            <a:ext cx="6011700" cy="4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5" name="Google Shape;36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4025" y="2916325"/>
            <a:ext cx="1923150" cy="21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