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65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37C1F-5385-4CC9-8A9F-43E465970DB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8A0375-71AA-4985-AFD7-E5EB18914B06}">
      <dgm:prSet/>
      <dgm:spPr/>
      <dgm:t>
        <a:bodyPr/>
        <a:lstStyle/>
        <a:p>
          <a:r>
            <a:rPr lang="en-US" dirty="0"/>
            <a:t>2010</a:t>
          </a:r>
        </a:p>
      </dgm:t>
    </dgm:pt>
    <dgm:pt modelId="{40912CE8-E1F0-41C3-B161-8356AD54792D}" type="parTrans" cxnId="{FB0485AB-98C6-47EF-A7B9-CA08D439EB5F}">
      <dgm:prSet/>
      <dgm:spPr/>
      <dgm:t>
        <a:bodyPr/>
        <a:lstStyle/>
        <a:p>
          <a:endParaRPr lang="en-US"/>
        </a:p>
      </dgm:t>
    </dgm:pt>
    <dgm:pt modelId="{10E7832C-8496-4D01-B4D6-714B3A741527}" type="sibTrans" cxnId="{FB0485AB-98C6-47EF-A7B9-CA08D439EB5F}">
      <dgm:prSet/>
      <dgm:spPr/>
      <dgm:t>
        <a:bodyPr/>
        <a:lstStyle/>
        <a:p>
          <a:endParaRPr lang="en-US"/>
        </a:p>
      </dgm:t>
    </dgm:pt>
    <dgm:pt modelId="{809252B0-5689-4A6E-A0EE-DBD1534023B3}">
      <dgm:prSet custT="1"/>
      <dgm:spPr/>
      <dgm:t>
        <a:bodyPr/>
        <a:lstStyle/>
        <a:p>
          <a:r>
            <a:rPr lang="en-US" sz="1700" dirty="0"/>
            <a:t>Ergun found that it had a positive effect on first-year university physics achievement.</a:t>
          </a:r>
        </a:p>
      </dgm:t>
    </dgm:pt>
    <dgm:pt modelId="{8F754116-ACDD-41FF-8213-716C3DCB61F9}" type="parTrans" cxnId="{E3703D57-55B5-4E69-AA77-AB04046E666B}">
      <dgm:prSet/>
      <dgm:spPr/>
      <dgm:t>
        <a:bodyPr/>
        <a:lstStyle/>
        <a:p>
          <a:endParaRPr lang="en-US"/>
        </a:p>
      </dgm:t>
    </dgm:pt>
    <dgm:pt modelId="{7F7EAB1B-2509-43ED-AA53-43F8AE7BA5D9}" type="sibTrans" cxnId="{E3703D57-55B5-4E69-AA77-AB04046E666B}">
      <dgm:prSet/>
      <dgm:spPr/>
      <dgm:t>
        <a:bodyPr/>
        <a:lstStyle/>
        <a:p>
          <a:endParaRPr lang="en-US"/>
        </a:p>
      </dgm:t>
    </dgm:pt>
    <dgm:pt modelId="{49C5E342-C7A0-48A1-B841-D4F90C79FDB7}">
      <dgm:prSet/>
      <dgm:spPr/>
      <dgm:t>
        <a:bodyPr/>
        <a:lstStyle/>
        <a:p>
          <a:r>
            <a:rPr lang="en-US"/>
            <a:t>2014</a:t>
          </a:r>
        </a:p>
      </dgm:t>
    </dgm:pt>
    <dgm:pt modelId="{9FD18C68-7599-47B1-AC1E-9DEFE5C94568}" type="parTrans" cxnId="{A81CE85B-E2F2-483D-B65E-60FD6F5DA0B9}">
      <dgm:prSet/>
      <dgm:spPr/>
      <dgm:t>
        <a:bodyPr/>
        <a:lstStyle/>
        <a:p>
          <a:endParaRPr lang="en-US"/>
        </a:p>
      </dgm:t>
    </dgm:pt>
    <dgm:pt modelId="{45198C2B-459F-40AB-8DE7-FEB1C178BBC0}" type="sibTrans" cxnId="{A81CE85B-E2F2-483D-B65E-60FD6F5DA0B9}">
      <dgm:prSet/>
      <dgm:spPr/>
      <dgm:t>
        <a:bodyPr/>
        <a:lstStyle/>
        <a:p>
          <a:endParaRPr lang="en-US"/>
        </a:p>
      </dgm:t>
    </dgm:pt>
    <dgm:pt modelId="{CD9A5E41-B57C-4280-BE9F-6542BD4B19BE}">
      <dgm:prSet custT="1"/>
      <dgm:spPr/>
      <dgm:t>
        <a:bodyPr/>
        <a:lstStyle/>
        <a:p>
          <a:r>
            <a:rPr lang="en-US" sz="1700" dirty="0"/>
            <a:t>Rosli, </a:t>
          </a:r>
          <a:r>
            <a:rPr lang="en-US" sz="1700" dirty="0" err="1"/>
            <a:t>Capraro</a:t>
          </a:r>
          <a:r>
            <a:rPr lang="en-US" sz="1700" dirty="0"/>
            <a:t>, and </a:t>
          </a:r>
          <a:r>
            <a:rPr lang="en-US" sz="1700" dirty="0" err="1"/>
            <a:t>Capraro</a:t>
          </a:r>
          <a:r>
            <a:rPr lang="en-US" sz="1700" dirty="0"/>
            <a:t> conducted a meta-analysis on problem posing and its effect on mathematics achievement.  They found a positive effect. ES: 1.31.</a:t>
          </a:r>
        </a:p>
      </dgm:t>
    </dgm:pt>
    <dgm:pt modelId="{8492BAB8-D16F-4311-976C-BC097C5BC4BE}" type="parTrans" cxnId="{4E353899-A9F9-4329-BD96-162C77829DE8}">
      <dgm:prSet/>
      <dgm:spPr/>
      <dgm:t>
        <a:bodyPr/>
        <a:lstStyle/>
        <a:p>
          <a:endParaRPr lang="en-US"/>
        </a:p>
      </dgm:t>
    </dgm:pt>
    <dgm:pt modelId="{DE7D51C4-B2D0-4C18-B49A-45A22533B6BE}" type="sibTrans" cxnId="{4E353899-A9F9-4329-BD96-162C77829DE8}">
      <dgm:prSet/>
      <dgm:spPr/>
      <dgm:t>
        <a:bodyPr/>
        <a:lstStyle/>
        <a:p>
          <a:endParaRPr lang="en-US"/>
        </a:p>
      </dgm:t>
    </dgm:pt>
    <dgm:pt modelId="{E1F2B664-0A1B-47BE-BAD1-76408F40EBD1}">
      <dgm:prSet/>
      <dgm:spPr/>
      <dgm:t>
        <a:bodyPr/>
        <a:lstStyle/>
        <a:p>
          <a:r>
            <a:rPr lang="en-US"/>
            <a:t>2022</a:t>
          </a:r>
        </a:p>
      </dgm:t>
    </dgm:pt>
    <dgm:pt modelId="{EF678078-EBFD-47F2-B24E-D580EDBBECB5}" type="parTrans" cxnId="{4C304D04-095E-4C93-A51E-2CF2BA618206}">
      <dgm:prSet/>
      <dgm:spPr/>
      <dgm:t>
        <a:bodyPr/>
        <a:lstStyle/>
        <a:p>
          <a:endParaRPr lang="en-US"/>
        </a:p>
      </dgm:t>
    </dgm:pt>
    <dgm:pt modelId="{E06C9DDB-F4F9-4FA7-AE37-DF8BF4089ED4}" type="sibTrans" cxnId="{4C304D04-095E-4C93-A51E-2CF2BA618206}">
      <dgm:prSet/>
      <dgm:spPr/>
      <dgm:t>
        <a:bodyPr/>
        <a:lstStyle/>
        <a:p>
          <a:endParaRPr lang="en-US"/>
        </a:p>
      </dgm:t>
    </dgm:pt>
    <dgm:pt modelId="{BE8B41D9-040C-4C79-9DA2-A1F6E198C497}">
      <dgm:prSet custT="1"/>
      <dgm:spPr/>
      <dgm:t>
        <a:bodyPr/>
        <a:lstStyle/>
        <a:p>
          <a:r>
            <a:rPr lang="en-US" sz="1700" dirty="0"/>
            <a:t>Calabrese, </a:t>
          </a:r>
          <a:r>
            <a:rPr lang="en-US" sz="1700" dirty="0" err="1"/>
            <a:t>Capraro</a:t>
          </a:r>
          <a:r>
            <a:rPr lang="en-US" sz="1700" dirty="0"/>
            <a:t>, and Thomson conducted a systematic review and found that results were mixed for math achievement, and more research was needed. </a:t>
          </a:r>
        </a:p>
      </dgm:t>
    </dgm:pt>
    <dgm:pt modelId="{628FD03B-8FEE-402B-BEE9-59A1196D8EDA}" type="parTrans" cxnId="{C6F80AEC-D2B2-4FE7-97E9-BAF4802474C4}">
      <dgm:prSet/>
      <dgm:spPr/>
      <dgm:t>
        <a:bodyPr/>
        <a:lstStyle/>
        <a:p>
          <a:endParaRPr lang="en-US"/>
        </a:p>
      </dgm:t>
    </dgm:pt>
    <dgm:pt modelId="{2FEBF286-9717-43C9-AB47-6AC438D83CA4}" type="sibTrans" cxnId="{C6F80AEC-D2B2-4FE7-97E9-BAF4802474C4}">
      <dgm:prSet/>
      <dgm:spPr/>
      <dgm:t>
        <a:bodyPr/>
        <a:lstStyle/>
        <a:p>
          <a:endParaRPr lang="en-US"/>
        </a:p>
      </dgm:t>
    </dgm:pt>
    <dgm:pt modelId="{69047301-1AB5-4896-B701-CAC422E55DA2}">
      <dgm:prSet/>
      <dgm:spPr/>
      <dgm:t>
        <a:bodyPr/>
        <a:lstStyle/>
        <a:p>
          <a:r>
            <a:rPr lang="en-US"/>
            <a:t>2022</a:t>
          </a:r>
        </a:p>
      </dgm:t>
    </dgm:pt>
    <dgm:pt modelId="{05E178F8-11C1-48A6-9F46-61C8B7626282}" type="parTrans" cxnId="{FE8FE756-8F20-4814-97BA-E611AF943514}">
      <dgm:prSet/>
      <dgm:spPr/>
      <dgm:t>
        <a:bodyPr/>
        <a:lstStyle/>
        <a:p>
          <a:endParaRPr lang="en-US"/>
        </a:p>
      </dgm:t>
    </dgm:pt>
    <dgm:pt modelId="{8891472A-2A20-4008-BDE4-B48FCA2F1565}" type="sibTrans" cxnId="{FE8FE756-8F20-4814-97BA-E611AF943514}">
      <dgm:prSet/>
      <dgm:spPr/>
      <dgm:t>
        <a:bodyPr/>
        <a:lstStyle/>
        <a:p>
          <a:endParaRPr lang="en-US"/>
        </a:p>
      </dgm:t>
    </dgm:pt>
    <dgm:pt modelId="{562B6A13-AEF1-4D09-8B99-E316A55D51D9}">
      <dgm:prSet custT="1"/>
      <dgm:spPr/>
      <dgm:t>
        <a:bodyPr/>
        <a:lstStyle/>
        <a:p>
          <a:r>
            <a:rPr lang="en-US" sz="1700" dirty="0"/>
            <a:t>Yet, in 2022, Wang, </a:t>
          </a:r>
          <a:r>
            <a:rPr lang="en-US" sz="1700" dirty="0" err="1"/>
            <a:t>Walkington</a:t>
          </a:r>
          <a:r>
            <a:rPr lang="en-US" sz="1700" dirty="0"/>
            <a:t>, and Rouse conducted a meta-analysis and again found a positive effect. ES: 0.64</a:t>
          </a:r>
        </a:p>
      </dgm:t>
    </dgm:pt>
    <dgm:pt modelId="{01C6DDA1-7880-4D9B-9DAD-E20D7F27CE18}" type="parTrans" cxnId="{B27557CC-4C88-49BF-BDF7-1D0C72CB14A8}">
      <dgm:prSet/>
      <dgm:spPr/>
      <dgm:t>
        <a:bodyPr/>
        <a:lstStyle/>
        <a:p>
          <a:endParaRPr lang="en-US"/>
        </a:p>
      </dgm:t>
    </dgm:pt>
    <dgm:pt modelId="{F499605C-10D9-42F9-9985-8F1BB6A8DE6C}" type="sibTrans" cxnId="{B27557CC-4C88-49BF-BDF7-1D0C72CB14A8}">
      <dgm:prSet/>
      <dgm:spPr/>
      <dgm:t>
        <a:bodyPr/>
        <a:lstStyle/>
        <a:p>
          <a:endParaRPr lang="en-US"/>
        </a:p>
      </dgm:t>
    </dgm:pt>
    <dgm:pt modelId="{BC170902-8D69-4A7E-8F2B-91397E91CB14}">
      <dgm:prSet/>
      <dgm:spPr/>
      <dgm:t>
        <a:bodyPr/>
        <a:lstStyle/>
        <a:p>
          <a:r>
            <a:rPr lang="en-US"/>
            <a:t>2002 </a:t>
          </a:r>
        </a:p>
      </dgm:t>
    </dgm:pt>
    <dgm:pt modelId="{C318D0F7-3A42-4610-A4C8-8611F99DB19D}" type="parTrans" cxnId="{FC59261B-111D-4C41-850F-7E51D179C804}">
      <dgm:prSet/>
      <dgm:spPr/>
      <dgm:t>
        <a:bodyPr/>
        <a:lstStyle/>
        <a:p>
          <a:endParaRPr lang="en-US"/>
        </a:p>
      </dgm:t>
    </dgm:pt>
    <dgm:pt modelId="{DA73E0A2-BB45-4211-8BB4-AAFFCA49FBD2}" type="sibTrans" cxnId="{FC59261B-111D-4C41-850F-7E51D179C804}">
      <dgm:prSet/>
      <dgm:spPr/>
      <dgm:t>
        <a:bodyPr/>
        <a:lstStyle/>
        <a:p>
          <a:endParaRPr lang="en-US"/>
        </a:p>
      </dgm:t>
    </dgm:pt>
    <dgm:pt modelId="{F6A406EF-C828-4228-BC3F-6EA52DF0D7D6}" type="pres">
      <dgm:prSet presAssocID="{33837C1F-5385-4CC9-8A9F-43E465970DB7}" presName="Name0" presStyleCnt="0">
        <dgm:presLayoutVars>
          <dgm:animLvl val="lvl"/>
          <dgm:resizeHandles val="exact"/>
        </dgm:presLayoutVars>
      </dgm:prSet>
      <dgm:spPr/>
    </dgm:pt>
    <dgm:pt modelId="{4620237D-2620-4007-8EC5-079C6E517F56}" type="pres">
      <dgm:prSet presAssocID="{BC170902-8D69-4A7E-8F2B-91397E91CB14}" presName="composite" presStyleCnt="0"/>
      <dgm:spPr/>
    </dgm:pt>
    <dgm:pt modelId="{B5E63B3E-4F32-425E-91BB-0FA9C349D4E3}" type="pres">
      <dgm:prSet presAssocID="{BC170902-8D69-4A7E-8F2B-91397E91CB14}" presName="L" presStyleLbl="solidFgAcc1" presStyleIdx="0" presStyleCnt="5">
        <dgm:presLayoutVars>
          <dgm:chMax val="0"/>
          <dgm:chPref val="0"/>
        </dgm:presLayoutVars>
      </dgm:prSet>
      <dgm:spPr/>
    </dgm:pt>
    <dgm:pt modelId="{7FCFA452-02E6-438B-9BFD-8C91DFD43E9F}" type="pres">
      <dgm:prSet presAssocID="{BC170902-8D69-4A7E-8F2B-91397E91CB1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DAB65B7-470E-4E10-AF6E-9416B3C7FB0B}" type="pres">
      <dgm:prSet presAssocID="{BC170902-8D69-4A7E-8F2B-91397E91CB14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01A3A4F-9B8A-4570-BEB8-A94E8F1A222C}" type="pres">
      <dgm:prSet presAssocID="{BC170902-8D69-4A7E-8F2B-91397E91CB14}" presName="EmptyPlaceHolder" presStyleCnt="0"/>
      <dgm:spPr/>
    </dgm:pt>
    <dgm:pt modelId="{FDD8D6D1-9B72-4566-8C6B-80BAE61274D7}" type="pres">
      <dgm:prSet presAssocID="{DA73E0A2-BB45-4211-8BB4-AAFFCA49FBD2}" presName="space" presStyleCnt="0"/>
      <dgm:spPr/>
    </dgm:pt>
    <dgm:pt modelId="{08965D68-EB00-40AA-B56F-6C49AA458BC7}" type="pres">
      <dgm:prSet presAssocID="{658A0375-71AA-4985-AFD7-E5EB18914B06}" presName="composite" presStyleCnt="0"/>
      <dgm:spPr/>
    </dgm:pt>
    <dgm:pt modelId="{3F2C2F9D-07A1-4EF0-9BD1-F46A13BF95AA}" type="pres">
      <dgm:prSet presAssocID="{658A0375-71AA-4985-AFD7-E5EB18914B06}" presName="L" presStyleLbl="solidFgAcc1" presStyleIdx="1" presStyleCnt="5">
        <dgm:presLayoutVars>
          <dgm:chMax val="0"/>
          <dgm:chPref val="0"/>
        </dgm:presLayoutVars>
      </dgm:prSet>
      <dgm:spPr/>
    </dgm:pt>
    <dgm:pt modelId="{A621E4C5-8BD6-4987-9809-F03D2DC35F24}" type="pres">
      <dgm:prSet presAssocID="{658A0375-71AA-4985-AFD7-E5EB18914B0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AE23AA7-9B04-41F7-ACA2-69CDB03995D5}" type="pres">
      <dgm:prSet presAssocID="{658A0375-71AA-4985-AFD7-E5EB18914B06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4B02FBF-E3E2-4466-90D8-EAC6EE78F928}" type="pres">
      <dgm:prSet presAssocID="{658A0375-71AA-4985-AFD7-E5EB18914B06}" presName="EmptyPlaceHolder" presStyleCnt="0"/>
      <dgm:spPr/>
    </dgm:pt>
    <dgm:pt modelId="{F818F425-B59C-4DDF-AE7B-580473151FE5}" type="pres">
      <dgm:prSet presAssocID="{10E7832C-8496-4D01-B4D6-714B3A741527}" presName="space" presStyleCnt="0"/>
      <dgm:spPr/>
    </dgm:pt>
    <dgm:pt modelId="{16E38C6C-C6A6-4CE8-BDE5-68FF4960EE1C}" type="pres">
      <dgm:prSet presAssocID="{49C5E342-C7A0-48A1-B841-D4F90C79FDB7}" presName="composite" presStyleCnt="0"/>
      <dgm:spPr/>
    </dgm:pt>
    <dgm:pt modelId="{0E1E60AD-B5E7-4E29-A486-C86824299781}" type="pres">
      <dgm:prSet presAssocID="{49C5E342-C7A0-48A1-B841-D4F90C79FDB7}" presName="L" presStyleLbl="solidFgAcc1" presStyleIdx="2" presStyleCnt="5">
        <dgm:presLayoutVars>
          <dgm:chMax val="0"/>
          <dgm:chPref val="0"/>
        </dgm:presLayoutVars>
      </dgm:prSet>
      <dgm:spPr/>
    </dgm:pt>
    <dgm:pt modelId="{3144928E-B10C-40E4-92E1-6175DBDE79A4}" type="pres">
      <dgm:prSet presAssocID="{49C5E342-C7A0-48A1-B841-D4F90C79FDB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0A00F059-7613-4D97-A552-C793B52CEA7E}" type="pres">
      <dgm:prSet presAssocID="{49C5E342-C7A0-48A1-B841-D4F90C79FDB7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BE47153-11B5-4B7C-B2F2-41984FF215B1}" type="pres">
      <dgm:prSet presAssocID="{49C5E342-C7A0-48A1-B841-D4F90C79FDB7}" presName="EmptyPlaceHolder" presStyleCnt="0"/>
      <dgm:spPr/>
    </dgm:pt>
    <dgm:pt modelId="{EFE586BA-CAA2-41E7-9600-7A0F29E3AC80}" type="pres">
      <dgm:prSet presAssocID="{45198C2B-459F-40AB-8DE7-FEB1C178BBC0}" presName="space" presStyleCnt="0"/>
      <dgm:spPr/>
    </dgm:pt>
    <dgm:pt modelId="{79DB241C-1152-4676-AB28-312415A5F52F}" type="pres">
      <dgm:prSet presAssocID="{E1F2B664-0A1B-47BE-BAD1-76408F40EBD1}" presName="composite" presStyleCnt="0"/>
      <dgm:spPr/>
    </dgm:pt>
    <dgm:pt modelId="{5516961F-FFF8-4930-BC79-E113667940BD}" type="pres">
      <dgm:prSet presAssocID="{E1F2B664-0A1B-47BE-BAD1-76408F40EBD1}" presName="L" presStyleLbl="solidFgAcc1" presStyleIdx="3" presStyleCnt="5">
        <dgm:presLayoutVars>
          <dgm:chMax val="0"/>
          <dgm:chPref val="0"/>
        </dgm:presLayoutVars>
      </dgm:prSet>
      <dgm:spPr/>
    </dgm:pt>
    <dgm:pt modelId="{89265DE3-3A3A-47CC-95B4-771B8D2B97CA}" type="pres">
      <dgm:prSet presAssocID="{E1F2B664-0A1B-47BE-BAD1-76408F40EBD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AB1CC7D-B0C2-40FF-A5D8-D61D56B205EE}" type="pres">
      <dgm:prSet presAssocID="{E1F2B664-0A1B-47BE-BAD1-76408F40EBD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2A9CC55-E660-484C-B122-2D2B6FC30067}" type="pres">
      <dgm:prSet presAssocID="{E1F2B664-0A1B-47BE-BAD1-76408F40EBD1}" presName="EmptyPlaceHolder" presStyleCnt="0"/>
      <dgm:spPr/>
    </dgm:pt>
    <dgm:pt modelId="{D8516171-0AAF-416F-8430-C2E76D7A162F}" type="pres">
      <dgm:prSet presAssocID="{E06C9DDB-F4F9-4FA7-AE37-DF8BF4089ED4}" presName="space" presStyleCnt="0"/>
      <dgm:spPr/>
    </dgm:pt>
    <dgm:pt modelId="{F1C0645B-4C8D-4EE2-96B4-80F255B581BA}" type="pres">
      <dgm:prSet presAssocID="{69047301-1AB5-4896-B701-CAC422E55DA2}" presName="composite" presStyleCnt="0"/>
      <dgm:spPr/>
    </dgm:pt>
    <dgm:pt modelId="{BECE7BEE-233B-4117-BEF4-1B8FB278D9C1}" type="pres">
      <dgm:prSet presAssocID="{69047301-1AB5-4896-B701-CAC422E55DA2}" presName="L" presStyleLbl="solidFgAcc1" presStyleIdx="4" presStyleCnt="5">
        <dgm:presLayoutVars>
          <dgm:chMax val="0"/>
          <dgm:chPref val="0"/>
        </dgm:presLayoutVars>
      </dgm:prSet>
      <dgm:spPr/>
    </dgm:pt>
    <dgm:pt modelId="{E0B93484-1002-4009-BA9D-C318B74B5B10}" type="pres">
      <dgm:prSet presAssocID="{69047301-1AB5-4896-B701-CAC422E55DA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8AAE813-1F1E-4564-9C8F-A80CE1E695BF}" type="pres">
      <dgm:prSet presAssocID="{69047301-1AB5-4896-B701-CAC422E55DA2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8D9094A-E8D1-4EF4-BC11-A4BF743DA761}" type="pres">
      <dgm:prSet presAssocID="{69047301-1AB5-4896-B701-CAC422E55DA2}" presName="EmptyPlaceHolder" presStyleCnt="0"/>
      <dgm:spPr/>
    </dgm:pt>
  </dgm:ptLst>
  <dgm:cxnLst>
    <dgm:cxn modelId="{4C304D04-095E-4C93-A51E-2CF2BA618206}" srcId="{33837C1F-5385-4CC9-8A9F-43E465970DB7}" destId="{E1F2B664-0A1B-47BE-BAD1-76408F40EBD1}" srcOrd="3" destOrd="0" parTransId="{EF678078-EBFD-47F2-B24E-D580EDBBECB5}" sibTransId="{E06C9DDB-F4F9-4FA7-AE37-DF8BF4089ED4}"/>
    <dgm:cxn modelId="{69352B15-2BF8-4005-8699-D4E1316C8E80}" type="presOf" srcId="{809252B0-5689-4A6E-A0EE-DBD1534023B3}" destId="{6AE23AA7-9B04-41F7-ACA2-69CDB03995D5}" srcOrd="0" destOrd="0" presId="urn:microsoft.com/office/officeart/2016/7/layout/AccentHomeChevronProcess"/>
    <dgm:cxn modelId="{FC59261B-111D-4C41-850F-7E51D179C804}" srcId="{33837C1F-5385-4CC9-8A9F-43E465970DB7}" destId="{BC170902-8D69-4A7E-8F2B-91397E91CB14}" srcOrd="0" destOrd="0" parTransId="{C318D0F7-3A42-4610-A4C8-8611F99DB19D}" sibTransId="{DA73E0A2-BB45-4211-8BB4-AAFFCA49FBD2}"/>
    <dgm:cxn modelId="{559E7524-BB82-45C4-96E6-336DF6057294}" type="presOf" srcId="{E1F2B664-0A1B-47BE-BAD1-76408F40EBD1}" destId="{89265DE3-3A3A-47CC-95B4-771B8D2B97CA}" srcOrd="0" destOrd="0" presId="urn:microsoft.com/office/officeart/2016/7/layout/AccentHomeChevronProcess"/>
    <dgm:cxn modelId="{CB390C33-3B17-4A62-8B25-CD70B4B7D90E}" type="presOf" srcId="{33837C1F-5385-4CC9-8A9F-43E465970DB7}" destId="{F6A406EF-C828-4228-BC3F-6EA52DF0D7D6}" srcOrd="0" destOrd="0" presId="urn:microsoft.com/office/officeart/2016/7/layout/AccentHomeChevronProcess"/>
    <dgm:cxn modelId="{A81CE85B-E2F2-483D-B65E-60FD6F5DA0B9}" srcId="{33837C1F-5385-4CC9-8A9F-43E465970DB7}" destId="{49C5E342-C7A0-48A1-B841-D4F90C79FDB7}" srcOrd="2" destOrd="0" parTransId="{9FD18C68-7599-47B1-AC1E-9DEFE5C94568}" sibTransId="{45198C2B-459F-40AB-8DE7-FEB1C178BBC0}"/>
    <dgm:cxn modelId="{46BDEA5E-B9D1-462A-BF14-069440DDC3F7}" type="presOf" srcId="{49C5E342-C7A0-48A1-B841-D4F90C79FDB7}" destId="{3144928E-B10C-40E4-92E1-6175DBDE79A4}" srcOrd="0" destOrd="0" presId="urn:microsoft.com/office/officeart/2016/7/layout/AccentHomeChevronProcess"/>
    <dgm:cxn modelId="{2FD75556-8D7C-41F7-8D95-53843EB5814F}" type="presOf" srcId="{BE8B41D9-040C-4C79-9DA2-A1F6E198C497}" destId="{0AB1CC7D-B0C2-40FF-A5D8-D61D56B205EE}" srcOrd="0" destOrd="0" presId="urn:microsoft.com/office/officeart/2016/7/layout/AccentHomeChevronProcess"/>
    <dgm:cxn modelId="{FE8FE756-8F20-4814-97BA-E611AF943514}" srcId="{33837C1F-5385-4CC9-8A9F-43E465970DB7}" destId="{69047301-1AB5-4896-B701-CAC422E55DA2}" srcOrd="4" destOrd="0" parTransId="{05E178F8-11C1-48A6-9F46-61C8B7626282}" sibTransId="{8891472A-2A20-4008-BDE4-B48FCA2F1565}"/>
    <dgm:cxn modelId="{E3703D57-55B5-4E69-AA77-AB04046E666B}" srcId="{658A0375-71AA-4985-AFD7-E5EB18914B06}" destId="{809252B0-5689-4A6E-A0EE-DBD1534023B3}" srcOrd="0" destOrd="0" parTransId="{8F754116-ACDD-41FF-8213-716C3DCB61F9}" sibTransId="{7F7EAB1B-2509-43ED-AA53-43F8AE7BA5D9}"/>
    <dgm:cxn modelId="{FCB3A27C-8585-417E-B201-70A91FAC61D5}" type="presOf" srcId="{BC170902-8D69-4A7E-8F2B-91397E91CB14}" destId="{7FCFA452-02E6-438B-9BFD-8C91DFD43E9F}" srcOrd="0" destOrd="0" presId="urn:microsoft.com/office/officeart/2016/7/layout/AccentHomeChevronProcess"/>
    <dgm:cxn modelId="{E4B4B383-0A34-48CB-8805-2308C5E2A3E3}" type="presOf" srcId="{69047301-1AB5-4896-B701-CAC422E55DA2}" destId="{E0B93484-1002-4009-BA9D-C318B74B5B10}" srcOrd="0" destOrd="0" presId="urn:microsoft.com/office/officeart/2016/7/layout/AccentHomeChevronProcess"/>
    <dgm:cxn modelId="{4E353899-A9F9-4329-BD96-162C77829DE8}" srcId="{49C5E342-C7A0-48A1-B841-D4F90C79FDB7}" destId="{CD9A5E41-B57C-4280-BE9F-6542BD4B19BE}" srcOrd="0" destOrd="0" parTransId="{8492BAB8-D16F-4311-976C-BC097C5BC4BE}" sibTransId="{DE7D51C4-B2D0-4C18-B49A-45A22533B6BE}"/>
    <dgm:cxn modelId="{C3EED99D-F7E9-4522-8687-687B302D7F09}" type="presOf" srcId="{562B6A13-AEF1-4D09-8B99-E316A55D51D9}" destId="{58AAE813-1F1E-4564-9C8F-A80CE1E695BF}" srcOrd="0" destOrd="0" presId="urn:microsoft.com/office/officeart/2016/7/layout/AccentHomeChevronProcess"/>
    <dgm:cxn modelId="{FB0485AB-98C6-47EF-A7B9-CA08D439EB5F}" srcId="{33837C1F-5385-4CC9-8A9F-43E465970DB7}" destId="{658A0375-71AA-4985-AFD7-E5EB18914B06}" srcOrd="1" destOrd="0" parTransId="{40912CE8-E1F0-41C3-B161-8356AD54792D}" sibTransId="{10E7832C-8496-4D01-B4D6-714B3A741527}"/>
    <dgm:cxn modelId="{496F91B5-C45E-49C6-8CD7-AB484D392C89}" type="presOf" srcId="{658A0375-71AA-4985-AFD7-E5EB18914B06}" destId="{A621E4C5-8BD6-4987-9809-F03D2DC35F24}" srcOrd="0" destOrd="0" presId="urn:microsoft.com/office/officeart/2016/7/layout/AccentHomeChevronProcess"/>
    <dgm:cxn modelId="{B27557CC-4C88-49BF-BDF7-1D0C72CB14A8}" srcId="{69047301-1AB5-4896-B701-CAC422E55DA2}" destId="{562B6A13-AEF1-4D09-8B99-E316A55D51D9}" srcOrd="0" destOrd="0" parTransId="{01C6DDA1-7880-4D9B-9DAD-E20D7F27CE18}" sibTransId="{F499605C-10D9-42F9-9985-8F1BB6A8DE6C}"/>
    <dgm:cxn modelId="{879D39DF-D79E-4829-8B4B-A923419D7397}" type="presOf" srcId="{CD9A5E41-B57C-4280-BE9F-6542BD4B19BE}" destId="{0A00F059-7613-4D97-A552-C793B52CEA7E}" srcOrd="0" destOrd="0" presId="urn:microsoft.com/office/officeart/2016/7/layout/AccentHomeChevronProcess"/>
    <dgm:cxn modelId="{C6F80AEC-D2B2-4FE7-97E9-BAF4802474C4}" srcId="{E1F2B664-0A1B-47BE-BAD1-76408F40EBD1}" destId="{BE8B41D9-040C-4C79-9DA2-A1F6E198C497}" srcOrd="0" destOrd="0" parTransId="{628FD03B-8FEE-402B-BEE9-59A1196D8EDA}" sibTransId="{2FEBF286-9717-43C9-AB47-6AC438D83CA4}"/>
    <dgm:cxn modelId="{DECC6069-F624-40CD-871B-06791EAB8300}" type="presParOf" srcId="{F6A406EF-C828-4228-BC3F-6EA52DF0D7D6}" destId="{4620237D-2620-4007-8EC5-079C6E517F56}" srcOrd="0" destOrd="0" presId="urn:microsoft.com/office/officeart/2016/7/layout/AccentHomeChevronProcess"/>
    <dgm:cxn modelId="{F0D0E302-21AE-4302-8039-C213658DFB7F}" type="presParOf" srcId="{4620237D-2620-4007-8EC5-079C6E517F56}" destId="{B5E63B3E-4F32-425E-91BB-0FA9C349D4E3}" srcOrd="0" destOrd="0" presId="urn:microsoft.com/office/officeart/2016/7/layout/AccentHomeChevronProcess"/>
    <dgm:cxn modelId="{769EA284-5571-4B06-A551-C453D272C99A}" type="presParOf" srcId="{4620237D-2620-4007-8EC5-079C6E517F56}" destId="{7FCFA452-02E6-438B-9BFD-8C91DFD43E9F}" srcOrd="1" destOrd="0" presId="urn:microsoft.com/office/officeart/2016/7/layout/AccentHomeChevronProcess"/>
    <dgm:cxn modelId="{E495CC9F-164E-4ACF-8A75-CF367EE2F8FC}" type="presParOf" srcId="{4620237D-2620-4007-8EC5-079C6E517F56}" destId="{FDAB65B7-470E-4E10-AF6E-9416B3C7FB0B}" srcOrd="2" destOrd="0" presId="urn:microsoft.com/office/officeart/2016/7/layout/AccentHomeChevronProcess"/>
    <dgm:cxn modelId="{78DF07A2-55A7-4326-BFA3-DECF96CDF559}" type="presParOf" srcId="{4620237D-2620-4007-8EC5-079C6E517F56}" destId="{C01A3A4F-9B8A-4570-BEB8-A94E8F1A222C}" srcOrd="3" destOrd="0" presId="urn:microsoft.com/office/officeart/2016/7/layout/AccentHomeChevronProcess"/>
    <dgm:cxn modelId="{CCF34AAB-0170-4AB3-A58C-4715D055BA72}" type="presParOf" srcId="{F6A406EF-C828-4228-BC3F-6EA52DF0D7D6}" destId="{FDD8D6D1-9B72-4566-8C6B-80BAE61274D7}" srcOrd="1" destOrd="0" presId="urn:microsoft.com/office/officeart/2016/7/layout/AccentHomeChevronProcess"/>
    <dgm:cxn modelId="{B6CCACD6-A204-4DE9-92C5-1AC3DFC8BAB8}" type="presParOf" srcId="{F6A406EF-C828-4228-BC3F-6EA52DF0D7D6}" destId="{08965D68-EB00-40AA-B56F-6C49AA458BC7}" srcOrd="2" destOrd="0" presId="urn:microsoft.com/office/officeart/2016/7/layout/AccentHomeChevronProcess"/>
    <dgm:cxn modelId="{A727E238-515F-4CF5-B0B6-0A7F31D3703C}" type="presParOf" srcId="{08965D68-EB00-40AA-B56F-6C49AA458BC7}" destId="{3F2C2F9D-07A1-4EF0-9BD1-F46A13BF95AA}" srcOrd="0" destOrd="0" presId="urn:microsoft.com/office/officeart/2016/7/layout/AccentHomeChevronProcess"/>
    <dgm:cxn modelId="{F3C09AC7-EBA0-4E32-86A3-A4A57B731F57}" type="presParOf" srcId="{08965D68-EB00-40AA-B56F-6C49AA458BC7}" destId="{A621E4C5-8BD6-4987-9809-F03D2DC35F24}" srcOrd="1" destOrd="0" presId="urn:microsoft.com/office/officeart/2016/7/layout/AccentHomeChevronProcess"/>
    <dgm:cxn modelId="{57175960-5C95-4581-B9EC-AD138996EB2F}" type="presParOf" srcId="{08965D68-EB00-40AA-B56F-6C49AA458BC7}" destId="{6AE23AA7-9B04-41F7-ACA2-69CDB03995D5}" srcOrd="2" destOrd="0" presId="urn:microsoft.com/office/officeart/2016/7/layout/AccentHomeChevronProcess"/>
    <dgm:cxn modelId="{01E397FC-72EB-43E6-A9F8-06F92B7D3887}" type="presParOf" srcId="{08965D68-EB00-40AA-B56F-6C49AA458BC7}" destId="{B4B02FBF-E3E2-4466-90D8-EAC6EE78F928}" srcOrd="3" destOrd="0" presId="urn:microsoft.com/office/officeart/2016/7/layout/AccentHomeChevronProcess"/>
    <dgm:cxn modelId="{36C43194-4055-43DA-9726-92BA4DA9F115}" type="presParOf" srcId="{F6A406EF-C828-4228-BC3F-6EA52DF0D7D6}" destId="{F818F425-B59C-4DDF-AE7B-580473151FE5}" srcOrd="3" destOrd="0" presId="urn:microsoft.com/office/officeart/2016/7/layout/AccentHomeChevronProcess"/>
    <dgm:cxn modelId="{89BCDB8D-E308-4C2E-B56B-6D0387D6A06C}" type="presParOf" srcId="{F6A406EF-C828-4228-BC3F-6EA52DF0D7D6}" destId="{16E38C6C-C6A6-4CE8-BDE5-68FF4960EE1C}" srcOrd="4" destOrd="0" presId="urn:microsoft.com/office/officeart/2016/7/layout/AccentHomeChevronProcess"/>
    <dgm:cxn modelId="{42495EB3-6F18-4C94-87EE-EA9B91112B9A}" type="presParOf" srcId="{16E38C6C-C6A6-4CE8-BDE5-68FF4960EE1C}" destId="{0E1E60AD-B5E7-4E29-A486-C86824299781}" srcOrd="0" destOrd="0" presId="urn:microsoft.com/office/officeart/2016/7/layout/AccentHomeChevronProcess"/>
    <dgm:cxn modelId="{675B8117-1BC9-4C7E-9E39-769571409E87}" type="presParOf" srcId="{16E38C6C-C6A6-4CE8-BDE5-68FF4960EE1C}" destId="{3144928E-B10C-40E4-92E1-6175DBDE79A4}" srcOrd="1" destOrd="0" presId="urn:microsoft.com/office/officeart/2016/7/layout/AccentHomeChevronProcess"/>
    <dgm:cxn modelId="{C4FDAE4C-6FA2-4A66-81E3-D177A3858BBC}" type="presParOf" srcId="{16E38C6C-C6A6-4CE8-BDE5-68FF4960EE1C}" destId="{0A00F059-7613-4D97-A552-C793B52CEA7E}" srcOrd="2" destOrd="0" presId="urn:microsoft.com/office/officeart/2016/7/layout/AccentHomeChevronProcess"/>
    <dgm:cxn modelId="{7E0A8342-4685-41A6-B123-F531F03FDD1F}" type="presParOf" srcId="{16E38C6C-C6A6-4CE8-BDE5-68FF4960EE1C}" destId="{0BE47153-11B5-4B7C-B2F2-41984FF215B1}" srcOrd="3" destOrd="0" presId="urn:microsoft.com/office/officeart/2016/7/layout/AccentHomeChevronProcess"/>
    <dgm:cxn modelId="{5D945133-A9C0-441B-A369-9CF30E7659D4}" type="presParOf" srcId="{F6A406EF-C828-4228-BC3F-6EA52DF0D7D6}" destId="{EFE586BA-CAA2-41E7-9600-7A0F29E3AC80}" srcOrd="5" destOrd="0" presId="urn:microsoft.com/office/officeart/2016/7/layout/AccentHomeChevronProcess"/>
    <dgm:cxn modelId="{34BF92F3-67FE-49E5-B35D-B39276F8CA5F}" type="presParOf" srcId="{F6A406EF-C828-4228-BC3F-6EA52DF0D7D6}" destId="{79DB241C-1152-4676-AB28-312415A5F52F}" srcOrd="6" destOrd="0" presId="urn:microsoft.com/office/officeart/2016/7/layout/AccentHomeChevronProcess"/>
    <dgm:cxn modelId="{BAEC542E-5F87-4A0F-B056-BC7FABD13E15}" type="presParOf" srcId="{79DB241C-1152-4676-AB28-312415A5F52F}" destId="{5516961F-FFF8-4930-BC79-E113667940BD}" srcOrd="0" destOrd="0" presId="urn:microsoft.com/office/officeart/2016/7/layout/AccentHomeChevronProcess"/>
    <dgm:cxn modelId="{118BB4FB-FC22-48EF-BF8D-799D4DAF23C3}" type="presParOf" srcId="{79DB241C-1152-4676-AB28-312415A5F52F}" destId="{89265DE3-3A3A-47CC-95B4-771B8D2B97CA}" srcOrd="1" destOrd="0" presId="urn:microsoft.com/office/officeart/2016/7/layout/AccentHomeChevronProcess"/>
    <dgm:cxn modelId="{FE7BC09B-A8D2-4193-959A-113089006358}" type="presParOf" srcId="{79DB241C-1152-4676-AB28-312415A5F52F}" destId="{0AB1CC7D-B0C2-40FF-A5D8-D61D56B205EE}" srcOrd="2" destOrd="0" presId="urn:microsoft.com/office/officeart/2016/7/layout/AccentHomeChevronProcess"/>
    <dgm:cxn modelId="{ECF628E7-48E4-44FE-A098-CCBEA34976C1}" type="presParOf" srcId="{79DB241C-1152-4676-AB28-312415A5F52F}" destId="{A2A9CC55-E660-484C-B122-2D2B6FC30067}" srcOrd="3" destOrd="0" presId="urn:microsoft.com/office/officeart/2016/7/layout/AccentHomeChevronProcess"/>
    <dgm:cxn modelId="{AC79AE52-09FD-4FD4-9BF9-BC04D6C752F5}" type="presParOf" srcId="{F6A406EF-C828-4228-BC3F-6EA52DF0D7D6}" destId="{D8516171-0AAF-416F-8430-C2E76D7A162F}" srcOrd="7" destOrd="0" presId="urn:microsoft.com/office/officeart/2016/7/layout/AccentHomeChevronProcess"/>
    <dgm:cxn modelId="{864DE9E8-F08A-4289-BD12-6A624E6D4B3B}" type="presParOf" srcId="{F6A406EF-C828-4228-BC3F-6EA52DF0D7D6}" destId="{F1C0645B-4C8D-4EE2-96B4-80F255B581BA}" srcOrd="8" destOrd="0" presId="urn:microsoft.com/office/officeart/2016/7/layout/AccentHomeChevronProcess"/>
    <dgm:cxn modelId="{FF96E353-765B-4989-8060-C6C73BA4BEC6}" type="presParOf" srcId="{F1C0645B-4C8D-4EE2-96B4-80F255B581BA}" destId="{BECE7BEE-233B-4117-BEF4-1B8FB278D9C1}" srcOrd="0" destOrd="0" presId="urn:microsoft.com/office/officeart/2016/7/layout/AccentHomeChevronProcess"/>
    <dgm:cxn modelId="{F570DD0A-5BF8-4856-A2D7-C7A844A20A52}" type="presParOf" srcId="{F1C0645B-4C8D-4EE2-96B4-80F255B581BA}" destId="{E0B93484-1002-4009-BA9D-C318B74B5B10}" srcOrd="1" destOrd="0" presId="urn:microsoft.com/office/officeart/2016/7/layout/AccentHomeChevronProcess"/>
    <dgm:cxn modelId="{6AE5BD96-1F0C-4C33-BFDD-765AF4E93E5C}" type="presParOf" srcId="{F1C0645B-4C8D-4EE2-96B4-80F255B581BA}" destId="{58AAE813-1F1E-4564-9C8F-A80CE1E695BF}" srcOrd="2" destOrd="0" presId="urn:microsoft.com/office/officeart/2016/7/layout/AccentHomeChevronProcess"/>
    <dgm:cxn modelId="{560D7F76-CC2D-4FB5-BE43-D057B4476857}" type="presParOf" srcId="{F1C0645B-4C8D-4EE2-96B4-80F255B581BA}" destId="{A8D9094A-E8D1-4EF4-BC11-A4BF743DA761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F7FD9-A4FB-4482-98A7-E45F19AE6705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70AB1C-5E35-40C2-B1BE-861F76A1204F}">
      <dgm:prSet custT="1"/>
      <dgm:spPr/>
      <dgm:t>
        <a:bodyPr/>
        <a:lstStyle/>
        <a:p>
          <a:r>
            <a:rPr lang="en-US" sz="2000" dirty="0"/>
            <a:t>Conduct a comparison study using a larger sample.</a:t>
          </a:r>
        </a:p>
      </dgm:t>
    </dgm:pt>
    <dgm:pt modelId="{CC1CCABA-DE28-4701-A652-52E0D4B244EA}" type="parTrans" cxnId="{92F56D27-D0D6-4669-B755-3D7D95339741}">
      <dgm:prSet/>
      <dgm:spPr/>
      <dgm:t>
        <a:bodyPr/>
        <a:lstStyle/>
        <a:p>
          <a:endParaRPr lang="en-US"/>
        </a:p>
      </dgm:t>
    </dgm:pt>
    <dgm:pt modelId="{DEAC258A-9DF4-4014-9251-DF663D0F15F8}" type="sibTrans" cxnId="{92F56D27-D0D6-4669-B755-3D7D95339741}">
      <dgm:prSet/>
      <dgm:spPr/>
      <dgm:t>
        <a:bodyPr/>
        <a:lstStyle/>
        <a:p>
          <a:endParaRPr lang="en-US"/>
        </a:p>
      </dgm:t>
    </dgm:pt>
    <dgm:pt modelId="{41039AE3-46AB-4698-B113-B92A4DE01631}">
      <dgm:prSet custT="1"/>
      <dgm:spPr/>
      <dgm:t>
        <a:bodyPr/>
        <a:lstStyle/>
        <a:p>
          <a:r>
            <a:rPr lang="en-US" sz="2000" dirty="0"/>
            <a:t>Conduct a study with problem posing imbedded in the unit assessment.</a:t>
          </a:r>
        </a:p>
      </dgm:t>
    </dgm:pt>
    <dgm:pt modelId="{1210B82B-3AFD-4F53-BD63-626071DB17C7}" type="parTrans" cxnId="{EC810F48-6E49-4988-B391-F79FC29B622F}">
      <dgm:prSet/>
      <dgm:spPr/>
      <dgm:t>
        <a:bodyPr/>
        <a:lstStyle/>
        <a:p>
          <a:endParaRPr lang="en-US"/>
        </a:p>
      </dgm:t>
    </dgm:pt>
    <dgm:pt modelId="{C9A4093C-28DC-4C8E-A59D-F79E6862AD48}" type="sibTrans" cxnId="{EC810F48-6E49-4988-B391-F79FC29B622F}">
      <dgm:prSet/>
      <dgm:spPr/>
      <dgm:t>
        <a:bodyPr/>
        <a:lstStyle/>
        <a:p>
          <a:endParaRPr lang="en-US"/>
        </a:p>
      </dgm:t>
    </dgm:pt>
    <dgm:pt modelId="{0857D67B-8B00-48AA-8BA0-5D025AB1028E}" type="pres">
      <dgm:prSet presAssocID="{7FBF7FD9-A4FB-4482-98A7-E45F19AE67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2DE46D-71A2-467C-8398-B19522D281C3}" type="pres">
      <dgm:prSet presAssocID="{BC70AB1C-5E35-40C2-B1BE-861F76A1204F}" presName="hierRoot1" presStyleCnt="0">
        <dgm:presLayoutVars>
          <dgm:hierBranch val="init"/>
        </dgm:presLayoutVars>
      </dgm:prSet>
      <dgm:spPr/>
    </dgm:pt>
    <dgm:pt modelId="{F26E6913-4927-43D0-A4A5-DDD4CD70D0C7}" type="pres">
      <dgm:prSet presAssocID="{BC70AB1C-5E35-40C2-B1BE-861F76A1204F}" presName="rootComposite1" presStyleCnt="0"/>
      <dgm:spPr/>
    </dgm:pt>
    <dgm:pt modelId="{5F578D76-A61B-49FF-9B3B-E1FA96FB6D85}" type="pres">
      <dgm:prSet presAssocID="{BC70AB1C-5E35-40C2-B1BE-861F76A1204F}" presName="rootText1" presStyleLbl="node0" presStyleIdx="0" presStyleCnt="2">
        <dgm:presLayoutVars>
          <dgm:chPref val="3"/>
        </dgm:presLayoutVars>
      </dgm:prSet>
      <dgm:spPr/>
    </dgm:pt>
    <dgm:pt modelId="{3510A6A2-E288-4F26-8E34-F19778A6939E}" type="pres">
      <dgm:prSet presAssocID="{BC70AB1C-5E35-40C2-B1BE-861F76A1204F}" presName="rootConnector1" presStyleLbl="node1" presStyleIdx="0" presStyleCnt="0"/>
      <dgm:spPr/>
    </dgm:pt>
    <dgm:pt modelId="{6E080507-1831-4EDB-80CE-E24E8B147611}" type="pres">
      <dgm:prSet presAssocID="{BC70AB1C-5E35-40C2-B1BE-861F76A1204F}" presName="hierChild2" presStyleCnt="0"/>
      <dgm:spPr/>
    </dgm:pt>
    <dgm:pt modelId="{7D4F0C54-03DB-4AE3-A02A-780C14189526}" type="pres">
      <dgm:prSet presAssocID="{BC70AB1C-5E35-40C2-B1BE-861F76A1204F}" presName="hierChild3" presStyleCnt="0"/>
      <dgm:spPr/>
    </dgm:pt>
    <dgm:pt modelId="{DD0E8106-B994-4269-BF25-74BDEBC0DF78}" type="pres">
      <dgm:prSet presAssocID="{41039AE3-46AB-4698-B113-B92A4DE01631}" presName="hierRoot1" presStyleCnt="0">
        <dgm:presLayoutVars>
          <dgm:hierBranch val="init"/>
        </dgm:presLayoutVars>
      </dgm:prSet>
      <dgm:spPr/>
    </dgm:pt>
    <dgm:pt modelId="{6AF419BC-04AD-436A-9592-BDDFE788E0F3}" type="pres">
      <dgm:prSet presAssocID="{41039AE3-46AB-4698-B113-B92A4DE01631}" presName="rootComposite1" presStyleCnt="0"/>
      <dgm:spPr/>
    </dgm:pt>
    <dgm:pt modelId="{89FF09DD-D562-4A02-8838-B8967CEA5759}" type="pres">
      <dgm:prSet presAssocID="{41039AE3-46AB-4698-B113-B92A4DE01631}" presName="rootText1" presStyleLbl="node0" presStyleIdx="1" presStyleCnt="2">
        <dgm:presLayoutVars>
          <dgm:chPref val="3"/>
        </dgm:presLayoutVars>
      </dgm:prSet>
      <dgm:spPr/>
    </dgm:pt>
    <dgm:pt modelId="{02D67722-BBCC-4F85-B5E5-49B7F47E4590}" type="pres">
      <dgm:prSet presAssocID="{41039AE3-46AB-4698-B113-B92A4DE01631}" presName="rootConnector1" presStyleLbl="node1" presStyleIdx="0" presStyleCnt="0"/>
      <dgm:spPr/>
    </dgm:pt>
    <dgm:pt modelId="{04B0E761-B7B1-4EEE-8CD0-670B7AD572B8}" type="pres">
      <dgm:prSet presAssocID="{41039AE3-46AB-4698-B113-B92A4DE01631}" presName="hierChild2" presStyleCnt="0"/>
      <dgm:spPr/>
    </dgm:pt>
    <dgm:pt modelId="{FACD9BC6-A551-4CEA-A26B-63341F0AEFD4}" type="pres">
      <dgm:prSet presAssocID="{41039AE3-46AB-4698-B113-B92A4DE01631}" presName="hierChild3" presStyleCnt="0"/>
      <dgm:spPr/>
    </dgm:pt>
  </dgm:ptLst>
  <dgm:cxnLst>
    <dgm:cxn modelId="{92F56D27-D0D6-4669-B755-3D7D95339741}" srcId="{7FBF7FD9-A4FB-4482-98A7-E45F19AE6705}" destId="{BC70AB1C-5E35-40C2-B1BE-861F76A1204F}" srcOrd="0" destOrd="0" parTransId="{CC1CCABA-DE28-4701-A652-52E0D4B244EA}" sibTransId="{DEAC258A-9DF4-4014-9251-DF663D0F15F8}"/>
    <dgm:cxn modelId="{AE418D2B-C06F-4EEB-82D8-39C8CBF3C0F3}" type="presOf" srcId="{BC70AB1C-5E35-40C2-B1BE-861F76A1204F}" destId="{5F578D76-A61B-49FF-9B3B-E1FA96FB6D85}" srcOrd="0" destOrd="0" presId="urn:microsoft.com/office/officeart/2005/8/layout/orgChart1"/>
    <dgm:cxn modelId="{F491032C-CB80-475A-9C7D-1B1EF45294CA}" type="presOf" srcId="{41039AE3-46AB-4698-B113-B92A4DE01631}" destId="{02D67722-BBCC-4F85-B5E5-49B7F47E4590}" srcOrd="1" destOrd="0" presId="urn:microsoft.com/office/officeart/2005/8/layout/orgChart1"/>
    <dgm:cxn modelId="{40D3C25C-45F3-4D3B-AC50-F2158F02D68A}" type="presOf" srcId="{BC70AB1C-5E35-40C2-B1BE-861F76A1204F}" destId="{3510A6A2-E288-4F26-8E34-F19778A6939E}" srcOrd="1" destOrd="0" presId="urn:microsoft.com/office/officeart/2005/8/layout/orgChart1"/>
    <dgm:cxn modelId="{EC810F48-6E49-4988-B391-F79FC29B622F}" srcId="{7FBF7FD9-A4FB-4482-98A7-E45F19AE6705}" destId="{41039AE3-46AB-4698-B113-B92A4DE01631}" srcOrd="1" destOrd="0" parTransId="{1210B82B-3AFD-4F53-BD63-626071DB17C7}" sibTransId="{C9A4093C-28DC-4C8E-A59D-F79E6862AD48}"/>
    <dgm:cxn modelId="{02055691-A10F-46F9-8DCC-CED164C63467}" type="presOf" srcId="{41039AE3-46AB-4698-B113-B92A4DE01631}" destId="{89FF09DD-D562-4A02-8838-B8967CEA5759}" srcOrd="0" destOrd="0" presId="urn:microsoft.com/office/officeart/2005/8/layout/orgChart1"/>
    <dgm:cxn modelId="{00AC4CA6-049F-46CB-91F7-BF4E99BD9151}" type="presOf" srcId="{7FBF7FD9-A4FB-4482-98A7-E45F19AE6705}" destId="{0857D67B-8B00-48AA-8BA0-5D025AB1028E}" srcOrd="0" destOrd="0" presId="urn:microsoft.com/office/officeart/2005/8/layout/orgChart1"/>
    <dgm:cxn modelId="{4F6E5B7C-A77A-4F50-9B46-52836779EFA1}" type="presParOf" srcId="{0857D67B-8B00-48AA-8BA0-5D025AB1028E}" destId="{9A2DE46D-71A2-467C-8398-B19522D281C3}" srcOrd="0" destOrd="0" presId="urn:microsoft.com/office/officeart/2005/8/layout/orgChart1"/>
    <dgm:cxn modelId="{BB093224-06E9-4B11-B7D7-54AF94C9A97A}" type="presParOf" srcId="{9A2DE46D-71A2-467C-8398-B19522D281C3}" destId="{F26E6913-4927-43D0-A4A5-DDD4CD70D0C7}" srcOrd="0" destOrd="0" presId="urn:microsoft.com/office/officeart/2005/8/layout/orgChart1"/>
    <dgm:cxn modelId="{8C15E59E-8976-471A-9A25-B94A69645666}" type="presParOf" srcId="{F26E6913-4927-43D0-A4A5-DDD4CD70D0C7}" destId="{5F578D76-A61B-49FF-9B3B-E1FA96FB6D85}" srcOrd="0" destOrd="0" presId="urn:microsoft.com/office/officeart/2005/8/layout/orgChart1"/>
    <dgm:cxn modelId="{8DDD662D-AFB3-41EB-84D0-B8F5E45EFB20}" type="presParOf" srcId="{F26E6913-4927-43D0-A4A5-DDD4CD70D0C7}" destId="{3510A6A2-E288-4F26-8E34-F19778A6939E}" srcOrd="1" destOrd="0" presId="urn:microsoft.com/office/officeart/2005/8/layout/orgChart1"/>
    <dgm:cxn modelId="{797019D8-CEDB-4603-BBB5-AE60D290D634}" type="presParOf" srcId="{9A2DE46D-71A2-467C-8398-B19522D281C3}" destId="{6E080507-1831-4EDB-80CE-E24E8B147611}" srcOrd="1" destOrd="0" presId="urn:microsoft.com/office/officeart/2005/8/layout/orgChart1"/>
    <dgm:cxn modelId="{E2A5BB2D-E1F4-4DC3-9959-4728FAD651BE}" type="presParOf" srcId="{9A2DE46D-71A2-467C-8398-B19522D281C3}" destId="{7D4F0C54-03DB-4AE3-A02A-780C14189526}" srcOrd="2" destOrd="0" presId="urn:microsoft.com/office/officeart/2005/8/layout/orgChart1"/>
    <dgm:cxn modelId="{6A492C99-FD0C-4811-8EA9-D01167EE90D5}" type="presParOf" srcId="{0857D67B-8B00-48AA-8BA0-5D025AB1028E}" destId="{DD0E8106-B994-4269-BF25-74BDEBC0DF78}" srcOrd="1" destOrd="0" presId="urn:microsoft.com/office/officeart/2005/8/layout/orgChart1"/>
    <dgm:cxn modelId="{E43CDDA5-8413-4F6B-9C29-246955A91A0A}" type="presParOf" srcId="{DD0E8106-B994-4269-BF25-74BDEBC0DF78}" destId="{6AF419BC-04AD-436A-9592-BDDFE788E0F3}" srcOrd="0" destOrd="0" presId="urn:microsoft.com/office/officeart/2005/8/layout/orgChart1"/>
    <dgm:cxn modelId="{9095F07F-608D-4225-B2F6-33C2C4DBF5B1}" type="presParOf" srcId="{6AF419BC-04AD-436A-9592-BDDFE788E0F3}" destId="{89FF09DD-D562-4A02-8838-B8967CEA5759}" srcOrd="0" destOrd="0" presId="urn:microsoft.com/office/officeart/2005/8/layout/orgChart1"/>
    <dgm:cxn modelId="{DDC3B483-11AE-4DEA-949D-B57E74ECCD5B}" type="presParOf" srcId="{6AF419BC-04AD-436A-9592-BDDFE788E0F3}" destId="{02D67722-BBCC-4F85-B5E5-49B7F47E4590}" srcOrd="1" destOrd="0" presId="urn:microsoft.com/office/officeart/2005/8/layout/orgChart1"/>
    <dgm:cxn modelId="{7933A96D-6220-4D99-83B3-9BFA707BD6C4}" type="presParOf" srcId="{DD0E8106-B994-4269-BF25-74BDEBC0DF78}" destId="{04B0E761-B7B1-4EEE-8CD0-670B7AD572B8}" srcOrd="1" destOrd="0" presId="urn:microsoft.com/office/officeart/2005/8/layout/orgChart1"/>
    <dgm:cxn modelId="{FBD0864C-0C69-4600-81BA-2CE8FC10D092}" type="presParOf" srcId="{DD0E8106-B994-4269-BF25-74BDEBC0DF78}" destId="{FACD9BC6-A551-4CEA-A26B-63341F0AEF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63B3E-4F32-425E-91BB-0FA9C349D4E3}">
      <dsp:nvSpPr>
        <dsp:cNvPr id="0" name=""/>
        <dsp:cNvSpPr/>
      </dsp:nvSpPr>
      <dsp:spPr>
        <a:xfrm rot="5400000">
          <a:off x="-1084630" y="2143519"/>
          <a:ext cx="2377143" cy="2031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FA452-02E6-438B-9BFD-8C91DFD43E9F}">
      <dsp:nvSpPr>
        <dsp:cNvPr id="0" name=""/>
        <dsp:cNvSpPr/>
      </dsp:nvSpPr>
      <dsp:spPr>
        <a:xfrm>
          <a:off x="2381" y="3433651"/>
          <a:ext cx="2539007" cy="792381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2002 </a:t>
          </a:r>
        </a:p>
      </dsp:txBody>
      <dsp:txXfrm>
        <a:off x="2381" y="3433651"/>
        <a:ext cx="2439959" cy="792381"/>
      </dsp:txXfrm>
    </dsp:sp>
    <dsp:sp modelId="{FDAB65B7-470E-4E10-AF6E-9416B3C7FB0B}">
      <dsp:nvSpPr>
        <dsp:cNvPr id="0" name=""/>
        <dsp:cNvSpPr/>
      </dsp:nvSpPr>
      <dsp:spPr>
        <a:xfrm>
          <a:off x="205501" y="1178380"/>
          <a:ext cx="2061674" cy="16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C2F9D-07A1-4EF0-9BD1-F46A13BF95AA}">
      <dsp:nvSpPr>
        <dsp:cNvPr id="0" name=""/>
        <dsp:cNvSpPr/>
      </dsp:nvSpPr>
      <dsp:spPr>
        <a:xfrm rot="5400000">
          <a:off x="1327426" y="2143519"/>
          <a:ext cx="2377143" cy="2031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1E4C5-8BD6-4987-9809-F03D2DC35F24}">
      <dsp:nvSpPr>
        <dsp:cNvPr id="0" name=""/>
        <dsp:cNvSpPr/>
      </dsp:nvSpPr>
      <dsp:spPr>
        <a:xfrm>
          <a:off x="2414438" y="3433651"/>
          <a:ext cx="2539007" cy="792381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2010</a:t>
          </a:r>
        </a:p>
      </dsp:txBody>
      <dsp:txXfrm>
        <a:off x="2612533" y="3433651"/>
        <a:ext cx="2142817" cy="792381"/>
      </dsp:txXfrm>
    </dsp:sp>
    <dsp:sp modelId="{6AE23AA7-9B04-41F7-ACA2-69CDB03995D5}">
      <dsp:nvSpPr>
        <dsp:cNvPr id="0" name=""/>
        <dsp:cNvSpPr/>
      </dsp:nvSpPr>
      <dsp:spPr>
        <a:xfrm>
          <a:off x="2617558" y="1178380"/>
          <a:ext cx="2061674" cy="16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Ergun found that it had a positive effect on first-year university physics achievement.</a:t>
          </a:r>
        </a:p>
      </dsp:txBody>
      <dsp:txXfrm>
        <a:off x="2617558" y="1178380"/>
        <a:ext cx="2061674" cy="1670055"/>
      </dsp:txXfrm>
    </dsp:sp>
    <dsp:sp modelId="{0E1E60AD-B5E7-4E29-A486-C86824299781}">
      <dsp:nvSpPr>
        <dsp:cNvPr id="0" name=""/>
        <dsp:cNvSpPr/>
      </dsp:nvSpPr>
      <dsp:spPr>
        <a:xfrm rot="5400000">
          <a:off x="3739483" y="2143519"/>
          <a:ext cx="2377143" cy="2031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4928E-B10C-40E4-92E1-6175DBDE79A4}">
      <dsp:nvSpPr>
        <dsp:cNvPr id="0" name=""/>
        <dsp:cNvSpPr/>
      </dsp:nvSpPr>
      <dsp:spPr>
        <a:xfrm>
          <a:off x="4826495" y="3433651"/>
          <a:ext cx="2539007" cy="792381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2014</a:t>
          </a:r>
        </a:p>
      </dsp:txBody>
      <dsp:txXfrm>
        <a:off x="5024590" y="3433651"/>
        <a:ext cx="2142817" cy="792381"/>
      </dsp:txXfrm>
    </dsp:sp>
    <dsp:sp modelId="{0A00F059-7613-4D97-A552-C793B52CEA7E}">
      <dsp:nvSpPr>
        <dsp:cNvPr id="0" name=""/>
        <dsp:cNvSpPr/>
      </dsp:nvSpPr>
      <dsp:spPr>
        <a:xfrm>
          <a:off x="5029615" y="1178380"/>
          <a:ext cx="2061674" cy="16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Rosli, </a:t>
          </a:r>
          <a:r>
            <a:rPr lang="en-US" sz="1700" kern="1200" dirty="0" err="1"/>
            <a:t>Capraro</a:t>
          </a:r>
          <a:r>
            <a:rPr lang="en-US" sz="1700" kern="1200" dirty="0"/>
            <a:t>, and </a:t>
          </a:r>
          <a:r>
            <a:rPr lang="en-US" sz="1700" kern="1200" dirty="0" err="1"/>
            <a:t>Capraro</a:t>
          </a:r>
          <a:r>
            <a:rPr lang="en-US" sz="1700" kern="1200" dirty="0"/>
            <a:t> conducted a meta-analysis on problem posing and its effect on mathematics achievement.  They found a positive effect. ES: 1.31.</a:t>
          </a:r>
        </a:p>
      </dsp:txBody>
      <dsp:txXfrm>
        <a:off x="5029615" y="1178380"/>
        <a:ext cx="2061674" cy="1670055"/>
      </dsp:txXfrm>
    </dsp:sp>
    <dsp:sp modelId="{5516961F-FFF8-4930-BC79-E113667940BD}">
      <dsp:nvSpPr>
        <dsp:cNvPr id="0" name=""/>
        <dsp:cNvSpPr/>
      </dsp:nvSpPr>
      <dsp:spPr>
        <a:xfrm rot="5400000">
          <a:off x="6151540" y="2143519"/>
          <a:ext cx="2377143" cy="2031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65DE3-3A3A-47CC-95B4-771B8D2B97CA}">
      <dsp:nvSpPr>
        <dsp:cNvPr id="0" name=""/>
        <dsp:cNvSpPr/>
      </dsp:nvSpPr>
      <dsp:spPr>
        <a:xfrm>
          <a:off x="7238552" y="3433651"/>
          <a:ext cx="2539007" cy="792381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2022</a:t>
          </a:r>
        </a:p>
      </dsp:txBody>
      <dsp:txXfrm>
        <a:off x="7436647" y="3433651"/>
        <a:ext cx="2142817" cy="792381"/>
      </dsp:txXfrm>
    </dsp:sp>
    <dsp:sp modelId="{0AB1CC7D-B0C2-40FF-A5D8-D61D56B205EE}">
      <dsp:nvSpPr>
        <dsp:cNvPr id="0" name=""/>
        <dsp:cNvSpPr/>
      </dsp:nvSpPr>
      <dsp:spPr>
        <a:xfrm>
          <a:off x="7441672" y="1178380"/>
          <a:ext cx="2061674" cy="16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Calabrese, </a:t>
          </a:r>
          <a:r>
            <a:rPr lang="en-US" sz="1700" kern="1200" dirty="0" err="1"/>
            <a:t>Capraro</a:t>
          </a:r>
          <a:r>
            <a:rPr lang="en-US" sz="1700" kern="1200" dirty="0"/>
            <a:t>, and Thomson conducted a systematic review and found that results were mixed for math achievement, and more research was needed. </a:t>
          </a:r>
        </a:p>
      </dsp:txBody>
      <dsp:txXfrm>
        <a:off x="7441672" y="1178380"/>
        <a:ext cx="2061674" cy="1670055"/>
      </dsp:txXfrm>
    </dsp:sp>
    <dsp:sp modelId="{BECE7BEE-233B-4117-BEF4-1B8FB278D9C1}">
      <dsp:nvSpPr>
        <dsp:cNvPr id="0" name=""/>
        <dsp:cNvSpPr/>
      </dsp:nvSpPr>
      <dsp:spPr>
        <a:xfrm rot="5400000">
          <a:off x="8563597" y="2143519"/>
          <a:ext cx="2377143" cy="2031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93484-1002-4009-BA9D-C318B74B5B10}">
      <dsp:nvSpPr>
        <dsp:cNvPr id="0" name=""/>
        <dsp:cNvSpPr/>
      </dsp:nvSpPr>
      <dsp:spPr>
        <a:xfrm>
          <a:off x="9650609" y="3433651"/>
          <a:ext cx="2539007" cy="792381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2022</a:t>
          </a:r>
        </a:p>
      </dsp:txBody>
      <dsp:txXfrm>
        <a:off x="9848704" y="3433651"/>
        <a:ext cx="2142817" cy="792381"/>
      </dsp:txXfrm>
    </dsp:sp>
    <dsp:sp modelId="{58AAE813-1F1E-4564-9C8F-A80CE1E695BF}">
      <dsp:nvSpPr>
        <dsp:cNvPr id="0" name=""/>
        <dsp:cNvSpPr/>
      </dsp:nvSpPr>
      <dsp:spPr>
        <a:xfrm>
          <a:off x="9853729" y="1178380"/>
          <a:ext cx="2061674" cy="16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Yet, in 2022, Wang, </a:t>
          </a:r>
          <a:r>
            <a:rPr lang="en-US" sz="1700" kern="1200" dirty="0" err="1"/>
            <a:t>Walkington</a:t>
          </a:r>
          <a:r>
            <a:rPr lang="en-US" sz="1700" kern="1200" dirty="0"/>
            <a:t>, and Rouse conducted a meta-analysis and again found a positive effect. ES: 0.64</a:t>
          </a:r>
        </a:p>
      </dsp:txBody>
      <dsp:txXfrm>
        <a:off x="9853729" y="1178380"/>
        <a:ext cx="2061674" cy="16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78D76-A61B-49FF-9B3B-E1FA96FB6D85}">
      <dsp:nvSpPr>
        <dsp:cNvPr id="0" name=""/>
        <dsp:cNvSpPr/>
      </dsp:nvSpPr>
      <dsp:spPr>
        <a:xfrm>
          <a:off x="1379" y="2168864"/>
          <a:ext cx="2587482" cy="12937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Conduct a comparison study using a larger sample.</a:t>
          </a:r>
        </a:p>
      </dsp:txBody>
      <dsp:txXfrm>
        <a:off x="1379" y="2168864"/>
        <a:ext cx="2587482" cy="1293741"/>
      </dsp:txXfrm>
    </dsp:sp>
    <dsp:sp modelId="{89FF09DD-D562-4A02-8838-B8967CEA5759}">
      <dsp:nvSpPr>
        <dsp:cNvPr id="0" name=""/>
        <dsp:cNvSpPr/>
      </dsp:nvSpPr>
      <dsp:spPr>
        <a:xfrm>
          <a:off x="3132233" y="2168864"/>
          <a:ext cx="2587482" cy="12937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Conduct a study with problem posing imbedded in the unit assessment.</a:t>
          </a:r>
        </a:p>
      </dsp:txBody>
      <dsp:txXfrm>
        <a:off x="3132233" y="2168864"/>
        <a:ext cx="2587482" cy="129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2C6B5-0D9C-42B0-911A-5E5DCA92F3B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CC464-9BA6-487A-B352-F8377AD7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C464-9BA6-487A-B352-F8377AD75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D8AA-CB0B-19AE-C7DB-1280153E7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5AB1-C6DC-0129-A9E5-F4649BDD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F00-34C0-A8B3-0AB3-C15B7445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C8A5-E623-0E0A-3E46-50D46E8F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3D7E5-6860-787E-3379-E711E11C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BC65-F906-30F8-A665-DB367F4E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A5413-D4BC-1DA7-6EB1-7761C095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733CF-5EC7-2686-F1DC-393F1588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569D8-F6E5-06D4-2C12-350AE334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6E5B-1CC4-427F-2C8F-EFCF40A0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97395-956A-BF5D-7B3A-29DBEDD99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B263A-9C33-D2B6-13A4-56F9534F5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904DE-90A2-5AE8-DA55-4E06051B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88FF7-6E4C-1673-A8FF-E67269CE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EAE4-4259-914E-F63B-A9E28D63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8B1D-7B79-53C6-15A9-E80C472B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41DF-60DF-1781-3168-034AADB7C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CD59-1143-4C83-8BDB-AB3D0E63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45F1-67B0-D9DD-7E1F-4C2E734E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148B5-6D37-A0E9-4447-20A96F71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782A-BD81-17AA-3752-AA3861EE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5595E-4888-F42A-03ED-324CC11F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900F3-799F-7D6C-7B8C-39BA9C2D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57AF-0511-7114-7DE7-8D5CCFD5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F6D1-CC17-0F1F-7E68-DDB3A1AD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57AA-8B05-4BAA-E7B0-5585573A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6297-7038-C85A-4C54-764B89A19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91264-E5E8-68C8-5425-FE6E791F4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BAEC9-D639-AF7A-3BF6-06A4867C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6ACE8-981F-83D7-D9CF-1467028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A31F1-D8FA-9CC1-CFC0-C6DE854C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4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5132-8C75-AAA2-F8A2-2E7C6D47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37C03-B5BD-08B6-23A7-E748990ED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A05E3-67B9-0866-CC0C-FC777BB7C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032E9-8239-7946-DEFF-6F1AD87D5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72DBF-232E-CF0C-F7AF-FA7949A0B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3A6EF-C658-D5C1-2D08-F3D83765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9C85E-409F-9EF5-F80B-705D4770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B744E-5623-002B-67C1-5B068917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6AAD-61E5-A58E-BB54-F115D54E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48E55-40F8-A00E-6A57-C8E72BF7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5B36C-91F3-957B-B3D9-64F89D05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7CF18-DBCE-CA51-0DAA-B310AC5D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BC20C-6B7B-623E-D4D9-6AD9FD35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4EDE9-661F-3F7B-CE81-CE00F6D9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05538-0EAD-A36B-3A4D-04583229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6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05DF-EDE3-0671-6CD2-7E0A5570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20DC-C9DB-5F16-8D32-8E8A1C26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7563A-0EEB-AEDE-B32C-0A57BA22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9154-AEB2-971C-8ABE-C789227D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04859-EA6C-661D-A8DB-DA6B6C89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47E38-7BF1-F0C4-6B8F-C76E8D71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9596-B2F0-E761-16BD-BD85F204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9554C-48F7-C1EA-2DF2-A59787A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B84A6-F7C3-5384-FDDE-CA45B084E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1228F-0CA7-FEF1-20B1-31621D73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6C1EF-C77E-C5BC-B0F0-F0A11D40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564B5-9E5D-886E-2EB4-D44D9ED6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AD47B-38F0-DEE2-DE33-A508D482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6E9CF-B3DC-E035-01A6-2AF6E48FD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8BAD1-B557-8CFC-7CB1-201972FA2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785FD-A689-4997-A549-A535236F1A9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5DD5C-89D3-2D20-FF46-7F7A71FBC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89B7A-E2C3-CF62-F3AA-FBB0CE8F0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22C07D-2574-4297-B091-3A2F76D1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peterson@tmsacademy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FB81B-DEFF-C5C5-A32A-841455ED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4128" b="166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E5F62-15F1-42AD-0D00-ACD6084A7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Deeper Understanding Through Problem Posing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5E26D-9B20-AE7F-CF0A-93991FB98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Michael Peterson</a:t>
            </a:r>
          </a:p>
          <a:p>
            <a:r>
              <a:rPr lang="en-US" sz="1700">
                <a:solidFill>
                  <a:srgbClr val="FFFFFF"/>
                </a:solidFill>
              </a:rPr>
              <a:t>Triangle Math and Science Academy</a:t>
            </a:r>
          </a:p>
          <a:p>
            <a:r>
              <a:rPr lang="en-US" sz="1700">
                <a:solidFill>
                  <a:srgbClr val="FFFFFF"/>
                </a:solidFill>
                <a:hlinkClick r:id="rId3"/>
              </a:rPr>
              <a:t>mpeterson@tmsacademy.org</a:t>
            </a:r>
            <a:endParaRPr lang="en-US" sz="1700">
              <a:solidFill>
                <a:srgbClr val="FFFFFF"/>
              </a:solidFill>
            </a:endParaRPr>
          </a:p>
          <a:p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7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38D0-5426-6422-751C-84BCCD64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 Plot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DBBAEB-BFE3-6926-FB7C-D488CFFDF1CE}"/>
              </a:ext>
            </a:extLst>
          </p:cNvPr>
          <p:cNvGrpSpPr/>
          <p:nvPr/>
        </p:nvGrpSpPr>
        <p:grpSpPr>
          <a:xfrm>
            <a:off x="2346106" y="2218541"/>
            <a:ext cx="8757088" cy="3124984"/>
            <a:chOff x="1667450" y="2297122"/>
            <a:chExt cx="8757088" cy="312498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FB2BED-62D5-838E-2681-FA5364F381D3}"/>
                </a:ext>
              </a:extLst>
            </p:cNvPr>
            <p:cNvGrpSpPr/>
            <p:nvPr/>
          </p:nvGrpSpPr>
          <p:grpSpPr>
            <a:xfrm>
              <a:off x="1667450" y="2297122"/>
              <a:ext cx="8757088" cy="3124984"/>
              <a:chOff x="2344300" y="2239972"/>
              <a:chExt cx="7920375" cy="271261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A8C969-A930-E4FD-7C29-83CFE11ED97B}"/>
                  </a:ext>
                </a:extLst>
              </p:cNvPr>
              <p:cNvSpPr txBox="1"/>
              <p:nvPr/>
            </p:nvSpPr>
            <p:spPr>
              <a:xfrm>
                <a:off x="7964686" y="3434112"/>
                <a:ext cx="2299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Physics Achievement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6EF4A20-D3D8-E876-334B-112CF435EDBE}"/>
                  </a:ext>
                </a:extLst>
              </p:cNvPr>
              <p:cNvGrpSpPr/>
              <p:nvPr/>
            </p:nvGrpSpPr>
            <p:grpSpPr>
              <a:xfrm>
                <a:off x="2344300" y="2239972"/>
                <a:ext cx="5620386" cy="2712611"/>
                <a:chOff x="2344300" y="2239972"/>
                <a:chExt cx="5620386" cy="2712611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E48C724-A6E4-261F-0B60-380EEE5BD262}"/>
                    </a:ext>
                  </a:extLst>
                </p:cNvPr>
                <p:cNvSpPr txBox="1"/>
                <p:nvPr/>
              </p:nvSpPr>
              <p:spPr>
                <a:xfrm>
                  <a:off x="2344300" y="3429000"/>
                  <a:ext cx="17592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Problem-Posing</a:t>
                  </a:r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6D86439E-3D7E-DCF0-DEAF-11293EF1FB61}"/>
                    </a:ext>
                  </a:extLst>
                </p:cNvPr>
                <p:cNvSpPr/>
                <p:nvPr/>
              </p:nvSpPr>
              <p:spPr>
                <a:xfrm>
                  <a:off x="3966070" y="2672926"/>
                  <a:ext cx="3998616" cy="742566"/>
                </a:xfrm>
                <a:custGeom>
                  <a:avLst/>
                  <a:gdLst>
                    <a:gd name="connsiteX0" fmla="*/ 0 w 5443442"/>
                    <a:gd name="connsiteY0" fmla="*/ 742566 h 742566"/>
                    <a:gd name="connsiteX1" fmla="*/ 2399533 w 5443442"/>
                    <a:gd name="connsiteY1" fmla="*/ 0 h 742566"/>
                    <a:gd name="connsiteX2" fmla="*/ 5443442 w 5443442"/>
                    <a:gd name="connsiteY2" fmla="*/ 742566 h 742566"/>
                    <a:gd name="connsiteX3" fmla="*/ 5443442 w 5443442"/>
                    <a:gd name="connsiteY3" fmla="*/ 742566 h 742566"/>
                    <a:gd name="connsiteX4" fmla="*/ 5443442 w 5443442"/>
                    <a:gd name="connsiteY4" fmla="*/ 742566 h 742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3442" h="742566">
                      <a:moveTo>
                        <a:pt x="0" y="742566"/>
                      </a:moveTo>
                      <a:cubicBezTo>
                        <a:pt x="746146" y="371283"/>
                        <a:pt x="1492293" y="0"/>
                        <a:pt x="2399533" y="0"/>
                      </a:cubicBezTo>
                      <a:cubicBezTo>
                        <a:pt x="3306773" y="0"/>
                        <a:pt x="5443442" y="742566"/>
                        <a:pt x="5443442" y="742566"/>
                      </a:cubicBezTo>
                      <a:lnTo>
                        <a:pt x="5443442" y="742566"/>
                      </a:lnTo>
                      <a:lnTo>
                        <a:pt x="5443442" y="742566"/>
                      </a:lnTo>
                    </a:path>
                  </a:pathLst>
                </a:custGeom>
                <a:noFill/>
                <a:ln>
                  <a:tailEnd type="triangle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4DA60B5-46A7-96B9-85C9-61669EB4AC5E}"/>
                    </a:ext>
                  </a:extLst>
                </p:cNvPr>
                <p:cNvSpPr txBox="1"/>
                <p:nvPr/>
              </p:nvSpPr>
              <p:spPr>
                <a:xfrm>
                  <a:off x="5290019" y="2239972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0.77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9A42A-A116-236C-EA8A-F3FB741F0CD8}"/>
                    </a:ext>
                  </a:extLst>
                </p:cNvPr>
                <p:cNvSpPr txBox="1"/>
                <p:nvPr/>
              </p:nvSpPr>
              <p:spPr>
                <a:xfrm>
                  <a:off x="6824247" y="4583251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0.77</a:t>
                  </a:r>
                </a:p>
              </p:txBody>
            </p:sp>
          </p:grp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282873-CD00-1249-B267-F1237C8DE60D}"/>
                </a:ext>
              </a:extLst>
            </p:cNvPr>
            <p:cNvSpPr/>
            <p:nvPr/>
          </p:nvSpPr>
          <p:spPr>
            <a:xfrm rot="10800000">
              <a:off x="3400093" y="4092385"/>
              <a:ext cx="4421032" cy="855451"/>
            </a:xfrm>
            <a:custGeom>
              <a:avLst/>
              <a:gdLst>
                <a:gd name="connsiteX0" fmla="*/ 0 w 5443442"/>
                <a:gd name="connsiteY0" fmla="*/ 742566 h 742566"/>
                <a:gd name="connsiteX1" fmla="*/ 2399533 w 5443442"/>
                <a:gd name="connsiteY1" fmla="*/ 0 h 742566"/>
                <a:gd name="connsiteX2" fmla="*/ 5443442 w 5443442"/>
                <a:gd name="connsiteY2" fmla="*/ 742566 h 742566"/>
                <a:gd name="connsiteX3" fmla="*/ 5443442 w 5443442"/>
                <a:gd name="connsiteY3" fmla="*/ 742566 h 742566"/>
                <a:gd name="connsiteX4" fmla="*/ 5443442 w 5443442"/>
                <a:gd name="connsiteY4" fmla="*/ 742566 h 74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3442" h="742566">
                  <a:moveTo>
                    <a:pt x="0" y="742566"/>
                  </a:moveTo>
                  <a:cubicBezTo>
                    <a:pt x="746146" y="371283"/>
                    <a:pt x="1492293" y="0"/>
                    <a:pt x="2399533" y="0"/>
                  </a:cubicBezTo>
                  <a:cubicBezTo>
                    <a:pt x="3306773" y="0"/>
                    <a:pt x="5443442" y="742566"/>
                    <a:pt x="5443442" y="742566"/>
                  </a:cubicBezTo>
                  <a:lnTo>
                    <a:pt x="5443442" y="742566"/>
                  </a:lnTo>
                  <a:lnTo>
                    <a:pt x="5443442" y="742566"/>
                  </a:ln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7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4EC49-AE22-5FAD-A241-8B43ABEE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24E3-7048-DB03-A8B9-005F69FC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Problem-posing leads to better physics understanding and in turn better physics understanding leads to better problem-posing.</a:t>
            </a:r>
          </a:p>
          <a:p>
            <a:endParaRPr lang="en-US" sz="2000" dirty="0"/>
          </a:p>
          <a:p>
            <a:r>
              <a:rPr lang="en-US" sz="2000" dirty="0"/>
              <a:t>Problem-posing can be used as both a tool to increase physics understanding and as an assessment to measure student physics understanding.</a:t>
            </a:r>
          </a:p>
          <a:p>
            <a:endParaRPr lang="en-US" sz="2000" dirty="0"/>
          </a:p>
          <a:p>
            <a:r>
              <a:rPr lang="en-US" sz="2000" dirty="0"/>
              <a:t>Because prior understanding leads to better problem posing, I recommend its use as a review tool.</a:t>
            </a:r>
          </a:p>
        </p:txBody>
      </p:sp>
    </p:spTree>
    <p:extLst>
      <p:ext uri="{BB962C8B-B14F-4D97-AF65-F5344CB8AC3E}">
        <p14:creationId xmlns:p14="http://schemas.microsoft.com/office/powerpoint/2010/main" val="339302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3FB53-7587-78AF-B18C-A0C5A4B4F5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6464" b="24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4EC49-AE22-5FAD-A241-8B43ABEE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Future Directions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3CF58F-5BA5-29ED-233E-F940B4847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5916"/>
              </p:ext>
            </p:extLst>
          </p:nvPr>
        </p:nvGraphicFramePr>
        <p:xfrm>
          <a:off x="5632704" y="557189"/>
          <a:ext cx="5721095" cy="563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80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C2FF3-EAFA-B157-616C-FC433D7E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CEB-60AA-A856-A2B7-B0705A17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AEF3-CBE7-4A88-DCBE-66241DC8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Brandt, A. (2022). </a:t>
            </a:r>
            <a:r>
              <a:rPr lang="en-US" i="1" dirty="0"/>
              <a:t>Beethoven and Divergent Thinking. </a:t>
            </a:r>
            <a:r>
              <a:rPr lang="en-US" dirty="0"/>
              <a:t>Creativity Research Journal, Vol. 36(1), 98-115.</a:t>
            </a:r>
          </a:p>
          <a:p>
            <a:pPr marL="0" indent="0">
              <a:buNone/>
            </a:pPr>
            <a:r>
              <a:rPr lang="en-US" dirty="0"/>
              <a:t>Calabrese, J. E., </a:t>
            </a:r>
            <a:r>
              <a:rPr lang="en-US" dirty="0" err="1"/>
              <a:t>Capraro</a:t>
            </a:r>
            <a:r>
              <a:rPr lang="en-US" dirty="0"/>
              <a:t>, M.M., &amp; Thomson, C.G. (2022). The relationship between problem posing and problem solving: A systematic review. </a:t>
            </a:r>
            <a:r>
              <a:rPr lang="en-US" i="1" dirty="0"/>
              <a:t>International Educational Studies. Vol.(15(4), </a:t>
            </a:r>
            <a:r>
              <a:rPr lang="en-US" dirty="0"/>
              <a:t>1 – 8. </a:t>
            </a:r>
          </a:p>
          <a:p>
            <a:pPr marL="0" indent="0">
              <a:buNone/>
            </a:pPr>
            <a:r>
              <a:rPr lang="en-US" dirty="0"/>
              <a:t>Ergun, H. (2010). The effect of problem posing on problem solving in introductory physics course. </a:t>
            </a:r>
            <a:r>
              <a:rPr lang="en-US" i="1" dirty="0"/>
              <a:t>Journal of Navel Science and Engineering</a:t>
            </a:r>
            <a:r>
              <a:rPr lang="en-US" dirty="0"/>
              <a:t>, Vol. 6(3), 1 – 10.</a:t>
            </a:r>
          </a:p>
          <a:p>
            <a:pPr marL="0" indent="0">
              <a:buNone/>
            </a:pPr>
            <a:r>
              <a:rPr lang="en-US" dirty="0"/>
              <a:t>Hattie, J. (2023) </a:t>
            </a:r>
            <a:r>
              <a:rPr lang="en-US" i="1" dirty="0"/>
              <a:t>Visible Learning: The Sequel. </a:t>
            </a:r>
            <a:r>
              <a:rPr lang="en-US" dirty="0"/>
              <a:t>Routledge. London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dirty="0"/>
              <a:t>Mestre, J. (2002). Probing adults’ conceptual understanding and transfer of learning via problem posing. </a:t>
            </a:r>
            <a:r>
              <a:rPr lang="en-US" i="1" dirty="0"/>
              <a:t>Journal of Applied Developmental </a:t>
            </a:r>
            <a:r>
              <a:rPr lang="en-US" i="1" dirty="0" err="1"/>
              <a:t>Pshychology</a:t>
            </a:r>
            <a:r>
              <a:rPr lang="en-US" i="1" dirty="0"/>
              <a:t>, Vol 23(1), 9-50.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National Council of Teachers of Mathematics. (2000). </a:t>
            </a:r>
            <a:r>
              <a:rPr lang="en-US" i="1" dirty="0"/>
              <a:t>Principles and standards for school mathematics. </a:t>
            </a:r>
            <a:r>
              <a:rPr lang="en-US" dirty="0"/>
              <a:t>Reston, VA. </a:t>
            </a:r>
          </a:p>
          <a:p>
            <a:pPr marL="0" indent="0">
              <a:buNone/>
            </a:pPr>
            <a:r>
              <a:rPr lang="en-US" dirty="0"/>
              <a:t>R Core Team (2021). R: A language and environment for statistical computing. R Foundation for Statistical Computing, Vienna, Austria. URL https://www.R-project.org/</a:t>
            </a:r>
          </a:p>
          <a:p>
            <a:pPr marL="0" indent="0">
              <a:buNone/>
            </a:pPr>
            <a:r>
              <a:rPr lang="en-US" dirty="0"/>
              <a:t>Rosli, R., </a:t>
            </a:r>
            <a:r>
              <a:rPr lang="en-US" dirty="0" err="1"/>
              <a:t>Capraro</a:t>
            </a:r>
            <a:r>
              <a:rPr lang="en-US" dirty="0"/>
              <a:t>, M. M, &amp; </a:t>
            </a:r>
            <a:r>
              <a:rPr lang="en-US" dirty="0" err="1"/>
              <a:t>Capraro</a:t>
            </a:r>
            <a:r>
              <a:rPr lang="en-US" dirty="0"/>
              <a:t>, R.M. (2014). The effects of problem posing on student mathematical learning: A meta-analysis</a:t>
            </a:r>
            <a:r>
              <a:rPr lang="en-US" i="1" dirty="0"/>
              <a:t>. International Education Studies, Vol. 7(13), </a:t>
            </a:r>
            <a:r>
              <a:rPr lang="en-US" dirty="0"/>
              <a:t>227- 241.</a:t>
            </a:r>
          </a:p>
          <a:p>
            <a:pPr marL="0" indent="0">
              <a:buNone/>
            </a:pPr>
            <a:r>
              <a:rPr lang="en-US" dirty="0"/>
              <a:t>Scutari, M. (2010). Learning Bayesian Networks with the </a:t>
            </a:r>
            <a:r>
              <a:rPr lang="en-US" dirty="0" err="1"/>
              <a:t>bnlearn</a:t>
            </a:r>
            <a:r>
              <a:rPr lang="en-US" dirty="0"/>
              <a:t> R Package. </a:t>
            </a:r>
            <a:r>
              <a:rPr lang="en-US" i="1" dirty="0"/>
              <a:t>Journal of Statistical Software, 35(3), 1-22.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Wang, M. </a:t>
            </a:r>
            <a:r>
              <a:rPr lang="en-US" dirty="0" err="1"/>
              <a:t>Walkington</a:t>
            </a:r>
            <a:r>
              <a:rPr lang="en-US" dirty="0"/>
              <a:t>, C., &amp; Rouse, A. (2022). A meta-analysis on the effects of problem-posing in mathematics education on performance and dispositions. </a:t>
            </a:r>
            <a:r>
              <a:rPr lang="en-US" i="1" dirty="0"/>
              <a:t>Investigation in Mathematics Learning Vol. 14(4), </a:t>
            </a:r>
            <a:r>
              <a:rPr lang="en-US" dirty="0"/>
              <a:t>265-287.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4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B1E28-D014-0352-2410-B13DCBF9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Inspiration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55C9F-4EF5-35D2-7BD2-CCAD47E53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200" dirty="0"/>
              <a:t>In 1819, Anton Diabelli invited 51 prominent composers to submit one variation to a waltz he had composed.</a:t>
            </a:r>
          </a:p>
          <a:p>
            <a:r>
              <a:rPr lang="en-US" sz="2200" dirty="0"/>
              <a:t>Beethoven submitted 33.</a:t>
            </a:r>
          </a:p>
          <a:p>
            <a:r>
              <a:rPr lang="en-US" sz="2200" dirty="0"/>
              <a:t>Beethoven’s were the most original of all the entries.</a:t>
            </a:r>
          </a:p>
          <a:p>
            <a:r>
              <a:rPr lang="en-US" sz="2200" dirty="0"/>
              <a:t>Even after seeing Beethoven’s compositions, composers of the time submitted much tamer variations.</a:t>
            </a:r>
          </a:p>
          <a:p>
            <a:r>
              <a:rPr lang="en-US" sz="2200" dirty="0"/>
              <a:t>Hattie (2023) Problem-posing increases creativity: ES 0.62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6FA5C6-6B04-6784-E9A4-5A432B2EC9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255" r="2" b="40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393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D65C4-5358-669F-07B6-1958285C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7E92-5672-0075-05C5-9D7C3199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Problem-posing ability related to problem-solving ability (Calabrese et al., 2022)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Problem-posing is considered a critical thinking skill requiring higher-order thinking, imagination, and active learning (NCTM, 2000)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180CA-CB5E-E57C-9464-69738F42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97" r="654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D65C4-5358-669F-07B6-1958285C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7E92-5672-0075-05C5-9D7C3199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To determine if problem-posing increases AP Mechanics C achievement.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calculus formula">
            <a:extLst>
              <a:ext uri="{FF2B5EF4-FFF2-40B4-BE49-F238E27FC236}">
                <a16:creationId xmlns:a16="http://schemas.microsoft.com/office/drawing/2014/main" id="{4B689053-76FB-C08E-F094-506A8F2E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0" r="2400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72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125EE-CC8D-745E-440A-E243B898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Problem-Posing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8C2FE8-9136-FE91-D4F3-902E84E42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08363"/>
              </p:ext>
            </p:extLst>
          </p:nvPr>
        </p:nvGraphicFramePr>
        <p:xfrm>
          <a:off x="0" y="1575459"/>
          <a:ext cx="12191998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5325C1-363C-D52E-BD9A-25A7EDEB59AF}"/>
              </a:ext>
            </a:extLst>
          </p:cNvPr>
          <p:cNvSpPr txBox="1"/>
          <p:nvPr/>
        </p:nvSpPr>
        <p:spPr>
          <a:xfrm>
            <a:off x="214792" y="2694105"/>
            <a:ext cx="1828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Mestre demonstrated</a:t>
            </a:r>
          </a:p>
          <a:p>
            <a:r>
              <a:rPr lang="en-US" sz="1700" dirty="0"/>
              <a:t>Problem posing could be used as an assessment</a:t>
            </a:r>
          </a:p>
        </p:txBody>
      </p:sp>
    </p:spTree>
    <p:extLst>
      <p:ext uri="{BB962C8B-B14F-4D97-AF65-F5344CB8AC3E}">
        <p14:creationId xmlns:p14="http://schemas.microsoft.com/office/powerpoint/2010/main" val="346511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D65C4-5358-669F-07B6-1958285C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7E92-5672-0075-05C5-9D7C3199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043112"/>
            <a:ext cx="11415712" cy="4757737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dirty="0"/>
              <a:t>For each AP Mechanics C unit: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Students completed a series of free response questions.</a:t>
            </a:r>
          </a:p>
          <a:p>
            <a:r>
              <a:rPr lang="en-US" sz="3000" dirty="0"/>
              <a:t>Then for review, each student designed a University-level practice problem with 5 parts.</a:t>
            </a:r>
          </a:p>
          <a:p>
            <a:r>
              <a:rPr lang="en-US" sz="3000" dirty="0"/>
              <a:t>Students switched problems and solved their partners’ problems.</a:t>
            </a:r>
          </a:p>
          <a:p>
            <a:r>
              <a:rPr lang="en-US" sz="3000" dirty="0"/>
              <a:t>Two physics instructors graded the difficulty level of the designed problem.  Scale: 1 - 5</a:t>
            </a:r>
          </a:p>
          <a:p>
            <a:r>
              <a:rPr lang="en-US" sz="3000" dirty="0"/>
              <a:t>Criteria:</a:t>
            </a:r>
          </a:p>
          <a:p>
            <a:pPr lvl="1"/>
            <a:r>
              <a:rPr lang="en-US" sz="3000" dirty="0"/>
              <a:t>Class example with minor changes</a:t>
            </a:r>
          </a:p>
          <a:p>
            <a:pPr lvl="1"/>
            <a:r>
              <a:rPr lang="en-US" sz="3000" dirty="0"/>
              <a:t>Combining class examples</a:t>
            </a:r>
          </a:p>
          <a:p>
            <a:pPr lvl="1"/>
            <a:r>
              <a:rPr lang="en-US" sz="3000" dirty="0"/>
              <a:t>Algebraic</a:t>
            </a:r>
          </a:p>
          <a:p>
            <a:pPr lvl="1"/>
            <a:r>
              <a:rPr lang="en-US" sz="3000" dirty="0"/>
              <a:t>Calculus</a:t>
            </a:r>
          </a:p>
          <a:p>
            <a:pPr lvl="1"/>
            <a:r>
              <a:rPr lang="en-US" sz="3000" dirty="0"/>
              <a:t>Graphing</a:t>
            </a:r>
          </a:p>
          <a:p>
            <a:pPr lvl="1"/>
            <a:r>
              <a:rPr lang="en-US" sz="3000" dirty="0"/>
              <a:t>Multiple objects</a:t>
            </a:r>
          </a:p>
          <a:p>
            <a:pPr lvl="1"/>
            <a:r>
              <a:rPr lang="en-US" sz="3000" dirty="0"/>
              <a:t>Incline</a:t>
            </a:r>
          </a:p>
          <a:p>
            <a:r>
              <a:rPr lang="en-US" sz="3000" dirty="0"/>
              <a:t>At the end of the unit, students took an AP Mechanics C unit exam, 50 percent multiple choice (n = 24), 50 percent free response (n = 3).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337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D65C4-5358-669F-07B6-1958285C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7E92-5672-0075-05C5-9D7C3199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Using R Core Team (2013). R: A language and environment for statistical computing, the following analyses were conducted: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Box Q-Q Plot to identify any outliers. None found.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Descriptive statistics and distribution plots for both problem posing and assessment.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Bayesian machine learning was used to determine the magnitude and direction of arc causation.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219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8E6AC-71B4-188D-93C4-8D02E5B9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BC10E-B50F-32B3-DDD4-2CC7116A1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Problem-posing Score:</a:t>
            </a:r>
          </a:p>
          <a:p>
            <a:pPr marL="0" indent="0">
              <a:buNone/>
            </a:pPr>
            <a:r>
              <a:rPr lang="en-US" sz="2000"/>
              <a:t>N=15</a:t>
            </a:r>
          </a:p>
          <a:p>
            <a:pPr marL="0" indent="0">
              <a:buNone/>
            </a:pPr>
            <a:r>
              <a:rPr lang="en-US" sz="2000"/>
              <a:t>Median: 3.00</a:t>
            </a:r>
          </a:p>
          <a:p>
            <a:pPr marL="0" indent="0">
              <a:buNone/>
            </a:pPr>
            <a:r>
              <a:rPr lang="en-US" sz="2000"/>
              <a:t>Mean: 3.18</a:t>
            </a:r>
          </a:p>
          <a:p>
            <a:pPr marL="0" indent="0">
              <a:buNone/>
            </a:pPr>
            <a:r>
              <a:rPr lang="en-US" sz="2000"/>
              <a:t>Std. dev.: 1.4</a:t>
            </a:r>
          </a:p>
          <a:p>
            <a:pPr marL="0" indent="0">
              <a:buNone/>
            </a:pPr>
            <a:r>
              <a:rPr lang="en-US" sz="2000"/>
              <a:t>Min.: 1 </a:t>
            </a:r>
          </a:p>
          <a:p>
            <a:pPr marL="0" indent="0">
              <a:buNone/>
            </a:pPr>
            <a:r>
              <a:rPr lang="en-US" sz="2000"/>
              <a:t>Max.: 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E88B1-E7C8-9DDD-F39B-4AFFF091D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AP Unit Exam:</a:t>
            </a:r>
          </a:p>
          <a:p>
            <a:pPr marL="0" indent="0">
              <a:buNone/>
            </a:pPr>
            <a:r>
              <a:rPr lang="en-US" sz="2000"/>
              <a:t>N=15</a:t>
            </a:r>
          </a:p>
          <a:p>
            <a:pPr marL="0" indent="0">
              <a:buNone/>
            </a:pPr>
            <a:r>
              <a:rPr lang="en-US" sz="2000"/>
              <a:t>Median: 56.00</a:t>
            </a:r>
          </a:p>
          <a:p>
            <a:pPr marL="0" indent="0">
              <a:buNone/>
            </a:pPr>
            <a:r>
              <a:rPr lang="en-US" sz="2000"/>
              <a:t>Mean: 54.91</a:t>
            </a:r>
          </a:p>
          <a:p>
            <a:pPr marL="0" indent="0">
              <a:buNone/>
            </a:pPr>
            <a:r>
              <a:rPr lang="en-US" sz="2000"/>
              <a:t>Std. dev.: 8.65</a:t>
            </a:r>
          </a:p>
          <a:p>
            <a:pPr marL="0" indent="0">
              <a:buNone/>
            </a:pPr>
            <a:r>
              <a:rPr lang="en-US" sz="2000"/>
              <a:t>Min.: 43.0</a:t>
            </a:r>
          </a:p>
          <a:p>
            <a:pPr marL="0" indent="0">
              <a:buNone/>
            </a:pPr>
            <a:r>
              <a:rPr lang="en-US" sz="2000"/>
              <a:t>Max.: 67.0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6009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18F0B-69C9-3F98-0E32-469A4BAB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Random/Generated Bayesian Network (bnlearn)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7EC3C-CAA4-212E-D17D-63942C63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1" y="1622744"/>
            <a:ext cx="11965782" cy="5020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000" dirty="0"/>
              <a:t>Nodes: 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Correlation: 0.58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Arcs:                                                                             Strength*              Direction</a:t>
            </a:r>
          </a:p>
          <a:p>
            <a:pPr marL="0" indent="0">
              <a:buNone/>
            </a:pPr>
            <a:r>
              <a:rPr lang="en-US" sz="2000" dirty="0"/>
              <a:t>Problem-posing → Physics Achievement:         0.77                          0.5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Physics Achievement → Problem-posing:         0.77                          0.5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200" dirty="0"/>
              <a:t>*  Maximum strength is 1.</a:t>
            </a:r>
          </a:p>
        </p:txBody>
      </p:sp>
    </p:spTree>
    <p:extLst>
      <p:ext uri="{BB962C8B-B14F-4D97-AF65-F5344CB8AC3E}">
        <p14:creationId xmlns:p14="http://schemas.microsoft.com/office/powerpoint/2010/main" val="332482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904</Words>
  <Application>Microsoft Office PowerPoint</Application>
  <PresentationFormat>Widescreen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Deeper Understanding Through Problem Posing</vt:lpstr>
      <vt:lpstr>Inspiration</vt:lpstr>
      <vt:lpstr>Rationale</vt:lpstr>
      <vt:lpstr>Objective</vt:lpstr>
      <vt:lpstr>Problem-Posing Research</vt:lpstr>
      <vt:lpstr>Procedure</vt:lpstr>
      <vt:lpstr>Analyses</vt:lpstr>
      <vt:lpstr>Descriptive Statistics</vt:lpstr>
      <vt:lpstr>Random/Generated Bayesian Network (bnlearn)</vt:lpstr>
      <vt:lpstr>Bayesian Network Plot</vt:lpstr>
      <vt:lpstr>Results</vt:lpstr>
      <vt:lpstr>Future Directions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Peterson</dc:creator>
  <cp:lastModifiedBy>Michael Peterson</cp:lastModifiedBy>
  <cp:revision>52</cp:revision>
  <dcterms:created xsi:type="dcterms:W3CDTF">2024-10-14T12:23:22Z</dcterms:created>
  <dcterms:modified xsi:type="dcterms:W3CDTF">2024-10-17T20:01:27Z</dcterms:modified>
</cp:coreProperties>
</file>