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notesMasterIdLst>
    <p:notesMasterId r:id="rId17"/>
  </p:notesMasterIdLst>
  <p:sldIdLst>
    <p:sldId id="256" r:id="rId2"/>
    <p:sldId id="258" r:id="rId3"/>
    <p:sldId id="372" r:id="rId4"/>
    <p:sldId id="257" r:id="rId5"/>
    <p:sldId id="379" r:id="rId6"/>
    <p:sldId id="380" r:id="rId7"/>
    <p:sldId id="383" r:id="rId8"/>
    <p:sldId id="373" r:id="rId9"/>
    <p:sldId id="381" r:id="rId10"/>
    <p:sldId id="382" r:id="rId11"/>
    <p:sldId id="374" r:id="rId12"/>
    <p:sldId id="273" r:id="rId13"/>
    <p:sldId id="384" r:id="rId14"/>
    <p:sldId id="385" r:id="rId15"/>
    <p:sldId id="38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00FF"/>
    <a:srgbClr val="6699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628" autoAdjust="0"/>
  </p:normalViewPr>
  <p:slideViewPr>
    <p:cSldViewPr snapToGrid="0">
      <p:cViewPr>
        <p:scale>
          <a:sx n="81" d="100"/>
          <a:sy n="81" d="100"/>
        </p:scale>
        <p:origin x="471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7C319-B69E-40CA-9D3C-12E33682B95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C26A4-2BE2-466D-A179-3F2D1EEB9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C26A4-2BE2-466D-A179-3F2D1EEB9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3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42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6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0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14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0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3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6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7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D33910-193A-4DBB-9684-61A1AC193EC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E746AEA-8A30-4B2B-AA69-4D34897469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66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41399-1842-3AB0-1601-DF8E4B007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3" y="1929893"/>
            <a:ext cx="11359491" cy="1684566"/>
          </a:xfrm>
        </p:spPr>
        <p:txBody>
          <a:bodyPr>
            <a:normAutofit/>
          </a:bodyPr>
          <a:lstStyle/>
          <a:p>
            <a:pPr algn="l"/>
            <a:r>
              <a:rPr lang="en-US" sz="6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Revamping Introductory Physics for Life Sciences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E09FF-5381-AF0C-EAA7-3CA0AAA23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525" y="4733059"/>
            <a:ext cx="6269347" cy="1238616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Jency Sundararajan, </a:t>
            </a:r>
          </a:p>
          <a:p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Physics, University of Virginia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E126D1B-F78C-845E-DDE9-4F367B4494B2}"/>
              </a:ext>
            </a:extLst>
          </p:cNvPr>
          <p:cNvCxnSpPr>
            <a:cxnSpLocks/>
          </p:cNvCxnSpPr>
          <p:nvPr/>
        </p:nvCxnSpPr>
        <p:spPr>
          <a:xfrm flipH="1">
            <a:off x="195299" y="4340576"/>
            <a:ext cx="118014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92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623A-F154-F2C3-F365-142E863D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95D7-8846-27AC-175A-F4F00813E7C4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B41F40-230D-5966-DC68-12DB26EBD1A1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6C56415-52F3-1BD6-5FB9-B4A5F4EF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79" y="1249961"/>
            <a:ext cx="7161961" cy="54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1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FC15-3FF6-7F71-14D4-4D2161CEEED0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Weekly Quizzes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BB790-18E9-27BC-A8BF-188FB1008310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383EAF-A287-B7CC-ADD8-942926F2A388}"/>
              </a:ext>
            </a:extLst>
          </p:cNvPr>
          <p:cNvSpPr txBox="1"/>
          <p:nvPr/>
        </p:nvSpPr>
        <p:spPr>
          <a:xfrm>
            <a:off x="422022" y="1340713"/>
            <a:ext cx="106740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Weekly conceptual quiz on Canvas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10 multiple choice questions, with a total of 10 quizzes conducted throughout the semester.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On-going work: Creating a question bank comprising 7-10 questions for each of the 15 chapters covered in this course.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Weekly assessment to evaluate student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57539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073A-BFC9-248F-0708-2572EDD04C8C}"/>
              </a:ext>
            </a:extLst>
          </p:cNvPr>
          <p:cNvSpPr txBox="1">
            <a:spLocks/>
          </p:cNvSpPr>
          <p:nvPr/>
        </p:nvSpPr>
        <p:spPr>
          <a:xfrm>
            <a:off x="486776" y="123353"/>
            <a:ext cx="11144870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Anticipated Impacts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B89CA6-95C0-DCDE-57FC-59C9BAEAFC94}"/>
              </a:ext>
            </a:extLst>
          </p:cNvPr>
          <p:cNvCxnSpPr>
            <a:cxnSpLocks/>
          </p:cNvCxnSpPr>
          <p:nvPr/>
        </p:nvCxnSpPr>
        <p:spPr>
          <a:xfrm>
            <a:off x="563731" y="992621"/>
            <a:ext cx="104442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C97EE99-7B0B-D1A7-9554-C70A7F78B53D}"/>
              </a:ext>
            </a:extLst>
          </p:cNvPr>
          <p:cNvSpPr txBox="1"/>
          <p:nvPr/>
        </p:nvSpPr>
        <p:spPr>
          <a:xfrm>
            <a:off x="486775" y="1163555"/>
            <a:ext cx="108756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Improved student participation during lecture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Learning by sharing the acquired knowledge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Increased sense of belonging in the course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Better academic performance</a:t>
            </a:r>
          </a:p>
        </p:txBody>
      </p:sp>
    </p:spTree>
    <p:extLst>
      <p:ext uri="{BB962C8B-B14F-4D97-AF65-F5344CB8AC3E}">
        <p14:creationId xmlns:p14="http://schemas.microsoft.com/office/powerpoint/2010/main" val="59281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a picture of a ambulance and a crossword puzzle&#10;&#10;Description automatically generated">
            <a:extLst>
              <a:ext uri="{FF2B5EF4-FFF2-40B4-BE49-F238E27FC236}">
                <a16:creationId xmlns:a16="http://schemas.microsoft.com/office/drawing/2014/main" id="{3C39B0A7-B4B6-A36B-2394-6043F29EF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4" y="1178210"/>
            <a:ext cx="3270282" cy="24527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3D95D84-FFAE-8649-7674-0A73853F77B1}"/>
              </a:ext>
            </a:extLst>
          </p:cNvPr>
          <p:cNvSpPr txBox="1">
            <a:spLocks/>
          </p:cNvSpPr>
          <p:nvPr/>
        </p:nvSpPr>
        <p:spPr>
          <a:xfrm>
            <a:off x="486776" y="123353"/>
            <a:ext cx="11144870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Anticipated Impacts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81C9D-4461-3E88-9AFC-D93E8FAC9B36}"/>
              </a:ext>
            </a:extLst>
          </p:cNvPr>
          <p:cNvCxnSpPr>
            <a:cxnSpLocks/>
          </p:cNvCxnSpPr>
          <p:nvPr/>
        </p:nvCxnSpPr>
        <p:spPr>
          <a:xfrm>
            <a:off x="563731" y="992621"/>
            <a:ext cx="104442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DCBE88A-D15D-98A6-2E40-4AD1DE76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216" y="1181676"/>
            <a:ext cx="4566409" cy="2560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7DEE1-6772-A657-67DC-87B2076E7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216" y="3809673"/>
            <a:ext cx="4566409" cy="2510886"/>
          </a:xfrm>
          <a:prstGeom prst="rect">
            <a:avLst/>
          </a:prstGeom>
        </p:spPr>
      </p:pic>
      <p:pic>
        <p:nvPicPr>
          <p:cNvPr id="12" name="Picture 11" descr="A tablet with a screen that has written on it&#10;&#10;Description automatically generated">
            <a:extLst>
              <a:ext uri="{FF2B5EF4-FFF2-40B4-BE49-F238E27FC236}">
                <a16:creationId xmlns:a16="http://schemas.microsoft.com/office/drawing/2014/main" id="{6CB2F68D-C5ED-EF33-FB64-95CA2AF22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6625" r="4389"/>
          <a:stretch/>
        </p:blipFill>
        <p:spPr>
          <a:xfrm>
            <a:off x="3536184" y="1178210"/>
            <a:ext cx="3721514" cy="5027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F2E24-AF76-BE7A-4463-BCB1B3B89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75" y="3752568"/>
            <a:ext cx="3038563" cy="24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1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C4D9E-92B5-4568-1B72-95521ACB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56" y="1763183"/>
            <a:ext cx="10337292" cy="39798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FD1169-CD72-8665-1651-D163E60A8CE2}"/>
              </a:ext>
            </a:extLst>
          </p:cNvPr>
          <p:cNvSpPr txBox="1">
            <a:spLocks/>
          </p:cNvSpPr>
          <p:nvPr/>
        </p:nvSpPr>
        <p:spPr>
          <a:xfrm>
            <a:off x="943356" y="557314"/>
            <a:ext cx="9831809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Evaluate Impact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B633D2-A0B3-E56D-74C9-77A72E3DF5B1}"/>
              </a:ext>
            </a:extLst>
          </p:cNvPr>
          <p:cNvCxnSpPr>
            <a:cxnSpLocks/>
          </p:cNvCxnSpPr>
          <p:nvPr/>
        </p:nvCxnSpPr>
        <p:spPr>
          <a:xfrm>
            <a:off x="873853" y="1361499"/>
            <a:ext cx="104442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97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8CF35-7F7C-C39D-6AB9-0D5021D9E3A8}"/>
              </a:ext>
            </a:extLst>
          </p:cNvPr>
          <p:cNvSpPr txBox="1">
            <a:spLocks/>
          </p:cNvSpPr>
          <p:nvPr/>
        </p:nvSpPr>
        <p:spPr>
          <a:xfrm>
            <a:off x="361465" y="271564"/>
            <a:ext cx="9831809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Acknowledgement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5ED458-D27D-5DC2-2C62-72E893BDE317}"/>
              </a:ext>
            </a:extLst>
          </p:cNvPr>
          <p:cNvCxnSpPr>
            <a:cxnSpLocks/>
          </p:cNvCxnSpPr>
          <p:nvPr/>
        </p:nvCxnSpPr>
        <p:spPr>
          <a:xfrm flipV="1">
            <a:off x="212766" y="1065039"/>
            <a:ext cx="11617769" cy="21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EB833B0C-98C3-11FF-EFE8-A3D04F1D9112}"/>
              </a:ext>
            </a:extLst>
          </p:cNvPr>
          <p:cNvSpPr txBox="1">
            <a:spLocks/>
          </p:cNvSpPr>
          <p:nvPr/>
        </p:nvSpPr>
        <p:spPr>
          <a:xfrm>
            <a:off x="6244506" y="1340331"/>
            <a:ext cx="5845870" cy="704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Sammy Finnegan, Pre-health UG student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52D2E9-690D-641D-3FED-86E88D50297B}"/>
              </a:ext>
            </a:extLst>
          </p:cNvPr>
          <p:cNvSpPr txBox="1">
            <a:spLocks/>
          </p:cNvSpPr>
          <p:nvPr/>
        </p:nvSpPr>
        <p:spPr>
          <a:xfrm>
            <a:off x="212766" y="1495756"/>
            <a:ext cx="5191043" cy="48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Prof. Ann MASSEY, Biology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93DB14F-44D5-9174-B571-B0BB4BFB0AFB}"/>
              </a:ext>
            </a:extLst>
          </p:cNvPr>
          <p:cNvSpPr txBox="1">
            <a:spLocks/>
          </p:cNvSpPr>
          <p:nvPr/>
        </p:nvSpPr>
        <p:spPr>
          <a:xfrm>
            <a:off x="459241" y="5202535"/>
            <a:ext cx="11273518" cy="123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UVA Learning Technology incubator GRANT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UVA Inclusive Excellence GRANT</a:t>
            </a:r>
          </a:p>
        </p:txBody>
      </p:sp>
      <p:pic>
        <p:nvPicPr>
          <p:cNvPr id="4098" name="Picture 2" descr="Ann Massey">
            <a:extLst>
              <a:ext uri="{FF2B5EF4-FFF2-40B4-BE49-F238E27FC236}">
                <a16:creationId xmlns:a16="http://schemas.microsoft.com/office/drawing/2014/main" id="{CDC8AD42-E8C1-C82C-6D52-97E78594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3" y="1982184"/>
            <a:ext cx="2733923" cy="273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holding a white bowl&#10;&#10;Description automatically generated">
            <a:extLst>
              <a:ext uri="{FF2B5EF4-FFF2-40B4-BE49-F238E27FC236}">
                <a16:creationId xmlns:a16="http://schemas.microsoft.com/office/drawing/2014/main" id="{D265BF3D-7557-6D32-C1E2-B9FAD209C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4" t="16777" b="6033"/>
          <a:stretch/>
        </p:blipFill>
        <p:spPr>
          <a:xfrm rot="5400000">
            <a:off x="7778955" y="1959349"/>
            <a:ext cx="3174680" cy="27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4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92B9-1DC2-B9E7-2209-2ED933403540}"/>
              </a:ext>
            </a:extLst>
          </p:cNvPr>
          <p:cNvSpPr txBox="1">
            <a:spLocks/>
          </p:cNvSpPr>
          <p:nvPr/>
        </p:nvSpPr>
        <p:spPr>
          <a:xfrm>
            <a:off x="503339" y="281955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Background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23C54A-CF42-5BC7-663B-7AA5B2F089B3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301E4C1-755A-75D2-3661-1997F92EC9AF}"/>
              </a:ext>
            </a:extLst>
          </p:cNvPr>
          <p:cNvSpPr txBox="1">
            <a:spLocks/>
          </p:cNvSpPr>
          <p:nvPr/>
        </p:nvSpPr>
        <p:spPr>
          <a:xfrm>
            <a:off x="334614" y="1174459"/>
            <a:ext cx="8632742" cy="51435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Course: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Physics for Pre-health</a:t>
            </a:r>
          </a:p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Enrollment: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sections of 110 students each 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(660 students)</a:t>
            </a:r>
          </a:p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Classroom: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round tables of 9 students at each table</a:t>
            </a:r>
          </a:p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Lecture format: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Traditional until Spring 2022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Active Learning since Fall 2022</a:t>
            </a:r>
          </a:p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ALM outcomes: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Increased student participation and engagement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Better course performance and student evaluations</a:t>
            </a:r>
          </a:p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Project – Summer 2024: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Making it more relevant – striking the balance between physics concepts and biological applications</a:t>
            </a:r>
          </a:p>
        </p:txBody>
      </p:sp>
      <p:pic>
        <p:nvPicPr>
          <p:cNvPr id="8" name="Picture 7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C1CDCF1-76D1-9FEF-2A55-A6B0F06F9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7" t="27879" r="14871" b="28939"/>
          <a:stretch/>
        </p:blipFill>
        <p:spPr>
          <a:xfrm>
            <a:off x="8104909" y="67536"/>
            <a:ext cx="4003738" cy="227116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862EB-C2C6-2BD9-739E-7F136AC734A3}"/>
              </a:ext>
            </a:extLst>
          </p:cNvPr>
          <p:cNvSpPr txBox="1"/>
          <p:nvPr/>
        </p:nvSpPr>
        <p:spPr>
          <a:xfrm>
            <a:off x="9071265" y="3111291"/>
            <a:ext cx="2467839" cy="230832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4 UTAs per section</a:t>
            </a:r>
          </a:p>
          <a:p>
            <a:pPr algn="ctr"/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1 GTA per instructor</a:t>
            </a:r>
          </a:p>
        </p:txBody>
      </p:sp>
    </p:spTree>
    <p:extLst>
      <p:ext uri="{BB962C8B-B14F-4D97-AF65-F5344CB8AC3E}">
        <p14:creationId xmlns:p14="http://schemas.microsoft.com/office/powerpoint/2010/main" val="227664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2BBB-088D-A16B-4EDF-353588D115C4}"/>
              </a:ext>
            </a:extLst>
          </p:cNvPr>
          <p:cNvSpPr txBox="1">
            <a:spLocks/>
          </p:cNvSpPr>
          <p:nvPr/>
        </p:nvSpPr>
        <p:spPr>
          <a:xfrm>
            <a:off x="325582" y="229619"/>
            <a:ext cx="6599959" cy="94484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Instructional Challenges</a:t>
            </a:r>
            <a:endParaRPr lang="en-US" sz="48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B2694-E954-BA65-5A05-68236EBE6195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37BC40B-69C4-4478-D528-E4256AFBE374}"/>
              </a:ext>
            </a:extLst>
          </p:cNvPr>
          <p:cNvSpPr txBox="1">
            <a:spLocks/>
          </p:cNvSpPr>
          <p:nvPr/>
        </p:nvSpPr>
        <p:spPr>
          <a:xfrm>
            <a:off x="329419" y="1174459"/>
            <a:ext cx="11609736" cy="203132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Students' perception: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Physics is more challenging and demanding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Emphasis on critical thinking over memorization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Apply acquired knowledge in real-world contexts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C5E225-D261-CC23-EF30-96FB011881ED}"/>
              </a:ext>
            </a:extLst>
          </p:cNvPr>
          <p:cNvSpPr txBox="1"/>
          <p:nvPr/>
        </p:nvSpPr>
        <p:spPr>
          <a:xfrm>
            <a:off x="1967778" y="3195206"/>
            <a:ext cx="8256444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Bridging the gap – Physics and Biology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1F6E7E-1E89-3776-36B2-F90A0944A32B}"/>
              </a:ext>
            </a:extLst>
          </p:cNvPr>
          <p:cNvSpPr txBox="1">
            <a:spLocks/>
          </p:cNvSpPr>
          <p:nvPr/>
        </p:nvSpPr>
        <p:spPr>
          <a:xfrm>
            <a:off x="325582" y="4083350"/>
            <a:ext cx="11609736" cy="203132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Main motivation: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Desire to excel in standardized entrance exams for health profession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Prioritize achieving high grades over gaining a good understanding of the concepts and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117573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B858-17A5-88B8-064F-DB03442EBACE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Aim of the Project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74E67D-3263-7ACB-ED88-BD3EF6C4E2D3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388258-6439-BA6A-8FA3-F430C68DCC31}"/>
              </a:ext>
            </a:extLst>
          </p:cNvPr>
          <p:cNvSpPr txBox="1"/>
          <p:nvPr/>
        </p:nvSpPr>
        <p:spPr>
          <a:xfrm>
            <a:off x="402672" y="1397675"/>
            <a:ext cx="113546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Address the disconnect between physics topics and biological applications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by providing the students with a platform to identify the connection and freely discuss their views on where they can find it applicable.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Address student’s passive mindset and approach to learning physics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by cultivating a sense of belonging and promoting student responsibility to contribute to learning the material collaboratively via active participation and engaging in extensive field related discussions for better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372354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5889C-3DCF-D515-5BA2-525959AB1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59F9-7A14-7C30-2033-6BEF21F003ED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Specific Activities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2CCAF2-7D7E-AF31-7983-8BFBA15D8873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E424D2-490A-0155-F148-679E433B6EFE}"/>
              </a:ext>
            </a:extLst>
          </p:cNvPr>
          <p:cNvSpPr txBox="1"/>
          <p:nvPr/>
        </p:nvSpPr>
        <p:spPr>
          <a:xfrm>
            <a:off x="418679" y="1690062"/>
            <a:ext cx="113546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Modifying lecture worksheets to enhance student learning. </a:t>
            </a:r>
          </a:p>
          <a:p>
            <a:pPr marL="514350" indent="-514350">
              <a:buFont typeface="+mj-lt"/>
              <a:buAutoNum type="arabicPeriod"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Crafting a pool of multiple-choice questions aimed at assessing student understanding. </a:t>
            </a:r>
          </a:p>
        </p:txBody>
      </p:sp>
    </p:spTree>
    <p:extLst>
      <p:ext uri="{BB962C8B-B14F-4D97-AF65-F5344CB8AC3E}">
        <p14:creationId xmlns:p14="http://schemas.microsoft.com/office/powerpoint/2010/main" val="416504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91886-BE60-95BB-6241-82FF700E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8932-3AED-36DA-6BD4-6516844E5FA7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Lecture Worksheets (30)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7BE777-9557-EFC7-285E-DD59D252FA91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6DCD8C-EE21-5FF3-F3B2-66070B63AEE9}"/>
              </a:ext>
            </a:extLst>
          </p:cNvPr>
          <p:cNvSpPr txBox="1"/>
          <p:nvPr/>
        </p:nvSpPr>
        <p:spPr>
          <a:xfrm>
            <a:off x="325160" y="1249961"/>
            <a:ext cx="113546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2022-2024: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Typically, a 4-page worksheet on concept discussion, equations, problems and conceptual questions</a:t>
            </a:r>
          </a:p>
          <a:p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Modification: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Adding a section highlighting the biological application and one corresponding problem illustrating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109632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an artery&#10;&#10;Description automatically generated">
            <a:extLst>
              <a:ext uri="{FF2B5EF4-FFF2-40B4-BE49-F238E27FC236}">
                <a16:creationId xmlns:a16="http://schemas.microsoft.com/office/drawing/2014/main" id="{E2FFDFD4-A086-1A03-0652-088AB6A5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68" y="965200"/>
            <a:ext cx="1838815" cy="206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 of a flow diagram&#10;&#10;Description automatically generated">
            <a:extLst>
              <a:ext uri="{FF2B5EF4-FFF2-40B4-BE49-F238E27FC236}">
                <a16:creationId xmlns:a16="http://schemas.microsoft.com/office/drawing/2014/main" id="{C5DD4997-FC54-1406-1976-5E7BAFC51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74" y="965200"/>
            <a:ext cx="3098193" cy="20602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C1C3B162-08A7-AEDA-F998-001B4A928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1" y="4464008"/>
            <a:ext cx="4733982" cy="8047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AB0B-1410-6400-70EB-1EE67346C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680" y="4606026"/>
            <a:ext cx="4733982" cy="5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8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64F9-BD1D-1916-84D2-FB708EBDD718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B8BE79-8EC8-F056-8254-9E37AE9F44D4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9834D9-77D3-E347-67A2-34948CC9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6"/>
          <a:stretch/>
        </p:blipFill>
        <p:spPr>
          <a:xfrm>
            <a:off x="5809467" y="1293669"/>
            <a:ext cx="6292517" cy="498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B48FA-0CE5-2B4E-C88E-72FCBB53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6" y="1249961"/>
            <a:ext cx="5734090" cy="34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7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F305-BED9-1F07-C878-370E74A2E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AB5B-D0D2-3CFD-AB3B-1ACD7BEB5B92}"/>
              </a:ext>
            </a:extLst>
          </p:cNvPr>
          <p:cNvSpPr txBox="1">
            <a:spLocks/>
          </p:cNvSpPr>
          <p:nvPr/>
        </p:nvSpPr>
        <p:spPr>
          <a:xfrm>
            <a:off x="503339" y="284411"/>
            <a:ext cx="10511405" cy="81454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5833C6-52D1-DF41-C6F0-A070EF0052E2}"/>
              </a:ext>
            </a:extLst>
          </p:cNvPr>
          <p:cNvCxnSpPr>
            <a:cxnSpLocks/>
          </p:cNvCxnSpPr>
          <p:nvPr/>
        </p:nvCxnSpPr>
        <p:spPr>
          <a:xfrm>
            <a:off x="402672" y="1174459"/>
            <a:ext cx="10444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98D305-AB37-8ABD-C366-F69EA123E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767" y="1335518"/>
            <a:ext cx="8520547" cy="52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2762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845</TotalTime>
  <Words>396</Words>
  <Application>Microsoft Office PowerPoint</Application>
  <PresentationFormat>Widescreen</PresentationFormat>
  <Paragraphs>62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</vt:lpstr>
      <vt:lpstr>Wingdings</vt:lpstr>
      <vt:lpstr>Retrospect</vt:lpstr>
      <vt:lpstr>Revamping Introductory Physics for Life Sciences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Learning Strategies in Teaching Physics for Pre-health Students in Large Classroom</dc:title>
  <dc:creator>Sundararajan, Jency Pricilla (zey9gt)</dc:creator>
  <cp:lastModifiedBy>Sundararajan, Jency Pricilla (zey9gt)</cp:lastModifiedBy>
  <cp:revision>154</cp:revision>
  <dcterms:created xsi:type="dcterms:W3CDTF">2023-03-31T17:08:40Z</dcterms:created>
  <dcterms:modified xsi:type="dcterms:W3CDTF">2024-10-19T03:00:15Z</dcterms:modified>
</cp:coreProperties>
</file>