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8" r:id="rId9"/>
    <p:sldId id="269" r:id="rId10"/>
    <p:sldId id="270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B1gqw9wCAZw8Os1oIGjwHRuLc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066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844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.clairmont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771188" y="251727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Arial Narrow"/>
              <a:buNone/>
            </a:pPr>
            <a:r>
              <a:rPr lang="en-US" sz="3200">
                <a:solidFill>
                  <a:srgbClr val="76923C"/>
                </a:solidFill>
                <a:latin typeface="Arial Narrow"/>
                <a:ea typeface="Arial Narrow"/>
                <a:cs typeface="Arial Narrow"/>
                <a:sym typeface="Arial Narrow"/>
              </a:rPr>
              <a:t>OUTCOMES OF MSU'S "QUANTUM LITERACY TEACHERS TRAINING" WORKSHOP (QLT2)</a:t>
            </a:r>
            <a:endParaRPr sz="3200">
              <a:solidFill>
                <a:srgbClr val="76923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82442" y="4225595"/>
            <a:ext cx="77724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900" b="1" dirty="0">
                <a:solidFill>
                  <a:schemeClr val="accent2"/>
                </a:solidFill>
              </a:rPr>
              <a:t>CSAAPT Fall 2024 Conference</a:t>
            </a:r>
            <a:endParaRPr sz="2900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October </a:t>
            </a:r>
            <a:r>
              <a:rPr lang="en-US" sz="2900" b="1" dirty="0">
                <a:solidFill>
                  <a:schemeClr val="accent2"/>
                </a:solidFill>
              </a:rPr>
              <a:t>19, 2024</a:t>
            </a:r>
            <a:endParaRPr sz="2900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 dirty="0">
                <a:solidFill>
                  <a:schemeClr val="accent2"/>
                </a:solidFill>
              </a:rPr>
              <a:t>Lilian </a:t>
            </a:r>
            <a:r>
              <a:rPr lang="en-US" b="1" dirty="0" smtClean="0">
                <a:solidFill>
                  <a:schemeClr val="accent2"/>
                </a:solidFill>
              </a:rPr>
              <a:t>Clairmont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Appomattox </a:t>
            </a:r>
            <a:r>
              <a:rPr lang="en-US" b="1" dirty="0">
                <a:solidFill>
                  <a:schemeClr val="accent2"/>
                </a:solidFill>
              </a:rPr>
              <a:t>Regional Governor’s School, </a:t>
            </a:r>
            <a:r>
              <a:rPr lang="en-US" b="1" dirty="0" smtClean="0">
                <a:solidFill>
                  <a:schemeClr val="accent2"/>
                </a:solidFill>
              </a:rPr>
              <a:t>VA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Email: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lilian.clairmont@gmail.com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LinkedIn:</a:t>
            </a:r>
            <a:r>
              <a:rPr lang="en-US" sz="2800" dirty="0" smtClean="0">
                <a:solidFill>
                  <a:schemeClr val="tx1"/>
                </a:solidFill>
              </a:rPr>
              <a:t> Lilian Clairmont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04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6923C"/>
                </a:solidFill>
              </a:rPr>
              <a:t>Context</a:t>
            </a:r>
            <a:endParaRPr b="1">
              <a:solidFill>
                <a:srgbClr val="76923C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 June of 2024, for five days, Morgan State University hosted </a:t>
            </a:r>
            <a:r>
              <a:rPr lang="en-US" dirty="0" smtClean="0"/>
              <a:t>a free, in-person, </a:t>
            </a:r>
            <a:r>
              <a:rPr lang="en-US" dirty="0"/>
              <a:t>weeklong summer workshop for teachers entitled “Quantum Literacy Training for Teachers”, or QLT</a:t>
            </a:r>
            <a:r>
              <a:rPr lang="en-US" baseline="30000" dirty="0"/>
              <a:t>2</a:t>
            </a:r>
            <a:r>
              <a:rPr lang="en-US" dirty="0"/>
              <a:t> for short.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Five teachers  participated, with various STEM backgrounds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Each teacher received a box of supplies for their classrooms</a:t>
            </a:r>
            <a:endParaRPr dirty="0"/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 dirty="0" smtClean="0">
                <a:solidFill>
                  <a:srgbClr val="76923C"/>
                </a:solidFill>
              </a:rPr>
              <a:t>Goals and Motivation</a:t>
            </a:r>
            <a:endParaRPr b="1" dirty="0">
              <a:solidFill>
                <a:srgbClr val="76923C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Morgan State's Physics Department supports high school teachers who want to embed quantum concepts in their curriculum that do NOT rely on advanced mathematics.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en-US" dirty="0"/>
              <a:t>The project is designed to develop confidence and expand knowledge of </a:t>
            </a:r>
            <a:r>
              <a:rPr lang="en-US" dirty="0" smtClean="0"/>
              <a:t>QIS principles.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MSU </a:t>
            </a:r>
            <a:r>
              <a:rPr lang="en-US" dirty="0" smtClean="0"/>
              <a:t>provides </a:t>
            </a:r>
            <a:r>
              <a:rPr lang="en-US" dirty="0"/>
              <a:t>mentors, equipment, and opportunities to "practice“ what </a:t>
            </a:r>
            <a:r>
              <a:rPr lang="en-US" dirty="0" smtClean="0"/>
              <a:t>attendees </a:t>
            </a:r>
            <a:r>
              <a:rPr lang="en-US" dirty="0"/>
              <a:t>have learned with other </a:t>
            </a:r>
            <a:r>
              <a:rPr lang="en-US" dirty="0" smtClean="0"/>
              <a:t>peers</a:t>
            </a:r>
            <a:endParaRPr lang="en-US" dirty="0"/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87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6923C"/>
                </a:solidFill>
              </a:rPr>
              <a:t>Target Audience</a:t>
            </a:r>
            <a:endParaRPr b="1">
              <a:solidFill>
                <a:srgbClr val="76923C"/>
              </a:solidFill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Pilot program, targeting STEM Teachers in the Baltimore Metropolitan area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5 </a:t>
            </a:r>
            <a:r>
              <a:rPr lang="en-US" dirty="0" smtClean="0"/>
              <a:t>attendees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Fields: </a:t>
            </a:r>
            <a:r>
              <a:rPr lang="en-US" dirty="0"/>
              <a:t>chemistry, math, physics, physical and computer science </a:t>
            </a:r>
            <a:endParaRPr dirty="0"/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6923C"/>
                </a:solidFill>
              </a:rPr>
              <a:t>Materials</a:t>
            </a:r>
            <a:endParaRPr b="1">
              <a:solidFill>
                <a:srgbClr val="76923C"/>
              </a:solidFill>
            </a:endParaRPr>
          </a:p>
        </p:txBody>
      </p:sp>
      <p:pic>
        <p:nvPicPr>
          <p:cNvPr id="109" name="Google Shape;10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6400"/>
            <a:ext cx="2019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6675" y="4683800"/>
            <a:ext cx="6430660" cy="110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1905000"/>
            <a:ext cx="2480310" cy="96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 descr="Morgan State University - Wikiwa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3150" y="2769797"/>
            <a:ext cx="1307386" cy="131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6923C"/>
                </a:solidFill>
              </a:rPr>
              <a:t>Structure</a:t>
            </a:r>
            <a:endParaRPr b="1">
              <a:solidFill>
                <a:srgbClr val="76923C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Morning </a:t>
            </a:r>
            <a:r>
              <a:rPr lang="en-US" dirty="0" smtClean="0"/>
              <a:t>session </a:t>
            </a:r>
            <a:r>
              <a:rPr lang="en-US" dirty="0"/>
              <a:t>9:00 – noon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Interactive </a:t>
            </a:r>
            <a:r>
              <a:rPr lang="en-US" dirty="0" smtClean="0"/>
              <a:t>lesson </a:t>
            </a:r>
            <a:r>
              <a:rPr lang="en-US" dirty="0"/>
              <a:t>and activities intertwined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Lunch break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Afternoon </a:t>
            </a:r>
            <a:r>
              <a:rPr lang="en-US" dirty="0" smtClean="0"/>
              <a:t>session </a:t>
            </a:r>
            <a:r>
              <a:rPr lang="en-US" dirty="0"/>
              <a:t>1:00 – 3:30 pm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Visit/Tour of labs and facilities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Activities</a:t>
            </a:r>
            <a:endParaRPr dirty="0"/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76923C"/>
                </a:solidFill>
              </a:rPr>
              <a:t>Schedule and Topics</a:t>
            </a:r>
            <a:endParaRPr b="1">
              <a:solidFill>
                <a:srgbClr val="76923C"/>
              </a:solidFill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Day 1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 smtClean="0"/>
              <a:t>Waves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 smtClean="0"/>
              <a:t>Wave </a:t>
            </a:r>
            <a:r>
              <a:rPr lang="en-US" dirty="0" smtClean="0"/>
              <a:t>vs.</a:t>
            </a:r>
            <a:r>
              <a:rPr lang="en-US" dirty="0" smtClean="0"/>
              <a:t> </a:t>
            </a:r>
            <a:r>
              <a:rPr lang="en-US" dirty="0"/>
              <a:t>particle behavior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/>
              <a:t>Wave-particle duality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/>
              <a:t>Is the world quantum or classical?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 b="1" dirty="0">
                <a:solidFill>
                  <a:schemeClr val="accent2"/>
                </a:solidFill>
              </a:rPr>
              <a:t>Day 2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/>
              <a:t>Activity: Wave Models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dirty="0"/>
              <a:t>Orbitals and wave functions</a:t>
            </a:r>
            <a:endParaRPr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Day 3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4989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Quantum Sensing/Polarization</a:t>
            </a:r>
            <a:endParaRPr/>
          </a:p>
          <a:p>
            <a:pPr marL="457200" lvl="0" indent="-4572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Uncertainty Principle</a:t>
            </a:r>
            <a:endParaRPr/>
          </a:p>
          <a:p>
            <a:pPr marL="457200" lvl="0" indent="-3162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b="1">
                <a:solidFill>
                  <a:schemeClr val="accent2"/>
                </a:solidFill>
              </a:rPr>
              <a:t>Day 4</a:t>
            </a:r>
            <a:endParaRPr/>
          </a:p>
          <a:p>
            <a:pPr marL="457200" lvl="0" indent="-4572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Polarization</a:t>
            </a:r>
            <a:endParaRPr/>
          </a:p>
          <a:p>
            <a:pPr marL="457200" lvl="0" indent="-4572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Malus Law</a:t>
            </a:r>
            <a:endParaRPr/>
          </a:p>
          <a:p>
            <a:pPr marL="457200" lvl="0" indent="-3162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b="1">
                <a:solidFill>
                  <a:schemeClr val="accent2"/>
                </a:solidFill>
              </a:rPr>
              <a:t>Day 5</a:t>
            </a:r>
            <a:endParaRPr/>
          </a:p>
          <a:p>
            <a:pPr marL="457200" lvl="0" indent="-4572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Mach-Zehnder Interferometer</a:t>
            </a:r>
            <a:endParaRPr/>
          </a:p>
          <a:p>
            <a:pPr marL="457200" lvl="0" indent="-4572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Quantum Coin Toss &amp; QKD</a:t>
            </a:r>
            <a:endParaRPr/>
          </a:p>
        </p:txBody>
      </p:sp>
      <p:pic>
        <p:nvPicPr>
          <p:cNvPr id="7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 dirty="0" smtClean="0">
                <a:solidFill>
                  <a:srgbClr val="76923C"/>
                </a:solidFill>
              </a:rPr>
              <a:t>My Experience as a Facilitator</a:t>
            </a:r>
            <a:endParaRPr b="1" dirty="0">
              <a:solidFill>
                <a:srgbClr val="76923C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Techniques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57200" y="2174874"/>
            <a:ext cx="4040188" cy="4202071"/>
          </a:xfrm>
        </p:spPr>
        <p:txBody>
          <a:bodyPr>
            <a:normAutofit fontScale="92500" lnSpcReduction="10000"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b="1" dirty="0"/>
              <a:t>Assumed </a:t>
            </a:r>
            <a:r>
              <a:rPr lang="en-US" b="1" u="sng" dirty="0"/>
              <a:t>no previous background</a:t>
            </a:r>
            <a:r>
              <a:rPr lang="en-US" dirty="0"/>
              <a:t> 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/>
              <a:t>Spiral </a:t>
            </a:r>
            <a:r>
              <a:rPr lang="en-US" dirty="0" smtClean="0"/>
              <a:t>teaching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 smtClean="0"/>
              <a:t>Seamlessly and organically weaved instruction and small activities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 smtClean="0"/>
              <a:t>Expanded week (5 days)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 smtClean="0"/>
              <a:t>Tours showed applications of content discussed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 smtClean="0"/>
          </a:p>
          <a:p>
            <a:pPr indent="-457200">
              <a:spcBef>
                <a:spcPts val="0"/>
              </a:spcBef>
              <a:buSzPts val="3200"/>
            </a:pPr>
            <a:r>
              <a:rPr lang="en-US" b="1" dirty="0" smtClean="0"/>
              <a:t>Questioning: “Where would this fit into your curriculum?”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Observations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buSzPts val="3200"/>
            </a:pPr>
            <a:r>
              <a:rPr lang="en-US" b="1" dirty="0" smtClean="0"/>
              <a:t>Group dynamics:</a:t>
            </a:r>
            <a:r>
              <a:rPr lang="en-US" dirty="0" smtClean="0"/>
              <a:t> from teacher/student to peers learning from each other</a:t>
            </a:r>
          </a:p>
          <a:p>
            <a:pPr marL="342900" indent="-342900">
              <a:spcBef>
                <a:spcPts val="0"/>
              </a:spcBef>
              <a:buSzPts val="3200"/>
            </a:pPr>
            <a:r>
              <a:rPr lang="en-US" b="1" dirty="0"/>
              <a:t>L</a:t>
            </a:r>
            <a:r>
              <a:rPr lang="en-US" b="1" dirty="0" smtClean="0"/>
              <a:t>earning curve: </a:t>
            </a:r>
            <a:r>
              <a:rPr lang="en-US" dirty="0" smtClean="0"/>
              <a:t>exponential</a:t>
            </a:r>
          </a:p>
          <a:p>
            <a:pPr marL="342900" indent="-342900">
              <a:spcBef>
                <a:spcPts val="0"/>
              </a:spcBef>
              <a:buSzPts val="3200"/>
            </a:pPr>
            <a:r>
              <a:rPr lang="en-US" b="1" dirty="0"/>
              <a:t>Curriculum integration: </a:t>
            </a:r>
            <a:r>
              <a:rPr lang="en-US" dirty="0"/>
              <a:t>various perspectives, including adaptations to the various rigor </a:t>
            </a:r>
            <a:r>
              <a:rPr lang="en-US" dirty="0" smtClean="0"/>
              <a:t>levels</a:t>
            </a:r>
          </a:p>
          <a:p>
            <a:pPr marL="342900" indent="-342900">
              <a:spcBef>
                <a:spcPts val="0"/>
              </a:spcBef>
              <a:buSzPts val="3200"/>
            </a:pPr>
            <a:endParaRPr lang="en-US" dirty="0"/>
          </a:p>
          <a:p>
            <a:pPr marL="342900" indent="-342900">
              <a:spcBef>
                <a:spcPts val="0"/>
              </a:spcBef>
              <a:buSzPts val="3200"/>
            </a:pPr>
            <a:r>
              <a:rPr lang="en-US" dirty="0" smtClean="0"/>
              <a:t>Confident and comfortable with equipment/labs</a:t>
            </a:r>
          </a:p>
          <a:p>
            <a:pPr marL="342900" indent="-342900">
              <a:spcBef>
                <a:spcPts val="0"/>
              </a:spcBef>
              <a:buSzPts val="3200"/>
            </a:pPr>
            <a:r>
              <a:rPr lang="en-US" dirty="0" smtClean="0"/>
              <a:t>Tours presented by grad students were inspirational to teachers</a:t>
            </a:r>
            <a:endParaRPr lang="en-US" dirty="0"/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39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4400"/>
              <a:buFont typeface="Calibri"/>
              <a:buNone/>
            </a:pPr>
            <a:r>
              <a:rPr lang="en-US" b="1" dirty="0" smtClean="0">
                <a:solidFill>
                  <a:srgbClr val="76923C"/>
                </a:solidFill>
              </a:rPr>
              <a:t>Conclusion</a:t>
            </a:r>
            <a:endParaRPr b="1" dirty="0">
              <a:solidFill>
                <a:srgbClr val="76923C"/>
              </a:solidFill>
            </a:endParaRP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Positive feedback: </a:t>
            </a:r>
            <a:r>
              <a:rPr lang="en-US" dirty="0" smtClean="0">
                <a:solidFill>
                  <a:schemeClr val="tx1"/>
                </a:solidFill>
              </a:rPr>
              <a:t>genuine interest in sharing information with students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 smtClean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Lab visits:</a:t>
            </a:r>
            <a:r>
              <a:rPr lang="en-US" dirty="0" smtClean="0">
                <a:solidFill>
                  <a:schemeClr val="tx1"/>
                </a:solidFill>
              </a:rPr>
              <a:t> reinforced content, provided context and were inspirational for teachers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b="1" dirty="0" smtClean="0">
                <a:solidFill>
                  <a:schemeClr val="tx1"/>
                </a:solidFill>
              </a:rPr>
              <a:t>Plans:</a:t>
            </a:r>
            <a:r>
              <a:rPr lang="en-US" dirty="0" smtClean="0">
                <a:solidFill>
                  <a:schemeClr val="tx1"/>
                </a:solidFill>
              </a:rPr>
              <a:t> expand the workshop next summer to a larger number of teachers.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buSzPts val="3200"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Google Shape;112;p5" descr="Morgan State University - Wikiw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058" y="5963478"/>
            <a:ext cx="548535" cy="59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5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381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OUTCOMES OF MSU'S "QUANTUM LITERACY TEACHERS TRAINING" WORKSHOP (QLT2)</vt:lpstr>
      <vt:lpstr>Context</vt:lpstr>
      <vt:lpstr>Goals and Motivation</vt:lpstr>
      <vt:lpstr>Target Audience</vt:lpstr>
      <vt:lpstr>Materials</vt:lpstr>
      <vt:lpstr>Structure</vt:lpstr>
      <vt:lpstr>Schedule and Topics</vt:lpstr>
      <vt:lpstr>My Experience as a Facilitator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OF MSU'S "QUANTUM LITERACY TEACHERS TRAINING" WORKSHOP (QLT2)</dc:title>
  <dc:creator>Lilian Clairmont</dc:creator>
  <cp:lastModifiedBy>Lilian Clairmont</cp:lastModifiedBy>
  <cp:revision>8</cp:revision>
  <dcterms:created xsi:type="dcterms:W3CDTF">2024-10-17T00:20:10Z</dcterms:created>
  <dcterms:modified xsi:type="dcterms:W3CDTF">2024-10-18T02:37:16Z</dcterms:modified>
</cp:coreProperties>
</file>