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9" r:id="rId1"/>
    <p:sldMasterId id="2147483695" r:id="rId2"/>
    <p:sldMasterId id="2147483700" r:id="rId3"/>
    <p:sldMasterId id="2147483712" r:id="rId4"/>
  </p:sldMasterIdLst>
  <p:notesMasterIdLst>
    <p:notesMasterId r:id="rId18"/>
  </p:notesMasterIdLst>
  <p:sldIdLst>
    <p:sldId id="291" r:id="rId5"/>
    <p:sldId id="259" r:id="rId6"/>
    <p:sldId id="290" r:id="rId7"/>
    <p:sldId id="292" r:id="rId8"/>
    <p:sldId id="304" r:id="rId9"/>
    <p:sldId id="305" r:id="rId10"/>
    <p:sldId id="294" r:id="rId11"/>
    <p:sldId id="274" r:id="rId12"/>
    <p:sldId id="264" r:id="rId13"/>
    <p:sldId id="300" r:id="rId14"/>
    <p:sldId id="307" r:id="rId15"/>
    <p:sldId id="303" r:id="rId16"/>
    <p:sldId id="30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933"/>
    <a:srgbClr val="F3F3F3"/>
    <a:srgbClr val="1E34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22"/>
    <p:restoredTop sz="94745"/>
  </p:normalViewPr>
  <p:slideViewPr>
    <p:cSldViewPr snapToGrid="0">
      <p:cViewPr varScale="1">
        <p:scale>
          <a:sx n="108" d="100"/>
          <a:sy n="108" d="100"/>
        </p:scale>
        <p:origin x="11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84D56-543E-F14F-986B-941156A86639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DEF388-E1AE-F448-9526-A5C6B331F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87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EF388-E1AE-F448-9526-A5C6B331F6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58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EF388-E1AE-F448-9526-A5C6B331F6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4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2fcffc8bbf1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0" tIns="45600" rIns="91250" bIns="456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/>
          </a:p>
        </p:txBody>
      </p:sp>
      <p:sp>
        <p:nvSpPr>
          <p:cNvPr id="612" name="Google Shape;612;g2fcffc8bbf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2fcffc8bbf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2fcffc8bbf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ee08ae2e62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ee08ae2e62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eee7b55d18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eee7b55d18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Note: the slides are designed for a whole class demonstration set up. The lesson plan will provide option to either do this a a rotation between work stations or as a group activity (lab).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EF388-E1AE-F448-9526-A5C6B331F61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92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52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80765E-9E46-F923-4537-881F829F0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b="19027"/>
          <a:stretch/>
        </p:blipFill>
        <p:spPr>
          <a:xfrm>
            <a:off x="-89029" y="88900"/>
            <a:ext cx="6234858" cy="6769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AEAD9E-24CC-6878-AB18-EADB79A8D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1000"/>
          </a:blip>
          <a:srcRect l="35154" b="58161"/>
          <a:stretch/>
        </p:blipFill>
        <p:spPr>
          <a:xfrm>
            <a:off x="0" y="2743003"/>
            <a:ext cx="11725928" cy="41149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649688-59E7-1703-6239-C6E17422C4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4360" y="2582103"/>
            <a:ext cx="5068866" cy="138053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EE2DF3-20B9-5FE4-78BC-2A84C112A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4360" y="4054718"/>
            <a:ext cx="5068866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E67FE4-A40D-2EE9-BF1D-253FA66505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654" t="77958" r="56462"/>
          <a:stretch/>
        </p:blipFill>
        <p:spPr>
          <a:xfrm>
            <a:off x="8858859" y="0"/>
            <a:ext cx="3333141" cy="10308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587E38-3EC4-A044-D625-EEAF1E6EC06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843950" y="974724"/>
            <a:ext cx="4952702" cy="166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82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6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39"/>
          <p:cNvSpPr txBox="1"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3pPr>
            <a:lvl4pPr lvl="3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8" name="Google Shape;168;p3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71" name="Google Shape;171;p39"/>
          <p:cNvSpPr/>
          <p:nvPr/>
        </p:nvSpPr>
        <p:spPr>
          <a:xfrm>
            <a:off x="939799" y="609600"/>
            <a:ext cx="1794800" cy="1796000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39"/>
          <p:cNvSpPr/>
          <p:nvPr/>
        </p:nvSpPr>
        <p:spPr>
          <a:xfrm>
            <a:off x="2613053" y="3503977"/>
            <a:ext cx="1936800" cy="1748800"/>
          </a:xfrm>
          <a:prstGeom prst="ellipse">
            <a:avLst/>
          </a:prstGeom>
          <a:solidFill>
            <a:srgbClr val="A5A5A5"/>
          </a:solidFill>
          <a:ln w="12700" cap="flat" cmpd="sng">
            <a:solidFill>
              <a:srgbClr val="78230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8991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title"/>
          </p:nvPr>
        </p:nvSpPr>
        <p:spPr>
          <a:xfrm>
            <a:off x="2192865" y="177403"/>
            <a:ext cx="91608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40"/>
          <p:cNvSpPr txBox="1">
            <a:spLocks noGrp="1"/>
          </p:cNvSpPr>
          <p:nvPr>
            <p:ph type="body" idx="1"/>
          </p:nvPr>
        </p:nvSpPr>
        <p:spPr>
          <a:xfrm>
            <a:off x="2192865" y="1670315"/>
            <a:ext cx="9160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6" name="Google Shape;176;p4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4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4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79" name="Google Shape;179;p40"/>
          <p:cNvSpPr/>
          <p:nvPr/>
        </p:nvSpPr>
        <p:spPr>
          <a:xfrm>
            <a:off x="0" y="0"/>
            <a:ext cx="1735600" cy="6858000"/>
          </a:xfrm>
          <a:prstGeom prst="rect">
            <a:avLst/>
          </a:prstGeom>
          <a:solidFill>
            <a:srgbClr val="006633"/>
          </a:solidFill>
          <a:ln w="41275" cap="flat" cmpd="sng">
            <a:solidFill>
              <a:srgbClr val="FFCC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2822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1"/>
          <p:cNvSpPr txBox="1">
            <a:spLocks noGrp="1"/>
          </p:cNvSpPr>
          <p:nvPr>
            <p:ph type="title"/>
          </p:nvPr>
        </p:nvSpPr>
        <p:spPr>
          <a:xfrm>
            <a:off x="831851" y="1709737"/>
            <a:ext cx="10515600" cy="28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6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41"/>
          <p:cNvSpPr txBox="1"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1pPr>
            <a:lvl2pPr marL="121917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828754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3pPr>
            <a:lvl4pPr marL="2438339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3047924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3657509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4267093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4876678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5486263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4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4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4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32862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2"/>
          <p:cNvSpPr txBox="1">
            <a:spLocks noGrp="1"/>
          </p:cNvSpPr>
          <p:nvPr>
            <p:ph type="title"/>
          </p:nvPr>
        </p:nvSpPr>
        <p:spPr>
          <a:xfrm>
            <a:off x="2201332" y="161925"/>
            <a:ext cx="91524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9" name="Google Shape;189;p4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4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4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4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6074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4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600" cy="8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121917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2438339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196" name="Google Shape;196;p43"/>
          <p:cNvSpPr txBox="1">
            <a:spLocks noGrp="1"/>
          </p:cNvSpPr>
          <p:nvPr>
            <p:ph type="body" idx="2"/>
          </p:nvPr>
        </p:nvSpPr>
        <p:spPr>
          <a:xfrm>
            <a:off x="838200" y="2505075"/>
            <a:ext cx="5157600" cy="35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4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200" cy="8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121917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2438339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198" name="Google Shape;198;p4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200" cy="35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4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4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4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02" name="Google Shape;202;p43"/>
          <p:cNvSpPr/>
          <p:nvPr/>
        </p:nvSpPr>
        <p:spPr>
          <a:xfrm>
            <a:off x="0" y="6189663"/>
            <a:ext cx="12192000" cy="668400"/>
          </a:xfrm>
          <a:prstGeom prst="rect">
            <a:avLst/>
          </a:prstGeom>
          <a:solidFill>
            <a:srgbClr val="7F7F7F"/>
          </a:solidFill>
          <a:ln w="12700" cap="flat" cmpd="sng">
            <a:solidFill>
              <a:srgbClr val="78230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3749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4"/>
          <p:cNvSpPr txBox="1">
            <a:spLocks noGrp="1"/>
          </p:cNvSpPr>
          <p:nvPr>
            <p:ph type="title"/>
          </p:nvPr>
        </p:nvSpPr>
        <p:spPr>
          <a:xfrm>
            <a:off x="2348983" y="348192"/>
            <a:ext cx="93688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4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4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4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08" name="Google Shape;208;p44"/>
          <p:cNvSpPr/>
          <p:nvPr/>
        </p:nvSpPr>
        <p:spPr>
          <a:xfrm>
            <a:off x="0" y="0"/>
            <a:ext cx="1984800" cy="6858000"/>
          </a:xfrm>
          <a:prstGeom prst="rect">
            <a:avLst/>
          </a:prstGeom>
          <a:solidFill>
            <a:srgbClr val="7F7F7F"/>
          </a:solidFill>
          <a:ln w="12700" cap="flat" cmpd="sng">
            <a:solidFill>
              <a:srgbClr val="78230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9716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4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4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213" name="Google Shape;213;p45"/>
          <p:cNvGrpSpPr/>
          <p:nvPr/>
        </p:nvGrpSpPr>
        <p:grpSpPr>
          <a:xfrm>
            <a:off x="690079" y="846670"/>
            <a:ext cx="3039604" cy="3048009"/>
            <a:chOff x="1236134" y="939800"/>
            <a:chExt cx="1913466" cy="2125134"/>
          </a:xfrm>
        </p:grpSpPr>
        <p:sp>
          <p:nvSpPr>
            <p:cNvPr id="214" name="Google Shape;214;p45"/>
            <p:cNvSpPr/>
            <p:nvPr/>
          </p:nvSpPr>
          <p:spPr>
            <a:xfrm>
              <a:off x="1236134" y="939800"/>
              <a:ext cx="1515600" cy="1515600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45"/>
            <p:cNvSpPr/>
            <p:nvPr/>
          </p:nvSpPr>
          <p:spPr>
            <a:xfrm>
              <a:off x="1930400" y="1845734"/>
              <a:ext cx="1219200" cy="1219200"/>
            </a:xfrm>
            <a:prstGeom prst="ellipse">
              <a:avLst/>
            </a:prstGeom>
            <a:solidFill>
              <a:srgbClr val="A5A5A5"/>
            </a:solidFill>
            <a:ln w="12700" cap="flat" cmpd="sng">
              <a:solidFill>
                <a:srgbClr val="78230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970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400" cy="16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4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400" cy="48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507987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170" lvl="1" indent="-48258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800"/>
            </a:lvl2pPr>
            <a:lvl3pPr marL="1828754" lvl="2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4pPr>
            <a:lvl5pPr marL="3047924" lvl="4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5pPr>
            <a:lvl6pPr marL="3657509" lvl="5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6pPr>
            <a:lvl7pPr marL="4267093" lvl="6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7pPr>
            <a:lvl8pPr marL="4876678" lvl="7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8pPr>
            <a:lvl9pPr marL="5486263" lvl="8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9pPr>
          </a:lstStyle>
          <a:p>
            <a:endParaRPr/>
          </a:p>
        </p:txBody>
      </p:sp>
      <p:sp>
        <p:nvSpPr>
          <p:cNvPr id="219" name="Google Shape;219;p4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400" cy="38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121917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828754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339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3047924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5pPr>
            <a:lvl6pPr marL="3657509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7093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678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6263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220" name="Google Shape;220;p4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4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4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57115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400" cy="16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4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400" cy="4873600"/>
          </a:xfrm>
          <a:prstGeom prst="rect">
            <a:avLst/>
          </a:prstGeom>
          <a:noFill/>
          <a:ln>
            <a:noFill/>
          </a:ln>
        </p:spPr>
      </p:sp>
      <p:sp>
        <p:nvSpPr>
          <p:cNvPr id="226" name="Google Shape;226;p4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400" cy="38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121917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828754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339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3047924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5pPr>
            <a:lvl6pPr marL="3657509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7093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678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6263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227" name="Google Shape;227;p4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4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4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43935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8"/>
          <p:cNvSpPr txBox="1">
            <a:spLocks noGrp="1"/>
          </p:cNvSpPr>
          <p:nvPr>
            <p:ph type="title"/>
          </p:nvPr>
        </p:nvSpPr>
        <p:spPr>
          <a:xfrm>
            <a:off x="2201332" y="161925"/>
            <a:ext cx="91524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48"/>
          <p:cNvSpPr txBox="1">
            <a:spLocks noGrp="1"/>
          </p:cNvSpPr>
          <p:nvPr>
            <p:ph type="body" idx="1"/>
          </p:nvPr>
        </p:nvSpPr>
        <p:spPr>
          <a:xfrm rot="5400000">
            <a:off x="4602000" y="-574975"/>
            <a:ext cx="4351200" cy="9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3" name="Google Shape;233;p4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4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40423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D8DBDB-5261-D586-111B-F461DB46A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2222" b="18224"/>
          <a:stretch/>
        </p:blipFill>
        <p:spPr>
          <a:xfrm>
            <a:off x="11070437" y="5676900"/>
            <a:ext cx="1121563" cy="11945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95F78E-F4A5-005F-D143-98D0ABF950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9671" t="64971" r="26779"/>
          <a:stretch/>
        </p:blipFill>
        <p:spPr>
          <a:xfrm>
            <a:off x="0" y="0"/>
            <a:ext cx="2044700" cy="9896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34430F-5A5E-5D4B-4BC7-884289535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2327C-9D0F-B15E-C5AE-0B4402F1F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56B8F-F397-B870-64C7-260815F62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2600" y="6356350"/>
            <a:ext cx="41148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GEORGE MASON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B4960-F59B-CF95-3858-F7F56D501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7400" y="6356350"/>
            <a:ext cx="406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4FE883-4AC6-394B-8129-6E4BB686DB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7237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9"/>
          <p:cNvSpPr txBox="1">
            <a:spLocks noGrp="1"/>
          </p:cNvSpPr>
          <p:nvPr>
            <p:ph type="title"/>
          </p:nvPr>
        </p:nvSpPr>
        <p:spPr>
          <a:xfrm rot="5400000">
            <a:off x="7133400" y="1956725"/>
            <a:ext cx="5812000" cy="2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49"/>
          <p:cNvSpPr txBox="1">
            <a:spLocks noGrp="1"/>
          </p:cNvSpPr>
          <p:nvPr>
            <p:ph type="body" idx="1"/>
          </p:nvPr>
        </p:nvSpPr>
        <p:spPr>
          <a:xfrm rot="5400000">
            <a:off x="1799300" y="-596075"/>
            <a:ext cx="5812000" cy="7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9" name="Google Shape;239;p4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4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4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359751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9343647" y="4235851"/>
            <a:ext cx="7496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2100047" y="4211003"/>
            <a:ext cx="7496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338859" y="1362700"/>
            <a:ext cx="9515557" cy="2032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338868" y="5292133"/>
            <a:ext cx="9515557" cy="2032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338867" y="2335685"/>
            <a:ext cx="9515600" cy="13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849633" y="3800052"/>
            <a:ext cx="6494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642494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67" y="3429200"/>
            <a:ext cx="12192000" cy="3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415600" y="1086400"/>
            <a:ext cx="11428400" cy="12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497512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100" y="6727600"/>
            <a:ext cx="12192000" cy="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8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0808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415600" y="1688233"/>
            <a:ext cx="53332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6443200" y="1688233"/>
            <a:ext cx="53332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935352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30559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373387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7484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72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72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72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72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72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72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72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72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72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54020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7" name="Google Shape;47;p9"/>
          <p:cNvCxnSpPr/>
          <p:nvPr/>
        </p:nvCxnSpPr>
        <p:spPr>
          <a:xfrm>
            <a:off x="6706233" y="5994000"/>
            <a:ext cx="62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354000" y="1386233"/>
            <a:ext cx="5393600" cy="22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354000" y="36358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06970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415600" y="5640967"/>
            <a:ext cx="7998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32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21089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A2F6515-D6D6-585C-70C8-97944CAA70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0100" t="-3420" r="27678" b="5864"/>
          <a:stretch/>
        </p:blipFill>
        <p:spPr>
          <a:xfrm>
            <a:off x="11019637" y="5562599"/>
            <a:ext cx="1172363" cy="13255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95F78E-F4A5-005F-D143-98D0ABF950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9671" t="64971" r="26779"/>
          <a:stretch/>
        </p:blipFill>
        <p:spPr>
          <a:xfrm>
            <a:off x="0" y="0"/>
            <a:ext cx="2044700" cy="9896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34430F-5A5E-5D4B-4BC7-884289535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2327C-9D0F-B15E-C5AE-0B4402F1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768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56B8F-F397-B870-64C7-260815F62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2600" y="6356350"/>
            <a:ext cx="41148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GEORGE MASON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B4960-F59B-CF95-3858-F7F56D501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7400" y="6356350"/>
            <a:ext cx="406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4FE883-4AC6-394B-8129-6E4BB686DB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A07B2B8-372A-822A-3B45-E45E06B6D59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30900" y="1825625"/>
            <a:ext cx="54229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33108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100" y="6727600"/>
            <a:ext cx="12192000" cy="1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39800"/>
            <a:ext cx="11360800" cy="20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7333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7333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7333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7333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7333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7333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7333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7333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7333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415600" y="3994200"/>
            <a:ext cx="11360800" cy="14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859414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32655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95F78E-F4A5-005F-D143-98D0ABF950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97" t="73191" r="26779"/>
          <a:stretch/>
        </p:blipFill>
        <p:spPr>
          <a:xfrm>
            <a:off x="5956300" y="-2875"/>
            <a:ext cx="2400300" cy="7573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2F6515-D6D6-585C-70C8-97944CAA70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0100" t="-3420" r="27678" b="5864"/>
          <a:stretch/>
        </p:blipFill>
        <p:spPr>
          <a:xfrm>
            <a:off x="11019637" y="5562599"/>
            <a:ext cx="1172363" cy="13255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34430F-5A5E-5D4B-4BC7-884289535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0" y="890886"/>
            <a:ext cx="46863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2327C-9D0F-B15E-C5AE-0B4402F1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6311900" cy="6858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56B8F-F397-B870-64C7-260815F62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2600" y="6356350"/>
            <a:ext cx="41148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GEORGE MASON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B4960-F59B-CF95-3858-F7F56D501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7400" y="6356350"/>
            <a:ext cx="406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4FE883-4AC6-394B-8129-6E4BB686DB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A07B2B8-372A-822A-3B45-E45E06B6D59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39000" y="2489201"/>
            <a:ext cx="4686300" cy="350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4652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7B771-CD45-205F-806A-816788390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800" y="2503174"/>
            <a:ext cx="4819650" cy="1267453"/>
          </a:xfrm>
        </p:spPr>
        <p:txBody>
          <a:bodyPr anchor="b">
            <a:norm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7E9AFD-F871-6540-2115-DB916F644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27800" y="3797615"/>
            <a:ext cx="4819650" cy="1500187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1765A9-74CD-CC1E-48E3-3A53C42703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259" t="9001" r="21570" b="78140"/>
          <a:stretch/>
        </p:blipFill>
        <p:spPr>
          <a:xfrm>
            <a:off x="8681059" y="6256631"/>
            <a:ext cx="3510941" cy="6013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D1F781-F4CE-AC60-F115-80945A7AEA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</a:blip>
          <a:srcRect l="6365" r="1479"/>
          <a:stretch/>
        </p:blipFill>
        <p:spPr>
          <a:xfrm>
            <a:off x="-1435100" y="419100"/>
            <a:ext cx="8085811" cy="698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56F55E-839E-3694-5C2F-4668203B2C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61300" y="276893"/>
            <a:ext cx="3773552" cy="126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83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80765E-9E46-F923-4537-881F829F0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b="19027"/>
          <a:stretch/>
        </p:blipFill>
        <p:spPr>
          <a:xfrm>
            <a:off x="4902150" y="-674203"/>
            <a:ext cx="7694778" cy="83541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649688-59E7-1703-6239-C6E17422C4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9481" y="3697149"/>
            <a:ext cx="7604864" cy="138053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EE2DF3-20B9-5FE4-78BC-2A84C112A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9796" y="5412912"/>
            <a:ext cx="3342354" cy="146451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587E38-3EC4-A044-D625-EEAF1E6EC0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061" y="1197215"/>
            <a:ext cx="5899299" cy="19814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3E1F77-3976-FC07-D6FA-5715ADAF14E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63982" y="3502855"/>
            <a:ext cx="5932940" cy="70057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758EA4-EA94-F72F-4C37-A2D336BDE9F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4906" y="5412912"/>
            <a:ext cx="651267" cy="65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238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4430F-5A5E-5D4B-4BC7-884289535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2327C-9D0F-B15E-C5AE-0B4402F1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166" y="1952234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56B8F-F397-B870-64C7-260815F62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10838536" y="5052805"/>
            <a:ext cx="2095133" cy="406400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GEORGE MASON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B4960-F59B-CF95-3858-F7F56D501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902" y="6356350"/>
            <a:ext cx="406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4FE883-4AC6-394B-8129-6E4BB686DB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370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95F78E-F4A5-005F-D143-98D0ABF950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97" t="73191" r="26779"/>
          <a:stretch/>
        </p:blipFill>
        <p:spPr>
          <a:xfrm>
            <a:off x="5956300" y="-2875"/>
            <a:ext cx="2400300" cy="7573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2F6515-D6D6-585C-70C8-97944CAA70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0100" t="-3420" r="27678" b="5864"/>
          <a:stretch/>
        </p:blipFill>
        <p:spPr>
          <a:xfrm>
            <a:off x="11019637" y="5562599"/>
            <a:ext cx="1172363" cy="13255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34430F-5A5E-5D4B-4BC7-884289535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0" y="890886"/>
            <a:ext cx="46863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2327C-9D0F-B15E-C5AE-0B4402F1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6311900" cy="6858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56B8F-F397-B870-64C7-260815F62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2600" y="6356350"/>
            <a:ext cx="41148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GEORGE MASON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B4960-F59B-CF95-3858-F7F56D501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7400" y="6356350"/>
            <a:ext cx="406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4FE883-4AC6-394B-8129-6E4BB686DB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A07B2B8-372A-822A-3B45-E45E06B6D59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39000" y="2489201"/>
            <a:ext cx="4686300" cy="350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4185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7B771-CD45-205F-806A-816788390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800" y="2503174"/>
            <a:ext cx="4819650" cy="1267453"/>
          </a:xfrm>
        </p:spPr>
        <p:txBody>
          <a:bodyPr anchor="b">
            <a:norm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7E9AFD-F871-6540-2115-DB916F644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27800" y="3797615"/>
            <a:ext cx="4819650" cy="1500187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D1F781-F4CE-AC60-F115-80945A7AEA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6365" r="1479"/>
          <a:stretch/>
        </p:blipFill>
        <p:spPr>
          <a:xfrm>
            <a:off x="-1435100" y="419100"/>
            <a:ext cx="8085811" cy="698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56F55E-839E-3694-5C2F-4668203B2C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61300" y="276893"/>
            <a:ext cx="3773552" cy="126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48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3DD871-3B5C-C6B1-86B7-BAD5C9E02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15E8F-94C3-DEA7-72D7-43D974A55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33BC0-FF84-DF07-2D03-812433C8C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F68AE-1121-E34D-AB43-7EFA01D82E5E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04D14-8F6B-6828-E58B-9590E68C80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5504E-6E70-6ECE-79C3-BCDDE83ED4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FE883-4AC6-394B-8129-6E4BB686D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32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3DD871-3B5C-C6B1-86B7-BAD5C9E02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15E8F-94C3-DEA7-72D7-43D974A55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33BC0-FF84-DF07-2D03-812433C8C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F68AE-1121-E34D-AB43-7EFA01D82E5E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04D14-8F6B-6828-E58B-9590E68C80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5504E-6E70-6ECE-79C3-BCDDE83ED4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7711" y="6356350"/>
            <a:ext cx="587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FE883-4AC6-394B-8129-6E4BB686DB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379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8"/>
          <p:cNvSpPr txBox="1">
            <a:spLocks noGrp="1"/>
          </p:cNvSpPr>
          <p:nvPr>
            <p:ph type="title"/>
          </p:nvPr>
        </p:nvSpPr>
        <p:spPr>
          <a:xfrm>
            <a:off x="2201332" y="161925"/>
            <a:ext cx="91524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" name="Google Shape;161;p38"/>
          <p:cNvSpPr txBox="1">
            <a:spLocks noGrp="1"/>
          </p:cNvSpPr>
          <p:nvPr>
            <p:ph type="body" idx="1"/>
          </p:nvPr>
        </p:nvSpPr>
        <p:spPr>
          <a:xfrm>
            <a:off x="2201332" y="1825625"/>
            <a:ext cx="91524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3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3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3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142379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8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73165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w-xcD1aM52ebVLoc-3PeSH50enwwMFv_/view?usp=drive_link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hyperlink" Target="https://drive.google.com/file/d/1U-2ET70l7QgNROgmEEjyyk_V12br1gJ8/view?usp=drive_link" TargetMode="External"/><Relationship Id="rId4" Type="http://schemas.openxmlformats.org/officeDocument/2006/relationships/hyperlink" Target="https://drive.google.com/file/d/17ZN5tozPcxljw-kq-WZYMoxVFHtOY4x4/view?usp=drive_lin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0E44AA-6E69-92B0-DEA9-60EE47C59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2503174"/>
            <a:ext cx="10870372" cy="1267453"/>
          </a:xfrm>
        </p:spPr>
        <p:txBody>
          <a:bodyPr>
            <a:normAutofit/>
          </a:bodyPr>
          <a:lstStyle/>
          <a:p>
            <a:r>
              <a:rPr lang="en-US" sz="4000" b="1" kern="1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Quantum Concepts for High School and College</a:t>
            </a:r>
            <a:br>
              <a:rPr lang="en-US" sz="4000" b="1" kern="1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865D72-EECA-418A-2089-8F55CD0A9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6435" y="3254276"/>
            <a:ext cx="10221015" cy="1500187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Jessica Rosenberg, Nancy </a:t>
            </a:r>
            <a:r>
              <a:rPr lang="en-US" sz="2400" dirty="0" err="1">
                <a:solidFill>
                  <a:schemeClr val="bg1"/>
                </a:solidFill>
              </a:rPr>
              <a:t>Holincheck</a:t>
            </a:r>
            <a:r>
              <a:rPr lang="en-US" sz="2400" dirty="0">
                <a:solidFill>
                  <a:schemeClr val="bg1"/>
                </a:solidFill>
              </a:rPr>
              <a:t>, Ben Dreyfus</a:t>
            </a:r>
            <a:endParaRPr lang="en-US" dirty="0"/>
          </a:p>
        </p:txBody>
      </p:sp>
      <p:pic>
        <p:nvPicPr>
          <p:cNvPr id="2050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6389AA8-5CAC-287B-A9BC-4A5DE9F89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450" y="5660219"/>
            <a:ext cx="2667000" cy="102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825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E0507-3789-FEFC-ADB8-E07175E2C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D943BD-1FE0-F89D-515A-BF7E014A9C01}"/>
              </a:ext>
            </a:extLst>
          </p:cNvPr>
          <p:cNvSpPr txBox="1">
            <a:spLocks/>
          </p:cNvSpPr>
          <p:nvPr/>
        </p:nvSpPr>
        <p:spPr>
          <a:xfrm>
            <a:off x="114300" y="234787"/>
            <a:ext cx="8051800" cy="12003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dirty="0"/>
              <a:t>Quantum Applications: </a:t>
            </a:r>
          </a:p>
          <a:p>
            <a:pPr algn="l">
              <a:lnSpc>
                <a:spcPct val="110000"/>
              </a:lnSpc>
            </a:pPr>
            <a:r>
              <a:rPr lang="en-US" dirty="0"/>
              <a:t>Sensing, Communications, Computing</a:t>
            </a:r>
            <a:endParaRPr lang="en-US" sz="3100" dirty="0">
              <a:latin typeface="Franklin Gothic Book" panose="020B05030201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7B631D1-E9F3-9D83-B95A-A6FB82D2E35A}"/>
              </a:ext>
            </a:extLst>
          </p:cNvPr>
          <p:cNvGrpSpPr/>
          <p:nvPr/>
        </p:nvGrpSpPr>
        <p:grpSpPr>
          <a:xfrm>
            <a:off x="546100" y="4134106"/>
            <a:ext cx="4622800" cy="2641674"/>
            <a:chOff x="114300" y="2362200"/>
            <a:chExt cx="5260236" cy="2984858"/>
          </a:xfrm>
        </p:grpSpPr>
        <p:pic>
          <p:nvPicPr>
            <p:cNvPr id="12290" name="Picture 2">
              <a:extLst>
                <a:ext uri="{FF2B5EF4-FFF2-40B4-BE49-F238E27FC236}">
                  <a16:creationId xmlns:a16="http://schemas.microsoft.com/office/drawing/2014/main" id="{9DBFE42C-8826-A621-196A-B341F41487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2362200"/>
              <a:ext cx="5260236" cy="2957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684B1EC-A2C9-6A71-6A84-1593431263E0}"/>
                </a:ext>
              </a:extLst>
            </p:cNvPr>
            <p:cNvSpPr txBox="1"/>
            <p:nvPr/>
          </p:nvSpPr>
          <p:spPr>
            <a:xfrm>
              <a:off x="114300" y="5039281"/>
              <a:ext cx="52602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/>
                <a:t>Institute for Quantum Computing, U. Waterloo </a:t>
              </a:r>
            </a:p>
          </p:txBody>
        </p:sp>
      </p:grpSp>
      <p:pic>
        <p:nvPicPr>
          <p:cNvPr id="12292" name="Picture 4">
            <a:extLst>
              <a:ext uri="{FF2B5EF4-FFF2-40B4-BE49-F238E27FC236}">
                <a16:creationId xmlns:a16="http://schemas.microsoft.com/office/drawing/2014/main" id="{16D1F513-24BF-3823-DEB6-031E54657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460463"/>
            <a:ext cx="5054600" cy="264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F9F8381D-2DD8-1A1D-A71A-9FF5CFAB3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860587"/>
            <a:ext cx="6146800" cy="44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4E69F4-E62B-D986-82E2-AB3E35313C13}"/>
              </a:ext>
            </a:extLst>
          </p:cNvPr>
          <p:cNvSpPr txBox="1"/>
          <p:nvPr/>
        </p:nvSpPr>
        <p:spPr>
          <a:xfrm>
            <a:off x="8597900" y="6343687"/>
            <a:ext cx="32639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Q is for Quantum, Terry Rudolph</a:t>
            </a:r>
          </a:p>
        </p:txBody>
      </p:sp>
    </p:spTree>
    <p:extLst>
      <p:ext uri="{BB962C8B-B14F-4D97-AF65-F5344CB8AC3E}">
        <p14:creationId xmlns:p14="http://schemas.microsoft.com/office/powerpoint/2010/main" val="2927238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FD28E-6ACE-81E7-099A-6C50F5455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148;p24">
            <a:extLst>
              <a:ext uri="{FF2B5EF4-FFF2-40B4-BE49-F238E27FC236}">
                <a16:creationId xmlns:a16="http://schemas.microsoft.com/office/drawing/2014/main" id="{3613138B-35A3-A7D6-A819-B6FCADB7A222}"/>
              </a:ext>
            </a:extLst>
          </p:cNvPr>
          <p:cNvSpPr txBox="1">
            <a:spLocks/>
          </p:cNvSpPr>
          <p:nvPr/>
        </p:nvSpPr>
        <p:spPr>
          <a:xfrm>
            <a:off x="1674421" y="364504"/>
            <a:ext cx="10372447" cy="123224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Quantum Immersion for High School Students</a:t>
            </a:r>
          </a:p>
          <a:p>
            <a:r>
              <a:rPr lang="en" sz="2400" dirty="0"/>
              <a:t>2 weeks online learning key concepts and about careers and applications</a:t>
            </a:r>
            <a:br>
              <a:rPr lang="en" sz="2400" dirty="0"/>
            </a:br>
            <a:r>
              <a:rPr lang="en" sz="2400" dirty="0"/>
              <a:t>1 week immersive career-focused in-person</a:t>
            </a:r>
            <a:br>
              <a:rPr lang="en-US" sz="2400" dirty="0"/>
            </a:br>
            <a:endParaRPr lang="en-US" sz="2000" dirty="0"/>
          </a:p>
        </p:txBody>
      </p:sp>
      <p:pic>
        <p:nvPicPr>
          <p:cNvPr id="5" name="Google Shape;149;p24">
            <a:extLst>
              <a:ext uri="{FF2B5EF4-FFF2-40B4-BE49-F238E27FC236}">
                <a16:creationId xmlns:a16="http://schemas.microsoft.com/office/drawing/2014/main" id="{4541C7D4-06D6-B072-1113-B203418EA0A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30954" b="13985"/>
          <a:stretch/>
        </p:blipFill>
        <p:spPr>
          <a:xfrm>
            <a:off x="4965188" y="3807885"/>
            <a:ext cx="7081679" cy="2923116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Google Shape;150;p24">
            <a:extLst>
              <a:ext uri="{FF2B5EF4-FFF2-40B4-BE49-F238E27FC236}">
                <a16:creationId xmlns:a16="http://schemas.microsoft.com/office/drawing/2014/main" id="{4909C3F1-6A78-1FC2-AE49-833E2FB894F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t="29996" b="20618"/>
          <a:stretch/>
        </p:blipFill>
        <p:spPr>
          <a:xfrm>
            <a:off x="105254" y="1247512"/>
            <a:ext cx="7204378" cy="2667167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Google Shape;151;p24">
            <a:extLst>
              <a:ext uri="{FF2B5EF4-FFF2-40B4-BE49-F238E27FC236}">
                <a16:creationId xmlns:a16="http://schemas.microsoft.com/office/drawing/2014/main" id="{FF281FE3-12B3-3F8B-3BFA-C464C6AC153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6914" y="3843087"/>
            <a:ext cx="2232501" cy="2977997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" name="Google Shape;153;p24">
            <a:extLst>
              <a:ext uri="{FF2B5EF4-FFF2-40B4-BE49-F238E27FC236}">
                <a16:creationId xmlns:a16="http://schemas.microsoft.com/office/drawing/2014/main" id="{F09A381A-6824-5F53-5203-2F0EA9DC526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3171" t="12474" b="11137"/>
          <a:stretch/>
        </p:blipFill>
        <p:spPr>
          <a:xfrm>
            <a:off x="7696629" y="1056800"/>
            <a:ext cx="4044168" cy="2667167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BA8479F-8DFC-66F1-21A8-9598C457E34D}"/>
              </a:ext>
            </a:extLst>
          </p:cNvPr>
          <p:cNvSpPr/>
          <p:nvPr/>
        </p:nvSpPr>
        <p:spPr>
          <a:xfrm>
            <a:off x="3452148" y="4710160"/>
            <a:ext cx="4892635" cy="1530396"/>
          </a:xfrm>
          <a:prstGeom prst="roundRect">
            <a:avLst/>
          </a:prstGeom>
          <a:solidFill>
            <a:srgbClr val="F3F3F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5100" lvl="0" algn="just">
              <a:lnSpc>
                <a:spcPct val="115000"/>
              </a:lnSpc>
              <a:buSzPts val="1000"/>
            </a:pPr>
            <a:r>
              <a:rPr lang="en-US" sz="2400" dirty="0">
                <a:solidFill>
                  <a:schemeClr val="tx1"/>
                </a:solidFill>
                <a:latin typeface="Ink Free" panose="03080402000500000000" pitchFamily="66" charset="0"/>
              </a:rPr>
              <a:t>“I feel like I could incorporate quantum into medicine which is really exciting.”</a:t>
            </a:r>
            <a:endParaRPr lang="en-US" sz="2400" dirty="0">
              <a:solidFill>
                <a:schemeClr val="tx1"/>
              </a:solidFill>
              <a:latin typeface="Ink Free" panose="03080402000500000000" pitchFamily="66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952DA47-D324-A491-23D3-65E3FAC19F49}"/>
              </a:ext>
            </a:extLst>
          </p:cNvPr>
          <p:cNvSpPr/>
          <p:nvPr/>
        </p:nvSpPr>
        <p:spPr>
          <a:xfrm>
            <a:off x="6188177" y="2596493"/>
            <a:ext cx="4313212" cy="1490026"/>
          </a:xfrm>
          <a:prstGeom prst="roundRect">
            <a:avLst/>
          </a:prstGeom>
          <a:solidFill>
            <a:srgbClr val="F3F3F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Ink Free" panose="03080402000500000000" pitchFamily="66" charset="0"/>
              </a:rPr>
              <a:t>“It has deepened my interest in STEM”</a:t>
            </a:r>
            <a:endParaRPr lang="en-US" sz="2400" dirty="0">
              <a:solidFill>
                <a:schemeClr val="tx1"/>
              </a:solidFill>
              <a:latin typeface="Ink Free" panose="03080402000500000000" pitchFamily="66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F7736B6-3941-00F8-F489-C59090CF19FE}"/>
              </a:ext>
            </a:extLst>
          </p:cNvPr>
          <p:cNvSpPr/>
          <p:nvPr/>
        </p:nvSpPr>
        <p:spPr>
          <a:xfrm>
            <a:off x="1539067" y="1825625"/>
            <a:ext cx="4335340" cy="2287639"/>
          </a:xfrm>
          <a:prstGeom prst="roundRect">
            <a:avLst/>
          </a:prstGeom>
          <a:solidFill>
            <a:srgbClr val="F3F3F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202124"/>
                </a:solidFill>
                <a:latin typeface="Ink Free" panose="03080402000500000000" pitchFamily="66" charset="0"/>
              </a:rPr>
              <a:t>“My perspective has shifted and I can see myself looking into Quantum Cryptography.”</a:t>
            </a:r>
            <a:endParaRPr lang="en-US" sz="2400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0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30433-DC91-3D8E-18A6-BA6EB080C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DF94B0-0780-3784-9EFF-8BB7B37E70C3}"/>
              </a:ext>
            </a:extLst>
          </p:cNvPr>
          <p:cNvSpPr txBox="1">
            <a:spLocks/>
          </p:cNvSpPr>
          <p:nvPr/>
        </p:nvSpPr>
        <p:spPr>
          <a:xfrm>
            <a:off x="114300" y="298287"/>
            <a:ext cx="8051800" cy="9209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dirty="0"/>
              <a:t>Why do we care… quantum edition</a:t>
            </a:r>
            <a:endParaRPr lang="en-US" sz="3100" dirty="0">
              <a:latin typeface="Franklin Gothic Book" panose="020B0503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542C2A-7BB1-5193-EC5A-1C324BDCE81C}"/>
              </a:ext>
            </a:extLst>
          </p:cNvPr>
          <p:cNvSpPr txBox="1"/>
          <p:nvPr/>
        </p:nvSpPr>
        <p:spPr>
          <a:xfrm>
            <a:off x="383735" y="1427892"/>
            <a:ext cx="92932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rgbClr val="FFC933"/>
                </a:solidFill>
                <a:effectLst/>
                <a:latin typeface="Calibri" panose="020F0502020204030204" pitchFamily="34" charset="0"/>
              </a:rPr>
              <a:t>Attempts at Quantum Supremacy in the Analysis of Particle Systems</a:t>
            </a:r>
            <a:endParaRPr lang="en-US" sz="2400" b="0" dirty="0">
              <a:solidFill>
                <a:srgbClr val="FFC933"/>
              </a:solidFill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24E321-9B44-3290-99FB-93AA9095E5DC}"/>
              </a:ext>
            </a:extLst>
          </p:cNvPr>
          <p:cNvSpPr txBox="1"/>
          <p:nvPr/>
        </p:nvSpPr>
        <p:spPr>
          <a:xfrm rot="20548052">
            <a:off x="2049942" y="3641630"/>
            <a:ext cx="560288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rgbClr val="FFC933"/>
                </a:solidFill>
                <a:effectLst/>
                <a:latin typeface="Calibri" panose="020F0502020204030204" pitchFamily="34" charset="0"/>
              </a:rPr>
              <a:t>Quantum Teleportation and its Applications in Communication</a:t>
            </a:r>
            <a:endParaRPr lang="en-US" sz="2400" b="0" dirty="0">
              <a:solidFill>
                <a:srgbClr val="FFC933"/>
              </a:solidFill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751D86-A227-E5BD-A6BD-6C4A617301A6}"/>
              </a:ext>
            </a:extLst>
          </p:cNvPr>
          <p:cNvSpPr txBox="1"/>
          <p:nvPr/>
        </p:nvSpPr>
        <p:spPr>
          <a:xfrm>
            <a:off x="140508" y="1922321"/>
            <a:ext cx="68135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rgbClr val="FFC933"/>
                </a:solidFill>
                <a:effectLst/>
                <a:latin typeface="Calibri" panose="020F0502020204030204" pitchFamily="34" charset="0"/>
              </a:rPr>
              <a:t>Detection of Dark Matter with Quantum Sensing</a:t>
            </a:r>
            <a:endParaRPr lang="en-US" sz="2400" b="0" dirty="0">
              <a:solidFill>
                <a:srgbClr val="FFC933"/>
              </a:solidFill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449E3D-FE1F-F008-09FA-9A1046E1DD71}"/>
              </a:ext>
            </a:extLst>
          </p:cNvPr>
          <p:cNvSpPr txBox="1"/>
          <p:nvPr/>
        </p:nvSpPr>
        <p:spPr>
          <a:xfrm rot="20584075">
            <a:off x="2476785" y="2707702"/>
            <a:ext cx="68135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rgbClr val="FFC933"/>
                </a:solidFill>
                <a:effectLst/>
                <a:latin typeface="Calibri" panose="020F0502020204030204" pitchFamily="34" charset="0"/>
              </a:rPr>
              <a:t>Quantum Internet and Future Uses</a:t>
            </a:r>
            <a:endParaRPr lang="en-US" sz="2400" b="0" dirty="0">
              <a:solidFill>
                <a:srgbClr val="FFC933"/>
              </a:solidFill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7A75D8-A002-91D0-0DF0-17EFFBE943D5}"/>
              </a:ext>
            </a:extLst>
          </p:cNvPr>
          <p:cNvSpPr txBox="1"/>
          <p:nvPr/>
        </p:nvSpPr>
        <p:spPr>
          <a:xfrm>
            <a:off x="383735" y="2513074"/>
            <a:ext cx="38221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dirty="0">
                <a:solidFill>
                  <a:srgbClr val="FFC933"/>
                </a:solidFill>
                <a:effectLst/>
                <a:latin typeface="Calibri" panose="020F0502020204030204" pitchFamily="34" charset="0"/>
              </a:rPr>
              <a:t>Improving Awareness of Space Debris through Quantum Sensing and Quantum Computing</a:t>
            </a:r>
            <a:endParaRPr lang="en-US" sz="2400" dirty="0">
              <a:solidFill>
                <a:srgbClr val="FFC933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BFEBD2-87F4-7B86-3266-6E6EFF6C0ED0}"/>
              </a:ext>
            </a:extLst>
          </p:cNvPr>
          <p:cNvSpPr txBox="1"/>
          <p:nvPr/>
        </p:nvSpPr>
        <p:spPr>
          <a:xfrm>
            <a:off x="6848403" y="3146676"/>
            <a:ext cx="54498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3F3F3"/>
                </a:solidFill>
              </a:rPr>
              <a:t>Quantum Corners: Improving Emergency Response with Smart Traffic Management and Quantum Sensors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C1AB7C-22F7-250C-13CE-D070A1C75006}"/>
              </a:ext>
            </a:extLst>
          </p:cNvPr>
          <p:cNvSpPr txBox="1"/>
          <p:nvPr/>
        </p:nvSpPr>
        <p:spPr>
          <a:xfrm rot="20485047">
            <a:off x="1374126" y="5155810"/>
            <a:ext cx="41656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3F3F3"/>
                </a:solidFill>
              </a:rPr>
              <a:t>Quantum Testbeds for Machine Learning Algorithms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39014C-D27A-1D9D-6CD4-5DD2411F2857}"/>
              </a:ext>
            </a:extLst>
          </p:cNvPr>
          <p:cNvSpPr txBox="1"/>
          <p:nvPr/>
        </p:nvSpPr>
        <p:spPr>
          <a:xfrm>
            <a:off x="4851382" y="4538353"/>
            <a:ext cx="76104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Can Quantum Sensor Solve Patient with PTSD in Sleep?</a:t>
            </a:r>
            <a:endParaRPr lang="en-US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79A693-23A4-EEE9-F90F-A400A7676879}"/>
              </a:ext>
            </a:extLst>
          </p:cNvPr>
          <p:cNvSpPr txBox="1"/>
          <p:nvPr/>
        </p:nvSpPr>
        <p:spPr>
          <a:xfrm>
            <a:off x="8006154" y="2158905"/>
            <a:ext cx="42332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3F3F3"/>
                </a:solidFill>
              </a:rPr>
              <a:t>QRYPT HAVEN: A Post-Quantum Cryptography Company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A6D548-548D-5E6C-B390-1BC02D3CEAD7}"/>
              </a:ext>
            </a:extLst>
          </p:cNvPr>
          <p:cNvSpPr txBox="1"/>
          <p:nvPr/>
        </p:nvSpPr>
        <p:spPr>
          <a:xfrm>
            <a:off x="4344019" y="6155181"/>
            <a:ext cx="83729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Sustainable Climate: Taking Action with Renewable Energy</a:t>
            </a:r>
            <a:endParaRPr lang="en-US" sz="2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056A3D-464A-EAF2-7E30-91F69EB5475B}"/>
              </a:ext>
            </a:extLst>
          </p:cNvPr>
          <p:cNvSpPr txBox="1"/>
          <p:nvPr/>
        </p:nvSpPr>
        <p:spPr>
          <a:xfrm>
            <a:off x="4617451" y="5338109"/>
            <a:ext cx="83729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Pollution in our Oceans: Applications of Quantum Sensing</a:t>
            </a:r>
            <a:endParaRPr lang="en-US" sz="2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3577A6-B835-3E64-B0DA-CCA6B2119790}"/>
              </a:ext>
            </a:extLst>
          </p:cNvPr>
          <p:cNvSpPr txBox="1"/>
          <p:nvPr/>
        </p:nvSpPr>
        <p:spPr>
          <a:xfrm>
            <a:off x="-1455" y="4262355"/>
            <a:ext cx="28448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rgbClr val="FFC933"/>
                </a:solidFill>
                <a:effectLst/>
                <a:latin typeface="Calibri" panose="020F0502020204030204" pitchFamily="34" charset="0"/>
              </a:rPr>
              <a:t>Personalizing Cancer Treatment with Quantum Machine Learning</a:t>
            </a:r>
            <a:endParaRPr lang="en-US" sz="2400" b="0" dirty="0">
              <a:solidFill>
                <a:srgbClr val="FFC933"/>
              </a:solidFill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398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AA3E7-A4C0-C8FB-3EF6-AFCCD6CB5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700" y="0"/>
            <a:ext cx="4000500" cy="1267453"/>
          </a:xfrm>
        </p:spPr>
        <p:txBody>
          <a:bodyPr/>
          <a:lstStyle/>
          <a:p>
            <a:pPr algn="l"/>
            <a:r>
              <a:rPr lang="en-US" dirty="0"/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C5701C-C8AD-503C-DC4A-EA63CAC7D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1509713"/>
            <a:ext cx="9791700" cy="4332287"/>
          </a:xfrm>
        </p:spPr>
        <p:txBody>
          <a:bodyPr>
            <a:normAutofit lnSpcReduction="10000"/>
          </a:bodyPr>
          <a:lstStyle/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Students need to understand how we know about quantum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For the most part, a first discussion of the technologies does not require a lot of math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Students need to see how quantum science is being applied to communications, sensing, and computing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Students can think about the applications of these technologies to important problems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Digging into a question that is interesting to them gets students more engaged and interested  </a:t>
            </a:r>
          </a:p>
        </p:txBody>
      </p:sp>
      <p:pic>
        <p:nvPicPr>
          <p:cNvPr id="4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B146728-0032-B61A-FB8B-BB1035F65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450" y="5660219"/>
            <a:ext cx="2667000" cy="102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433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BD6E6B7-D497-0DB6-1D46-14250FD765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Google Shape;67;p3">
            <a:extLst>
              <a:ext uri="{FF2B5EF4-FFF2-40B4-BE49-F238E27FC236}">
                <a16:creationId xmlns:a16="http://schemas.microsoft.com/office/drawing/2014/main" id="{0982A351-B7A5-72B5-8806-0EA381B1F1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9700" y="402638"/>
            <a:ext cx="7848600" cy="928500"/>
          </a:xfrm>
          <a:prstGeom prst="rect">
            <a:avLst/>
          </a:prstGeom>
          <a:solidFill>
            <a:srgbClr val="F3F3F3">
              <a:alpha val="0"/>
            </a:srgb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4000" dirty="0"/>
              <a:t>Who does Industry Expect to Hire?</a:t>
            </a:r>
            <a:endParaRPr sz="4000" dirty="0"/>
          </a:p>
        </p:txBody>
      </p:sp>
      <p:pic>
        <p:nvPicPr>
          <p:cNvPr id="9" name="Google Shape;68;p3">
            <a:extLst>
              <a:ext uri="{FF2B5EF4-FFF2-40B4-BE49-F238E27FC236}">
                <a16:creationId xmlns:a16="http://schemas.microsoft.com/office/drawing/2014/main" id="{EF2C793A-9C6E-63D3-0BB4-9425F7EDC49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2447"/>
          <a:stretch/>
        </p:blipFill>
        <p:spPr>
          <a:xfrm>
            <a:off x="6273267" y="2068630"/>
            <a:ext cx="5892094" cy="3602968"/>
          </a:xfrm>
          <a:prstGeom prst="rect">
            <a:avLst/>
          </a:prstGeom>
          <a:noFill/>
          <a:ln w="19050" cap="flat" cmpd="sng">
            <a:solidFill>
              <a:srgbClr val="00663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" name="Google Shape;69;p3">
            <a:extLst>
              <a:ext uri="{FF2B5EF4-FFF2-40B4-BE49-F238E27FC236}">
                <a16:creationId xmlns:a16="http://schemas.microsoft.com/office/drawing/2014/main" id="{997D07EB-6AD1-C5B5-1763-7D7E5BA5567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188" r="2971"/>
          <a:stretch/>
        </p:blipFill>
        <p:spPr>
          <a:xfrm>
            <a:off x="0" y="2068630"/>
            <a:ext cx="6273267" cy="3602968"/>
          </a:xfrm>
          <a:prstGeom prst="rect">
            <a:avLst/>
          </a:prstGeom>
          <a:noFill/>
          <a:ln w="19050" cap="flat" cmpd="sng">
            <a:solidFill>
              <a:srgbClr val="00663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" name="Google Shape;70;p3">
            <a:extLst>
              <a:ext uri="{FF2B5EF4-FFF2-40B4-BE49-F238E27FC236}">
                <a16:creationId xmlns:a16="http://schemas.microsoft.com/office/drawing/2014/main" id="{A2775DC6-8A33-AA35-1BF6-48F373E81CF3}"/>
              </a:ext>
            </a:extLst>
          </p:cNvPr>
          <p:cNvSpPr txBox="1"/>
          <p:nvPr/>
        </p:nvSpPr>
        <p:spPr>
          <a:xfrm>
            <a:off x="6688633" y="5816930"/>
            <a:ext cx="5405100" cy="533700"/>
          </a:xfrm>
          <a:prstGeom prst="rect">
            <a:avLst/>
          </a:prstGeom>
          <a:solidFill>
            <a:srgbClr val="F3F3F3"/>
          </a:solidFill>
          <a:ln w="19050" cap="flat" cmpd="sng">
            <a:solidFill>
              <a:srgbClr val="0066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Hughes et al 2021, http://arxiv.org/abs/2109.03601</a:t>
            </a: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0DD3E08-DD68-1DF5-D3B9-5E86F5851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7" y="5671598"/>
            <a:ext cx="2667000" cy="102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161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3D52DF-FC42-A94C-81F0-1229B6E77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7400" y="279400"/>
            <a:ext cx="2273300" cy="877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1E730E-6A30-5DE3-E564-10A4D95CDE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330" t="4469" r="1164"/>
          <a:stretch/>
        </p:blipFill>
        <p:spPr>
          <a:xfrm>
            <a:off x="6729234" y="1357287"/>
            <a:ext cx="5462766" cy="48223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132DDC-BA30-B52C-7A8B-DAD4031AF6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96"/>
          <a:stretch/>
        </p:blipFill>
        <p:spPr>
          <a:xfrm>
            <a:off x="0" y="3089559"/>
            <a:ext cx="6902069" cy="37684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2F43BF-552C-EC85-9EE4-74B1056DD4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8871853" cy="30895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639407-1A83-5F82-756C-C7C1EA386A61}"/>
              </a:ext>
            </a:extLst>
          </p:cNvPr>
          <p:cNvSpPr txBox="1"/>
          <p:nvPr/>
        </p:nvSpPr>
        <p:spPr>
          <a:xfrm>
            <a:off x="7232073" y="6270171"/>
            <a:ext cx="3954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Greinert</a:t>
            </a:r>
            <a:r>
              <a:rPr lang="en-US" dirty="0"/>
              <a:t> et al. 2024, arXiv.2410.07692 </a:t>
            </a:r>
          </a:p>
        </p:txBody>
      </p:sp>
    </p:spTree>
    <p:extLst>
      <p:ext uri="{BB962C8B-B14F-4D97-AF65-F5344CB8AC3E}">
        <p14:creationId xmlns:p14="http://schemas.microsoft.com/office/powerpoint/2010/main" val="3258622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0E44AA-6E69-92B0-DEA9-60EE47C59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65100"/>
            <a:ext cx="8051800" cy="176402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Quantum State: </a:t>
            </a:r>
            <a:br>
              <a:rPr lang="en-US" dirty="0"/>
            </a:br>
            <a:r>
              <a:rPr lang="en-US" sz="3100" dirty="0">
                <a:latin typeface="Franklin Gothic Book" panose="020B0503020102020204" pitchFamily="34" charset="0"/>
              </a:rPr>
              <a:t>A quantum state is a mathematical representation of a physical system, such as an atom, and provides the basis for processing quantum information.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8B78AFF-FE69-8396-E370-CF1C91189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80" y="2387353"/>
            <a:ext cx="4428762" cy="402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EEA5AC9F-E835-82F2-F93C-D780D7498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1" y="2760745"/>
            <a:ext cx="4065206" cy="3374121"/>
          </a:xfrm>
          <a:prstGeom prst="rect">
            <a:avLst/>
          </a:prstGeom>
          <a:solidFill>
            <a:srgbClr val="FFC933"/>
          </a:solidFill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FF28F71-1390-A17B-08CD-08EA2976F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7" b="9009"/>
          <a:stretch/>
        </p:blipFill>
        <p:spPr bwMode="auto">
          <a:xfrm>
            <a:off x="8855730" y="1390718"/>
            <a:ext cx="2618332" cy="262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D5AB85BD-E103-F4DA-7055-25389ABC7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976" y="4123693"/>
            <a:ext cx="2612124" cy="262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112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92"/>
          <p:cNvSpPr txBox="1">
            <a:spLocks noGrp="1"/>
          </p:cNvSpPr>
          <p:nvPr>
            <p:ph type="body" idx="1"/>
          </p:nvPr>
        </p:nvSpPr>
        <p:spPr>
          <a:xfrm>
            <a:off x="1850467" y="210768"/>
            <a:ext cx="10023200" cy="9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37061" indent="-33866" algn="ctr">
              <a:buSzPts val="2400"/>
              <a:buNone/>
            </a:pPr>
            <a:r>
              <a:rPr lang="en" sz="3200" b="1" dirty="0"/>
              <a:t>Quantum Professional Learning and Curriculum Development for Secondary Teachers</a:t>
            </a:r>
            <a:endParaRPr sz="3200" b="1" dirty="0"/>
          </a:p>
        </p:txBody>
      </p:sp>
      <p:pic>
        <p:nvPicPr>
          <p:cNvPr id="615" name="Google Shape;615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6900" y="1478265"/>
            <a:ext cx="2139200" cy="213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6900" y="4831801"/>
            <a:ext cx="2139197" cy="1604399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17" name="Google Shape;617;p92"/>
          <p:cNvPicPr preferRelativeResize="0"/>
          <p:nvPr/>
        </p:nvPicPr>
        <p:blipFill rotWithShape="1">
          <a:blip r:embed="rId5">
            <a:alphaModFix/>
          </a:blip>
          <a:srcRect t="22232" b="17106"/>
          <a:stretch/>
        </p:blipFill>
        <p:spPr>
          <a:xfrm>
            <a:off x="7589934" y="4589485"/>
            <a:ext cx="4059033" cy="1846703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18" name="Google Shape;618;p92"/>
          <p:cNvSpPr txBox="1"/>
          <p:nvPr/>
        </p:nvSpPr>
        <p:spPr>
          <a:xfrm>
            <a:off x="4296100" y="1289800"/>
            <a:ext cx="7249200" cy="24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82588" defTabSz="1219170">
              <a:lnSpc>
                <a:spcPct val="90000"/>
              </a:lnSpc>
              <a:spcBef>
                <a:spcPts val="1067"/>
              </a:spcBef>
              <a:buClr>
                <a:srgbClr val="000000"/>
              </a:buClr>
              <a:buSzPts val="2100"/>
              <a:buFont typeface="Calibri"/>
              <a:buChar char="●"/>
            </a:pPr>
            <a:r>
              <a:rPr lang="en" sz="28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Recruited 14 chemistry, physics, and computer science computer science teachers from across the DC-MD-VA region</a:t>
            </a:r>
            <a:endParaRPr sz="28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482588" defTabSz="1219170">
              <a:lnSpc>
                <a:spcPct val="90000"/>
              </a:lnSpc>
              <a:spcBef>
                <a:spcPts val="1333"/>
              </a:spcBef>
              <a:buClr>
                <a:srgbClr val="000000"/>
              </a:buClr>
              <a:buSzPts val="2100"/>
              <a:buFont typeface="Calibri"/>
              <a:buChar char="●"/>
            </a:pPr>
            <a:r>
              <a:rPr lang="en" sz="28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Teachers engaged in professional learning around quantum concepts and applications</a:t>
            </a:r>
            <a:endParaRPr sz="28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7061" indent="-33866" defTabSz="1219170">
              <a:lnSpc>
                <a:spcPct val="90000"/>
              </a:lnSpc>
              <a:spcBef>
                <a:spcPts val="1067"/>
              </a:spcBef>
              <a:buClr>
                <a:srgbClr val="000000"/>
              </a:buClr>
              <a:buSzPts val="2400"/>
            </a:pPr>
            <a:endParaRPr sz="2800" b="1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121917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92"/>
          <p:cNvSpPr txBox="1"/>
          <p:nvPr/>
        </p:nvSpPr>
        <p:spPr>
          <a:xfrm>
            <a:off x="1850467" y="3617467"/>
            <a:ext cx="9706000" cy="21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82588" defTabSz="1219170">
              <a:buClr>
                <a:srgbClr val="000000"/>
              </a:buClr>
              <a:buSzPts val="2100"/>
              <a:buFont typeface="Calibri"/>
              <a:buChar char="●"/>
            </a:pPr>
            <a:r>
              <a:rPr lang="en" sz="28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Teachers worked in disciplinary groups to develop curricular resources to use in their teaching  </a:t>
            </a:r>
            <a:endParaRPr sz="28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0" name="Google Shape;620;p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90216" y="4831801"/>
            <a:ext cx="2139197" cy="1604399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93"/>
          <p:cNvSpPr txBox="1">
            <a:spLocks noGrp="1"/>
          </p:cNvSpPr>
          <p:nvPr>
            <p:ph type="title"/>
          </p:nvPr>
        </p:nvSpPr>
        <p:spPr>
          <a:xfrm>
            <a:off x="3996122" y="0"/>
            <a:ext cx="2620000" cy="1963600"/>
          </a:xfrm>
          <a:prstGeom prst="rect">
            <a:avLst/>
          </a:prstGeom>
        </p:spPr>
        <p:txBody>
          <a:bodyPr spcFirstLastPara="1" wrap="square" lIns="91433" tIns="45700" rIns="91433" bIns="45700"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" sz="2933" b="1">
                <a:latin typeface="Arial"/>
                <a:ea typeface="Arial"/>
                <a:cs typeface="Arial"/>
                <a:sym typeface="Arial"/>
              </a:rPr>
              <a:t>Christina </a:t>
            </a:r>
            <a:br>
              <a:rPr lang="en" sz="2933" b="1">
                <a:latin typeface="Arial"/>
                <a:ea typeface="Arial"/>
                <a:cs typeface="Arial"/>
                <a:sym typeface="Arial"/>
              </a:rPr>
            </a:br>
            <a:r>
              <a:rPr lang="en" sz="2933" b="1">
                <a:latin typeface="Arial"/>
                <a:ea typeface="Arial"/>
                <a:cs typeface="Arial"/>
                <a:sym typeface="Arial"/>
              </a:rPr>
              <a:t>Cameron</a:t>
            </a:r>
            <a:endParaRPr sz="2933" b="1"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100000"/>
              </a:lnSpc>
            </a:pPr>
            <a:r>
              <a:rPr lang="en" sz="2400"/>
              <a:t>Bishop Ireton HS</a:t>
            </a:r>
            <a:endParaRPr sz="2400"/>
          </a:p>
        </p:txBody>
      </p:sp>
      <p:sp>
        <p:nvSpPr>
          <p:cNvPr id="626" name="Google Shape;626;p93"/>
          <p:cNvSpPr txBox="1">
            <a:spLocks noGrp="1"/>
          </p:cNvSpPr>
          <p:nvPr>
            <p:ph type="body" idx="1"/>
          </p:nvPr>
        </p:nvSpPr>
        <p:spPr>
          <a:xfrm>
            <a:off x="7078800" y="236466"/>
            <a:ext cx="5113200" cy="507200"/>
          </a:xfrm>
          <a:prstGeom prst="rect">
            <a:avLst/>
          </a:prstGeom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indent="0" algn="ctr">
              <a:buNone/>
            </a:pPr>
            <a:r>
              <a:rPr lang="en" sz="3200" dirty="0"/>
              <a:t>Quantum in Chemistry</a:t>
            </a:r>
            <a:endParaRPr sz="3200" dirty="0"/>
          </a:p>
        </p:txBody>
      </p:sp>
      <p:pic>
        <p:nvPicPr>
          <p:cNvPr id="627" name="Google Shape;627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9034" y="138767"/>
            <a:ext cx="1986999" cy="26459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28" name="Google Shape;628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9034" y="1063234"/>
            <a:ext cx="4921732" cy="55583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29" name="Google Shape;629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99467" y="2954600"/>
            <a:ext cx="4016655" cy="3666933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78C29C-2768-B3D1-EBE9-E8DE5332E1E6}"/>
              </a:ext>
            </a:extLst>
          </p:cNvPr>
          <p:cNvSpPr txBox="1">
            <a:spLocks/>
          </p:cNvSpPr>
          <p:nvPr/>
        </p:nvSpPr>
        <p:spPr>
          <a:xfrm>
            <a:off x="114300" y="298287"/>
            <a:ext cx="8051800" cy="13950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dirty="0"/>
              <a:t>Quantum Measurement</a:t>
            </a:r>
            <a:br>
              <a:rPr lang="en-US" dirty="0"/>
            </a:br>
            <a:endParaRPr lang="en-US" sz="3100" dirty="0">
              <a:latin typeface="Franklin Gothic Book" panose="020B0503020102020204" pitchFamily="34" charset="0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A7534F7C-51B1-7ECD-29F7-609A9F399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057761"/>
            <a:ext cx="5321940" cy="333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ouble-slit experiment - Wikipedia">
            <a:extLst>
              <a:ext uri="{FF2B5EF4-FFF2-40B4-BE49-F238E27FC236}">
                <a16:creationId xmlns:a16="http://schemas.microsoft.com/office/drawing/2014/main" id="{370CA162-5E1F-2F58-8CE1-96EA84F242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42"/>
          <a:stretch/>
        </p:blipFill>
        <p:spPr bwMode="auto">
          <a:xfrm>
            <a:off x="5605248" y="2057760"/>
            <a:ext cx="6370852" cy="333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1A77AF50-1690-C04F-E0F1-8977CE31C166}"/>
              </a:ext>
            </a:extLst>
          </p:cNvPr>
          <p:cNvSpPr txBox="1">
            <a:spLocks/>
          </p:cNvSpPr>
          <p:nvPr/>
        </p:nvSpPr>
        <p:spPr>
          <a:xfrm>
            <a:off x="114300" y="995836"/>
            <a:ext cx="8051800" cy="6975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3600" dirty="0">
                <a:latin typeface="+mn-lt"/>
              </a:rPr>
              <a:t>How do we know… quantum edition</a:t>
            </a:r>
          </a:p>
        </p:txBody>
      </p:sp>
      <p:pic>
        <p:nvPicPr>
          <p:cNvPr id="11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0D69C5E-801D-B837-7A3D-327EA237B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450" y="5660219"/>
            <a:ext cx="2667000" cy="102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906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r>
              <a:rPr lang="en"/>
              <a:t>Let’s play another game!</a:t>
            </a:r>
            <a:endParaRPr/>
          </a:p>
          <a:p>
            <a:r>
              <a:rPr lang="en" sz="4651"/>
              <a:t>Gomoku / Five-in-a-Row - Quantum Entanglement Edition</a:t>
            </a:r>
            <a:endParaRPr sz="4651"/>
          </a:p>
        </p:txBody>
      </p:sp>
      <p:sp>
        <p:nvSpPr>
          <p:cNvPr id="181" name="Google Shape;181;p31"/>
          <p:cNvSpPr txBox="1">
            <a:spLocks noGrp="1"/>
          </p:cNvSpPr>
          <p:nvPr>
            <p:ph type="body" idx="1"/>
          </p:nvPr>
        </p:nvSpPr>
        <p:spPr>
          <a:xfrm>
            <a:off x="415600" y="2166233"/>
            <a:ext cx="11360800" cy="425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" sz="2667" dirty="0">
                <a:solidFill>
                  <a:srgbClr val="000000"/>
                </a:solidFill>
              </a:rPr>
              <a:t>Object of the Game</a:t>
            </a:r>
            <a:endParaRPr sz="2667" dirty="0">
              <a:solidFill>
                <a:srgbClr val="000000"/>
              </a:solidFill>
            </a:endParaRPr>
          </a:p>
          <a:p>
            <a:pPr indent="-474121">
              <a:lnSpc>
                <a:spcPct val="100000"/>
              </a:lnSpc>
              <a:spcBef>
                <a:spcPts val="1333"/>
              </a:spcBef>
              <a:buClr>
                <a:srgbClr val="000000"/>
              </a:buClr>
              <a:buSzPts val="2000"/>
            </a:pPr>
            <a:r>
              <a:rPr lang="en" sz="2667" dirty="0">
                <a:solidFill>
                  <a:srgbClr val="000000"/>
                </a:solidFill>
              </a:rPr>
              <a:t>Be the first player to achieve five stones of one’s own color in a row, wherein said row may be vertical, horizontal, or diagonal.</a:t>
            </a:r>
            <a:endParaRPr sz="2667" dirty="0">
              <a:solidFill>
                <a:srgbClr val="000000"/>
              </a:solidFill>
            </a:endParaRPr>
          </a:p>
          <a:p>
            <a:pPr indent="-474121">
              <a:lnSpc>
                <a:spcPct val="100000"/>
              </a:lnSpc>
              <a:spcBef>
                <a:spcPts val="1333"/>
              </a:spcBef>
              <a:buClr>
                <a:srgbClr val="000000"/>
              </a:buClr>
              <a:buSzPts val="2000"/>
            </a:pPr>
            <a:r>
              <a:rPr lang="en" sz="2667" dirty="0">
                <a:solidFill>
                  <a:srgbClr val="000000"/>
                </a:solidFill>
              </a:rPr>
              <a:t>For every five stones placed by a single player, the player must entangle at least twice.</a:t>
            </a:r>
            <a:endParaRPr sz="2667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333"/>
              </a:spcBef>
              <a:buNone/>
            </a:pPr>
            <a:r>
              <a:rPr lang="en" sz="2667" dirty="0">
                <a:solidFill>
                  <a:srgbClr val="000000"/>
                </a:solidFill>
              </a:rPr>
              <a:t>Challenge:</a:t>
            </a:r>
            <a:endParaRPr sz="2667" dirty="0">
              <a:solidFill>
                <a:srgbClr val="000000"/>
              </a:solidFill>
            </a:endParaRPr>
          </a:p>
          <a:p>
            <a:pPr indent="-474121">
              <a:lnSpc>
                <a:spcPct val="100000"/>
              </a:lnSpc>
              <a:spcBef>
                <a:spcPts val="1333"/>
              </a:spcBef>
              <a:spcAft>
                <a:spcPts val="1333"/>
              </a:spcAft>
              <a:buClr>
                <a:srgbClr val="000000"/>
              </a:buClr>
              <a:buSzPts val="2000"/>
            </a:pPr>
            <a:r>
              <a:rPr lang="en" sz="2667" dirty="0">
                <a:solidFill>
                  <a:srgbClr val="000000"/>
                </a:solidFill>
              </a:rPr>
              <a:t>Combine both versions of the game! All rules apply! Each turn will need both a decision about measurement and a decision about entanglement. Good luck!</a:t>
            </a:r>
            <a:endParaRPr sz="2667" dirty="0">
              <a:solidFill>
                <a:srgbClr val="000000"/>
              </a:solidFill>
            </a:endParaRPr>
          </a:p>
        </p:txBody>
      </p:sp>
      <p:sp>
        <p:nvSpPr>
          <p:cNvPr id="182" name="Google Shape;182;p31"/>
          <p:cNvSpPr txBox="1"/>
          <p:nvPr/>
        </p:nvSpPr>
        <p:spPr>
          <a:xfrm>
            <a:off x="-5161633" y="3738200"/>
            <a:ext cx="99500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endParaRPr sz="2400" kern="0">
              <a:solidFill>
                <a:srgbClr val="695D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r>
              <a:rPr lang="en"/>
              <a:t>Photoelectric effect: Demonstration</a:t>
            </a:r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body" idx="1"/>
          </p:nvPr>
        </p:nvSpPr>
        <p:spPr>
          <a:xfrm>
            <a:off x="147600" y="1536633"/>
            <a:ext cx="7626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2500" lnSpcReduction="20000"/>
          </a:bodyPr>
          <a:lstStyle/>
          <a:p>
            <a:pPr marL="0" indent="0">
              <a:buNone/>
            </a:pPr>
            <a:r>
              <a:rPr lang="en" sz="2533" b="1">
                <a:latin typeface="Arial"/>
                <a:ea typeface="Arial"/>
                <a:cs typeface="Arial"/>
                <a:sym typeface="Arial"/>
              </a:rPr>
              <a:t>Guiding question</a:t>
            </a:r>
            <a:r>
              <a:rPr lang="en" sz="2533">
                <a:latin typeface="Arial"/>
                <a:ea typeface="Arial"/>
                <a:cs typeface="Arial"/>
                <a:sym typeface="Arial"/>
              </a:rPr>
              <a:t>: What is (are) the factor(s) affecting the photoelectric effect?</a:t>
            </a:r>
            <a:endParaRPr sz="2533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sz="2533" b="1">
                <a:latin typeface="Arial"/>
                <a:ea typeface="Arial"/>
                <a:cs typeface="Arial"/>
                <a:sym typeface="Arial"/>
              </a:rPr>
              <a:t>Demonstration:</a:t>
            </a:r>
            <a:endParaRPr sz="2533" b="1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sz="2533">
                <a:latin typeface="Arial"/>
                <a:ea typeface="Arial"/>
                <a:cs typeface="Arial"/>
                <a:sym typeface="Arial"/>
              </a:rPr>
              <a:t>Different types of light will be used on the top plate of a negatively charged electroscope:</a:t>
            </a:r>
            <a:endParaRPr sz="2533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sz="2533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White light</a:t>
            </a:r>
            <a:r>
              <a:rPr lang="en" sz="2533">
                <a:latin typeface="Arial"/>
                <a:ea typeface="Arial"/>
                <a:cs typeface="Arial"/>
                <a:sym typeface="Arial"/>
              </a:rPr>
              <a:t> (with different intensities), </a:t>
            </a:r>
            <a:r>
              <a:rPr lang="en" sz="2533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UV-A light </a:t>
            </a:r>
            <a:r>
              <a:rPr lang="en" sz="2533">
                <a:latin typeface="Arial"/>
                <a:ea typeface="Arial"/>
                <a:cs typeface="Arial"/>
                <a:sym typeface="Arial"/>
              </a:rPr>
              <a:t>(Black light), </a:t>
            </a:r>
            <a:r>
              <a:rPr lang="en" sz="2533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UV-C light </a:t>
            </a:r>
            <a:r>
              <a:rPr lang="en" sz="2533">
                <a:latin typeface="Arial"/>
                <a:ea typeface="Arial"/>
                <a:cs typeface="Arial"/>
                <a:sym typeface="Arial"/>
              </a:rPr>
              <a:t>(germicide light)</a:t>
            </a:r>
            <a:endParaRPr sz="2533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533">
                <a:latin typeface="Arial"/>
                <a:ea typeface="Arial"/>
                <a:cs typeface="Arial"/>
                <a:sym typeface="Arial"/>
              </a:rPr>
              <a:t>For each sources of light, observe the motion of the arm of the charged electroscope, if any. </a:t>
            </a:r>
            <a:endParaRPr sz="2533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39967" y="1266900"/>
            <a:ext cx="4067491" cy="5094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2024 Mason">
      <a:dk1>
        <a:srgbClr val="000000"/>
      </a:dk1>
      <a:lt1>
        <a:srgbClr val="FFFFFF"/>
      </a:lt1>
      <a:dk2>
        <a:srgbClr val="333333"/>
      </a:dk2>
      <a:lt2>
        <a:srgbClr val="E7E6E6"/>
      </a:lt2>
      <a:accent1>
        <a:srgbClr val="005138"/>
      </a:accent1>
      <a:accent2>
        <a:srgbClr val="FFC733"/>
      </a:accent2>
      <a:accent3>
        <a:srgbClr val="CF4520"/>
      </a:accent3>
      <a:accent4>
        <a:srgbClr val="067681"/>
      </a:accent4>
      <a:accent5>
        <a:srgbClr val="326195"/>
      </a:accent5>
      <a:accent6>
        <a:srgbClr val="796E65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7">
      <a:dk1>
        <a:srgbClr val="000000"/>
      </a:dk1>
      <a:lt1>
        <a:srgbClr val="FFFFFF"/>
      </a:lt1>
      <a:dk2>
        <a:srgbClr val="005138"/>
      </a:dk2>
      <a:lt2>
        <a:srgbClr val="E7E6E6"/>
      </a:lt2>
      <a:accent1>
        <a:srgbClr val="FFC733"/>
      </a:accent1>
      <a:accent2>
        <a:srgbClr val="333333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Red">
      <a:dk1>
        <a:srgbClr val="000000"/>
      </a:dk1>
      <a:lt1>
        <a:srgbClr val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8470</TotalTime>
  <Words>629</Words>
  <Application>Microsoft Macintosh PowerPoint</Application>
  <PresentationFormat>Widescreen</PresentationFormat>
  <Paragraphs>65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Aptos</vt:lpstr>
      <vt:lpstr>Arial</vt:lpstr>
      <vt:lpstr>Calibri</vt:lpstr>
      <vt:lpstr>Franklin Gothic Book</vt:lpstr>
      <vt:lpstr>Franklin Gothic Medium</vt:lpstr>
      <vt:lpstr>Ink Free</vt:lpstr>
      <vt:lpstr>Open Sans</vt:lpstr>
      <vt:lpstr>PT Sans Narrow</vt:lpstr>
      <vt:lpstr>Office Theme</vt:lpstr>
      <vt:lpstr>1_Office Theme</vt:lpstr>
      <vt:lpstr>2_Office Theme</vt:lpstr>
      <vt:lpstr>Tropic</vt:lpstr>
      <vt:lpstr>Quantum Concepts for High School and College </vt:lpstr>
      <vt:lpstr>Who does Industry Expect to Hire?</vt:lpstr>
      <vt:lpstr>PowerPoint Presentation</vt:lpstr>
      <vt:lpstr>Quantum State:  A quantum state is a mathematical representation of a physical system, such as an atom, and provides the basis for processing quantum information.</vt:lpstr>
      <vt:lpstr>PowerPoint Presentation</vt:lpstr>
      <vt:lpstr>Christina  Cameron Bishop Ireton HS</vt:lpstr>
      <vt:lpstr>PowerPoint Presentation</vt:lpstr>
      <vt:lpstr>Let’s play another game! Gomoku / Five-in-a-Row - Quantum Entanglement Edition</vt:lpstr>
      <vt:lpstr>Photoelectric effect: Demonstration</vt:lpstr>
      <vt:lpstr>PowerPoint Presentation</vt:lpstr>
      <vt:lpstr>PowerPoint Presentation</vt:lpstr>
      <vt:lpstr>PowerPoint Presentation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L Rosenberg</dc:creator>
  <cp:lastModifiedBy>Jessica L Rosenberg</cp:lastModifiedBy>
  <cp:revision>17</cp:revision>
  <dcterms:created xsi:type="dcterms:W3CDTF">2024-03-11T17:21:58Z</dcterms:created>
  <dcterms:modified xsi:type="dcterms:W3CDTF">2024-10-18T13:46:49Z</dcterms:modified>
</cp:coreProperties>
</file>