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1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33" autoAdjust="0"/>
  </p:normalViewPr>
  <p:slideViewPr>
    <p:cSldViewPr snapToGrid="0">
      <p:cViewPr varScale="1">
        <p:scale>
          <a:sx n="77" d="100"/>
          <a:sy n="77" d="100"/>
        </p:scale>
        <p:origin x="40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32E07-D807-41E2-8B9F-5C3C82B2EF9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5CE67-F3A2-4441-A244-AB8587F5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1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85CE67-F3A2-4441-A244-AB8587F545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F3F6-8BDE-46A2-8064-87AF2742BD7D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9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1BD3-458B-47EF-BD79-86DBED6B6EE2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3E17A-C464-4C3C-82D6-8F970C975530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4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9AFE-CEAD-4DD9-B821-36CF9FC5AB2B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0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42356-E1E2-4395-8114-614011B4ED3B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33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935AA-FBF3-43B3-A859-D0AA7B667A5E}" type="datetime1">
              <a:rPr lang="en-US" smtClean="0"/>
              <a:t>10/16/2024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A2B3-49E5-4A0F-A3DF-4AAA83CE491E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0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826F-70FC-40F5-8F67-42277574C781}" type="datetime1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7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508D-A71A-4D58-BC9A-12969954C95E}" type="datetime1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0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E9E1A-740B-4F4C-B261-34BCCD830116}" type="datetime1">
              <a:rPr lang="en-US" smtClean="0"/>
              <a:t>10/16/2024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7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F51F454-AA37-438D-BFF8-BC7F932001E7}" type="datetime1">
              <a:rPr lang="en-US" smtClean="0"/>
              <a:t>10/16/2024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4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A35D776-EFB6-42F9-BE01-D17F914A73D6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3C82A52-8A27-411E-861F-BD27C91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4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BEAA-70B4-4131-A4D0-D19F8749D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94205"/>
            <a:ext cx="8991600" cy="1645920"/>
          </a:xfrm>
        </p:spPr>
        <p:txBody>
          <a:bodyPr/>
          <a:lstStyle/>
          <a:p>
            <a:r>
              <a:rPr lang="en-US" cap="none"/>
              <a:t>Coefficient of Performance (COP) of a Stirling Refrigerator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41D52-E2D8-4E4F-B06B-98B998188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941293"/>
            <a:ext cx="6801612" cy="1239894"/>
          </a:xfrm>
        </p:spPr>
        <p:txBody>
          <a:bodyPr>
            <a:normAutofit/>
          </a:bodyPr>
          <a:lstStyle/>
          <a:p>
            <a:r>
              <a:rPr lang="en-US" sz="2400" i="1">
                <a:solidFill>
                  <a:srgbClr val="FFC000"/>
                </a:solidFill>
              </a:rPr>
              <a:t>Carl E. Mungan, Physics Department</a:t>
            </a:r>
          </a:p>
          <a:p>
            <a:r>
              <a:rPr lang="en-US" sz="2400" i="1">
                <a:solidFill>
                  <a:srgbClr val="FFC000"/>
                </a:solidFill>
              </a:rPr>
              <a:t>U.S. Naval Academy, Annapolis MD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ED5797D-CA6D-438C-80E0-A223D1AAF487}"/>
              </a:ext>
            </a:extLst>
          </p:cNvPr>
          <p:cNvSpPr txBox="1">
            <a:spLocks/>
          </p:cNvSpPr>
          <p:nvPr/>
        </p:nvSpPr>
        <p:spPr>
          <a:xfrm>
            <a:off x="270649" y="176958"/>
            <a:ext cx="2710057" cy="47618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Spring 2024 Meeting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746FF3C-C51F-46E6-BA85-E5B84F9C6EAD}"/>
              </a:ext>
            </a:extLst>
          </p:cNvPr>
          <p:cNvSpPr txBox="1">
            <a:spLocks/>
          </p:cNvSpPr>
          <p:nvPr/>
        </p:nvSpPr>
        <p:spPr>
          <a:xfrm>
            <a:off x="270648" y="6204857"/>
            <a:ext cx="3838213" cy="47618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Jefferson Lab, Newport News VA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EEA3F0B-0D8E-41DA-A9EC-8EC856FD1F4B}"/>
              </a:ext>
            </a:extLst>
          </p:cNvPr>
          <p:cNvSpPr txBox="1">
            <a:spLocks/>
          </p:cNvSpPr>
          <p:nvPr/>
        </p:nvSpPr>
        <p:spPr>
          <a:xfrm>
            <a:off x="8318665" y="176958"/>
            <a:ext cx="3602686" cy="47618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Saturday 19 October 2024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F8AC70C-0BC4-4EE3-8484-8E05D60D3DA0}"/>
              </a:ext>
            </a:extLst>
          </p:cNvPr>
          <p:cNvSpPr txBox="1">
            <a:spLocks/>
          </p:cNvSpPr>
          <p:nvPr/>
        </p:nvSpPr>
        <p:spPr>
          <a:xfrm>
            <a:off x="8356271" y="6204856"/>
            <a:ext cx="3565082" cy="47618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Chesapeake Section of AAPT</a:t>
            </a:r>
          </a:p>
        </p:txBody>
      </p:sp>
    </p:spTree>
    <p:extLst>
      <p:ext uri="{BB962C8B-B14F-4D97-AF65-F5344CB8AC3E}">
        <p14:creationId xmlns:p14="http://schemas.microsoft.com/office/powerpoint/2010/main" val="321954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10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72F56A-11D5-461A-80EA-997BA786049C}"/>
              </a:ext>
            </a:extLst>
          </p:cNvPr>
          <p:cNvSpPr/>
          <p:nvPr/>
        </p:nvSpPr>
        <p:spPr>
          <a:xfrm>
            <a:off x="3794436" y="2670262"/>
            <a:ext cx="1911502" cy="19115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ABBFC-F35C-4D6F-A34B-B7C0237B004C}"/>
              </a:ext>
            </a:extLst>
          </p:cNvPr>
          <p:cNvSpPr/>
          <p:nvPr/>
        </p:nvSpPr>
        <p:spPr>
          <a:xfrm>
            <a:off x="3090493" y="5205878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CBA73-A33C-47DA-9F0A-2E076577295A}"/>
              </a:ext>
            </a:extLst>
          </p:cNvPr>
          <p:cNvSpPr/>
          <p:nvPr/>
        </p:nvSpPr>
        <p:spPr>
          <a:xfrm>
            <a:off x="3090493" y="855976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B909F-16DC-4174-B2CA-7C1FB37D773D}"/>
              </a:ext>
            </a:extLst>
          </p:cNvPr>
          <p:cNvSpPr/>
          <p:nvPr/>
        </p:nvSpPr>
        <p:spPr>
          <a:xfrm>
            <a:off x="813849" y="3014757"/>
            <a:ext cx="1756616" cy="1222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580C45-767B-4518-9C17-BAE3B9C2E90B}"/>
              </a:ext>
            </a:extLst>
          </p:cNvPr>
          <p:cNvCxnSpPr>
            <a:endCxn id="6" idx="2"/>
          </p:cNvCxnSpPr>
          <p:nvPr/>
        </p:nvCxnSpPr>
        <p:spPr>
          <a:xfrm>
            <a:off x="2570465" y="3626013"/>
            <a:ext cx="122397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C96D1B-F22A-4B90-80FF-E1529882C4C9}"/>
              </a:ext>
            </a:extLst>
          </p:cNvPr>
          <p:cNvCxnSpPr>
            <a:stCxn id="7" idx="0"/>
            <a:endCxn id="6" idx="4"/>
          </p:cNvCxnSpPr>
          <p:nvPr/>
        </p:nvCxnSpPr>
        <p:spPr>
          <a:xfrm flipV="1">
            <a:off x="4745122" y="4581764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C9CC43-A0A1-4BB6-B7EB-287AFAEC3F1C}"/>
              </a:ext>
            </a:extLst>
          </p:cNvPr>
          <p:cNvCxnSpPr/>
          <p:nvPr/>
        </p:nvCxnSpPr>
        <p:spPr>
          <a:xfrm flipV="1">
            <a:off x="4737524" y="2046148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8DC553-64F7-4BEC-923B-AA2C68309C49}"/>
              </a:ext>
            </a:extLst>
          </p:cNvPr>
          <p:cNvSpPr txBox="1"/>
          <p:nvPr/>
        </p:nvSpPr>
        <p:spPr>
          <a:xfrm>
            <a:off x="3641711" y="1127897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ambient surroundings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A547A9-2008-4EA7-B9B0-7B52B3EECC35}"/>
              </a:ext>
            </a:extLst>
          </p:cNvPr>
          <p:cNvSpPr txBox="1"/>
          <p:nvPr/>
        </p:nvSpPr>
        <p:spPr>
          <a:xfrm>
            <a:off x="3687783" y="5477798"/>
            <a:ext cx="2114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sample compartment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F9F435-8AA4-4575-B537-966E35D776DF}"/>
              </a:ext>
            </a:extLst>
          </p:cNvPr>
          <p:cNvSpPr txBox="1"/>
          <p:nvPr/>
        </p:nvSpPr>
        <p:spPr>
          <a:xfrm>
            <a:off x="974655" y="3302847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A3677B-93EB-4D74-BBD1-825648D26F00}"/>
              </a:ext>
            </a:extLst>
          </p:cNvPr>
          <p:cNvSpPr txBox="1"/>
          <p:nvPr/>
        </p:nvSpPr>
        <p:spPr>
          <a:xfrm>
            <a:off x="4133416" y="3164347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monatomic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D2CC7-5F26-4120-80C6-A5CBED98E7FC}"/>
              </a:ext>
            </a:extLst>
          </p:cNvPr>
          <p:cNvSpPr txBox="1"/>
          <p:nvPr/>
        </p:nvSpPr>
        <p:spPr>
          <a:xfrm>
            <a:off x="2943990" y="325668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C9D4CF-8DD9-4AB7-B64F-FD859E35CE4C}"/>
              </a:ext>
            </a:extLst>
          </p:cNvPr>
          <p:cNvSpPr txBox="1"/>
          <p:nvPr/>
        </p:nvSpPr>
        <p:spPr>
          <a:xfrm>
            <a:off x="3880572" y="2066786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ab</a:t>
            </a:r>
          </a:p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A64DE0-60D2-4961-80D0-5D7DFEF602CC}"/>
              </a:ext>
            </a:extLst>
          </p:cNvPr>
          <p:cNvSpPr txBox="1"/>
          <p:nvPr/>
        </p:nvSpPr>
        <p:spPr>
          <a:xfrm>
            <a:off x="3905245" y="4565946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cd</a:t>
            </a:r>
          </a:p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AD7E21-0902-4C33-B5FE-98AA30931CD2}"/>
              </a:ext>
            </a:extLst>
          </p:cNvPr>
          <p:cNvSpPr txBox="1"/>
          <p:nvPr/>
        </p:nvSpPr>
        <p:spPr>
          <a:xfrm>
            <a:off x="6173790" y="2287185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da</a:t>
            </a:r>
          </a:p>
          <a:p>
            <a:pPr algn="ctr"/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Q'</a:t>
            </a:r>
            <a:r>
              <a:rPr lang="en-US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i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2FF74143-3055-4EBF-8D11-0D242A248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578" y="5462008"/>
            <a:ext cx="1540568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C45FFA-C2EA-449E-9613-2FF457EB268B}"/>
              </a:ext>
            </a:extLst>
          </p:cNvPr>
          <p:cNvSpPr txBox="1"/>
          <p:nvPr/>
        </p:nvSpPr>
        <p:spPr>
          <a:xfrm>
            <a:off x="72570" y="35673"/>
            <a:ext cx="6609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 #2—irreversible without regenerator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6021EFF-3077-47C2-BDB0-109716F017EE}"/>
              </a:ext>
            </a:extLst>
          </p:cNvPr>
          <p:cNvCxnSpPr/>
          <p:nvPr/>
        </p:nvCxnSpPr>
        <p:spPr>
          <a:xfrm>
            <a:off x="5623040" y="3256681"/>
            <a:ext cx="585446" cy="0"/>
          </a:xfrm>
          <a:prstGeom prst="line">
            <a:avLst/>
          </a:prstGeom>
          <a:ln w="19050">
            <a:solidFill>
              <a:srgbClr val="FF0000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06F1358-348A-4C38-A033-B313363ABAFF}"/>
              </a:ext>
            </a:extLst>
          </p:cNvPr>
          <p:cNvCxnSpPr/>
          <p:nvPr/>
        </p:nvCxnSpPr>
        <p:spPr>
          <a:xfrm>
            <a:off x="5627802" y="3991505"/>
            <a:ext cx="58544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C61F2EE-2694-4406-B1FD-4D5819F496BE}"/>
              </a:ext>
            </a:extLst>
          </p:cNvPr>
          <p:cNvCxnSpPr>
            <a:cxnSpLocks/>
          </p:cNvCxnSpPr>
          <p:nvPr/>
        </p:nvCxnSpPr>
        <p:spPr>
          <a:xfrm>
            <a:off x="6203724" y="3991505"/>
            <a:ext cx="0" cy="12207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662F85-D2A1-4718-9B42-8B873351EF11}"/>
              </a:ext>
            </a:extLst>
          </p:cNvPr>
          <p:cNvCxnSpPr>
            <a:cxnSpLocks/>
          </p:cNvCxnSpPr>
          <p:nvPr/>
        </p:nvCxnSpPr>
        <p:spPr>
          <a:xfrm>
            <a:off x="6199190" y="2046148"/>
            <a:ext cx="0" cy="1210533"/>
          </a:xfrm>
          <a:prstGeom prst="straightConnector1">
            <a:avLst/>
          </a:prstGeom>
          <a:ln w="1905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988C3CF-A196-433A-A94F-4721187F34D4}"/>
              </a:ext>
            </a:extLst>
          </p:cNvPr>
          <p:cNvSpPr txBox="1"/>
          <p:nvPr/>
        </p:nvSpPr>
        <p:spPr>
          <a:xfrm>
            <a:off x="6183086" y="4211975"/>
            <a:ext cx="83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bc</a:t>
            </a:r>
          </a:p>
          <a:p>
            <a:pPr algn="ctr"/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Q'</a:t>
            </a:r>
            <a:r>
              <a:rPr lang="en-US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i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E71AC54-286D-4930-ABF1-45C79509D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5950" y="1800251"/>
            <a:ext cx="4100210" cy="304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6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0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11</a:t>
            </a:fld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D8C93-67BF-4DE2-B491-C65563579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416558"/>
            <a:ext cx="142571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DFFDDC0-501F-4739-8373-2B2EDCE5FD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816840"/>
              </p:ext>
            </p:extLst>
          </p:nvPr>
        </p:nvGraphicFramePr>
        <p:xfrm>
          <a:off x="1562100" y="416559"/>
          <a:ext cx="8859586" cy="901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4" imgW="4241800" imgH="431800" progId="Equation.DSMT4">
                  <p:embed/>
                </p:oleObj>
              </mc:Choice>
              <mc:Fallback>
                <p:oleObj name="Equation" r:id="rId4" imgW="42418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416559"/>
                        <a:ext cx="8859586" cy="9018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0F12215-5C0E-418F-AED9-D27D2FD03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1732453"/>
            <a:ext cx="22185637" cy="50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A939C8-DF23-4D6D-ACA6-764F69149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1745479"/>
            <a:ext cx="196158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0D4F281-578C-487B-BC77-8A19A4A956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248392"/>
              </p:ext>
            </p:extLst>
          </p:nvPr>
        </p:nvGraphicFramePr>
        <p:xfrm>
          <a:off x="368300" y="1800554"/>
          <a:ext cx="5388986" cy="1067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6" imgW="2565400" imgH="508000" progId="Equation.DSMT4">
                  <p:embed/>
                </p:oleObj>
              </mc:Choice>
              <mc:Fallback>
                <p:oleObj name="Equation" r:id="rId6" imgW="2565400" imgH="508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1800554"/>
                        <a:ext cx="5388986" cy="10671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5203F0-5903-4A4F-B989-1ECCAF23C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425" y="2981371"/>
            <a:ext cx="227504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C79640D-24C1-4C2D-A43E-BC2DE8FC33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647520"/>
              </p:ext>
            </p:extLst>
          </p:nvPr>
        </p:nvGraphicFramePr>
        <p:xfrm>
          <a:off x="6788526" y="1732453"/>
          <a:ext cx="5035174" cy="1210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8" imgW="2324100" imgH="558800" progId="Equation.DSMT4">
                  <p:embed/>
                </p:oleObj>
              </mc:Choice>
              <mc:Fallback>
                <p:oleObj name="Equation" r:id="rId8" imgW="2324100" imgH="558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526" y="1732453"/>
                        <a:ext cx="5035174" cy="12106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4">
            <a:extLst>
              <a:ext uri="{FF2B5EF4-FFF2-40B4-BE49-F238E27FC236}">
                <a16:creationId xmlns:a16="http://schemas.microsoft.com/office/drawing/2014/main" id="{8BCCD8C3-68D8-4DE8-A9C2-A02B85BC3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1" y="3532560"/>
            <a:ext cx="204294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66ADA42-5AAF-4310-A1EB-B0F03A8351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459977"/>
              </p:ext>
            </p:extLst>
          </p:nvPr>
        </p:nvGraphicFramePr>
        <p:xfrm>
          <a:off x="1562100" y="3532561"/>
          <a:ext cx="8728543" cy="1067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10" imgW="4051300" imgH="495300" progId="Equation.DSMT4">
                  <p:embed/>
                </p:oleObj>
              </mc:Choice>
              <mc:Fallback>
                <p:oleObj name="Equation" r:id="rId10" imgW="4051300" imgH="4953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532561"/>
                        <a:ext cx="8728543" cy="10671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C112BCC2-4774-4B6B-8926-EDD349216E78}"/>
              </a:ext>
            </a:extLst>
          </p:cNvPr>
          <p:cNvSpPr/>
          <p:nvPr/>
        </p:nvSpPr>
        <p:spPr>
          <a:xfrm>
            <a:off x="8748486" y="3532560"/>
            <a:ext cx="1565743" cy="128074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68412E-D687-4A64-AB96-C4139D904441}"/>
              </a:ext>
            </a:extLst>
          </p:cNvPr>
          <p:cNvSpPr txBox="1"/>
          <p:nvPr/>
        </p:nvSpPr>
        <p:spPr>
          <a:xfrm>
            <a:off x="5171401" y="5092700"/>
            <a:ext cx="61986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COP is </a:t>
            </a:r>
            <a:r>
              <a:rPr lang="en-US" sz="2800" u="sng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</a:t>
            </a:r>
            <a:r>
              <a:rPr lang="en-US" sz="28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Carnot value</a:t>
            </a:r>
          </a:p>
          <a:p>
            <a:pPr algn="ctr"/>
            <a:r>
              <a:rPr lang="en-US" sz="280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irreversible isochoric steps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31FCF3-7F06-4219-A985-641B9436C148}"/>
              </a:ext>
            </a:extLst>
          </p:cNvPr>
          <p:cNvCxnSpPr/>
          <p:nvPr/>
        </p:nvCxnSpPr>
        <p:spPr>
          <a:xfrm flipV="1">
            <a:off x="8462085" y="4694891"/>
            <a:ext cx="457200" cy="516219"/>
          </a:xfrm>
          <a:prstGeom prst="straightConnector1">
            <a:avLst/>
          </a:prstGeom>
          <a:ln w="19050">
            <a:solidFill>
              <a:srgbClr val="00B0F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5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47317C-0061-4F12-AE0D-0C2889E0734D}"/>
              </a:ext>
            </a:extLst>
          </p:cNvPr>
          <p:cNvSpPr txBox="1"/>
          <p:nvPr/>
        </p:nvSpPr>
        <p:spPr>
          <a:xfrm>
            <a:off x="3586673" y="1469285"/>
            <a:ext cx="596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Comments and questions are welcome!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196FF-9041-43DC-B43E-F5EEC9C7CFCB}"/>
              </a:ext>
            </a:extLst>
          </p:cNvPr>
          <p:cNvSpPr txBox="1"/>
          <p:nvPr/>
        </p:nvSpPr>
        <p:spPr>
          <a:xfrm>
            <a:off x="3039433" y="3194849"/>
            <a:ext cx="4049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solidFill>
                  <a:srgbClr val="0070C0"/>
                </a:solidFill>
              </a:rPr>
              <a:t>email</a:t>
            </a:r>
            <a:r>
              <a:rPr lang="en-US" sz="2800">
                <a:solidFill>
                  <a:srgbClr val="0070C0"/>
                </a:solidFill>
              </a:rPr>
              <a:t>:  mungan@usna.edu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F7EACF-D12E-4B5B-A88C-47469181F0C7}"/>
              </a:ext>
            </a:extLst>
          </p:cNvPr>
          <p:cNvSpPr txBox="1"/>
          <p:nvPr/>
        </p:nvSpPr>
        <p:spPr>
          <a:xfrm>
            <a:off x="3039433" y="4164986"/>
            <a:ext cx="6781215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u="sng">
                <a:solidFill>
                  <a:srgbClr val="00B050"/>
                </a:solidFill>
              </a:rPr>
              <a:t>webpage</a:t>
            </a:r>
            <a:r>
              <a:rPr lang="en-US" sz="2800">
                <a:solidFill>
                  <a:srgbClr val="00B050"/>
                </a:solidFill>
              </a:rPr>
              <a:t>:  usna.edu/Users/physics/mungan</a:t>
            </a:r>
          </a:p>
          <a:p>
            <a:r>
              <a:rPr lang="en-US" sz="2800">
                <a:solidFill>
                  <a:srgbClr val="00B050"/>
                </a:solidFill>
              </a:rPr>
              <a:t>      where you can find further results in</a:t>
            </a:r>
          </a:p>
          <a:p>
            <a:r>
              <a:rPr lang="en-US" sz="2800">
                <a:solidFill>
                  <a:srgbClr val="00B050"/>
                </a:solidFill>
              </a:rPr>
              <a:t>EJP </a:t>
            </a:r>
            <a:r>
              <a:rPr lang="en-US" sz="2800" b="1">
                <a:solidFill>
                  <a:srgbClr val="00B050"/>
                </a:solidFill>
              </a:rPr>
              <a:t>38</a:t>
            </a:r>
            <a:r>
              <a:rPr lang="en-US" sz="2800">
                <a:solidFill>
                  <a:srgbClr val="00B050"/>
                </a:solidFill>
              </a:rPr>
              <a:t>, 055101 (2017) and </a:t>
            </a:r>
            <a:r>
              <a:rPr lang="en-US" sz="2800" b="1">
                <a:solidFill>
                  <a:srgbClr val="00B050"/>
                </a:solidFill>
              </a:rPr>
              <a:t>41</a:t>
            </a:r>
            <a:r>
              <a:rPr lang="en-US" sz="2800">
                <a:solidFill>
                  <a:srgbClr val="00B050"/>
                </a:solidFill>
              </a:rPr>
              <a:t>, 058002 (2020)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D7F622-6352-4472-8510-651CDE5AA9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701" y="973882"/>
            <a:ext cx="1170848" cy="15140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A6E14C-2344-4DBD-882C-B9B8EA6476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13" y="1169412"/>
            <a:ext cx="2252663" cy="112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26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46560E-E240-4451-A8AC-C6EDADD4F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936" y="86690"/>
            <a:ext cx="8726127" cy="649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DC97B-6254-4E0A-A933-F252304BF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936" y="86690"/>
            <a:ext cx="8726128" cy="649224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0418E616-9AA8-400D-B47B-C66A4D5FF96D}"/>
              </a:ext>
            </a:extLst>
          </p:cNvPr>
          <p:cNvSpPr txBox="1"/>
          <p:nvPr/>
        </p:nvSpPr>
        <p:spPr>
          <a:xfrm>
            <a:off x="5324022" y="3727904"/>
            <a:ext cx="266700" cy="2730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7036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4B608D-5723-4341-A969-7EF5D1A27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84746" y="365760"/>
            <a:ext cx="8710519" cy="6492240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C8D1438F-EA62-4851-9D09-DEDF9C1CADAF}"/>
              </a:ext>
            </a:extLst>
          </p:cNvPr>
          <p:cNvSpPr txBox="1"/>
          <p:nvPr/>
        </p:nvSpPr>
        <p:spPr>
          <a:xfrm>
            <a:off x="360135" y="781503"/>
            <a:ext cx="293007" cy="40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000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DBE12020-3E0D-4F02-976B-DC58E137E630}"/>
              </a:ext>
            </a:extLst>
          </p:cNvPr>
          <p:cNvSpPr txBox="1"/>
          <p:nvPr/>
        </p:nvSpPr>
        <p:spPr>
          <a:xfrm>
            <a:off x="7502138" y="5578474"/>
            <a:ext cx="293007" cy="40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72F56A-11D5-461A-80EA-997BA786049C}"/>
              </a:ext>
            </a:extLst>
          </p:cNvPr>
          <p:cNvSpPr/>
          <p:nvPr/>
        </p:nvSpPr>
        <p:spPr>
          <a:xfrm>
            <a:off x="8872612" y="2249715"/>
            <a:ext cx="1911502" cy="19115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ABBFC-F35C-4D6F-A34B-B7C0237B004C}"/>
              </a:ext>
            </a:extLst>
          </p:cNvPr>
          <p:cNvSpPr/>
          <p:nvPr/>
        </p:nvSpPr>
        <p:spPr>
          <a:xfrm>
            <a:off x="8168669" y="4785331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CBA73-A33C-47DA-9F0A-2E076577295A}"/>
              </a:ext>
            </a:extLst>
          </p:cNvPr>
          <p:cNvSpPr/>
          <p:nvPr/>
        </p:nvSpPr>
        <p:spPr>
          <a:xfrm>
            <a:off x="8168669" y="435429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B909F-16DC-4174-B2CA-7C1FB37D773D}"/>
              </a:ext>
            </a:extLst>
          </p:cNvPr>
          <p:cNvSpPr/>
          <p:nvPr/>
        </p:nvSpPr>
        <p:spPr>
          <a:xfrm>
            <a:off x="5892025" y="2594210"/>
            <a:ext cx="1756616" cy="1222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580C45-767B-4518-9C17-BAE3B9C2E90B}"/>
              </a:ext>
            </a:extLst>
          </p:cNvPr>
          <p:cNvCxnSpPr>
            <a:endCxn id="6" idx="2"/>
          </p:cNvCxnSpPr>
          <p:nvPr/>
        </p:nvCxnSpPr>
        <p:spPr>
          <a:xfrm>
            <a:off x="7648641" y="3205466"/>
            <a:ext cx="122397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C96D1B-F22A-4B90-80FF-E1529882C4C9}"/>
              </a:ext>
            </a:extLst>
          </p:cNvPr>
          <p:cNvCxnSpPr>
            <a:stCxn id="7" idx="0"/>
            <a:endCxn id="6" idx="4"/>
          </p:cNvCxnSpPr>
          <p:nvPr/>
        </p:nvCxnSpPr>
        <p:spPr>
          <a:xfrm flipV="1">
            <a:off x="9823298" y="4161217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C9CC43-A0A1-4BB6-B7EB-287AFAEC3F1C}"/>
              </a:ext>
            </a:extLst>
          </p:cNvPr>
          <p:cNvCxnSpPr/>
          <p:nvPr/>
        </p:nvCxnSpPr>
        <p:spPr>
          <a:xfrm flipV="1">
            <a:off x="9815700" y="1625601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8DC553-64F7-4BEC-923B-AA2C68309C49}"/>
              </a:ext>
            </a:extLst>
          </p:cNvPr>
          <p:cNvSpPr txBox="1"/>
          <p:nvPr/>
        </p:nvSpPr>
        <p:spPr>
          <a:xfrm>
            <a:off x="8719887" y="707350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ambient surroundings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A547A9-2008-4EA7-B9B0-7B52B3EECC35}"/>
              </a:ext>
            </a:extLst>
          </p:cNvPr>
          <p:cNvSpPr txBox="1"/>
          <p:nvPr/>
        </p:nvSpPr>
        <p:spPr>
          <a:xfrm>
            <a:off x="8765959" y="5057251"/>
            <a:ext cx="2114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sample compartment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F9F435-8AA4-4575-B537-966E35D776DF}"/>
              </a:ext>
            </a:extLst>
          </p:cNvPr>
          <p:cNvSpPr txBox="1"/>
          <p:nvPr/>
        </p:nvSpPr>
        <p:spPr>
          <a:xfrm>
            <a:off x="6052831" y="2882300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A3677B-93EB-4D74-BBD1-825648D26F00}"/>
              </a:ext>
            </a:extLst>
          </p:cNvPr>
          <p:cNvSpPr txBox="1"/>
          <p:nvPr/>
        </p:nvSpPr>
        <p:spPr>
          <a:xfrm>
            <a:off x="9211592" y="2743800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monatomic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D2CC7-5F26-4120-80C6-A5CBED98E7FC}"/>
              </a:ext>
            </a:extLst>
          </p:cNvPr>
          <p:cNvSpPr txBox="1"/>
          <p:nvPr/>
        </p:nvSpPr>
        <p:spPr>
          <a:xfrm>
            <a:off x="8022166" y="283613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C9D4CF-8DD9-4AB7-B64F-FD859E35CE4C}"/>
              </a:ext>
            </a:extLst>
          </p:cNvPr>
          <p:cNvSpPr txBox="1"/>
          <p:nvPr/>
        </p:nvSpPr>
        <p:spPr>
          <a:xfrm>
            <a:off x="9815700" y="1761561"/>
            <a:ext cx="46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A64DE0-60D2-4961-80D0-5D7DFEF602CC}"/>
              </a:ext>
            </a:extLst>
          </p:cNvPr>
          <p:cNvSpPr txBox="1"/>
          <p:nvPr/>
        </p:nvSpPr>
        <p:spPr>
          <a:xfrm>
            <a:off x="9823715" y="429717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52A4B0-EE1A-49BD-9E5E-A98779CF7B93}"/>
              </a:ext>
            </a:extLst>
          </p:cNvPr>
          <p:cNvSpPr txBox="1"/>
          <p:nvPr/>
        </p:nvSpPr>
        <p:spPr>
          <a:xfrm>
            <a:off x="10253755" y="428860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wan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6964D-59D1-435D-94D9-17D22282920D}"/>
              </a:ext>
            </a:extLst>
          </p:cNvPr>
          <p:cNvSpPr txBox="1"/>
          <p:nvPr/>
        </p:nvSpPr>
        <p:spPr>
          <a:xfrm>
            <a:off x="7607096" y="326268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pay</a:t>
            </a:r>
          </a:p>
        </p:txBody>
      </p:sp>
    </p:spTree>
    <p:extLst>
      <p:ext uri="{BB962C8B-B14F-4D97-AF65-F5344CB8AC3E}">
        <p14:creationId xmlns:p14="http://schemas.microsoft.com/office/powerpoint/2010/main" val="325641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A84420-B6B3-44B1-AB05-636B781EB698}"/>
              </a:ext>
            </a:extLst>
          </p:cNvPr>
          <p:cNvSpPr txBox="1"/>
          <p:nvPr/>
        </p:nvSpPr>
        <p:spPr>
          <a:xfrm>
            <a:off x="1307669" y="876557"/>
            <a:ext cx="9576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good refrigerator performance: lots of what we want relative to what we pay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69775-7961-4B38-9D96-672E37D73087}"/>
              </a:ext>
            </a:extLst>
          </p:cNvPr>
          <p:cNvSpPr txBox="1"/>
          <p:nvPr/>
        </p:nvSpPr>
        <p:spPr>
          <a:xfrm>
            <a:off x="508010" y="3206055"/>
            <a:ext cx="330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energy balance per cycle: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73EDCE7-61BB-4BDA-A728-C13700A88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520762-9CB1-4E5F-9EAE-B35582961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45737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F27DEF5-C6F4-4782-80D1-89B4F789F0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749102"/>
              </p:ext>
            </p:extLst>
          </p:nvPr>
        </p:nvGraphicFramePr>
        <p:xfrm>
          <a:off x="3832276" y="3235744"/>
          <a:ext cx="6701383" cy="473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3" imgW="3594100" imgH="254000" progId="Equation.DSMT4">
                  <p:embed/>
                </p:oleObj>
              </mc:Choice>
              <mc:Fallback>
                <p:oleObj name="Equation" r:id="rId3" imgW="35941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76" y="3235744"/>
                        <a:ext cx="6701383" cy="4735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E3C3F77-979F-4945-8A38-F4CFE3D7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F5854-69A0-40E7-9AB4-DC80862FCF6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67427" y="5148210"/>
            <a:ext cx="2057272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8DA426A-7E35-4316-8A63-C9AE75CD87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1026"/>
              </p:ext>
            </p:extLst>
          </p:nvPr>
        </p:nvGraphicFramePr>
        <p:xfrm>
          <a:off x="2467427" y="4284342"/>
          <a:ext cx="6478345" cy="1295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5" imgW="2159000" imgH="431800" progId="Equation.DSMT4">
                  <p:embed/>
                </p:oleObj>
              </mc:Choice>
              <mc:Fallback>
                <p:oleObj name="Equation" r:id="rId5" imgW="21590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7427" y="4284342"/>
                        <a:ext cx="6478345" cy="12956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7">
            <a:extLst>
              <a:ext uri="{FF2B5EF4-FFF2-40B4-BE49-F238E27FC236}">
                <a16:creationId xmlns:a16="http://schemas.microsoft.com/office/drawing/2014/main" id="{9AC2E423-D3A2-41D9-BD6B-C689EAFB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343294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53A91CCB-59E5-43DC-B606-797DBC8000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440082"/>
              </p:ext>
            </p:extLst>
          </p:nvPr>
        </p:nvGraphicFramePr>
        <p:xfrm>
          <a:off x="4442338" y="1541200"/>
          <a:ext cx="2844552" cy="12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7" imgW="875920" imgH="393529" progId="Equation.DSMT4">
                  <p:embed/>
                </p:oleObj>
              </mc:Choice>
              <mc:Fallback>
                <p:oleObj name="Equation" r:id="rId7" imgW="875920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2338" y="1541200"/>
                        <a:ext cx="2844552" cy="127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06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3FCB648-BC76-429B-A177-2AC453835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9568" y="1018903"/>
            <a:ext cx="8710519" cy="649224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6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72F56A-11D5-461A-80EA-997BA786049C}"/>
              </a:ext>
            </a:extLst>
          </p:cNvPr>
          <p:cNvSpPr/>
          <p:nvPr/>
        </p:nvSpPr>
        <p:spPr>
          <a:xfrm>
            <a:off x="7363136" y="2090059"/>
            <a:ext cx="1911502" cy="19115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ABBFC-F35C-4D6F-A34B-B7C0237B004C}"/>
              </a:ext>
            </a:extLst>
          </p:cNvPr>
          <p:cNvSpPr/>
          <p:nvPr/>
        </p:nvSpPr>
        <p:spPr>
          <a:xfrm>
            <a:off x="6659193" y="4625675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CBA73-A33C-47DA-9F0A-2E076577295A}"/>
              </a:ext>
            </a:extLst>
          </p:cNvPr>
          <p:cNvSpPr/>
          <p:nvPr/>
        </p:nvSpPr>
        <p:spPr>
          <a:xfrm>
            <a:off x="6659193" y="275773"/>
            <a:ext cx="3309257" cy="1190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B909F-16DC-4174-B2CA-7C1FB37D773D}"/>
              </a:ext>
            </a:extLst>
          </p:cNvPr>
          <p:cNvSpPr/>
          <p:nvPr/>
        </p:nvSpPr>
        <p:spPr>
          <a:xfrm>
            <a:off x="4382549" y="2434554"/>
            <a:ext cx="1756616" cy="1222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580C45-767B-4518-9C17-BAE3B9C2E90B}"/>
              </a:ext>
            </a:extLst>
          </p:cNvPr>
          <p:cNvCxnSpPr>
            <a:endCxn id="6" idx="2"/>
          </p:cNvCxnSpPr>
          <p:nvPr/>
        </p:nvCxnSpPr>
        <p:spPr>
          <a:xfrm>
            <a:off x="6139165" y="3045810"/>
            <a:ext cx="122397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C96D1B-F22A-4B90-80FF-E1529882C4C9}"/>
              </a:ext>
            </a:extLst>
          </p:cNvPr>
          <p:cNvCxnSpPr>
            <a:stCxn id="7" idx="0"/>
            <a:endCxn id="6" idx="4"/>
          </p:cNvCxnSpPr>
          <p:nvPr/>
        </p:nvCxnSpPr>
        <p:spPr>
          <a:xfrm flipV="1">
            <a:off x="8313822" y="4001561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C9CC43-A0A1-4BB6-B7EB-287AFAEC3F1C}"/>
              </a:ext>
            </a:extLst>
          </p:cNvPr>
          <p:cNvCxnSpPr/>
          <p:nvPr/>
        </p:nvCxnSpPr>
        <p:spPr>
          <a:xfrm flipV="1">
            <a:off x="8306224" y="1465945"/>
            <a:ext cx="5065" cy="6241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8DC553-64F7-4BEC-923B-AA2C68309C49}"/>
              </a:ext>
            </a:extLst>
          </p:cNvPr>
          <p:cNvSpPr txBox="1"/>
          <p:nvPr/>
        </p:nvSpPr>
        <p:spPr>
          <a:xfrm>
            <a:off x="7210411" y="547694"/>
            <a:ext cx="2191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ambient surroundings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A547A9-2008-4EA7-B9B0-7B52B3EECC35}"/>
              </a:ext>
            </a:extLst>
          </p:cNvPr>
          <p:cNvSpPr txBox="1"/>
          <p:nvPr/>
        </p:nvSpPr>
        <p:spPr>
          <a:xfrm>
            <a:off x="7256483" y="4897595"/>
            <a:ext cx="2114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sample compartment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F9F435-8AA4-4575-B537-966E35D776DF}"/>
              </a:ext>
            </a:extLst>
          </p:cNvPr>
          <p:cNvSpPr txBox="1"/>
          <p:nvPr/>
        </p:nvSpPr>
        <p:spPr>
          <a:xfrm>
            <a:off x="4543355" y="2722644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A3677B-93EB-4D74-BBD1-825648D26F00}"/>
              </a:ext>
            </a:extLst>
          </p:cNvPr>
          <p:cNvSpPr txBox="1"/>
          <p:nvPr/>
        </p:nvSpPr>
        <p:spPr>
          <a:xfrm>
            <a:off x="7702116" y="2584144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monatomic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ideal</a:t>
            </a:r>
          </a:p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D2CC7-5F26-4120-80C6-A5CBED98E7FC}"/>
              </a:ext>
            </a:extLst>
          </p:cNvPr>
          <p:cNvSpPr txBox="1"/>
          <p:nvPr/>
        </p:nvSpPr>
        <p:spPr>
          <a:xfrm>
            <a:off x="6512690" y="26764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C9D4CF-8DD9-4AB7-B64F-FD859E35CE4C}"/>
              </a:ext>
            </a:extLst>
          </p:cNvPr>
          <p:cNvSpPr txBox="1"/>
          <p:nvPr/>
        </p:nvSpPr>
        <p:spPr>
          <a:xfrm>
            <a:off x="8306224" y="1601905"/>
            <a:ext cx="46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A64DE0-60D2-4961-80D0-5D7DFEF602CC}"/>
              </a:ext>
            </a:extLst>
          </p:cNvPr>
          <p:cNvSpPr txBox="1"/>
          <p:nvPr/>
        </p:nvSpPr>
        <p:spPr>
          <a:xfrm>
            <a:off x="8314239" y="413752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i="1" baseline="-250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52A4B0-EE1A-49BD-9E5E-A98779CF7B93}"/>
              </a:ext>
            </a:extLst>
          </p:cNvPr>
          <p:cNvSpPr txBox="1"/>
          <p:nvPr/>
        </p:nvSpPr>
        <p:spPr>
          <a:xfrm>
            <a:off x="8744279" y="4128952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wan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6964D-59D1-435D-94D9-17D22282920D}"/>
              </a:ext>
            </a:extLst>
          </p:cNvPr>
          <p:cNvSpPr txBox="1"/>
          <p:nvPr/>
        </p:nvSpPr>
        <p:spPr>
          <a:xfrm>
            <a:off x="6097620" y="310303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we pay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C8D1438F-EA62-4851-9D09-DEDF9C1CADAF}"/>
              </a:ext>
            </a:extLst>
          </p:cNvPr>
          <p:cNvSpPr txBox="1"/>
          <p:nvPr/>
        </p:nvSpPr>
        <p:spPr>
          <a:xfrm>
            <a:off x="72570" y="1441113"/>
            <a:ext cx="293007" cy="40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000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DBE12020-3E0D-4F02-976B-DC58E137E630}"/>
              </a:ext>
            </a:extLst>
          </p:cNvPr>
          <p:cNvSpPr txBox="1"/>
          <p:nvPr/>
        </p:nvSpPr>
        <p:spPr>
          <a:xfrm>
            <a:off x="7248961" y="6226840"/>
            <a:ext cx="293007" cy="40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56D33AB-1B7C-4BDA-8F1D-D5D9162C9BAD}"/>
              </a:ext>
            </a:extLst>
          </p:cNvPr>
          <p:cNvSpPr/>
          <p:nvPr/>
        </p:nvSpPr>
        <p:spPr>
          <a:xfrm>
            <a:off x="10211347" y="2434554"/>
            <a:ext cx="1756616" cy="1222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E2584C-F18F-4085-8E3A-14E4F68EAA56}"/>
              </a:ext>
            </a:extLst>
          </p:cNvPr>
          <p:cNvSpPr txBox="1"/>
          <p:nvPr/>
        </p:nvSpPr>
        <p:spPr>
          <a:xfrm>
            <a:off x="10557899" y="2861143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regenerator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8F20983-0F9E-4CD0-983E-1A98C1A16810}"/>
              </a:ext>
            </a:extLst>
          </p:cNvPr>
          <p:cNvCxnSpPr>
            <a:cxnSpLocks/>
          </p:cNvCxnSpPr>
          <p:nvPr/>
        </p:nvCxnSpPr>
        <p:spPr>
          <a:xfrm>
            <a:off x="9191740" y="2676478"/>
            <a:ext cx="101960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57AD7F6-EC05-45D1-9930-9A7520E1A73B}"/>
              </a:ext>
            </a:extLst>
          </p:cNvPr>
          <p:cNvCxnSpPr>
            <a:cxnSpLocks/>
          </p:cNvCxnSpPr>
          <p:nvPr/>
        </p:nvCxnSpPr>
        <p:spPr>
          <a:xfrm flipH="1">
            <a:off x="9191740" y="3413078"/>
            <a:ext cx="101960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7AD7E21-0902-4C33-B5FE-98AA30931CD2}"/>
              </a:ext>
            </a:extLst>
          </p:cNvPr>
          <p:cNvSpPr txBox="1"/>
          <p:nvPr/>
        </p:nvSpPr>
        <p:spPr>
          <a:xfrm>
            <a:off x="9451155" y="228242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i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B2C9DA-B488-4416-91C1-8D9BC377D15F}"/>
              </a:ext>
            </a:extLst>
          </p:cNvPr>
          <p:cNvSpPr txBox="1"/>
          <p:nvPr/>
        </p:nvSpPr>
        <p:spPr>
          <a:xfrm>
            <a:off x="9470528" y="300208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i="1" baseline="-25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2FF74143-3055-4EBF-8D11-0D242A248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578" y="5462008"/>
            <a:ext cx="1540568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5041FFD1-C4AA-404E-B826-945977B261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67279"/>
              </p:ext>
            </p:extLst>
          </p:nvPr>
        </p:nvGraphicFramePr>
        <p:xfrm>
          <a:off x="365577" y="5462009"/>
          <a:ext cx="2627697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1485900" imgH="482600" progId="Equation.DSMT4">
                  <p:embed/>
                </p:oleObj>
              </mc:Choice>
              <mc:Fallback>
                <p:oleObj name="Equation" r:id="rId4" imgW="14859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577" y="5462009"/>
                        <a:ext cx="2627697" cy="853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40C45FFA-C2EA-449E-9613-2FF457EB268B}"/>
              </a:ext>
            </a:extLst>
          </p:cNvPr>
          <p:cNvSpPr txBox="1"/>
          <p:nvPr/>
        </p:nvSpPr>
        <p:spPr>
          <a:xfrm>
            <a:off x="72570" y="35673"/>
            <a:ext cx="5931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 #1—reversible with regenerator</a:t>
            </a:r>
          </a:p>
        </p:txBody>
      </p:sp>
    </p:spTree>
    <p:extLst>
      <p:ext uri="{BB962C8B-B14F-4D97-AF65-F5344CB8AC3E}">
        <p14:creationId xmlns:p14="http://schemas.microsoft.com/office/powerpoint/2010/main" val="195509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767625-8540-4DF3-9B28-D268583BBD75}"/>
              </a:ext>
            </a:extLst>
          </p:cNvPr>
          <p:cNvSpPr txBox="1"/>
          <p:nvPr/>
        </p:nvSpPr>
        <p:spPr>
          <a:xfrm>
            <a:off x="1564150" y="526093"/>
            <a:ext cx="90637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What is a regenerator?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 is a heat exchanger that stores and releases heat on demand.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D9C1C1-8024-4310-B2C6-A80DA3FE3AE8}"/>
              </a:ext>
            </a:extLst>
          </p:cNvPr>
          <p:cNvSpPr txBox="1"/>
          <p:nvPr/>
        </p:nvSpPr>
        <p:spPr>
          <a:xfrm>
            <a:off x="387082" y="1749113"/>
            <a:ext cx="6795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Consider step bc when the ideal gas is cooled: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07CEFA-5565-4DAA-B1DF-061F3D583B18}"/>
              </a:ext>
            </a:extLst>
          </p:cNvPr>
          <p:cNvSpPr txBox="1"/>
          <p:nvPr/>
        </p:nvSpPr>
        <p:spPr>
          <a:xfrm>
            <a:off x="2042391" y="4720139"/>
            <a:ext cx="841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Reverse the flow for step da when the ideal gas is heated.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80F880-A61A-4C0E-8323-74AB29A5E7FD}"/>
              </a:ext>
            </a:extLst>
          </p:cNvPr>
          <p:cNvSpPr txBox="1"/>
          <p:nvPr/>
        </p:nvSpPr>
        <p:spPr>
          <a:xfrm>
            <a:off x="726249" y="5624823"/>
            <a:ext cx="100126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the regenerator functions like a set of </a:t>
            </a:r>
            <a:r>
              <a:rPr lang="en-US" sz="2800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temperature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reservoirs. (Ideally an infinite number of them.)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4A7A7C-011C-4DFB-B74A-F2446C8B3FDA}"/>
              </a:ext>
            </a:extLst>
          </p:cNvPr>
          <p:cNvCxnSpPr/>
          <p:nvPr/>
        </p:nvCxnSpPr>
        <p:spPr>
          <a:xfrm>
            <a:off x="2486515" y="3106455"/>
            <a:ext cx="727762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AB755A-9650-4588-A711-04F6EA07CF87}"/>
              </a:ext>
            </a:extLst>
          </p:cNvPr>
          <p:cNvCxnSpPr/>
          <p:nvPr/>
        </p:nvCxnSpPr>
        <p:spPr>
          <a:xfrm flipV="1">
            <a:off x="9768114" y="2627484"/>
            <a:ext cx="304800" cy="4789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2709EE2-4D4A-4D2B-BE66-267B32085037}"/>
              </a:ext>
            </a:extLst>
          </p:cNvPr>
          <p:cNvCxnSpPr>
            <a:cxnSpLocks/>
          </p:cNvCxnSpPr>
          <p:nvPr/>
        </p:nvCxnSpPr>
        <p:spPr>
          <a:xfrm flipH="1" flipV="1">
            <a:off x="2173749" y="2627484"/>
            <a:ext cx="304800" cy="4789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AE50EE-1D3B-4F18-8306-144FD2F5941D}"/>
              </a:ext>
            </a:extLst>
          </p:cNvPr>
          <p:cNvCxnSpPr/>
          <p:nvPr/>
        </p:nvCxnSpPr>
        <p:spPr>
          <a:xfrm flipV="1">
            <a:off x="2486515" y="3886667"/>
            <a:ext cx="727762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016F06E-095F-4910-999F-F6815038A3CD}"/>
              </a:ext>
            </a:extLst>
          </p:cNvPr>
          <p:cNvCxnSpPr/>
          <p:nvPr/>
        </p:nvCxnSpPr>
        <p:spPr>
          <a:xfrm>
            <a:off x="9768114" y="3886667"/>
            <a:ext cx="304800" cy="4789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022957-4C6A-4B85-9E76-60DC0D3474B2}"/>
              </a:ext>
            </a:extLst>
          </p:cNvPr>
          <p:cNvCxnSpPr>
            <a:cxnSpLocks/>
          </p:cNvCxnSpPr>
          <p:nvPr/>
        </p:nvCxnSpPr>
        <p:spPr>
          <a:xfrm flipH="1">
            <a:off x="2173749" y="3886667"/>
            <a:ext cx="304800" cy="4789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BA16336-C1CA-4EB6-9B17-F8BEA95E010E}"/>
              </a:ext>
            </a:extLst>
          </p:cNvPr>
          <p:cNvCxnSpPr/>
          <p:nvPr/>
        </p:nvCxnSpPr>
        <p:spPr>
          <a:xfrm>
            <a:off x="253005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22EE91A-1F72-45E2-9663-619BD759BCD4}"/>
              </a:ext>
            </a:extLst>
          </p:cNvPr>
          <p:cNvCxnSpPr/>
          <p:nvPr/>
        </p:nvCxnSpPr>
        <p:spPr>
          <a:xfrm>
            <a:off x="284022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2888306-006D-4DD4-9F77-6FAC94D2D384}"/>
              </a:ext>
            </a:extLst>
          </p:cNvPr>
          <p:cNvCxnSpPr/>
          <p:nvPr/>
        </p:nvCxnSpPr>
        <p:spPr>
          <a:xfrm>
            <a:off x="315038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784E65-786F-41C1-B6DF-282F98744C36}"/>
              </a:ext>
            </a:extLst>
          </p:cNvPr>
          <p:cNvCxnSpPr/>
          <p:nvPr/>
        </p:nvCxnSpPr>
        <p:spPr>
          <a:xfrm>
            <a:off x="346055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01A1086-F53E-43A6-9A1E-545FB7958C28}"/>
              </a:ext>
            </a:extLst>
          </p:cNvPr>
          <p:cNvCxnSpPr/>
          <p:nvPr/>
        </p:nvCxnSpPr>
        <p:spPr>
          <a:xfrm>
            <a:off x="377071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0D07050-AFA1-469F-9CFF-CD53EE401030}"/>
              </a:ext>
            </a:extLst>
          </p:cNvPr>
          <p:cNvCxnSpPr/>
          <p:nvPr/>
        </p:nvCxnSpPr>
        <p:spPr>
          <a:xfrm>
            <a:off x="408088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9C381F-9775-48F5-B692-B123424A0AF2}"/>
              </a:ext>
            </a:extLst>
          </p:cNvPr>
          <p:cNvCxnSpPr/>
          <p:nvPr/>
        </p:nvCxnSpPr>
        <p:spPr>
          <a:xfrm>
            <a:off x="439104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1152301-C426-4E05-8F46-1DC9FA592A74}"/>
              </a:ext>
            </a:extLst>
          </p:cNvPr>
          <p:cNvCxnSpPr/>
          <p:nvPr/>
        </p:nvCxnSpPr>
        <p:spPr>
          <a:xfrm>
            <a:off x="470121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18C6C2C-076D-4722-A4D7-C6A93B80D376}"/>
              </a:ext>
            </a:extLst>
          </p:cNvPr>
          <p:cNvCxnSpPr/>
          <p:nvPr/>
        </p:nvCxnSpPr>
        <p:spPr>
          <a:xfrm>
            <a:off x="501137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BB370F-3059-4ADF-8B82-67680091B856}"/>
              </a:ext>
            </a:extLst>
          </p:cNvPr>
          <p:cNvCxnSpPr/>
          <p:nvPr/>
        </p:nvCxnSpPr>
        <p:spPr>
          <a:xfrm>
            <a:off x="532154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5937DA8-CAC4-424F-A7E3-B5B58974EC78}"/>
              </a:ext>
            </a:extLst>
          </p:cNvPr>
          <p:cNvCxnSpPr/>
          <p:nvPr/>
        </p:nvCxnSpPr>
        <p:spPr>
          <a:xfrm>
            <a:off x="563170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FB30F3C-E3DA-4373-858A-F3B8A7AF0186}"/>
              </a:ext>
            </a:extLst>
          </p:cNvPr>
          <p:cNvCxnSpPr/>
          <p:nvPr/>
        </p:nvCxnSpPr>
        <p:spPr>
          <a:xfrm>
            <a:off x="594187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38AA47E-CAAC-41F8-92D1-1B1EECD58119}"/>
              </a:ext>
            </a:extLst>
          </p:cNvPr>
          <p:cNvCxnSpPr/>
          <p:nvPr/>
        </p:nvCxnSpPr>
        <p:spPr>
          <a:xfrm>
            <a:off x="625203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1DE176-9BA6-4944-8FC0-B9E9E52E92A7}"/>
              </a:ext>
            </a:extLst>
          </p:cNvPr>
          <p:cNvCxnSpPr/>
          <p:nvPr/>
        </p:nvCxnSpPr>
        <p:spPr>
          <a:xfrm>
            <a:off x="656220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FDBFC59-B041-4AB3-9534-D41F9EDFD4C2}"/>
              </a:ext>
            </a:extLst>
          </p:cNvPr>
          <p:cNvCxnSpPr/>
          <p:nvPr/>
        </p:nvCxnSpPr>
        <p:spPr>
          <a:xfrm>
            <a:off x="687236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145819-0505-4EE6-8007-1CEFB7D905CC}"/>
              </a:ext>
            </a:extLst>
          </p:cNvPr>
          <p:cNvCxnSpPr/>
          <p:nvPr/>
        </p:nvCxnSpPr>
        <p:spPr>
          <a:xfrm>
            <a:off x="718253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9D06B92-515A-4CC8-889F-4C4E111A36D6}"/>
              </a:ext>
            </a:extLst>
          </p:cNvPr>
          <p:cNvCxnSpPr/>
          <p:nvPr/>
        </p:nvCxnSpPr>
        <p:spPr>
          <a:xfrm>
            <a:off x="749269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85AB420-D21E-497D-87E9-3AC08FBA06D7}"/>
              </a:ext>
            </a:extLst>
          </p:cNvPr>
          <p:cNvCxnSpPr/>
          <p:nvPr/>
        </p:nvCxnSpPr>
        <p:spPr>
          <a:xfrm>
            <a:off x="780286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F16B1D2-182B-4D19-8DF6-972549FC5F54}"/>
              </a:ext>
            </a:extLst>
          </p:cNvPr>
          <p:cNvCxnSpPr/>
          <p:nvPr/>
        </p:nvCxnSpPr>
        <p:spPr>
          <a:xfrm>
            <a:off x="811302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9D05958-270F-43E0-9E21-77AD7C2A76D1}"/>
              </a:ext>
            </a:extLst>
          </p:cNvPr>
          <p:cNvCxnSpPr/>
          <p:nvPr/>
        </p:nvCxnSpPr>
        <p:spPr>
          <a:xfrm>
            <a:off x="842319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91C70D8-5668-4B50-9CAD-0872BD664C7B}"/>
              </a:ext>
            </a:extLst>
          </p:cNvPr>
          <p:cNvCxnSpPr/>
          <p:nvPr/>
        </p:nvCxnSpPr>
        <p:spPr>
          <a:xfrm>
            <a:off x="873335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AAF0388-AF50-4F28-8B1A-861B20E9134B}"/>
              </a:ext>
            </a:extLst>
          </p:cNvPr>
          <p:cNvCxnSpPr/>
          <p:nvPr/>
        </p:nvCxnSpPr>
        <p:spPr>
          <a:xfrm>
            <a:off x="9043522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B446F5A-2FA5-4650-BE2B-F2025CD5EE4B}"/>
              </a:ext>
            </a:extLst>
          </p:cNvPr>
          <p:cNvCxnSpPr/>
          <p:nvPr/>
        </p:nvCxnSpPr>
        <p:spPr>
          <a:xfrm>
            <a:off x="935368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6A432A3-23E3-4218-8060-564770C50B7D}"/>
              </a:ext>
            </a:extLst>
          </p:cNvPr>
          <p:cNvCxnSpPr/>
          <p:nvPr/>
        </p:nvCxnSpPr>
        <p:spPr>
          <a:xfrm>
            <a:off x="9663847" y="3106455"/>
            <a:ext cx="0" cy="78021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2ECD78D-BE84-40A5-8889-B46AA1B5C07A}"/>
              </a:ext>
            </a:extLst>
          </p:cNvPr>
          <p:cNvSpPr/>
          <p:nvPr/>
        </p:nvSpPr>
        <p:spPr>
          <a:xfrm>
            <a:off x="1062164" y="3328222"/>
            <a:ext cx="1157729" cy="367377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33D1258-A09E-4AFD-9E0B-51C909CECDF7}"/>
              </a:ext>
            </a:extLst>
          </p:cNvPr>
          <p:cNvSpPr txBox="1"/>
          <p:nvPr/>
        </p:nvSpPr>
        <p:spPr>
          <a:xfrm>
            <a:off x="9941329" y="2804063"/>
            <a:ext cx="16466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leaves</a:t>
            </a:r>
          </a:p>
          <a:p>
            <a:pPr algn="ctr"/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F395A4F4-183C-4441-B7D4-85498A5CD762}"/>
              </a:ext>
            </a:extLst>
          </p:cNvPr>
          <p:cNvSpPr/>
          <p:nvPr/>
        </p:nvSpPr>
        <p:spPr>
          <a:xfrm>
            <a:off x="10072914" y="3328221"/>
            <a:ext cx="1157729" cy="36737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983A1D-0694-49F1-BFEC-EA1E23AD70B5}"/>
              </a:ext>
            </a:extLst>
          </p:cNvPr>
          <p:cNvSpPr txBox="1"/>
          <p:nvPr/>
        </p:nvSpPr>
        <p:spPr>
          <a:xfrm>
            <a:off x="802627" y="2793218"/>
            <a:ext cx="16081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enters</a:t>
            </a:r>
          </a:p>
          <a:p>
            <a:pPr algn="ctr"/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8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aseline="-25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CB054AB-FC23-47D5-B4C6-975C9EC5F476}"/>
              </a:ext>
            </a:extLst>
          </p:cNvPr>
          <p:cNvCxnSpPr>
            <a:cxnSpLocks/>
            <a:stCxn id="57" idx="2"/>
          </p:cNvCxnSpPr>
          <p:nvPr/>
        </p:nvCxnSpPr>
        <p:spPr>
          <a:xfrm flipH="1">
            <a:off x="2656115" y="2821865"/>
            <a:ext cx="184106" cy="506356"/>
          </a:xfrm>
          <a:prstGeom prst="straightConnector1">
            <a:avLst/>
          </a:prstGeom>
          <a:ln>
            <a:solidFill>
              <a:srgbClr val="92D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86E3F99-4EA6-4AB6-B114-79BF7505EB78}"/>
              </a:ext>
            </a:extLst>
          </p:cNvPr>
          <p:cNvCxnSpPr>
            <a:cxnSpLocks/>
          </p:cNvCxnSpPr>
          <p:nvPr/>
        </p:nvCxnSpPr>
        <p:spPr>
          <a:xfrm>
            <a:off x="9275861" y="2791915"/>
            <a:ext cx="259916" cy="554892"/>
          </a:xfrm>
          <a:prstGeom prst="straightConnector1">
            <a:avLst/>
          </a:prstGeom>
          <a:ln>
            <a:solidFill>
              <a:srgbClr val="92D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2">
            <a:extLst>
              <a:ext uri="{FF2B5EF4-FFF2-40B4-BE49-F238E27FC236}">
                <a16:creationId xmlns:a16="http://schemas.microsoft.com/office/drawing/2014/main" id="{17EFB27B-F12C-452D-8D77-7954D789B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264" y="2394682"/>
            <a:ext cx="165999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03CACA88-60CD-401A-BA38-1C63DB33E3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360443"/>
              </p:ext>
            </p:extLst>
          </p:nvPr>
        </p:nvGraphicFramePr>
        <p:xfrm>
          <a:off x="2375264" y="2423330"/>
          <a:ext cx="929915" cy="398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" imgW="533169" imgH="228501" progId="Equation.DSMT4">
                  <p:embed/>
                </p:oleObj>
              </mc:Choice>
              <mc:Fallback>
                <p:oleObj name="Equation" r:id="rId3" imgW="533169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264" y="2423330"/>
                        <a:ext cx="929915" cy="3985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CD654C8-F24A-4A58-83EF-1620CB854065}"/>
              </a:ext>
            </a:extLst>
          </p:cNvPr>
          <p:cNvCxnSpPr>
            <a:cxnSpLocks/>
          </p:cNvCxnSpPr>
          <p:nvPr/>
        </p:nvCxnSpPr>
        <p:spPr>
          <a:xfrm flipH="1">
            <a:off x="2975056" y="2785426"/>
            <a:ext cx="852169" cy="532468"/>
          </a:xfrm>
          <a:prstGeom prst="straightConnector1">
            <a:avLst/>
          </a:prstGeom>
          <a:ln>
            <a:solidFill>
              <a:srgbClr val="92D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4">
            <a:extLst>
              <a:ext uri="{FF2B5EF4-FFF2-40B4-BE49-F238E27FC236}">
                <a16:creationId xmlns:a16="http://schemas.microsoft.com/office/drawing/2014/main" id="{B4A81913-F36A-4FDA-A7E1-5C378A8E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166" y="243338"/>
            <a:ext cx="1673244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FCB122A7-B330-4A84-A959-4BF36C68CD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546879"/>
              </p:ext>
            </p:extLst>
          </p:nvPr>
        </p:nvGraphicFramePr>
        <p:xfrm>
          <a:off x="3460552" y="2418997"/>
          <a:ext cx="1085868" cy="40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5" imgW="609600" imgH="228600" progId="Equation.DSMT4">
                  <p:embed/>
                </p:oleObj>
              </mc:Choice>
              <mc:Fallback>
                <p:oleObj name="Equation" r:id="rId5" imgW="6096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552" y="2418997"/>
                        <a:ext cx="1085868" cy="4072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6">
            <a:extLst>
              <a:ext uri="{FF2B5EF4-FFF2-40B4-BE49-F238E27FC236}">
                <a16:creationId xmlns:a16="http://schemas.microsoft.com/office/drawing/2014/main" id="{0B276FF8-FAA5-410C-8C7E-45F8A0414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52" y="2451970"/>
            <a:ext cx="497999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EA8FEF83-3240-47B6-BBC2-C5FC5AF0A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334041"/>
              </p:ext>
            </p:extLst>
          </p:nvPr>
        </p:nvGraphicFramePr>
        <p:xfrm>
          <a:off x="4648252" y="2415098"/>
          <a:ext cx="726249" cy="414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7" imgW="177569" imgH="101468" progId="Equation.DSMT4">
                  <p:embed/>
                </p:oleObj>
              </mc:Choice>
              <mc:Fallback>
                <p:oleObj name="Equation" r:id="rId7" imgW="177569" imgH="101468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52" y="2415098"/>
                        <a:ext cx="726249" cy="414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8">
            <a:extLst>
              <a:ext uri="{FF2B5EF4-FFF2-40B4-BE49-F238E27FC236}">
                <a16:creationId xmlns:a16="http://schemas.microsoft.com/office/drawing/2014/main" id="{B776A376-EB3D-4594-9EF0-45BEC49BF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83" y="540557"/>
            <a:ext cx="24870205" cy="5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5" name="Object 74">
            <a:extLst>
              <a:ext uri="{FF2B5EF4-FFF2-40B4-BE49-F238E27FC236}">
                <a16:creationId xmlns:a16="http://schemas.microsoft.com/office/drawing/2014/main" id="{EDB5B31A-976F-4E45-92FA-456EC7F7C7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805004"/>
              </p:ext>
            </p:extLst>
          </p:nvPr>
        </p:nvGraphicFramePr>
        <p:xfrm>
          <a:off x="8802348" y="2406071"/>
          <a:ext cx="986396" cy="433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9" imgW="520700" imgH="228600" progId="Equation.DSMT4">
                  <p:embed/>
                </p:oleObj>
              </mc:Choice>
              <mc:Fallback>
                <p:oleObj name="Equation" r:id="rId9" imgW="5207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2348" y="2406071"/>
                        <a:ext cx="986396" cy="4330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674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48" grpId="0" animBg="1"/>
      <p:bldP spid="49" grpId="0"/>
      <p:bldP spid="50" grpId="0" animBg="1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A84420-B6B3-44B1-AB05-636B781EB698}"/>
              </a:ext>
            </a:extLst>
          </p:cNvPr>
          <p:cNvSpPr txBox="1"/>
          <p:nvPr/>
        </p:nvSpPr>
        <p:spPr>
          <a:xfrm>
            <a:off x="325063" y="387195"/>
            <a:ext cx="5665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again what we want relative to what we pay: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469775-7961-4B38-9D96-672E37D73087}"/>
              </a:ext>
            </a:extLst>
          </p:cNvPr>
          <p:cNvSpPr txBox="1"/>
          <p:nvPr/>
        </p:nvSpPr>
        <p:spPr>
          <a:xfrm>
            <a:off x="325063" y="2287730"/>
            <a:ext cx="3411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but for an isothermal step: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73EDCE7-61BB-4BDA-A728-C13700A88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520762-9CB1-4E5F-9EAE-B35582961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45737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3C3F77-979F-4945-8A38-F4CFE3D7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F5854-69A0-40E7-9AB4-DC80862FCF6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67427" y="5148210"/>
            <a:ext cx="2057272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9AC2E423-D3A2-41D9-BD6B-C689EAFB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343294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C750CD4-73FB-4ED0-80C4-32328C2E6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303" y="1000953"/>
            <a:ext cx="174572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C3647C6-EB48-4B6B-AAB7-D29277B08B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111377"/>
              </p:ext>
            </p:extLst>
          </p:nvPr>
        </p:nvGraphicFramePr>
        <p:xfrm>
          <a:off x="1670304" y="1000954"/>
          <a:ext cx="7616414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3" imgW="2997200" imgH="431800" progId="Equation.DSMT4">
                  <p:embed/>
                </p:oleObj>
              </mc:Choice>
              <mc:Fallback>
                <p:oleObj name="Equation" r:id="rId3" imgW="29972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304" y="1000954"/>
                        <a:ext cx="7616414" cy="1097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59F867A1-FF22-4E32-9499-D24FDE3E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428" y="2930707"/>
            <a:ext cx="208727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01CD759-942E-463A-9413-CD7A36934E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771836"/>
              </p:ext>
            </p:extLst>
          </p:nvPr>
        </p:nvGraphicFramePr>
        <p:xfrm>
          <a:off x="772739" y="2939510"/>
          <a:ext cx="4006525" cy="600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5" imgW="1524000" imgH="228600" progId="Equation.DSMT4">
                  <p:embed/>
                </p:oleObj>
              </mc:Choice>
              <mc:Fallback>
                <p:oleObj name="Equation" r:id="rId5" imgW="1524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39" y="2939510"/>
                        <a:ext cx="4006525" cy="600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6">
            <a:extLst>
              <a:ext uri="{FF2B5EF4-FFF2-40B4-BE49-F238E27FC236}">
                <a16:creationId xmlns:a16="http://schemas.microsoft.com/office/drawing/2014/main" id="{00521CAD-7BC3-4696-8C2A-606ECFFC4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629" y="3745954"/>
            <a:ext cx="18677762" cy="52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C1F8ED4-5547-4CEE-B92E-65320836F3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142028"/>
              </p:ext>
            </p:extLst>
          </p:nvPr>
        </p:nvGraphicFramePr>
        <p:xfrm>
          <a:off x="5431263" y="2637448"/>
          <a:ext cx="4919745" cy="134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7" imgW="2095500" imgH="571500" progId="Equation.DSMT4">
                  <p:embed/>
                </p:oleObj>
              </mc:Choice>
              <mc:Fallback>
                <p:oleObj name="Equation" r:id="rId7" imgW="2095500" imgH="571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1263" y="2637448"/>
                        <a:ext cx="4919745" cy="1341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4">
            <a:extLst>
              <a:ext uri="{FF2B5EF4-FFF2-40B4-BE49-F238E27FC236}">
                <a16:creationId xmlns:a16="http://schemas.microsoft.com/office/drawing/2014/main" id="{865C1F48-F95B-48C1-948D-BA02EFF69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3933379"/>
            <a:ext cx="176878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D10EACAF-08F6-4A2F-9B2F-6DAF1312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186" y="5364111"/>
            <a:ext cx="18690126" cy="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6588D60-AA1F-43D8-89A5-9853C6B70D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523773"/>
              </p:ext>
            </p:extLst>
          </p:nvPr>
        </p:nvGraphicFramePr>
        <p:xfrm>
          <a:off x="2364186" y="5594045"/>
          <a:ext cx="5780559" cy="1039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9" imgW="2400300" imgH="431800" progId="Equation.DSMT4">
                  <p:embed/>
                </p:oleObj>
              </mc:Choice>
              <mc:Fallback>
                <p:oleObj name="Equation" r:id="rId9" imgW="2400300" imgH="431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4186" y="5594045"/>
                        <a:ext cx="5780559" cy="1039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09A8BE1-778D-4DE3-B89B-5D6F09BC0F7F}"/>
              </a:ext>
            </a:extLst>
          </p:cNvPr>
          <p:cNvSpPr txBox="1"/>
          <p:nvPr/>
        </p:nvSpPr>
        <p:spPr>
          <a:xfrm>
            <a:off x="504759" y="4983223"/>
            <a:ext cx="10971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for either isochoric (Stirling) or adiabatic (Carnot) connecting steps</a:t>
            </a:r>
          </a:p>
        </p:txBody>
      </p:sp>
      <p:sp>
        <p:nvSpPr>
          <p:cNvPr id="14" name="Rectangle 28">
            <a:extLst>
              <a:ext uri="{FF2B5EF4-FFF2-40B4-BE49-F238E27FC236}">
                <a16:creationId xmlns:a16="http://schemas.microsoft.com/office/drawing/2014/main" id="{CE343BAD-A9C4-4E6F-BC97-AA1A4C04D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039" y="3872921"/>
            <a:ext cx="26558789" cy="5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172032E-BEB1-4F61-AE49-711F3F6208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6816"/>
              </p:ext>
            </p:extLst>
          </p:nvPr>
        </p:nvGraphicFramePr>
        <p:xfrm>
          <a:off x="5990396" y="3898742"/>
          <a:ext cx="4006524" cy="1064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11" imgW="1625600" imgH="431800" progId="Equation.DSMT4">
                  <p:embed/>
                </p:oleObj>
              </mc:Choice>
              <mc:Fallback>
                <p:oleObj name="Equation" r:id="rId11" imgW="1625600" imgH="431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396" y="3898742"/>
                        <a:ext cx="4006524" cy="1064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0">
            <a:extLst>
              <a:ext uri="{FF2B5EF4-FFF2-40B4-BE49-F238E27FC236}">
                <a16:creationId xmlns:a16="http://schemas.microsoft.com/office/drawing/2014/main" id="{945E82E2-68D4-4DF8-9AD7-9C5BD473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499" y="5529098"/>
            <a:ext cx="14190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A031BA4-9607-4F36-B615-C62D63EB1F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042697"/>
              </p:ext>
            </p:extLst>
          </p:nvPr>
        </p:nvGraphicFramePr>
        <p:xfrm>
          <a:off x="8120658" y="5481036"/>
          <a:ext cx="2430649" cy="387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13" imgW="1435100" imgH="228600" progId="Equation.DSMT4">
                  <p:embed/>
                </p:oleObj>
              </mc:Choice>
              <mc:Fallback>
                <p:oleObj name="Equation" r:id="rId13" imgW="1435100" imgH="22860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0658" y="5481036"/>
                        <a:ext cx="2430649" cy="387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12EDA18-A684-4DAC-ABC2-642E451D81DE}"/>
              </a:ext>
            </a:extLst>
          </p:cNvPr>
          <p:cNvCxnSpPr/>
          <p:nvPr/>
        </p:nvCxnSpPr>
        <p:spPr>
          <a:xfrm flipH="1" flipV="1">
            <a:off x="7866658" y="5358771"/>
            <a:ext cx="254000" cy="29662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0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DD475-A3E1-48E7-A1D1-6334B500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0823" y="6396050"/>
            <a:ext cx="365760" cy="365760"/>
          </a:xfrm>
        </p:spPr>
        <p:txBody>
          <a:bodyPr/>
          <a:lstStyle/>
          <a:p>
            <a:fld id="{13C82A52-8A27-411E-861F-BD27C91ED71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12B599-DED4-4794-A820-81A8CA4CD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936" y="0"/>
            <a:ext cx="8726128" cy="6492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6467AC-69F5-4BF6-8BBF-55F13C6BFFAD}"/>
              </a:ext>
            </a:extLst>
          </p:cNvPr>
          <p:cNvSpPr txBox="1"/>
          <p:nvPr/>
        </p:nvSpPr>
        <p:spPr>
          <a:xfrm>
            <a:off x="362857" y="6072884"/>
            <a:ext cx="4918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Carnot: isothermal (blue) + adiabatic (red) steps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Stirling: isothermal (blue) + isochoric (green)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C80D0D-BB1F-4C2F-BED9-0F08CDE2FF1B}"/>
              </a:ext>
            </a:extLst>
          </p:cNvPr>
          <p:cNvSpPr txBox="1"/>
          <p:nvPr/>
        </p:nvSpPr>
        <p:spPr>
          <a:xfrm>
            <a:off x="6398532" y="6349883"/>
            <a:ext cx="532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en-US" i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</a:t>
            </a:r>
            <a:r>
              <a:rPr lang="en-US" baseline="-2500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i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the Carnot and Stirling cycles!</a:t>
            </a:r>
          </a:p>
        </p:txBody>
      </p:sp>
    </p:spTree>
    <p:extLst>
      <p:ext uri="{BB962C8B-B14F-4D97-AF65-F5344CB8AC3E}">
        <p14:creationId xmlns:p14="http://schemas.microsoft.com/office/powerpoint/2010/main" val="356590321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323</TotalTime>
  <Words>373</Words>
  <Application>Microsoft Office PowerPoint</Application>
  <PresentationFormat>Widescreen</PresentationFormat>
  <Paragraphs>102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Parcel</vt:lpstr>
      <vt:lpstr>Equation</vt:lpstr>
      <vt:lpstr>MathType 7.0 Equation</vt:lpstr>
      <vt:lpstr>Coefficient of Performance (COP) of a Stirling Refrigerator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Coefficient of Performance (COP) of a Stirling Refrigerator</dc:title>
  <dc:creator>Mungan, Carl CIV USNA Annapolis</dc:creator>
  <cp:lastModifiedBy>Mungan, Carl CIV USNA Annapolis</cp:lastModifiedBy>
  <cp:revision>34</cp:revision>
  <dcterms:created xsi:type="dcterms:W3CDTF">2024-10-11T19:10:24Z</dcterms:created>
  <dcterms:modified xsi:type="dcterms:W3CDTF">2024-10-16T17:39:56Z</dcterms:modified>
</cp:coreProperties>
</file>