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24"/>
  </p:notesMasterIdLst>
  <p:sldIdLst>
    <p:sldId id="300" r:id="rId6"/>
    <p:sldId id="357" r:id="rId7"/>
    <p:sldId id="261" r:id="rId8"/>
    <p:sldId id="285" r:id="rId9"/>
    <p:sldId id="286" r:id="rId10"/>
    <p:sldId id="292" r:id="rId11"/>
    <p:sldId id="330" r:id="rId12"/>
    <p:sldId id="289" r:id="rId13"/>
    <p:sldId id="359" r:id="rId14"/>
    <p:sldId id="297" r:id="rId15"/>
    <p:sldId id="364" r:id="rId16"/>
    <p:sldId id="366" r:id="rId17"/>
    <p:sldId id="360" r:id="rId18"/>
    <p:sldId id="290" r:id="rId19"/>
    <p:sldId id="334" r:id="rId20"/>
    <p:sldId id="362" r:id="rId21"/>
    <p:sldId id="356" r:id="rId22"/>
    <p:sldId id="316" r:id="rId23"/>
  </p:sldIdLst>
  <p:sldSz cx="12192000" cy="6858000"/>
  <p:notesSz cx="6858000" cy="9144000"/>
  <p:embeddedFontLst>
    <p:embeddedFont>
      <p:font typeface="Play"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SMMSqnHy1T2xpQ72NULpcMqP0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7C725-A272-7B51-4BB3-965F9F5FBDC1}" v="5" dt="2024-10-17T14:38:52.376"/>
    <p1510:client id="{B0042139-B233-03F0-79C5-DCCA2243C07E}" v="80" dt="2024-10-17T14:52:01.746"/>
  </p1510:revLst>
</p1510:revInfo>
</file>

<file path=ppt/tableStyles.xml><?xml version="1.0" encoding="utf-8"?>
<a:tblStyleLst xmlns:a="http://schemas.openxmlformats.org/drawingml/2006/main" def="{011E3E22-9154-4B36-8028-9C4A16F2E150}">
  <a:tblStyle styleId="{011E3E22-9154-4B36-8028-9C4A16F2E150}"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7E6"/>
          </a:solidFill>
        </a:fill>
      </a:tcStyle>
    </a:wholeTbl>
    <a:band1H>
      <a:tcTxStyle b="off" i="off"/>
      <a:tcStyle>
        <a:tcBdr/>
        <a:fill>
          <a:solidFill>
            <a:srgbClr val="E0CCCA"/>
          </a:solidFill>
        </a:fill>
      </a:tcStyle>
    </a:band1H>
    <a:band2H>
      <a:tcTxStyle b="off" i="off"/>
      <a:tcStyle>
        <a:tcBdr/>
      </a:tcStyle>
    </a:band2H>
    <a:band1V>
      <a:tcTxStyle b="off" i="off"/>
      <a:tcStyle>
        <a:tcBdr/>
        <a:fill>
          <a:solidFill>
            <a:srgbClr val="E0CCCA"/>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2"/>
  </p:normalViewPr>
  <p:slideViewPr>
    <p:cSldViewPr snapToGrid="0">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3" Type="http://customschemas.google.com/relationships/presentationmetadata" Target="metadata"/><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CB8EC221-7333-48DB-0493-3BCDD56A90E4}"/>
            </a:ext>
          </a:extLst>
        </p:cNvPr>
        <p:cNvGrpSpPr/>
        <p:nvPr/>
      </p:nvGrpSpPr>
      <p:grpSpPr>
        <a:xfrm>
          <a:off x="0" y="0"/>
          <a:ext cx="0" cy="0"/>
          <a:chOff x="0" y="0"/>
          <a:chExt cx="0" cy="0"/>
        </a:xfrm>
      </p:grpSpPr>
      <p:sp>
        <p:nvSpPr>
          <p:cNvPr id="415" name="Google Shape;415;p71:notes">
            <a:extLst>
              <a:ext uri="{FF2B5EF4-FFF2-40B4-BE49-F238E27FC236}">
                <a16:creationId xmlns:a16="http://schemas.microsoft.com/office/drawing/2014/main" id="{5487E045-0D80-3246-4218-ADC6E57991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6" name="Google Shape;416;p71:notes">
            <a:extLst>
              <a:ext uri="{FF2B5EF4-FFF2-40B4-BE49-F238E27FC236}">
                <a16:creationId xmlns:a16="http://schemas.microsoft.com/office/drawing/2014/main" id="{BD320EC8-E80A-02AA-E728-840B1705BB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10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E498AB8F-5236-ED73-26D6-B12DA9B7E66B}"/>
            </a:ext>
          </a:extLst>
        </p:cNvPr>
        <p:cNvGrpSpPr/>
        <p:nvPr/>
      </p:nvGrpSpPr>
      <p:grpSpPr>
        <a:xfrm>
          <a:off x="0" y="0"/>
          <a:ext cx="0" cy="0"/>
          <a:chOff x="0" y="0"/>
          <a:chExt cx="0" cy="0"/>
        </a:xfrm>
      </p:grpSpPr>
      <p:sp>
        <p:nvSpPr>
          <p:cNvPr id="415" name="Google Shape;415;p71:notes">
            <a:extLst>
              <a:ext uri="{FF2B5EF4-FFF2-40B4-BE49-F238E27FC236}">
                <a16:creationId xmlns:a16="http://schemas.microsoft.com/office/drawing/2014/main" id="{0A57D2D8-EDB1-9302-434F-CE34FE6C92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71:notes">
            <a:extLst>
              <a:ext uri="{FF2B5EF4-FFF2-40B4-BE49-F238E27FC236}">
                <a16:creationId xmlns:a16="http://schemas.microsoft.com/office/drawing/2014/main" id="{C66B7103-19FC-5C9D-96D1-F1467EF346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18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a:extLst>
            <a:ext uri="{FF2B5EF4-FFF2-40B4-BE49-F238E27FC236}">
              <a16:creationId xmlns:a16="http://schemas.microsoft.com/office/drawing/2014/main" id="{8ADDCA9D-BB77-1306-5886-6ED3400CF261}"/>
            </a:ext>
          </a:extLst>
        </p:cNvPr>
        <p:cNvGrpSpPr/>
        <p:nvPr/>
      </p:nvGrpSpPr>
      <p:grpSpPr>
        <a:xfrm>
          <a:off x="0" y="0"/>
          <a:ext cx="0" cy="0"/>
          <a:chOff x="0" y="0"/>
          <a:chExt cx="0" cy="0"/>
        </a:xfrm>
      </p:grpSpPr>
      <p:sp>
        <p:nvSpPr>
          <p:cNvPr id="364" name="Google Shape;364;p62:notes">
            <a:extLst>
              <a:ext uri="{FF2B5EF4-FFF2-40B4-BE49-F238E27FC236}">
                <a16:creationId xmlns:a16="http://schemas.microsoft.com/office/drawing/2014/main" id="{B8E0B506-5782-77B4-7A6C-E91F354DA7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62:notes">
            <a:extLst>
              <a:ext uri="{FF2B5EF4-FFF2-40B4-BE49-F238E27FC236}">
                <a16:creationId xmlns:a16="http://schemas.microsoft.com/office/drawing/2014/main" id="{0C1A71EA-9E57-2DEB-0E00-2F249C7008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p:txBody>
      </p:sp>
    </p:spTree>
    <p:extLst>
      <p:ext uri="{BB962C8B-B14F-4D97-AF65-F5344CB8AC3E}">
        <p14:creationId xmlns:p14="http://schemas.microsoft.com/office/powerpoint/2010/main" val="373886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30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FD884707-33AC-80BC-0CB6-E4B186D8C7E2}"/>
            </a:ext>
          </a:extLst>
        </p:cNvPr>
        <p:cNvGrpSpPr/>
        <p:nvPr/>
      </p:nvGrpSpPr>
      <p:grpSpPr>
        <a:xfrm>
          <a:off x="0" y="0"/>
          <a:ext cx="0" cy="0"/>
          <a:chOff x="0" y="0"/>
          <a:chExt cx="0" cy="0"/>
        </a:xfrm>
      </p:grpSpPr>
      <p:sp>
        <p:nvSpPr>
          <p:cNvPr id="415" name="Google Shape;415;p71:notes">
            <a:extLst>
              <a:ext uri="{FF2B5EF4-FFF2-40B4-BE49-F238E27FC236}">
                <a16:creationId xmlns:a16="http://schemas.microsoft.com/office/drawing/2014/main" id="{3EA53909-6DDF-2BA3-124E-9441145E52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6" name="Google Shape;416;p71:notes">
            <a:extLst>
              <a:ext uri="{FF2B5EF4-FFF2-40B4-BE49-F238E27FC236}">
                <a16:creationId xmlns:a16="http://schemas.microsoft.com/office/drawing/2014/main" id="{260BBDC5-8BE9-2304-7AA1-5F20BCF9B5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50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3CCA-84B2-42C7-0107-E8BF49C4F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CB576-5F2D-2AA3-55DA-26F953C04F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B2B63CD-0D79-00D6-16A3-DAED4EAAAA2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60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Math, Bob and </a:t>
            </a:r>
            <a:r>
              <a:rPr lang="en-US" err="1"/>
              <a:t>Marrie</a:t>
            </a:r>
            <a:endParaRPr/>
          </a:p>
        </p:txBody>
      </p:sp>
      <p:sp>
        <p:nvSpPr>
          <p:cNvPr id="189" name="Google Shape;1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428750" lvl="2" indent="-514350" algn="l" rtl="0">
              <a:lnSpc>
                <a:spcPct val="100000"/>
              </a:lnSpc>
              <a:spcBef>
                <a:spcPts val="0"/>
              </a:spcBef>
              <a:spcAft>
                <a:spcPts val="0"/>
              </a:spcAft>
              <a:buSzPts val="1100"/>
              <a:buFont typeface="Arial"/>
              <a:buAutoNum type="arabicPeriod"/>
            </a:pPr>
            <a:r>
              <a:rPr lang="en-US" sz="1100" dirty="0">
                <a:latin typeface="Times New Roman"/>
                <a:ea typeface="Times New Roman"/>
                <a:cs typeface="Times New Roman"/>
                <a:sym typeface="Times New Roman"/>
              </a:rPr>
              <a:t>Power Distance: Egalitarian vs Embraces Hierarchy</a:t>
            </a:r>
            <a:endParaRPr dirty="0"/>
          </a:p>
          <a:p>
            <a:pPr marL="1428750" lvl="2" indent="-514350" algn="l" rtl="0">
              <a:lnSpc>
                <a:spcPct val="100000"/>
              </a:lnSpc>
              <a:spcBef>
                <a:spcPts val="0"/>
              </a:spcBef>
              <a:spcAft>
                <a:spcPts val="0"/>
              </a:spcAft>
              <a:buSzPts val="1100"/>
              <a:buFont typeface="Arial"/>
              <a:buAutoNum type="arabicPeriod"/>
            </a:pPr>
            <a:r>
              <a:rPr lang="en-US" sz="1100" dirty="0">
                <a:latin typeface="Times New Roman"/>
                <a:ea typeface="Times New Roman"/>
                <a:cs typeface="Times New Roman"/>
                <a:sym typeface="Times New Roman"/>
              </a:rPr>
              <a:t>Individualism versus Collectivism</a:t>
            </a:r>
            <a:endParaRPr dirty="0"/>
          </a:p>
          <a:p>
            <a:pPr marL="1428750" lvl="2" indent="-514350" algn="l" rtl="0">
              <a:lnSpc>
                <a:spcPct val="100000"/>
              </a:lnSpc>
              <a:spcBef>
                <a:spcPts val="0"/>
              </a:spcBef>
              <a:spcAft>
                <a:spcPts val="0"/>
              </a:spcAft>
              <a:buSzPts val="1100"/>
              <a:buFont typeface="Arial"/>
              <a:buAutoNum type="arabicPeriod"/>
            </a:pPr>
            <a:r>
              <a:rPr lang="en-US" sz="1100" dirty="0">
                <a:latin typeface="Times New Roman"/>
                <a:ea typeface="Times New Roman"/>
                <a:cs typeface="Times New Roman"/>
                <a:sym typeface="Times New Roman"/>
              </a:rPr>
              <a:t>Motivation towards Achievement and Success</a:t>
            </a:r>
            <a:endParaRPr dirty="0"/>
          </a:p>
          <a:p>
            <a:pPr marL="1428750" lvl="2" indent="-514350" algn="l" rtl="0">
              <a:lnSpc>
                <a:spcPct val="100000"/>
              </a:lnSpc>
              <a:spcBef>
                <a:spcPts val="0"/>
              </a:spcBef>
              <a:spcAft>
                <a:spcPts val="0"/>
              </a:spcAft>
              <a:buSzPts val="1100"/>
              <a:buFont typeface="Arial"/>
              <a:buAutoNum type="arabicPeriod"/>
            </a:pPr>
            <a:r>
              <a:rPr lang="en-US" sz="1100" dirty="0">
                <a:latin typeface="Times New Roman"/>
                <a:ea typeface="Times New Roman"/>
                <a:cs typeface="Times New Roman"/>
                <a:sym typeface="Times New Roman"/>
              </a:rPr>
              <a:t>Uncertainty Avoidance: Comfortable with Ambiguity vs. Follows a Well-Defined Path</a:t>
            </a:r>
            <a:endParaRPr dirty="0"/>
          </a:p>
          <a:p>
            <a:pPr marL="1428750" lvl="2" indent="-514350" algn="l" rtl="0">
              <a:lnSpc>
                <a:spcPct val="100000"/>
              </a:lnSpc>
              <a:spcBef>
                <a:spcPts val="0"/>
              </a:spcBef>
              <a:spcAft>
                <a:spcPts val="0"/>
              </a:spcAft>
              <a:buSzPts val="1100"/>
              <a:buFont typeface="Arial"/>
              <a:buAutoNum type="arabicPeriod"/>
            </a:pPr>
            <a:r>
              <a:rPr lang="en-US" sz="1100" dirty="0">
                <a:latin typeface="Times New Roman"/>
                <a:ea typeface="Times New Roman"/>
                <a:cs typeface="Times New Roman"/>
                <a:sym typeface="Times New Roman"/>
              </a:rPr>
              <a:t>Long Term versus Short Term Orientation: Short Term Goals First or Put Long Term Goals First</a:t>
            </a:r>
            <a:endParaRPr dirty="0"/>
          </a:p>
          <a:p>
            <a:pPr marL="1428750" lvl="2" indent="-514350" algn="l" rtl="0">
              <a:lnSpc>
                <a:spcPct val="100000"/>
              </a:lnSpc>
              <a:spcBef>
                <a:spcPts val="0"/>
              </a:spcBef>
              <a:spcAft>
                <a:spcPts val="0"/>
              </a:spcAft>
              <a:buSzPts val="1100"/>
              <a:buFont typeface="Arial"/>
              <a:buAutoNum type="arabicPeriod"/>
            </a:pPr>
            <a:r>
              <a:rPr lang="en-US" sz="1100" dirty="0">
                <a:latin typeface="Times New Roman"/>
                <a:ea typeface="Times New Roman"/>
                <a:cs typeface="Times New Roman"/>
                <a:sym typeface="Times New Roman"/>
              </a:rPr>
              <a:t>Indulgence versus Restraint : Happiness Can Be Bad vs Happiness is Always Good	</a:t>
            </a:r>
            <a:endParaRPr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Times New Roman"/>
                <a:cs typeface="Times New Roman"/>
                <a:sym typeface="Times New Roman"/>
              </a:rPr>
              <a:t>7 IGTAs and 4 GTAs were re-interviewed again during summer 2024</a:t>
            </a:r>
            <a:endParaRPr lang="en-US"/>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702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a:extLst>
            <a:ext uri="{FF2B5EF4-FFF2-40B4-BE49-F238E27FC236}">
              <a16:creationId xmlns:a16="http://schemas.microsoft.com/office/drawing/2014/main" id="{BA45D262-AB52-E08E-52CA-A4829385E80F}"/>
            </a:ext>
          </a:extLst>
        </p:cNvPr>
        <p:cNvGrpSpPr/>
        <p:nvPr/>
      </p:nvGrpSpPr>
      <p:grpSpPr>
        <a:xfrm>
          <a:off x="0" y="0"/>
          <a:ext cx="0" cy="0"/>
          <a:chOff x="0" y="0"/>
          <a:chExt cx="0" cy="0"/>
        </a:xfrm>
      </p:grpSpPr>
      <p:sp>
        <p:nvSpPr>
          <p:cNvPr id="364" name="Google Shape;364;p62:notes">
            <a:extLst>
              <a:ext uri="{FF2B5EF4-FFF2-40B4-BE49-F238E27FC236}">
                <a16:creationId xmlns:a16="http://schemas.microsoft.com/office/drawing/2014/main" id="{724AC685-CF40-06E6-2DB8-21B3A7D53B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62:notes">
            <a:extLst>
              <a:ext uri="{FF2B5EF4-FFF2-40B4-BE49-F238E27FC236}">
                <a16:creationId xmlns:a16="http://schemas.microsoft.com/office/drawing/2014/main" id="{859BDDE4-742B-24BE-63B9-17F492C313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2000">
                <a:latin typeface="Times New Roman"/>
                <a:ea typeface="Times New Roman"/>
                <a:cs typeface="Times New Roman"/>
                <a:sym typeface="Times New Roman"/>
              </a:rPr>
              <a:t>And our data shows that most of our IGTAs come from high power distance country. </a:t>
            </a:r>
            <a:endParaRPr/>
          </a:p>
          <a:p>
            <a:pPr marL="457200" lvl="0" indent="-298450" algn="l" rtl="0">
              <a:lnSpc>
                <a:spcPct val="100000"/>
              </a:lnSpc>
              <a:spcBef>
                <a:spcPts val="0"/>
              </a:spcBef>
              <a:spcAft>
                <a:spcPts val="0"/>
              </a:spcAft>
              <a:buSzPts val="1100"/>
              <a:buChar char="●"/>
            </a:pPr>
            <a:r>
              <a:rPr lang="en-US" sz="2000">
                <a:latin typeface="Times New Roman"/>
                <a:ea typeface="Times New Roman"/>
                <a:cs typeface="Times New Roman"/>
                <a:sym typeface="Times New Roman"/>
              </a:rPr>
              <a:t>This cultural distance related to power distance may not be explicitly understood by IGTAs, but  it will impact how they interact.</a:t>
            </a:r>
            <a:endParaRPr/>
          </a:p>
        </p:txBody>
      </p:sp>
    </p:spTree>
    <p:extLst>
      <p:ext uri="{BB962C8B-B14F-4D97-AF65-F5344CB8AC3E}">
        <p14:creationId xmlns:p14="http://schemas.microsoft.com/office/powerpoint/2010/main" val="364207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 name="Google Shape;14;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8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8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8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8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8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8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01" name="Google Shape;10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9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9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9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9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9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9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9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9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9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9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95"/>
          <p:cNvSpPr>
            <a:spLocks noGrp="1"/>
          </p:cNvSpPr>
          <p:nvPr>
            <p:ph type="pic" idx="2"/>
          </p:nvPr>
        </p:nvSpPr>
        <p:spPr>
          <a:xfrm>
            <a:off x="5183188" y="987425"/>
            <a:ext cx="6172200" cy="4873625"/>
          </a:xfrm>
          <a:prstGeom prst="rect">
            <a:avLst/>
          </a:prstGeom>
          <a:noFill/>
          <a:ln>
            <a:noFill/>
          </a:ln>
        </p:spPr>
      </p:sp>
      <p:sp>
        <p:nvSpPr>
          <p:cNvPr id="139" name="Google Shape;139;p9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9E9E9"/>
              </a:buClr>
              <a:buSzPts val="2400"/>
              <a:buNone/>
              <a:defRPr sz="2400">
                <a:solidFill>
                  <a:srgbClr val="E9E9E9"/>
                </a:solidFill>
              </a:defRPr>
            </a:lvl1pPr>
            <a:lvl2pPr marL="914400" lvl="1" indent="-228600" algn="l">
              <a:lnSpc>
                <a:spcPct val="90000"/>
              </a:lnSpc>
              <a:spcBef>
                <a:spcPts val="500"/>
              </a:spcBef>
              <a:spcAft>
                <a:spcPts val="0"/>
              </a:spcAft>
              <a:buClr>
                <a:srgbClr val="E9E9E9"/>
              </a:buClr>
              <a:buSzPts val="2000"/>
              <a:buNone/>
              <a:defRPr sz="2000">
                <a:solidFill>
                  <a:srgbClr val="E9E9E9"/>
                </a:solidFill>
              </a:defRPr>
            </a:lvl2pPr>
            <a:lvl3pPr marL="1371600" lvl="2" indent="-228600" algn="l">
              <a:lnSpc>
                <a:spcPct val="90000"/>
              </a:lnSpc>
              <a:spcBef>
                <a:spcPts val="500"/>
              </a:spcBef>
              <a:spcAft>
                <a:spcPts val="0"/>
              </a:spcAft>
              <a:buClr>
                <a:srgbClr val="E9E9E9"/>
              </a:buClr>
              <a:buSzPts val="1800"/>
              <a:buNone/>
              <a:defRPr sz="1800">
                <a:solidFill>
                  <a:srgbClr val="E9E9E9"/>
                </a:solidFill>
              </a:defRPr>
            </a:lvl3pPr>
            <a:lvl4pPr marL="1828800" lvl="3" indent="-228600" algn="l">
              <a:lnSpc>
                <a:spcPct val="90000"/>
              </a:lnSpc>
              <a:spcBef>
                <a:spcPts val="500"/>
              </a:spcBef>
              <a:spcAft>
                <a:spcPts val="0"/>
              </a:spcAft>
              <a:buClr>
                <a:srgbClr val="E9E9E9"/>
              </a:buClr>
              <a:buSzPts val="1600"/>
              <a:buNone/>
              <a:defRPr sz="1600">
                <a:solidFill>
                  <a:srgbClr val="E9E9E9"/>
                </a:solidFill>
              </a:defRPr>
            </a:lvl4pPr>
            <a:lvl5pPr marL="2286000" lvl="4" indent="-228600" algn="l">
              <a:lnSpc>
                <a:spcPct val="90000"/>
              </a:lnSpc>
              <a:spcBef>
                <a:spcPts val="500"/>
              </a:spcBef>
              <a:spcAft>
                <a:spcPts val="0"/>
              </a:spcAft>
              <a:buClr>
                <a:srgbClr val="E9E9E9"/>
              </a:buClr>
              <a:buSzPts val="1600"/>
              <a:buNone/>
              <a:defRPr sz="1600">
                <a:solidFill>
                  <a:srgbClr val="E9E9E9"/>
                </a:solidFill>
              </a:defRPr>
            </a:lvl5pPr>
            <a:lvl6pPr marL="2743200" lvl="5" indent="-228600" algn="l">
              <a:lnSpc>
                <a:spcPct val="90000"/>
              </a:lnSpc>
              <a:spcBef>
                <a:spcPts val="500"/>
              </a:spcBef>
              <a:spcAft>
                <a:spcPts val="0"/>
              </a:spcAft>
              <a:buClr>
                <a:srgbClr val="E9E9E9"/>
              </a:buClr>
              <a:buSzPts val="1600"/>
              <a:buNone/>
              <a:defRPr sz="1600">
                <a:solidFill>
                  <a:srgbClr val="E9E9E9"/>
                </a:solidFill>
              </a:defRPr>
            </a:lvl6pPr>
            <a:lvl7pPr marL="3200400" lvl="6" indent="-228600" algn="l">
              <a:lnSpc>
                <a:spcPct val="90000"/>
              </a:lnSpc>
              <a:spcBef>
                <a:spcPts val="500"/>
              </a:spcBef>
              <a:spcAft>
                <a:spcPts val="0"/>
              </a:spcAft>
              <a:buClr>
                <a:srgbClr val="E9E9E9"/>
              </a:buClr>
              <a:buSzPts val="1600"/>
              <a:buNone/>
              <a:defRPr sz="1600">
                <a:solidFill>
                  <a:srgbClr val="E9E9E9"/>
                </a:solidFill>
              </a:defRPr>
            </a:lvl7pPr>
            <a:lvl8pPr marL="3657600" lvl="7" indent="-228600" algn="l">
              <a:lnSpc>
                <a:spcPct val="90000"/>
              </a:lnSpc>
              <a:spcBef>
                <a:spcPts val="500"/>
              </a:spcBef>
              <a:spcAft>
                <a:spcPts val="0"/>
              </a:spcAft>
              <a:buClr>
                <a:srgbClr val="E9E9E9"/>
              </a:buClr>
              <a:buSzPts val="1600"/>
              <a:buNone/>
              <a:defRPr sz="1600">
                <a:solidFill>
                  <a:srgbClr val="E9E9E9"/>
                </a:solidFill>
              </a:defRPr>
            </a:lvl8pPr>
            <a:lvl9pPr marL="4114800" lvl="8" indent="-228600" algn="l">
              <a:lnSpc>
                <a:spcPct val="90000"/>
              </a:lnSpc>
              <a:spcBef>
                <a:spcPts val="500"/>
              </a:spcBef>
              <a:spcAft>
                <a:spcPts val="0"/>
              </a:spcAft>
              <a:buClr>
                <a:srgbClr val="E9E9E9"/>
              </a:buClr>
              <a:buSzPts val="1600"/>
              <a:buNone/>
              <a:defRPr sz="1600">
                <a:solidFill>
                  <a:srgbClr val="E9E9E9"/>
                </a:solidFill>
              </a:defRPr>
            </a:lvl9pPr>
          </a:lstStyle>
          <a:p>
            <a:endParaRPr/>
          </a:p>
        </p:txBody>
      </p:sp>
      <p:sp>
        <p:nvSpPr>
          <p:cNvPr id="26" name="Google Shape;26;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9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9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9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8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8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8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8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8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8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5"/>
          <p:cNvSpPr>
            <a:spLocks noGrp="1"/>
          </p:cNvSpPr>
          <p:nvPr>
            <p:ph type="pic" idx="2"/>
          </p:nvPr>
        </p:nvSpPr>
        <p:spPr>
          <a:xfrm>
            <a:off x="5183188" y="987425"/>
            <a:ext cx="6172200" cy="4873625"/>
          </a:xfrm>
          <a:prstGeom prst="rect">
            <a:avLst/>
          </a:prstGeom>
          <a:noFill/>
          <a:ln>
            <a:noFill/>
          </a:ln>
        </p:spPr>
      </p:sp>
      <p:sp>
        <p:nvSpPr>
          <p:cNvPr id="64" name="Google Shape;64;p8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  |  George Mason University</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D728F"/>
            </a:gs>
            <a:gs pos="50000">
              <a:srgbClr val="35607D"/>
            </a:gs>
            <a:gs pos="100000">
              <a:srgbClr val="234A63"/>
            </a:gs>
          </a:gsLst>
          <a:lin ang="5400000" scaled="0"/>
        </a:gradFill>
        <a:effectLst/>
      </p:bgPr>
    </p:bg>
    <p:spTree>
      <p:nvGrpSpPr>
        <p:cNvPr id="1" name="Shape 5"/>
        <p:cNvGrpSpPr/>
        <p:nvPr/>
      </p:nvGrpSpPr>
      <p:grpSpPr>
        <a:xfrm>
          <a:off x="0" y="0"/>
          <a:ext cx="0" cy="0"/>
          <a:chOff x="0" y="0"/>
          <a:chExt cx="0" cy="0"/>
        </a:xfrm>
      </p:grpSpPr>
      <p:sp>
        <p:nvSpPr>
          <p:cNvPr id="6" name="Google Shape;6;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Play"/>
              <a:buNone/>
              <a:defRPr sz="4400" b="0" i="0" u="none" strike="noStrike" cap="non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E9E9E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 name="Google Shape;9;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E9E9E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 name="Google Shape;10;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9E9E9"/>
                </a:solidFill>
                <a:latin typeface="Arial"/>
                <a:ea typeface="Arial"/>
                <a:cs typeface="Arial"/>
                <a:sym typeface="Arial"/>
              </a:defRPr>
            </a:lvl1pPr>
            <a:lvl2pPr marL="0" marR="0" lvl="1" indent="0" algn="r" rtl="0">
              <a:spcBef>
                <a:spcPts val="0"/>
              </a:spcBef>
              <a:buNone/>
              <a:defRPr sz="1200" b="0" i="0" u="none" strike="noStrike" cap="none">
                <a:solidFill>
                  <a:srgbClr val="E9E9E9"/>
                </a:solidFill>
                <a:latin typeface="Arial"/>
                <a:ea typeface="Arial"/>
                <a:cs typeface="Arial"/>
                <a:sym typeface="Arial"/>
              </a:defRPr>
            </a:lvl2pPr>
            <a:lvl3pPr marL="0" marR="0" lvl="2" indent="0" algn="r" rtl="0">
              <a:spcBef>
                <a:spcPts val="0"/>
              </a:spcBef>
              <a:buNone/>
              <a:defRPr sz="1200" b="0" i="0" u="none" strike="noStrike" cap="none">
                <a:solidFill>
                  <a:srgbClr val="E9E9E9"/>
                </a:solidFill>
                <a:latin typeface="Arial"/>
                <a:ea typeface="Arial"/>
                <a:cs typeface="Arial"/>
                <a:sym typeface="Arial"/>
              </a:defRPr>
            </a:lvl3pPr>
            <a:lvl4pPr marL="0" marR="0" lvl="3" indent="0" algn="r" rtl="0">
              <a:spcBef>
                <a:spcPts val="0"/>
              </a:spcBef>
              <a:buNone/>
              <a:defRPr sz="1200" b="0" i="0" u="none" strike="noStrike" cap="none">
                <a:solidFill>
                  <a:srgbClr val="E9E9E9"/>
                </a:solidFill>
                <a:latin typeface="Arial"/>
                <a:ea typeface="Arial"/>
                <a:cs typeface="Arial"/>
                <a:sym typeface="Arial"/>
              </a:defRPr>
            </a:lvl4pPr>
            <a:lvl5pPr marL="0" marR="0" lvl="4" indent="0" algn="r" rtl="0">
              <a:spcBef>
                <a:spcPts val="0"/>
              </a:spcBef>
              <a:buNone/>
              <a:defRPr sz="1200" b="0" i="0" u="none" strike="noStrike" cap="none">
                <a:solidFill>
                  <a:srgbClr val="E9E9E9"/>
                </a:solidFill>
                <a:latin typeface="Arial"/>
                <a:ea typeface="Arial"/>
                <a:cs typeface="Arial"/>
                <a:sym typeface="Arial"/>
              </a:defRPr>
            </a:lvl5pPr>
            <a:lvl6pPr marL="0" marR="0" lvl="5" indent="0" algn="r" rtl="0">
              <a:spcBef>
                <a:spcPts val="0"/>
              </a:spcBef>
              <a:buNone/>
              <a:defRPr sz="1200" b="0" i="0" u="none" strike="noStrike" cap="none">
                <a:solidFill>
                  <a:srgbClr val="E9E9E9"/>
                </a:solidFill>
                <a:latin typeface="Arial"/>
                <a:ea typeface="Arial"/>
                <a:cs typeface="Arial"/>
                <a:sym typeface="Arial"/>
              </a:defRPr>
            </a:lvl6pPr>
            <a:lvl7pPr marL="0" marR="0" lvl="6" indent="0" algn="r" rtl="0">
              <a:spcBef>
                <a:spcPts val="0"/>
              </a:spcBef>
              <a:buNone/>
              <a:defRPr sz="1200" b="0" i="0" u="none" strike="noStrike" cap="none">
                <a:solidFill>
                  <a:srgbClr val="E9E9E9"/>
                </a:solidFill>
                <a:latin typeface="Arial"/>
                <a:ea typeface="Arial"/>
                <a:cs typeface="Arial"/>
                <a:sym typeface="Arial"/>
              </a:defRPr>
            </a:lvl7pPr>
            <a:lvl8pPr marL="0" marR="0" lvl="7" indent="0" algn="r" rtl="0">
              <a:spcBef>
                <a:spcPts val="0"/>
              </a:spcBef>
              <a:buNone/>
              <a:defRPr sz="1200" b="0" i="0" u="none" strike="noStrike" cap="none">
                <a:solidFill>
                  <a:srgbClr val="E9E9E9"/>
                </a:solidFill>
                <a:latin typeface="Arial"/>
                <a:ea typeface="Arial"/>
                <a:cs typeface="Arial"/>
                <a:sym typeface="Arial"/>
              </a:defRPr>
            </a:lvl8pPr>
            <a:lvl9pPr marL="0" marR="0" lvl="8" indent="0" algn="r" rtl="0">
              <a:spcBef>
                <a:spcPts val="0"/>
              </a:spcBef>
              <a:buNone/>
              <a:defRPr sz="1200" b="0" i="0" u="none" strike="noStrike" cap="none">
                <a:solidFill>
                  <a:srgbClr val="E9E9E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  |  George Mason University</a:t>
            </a: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  |  George Mason University</a:t>
            </a: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4gBld5GFhk" TargetMode="External"/><Relationship Id="rId2" Type="http://schemas.openxmlformats.org/officeDocument/2006/relationships/hyperlink" Target="https://gstem.research.gmu.edu/"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9"/>
          <p:cNvSpPr txBox="1">
            <a:spLocks noGrp="1"/>
          </p:cNvSpPr>
          <p:nvPr>
            <p:ph type="title"/>
          </p:nvPr>
        </p:nvSpPr>
        <p:spPr>
          <a:xfrm>
            <a:off x="490870" y="243194"/>
            <a:ext cx="10783144" cy="1907211"/>
          </a:xfrm>
          <a:prstGeom prst="rect">
            <a:avLst/>
          </a:prstGeom>
          <a:noFill/>
          <a:ln>
            <a:noFill/>
          </a:ln>
        </p:spPr>
        <p:txBody>
          <a:bodyPr spcFirstLastPara="1" wrap="square" lIns="91425" tIns="45700" rIns="91425" bIns="45700" anchor="ctr" anchorCtr="0">
            <a:normAutofit fontScale="90000"/>
          </a:bodyPr>
          <a:lstStyle/>
          <a:p>
            <a:pPr algn="ctr">
              <a:buSzPts val="3600"/>
            </a:pPr>
            <a:br>
              <a:rPr lang="en-US" sz="3600" dirty="0">
                <a:ea typeface="Times New Roman"/>
                <a:cs typeface="Times New Roman"/>
              </a:rPr>
            </a:br>
            <a:br>
              <a:rPr lang="en-US" sz="3600" dirty="0">
                <a:latin typeface="Times New Roman"/>
                <a:cs typeface="Times New Roman"/>
              </a:rPr>
            </a:br>
            <a:r>
              <a:rPr lang="en-US" sz="4200" dirty="0">
                <a:latin typeface="Times New Roman"/>
                <a:cs typeface="Times New Roman"/>
              </a:rPr>
              <a:t>Cultural Backgrounds and Classroom Dynamics: </a:t>
            </a:r>
            <a:br>
              <a:rPr lang="en-US" sz="4200" dirty="0">
                <a:latin typeface="Times New Roman"/>
                <a:cs typeface="Times New Roman"/>
              </a:rPr>
            </a:br>
            <a:r>
              <a:rPr lang="en-US" sz="4200" dirty="0">
                <a:latin typeface="Times New Roman"/>
                <a:cs typeface="Times New Roman"/>
              </a:rPr>
              <a:t>Adjusting to U.S. Teaching as an </a:t>
            </a:r>
            <a:br>
              <a:rPr lang="en-US" sz="4200" dirty="0">
                <a:latin typeface="Times New Roman"/>
                <a:cs typeface="Times New Roman"/>
              </a:rPr>
            </a:br>
            <a:r>
              <a:rPr lang="en-US" sz="4200" dirty="0">
                <a:latin typeface="Times New Roman"/>
                <a:cs typeface="Times New Roman"/>
              </a:rPr>
              <a:t>International Graduate Teaching Assistant</a:t>
            </a:r>
            <a:br>
              <a:rPr lang="en-US" dirty="0"/>
            </a:br>
            <a:endParaRPr dirty="0"/>
          </a:p>
        </p:txBody>
      </p:sp>
      <p:pic>
        <p:nvPicPr>
          <p:cNvPr id="2" name="Google Shape;163;p5" descr="A black text on a white background&#10;&#10;Description automatically generated">
            <a:extLst>
              <a:ext uri="{FF2B5EF4-FFF2-40B4-BE49-F238E27FC236}">
                <a16:creationId xmlns:a16="http://schemas.microsoft.com/office/drawing/2014/main" id="{286F6A6D-E343-91D9-62DA-B6BFA10EC8CC}"/>
              </a:ext>
            </a:extLst>
          </p:cNvPr>
          <p:cNvPicPr preferRelativeResize="0"/>
          <p:nvPr/>
        </p:nvPicPr>
        <p:blipFill rotWithShape="1">
          <a:blip r:embed="rId3">
            <a:alphaModFix/>
          </a:blip>
          <a:srcRect/>
          <a:stretch/>
        </p:blipFill>
        <p:spPr>
          <a:xfrm>
            <a:off x="8534777" y="5322085"/>
            <a:ext cx="3551911" cy="994009"/>
          </a:xfrm>
          <a:prstGeom prst="rect">
            <a:avLst/>
          </a:prstGeom>
          <a:noFill/>
          <a:ln>
            <a:noFill/>
          </a:ln>
        </p:spPr>
      </p:pic>
      <p:pic>
        <p:nvPicPr>
          <p:cNvPr id="3" name="Google Shape;162;p5">
            <a:extLst>
              <a:ext uri="{FF2B5EF4-FFF2-40B4-BE49-F238E27FC236}">
                <a16:creationId xmlns:a16="http://schemas.microsoft.com/office/drawing/2014/main" id="{691261E4-1B35-5656-7BCB-05F309250F6E}"/>
              </a:ext>
            </a:extLst>
          </p:cNvPr>
          <p:cNvPicPr preferRelativeResize="0"/>
          <p:nvPr/>
        </p:nvPicPr>
        <p:blipFill rotWithShape="1">
          <a:blip r:embed="rId4">
            <a:alphaModFix/>
          </a:blip>
          <a:srcRect/>
          <a:stretch/>
        </p:blipFill>
        <p:spPr>
          <a:xfrm>
            <a:off x="105312" y="5020670"/>
            <a:ext cx="1704890" cy="1596842"/>
          </a:xfrm>
          <a:prstGeom prst="rect">
            <a:avLst/>
          </a:prstGeom>
          <a:noFill/>
          <a:ln>
            <a:noFill/>
          </a:ln>
        </p:spPr>
      </p:pic>
      <p:sp>
        <p:nvSpPr>
          <p:cNvPr id="4" name="Google Shape;160;p5">
            <a:extLst>
              <a:ext uri="{FF2B5EF4-FFF2-40B4-BE49-F238E27FC236}">
                <a16:creationId xmlns:a16="http://schemas.microsoft.com/office/drawing/2014/main" id="{F4CA1C21-23F4-FABD-B805-4E1B74CB7D12}"/>
              </a:ext>
            </a:extLst>
          </p:cNvPr>
          <p:cNvSpPr txBox="1"/>
          <p:nvPr/>
        </p:nvSpPr>
        <p:spPr>
          <a:xfrm>
            <a:off x="497423" y="2955258"/>
            <a:ext cx="11580755" cy="55553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Times New Roman"/>
                <a:ea typeface="Times New Roman"/>
                <a:cs typeface="Times New Roman"/>
                <a:sym typeface="Times New Roman"/>
              </a:rPr>
              <a:t>Nishchal Thapa Magar, Jessica L. Rosenberg, Jill K. Nelson, Nancy Holincheck</a:t>
            </a:r>
            <a:endParaRPr sz="2800" b="0" i="0" u="none" strike="noStrike" cap="none" dirty="0">
              <a:solidFill>
                <a:schemeClr val="lt1"/>
              </a:solidFill>
              <a:latin typeface="Arial"/>
              <a:ea typeface="Arial"/>
              <a:cs typeface="Arial"/>
              <a:sym typeface="Arial"/>
            </a:endParaRPr>
          </a:p>
        </p:txBody>
      </p:sp>
      <p:pic>
        <p:nvPicPr>
          <p:cNvPr id="7" name="Picture 6" descr="A close-up of a sign&#10;&#10;Description automatically generated">
            <a:extLst>
              <a:ext uri="{FF2B5EF4-FFF2-40B4-BE49-F238E27FC236}">
                <a16:creationId xmlns:a16="http://schemas.microsoft.com/office/drawing/2014/main" id="{336E4BD2-1013-E5B7-4589-E9B0CCC37E62}"/>
              </a:ext>
            </a:extLst>
          </p:cNvPr>
          <p:cNvPicPr>
            <a:picLocks noChangeAspect="1"/>
          </p:cNvPicPr>
          <p:nvPr/>
        </p:nvPicPr>
        <p:blipFill>
          <a:blip r:embed="rId5"/>
          <a:stretch>
            <a:fillRect/>
          </a:stretch>
        </p:blipFill>
        <p:spPr>
          <a:xfrm>
            <a:off x="1991882" y="5170160"/>
            <a:ext cx="6375559" cy="12978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txBox="1">
            <a:spLocks noGrp="1"/>
          </p:cNvSpPr>
          <p:nvPr>
            <p:ph type="body" idx="1"/>
          </p:nvPr>
        </p:nvSpPr>
        <p:spPr>
          <a:xfrm>
            <a:off x="395483" y="1120520"/>
            <a:ext cx="11528572" cy="22318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sz="3200" dirty="0">
                <a:latin typeface="Times New Roman" panose="02020603050405020304" pitchFamily="18" charset="0"/>
                <a:cs typeface="Times New Roman" panose="02020603050405020304" pitchFamily="18" charset="0"/>
              </a:rPr>
              <a:t>In IGTAs home country, teachers are viewed with high authority</a:t>
            </a:r>
          </a:p>
          <a:p>
            <a:pPr marL="1257300" lvl="2">
              <a:spcBef>
                <a:spcPts val="0"/>
              </a:spcBef>
              <a:buSzPts val="28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Teachers are like parental figures</a:t>
            </a:r>
          </a:p>
          <a:p>
            <a:pPr marL="1257300" lvl="2">
              <a:spcBef>
                <a:spcPts val="0"/>
              </a:spcBef>
              <a:buSzPts val="28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Students are hesitant to question them</a:t>
            </a:r>
          </a:p>
          <a:p>
            <a:pPr marL="1257300" lvl="2">
              <a:spcBef>
                <a:spcPts val="0"/>
              </a:spcBef>
              <a:buSzPts val="28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Students cannot challenge grades</a:t>
            </a:r>
          </a:p>
          <a:p>
            <a:pPr marL="1257300" lvl="2">
              <a:spcBef>
                <a:spcPts val="0"/>
              </a:spcBef>
              <a:buSzPts val="2800"/>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800"/>
              <a:buChar char="•"/>
            </a:pPr>
            <a:endParaRPr sz="3200" dirty="0">
              <a:latin typeface="Times New Roman" panose="02020603050405020304" pitchFamily="18" charset="0"/>
              <a:cs typeface="Times New Roman" panose="02020603050405020304" pitchFamily="18" charset="0"/>
            </a:endParaRPr>
          </a:p>
          <a:p>
            <a:pPr marL="228600" lvl="0" indent="-50800" algn="l" rtl="0">
              <a:lnSpc>
                <a:spcPct val="90000"/>
              </a:lnSpc>
              <a:spcBef>
                <a:spcPts val="1000"/>
              </a:spcBef>
              <a:spcAft>
                <a:spcPts val="0"/>
              </a:spcAft>
              <a:buClr>
                <a:schemeClr val="lt1"/>
              </a:buClr>
              <a:buSzPts val="2800"/>
              <a:buFont typeface="Noto Sans Symbols"/>
              <a:buNone/>
            </a:pPr>
            <a:endParaRPr sz="3200" dirty="0">
              <a:latin typeface="Times New Roman" panose="02020603050405020304" pitchFamily="18" charset="0"/>
              <a:ea typeface="Times New Roman"/>
              <a:cs typeface="Times New Roman" panose="02020603050405020304" pitchFamily="18" charset="0"/>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lt1"/>
              </a:buClr>
              <a:buSzPts val="2800"/>
              <a:buNone/>
            </a:pPr>
            <a:endParaRPr sz="2800" dirty="0">
              <a:latin typeface="Times New Roman"/>
              <a:ea typeface="Times New Roman"/>
              <a:cs typeface="Times New Roman"/>
              <a:sym typeface="Times New Roman"/>
            </a:endParaRPr>
          </a:p>
        </p:txBody>
      </p:sp>
      <p:sp>
        <p:nvSpPr>
          <p:cNvPr id="419" name="Google Shape;419;p71"/>
          <p:cNvSpPr txBox="1"/>
          <p:nvPr/>
        </p:nvSpPr>
        <p:spPr>
          <a:xfrm>
            <a:off x="267945" y="340080"/>
            <a:ext cx="115682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Times New Roman"/>
                <a:ea typeface="Times New Roman"/>
                <a:cs typeface="Times New Roman"/>
                <a:sym typeface="Times New Roman"/>
              </a:rPr>
              <a:t> Power Distance</a:t>
            </a:r>
            <a:endParaRPr sz="48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600" dirty="0">
              <a:solidFill>
                <a:schemeClr val="lt1"/>
              </a:solidFill>
              <a:latin typeface="Times New Roman"/>
              <a:ea typeface="Times New Roman"/>
              <a:cs typeface="Times New Roman"/>
              <a:sym typeface="Times New Roman"/>
            </a:endParaRPr>
          </a:p>
        </p:txBody>
      </p:sp>
      <p:sp>
        <p:nvSpPr>
          <p:cNvPr id="420" name="Google Shape;420;p71"/>
          <p:cNvSpPr/>
          <p:nvPr/>
        </p:nvSpPr>
        <p:spPr>
          <a:xfrm>
            <a:off x="143533" y="3352394"/>
            <a:ext cx="11817045" cy="1354667"/>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a:ea typeface="Times New Roman"/>
                <a:cs typeface="Times New Roman"/>
                <a:sym typeface="Times New Roman"/>
              </a:rPr>
              <a:t>“From a cultural perspective this might be the most challenging aspect for me. In my home country, students are afraid of their teachers. So, I think it’s somewhat different here. They are not afraid and keep asking questions.”- IGTA</a:t>
            </a:r>
            <a:endParaRPr sz="1800" dirty="0">
              <a:solidFill>
                <a:schemeClr val="dk1"/>
              </a:solidFill>
              <a:latin typeface="Arial"/>
              <a:ea typeface="Arial"/>
              <a:cs typeface="Arial"/>
              <a:sym typeface="Arial"/>
            </a:endParaRPr>
          </a:p>
        </p:txBody>
      </p:sp>
      <p:sp>
        <p:nvSpPr>
          <p:cNvPr id="2" name="Google Shape;413;p70">
            <a:extLst>
              <a:ext uri="{FF2B5EF4-FFF2-40B4-BE49-F238E27FC236}">
                <a16:creationId xmlns:a16="http://schemas.microsoft.com/office/drawing/2014/main" id="{35FB304C-81CC-2E20-6198-AACF5E06EF52}"/>
              </a:ext>
            </a:extLst>
          </p:cNvPr>
          <p:cNvSpPr/>
          <p:nvPr/>
        </p:nvSpPr>
        <p:spPr>
          <a:xfrm>
            <a:off x="1697021" y="5249011"/>
            <a:ext cx="9232747" cy="1354667"/>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“We have the saying that your teacher as on the same level as of respect as your Dad, like in traditional Uzbekistan</a:t>
            </a:r>
            <a:r>
              <a:rPr lang="en-US" sz="2800" dirty="0">
                <a:solidFill>
                  <a:schemeClr val="dk1"/>
                </a:solidFill>
                <a:latin typeface="Times New Roman" panose="02020603050405020304" pitchFamily="18" charset="0"/>
                <a:cs typeface="Times New Roman" panose="02020603050405020304" pitchFamily="18" charset="0"/>
                <a:sym typeface="Arial"/>
              </a:rPr>
              <a:t>.”- IGTA</a:t>
            </a:r>
            <a:endParaRPr sz="2800" dirty="0">
              <a:solidFill>
                <a:schemeClr val="lt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None/>
            </a:pPr>
            <a:endParaRPr sz="2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a:extLst>
            <a:ext uri="{FF2B5EF4-FFF2-40B4-BE49-F238E27FC236}">
              <a16:creationId xmlns:a16="http://schemas.microsoft.com/office/drawing/2014/main" id="{1FB2700C-FF4B-4A94-BD03-0DA11D430BBD}"/>
            </a:ext>
          </a:extLst>
        </p:cNvPr>
        <p:cNvGrpSpPr/>
        <p:nvPr/>
      </p:nvGrpSpPr>
      <p:grpSpPr>
        <a:xfrm>
          <a:off x="0" y="0"/>
          <a:ext cx="0" cy="0"/>
          <a:chOff x="0" y="0"/>
          <a:chExt cx="0" cy="0"/>
        </a:xfrm>
      </p:grpSpPr>
      <p:sp>
        <p:nvSpPr>
          <p:cNvPr id="418" name="Google Shape;418;p71">
            <a:extLst>
              <a:ext uri="{FF2B5EF4-FFF2-40B4-BE49-F238E27FC236}">
                <a16:creationId xmlns:a16="http://schemas.microsoft.com/office/drawing/2014/main" id="{C8127686-813F-C002-2A31-41B49C6D5803}"/>
              </a:ext>
            </a:extLst>
          </p:cNvPr>
          <p:cNvSpPr txBox="1">
            <a:spLocks noGrp="1"/>
          </p:cNvSpPr>
          <p:nvPr>
            <p:ph type="body" idx="1"/>
          </p:nvPr>
        </p:nvSpPr>
        <p:spPr>
          <a:xfrm>
            <a:off x="355833" y="1138894"/>
            <a:ext cx="11726313" cy="302431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sz="3200" dirty="0">
                <a:latin typeface="Times New Roman" panose="02020603050405020304" pitchFamily="18" charset="0"/>
                <a:cs typeface="Times New Roman" panose="02020603050405020304" pitchFamily="18" charset="0"/>
              </a:rPr>
              <a:t>In some IGTAs’ home countries, like China, there is more adaptation to Western-style education</a:t>
            </a:r>
          </a:p>
          <a:p>
            <a:pPr marL="1257300" lvl="2">
              <a:spcBef>
                <a:spcPts val="0"/>
              </a:spcBef>
              <a:buSzPts val="28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Foreign teachers are heired</a:t>
            </a:r>
          </a:p>
          <a:p>
            <a:pPr marL="1257300" lvl="2">
              <a:spcBef>
                <a:spcPts val="0"/>
              </a:spcBef>
              <a:buSzPts val="28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Students are taught American history</a:t>
            </a:r>
          </a:p>
          <a:p>
            <a:pPr marL="1257300" lvl="2">
              <a:spcBef>
                <a:spcPts val="0"/>
              </a:spcBef>
              <a:buSzPts val="28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Students can earn U.S. university degrees through collaborative cross-education programs</a:t>
            </a:r>
          </a:p>
          <a:p>
            <a:pPr marL="1257300" lvl="2">
              <a:spcBef>
                <a:spcPts val="0"/>
              </a:spcBef>
              <a:buSzPts val="2800"/>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800"/>
              <a:buChar char="•"/>
            </a:pPr>
            <a:endParaRPr sz="3200" dirty="0">
              <a:latin typeface="Times New Roman" panose="02020603050405020304" pitchFamily="18" charset="0"/>
              <a:cs typeface="Times New Roman" panose="02020603050405020304" pitchFamily="18" charset="0"/>
            </a:endParaRPr>
          </a:p>
          <a:p>
            <a:pPr marL="228600" lvl="0" indent="-50800" algn="l" rtl="0">
              <a:lnSpc>
                <a:spcPct val="90000"/>
              </a:lnSpc>
              <a:spcBef>
                <a:spcPts val="1000"/>
              </a:spcBef>
              <a:spcAft>
                <a:spcPts val="0"/>
              </a:spcAft>
              <a:buClr>
                <a:schemeClr val="lt1"/>
              </a:buClr>
              <a:buSzPts val="2800"/>
              <a:buFont typeface="Noto Sans Symbols"/>
              <a:buNone/>
            </a:pPr>
            <a:endParaRPr sz="3200" dirty="0">
              <a:latin typeface="Times New Roman" panose="02020603050405020304" pitchFamily="18" charset="0"/>
              <a:ea typeface="Times New Roman"/>
              <a:cs typeface="Times New Roman" panose="02020603050405020304" pitchFamily="18" charset="0"/>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lt1"/>
              </a:buClr>
              <a:buSzPts val="2800"/>
              <a:buNone/>
            </a:pPr>
            <a:endParaRPr sz="2800" dirty="0">
              <a:latin typeface="Times New Roman"/>
              <a:ea typeface="Times New Roman"/>
              <a:cs typeface="Times New Roman"/>
              <a:sym typeface="Times New Roman"/>
            </a:endParaRPr>
          </a:p>
        </p:txBody>
      </p:sp>
      <p:sp>
        <p:nvSpPr>
          <p:cNvPr id="419" name="Google Shape;419;p71">
            <a:extLst>
              <a:ext uri="{FF2B5EF4-FFF2-40B4-BE49-F238E27FC236}">
                <a16:creationId xmlns:a16="http://schemas.microsoft.com/office/drawing/2014/main" id="{1FD46419-2854-03C4-1BA4-7D8D63A8FD67}"/>
              </a:ext>
            </a:extLst>
          </p:cNvPr>
          <p:cNvSpPr txBox="1"/>
          <p:nvPr/>
        </p:nvSpPr>
        <p:spPr>
          <a:xfrm>
            <a:off x="267945" y="200230"/>
            <a:ext cx="115682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Times New Roman"/>
                <a:ea typeface="Times New Roman"/>
                <a:cs typeface="Times New Roman"/>
                <a:sym typeface="Times New Roman"/>
              </a:rPr>
              <a:t> Power Distance</a:t>
            </a:r>
            <a:endParaRPr sz="48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600" dirty="0">
              <a:solidFill>
                <a:schemeClr val="lt1"/>
              </a:solidFill>
              <a:latin typeface="Times New Roman"/>
              <a:ea typeface="Times New Roman"/>
              <a:cs typeface="Times New Roman"/>
              <a:sym typeface="Times New Roman"/>
            </a:endParaRPr>
          </a:p>
        </p:txBody>
      </p:sp>
      <p:sp>
        <p:nvSpPr>
          <p:cNvPr id="2" name="Google Shape;413;p70">
            <a:extLst>
              <a:ext uri="{FF2B5EF4-FFF2-40B4-BE49-F238E27FC236}">
                <a16:creationId xmlns:a16="http://schemas.microsoft.com/office/drawing/2014/main" id="{CED4B919-5CF0-0FB8-37FD-1A2B1454C92C}"/>
              </a:ext>
            </a:extLst>
          </p:cNvPr>
          <p:cNvSpPr/>
          <p:nvPr/>
        </p:nvSpPr>
        <p:spPr>
          <a:xfrm>
            <a:off x="118334" y="4335332"/>
            <a:ext cx="12003463" cy="2431228"/>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000" dirty="0">
                <a:latin typeface="Times New Roman" panose="02020603050405020304" pitchFamily="18" charset="0"/>
                <a:cs typeface="Times New Roman" panose="02020603050405020304" pitchFamily="18" charset="0"/>
              </a:rPr>
              <a:t>“I attended a private high school with an American-style education. We took the SAT instead of the Chinese university exam and could choose AP courses. Students had more opportunities to interact, especially in STEM classes.”</a:t>
            </a:r>
            <a:r>
              <a:rPr lang="en-US" sz="3000" dirty="0">
                <a:solidFill>
                  <a:schemeClr val="dk1"/>
                </a:solidFill>
                <a:latin typeface="Times New Roman" panose="02020603050405020304" pitchFamily="18" charset="0"/>
                <a:cs typeface="Times New Roman" panose="02020603050405020304" pitchFamily="18" charset="0"/>
                <a:sym typeface="Arial"/>
              </a:rPr>
              <a:t> - IGTA</a:t>
            </a:r>
            <a:endParaRPr sz="3000" dirty="0">
              <a:solidFill>
                <a:schemeClr val="lt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None/>
            </a:pPr>
            <a:endParaRPr sz="2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7058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a:extLst>
            <a:ext uri="{FF2B5EF4-FFF2-40B4-BE49-F238E27FC236}">
              <a16:creationId xmlns:a16="http://schemas.microsoft.com/office/drawing/2014/main" id="{98CDFB61-B2AA-3E22-B186-C133F498D69F}"/>
            </a:ext>
          </a:extLst>
        </p:cNvPr>
        <p:cNvGrpSpPr/>
        <p:nvPr/>
      </p:nvGrpSpPr>
      <p:grpSpPr>
        <a:xfrm>
          <a:off x="0" y="0"/>
          <a:ext cx="0" cy="0"/>
          <a:chOff x="0" y="0"/>
          <a:chExt cx="0" cy="0"/>
        </a:xfrm>
      </p:grpSpPr>
      <p:sp>
        <p:nvSpPr>
          <p:cNvPr id="418" name="Google Shape;418;p71">
            <a:extLst>
              <a:ext uri="{FF2B5EF4-FFF2-40B4-BE49-F238E27FC236}">
                <a16:creationId xmlns:a16="http://schemas.microsoft.com/office/drawing/2014/main" id="{04E22FA3-E9D2-0E09-F40D-AE9A24A40A0C}"/>
              </a:ext>
            </a:extLst>
          </p:cNvPr>
          <p:cNvSpPr txBox="1">
            <a:spLocks noGrp="1"/>
          </p:cNvSpPr>
          <p:nvPr>
            <p:ph type="body" idx="1"/>
          </p:nvPr>
        </p:nvSpPr>
        <p:spPr>
          <a:xfrm>
            <a:off x="292064" y="1411317"/>
            <a:ext cx="11800346" cy="27841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sz="3200" dirty="0">
                <a:latin typeface="Times New Roman" panose="02020603050405020304" pitchFamily="18" charset="0"/>
                <a:cs typeface="Times New Roman" panose="02020603050405020304" pitchFamily="18" charset="0"/>
              </a:rPr>
              <a:t>In the US classroom,</a:t>
            </a:r>
          </a:p>
          <a:p>
            <a:pPr marL="228600" lvl="0" indent="-228600" algn="l" rtl="0">
              <a:lnSpc>
                <a:spcPct val="90000"/>
              </a:lnSpc>
              <a:spcBef>
                <a:spcPts val="0"/>
              </a:spcBef>
              <a:spcAft>
                <a:spcPts val="0"/>
              </a:spcAft>
              <a:buClr>
                <a:schemeClr val="lt1"/>
              </a:buClr>
              <a:buSzPts val="2800"/>
              <a:buChar char="•"/>
            </a:pPr>
            <a:endParaRPr lang="en-US" sz="3200" dirty="0">
              <a:latin typeface="Times New Roman" panose="02020603050405020304" pitchFamily="18" charset="0"/>
              <a:cs typeface="Times New Roman" panose="02020603050405020304" pitchFamily="18" charset="0"/>
            </a:endParaRPr>
          </a:p>
          <a:p>
            <a:pPr marL="1257300" lvl="2">
              <a:spcBef>
                <a:spcPts val="0"/>
              </a:spcBef>
              <a:buSzPts val="28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Teachers are approachable </a:t>
            </a:r>
          </a:p>
          <a:p>
            <a:pPr lvl="2" indent="-457200">
              <a:spcBef>
                <a:spcPts val="0"/>
              </a:spcBef>
              <a:buSzPts val="2800"/>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Students are questioning and challenging </a:t>
            </a:r>
          </a:p>
          <a:p>
            <a:pPr lvl="2" indent="-457200">
              <a:spcBef>
                <a:spcPts val="0"/>
              </a:spcBef>
              <a:buSzPts val="2800"/>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Open, informal communication between students and teachers</a:t>
            </a:r>
          </a:p>
          <a:p>
            <a:pPr lvl="2" indent="-457200">
              <a:spcBef>
                <a:spcPts val="0"/>
              </a:spcBef>
              <a:buSzPts val="2800"/>
              <a:buFont typeface="Courier New" panose="02070309020205020404" pitchFamily="49" charset="0"/>
              <a:buChar char="o"/>
            </a:pPr>
            <a:r>
              <a:rPr lang="en-US" sz="3000" dirty="0">
                <a:latin typeface="Times New Roman" panose="02020603050405020304" pitchFamily="18" charset="0"/>
                <a:cs typeface="Times New Roman" panose="02020603050405020304" pitchFamily="18" charset="0"/>
              </a:rPr>
              <a:t>Professors are willing to offer assistance when needed</a:t>
            </a:r>
          </a:p>
          <a:p>
            <a:pPr marL="1257300" lvl="2">
              <a:spcBef>
                <a:spcPts val="0"/>
              </a:spcBef>
              <a:buSzPts val="2800"/>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1257300" lvl="2">
              <a:spcBef>
                <a:spcPts val="0"/>
              </a:spcBef>
              <a:buSzPts val="2800"/>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lt1"/>
              </a:buClr>
              <a:buSzPts val="2800"/>
              <a:buChar char="•"/>
            </a:pPr>
            <a:endParaRPr sz="3200" dirty="0">
              <a:latin typeface="Times New Roman" panose="02020603050405020304" pitchFamily="18" charset="0"/>
              <a:cs typeface="Times New Roman" panose="02020603050405020304" pitchFamily="18" charset="0"/>
            </a:endParaRPr>
          </a:p>
          <a:p>
            <a:pPr marL="228600" lvl="0" indent="-50800" algn="l" rtl="0">
              <a:lnSpc>
                <a:spcPct val="90000"/>
              </a:lnSpc>
              <a:spcBef>
                <a:spcPts val="1000"/>
              </a:spcBef>
              <a:spcAft>
                <a:spcPts val="0"/>
              </a:spcAft>
              <a:buClr>
                <a:schemeClr val="lt1"/>
              </a:buClr>
              <a:buSzPts val="2800"/>
              <a:buFont typeface="Noto Sans Symbols"/>
              <a:buNone/>
            </a:pPr>
            <a:endParaRPr sz="3200" dirty="0">
              <a:latin typeface="Times New Roman" panose="02020603050405020304" pitchFamily="18" charset="0"/>
              <a:ea typeface="Times New Roman"/>
              <a:cs typeface="Times New Roman" panose="02020603050405020304" pitchFamily="18" charset="0"/>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lt1"/>
              </a:buClr>
              <a:buSzPts val="2800"/>
              <a:buNone/>
            </a:pPr>
            <a:endParaRPr sz="2800" dirty="0">
              <a:latin typeface="Times New Roman"/>
              <a:ea typeface="Times New Roman"/>
              <a:cs typeface="Times New Roman"/>
              <a:sym typeface="Times New Roman"/>
            </a:endParaRPr>
          </a:p>
        </p:txBody>
      </p:sp>
      <p:sp>
        <p:nvSpPr>
          <p:cNvPr id="419" name="Google Shape;419;p71">
            <a:extLst>
              <a:ext uri="{FF2B5EF4-FFF2-40B4-BE49-F238E27FC236}">
                <a16:creationId xmlns:a16="http://schemas.microsoft.com/office/drawing/2014/main" id="{25F07931-CB9B-5F0E-D7C7-2A7E608F11BF}"/>
              </a:ext>
            </a:extLst>
          </p:cNvPr>
          <p:cNvSpPr txBox="1"/>
          <p:nvPr/>
        </p:nvSpPr>
        <p:spPr>
          <a:xfrm>
            <a:off x="292064" y="286292"/>
            <a:ext cx="1156822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lt1"/>
                </a:solidFill>
                <a:latin typeface="Times New Roman"/>
                <a:ea typeface="Times New Roman"/>
                <a:cs typeface="Times New Roman"/>
                <a:sym typeface="Times New Roman"/>
              </a:rPr>
              <a:t> Power Distance</a:t>
            </a:r>
            <a:endParaRPr sz="48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600" dirty="0">
              <a:solidFill>
                <a:schemeClr val="lt1"/>
              </a:solidFill>
              <a:latin typeface="Times New Roman"/>
              <a:ea typeface="Times New Roman"/>
              <a:cs typeface="Times New Roman"/>
              <a:sym typeface="Times New Roman"/>
            </a:endParaRPr>
          </a:p>
        </p:txBody>
      </p:sp>
      <p:sp>
        <p:nvSpPr>
          <p:cNvPr id="420" name="Google Shape;420;p71">
            <a:extLst>
              <a:ext uri="{FF2B5EF4-FFF2-40B4-BE49-F238E27FC236}">
                <a16:creationId xmlns:a16="http://schemas.microsoft.com/office/drawing/2014/main" id="{2118B3CB-1DA3-6DF0-29AA-B10BFFD99D99}"/>
              </a:ext>
            </a:extLst>
          </p:cNvPr>
          <p:cNvSpPr/>
          <p:nvPr/>
        </p:nvSpPr>
        <p:spPr>
          <a:xfrm>
            <a:off x="176002" y="4630389"/>
            <a:ext cx="11800346" cy="1444780"/>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a:ea typeface="Times New Roman"/>
                <a:cs typeface="Times New Roman"/>
                <a:sym typeface="Times New Roman"/>
              </a:rPr>
              <a:t>“</a:t>
            </a:r>
            <a:r>
              <a:rPr lang="en-US" sz="2800" dirty="0">
                <a:latin typeface="Times New Roman" panose="02020603050405020304" pitchFamily="18" charset="0"/>
                <a:cs typeface="Times New Roman" panose="02020603050405020304" pitchFamily="18" charset="0"/>
              </a:rPr>
              <a:t>Most professors were available to talk and help. When they were on campus, they often kept their doors open, and you could knock and ask questions. They were usually very open to offering assistance</a:t>
            </a:r>
            <a:r>
              <a:rPr lang="en-US" sz="2800" dirty="0">
                <a:solidFill>
                  <a:schemeClr val="dk1"/>
                </a:solidFill>
                <a:latin typeface="Times New Roman"/>
                <a:ea typeface="Times New Roman"/>
                <a:cs typeface="Times New Roman"/>
                <a:sym typeface="Times New Roman"/>
              </a:rPr>
              <a:t>.” – GTA</a:t>
            </a:r>
            <a:endParaRPr sz="1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116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a:extLst>
            <a:ext uri="{FF2B5EF4-FFF2-40B4-BE49-F238E27FC236}">
              <a16:creationId xmlns:a16="http://schemas.microsoft.com/office/drawing/2014/main" id="{B1074E85-2183-B91B-2609-62DB53C933AD}"/>
            </a:ext>
          </a:extLst>
        </p:cNvPr>
        <p:cNvGrpSpPr/>
        <p:nvPr/>
      </p:nvGrpSpPr>
      <p:grpSpPr>
        <a:xfrm>
          <a:off x="0" y="0"/>
          <a:ext cx="0" cy="0"/>
          <a:chOff x="0" y="0"/>
          <a:chExt cx="0" cy="0"/>
        </a:xfrm>
      </p:grpSpPr>
      <p:sp>
        <p:nvSpPr>
          <p:cNvPr id="367" name="Google Shape;367;p62">
            <a:extLst>
              <a:ext uri="{FF2B5EF4-FFF2-40B4-BE49-F238E27FC236}">
                <a16:creationId xmlns:a16="http://schemas.microsoft.com/office/drawing/2014/main" id="{86B14819-E3DE-DD18-36C1-88C7D98338EF}"/>
              </a:ext>
            </a:extLst>
          </p:cNvPr>
          <p:cNvSpPr txBox="1">
            <a:spLocks noGrp="1"/>
          </p:cNvSpPr>
          <p:nvPr>
            <p:ph type="title"/>
          </p:nvPr>
        </p:nvSpPr>
        <p:spPr>
          <a:xfrm>
            <a:off x="838200" y="-5378"/>
            <a:ext cx="10515600" cy="12233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4400">
                <a:latin typeface="Times New Roman"/>
                <a:ea typeface="Times New Roman"/>
                <a:cs typeface="Times New Roman"/>
                <a:sym typeface="Times New Roman"/>
              </a:rPr>
              <a:t>Individualism versus Collectivism</a:t>
            </a:r>
            <a:endParaRPr/>
          </a:p>
        </p:txBody>
      </p:sp>
      <p:sp>
        <p:nvSpPr>
          <p:cNvPr id="368" name="Google Shape;368;p62">
            <a:extLst>
              <a:ext uri="{FF2B5EF4-FFF2-40B4-BE49-F238E27FC236}">
                <a16:creationId xmlns:a16="http://schemas.microsoft.com/office/drawing/2014/main" id="{DBAC8603-3C45-28C4-DEBC-AEFEC5454298}"/>
              </a:ext>
            </a:extLst>
          </p:cNvPr>
          <p:cNvSpPr txBox="1">
            <a:spLocks noGrp="1"/>
          </p:cNvSpPr>
          <p:nvPr>
            <p:ph type="body" idx="1"/>
          </p:nvPr>
        </p:nvSpPr>
        <p:spPr>
          <a:xfrm>
            <a:off x="915852" y="963358"/>
            <a:ext cx="11046652" cy="563107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800"/>
              <a:buChar char="•"/>
            </a:pPr>
            <a:r>
              <a:rPr lang="en-US" sz="3000" dirty="0">
                <a:latin typeface="Times New Roman"/>
                <a:ea typeface="Times New Roman"/>
                <a:cs typeface="Times New Roman"/>
                <a:sym typeface="Times New Roman"/>
              </a:rPr>
              <a:t>Individualism</a:t>
            </a:r>
          </a:p>
          <a:p>
            <a:pPr marL="0" indent="0" algn="just">
              <a:spcBef>
                <a:spcPts val="0"/>
              </a:spcBef>
              <a:buSzPts val="2800"/>
              <a:buNone/>
            </a:pPr>
            <a:r>
              <a:rPr lang="en-US" sz="3200"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(German and English-speaking Western Countries)</a:t>
            </a:r>
            <a:endParaRPr lang="en-US" sz="3000" dirty="0">
              <a:latin typeface="Times New Roman"/>
              <a:ea typeface="Times New Roman"/>
              <a:cs typeface="Times New Roman"/>
              <a:sym typeface="Times New Roman"/>
            </a:endParaRPr>
          </a:p>
          <a:p>
            <a:pPr marL="685800" lvl="1" indent="-228600" algn="just">
              <a:buSzPts val="2800"/>
              <a:buFont typeface="Courier New"/>
              <a:buChar char="o"/>
            </a:pPr>
            <a:r>
              <a:rPr lang="en-US" sz="3000" dirty="0">
                <a:latin typeface="Times New Roman"/>
                <a:ea typeface="Times New Roman"/>
                <a:cs typeface="Times New Roman"/>
                <a:sym typeface="Times New Roman"/>
              </a:rPr>
              <a:t> “I” – consciousness</a:t>
            </a:r>
          </a:p>
          <a:p>
            <a:pPr marL="685800" lvl="1" indent="-228600" algn="just">
              <a:buSzPts val="2800"/>
              <a:buFont typeface="Courier New"/>
              <a:buChar char="o"/>
            </a:pPr>
            <a:r>
              <a:rPr lang="en-US" sz="3000" dirty="0">
                <a:latin typeface="Times New Roman"/>
                <a:cs typeface="Times New Roman"/>
                <a:sym typeface="Times New Roman"/>
              </a:rPr>
              <a:t> Task prevails over relationship</a:t>
            </a:r>
            <a:endParaRPr sz="3000" dirty="0"/>
          </a:p>
          <a:p>
            <a:pPr marL="685800" lvl="1" indent="-228600" algn="just">
              <a:buSzPts val="2800"/>
              <a:buFont typeface="Courier New"/>
              <a:buChar char="o"/>
            </a:pPr>
            <a:r>
              <a:rPr lang="en-US" sz="3000" dirty="0">
                <a:latin typeface="Times New Roman"/>
                <a:ea typeface="Times New Roman"/>
                <a:cs typeface="Times New Roman"/>
                <a:sym typeface="Times New Roman"/>
              </a:rPr>
              <a:t> Purpose of education is learning how to learn</a:t>
            </a:r>
            <a:endParaRPr sz="3000" dirty="0"/>
          </a:p>
          <a:p>
            <a:pPr marL="228600" lvl="0" indent="-50800" algn="just" rtl="0">
              <a:lnSpc>
                <a:spcPct val="90000"/>
              </a:lnSpc>
              <a:spcBef>
                <a:spcPts val="1000"/>
              </a:spcBef>
              <a:spcAft>
                <a:spcPts val="0"/>
              </a:spcAft>
              <a:buClr>
                <a:schemeClr val="lt1"/>
              </a:buClr>
              <a:buSzPts val="2800"/>
              <a:buNone/>
            </a:pPr>
            <a:endParaRPr sz="3000"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sz="3000" dirty="0">
                <a:latin typeface="Times New Roman"/>
                <a:ea typeface="Times New Roman"/>
                <a:cs typeface="Times New Roman"/>
                <a:sym typeface="Times New Roman"/>
              </a:rPr>
              <a:t>Collectivism	</a:t>
            </a:r>
            <a:endParaRPr lang="en-US" sz="2400" dirty="0">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lt1"/>
              </a:buClr>
              <a:buSzPts val="2800"/>
              <a:buNone/>
            </a:pPr>
            <a:r>
              <a:rPr lang="en-US" sz="2400" dirty="0">
                <a:latin typeface="Times New Roman"/>
                <a:ea typeface="Times New Roman"/>
                <a:cs typeface="Times New Roman"/>
                <a:sym typeface="Times New Roman"/>
              </a:rPr>
              <a:t>	</a:t>
            </a:r>
            <a:r>
              <a:rPr lang="en-US" sz="3200" dirty="0">
                <a:latin typeface="Times New Roman"/>
                <a:ea typeface="Times New Roman"/>
                <a:cs typeface="Times New Roman"/>
                <a:sym typeface="Times New Roman"/>
              </a:rPr>
              <a:t>(East Asia and Indian Subcontinent)</a:t>
            </a:r>
            <a:endParaRPr lang="en-US" sz="3000" dirty="0">
              <a:latin typeface="Times New Roman"/>
              <a:ea typeface="Times New Roman"/>
              <a:cs typeface="Times New Roman"/>
              <a:sym typeface="Times New Roman"/>
            </a:endParaRPr>
          </a:p>
          <a:p>
            <a:pPr marL="685800" lvl="1" indent="-228600" algn="just">
              <a:buSzPts val="2800"/>
              <a:buFont typeface="Courier New"/>
              <a:buChar char="o"/>
            </a:pPr>
            <a:r>
              <a:rPr lang="en-US" sz="3000" dirty="0">
                <a:latin typeface="Times New Roman"/>
                <a:ea typeface="Times New Roman"/>
                <a:cs typeface="Times New Roman"/>
                <a:sym typeface="Times New Roman"/>
              </a:rPr>
              <a:t> “We” – consciousness</a:t>
            </a:r>
          </a:p>
          <a:p>
            <a:pPr marL="685800" lvl="1" indent="-228600" algn="just">
              <a:buSzPts val="2800"/>
              <a:buFont typeface="Courier New"/>
              <a:buChar char="o"/>
            </a:pPr>
            <a:r>
              <a:rPr lang="en-US" sz="3000" dirty="0">
                <a:latin typeface="Times New Roman"/>
                <a:cs typeface="Times New Roman"/>
                <a:sym typeface="Times New Roman"/>
              </a:rPr>
              <a:t> Relationship prevails over task</a:t>
            </a:r>
            <a:endParaRPr sz="3000" dirty="0"/>
          </a:p>
          <a:p>
            <a:pPr marL="685800" lvl="1" indent="-228600" algn="just">
              <a:buSzPts val="2800"/>
              <a:buFont typeface="Courier New"/>
              <a:buChar char="o"/>
            </a:pPr>
            <a:r>
              <a:rPr lang="en-US" sz="3000" dirty="0">
                <a:latin typeface="Times New Roman"/>
                <a:cs typeface="Times New Roman"/>
                <a:sym typeface="Times New Roman"/>
              </a:rPr>
              <a:t> Purpose of education is learning how to do</a:t>
            </a:r>
            <a:endParaRPr sz="3000" dirty="0"/>
          </a:p>
          <a:p>
            <a:pPr marL="685800" lvl="1" indent="-228600" algn="just">
              <a:buSzPts val="2800"/>
              <a:buFont typeface="Courier New"/>
              <a:buChar char="o"/>
            </a:pPr>
            <a:endParaRPr sz="3000" dirty="0"/>
          </a:p>
        </p:txBody>
      </p:sp>
    </p:spTree>
    <p:extLst>
      <p:ext uri="{BB962C8B-B14F-4D97-AF65-F5344CB8AC3E}">
        <p14:creationId xmlns:p14="http://schemas.microsoft.com/office/powerpoint/2010/main" val="8068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3"/>
          <p:cNvSpPr txBox="1">
            <a:spLocks noGrp="1"/>
          </p:cNvSpPr>
          <p:nvPr>
            <p:ph type="title"/>
          </p:nvPr>
        </p:nvSpPr>
        <p:spPr>
          <a:xfrm>
            <a:off x="838200" y="29009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Individualism versus Collectivism in Classroom</a:t>
            </a:r>
            <a:endParaRPr/>
          </a:p>
        </p:txBody>
      </p:sp>
      <p:sp>
        <p:nvSpPr>
          <p:cNvPr id="374" name="Google Shape;374;p63"/>
          <p:cNvSpPr txBox="1">
            <a:spLocks noGrp="1"/>
          </p:cNvSpPr>
          <p:nvPr>
            <p:ph type="body" idx="1"/>
          </p:nvPr>
        </p:nvSpPr>
        <p:spPr>
          <a:xfrm>
            <a:off x="323267" y="1419015"/>
            <a:ext cx="11365992" cy="523696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lt1"/>
              </a:buClr>
              <a:buSzPts val="2800"/>
              <a:buChar char="•"/>
            </a:pPr>
            <a:r>
              <a:rPr lang="en-US">
                <a:latin typeface="Times New Roman"/>
                <a:ea typeface="Times New Roman"/>
                <a:cs typeface="Times New Roman"/>
                <a:sym typeface="Times New Roman"/>
              </a:rPr>
              <a:t>Individualism</a:t>
            </a:r>
            <a:endParaRPr lang="en-US">
              <a:ea typeface="Times New Roman"/>
            </a:endParaRPr>
          </a:p>
          <a:p>
            <a:pPr marL="0" lvl="0" indent="0" algn="just" rtl="0">
              <a:lnSpc>
                <a:spcPct val="90000"/>
              </a:lnSpc>
              <a:spcBef>
                <a:spcPts val="0"/>
              </a:spcBef>
              <a:spcAft>
                <a:spcPts val="0"/>
              </a:spcAft>
              <a:buClr>
                <a:schemeClr val="lt1"/>
              </a:buClr>
              <a:buSzPts val="2800"/>
              <a:buNone/>
            </a:pPr>
            <a:endParaRPr>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lt1"/>
              </a:buClr>
              <a:buSzPts val="2800"/>
              <a:buFont typeface="Courier New"/>
              <a:buChar char="o"/>
            </a:pPr>
            <a:r>
              <a:rPr lang="en-US" sz="2800">
                <a:latin typeface="Times New Roman"/>
                <a:ea typeface="Times New Roman"/>
                <a:cs typeface="Times New Roman"/>
                <a:sym typeface="Times New Roman"/>
              </a:rPr>
              <a:t>  Teacher maybe “I” – consciousness</a:t>
            </a:r>
          </a:p>
          <a:p>
            <a:pPr marL="685800" lvl="1" indent="-228600" algn="just" rtl="0">
              <a:lnSpc>
                <a:spcPct val="90000"/>
              </a:lnSpc>
              <a:spcBef>
                <a:spcPts val="500"/>
              </a:spcBef>
              <a:spcAft>
                <a:spcPts val="0"/>
              </a:spcAft>
              <a:buClr>
                <a:schemeClr val="lt1"/>
              </a:buClr>
              <a:buSzPts val="2800"/>
              <a:buFont typeface="Courier New"/>
              <a:buChar char="o"/>
            </a:pPr>
            <a:r>
              <a:rPr lang="en-US" sz="2800">
                <a:latin typeface="Times New Roman" panose="02020603050405020304" pitchFamily="18" charset="0"/>
                <a:ea typeface="Times New Roman"/>
                <a:cs typeface="Times New Roman" panose="02020603050405020304" pitchFamily="18" charset="0"/>
                <a:sym typeface="Times New Roman"/>
              </a:rPr>
              <a:t>  T</a:t>
            </a:r>
            <a:r>
              <a:rPr lang="en-US" sz="2800">
                <a:latin typeface="Times New Roman" panose="02020603050405020304" pitchFamily="18" charset="0"/>
                <a:cs typeface="Times New Roman" panose="02020603050405020304" pitchFamily="18" charset="0"/>
              </a:rPr>
              <a:t>eaching style might promote inquiry, reflection, and critical thinking   	through engaging and interactive methods</a:t>
            </a:r>
            <a:endParaRPr sz="2800">
              <a:latin typeface="Times New Roman" panose="02020603050405020304" pitchFamily="18" charset="0"/>
              <a:ea typeface="Times New Roman"/>
              <a:cs typeface="Times New Roman" panose="02020603050405020304" pitchFamily="18" charset="0"/>
              <a:sym typeface="Times New Roman"/>
            </a:endParaRPr>
          </a:p>
          <a:p>
            <a:pPr marL="228600" lvl="0" indent="-228600" algn="just" rtl="0">
              <a:lnSpc>
                <a:spcPct val="90000"/>
              </a:lnSpc>
              <a:spcBef>
                <a:spcPts val="1000"/>
              </a:spcBef>
              <a:spcAft>
                <a:spcPts val="0"/>
              </a:spcAft>
              <a:buClr>
                <a:schemeClr val="lt1"/>
              </a:buClr>
              <a:buSzPts val="2800"/>
              <a:buChar char="•"/>
            </a:pPr>
            <a:endParaRPr lang="en-US">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a:latin typeface="Times New Roman"/>
                <a:ea typeface="Times New Roman"/>
                <a:cs typeface="Times New Roman"/>
                <a:sym typeface="Times New Roman"/>
              </a:rPr>
              <a:t>Collectivism </a:t>
            </a:r>
            <a:endParaRPr/>
          </a:p>
          <a:p>
            <a:pPr marL="635000" lvl="1" indent="0" algn="just">
              <a:spcBef>
                <a:spcPts val="1000"/>
              </a:spcBef>
              <a:buSzPts val="2800"/>
              <a:buNone/>
            </a:pPr>
            <a:endParaRPr>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lt1"/>
              </a:buClr>
              <a:buSzPts val="2800"/>
              <a:buFont typeface="Courier New"/>
              <a:buChar char="o"/>
            </a:pPr>
            <a:r>
              <a:rPr lang="en-US" sz="2800">
                <a:latin typeface="Times New Roman"/>
                <a:cs typeface="Times New Roman"/>
                <a:sym typeface="Times New Roman"/>
              </a:rPr>
              <a:t>Teacher maybe “We” – consciousness</a:t>
            </a:r>
          </a:p>
          <a:p>
            <a:pPr marL="685800" lvl="1" indent="-228600" algn="just">
              <a:buSzPts val="2800"/>
              <a:buFont typeface="Courier New"/>
              <a:buChar char="o"/>
            </a:pPr>
            <a:r>
              <a:rPr lang="en-US" sz="2800">
                <a:latin typeface="Times New Roman"/>
                <a:ea typeface="Times New Roman"/>
                <a:cs typeface="Times New Roman"/>
                <a:sym typeface="Times New Roman"/>
              </a:rPr>
              <a:t>Teaching style might emphasize rote memorization and group harmony over individual understanding</a:t>
            </a:r>
          </a:p>
          <a:p>
            <a:pPr marL="685800" lvl="1" indent="-228600" algn="just" rtl="0">
              <a:lnSpc>
                <a:spcPct val="90000"/>
              </a:lnSpc>
              <a:spcBef>
                <a:spcPts val="500"/>
              </a:spcBef>
              <a:spcAft>
                <a:spcPts val="0"/>
              </a:spcAft>
              <a:buClr>
                <a:schemeClr val="lt1"/>
              </a:buClr>
              <a:buSzPts val="2800"/>
              <a:buFont typeface="Courier New"/>
              <a:buChar char="o"/>
            </a:pPr>
            <a:endParaRPr lang="en-US" sz="2800">
              <a:latin typeface="Times New Roman"/>
              <a:cs typeface="Times New Roman"/>
              <a:sym typeface="Times New Roman"/>
            </a:endParaRPr>
          </a:p>
          <a:p>
            <a:pPr marL="685800" lvl="1" indent="-228600" algn="just" rtl="0">
              <a:lnSpc>
                <a:spcPct val="90000"/>
              </a:lnSpc>
              <a:spcBef>
                <a:spcPts val="500"/>
              </a:spcBef>
              <a:spcAft>
                <a:spcPts val="0"/>
              </a:spcAft>
              <a:buClr>
                <a:schemeClr val="lt1"/>
              </a:buClr>
              <a:buSzPts val="2800"/>
              <a:buFont typeface="Courier New"/>
              <a:buChar char="o"/>
            </a:pPr>
            <a:endParaRPr/>
          </a:p>
          <a:p>
            <a:pPr marL="228600" lvl="0" indent="-5080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txBox="1">
            <a:spLocks noGrp="1"/>
          </p:cNvSpPr>
          <p:nvPr>
            <p:ph type="body" idx="1"/>
          </p:nvPr>
        </p:nvSpPr>
        <p:spPr>
          <a:xfrm>
            <a:off x="706458" y="1211481"/>
            <a:ext cx="10370289" cy="14255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sz="3200" dirty="0">
                <a:latin typeface="Times New Roman"/>
                <a:ea typeface="Times New Roman"/>
                <a:cs typeface="Times New Roman"/>
                <a:sym typeface="Times New Roman"/>
              </a:rPr>
              <a:t>IGTAs, “We” - consciousness </a:t>
            </a:r>
          </a:p>
          <a:p>
            <a:pPr marL="228600" lvl="0" indent="-228600" algn="l" rtl="0">
              <a:lnSpc>
                <a:spcPct val="90000"/>
              </a:lnSpc>
              <a:spcBef>
                <a:spcPts val="0"/>
              </a:spcBef>
              <a:spcAft>
                <a:spcPts val="0"/>
              </a:spcAft>
              <a:buClr>
                <a:schemeClr val="lt1"/>
              </a:buClr>
              <a:buSzPts val="2800"/>
              <a:buChar char="•"/>
            </a:pPr>
            <a:r>
              <a:rPr lang="en-US" sz="3200" dirty="0">
                <a:latin typeface="Times New Roman"/>
                <a:ea typeface="Times New Roman"/>
                <a:cs typeface="Times New Roman"/>
                <a:sym typeface="Times New Roman"/>
              </a:rPr>
              <a:t>GTAs, “I” - consciousness</a:t>
            </a: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lt1"/>
              </a:buClr>
              <a:buSzPts val="2800"/>
              <a:buNone/>
            </a:pPr>
            <a:endParaRPr sz="2800" dirty="0">
              <a:latin typeface="Times New Roman"/>
              <a:ea typeface="Times New Roman"/>
              <a:cs typeface="Times New Roman"/>
              <a:sym typeface="Times New Roman"/>
            </a:endParaRPr>
          </a:p>
        </p:txBody>
      </p:sp>
      <p:sp>
        <p:nvSpPr>
          <p:cNvPr id="419" name="Google Shape;419;p71"/>
          <p:cNvSpPr txBox="1"/>
          <p:nvPr/>
        </p:nvSpPr>
        <p:spPr>
          <a:xfrm>
            <a:off x="311889" y="279438"/>
            <a:ext cx="11564553"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Individualism versus Collectivism</a:t>
            </a:r>
            <a:endParaRPr sz="4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p:txBody>
      </p:sp>
      <p:sp>
        <p:nvSpPr>
          <p:cNvPr id="420" name="Google Shape;420;p71"/>
          <p:cNvSpPr/>
          <p:nvPr/>
        </p:nvSpPr>
        <p:spPr>
          <a:xfrm>
            <a:off x="374955" y="2526608"/>
            <a:ext cx="11817045" cy="1804784"/>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a:ea typeface="Times New Roman"/>
                <a:cs typeface="Times New Roman"/>
                <a:sym typeface="Times New Roman"/>
              </a:rPr>
              <a:t>“Actually, in my culture, family is trying to control students' future career, they are trying to make the students choose their career , what the family wants them to choose.” - IGTA</a:t>
            </a:r>
            <a:endParaRPr sz="1800" dirty="0">
              <a:solidFill>
                <a:schemeClr val="dk1"/>
              </a:solidFill>
              <a:latin typeface="Arial"/>
              <a:ea typeface="Arial"/>
              <a:cs typeface="Arial"/>
              <a:sym typeface="Arial"/>
            </a:endParaRPr>
          </a:p>
        </p:txBody>
      </p:sp>
      <p:sp>
        <p:nvSpPr>
          <p:cNvPr id="2" name="Google Shape;413;p70">
            <a:extLst>
              <a:ext uri="{FF2B5EF4-FFF2-40B4-BE49-F238E27FC236}">
                <a16:creationId xmlns:a16="http://schemas.microsoft.com/office/drawing/2014/main" id="{35FB304C-81CC-2E20-6198-AACF5E06EF52}"/>
              </a:ext>
            </a:extLst>
          </p:cNvPr>
          <p:cNvSpPr/>
          <p:nvPr/>
        </p:nvSpPr>
        <p:spPr>
          <a:xfrm>
            <a:off x="649595" y="4573443"/>
            <a:ext cx="11226847" cy="2146151"/>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“I'm a first-generation student and my family. The only influence they had on my education is that they weren't economically able to send me to school, I had to find my own way from undergrad to now. So, they didn't have much influence</a:t>
            </a:r>
            <a:r>
              <a:rPr lang="en-US" sz="2800" dirty="0">
                <a:solidFill>
                  <a:schemeClr val="dk1"/>
                </a:solidFill>
                <a:latin typeface="Times New Roman" panose="02020603050405020304" pitchFamily="18" charset="0"/>
                <a:cs typeface="Times New Roman" panose="02020603050405020304" pitchFamily="18" charset="0"/>
                <a:sym typeface="Arial"/>
              </a:rPr>
              <a:t>.” - GTA</a:t>
            </a:r>
            <a:endParaRPr sz="2800" dirty="0">
              <a:solidFill>
                <a:schemeClr val="lt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None/>
            </a:pPr>
            <a:endParaRPr sz="2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5851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a:extLst>
            <a:ext uri="{FF2B5EF4-FFF2-40B4-BE49-F238E27FC236}">
              <a16:creationId xmlns:a16="http://schemas.microsoft.com/office/drawing/2014/main" id="{BACEE193-92D2-5B22-1970-1370D191F13C}"/>
            </a:ext>
          </a:extLst>
        </p:cNvPr>
        <p:cNvGrpSpPr/>
        <p:nvPr/>
      </p:nvGrpSpPr>
      <p:grpSpPr>
        <a:xfrm>
          <a:off x="0" y="0"/>
          <a:ext cx="0" cy="0"/>
          <a:chOff x="0" y="0"/>
          <a:chExt cx="0" cy="0"/>
        </a:xfrm>
      </p:grpSpPr>
      <p:sp>
        <p:nvSpPr>
          <p:cNvPr id="418" name="Google Shape;418;p71">
            <a:extLst>
              <a:ext uri="{FF2B5EF4-FFF2-40B4-BE49-F238E27FC236}">
                <a16:creationId xmlns:a16="http://schemas.microsoft.com/office/drawing/2014/main" id="{A794C44F-9312-614A-AA4D-37435EAF63FF}"/>
              </a:ext>
            </a:extLst>
          </p:cNvPr>
          <p:cNvSpPr txBox="1">
            <a:spLocks noGrp="1"/>
          </p:cNvSpPr>
          <p:nvPr>
            <p:ph type="body" idx="1"/>
          </p:nvPr>
        </p:nvSpPr>
        <p:spPr>
          <a:xfrm>
            <a:off x="405243" y="1289497"/>
            <a:ext cx="10370289" cy="1381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sz="3200" dirty="0">
                <a:latin typeface="Times New Roman"/>
                <a:ea typeface="Times New Roman"/>
                <a:cs typeface="Times New Roman"/>
                <a:sym typeface="Times New Roman"/>
              </a:rPr>
              <a:t>Purpose of education</a:t>
            </a:r>
          </a:p>
          <a:p>
            <a:pPr lvl="2" indent="-457200">
              <a:spcBef>
                <a:spcPts val="0"/>
              </a:spcBef>
              <a:buSzPts val="2800"/>
              <a:buFont typeface="Courier New" panose="02070309020205020404" pitchFamily="49" charset="0"/>
              <a:buChar char="o"/>
            </a:pPr>
            <a:r>
              <a:rPr lang="en-US" sz="2800" dirty="0">
                <a:latin typeface="Times New Roman"/>
                <a:ea typeface="Times New Roman"/>
                <a:cs typeface="Times New Roman"/>
                <a:sym typeface="Times New Roman"/>
              </a:rPr>
              <a:t>IGTAs, “Learning how to do”</a:t>
            </a:r>
          </a:p>
          <a:p>
            <a:pPr lvl="2" indent="-457200">
              <a:spcBef>
                <a:spcPts val="0"/>
              </a:spcBef>
              <a:buSzPts val="2800"/>
              <a:buFont typeface="Courier New" panose="02070309020205020404" pitchFamily="49" charset="0"/>
              <a:buChar char="o"/>
            </a:pPr>
            <a:r>
              <a:rPr lang="en-US" sz="2800" dirty="0">
                <a:latin typeface="Times New Roman"/>
                <a:ea typeface="Times New Roman"/>
                <a:cs typeface="Times New Roman"/>
                <a:sym typeface="Times New Roman"/>
              </a:rPr>
              <a:t>GTAs, “Learning how to learn”</a:t>
            </a:r>
            <a:r>
              <a:rPr lang="en-US" sz="2400"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Font typeface="Noto Sans Symbols"/>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lt1"/>
              </a:buClr>
              <a:buSzPts val="2800"/>
              <a:buNone/>
            </a:pPr>
            <a:endParaRPr sz="2800" dirty="0">
              <a:latin typeface="Times New Roman"/>
              <a:ea typeface="Times New Roman"/>
              <a:cs typeface="Times New Roman"/>
              <a:sym typeface="Times New Roman"/>
            </a:endParaRPr>
          </a:p>
        </p:txBody>
      </p:sp>
      <p:sp>
        <p:nvSpPr>
          <p:cNvPr id="419" name="Google Shape;419;p71">
            <a:extLst>
              <a:ext uri="{FF2B5EF4-FFF2-40B4-BE49-F238E27FC236}">
                <a16:creationId xmlns:a16="http://schemas.microsoft.com/office/drawing/2014/main" id="{A09F5AD9-0682-6F50-1934-E5CB4B69F967}"/>
              </a:ext>
            </a:extLst>
          </p:cNvPr>
          <p:cNvSpPr txBox="1"/>
          <p:nvPr/>
        </p:nvSpPr>
        <p:spPr>
          <a:xfrm>
            <a:off x="222204" y="303259"/>
            <a:ext cx="11564553"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Individualism versus Collectivism</a:t>
            </a:r>
            <a:endParaRPr sz="4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p:txBody>
      </p:sp>
      <p:sp>
        <p:nvSpPr>
          <p:cNvPr id="420" name="Google Shape;420;p71">
            <a:extLst>
              <a:ext uri="{FF2B5EF4-FFF2-40B4-BE49-F238E27FC236}">
                <a16:creationId xmlns:a16="http://schemas.microsoft.com/office/drawing/2014/main" id="{F2BEE63C-5046-BA3A-C9DD-13AF52EE5D5A}"/>
              </a:ext>
            </a:extLst>
          </p:cNvPr>
          <p:cNvSpPr/>
          <p:nvPr/>
        </p:nvSpPr>
        <p:spPr>
          <a:xfrm>
            <a:off x="313723" y="3193862"/>
            <a:ext cx="11564553" cy="1637918"/>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a:ea typeface="Times New Roman"/>
                <a:cs typeface="Times New Roman"/>
                <a:sym typeface="Times New Roman"/>
              </a:rPr>
              <a:t>“</a:t>
            </a:r>
            <a:r>
              <a:rPr lang="en-US" sz="2800" dirty="0">
                <a:solidFill>
                  <a:schemeClr val="tx1"/>
                </a:solidFill>
                <a:effectLst/>
                <a:latin typeface="Times New Roman"/>
                <a:ea typeface="Aptos" panose="020B0004020202020204" pitchFamily="34" charset="0"/>
                <a:cs typeface="Times New Roman"/>
              </a:rPr>
              <a:t>Their schoolteachers used to give them a problem sheet and they used to give them solutions. And all they would do was just go through the solutions, so they never really developed the art of thinking</a:t>
            </a:r>
            <a:r>
              <a:rPr lang="en-US" sz="2800" dirty="0">
                <a:solidFill>
                  <a:schemeClr val="dk1"/>
                </a:solidFill>
                <a:latin typeface="Times New Roman"/>
                <a:ea typeface="Times New Roman"/>
                <a:cs typeface="Times New Roman"/>
                <a:sym typeface="Times New Roman"/>
              </a:rPr>
              <a:t>.” – Foreign Classroom</a:t>
            </a:r>
            <a:endParaRPr sz="1800" dirty="0">
              <a:solidFill>
                <a:schemeClr val="dk1"/>
              </a:solidFill>
              <a:latin typeface="Arial"/>
              <a:ea typeface="Arial"/>
              <a:cs typeface="Arial"/>
              <a:sym typeface="Arial"/>
            </a:endParaRPr>
          </a:p>
        </p:txBody>
      </p:sp>
      <p:sp>
        <p:nvSpPr>
          <p:cNvPr id="2" name="Google Shape;413;p70">
            <a:extLst>
              <a:ext uri="{FF2B5EF4-FFF2-40B4-BE49-F238E27FC236}">
                <a16:creationId xmlns:a16="http://schemas.microsoft.com/office/drawing/2014/main" id="{A147177E-14E0-B58D-06C9-C042448DC444}"/>
              </a:ext>
            </a:extLst>
          </p:cNvPr>
          <p:cNvSpPr/>
          <p:nvPr/>
        </p:nvSpPr>
        <p:spPr>
          <a:xfrm>
            <a:off x="742573" y="5355033"/>
            <a:ext cx="10706852" cy="1274912"/>
          </a:xfrm>
          <a:prstGeom prst="roundRect">
            <a:avLst>
              <a:gd name="adj" fmla="val 16667"/>
            </a:avLst>
          </a:prstGeom>
          <a:solidFill>
            <a:srgbClr val="D8D8D8"/>
          </a:solidFill>
          <a:ln w="19050" cap="flat" cmpd="sng">
            <a:solidFill>
              <a:srgbClr val="0B49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Times New Roman" panose="02020603050405020304" pitchFamily="18" charset="0"/>
                <a:ea typeface="Times New Roman"/>
                <a:cs typeface="Times New Roman" panose="02020603050405020304" pitchFamily="18" charset="0"/>
                <a:sym typeface="Times New Roman"/>
              </a:rPr>
              <a:t>“In my recitation, students come and do not ask for solutions, they come and work in group to solve problems</a:t>
            </a:r>
            <a:r>
              <a:rPr lang="en-US" sz="2800" dirty="0">
                <a:solidFill>
                  <a:schemeClr val="dk1"/>
                </a:solidFill>
                <a:latin typeface="Times New Roman" panose="02020603050405020304" pitchFamily="18" charset="0"/>
                <a:cs typeface="Times New Roman" panose="02020603050405020304" pitchFamily="18" charset="0"/>
                <a:sym typeface="Arial"/>
              </a:rPr>
              <a:t>.” – U.S. Classroom</a:t>
            </a:r>
            <a:endParaRPr sz="2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7683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7158F-9447-F914-EBB8-7BEF733107D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0FC0D7D-1D85-1900-485F-722097387456}"/>
              </a:ext>
            </a:extLst>
          </p:cNvPr>
          <p:cNvSpPr>
            <a:spLocks noGrp="1"/>
          </p:cNvSpPr>
          <p:nvPr>
            <p:ph type="title"/>
          </p:nvPr>
        </p:nvSpPr>
        <p:spPr>
          <a:xfrm>
            <a:off x="3238321" y="231289"/>
            <a:ext cx="5715355" cy="691117"/>
          </a:xfrm>
        </p:spPr>
        <p:txBody>
          <a:bodyPr>
            <a:normAutofit/>
          </a:bodyPr>
          <a:lstStyle/>
          <a:p>
            <a:pPr algn="ctr"/>
            <a:r>
              <a:rPr lang="en-US" sz="3600" dirty="0">
                <a:latin typeface="Times New Roman"/>
                <a:cs typeface="Times New Roman"/>
              </a:rPr>
              <a:t>Preliminary Conclusions</a:t>
            </a:r>
            <a:endParaRPr lang="en-US" sz="36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5D890A0-603F-B688-A5D4-FAB698CA7AE9}"/>
              </a:ext>
            </a:extLst>
          </p:cNvPr>
          <p:cNvSpPr>
            <a:spLocks noGrp="1"/>
          </p:cNvSpPr>
          <p:nvPr>
            <p:ph idx="1"/>
          </p:nvPr>
        </p:nvSpPr>
        <p:spPr>
          <a:xfrm>
            <a:off x="116908" y="934981"/>
            <a:ext cx="11958179" cy="5923019"/>
          </a:xfrm>
        </p:spPr>
        <p:txBody>
          <a:bodyPr vert="horz" lIns="91440" tIns="45720" rIns="91440" bIns="45720" rtlCol="0" anchor="t">
            <a:noAutofit/>
          </a:bodyPr>
          <a:lstStyle/>
          <a:p>
            <a:pPr>
              <a:buFont typeface="Wingdings" pitchFamily="2" charset="2"/>
              <a:buChar char="Ø"/>
            </a:pPr>
            <a:r>
              <a:rPr lang="en-US" sz="3000" dirty="0">
                <a:latin typeface="Times New Roman" panose="02020603050405020304" pitchFamily="18" charset="0"/>
                <a:cs typeface="Times New Roman" panose="02020603050405020304" pitchFamily="18" charset="0"/>
              </a:rPr>
              <a:t>Power distance reflects the significant differences in teacher-student relationships between cultures</a:t>
            </a:r>
            <a:r>
              <a:rPr lang="en-US" sz="3000" dirty="0"/>
              <a:t> </a:t>
            </a:r>
          </a:p>
          <a:p>
            <a:pPr marL="114300" indent="0">
              <a:buNone/>
            </a:pPr>
            <a:endParaRPr lang="en-US" sz="2800" dirty="0">
              <a:latin typeface="Times New Roman" panose="02020603050405020304" pitchFamily="18" charset="0"/>
              <a:cs typeface="Times New Roman" panose="02020603050405020304" pitchFamily="18" charset="0"/>
            </a:endParaRPr>
          </a:p>
          <a:p>
            <a:pPr lvl="1">
              <a:buFont typeface="Wingdings" pitchFamily="2" charset="2"/>
              <a:buChar char="ü"/>
            </a:pPr>
            <a:r>
              <a:rPr lang="en-US" sz="2800" dirty="0">
                <a:latin typeface="Times New Roman" panose="02020603050405020304" pitchFamily="18" charset="0"/>
                <a:cs typeface="Times New Roman" panose="02020603050405020304" pitchFamily="18" charset="0"/>
              </a:rPr>
              <a:t>Understanding power distance can help tailor PD for IGTAs, focusing on adapting to open, student-centered teaching in U.S. classrooms</a:t>
            </a:r>
          </a:p>
          <a:p>
            <a:pPr marL="571500" lvl="1" indent="0">
              <a:buNone/>
            </a:pPr>
            <a:endParaRPr lang="en-US" dirty="0">
              <a:latin typeface="Times New Roman" panose="02020603050405020304" pitchFamily="18" charset="0"/>
              <a:cs typeface="Times New Roman" panose="02020603050405020304" pitchFamily="18" charset="0"/>
            </a:endParaRPr>
          </a:p>
          <a:p>
            <a:pPr>
              <a:buFont typeface="Wingdings" pitchFamily="2" charset="2"/>
              <a:buChar char="Ø"/>
            </a:pPr>
            <a:r>
              <a:rPr lang="en-US" dirty="0">
                <a:latin typeface="Times New Roman" panose="02020603050405020304" pitchFamily="18" charset="0"/>
                <a:cs typeface="Times New Roman" panose="02020603050405020304" pitchFamily="18" charset="0"/>
              </a:rPr>
              <a:t>IGTAs focus on “learning how to do” with teacher guidance, while U.S. GTAs emphasize “learning how to learn” with independence</a:t>
            </a:r>
          </a:p>
          <a:p>
            <a:pPr>
              <a:buFont typeface="Wingdings" pitchFamily="2" charset="2"/>
              <a:buChar char="Ø"/>
            </a:pPr>
            <a:endParaRPr lang="en-US" sz="3000" dirty="0">
              <a:latin typeface="Times New Roman" panose="02020603050405020304" pitchFamily="18" charset="0"/>
              <a:cs typeface="Times New Roman" panose="02020603050405020304" pitchFamily="18" charset="0"/>
            </a:endParaRPr>
          </a:p>
          <a:p>
            <a:pPr lvl="1" algn="just">
              <a:spcBef>
                <a:spcPts val="0"/>
              </a:spcBef>
              <a:buFont typeface="Wingdings" pitchFamily="2" charset="2"/>
              <a:buChar char="ü"/>
            </a:pPr>
            <a:r>
              <a:rPr lang="en-US" sz="2800" dirty="0">
                <a:latin typeface="Times New Roman" panose="02020603050405020304" pitchFamily="18" charset="0"/>
                <a:cs typeface="Times New Roman" panose="02020603050405020304" pitchFamily="18" charset="0"/>
              </a:rPr>
              <a:t>Adapting PD for IGTAs can help them navigate student-centered and independent learning environments effectively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8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C5A3-C41D-0DDC-640F-F4ACF27A6E82}"/>
              </a:ext>
            </a:extLst>
          </p:cNvPr>
          <p:cNvSpPr>
            <a:spLocks noGrp="1"/>
          </p:cNvSpPr>
          <p:nvPr>
            <p:ph type="title"/>
          </p:nvPr>
        </p:nvSpPr>
        <p:spPr>
          <a:xfrm>
            <a:off x="382944" y="333196"/>
            <a:ext cx="10515600" cy="1718059"/>
          </a:xfrm>
        </p:spPr>
        <p:txBody>
          <a:bodyPr>
            <a:normAutofit/>
          </a:bodyPr>
          <a:lstStyle/>
          <a:p>
            <a:r>
              <a:rPr lang="en-US">
                <a:latin typeface="Times New Roman" panose="02020603050405020304" pitchFamily="18" charset="0"/>
                <a:cs typeface="Times New Roman" panose="02020603050405020304" pitchFamily="18" charset="0"/>
              </a:rPr>
              <a:t>Thank you!</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nthapama@gmu.edu</a:t>
            </a:r>
          </a:p>
        </p:txBody>
      </p:sp>
      <p:sp>
        <p:nvSpPr>
          <p:cNvPr id="6" name="Content Placeholder 5">
            <a:extLst>
              <a:ext uri="{FF2B5EF4-FFF2-40B4-BE49-F238E27FC236}">
                <a16:creationId xmlns:a16="http://schemas.microsoft.com/office/drawing/2014/main" id="{CD4C8BDC-ABA7-7249-1641-A71501877068}"/>
              </a:ext>
            </a:extLst>
          </p:cNvPr>
          <p:cNvSpPr>
            <a:spLocks noGrp="1"/>
          </p:cNvSpPr>
          <p:nvPr>
            <p:ph idx="1"/>
          </p:nvPr>
        </p:nvSpPr>
        <p:spPr>
          <a:xfrm>
            <a:off x="754083" y="2051256"/>
            <a:ext cx="9601200" cy="3581400"/>
          </a:xfrm>
        </p:spPr>
        <p:txBody>
          <a:bodyPr vert="horz" lIns="91440" tIns="45720" rIns="91440" bIns="45720" rtlCol="0" anchor="t">
            <a:noAutofit/>
          </a:bodyPr>
          <a:lstStyle/>
          <a:p>
            <a:pPr marL="0" indent="0">
              <a:buNone/>
            </a:pPr>
            <a:r>
              <a:rPr lang="en-US" sz="3200">
                <a:latin typeface="Times New Roman" panose="02020603050405020304" pitchFamily="18" charset="0"/>
                <a:cs typeface="Times New Roman" panose="02020603050405020304" pitchFamily="18" charset="0"/>
              </a:rPr>
              <a:t>Gateway2STEM website: </a:t>
            </a:r>
          </a:p>
          <a:p>
            <a:pPr marL="530225" lvl="1" indent="0">
              <a:buNone/>
            </a:pPr>
            <a:r>
              <a:rPr lang="en-US" sz="3200">
                <a:latin typeface="Times New Roman" panose="02020603050405020304" pitchFamily="18" charset="0"/>
                <a:cs typeface="Times New Roman" panose="02020603050405020304" pitchFamily="18" charset="0"/>
                <a:hlinkClick r:id="rId2"/>
              </a:rPr>
              <a:t>https://gstem.research.gmu.edu</a:t>
            </a:r>
            <a:endParaRPr lang="en-US" sz="3200">
              <a:latin typeface="Times New Roman" panose="02020603050405020304" pitchFamily="18" charset="0"/>
              <a:cs typeface="Times New Roman" panose="02020603050405020304" pitchFamily="18" charset="0"/>
            </a:endParaRPr>
          </a:p>
          <a:p>
            <a:pPr lvl="1"/>
            <a:endParaRPr lang="en-US" sz="3200">
              <a:latin typeface="Times New Roman" panose="02020603050405020304" pitchFamily="18" charset="0"/>
              <a:cs typeface="Times New Roman" panose="02020603050405020304" pitchFamily="18" charset="0"/>
            </a:endParaRPr>
          </a:p>
          <a:p>
            <a:pPr marL="0" indent="0">
              <a:buNone/>
            </a:pPr>
            <a:endParaRPr lang="en-US" sz="3200">
              <a:latin typeface="Times New Roman" panose="02020603050405020304" pitchFamily="18" charset="0"/>
              <a:cs typeface="Times New Roman" panose="02020603050405020304" pitchFamily="18" charset="0"/>
            </a:endParaRPr>
          </a:p>
          <a:p>
            <a:pPr marL="0" indent="0">
              <a:buNone/>
            </a:pPr>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Video about the Gateway2STEM project:</a:t>
            </a:r>
          </a:p>
          <a:p>
            <a:pPr marL="515620" indent="0">
              <a:buNone/>
            </a:pPr>
            <a:r>
              <a:rPr lang="en-US" sz="3200" i="1">
                <a:latin typeface="Times New Roman" panose="02020603050405020304" pitchFamily="18" charset="0"/>
                <a:cs typeface="Times New Roman" panose="02020603050405020304" pitchFamily="18" charset="0"/>
                <a:hlinkClick r:id="rId3"/>
              </a:rPr>
              <a:t>https://www.youtube.com/watch?v=n4gBld5GFhk</a:t>
            </a:r>
            <a:endParaRPr lang="en-US" sz="3200" i="1">
              <a:latin typeface="Times New Roman" panose="02020603050405020304" pitchFamily="18" charset="0"/>
              <a:cs typeface="Times New Roman" panose="02020603050405020304" pitchFamily="18" charset="0"/>
            </a:endParaRPr>
          </a:p>
        </p:txBody>
      </p:sp>
      <p:pic>
        <p:nvPicPr>
          <p:cNvPr id="5" name="Picture 4" descr="A qr code with a few black squares&#10;&#10;Description automatically generated">
            <a:extLst>
              <a:ext uri="{FF2B5EF4-FFF2-40B4-BE49-F238E27FC236}">
                <a16:creationId xmlns:a16="http://schemas.microsoft.com/office/drawing/2014/main" id="{4FF270DF-EC9C-1723-65DA-9D636A929FDD}"/>
              </a:ext>
            </a:extLst>
          </p:cNvPr>
          <p:cNvPicPr>
            <a:picLocks noChangeAspect="1"/>
          </p:cNvPicPr>
          <p:nvPr/>
        </p:nvPicPr>
        <p:blipFill>
          <a:blip r:embed="rId4"/>
          <a:stretch>
            <a:fillRect/>
          </a:stretch>
        </p:blipFill>
        <p:spPr>
          <a:xfrm>
            <a:off x="7433510" y="1080736"/>
            <a:ext cx="1941039" cy="1941039"/>
          </a:xfrm>
          <a:prstGeom prst="rect">
            <a:avLst/>
          </a:prstGeom>
        </p:spPr>
      </p:pic>
      <p:pic>
        <p:nvPicPr>
          <p:cNvPr id="8" name="Picture 7" descr="A qr code with a black background&#10;&#10;Description automatically generated">
            <a:extLst>
              <a:ext uri="{FF2B5EF4-FFF2-40B4-BE49-F238E27FC236}">
                <a16:creationId xmlns:a16="http://schemas.microsoft.com/office/drawing/2014/main" id="{F8720786-E920-6821-964A-DE1780442332}"/>
              </a:ext>
            </a:extLst>
          </p:cNvPr>
          <p:cNvPicPr>
            <a:picLocks noChangeAspect="1"/>
          </p:cNvPicPr>
          <p:nvPr/>
        </p:nvPicPr>
        <p:blipFill>
          <a:blip r:embed="rId5"/>
          <a:stretch>
            <a:fillRect/>
          </a:stretch>
        </p:blipFill>
        <p:spPr>
          <a:xfrm>
            <a:off x="10120333" y="4223244"/>
            <a:ext cx="1941039" cy="1941039"/>
          </a:xfrm>
          <a:prstGeom prst="rect">
            <a:avLst/>
          </a:prstGeom>
        </p:spPr>
      </p:pic>
    </p:spTree>
    <p:extLst>
      <p:ext uri="{BB962C8B-B14F-4D97-AF65-F5344CB8AC3E}">
        <p14:creationId xmlns:p14="http://schemas.microsoft.com/office/powerpoint/2010/main" val="277111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a round table&#10;&#10;Description automatically generated">
            <a:extLst>
              <a:ext uri="{FF2B5EF4-FFF2-40B4-BE49-F238E27FC236}">
                <a16:creationId xmlns:a16="http://schemas.microsoft.com/office/drawing/2014/main" id="{02F08D8A-F585-72A9-34C7-22DDDEBC9777}"/>
              </a:ext>
            </a:extLst>
          </p:cNvPr>
          <p:cNvPicPr>
            <a:picLocks noChangeAspect="1"/>
          </p:cNvPicPr>
          <p:nvPr/>
        </p:nvPicPr>
        <p:blipFill>
          <a:blip r:embed="rId2"/>
          <a:stretch>
            <a:fillRect/>
          </a:stretch>
        </p:blipFill>
        <p:spPr>
          <a:xfrm>
            <a:off x="6559924" y="1365381"/>
            <a:ext cx="5502984" cy="4127238"/>
          </a:xfrm>
          <a:prstGeom prst="rect">
            <a:avLst/>
          </a:prstGeom>
        </p:spPr>
      </p:pic>
      <p:sp>
        <p:nvSpPr>
          <p:cNvPr id="2" name="Title 1">
            <a:extLst>
              <a:ext uri="{FF2B5EF4-FFF2-40B4-BE49-F238E27FC236}">
                <a16:creationId xmlns:a16="http://schemas.microsoft.com/office/drawing/2014/main" id="{4C8CABB0-6E25-B2EE-0B41-C3F4206AA18E}"/>
              </a:ext>
            </a:extLst>
          </p:cNvPr>
          <p:cNvSpPr>
            <a:spLocks noGrp="1"/>
          </p:cNvSpPr>
          <p:nvPr>
            <p:ph type="title"/>
          </p:nvPr>
        </p:nvSpPr>
        <p:spPr>
          <a:xfrm>
            <a:off x="3160621" y="369837"/>
            <a:ext cx="5585346" cy="694051"/>
          </a:xfrm>
        </p:spPr>
        <p:txBody>
          <a:bodyPr>
            <a:noAutofit/>
          </a:bodyPr>
          <a:lstStyle/>
          <a:p>
            <a:pPr algn="ctr"/>
            <a:r>
              <a:rPr lang="en-US" sz="4000">
                <a:latin typeface="Times New Roman" panose="02020603050405020304" pitchFamily="18" charset="0"/>
                <a:cs typeface="Times New Roman" panose="02020603050405020304" pitchFamily="18" charset="0"/>
              </a:rPr>
              <a:t>What is Gateway2STEM?</a:t>
            </a:r>
          </a:p>
        </p:txBody>
      </p:sp>
      <p:sp>
        <p:nvSpPr>
          <p:cNvPr id="3" name="Text Placeholder 2">
            <a:extLst>
              <a:ext uri="{FF2B5EF4-FFF2-40B4-BE49-F238E27FC236}">
                <a16:creationId xmlns:a16="http://schemas.microsoft.com/office/drawing/2014/main" id="{7343D419-5FB3-C25A-365A-439E157F1153}"/>
              </a:ext>
            </a:extLst>
          </p:cNvPr>
          <p:cNvSpPr>
            <a:spLocks noGrp="1"/>
          </p:cNvSpPr>
          <p:nvPr>
            <p:ph idx="1"/>
          </p:nvPr>
        </p:nvSpPr>
        <p:spPr>
          <a:xfrm>
            <a:off x="-15464" y="1063888"/>
            <a:ext cx="9326880" cy="5830645"/>
          </a:xfrm>
        </p:spPr>
        <p:txBody>
          <a:bodyPr>
            <a:normAutofit/>
          </a:bodyPr>
          <a:lstStyle/>
          <a:p>
            <a:pPr marL="0" indent="0">
              <a:buNone/>
            </a:pPr>
            <a:endParaRPr lang="en-US" sz="2800">
              <a:latin typeface="Times New Roman" panose="02020603050405020304" pitchFamily="18" charset="0"/>
              <a:cs typeface="Times New Roman" panose="02020603050405020304" pitchFamily="18" charset="0"/>
            </a:endParaRPr>
          </a:p>
          <a:p>
            <a:pPr marL="690563" indent="-457200" algn="just">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Gateway2STEM is an NSF-funded </a:t>
            </a:r>
          </a:p>
          <a:p>
            <a:pPr marL="233363" indent="0" algn="just">
              <a:buNone/>
            </a:pPr>
            <a:r>
              <a:rPr lang="en-US" sz="3200">
                <a:latin typeface="Times New Roman" panose="02020603050405020304" pitchFamily="18" charset="0"/>
                <a:cs typeface="Times New Roman" panose="02020603050405020304" pitchFamily="18" charset="0"/>
              </a:rPr>
              <a:t>     project</a:t>
            </a:r>
          </a:p>
          <a:p>
            <a:pPr marL="233363" indent="0" algn="just">
              <a:buNone/>
            </a:pPr>
            <a:endParaRPr lang="en-US" sz="3200">
              <a:latin typeface="Times New Roman" panose="02020603050405020304" pitchFamily="18" charset="0"/>
              <a:cs typeface="Times New Roman" panose="02020603050405020304" pitchFamily="18" charset="0"/>
            </a:endParaRPr>
          </a:p>
          <a:p>
            <a:pPr marL="690563" indent="-457200" algn="just"/>
            <a:r>
              <a:rPr lang="en-US" sz="3200">
                <a:latin typeface="Times New Roman" panose="02020603050405020304" pitchFamily="18" charset="0"/>
                <a:cs typeface="Times New Roman" panose="02020603050405020304" pitchFamily="18" charset="0"/>
              </a:rPr>
              <a:t>The goal is to establish active </a:t>
            </a:r>
          </a:p>
          <a:p>
            <a:pPr marL="233363" indent="0" algn="just">
              <a:buNone/>
            </a:pPr>
            <a:r>
              <a:rPr lang="en-US" sz="3200">
                <a:latin typeface="Times New Roman" panose="02020603050405020304" pitchFamily="18" charset="0"/>
                <a:cs typeface="Times New Roman" panose="02020603050405020304" pitchFamily="18" charset="0"/>
              </a:rPr>
              <a:t>     and collaborative learning</a:t>
            </a:r>
          </a:p>
          <a:p>
            <a:pPr marL="233363" indent="0" algn="just">
              <a:buNone/>
            </a:pPr>
            <a:endParaRPr lang="en-US" sz="3200">
              <a:latin typeface="Times New Roman" panose="02020603050405020304" pitchFamily="18" charset="0"/>
              <a:cs typeface="Times New Roman" panose="02020603050405020304" pitchFamily="18" charset="0"/>
            </a:endParaRPr>
          </a:p>
          <a:p>
            <a:pPr marL="690563" indent="-457200" algn="just"/>
            <a:r>
              <a:rPr lang="en-US" sz="3200">
                <a:latin typeface="Times New Roman" panose="02020603050405020304" pitchFamily="18" charset="0"/>
                <a:cs typeface="Times New Roman" panose="02020603050405020304" pitchFamily="18" charset="0"/>
              </a:rPr>
              <a:t>Project supports faculty, GTAs, </a:t>
            </a:r>
          </a:p>
          <a:p>
            <a:pPr marL="233363" indent="0" algn="just">
              <a:buNone/>
            </a:pPr>
            <a:r>
              <a:rPr lang="en-US" sz="3200">
                <a:latin typeface="Times New Roman" panose="02020603050405020304" pitchFamily="18" charset="0"/>
                <a:cs typeface="Times New Roman" panose="02020603050405020304" pitchFamily="18" charset="0"/>
              </a:rPr>
              <a:t>    and learning assistants in actively engaging students</a:t>
            </a:r>
          </a:p>
        </p:txBody>
      </p:sp>
    </p:spTree>
    <p:extLst>
      <p:ext uri="{BB962C8B-B14F-4D97-AF65-F5344CB8AC3E}">
        <p14:creationId xmlns:p14="http://schemas.microsoft.com/office/powerpoint/2010/main" val="208069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7"/>
          <p:cNvPicPr preferRelativeResize="0"/>
          <p:nvPr/>
        </p:nvPicPr>
        <p:blipFill rotWithShape="1">
          <a:blip r:embed="rId3">
            <a:alphaModFix/>
          </a:blip>
          <a:srcRect/>
          <a:stretch/>
        </p:blipFill>
        <p:spPr>
          <a:xfrm>
            <a:off x="159489" y="1743739"/>
            <a:ext cx="6936750" cy="3370521"/>
          </a:xfrm>
          <a:prstGeom prst="rect">
            <a:avLst/>
          </a:prstGeom>
          <a:gradFill>
            <a:gsLst>
              <a:gs pos="0">
                <a:srgbClr val="EFF7FC"/>
              </a:gs>
              <a:gs pos="74000">
                <a:srgbClr val="72C4E9"/>
              </a:gs>
              <a:gs pos="83000">
                <a:srgbClr val="72C4E9"/>
              </a:gs>
              <a:gs pos="100000">
                <a:srgbClr val="A1D6F0"/>
              </a:gs>
            </a:gsLst>
            <a:lin ang="5400000" scaled="0"/>
          </a:gradFill>
          <a:ln>
            <a:noFill/>
          </a:ln>
        </p:spPr>
      </p:pic>
      <p:pic>
        <p:nvPicPr>
          <p:cNvPr id="192" name="Google Shape;192;p37"/>
          <p:cNvPicPr preferRelativeResize="0"/>
          <p:nvPr/>
        </p:nvPicPr>
        <p:blipFill rotWithShape="1">
          <a:blip r:embed="rId4">
            <a:alphaModFix/>
          </a:blip>
          <a:srcRect/>
          <a:stretch/>
        </p:blipFill>
        <p:spPr>
          <a:xfrm>
            <a:off x="7834691" y="2702478"/>
            <a:ext cx="3902149" cy="3932013"/>
          </a:xfrm>
          <a:prstGeom prst="rect">
            <a:avLst/>
          </a:prstGeom>
          <a:noFill/>
          <a:ln>
            <a:noFill/>
          </a:ln>
        </p:spPr>
      </p:pic>
      <p:sp>
        <p:nvSpPr>
          <p:cNvPr id="193" name="Google Shape;193;p37"/>
          <p:cNvSpPr txBox="1"/>
          <p:nvPr/>
        </p:nvSpPr>
        <p:spPr>
          <a:xfrm>
            <a:off x="3681" y="254935"/>
            <a:ext cx="12019759" cy="513700"/>
          </a:xfrm>
          <a:prstGeom prst="rect">
            <a:avLst/>
          </a:prstGeom>
          <a:noFill/>
          <a:ln>
            <a:noFill/>
          </a:ln>
        </p:spPr>
        <p:txBody>
          <a:bodyPr spcFirstLastPara="1" wrap="square" lIns="91425" tIns="45700" rIns="91425" bIns="45700" anchor="t" anchorCtr="0">
            <a:noAutofit/>
          </a:bodyPr>
          <a:lstStyle/>
          <a:p>
            <a:pPr marL="0" marR="0" lvl="0" indent="0" algn="ctr" rtl="0">
              <a:lnSpc>
                <a:spcPct val="89000"/>
              </a:lnSpc>
              <a:spcBef>
                <a:spcPts val="0"/>
              </a:spcBef>
              <a:spcAft>
                <a:spcPts val="0"/>
              </a:spcAft>
              <a:buClr>
                <a:schemeClr val="dk1"/>
              </a:buClr>
              <a:buSzPts val="3600"/>
              <a:buFont typeface="Times New Roman"/>
              <a:buNone/>
            </a:pPr>
            <a:r>
              <a:rPr lang="en-US" sz="3600" b="0" i="0" u="none" strike="noStrike" cap="none">
                <a:solidFill>
                  <a:schemeClr val="dk1"/>
                </a:solidFill>
                <a:latin typeface="Times New Roman"/>
                <a:ea typeface="Times New Roman"/>
                <a:cs typeface="Times New Roman"/>
                <a:sym typeface="Times New Roman"/>
              </a:rPr>
              <a:t>The Gateway2STEM</a:t>
            </a:r>
            <a:br>
              <a:rPr lang="en-US" sz="3600" b="0" i="0" u="none" strike="noStrike" cap="none">
                <a:solidFill>
                  <a:schemeClr val="dk1"/>
                </a:solidFill>
                <a:latin typeface="Times New Roman"/>
                <a:ea typeface="Times New Roman"/>
                <a:cs typeface="Times New Roman"/>
                <a:sym typeface="Times New Roman"/>
              </a:rPr>
            </a:br>
            <a:r>
              <a:rPr lang="en-US" sz="3200" b="0" i="0" u="none" strike="noStrike" cap="none">
                <a:solidFill>
                  <a:schemeClr val="dk1"/>
                </a:solidFill>
                <a:latin typeface="Times New Roman"/>
                <a:ea typeface="Times New Roman"/>
                <a:cs typeface="Times New Roman"/>
                <a:sym typeface="Times New Roman"/>
              </a:rPr>
              <a:t>Goal: Make large undergraduate courses more active </a:t>
            </a:r>
            <a:endParaRPr sz="4400" b="0" i="0" u="none" strike="noStrike" cap="none">
              <a:solidFill>
                <a:schemeClr val="dk1"/>
              </a:solidFill>
              <a:latin typeface="Play"/>
              <a:ea typeface="Play"/>
              <a:cs typeface="Play"/>
              <a:sym typeface="Play"/>
            </a:endParaRPr>
          </a:p>
        </p:txBody>
      </p:sp>
      <p:sp>
        <p:nvSpPr>
          <p:cNvPr id="194" name="Google Shape;194;p37"/>
          <p:cNvSpPr txBox="1"/>
          <p:nvPr/>
        </p:nvSpPr>
        <p:spPr>
          <a:xfrm>
            <a:off x="1414315" y="5457343"/>
            <a:ext cx="3374136" cy="593268"/>
          </a:xfrm>
          <a:prstGeom prst="rect">
            <a:avLst/>
          </a:prstGeom>
          <a:noFill/>
          <a:ln>
            <a:noFill/>
          </a:ln>
        </p:spPr>
        <p:txBody>
          <a:bodyPr spcFirstLastPara="1" wrap="square" lIns="91425" tIns="45700" rIns="91425" bIns="45700" anchor="t" anchorCtr="0">
            <a:normAutofit/>
          </a:bodyPr>
          <a:lstStyle/>
          <a:p>
            <a:pPr marL="0" marR="0" lvl="0" indent="0" algn="ctr" rtl="0">
              <a:lnSpc>
                <a:spcPct val="89000"/>
              </a:lnSpc>
              <a:spcBef>
                <a:spcPts val="0"/>
              </a:spcBef>
              <a:spcAft>
                <a:spcPts val="0"/>
              </a:spcAft>
              <a:buClr>
                <a:schemeClr val="dk1"/>
              </a:buClr>
              <a:buSzPts val="3200"/>
              <a:buFont typeface="Times New Roman"/>
              <a:buNone/>
            </a:pPr>
            <a:r>
              <a:rPr lang="en-US" sz="3200" b="0" i="0" u="none" strike="noStrike" cap="none">
                <a:solidFill>
                  <a:schemeClr val="dk1"/>
                </a:solidFill>
                <a:latin typeface="Times New Roman"/>
                <a:ea typeface="Times New Roman"/>
                <a:cs typeface="Times New Roman"/>
                <a:sym typeface="Times New Roman"/>
              </a:rPr>
              <a:t>The Idea</a:t>
            </a:r>
            <a:endParaRPr/>
          </a:p>
        </p:txBody>
      </p:sp>
      <p:sp>
        <p:nvSpPr>
          <p:cNvPr id="195" name="Google Shape;195;p37"/>
          <p:cNvSpPr txBox="1"/>
          <p:nvPr/>
        </p:nvSpPr>
        <p:spPr>
          <a:xfrm>
            <a:off x="7680384" y="1536639"/>
            <a:ext cx="4082881" cy="1173838"/>
          </a:xfrm>
          <a:prstGeom prst="rect">
            <a:avLst/>
          </a:prstGeom>
          <a:noFill/>
          <a:ln>
            <a:noFill/>
          </a:ln>
        </p:spPr>
        <p:txBody>
          <a:bodyPr spcFirstLastPara="1" wrap="square" lIns="91425" tIns="45700" rIns="91425" bIns="45700" anchor="t" anchorCtr="0">
            <a:noAutofit/>
          </a:bodyPr>
          <a:lstStyle/>
          <a:p>
            <a:pPr marL="0" marR="0" lvl="0" indent="0" algn="l" rtl="0">
              <a:lnSpc>
                <a:spcPct val="89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Implementation: </a:t>
            </a:r>
            <a:endParaRPr sz="2800" b="0" i="0" u="none" strike="noStrike" cap="none">
              <a:solidFill>
                <a:schemeClr val="dk1"/>
              </a:solidFill>
              <a:latin typeface="Times New Roman"/>
              <a:ea typeface="Times New Roman"/>
              <a:cs typeface="Times New Roman"/>
              <a:sym typeface="Times New Roman"/>
            </a:endParaRPr>
          </a:p>
          <a:p>
            <a:pPr marL="0" marR="0" lvl="0" indent="0" algn="l" rtl="0">
              <a:lnSpc>
                <a:spcPct val="89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Active learning across Math, Physics, and CS</a:t>
            </a:r>
            <a:endParaRPr sz="2800" b="0" i="0" u="none" strike="noStrike" cap="none">
              <a:solidFill>
                <a:schemeClr val="dk1"/>
              </a:solidFill>
              <a:latin typeface="Times New Roman"/>
              <a:ea typeface="Times New Roman"/>
              <a:cs typeface="Times New Roman"/>
              <a:sym typeface="Times New Roman"/>
            </a:endParaRPr>
          </a:p>
          <a:p>
            <a:pPr marL="0" marR="0" lvl="0" indent="0" algn="ctr" rtl="0">
              <a:lnSpc>
                <a:spcPct val="89000"/>
              </a:lnSpc>
              <a:spcBef>
                <a:spcPts val="0"/>
              </a:spcBef>
              <a:spcAft>
                <a:spcPts val="0"/>
              </a:spcAft>
              <a:buClr>
                <a:schemeClr val="dk2"/>
              </a:buClr>
              <a:buSzPts val="2800"/>
              <a:buFont typeface="Play"/>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565068" y="639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Introduction</a:t>
            </a:r>
            <a:endParaRPr/>
          </a:p>
        </p:txBody>
      </p:sp>
      <p:sp>
        <p:nvSpPr>
          <p:cNvPr id="344" name="Google Shape;344;p60"/>
          <p:cNvSpPr txBox="1">
            <a:spLocks noGrp="1"/>
          </p:cNvSpPr>
          <p:nvPr>
            <p:ph type="body" idx="1"/>
          </p:nvPr>
        </p:nvSpPr>
        <p:spPr>
          <a:xfrm>
            <a:off x="197749" y="1389496"/>
            <a:ext cx="11529396" cy="5044880"/>
          </a:xfrm>
          <a:prstGeom prst="rect">
            <a:avLst/>
          </a:prstGeom>
          <a:noFill/>
          <a:ln>
            <a:noFill/>
          </a:ln>
        </p:spPr>
        <p:txBody>
          <a:bodyPr spcFirstLastPara="1" wrap="square" lIns="91425" tIns="45700" rIns="91425" bIns="45700" anchor="t" anchorCtr="0">
            <a:normAutofit/>
          </a:bodyPr>
          <a:lstStyle/>
          <a:p>
            <a:pPr marL="228600" indent="-228600" algn="just">
              <a:spcBef>
                <a:spcPts val="0"/>
              </a:spcBef>
              <a:buSzPts val="2800"/>
            </a:pPr>
            <a:r>
              <a:rPr lang="en-US">
                <a:latin typeface="Times New Roman"/>
                <a:ea typeface="Times New Roman"/>
                <a:cs typeface="Times New Roman"/>
                <a:sym typeface="Times New Roman"/>
              </a:rPr>
              <a:t>International Graduate Teaching Assistants (IGTAs) have lived and been educated in another country</a:t>
            </a:r>
            <a:endParaRPr/>
          </a:p>
          <a:p>
            <a:pPr marL="0" lvl="0" indent="0" algn="just" rtl="0">
              <a:lnSpc>
                <a:spcPct val="90000"/>
              </a:lnSpc>
              <a:spcBef>
                <a:spcPts val="1000"/>
              </a:spcBef>
              <a:spcAft>
                <a:spcPts val="0"/>
              </a:spcAft>
              <a:buClr>
                <a:schemeClr val="lt1"/>
              </a:buClr>
              <a:buSzPts val="2800"/>
              <a:buNone/>
            </a:pP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a:latin typeface="Times New Roman"/>
                <a:ea typeface="Times New Roman"/>
                <a:cs typeface="Times New Roman"/>
                <a:sym typeface="Times New Roman"/>
              </a:rPr>
              <a:t>The diverse cultures of these countries, both generally and in terms of education systems, can influence experiences of IGTAs</a:t>
            </a:r>
            <a:endParaRPr/>
          </a:p>
          <a:p>
            <a:pPr marL="0" lvl="0" indent="0" algn="just" rtl="0">
              <a:lnSpc>
                <a:spcPct val="90000"/>
              </a:lnSpc>
              <a:spcBef>
                <a:spcPts val="1000"/>
              </a:spcBef>
              <a:spcAft>
                <a:spcPts val="0"/>
              </a:spcAft>
              <a:buClr>
                <a:schemeClr val="lt1"/>
              </a:buClr>
              <a:buSzPts val="2800"/>
              <a:buNone/>
            </a:pP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a:latin typeface="Times New Roman"/>
                <a:ea typeface="Times New Roman"/>
                <a:cs typeface="Times New Roman"/>
                <a:sym typeface="Times New Roman"/>
              </a:rPr>
              <a:t>People raised in a particular country/culture are socialized by the culture (Hofstede, G. 2011) </a:t>
            </a:r>
            <a:endParaRPr>
              <a:ea typeface="Times New Roman"/>
            </a:endParaRPr>
          </a:p>
          <a:p>
            <a:pPr marL="228600" indent="-228600" algn="just">
              <a:buSzPts val="2800"/>
            </a:pPr>
            <a:endParaRPr lang="en-US">
              <a:latin typeface="Times New Roman"/>
              <a:ea typeface="Times New Roman"/>
              <a:cs typeface="Times New Roman"/>
              <a:sym typeface="Times New Roman"/>
            </a:endParaRPr>
          </a:p>
          <a:p>
            <a:pPr marL="228600" indent="-228600" algn="just">
              <a:buSzPts val="2800"/>
            </a:pPr>
            <a:r>
              <a:rPr lang="en-US">
                <a:latin typeface="Times New Roman"/>
                <a:ea typeface="Times New Roman"/>
                <a:cs typeface="Times New Roman"/>
                <a:sym typeface="Times New Roman"/>
              </a:rPr>
              <a:t>IGTA's cultural background can impact their approach teaching</a:t>
            </a:r>
            <a:endParaRPr lang="en-US">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1"/>
          <p:cNvSpPr txBox="1">
            <a:spLocks noGrp="1"/>
          </p:cNvSpPr>
          <p:nvPr>
            <p:ph type="title"/>
          </p:nvPr>
        </p:nvSpPr>
        <p:spPr>
          <a:xfrm>
            <a:off x="838200" y="221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dirty="0">
                <a:latin typeface="Times New Roman"/>
                <a:ea typeface="Times New Roman"/>
                <a:cs typeface="Times New Roman"/>
                <a:sym typeface="Times New Roman"/>
              </a:rPr>
              <a:t>Hofstede’s Cultural Dimensions</a:t>
            </a:r>
            <a:endParaRPr dirty="0"/>
          </a:p>
        </p:txBody>
      </p:sp>
      <p:sp>
        <p:nvSpPr>
          <p:cNvPr id="350" name="Google Shape;350;p61"/>
          <p:cNvSpPr txBox="1">
            <a:spLocks noGrp="1"/>
          </p:cNvSpPr>
          <p:nvPr>
            <p:ph type="body" idx="1"/>
          </p:nvPr>
        </p:nvSpPr>
        <p:spPr>
          <a:xfrm>
            <a:off x="384930" y="969607"/>
            <a:ext cx="11622024" cy="5700780"/>
          </a:xfrm>
          <a:prstGeom prst="rect">
            <a:avLst/>
          </a:prstGeom>
          <a:noFill/>
          <a:ln>
            <a:noFill/>
          </a:ln>
        </p:spPr>
        <p:txBody>
          <a:bodyPr spcFirstLastPara="1" wrap="square" lIns="91425" tIns="45700" rIns="91425" bIns="45700" anchor="t" anchorCtr="0">
            <a:normAutofit/>
          </a:bodyPr>
          <a:lstStyle/>
          <a:p>
            <a:pPr marL="0" lvl="0" indent="0" rtl="0">
              <a:lnSpc>
                <a:spcPct val="90000"/>
              </a:lnSpc>
              <a:spcAft>
                <a:spcPts val="0"/>
              </a:spcAft>
              <a:buClr>
                <a:schemeClr val="lt1"/>
              </a:buClr>
              <a:buSzPts val="2800"/>
              <a:buNone/>
            </a:pPr>
            <a:endParaRPr lang="en-US" dirty="0">
              <a:latin typeface="Times New Roman"/>
              <a:ea typeface="Times New Roman"/>
              <a:cs typeface="Times New Roman"/>
            </a:endParaRPr>
          </a:p>
          <a:p>
            <a:pPr marL="228600" lvl="0" indent="-228600" algn="l" rtl="0">
              <a:lnSpc>
                <a:spcPct val="90000"/>
              </a:lnSpc>
              <a:spcBef>
                <a:spcPts val="1000"/>
              </a:spcBef>
              <a:spcAft>
                <a:spcPts val="0"/>
              </a:spcAft>
              <a:buClr>
                <a:schemeClr val="lt1"/>
              </a:buClr>
              <a:buSzPts val="2800"/>
              <a:buChar char="•"/>
            </a:pPr>
            <a:r>
              <a:rPr lang="en-US" dirty="0">
                <a:latin typeface="Times New Roman"/>
                <a:ea typeface="Times New Roman"/>
                <a:cs typeface="Times New Roman"/>
                <a:sym typeface="Times New Roman"/>
              </a:rPr>
              <a:t>Six dimensions of Hofstede’s framework: </a:t>
            </a:r>
          </a:p>
          <a:p>
            <a:pPr marL="228600" lvl="0" indent="-228600" algn="l" rtl="0">
              <a:lnSpc>
                <a:spcPct val="90000"/>
              </a:lnSpc>
              <a:spcBef>
                <a:spcPts val="1000"/>
              </a:spcBef>
              <a:spcAft>
                <a:spcPts val="0"/>
              </a:spcAft>
              <a:buClr>
                <a:schemeClr val="lt1"/>
              </a:buClr>
              <a:buSzPts val="2800"/>
              <a:buChar char="•"/>
            </a:pPr>
            <a:endParaRPr dirty="0">
              <a:latin typeface="Times New Roman"/>
              <a:ea typeface="Times New Roman"/>
              <a:cs typeface="Times New Roman"/>
              <a:sym typeface="Times New Roman"/>
            </a:endParaRPr>
          </a:p>
          <a:p>
            <a:pPr marL="1428750" lvl="2" indent="-514350" algn="l" rtl="0">
              <a:lnSpc>
                <a:spcPct val="90000"/>
              </a:lnSpc>
              <a:spcBef>
                <a:spcPts val="500"/>
              </a:spcBef>
              <a:spcAft>
                <a:spcPts val="0"/>
              </a:spcAft>
              <a:buClr>
                <a:schemeClr val="lt1"/>
              </a:buClr>
              <a:buSzPts val="2800"/>
              <a:buFont typeface="Play"/>
              <a:buAutoNum type="arabicPeriod"/>
            </a:pPr>
            <a:r>
              <a:rPr lang="en-US" sz="2800" dirty="0">
                <a:latin typeface="Times New Roman"/>
                <a:ea typeface="Times New Roman"/>
                <a:cs typeface="Times New Roman"/>
                <a:sym typeface="Times New Roman"/>
              </a:rPr>
              <a:t>Power Distance</a:t>
            </a:r>
            <a:endParaRPr dirty="0"/>
          </a:p>
          <a:p>
            <a:pPr marL="1428750" lvl="2" indent="-514350" algn="l" rtl="0">
              <a:lnSpc>
                <a:spcPct val="90000"/>
              </a:lnSpc>
              <a:spcBef>
                <a:spcPts val="500"/>
              </a:spcBef>
              <a:spcAft>
                <a:spcPts val="0"/>
              </a:spcAft>
              <a:buClr>
                <a:schemeClr val="lt1"/>
              </a:buClr>
              <a:buSzPts val="2800"/>
              <a:buFont typeface="Play"/>
              <a:buAutoNum type="arabicPeriod"/>
            </a:pPr>
            <a:r>
              <a:rPr lang="en-US" sz="2800" dirty="0">
                <a:latin typeface="Times New Roman"/>
                <a:ea typeface="Times New Roman"/>
                <a:cs typeface="Times New Roman"/>
                <a:sym typeface="Times New Roman"/>
              </a:rPr>
              <a:t>Individualism versus Collectivism</a:t>
            </a:r>
            <a:endParaRPr dirty="0"/>
          </a:p>
          <a:p>
            <a:pPr marL="1428750" lvl="2" indent="-514350" algn="l" rtl="0">
              <a:lnSpc>
                <a:spcPct val="90000"/>
              </a:lnSpc>
              <a:spcBef>
                <a:spcPts val="500"/>
              </a:spcBef>
              <a:spcAft>
                <a:spcPts val="0"/>
              </a:spcAft>
              <a:buClr>
                <a:schemeClr val="lt1"/>
              </a:buClr>
              <a:buSzPts val="2800"/>
              <a:buFont typeface="Play"/>
              <a:buAutoNum type="arabicPeriod"/>
            </a:pPr>
            <a:r>
              <a:rPr lang="en-US" sz="2800" dirty="0">
                <a:latin typeface="Times New Roman"/>
                <a:ea typeface="Times New Roman"/>
                <a:cs typeface="Times New Roman"/>
                <a:sym typeface="Times New Roman"/>
              </a:rPr>
              <a:t>Motivation towards Achievement and Success</a:t>
            </a:r>
            <a:endParaRPr dirty="0"/>
          </a:p>
          <a:p>
            <a:pPr marL="1428750" lvl="2" indent="-514350" algn="l" rtl="0">
              <a:lnSpc>
                <a:spcPct val="90000"/>
              </a:lnSpc>
              <a:spcBef>
                <a:spcPts val="500"/>
              </a:spcBef>
              <a:spcAft>
                <a:spcPts val="0"/>
              </a:spcAft>
              <a:buClr>
                <a:schemeClr val="lt1"/>
              </a:buClr>
              <a:buSzPts val="2800"/>
              <a:buFont typeface="Play"/>
              <a:buAutoNum type="arabicPeriod"/>
            </a:pPr>
            <a:r>
              <a:rPr lang="en-US" sz="2800" dirty="0">
                <a:latin typeface="Times New Roman"/>
                <a:ea typeface="Times New Roman"/>
                <a:cs typeface="Times New Roman"/>
                <a:sym typeface="Times New Roman"/>
              </a:rPr>
              <a:t>Uncertainty Avoidance</a:t>
            </a:r>
            <a:endParaRPr dirty="0"/>
          </a:p>
          <a:p>
            <a:pPr marL="1428750" lvl="2" indent="-514350" algn="l" rtl="0">
              <a:lnSpc>
                <a:spcPct val="90000"/>
              </a:lnSpc>
              <a:spcBef>
                <a:spcPts val="500"/>
              </a:spcBef>
              <a:spcAft>
                <a:spcPts val="0"/>
              </a:spcAft>
              <a:buClr>
                <a:schemeClr val="lt1"/>
              </a:buClr>
              <a:buSzPts val="2800"/>
              <a:buFont typeface="Play"/>
              <a:buAutoNum type="arabicPeriod"/>
            </a:pPr>
            <a:r>
              <a:rPr lang="en-US" sz="2800" dirty="0">
                <a:latin typeface="Times New Roman"/>
                <a:ea typeface="Times New Roman"/>
                <a:cs typeface="Times New Roman"/>
                <a:sym typeface="Times New Roman"/>
              </a:rPr>
              <a:t>Long Term versus Short Term Orientation</a:t>
            </a:r>
            <a:endParaRPr dirty="0"/>
          </a:p>
          <a:p>
            <a:pPr marL="1428750" lvl="2" indent="-514350" algn="l" rtl="0">
              <a:lnSpc>
                <a:spcPct val="90000"/>
              </a:lnSpc>
              <a:spcBef>
                <a:spcPts val="500"/>
              </a:spcBef>
              <a:spcAft>
                <a:spcPts val="0"/>
              </a:spcAft>
              <a:buClr>
                <a:schemeClr val="lt1"/>
              </a:buClr>
              <a:buSzPts val="2800"/>
              <a:buFont typeface="Play"/>
              <a:buAutoNum type="arabicPeriod"/>
            </a:pPr>
            <a:r>
              <a:rPr lang="en-US" sz="2800" dirty="0">
                <a:latin typeface="Times New Roman"/>
                <a:ea typeface="Times New Roman"/>
                <a:cs typeface="Times New Roman"/>
                <a:sym typeface="Times New Roman"/>
              </a:rPr>
              <a:t>Indulgence versus Restraint</a:t>
            </a:r>
            <a:r>
              <a:rPr lang="en-US" dirty="0"/>
              <a:t>		</a:t>
            </a:r>
          </a:p>
          <a:p>
            <a:pPr marL="1428750" lvl="2" indent="-514350">
              <a:buSzPts val="2800"/>
              <a:buAutoNum type="arabicPeriod"/>
            </a:pPr>
            <a:endParaRPr lang="en-US" dirty="0"/>
          </a:p>
          <a:p>
            <a:pPr marL="228600" indent="-228600" algn="just">
              <a:spcBef>
                <a:spcPts val="0"/>
              </a:spcBef>
              <a:buFont typeface="Arial,Sans-Serif"/>
              <a:buChar char="•"/>
            </a:pPr>
            <a:r>
              <a:rPr lang="en-US" dirty="0">
                <a:latin typeface="Times New Roman"/>
                <a:cs typeface="Times New Roman"/>
              </a:rPr>
              <a:t>Initially intended for business contexts, but also holds significant implications for education</a:t>
            </a:r>
          </a:p>
          <a:p>
            <a:pPr marL="914400" lvl="2" indent="0">
              <a:buSzPts val="280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0">
                                            <p:txEl>
                                              <p:pRg st="3" end="3"/>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50">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605827" y="12671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Times New Roman"/>
              <a:buNone/>
            </a:pPr>
            <a:r>
              <a:rPr lang="en-US" sz="3600" dirty="0">
                <a:latin typeface="Times New Roman"/>
                <a:ea typeface="Times New Roman"/>
                <a:cs typeface="Times New Roman"/>
                <a:sym typeface="Times New Roman"/>
              </a:rPr>
              <a:t>Data Sources and Analysis Methods</a:t>
            </a:r>
            <a:endParaRPr sz="3600" dirty="0"/>
          </a:p>
        </p:txBody>
      </p:sp>
      <p:sp>
        <p:nvSpPr>
          <p:cNvPr id="386" name="Google Shape;386;p66"/>
          <p:cNvSpPr txBox="1">
            <a:spLocks noGrp="1"/>
          </p:cNvSpPr>
          <p:nvPr>
            <p:ph type="body" idx="1"/>
          </p:nvPr>
        </p:nvSpPr>
        <p:spPr>
          <a:xfrm>
            <a:off x="229399" y="1333975"/>
            <a:ext cx="11268456" cy="5397306"/>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lt1"/>
              </a:buClr>
              <a:buSzPts val="2800"/>
              <a:buChar char="•"/>
            </a:pPr>
            <a:r>
              <a:rPr lang="en-US" dirty="0">
                <a:latin typeface="Times New Roman"/>
                <a:ea typeface="Times New Roman"/>
                <a:cs typeface="Times New Roman"/>
                <a:sym typeface="Times New Roman"/>
              </a:rPr>
              <a:t>IGTAs who are teaching recitations/labs and had attended the Gateway2STEM workshop were selected for interviews</a:t>
            </a:r>
            <a:endParaRPr dirty="0"/>
          </a:p>
          <a:p>
            <a:pPr marL="228600" lvl="0" indent="-50800" algn="just" rtl="0">
              <a:lnSpc>
                <a:spcPct val="90000"/>
              </a:lnSpc>
              <a:spcBef>
                <a:spcPts val="1000"/>
              </a:spcBef>
              <a:spcAft>
                <a:spcPts val="0"/>
              </a:spcAft>
              <a:buClr>
                <a:schemeClr val="lt1"/>
              </a:buClr>
              <a:buSzPts val="2800"/>
              <a:buNone/>
            </a:pPr>
            <a:endParaRPr dirty="0">
              <a:latin typeface="Times New Roman"/>
              <a:ea typeface="Times New Roman"/>
              <a:cs typeface="Times New Roman"/>
              <a:sym typeface="Times New Roman"/>
            </a:endParaRPr>
          </a:p>
          <a:p>
            <a:pPr marL="228600" lvl="0" indent="-50800" algn="just" rtl="0">
              <a:lnSpc>
                <a:spcPct val="90000"/>
              </a:lnSpc>
              <a:spcBef>
                <a:spcPts val="1000"/>
              </a:spcBef>
              <a:spcAft>
                <a:spcPts val="0"/>
              </a:spcAft>
              <a:buClr>
                <a:schemeClr val="lt1"/>
              </a:buClr>
              <a:buSzPts val="2800"/>
              <a:buNone/>
            </a:pPr>
            <a:endParaRPr dirty="0">
              <a:latin typeface="Times New Roman"/>
              <a:ea typeface="Times New Roman"/>
              <a:cs typeface="Times New Roman"/>
              <a:sym typeface="Times New Roman"/>
            </a:endParaRPr>
          </a:p>
          <a:p>
            <a:pPr marL="228600" lvl="0" indent="-50800" algn="just" rtl="0">
              <a:lnSpc>
                <a:spcPct val="90000"/>
              </a:lnSpc>
              <a:spcBef>
                <a:spcPts val="1000"/>
              </a:spcBef>
              <a:spcAft>
                <a:spcPts val="0"/>
              </a:spcAft>
              <a:buClr>
                <a:schemeClr val="lt1"/>
              </a:buClr>
              <a:buSzPts val="2800"/>
              <a:buNone/>
            </a:pPr>
            <a:endParaRPr dirty="0">
              <a:latin typeface="Times New Roman"/>
              <a:ea typeface="Times New Roman"/>
              <a:cs typeface="Times New Roman"/>
              <a:sym typeface="Times New Roman"/>
            </a:endParaRPr>
          </a:p>
          <a:p>
            <a:pPr marL="228600" lvl="0" indent="-50800" algn="just" rtl="0">
              <a:lnSpc>
                <a:spcPct val="90000"/>
              </a:lnSpc>
              <a:spcBef>
                <a:spcPts val="1000"/>
              </a:spcBef>
              <a:spcAft>
                <a:spcPts val="0"/>
              </a:spcAft>
              <a:buClr>
                <a:schemeClr val="lt1"/>
              </a:buClr>
              <a:buSzPts val="2800"/>
              <a:buNone/>
            </a:pPr>
            <a:endParaRPr dirty="0">
              <a:latin typeface="Times New Roman"/>
              <a:ea typeface="Times New Roman"/>
              <a:cs typeface="Times New Roman"/>
              <a:sym typeface="Times New Roman"/>
            </a:endParaRPr>
          </a:p>
          <a:p>
            <a:pPr marL="228600" lvl="0" indent="-50800" algn="just" rtl="0">
              <a:lnSpc>
                <a:spcPct val="90000"/>
              </a:lnSpc>
              <a:spcBef>
                <a:spcPts val="1000"/>
              </a:spcBef>
              <a:spcAft>
                <a:spcPts val="0"/>
              </a:spcAft>
              <a:buClr>
                <a:schemeClr val="lt1"/>
              </a:buClr>
              <a:buSzPts val="2800"/>
              <a:buNone/>
            </a:pPr>
            <a:endParaRPr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dirty="0">
                <a:latin typeface="Times New Roman"/>
                <a:ea typeface="Times New Roman"/>
                <a:cs typeface="Times New Roman"/>
                <a:sym typeface="Times New Roman"/>
              </a:rPr>
              <a:t>Majority of IGTAs were male from various parts of Asia, with one female, and one Canadian </a:t>
            </a:r>
            <a:endParaRPr lang="en-US" dirty="0">
              <a:latin typeface="Times New Roman"/>
              <a:ea typeface="Times New Roman"/>
              <a:cs typeface="Times New Roman"/>
            </a:endParaRPr>
          </a:p>
          <a:p>
            <a:pPr marL="228600" lvl="0" indent="-228600" algn="just" rtl="0">
              <a:lnSpc>
                <a:spcPct val="90000"/>
              </a:lnSpc>
              <a:spcBef>
                <a:spcPts val="1000"/>
              </a:spcBef>
              <a:spcAft>
                <a:spcPts val="0"/>
              </a:spcAft>
              <a:buClr>
                <a:schemeClr val="lt1"/>
              </a:buClr>
              <a:buSzPts val="2800"/>
              <a:buChar char="•"/>
            </a:pPr>
            <a:endParaRPr lang="en-US" dirty="0">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lt1"/>
              </a:buClr>
              <a:buSzPts val="2800"/>
              <a:buNone/>
            </a:pPr>
            <a:endParaRPr dirty="0"/>
          </a:p>
          <a:p>
            <a:pPr marL="0" lvl="0" indent="0" algn="just" rtl="0">
              <a:lnSpc>
                <a:spcPct val="90000"/>
              </a:lnSpc>
              <a:spcBef>
                <a:spcPts val="1000"/>
              </a:spcBef>
              <a:spcAft>
                <a:spcPts val="0"/>
              </a:spcAft>
              <a:buClr>
                <a:schemeClr val="lt1"/>
              </a:buClr>
              <a:buSzPts val="2800"/>
              <a:buNone/>
            </a:pPr>
            <a:endParaRPr dirty="0"/>
          </a:p>
        </p:txBody>
      </p:sp>
      <p:graphicFrame>
        <p:nvGraphicFramePr>
          <p:cNvPr id="387" name="Google Shape;387;p66"/>
          <p:cNvGraphicFramePr/>
          <p:nvPr>
            <p:extLst>
              <p:ext uri="{D42A27DB-BD31-4B8C-83A1-F6EECF244321}">
                <p14:modId xmlns:p14="http://schemas.microsoft.com/office/powerpoint/2010/main" val="531760256"/>
              </p:ext>
            </p:extLst>
          </p:nvPr>
        </p:nvGraphicFramePr>
        <p:xfrm>
          <a:off x="605826" y="3053240"/>
          <a:ext cx="10980345" cy="1129995"/>
        </p:xfrm>
        <a:graphic>
          <a:graphicData uri="http://schemas.openxmlformats.org/drawingml/2006/table">
            <a:tbl>
              <a:tblPr firstRow="1" bandRow="1">
                <a:noFill/>
                <a:tableStyleId>{011E3E22-9154-4B36-8028-9C4A16F2E150}</a:tableStyleId>
              </a:tblPr>
              <a:tblGrid>
                <a:gridCol w="1498675">
                  <a:extLst>
                    <a:ext uri="{9D8B030D-6E8A-4147-A177-3AD203B41FA5}">
                      <a16:colId xmlns:a16="http://schemas.microsoft.com/office/drawing/2014/main" val="20000"/>
                    </a:ext>
                  </a:extLst>
                </a:gridCol>
                <a:gridCol w="1135200">
                  <a:extLst>
                    <a:ext uri="{9D8B030D-6E8A-4147-A177-3AD203B41FA5}">
                      <a16:colId xmlns:a16="http://schemas.microsoft.com/office/drawing/2014/main" val="20001"/>
                    </a:ext>
                  </a:extLst>
                </a:gridCol>
                <a:gridCol w="1968275">
                  <a:extLst>
                    <a:ext uri="{9D8B030D-6E8A-4147-A177-3AD203B41FA5}">
                      <a16:colId xmlns:a16="http://schemas.microsoft.com/office/drawing/2014/main" val="20002"/>
                    </a:ext>
                  </a:extLst>
                </a:gridCol>
                <a:gridCol w="979900">
                  <a:extLst>
                    <a:ext uri="{9D8B030D-6E8A-4147-A177-3AD203B41FA5}">
                      <a16:colId xmlns:a16="http://schemas.microsoft.com/office/drawing/2014/main" val="20003"/>
                    </a:ext>
                  </a:extLst>
                </a:gridCol>
                <a:gridCol w="796525">
                  <a:extLst>
                    <a:ext uri="{9D8B030D-6E8A-4147-A177-3AD203B41FA5}">
                      <a16:colId xmlns:a16="http://schemas.microsoft.com/office/drawing/2014/main" val="20004"/>
                    </a:ext>
                  </a:extLst>
                </a:gridCol>
                <a:gridCol w="1912150">
                  <a:extLst>
                    <a:ext uri="{9D8B030D-6E8A-4147-A177-3AD203B41FA5}">
                      <a16:colId xmlns:a16="http://schemas.microsoft.com/office/drawing/2014/main" val="20005"/>
                    </a:ext>
                  </a:extLst>
                </a:gridCol>
                <a:gridCol w="1290675">
                  <a:extLst>
                    <a:ext uri="{9D8B030D-6E8A-4147-A177-3AD203B41FA5}">
                      <a16:colId xmlns:a16="http://schemas.microsoft.com/office/drawing/2014/main" val="20006"/>
                    </a:ext>
                  </a:extLst>
                </a:gridCol>
                <a:gridCol w="1398945">
                  <a:extLst>
                    <a:ext uri="{9D8B030D-6E8A-4147-A177-3AD203B41FA5}">
                      <a16:colId xmlns:a16="http://schemas.microsoft.com/office/drawing/2014/main" val="20007"/>
                    </a:ext>
                  </a:extLst>
                </a:gridCol>
              </a:tblGrid>
              <a:tr h="611825">
                <a:tc>
                  <a:txBody>
                    <a:bodyPr/>
                    <a:lstStyle/>
                    <a:p>
                      <a:pPr marL="0" marR="0" lvl="0" indent="0" algn="l" rtl="0">
                        <a:spcBef>
                          <a:spcPts val="0"/>
                        </a:spcBef>
                        <a:spcAft>
                          <a:spcPts val="0"/>
                        </a:spcAft>
                        <a:buNone/>
                      </a:pPr>
                      <a:r>
                        <a:rPr lang="en-US" sz="2800" b="0">
                          <a:latin typeface="Times New Roman"/>
                          <a:ea typeface="Times New Roman"/>
                          <a:cs typeface="Times New Roman"/>
                          <a:sym typeface="Times New Roman"/>
                        </a:rPr>
                        <a:t>Country</a:t>
                      </a:r>
                      <a:endParaRPr/>
                    </a:p>
                  </a:txBody>
                  <a:tcPr marL="91450" marR="91450" marT="45725" marB="45725"/>
                </a:tc>
                <a:tc>
                  <a:txBody>
                    <a:bodyPr/>
                    <a:lstStyle/>
                    <a:p>
                      <a:pPr marL="0" marR="0" lvl="0" indent="0" algn="l" rtl="0">
                        <a:spcBef>
                          <a:spcPts val="0"/>
                        </a:spcBef>
                        <a:spcAft>
                          <a:spcPts val="0"/>
                        </a:spcAft>
                        <a:buNone/>
                      </a:pPr>
                      <a:r>
                        <a:rPr lang="en-US" sz="2800" b="0">
                          <a:latin typeface="Times New Roman"/>
                          <a:ea typeface="Times New Roman"/>
                          <a:cs typeface="Times New Roman"/>
                          <a:sym typeface="Times New Roman"/>
                        </a:rPr>
                        <a:t>China</a:t>
                      </a:r>
                      <a:endParaRPr/>
                    </a:p>
                  </a:txBody>
                  <a:tcPr marL="91450" marR="91450" marT="45725" marB="45725"/>
                </a:tc>
                <a:tc>
                  <a:txBody>
                    <a:bodyPr/>
                    <a:lstStyle/>
                    <a:p>
                      <a:pPr marL="0" marR="0" lvl="0" indent="0" algn="l" rtl="0">
                        <a:spcBef>
                          <a:spcPts val="0"/>
                        </a:spcBef>
                        <a:spcAft>
                          <a:spcPts val="0"/>
                        </a:spcAft>
                        <a:buNone/>
                      </a:pPr>
                      <a:r>
                        <a:rPr lang="en-US" sz="2800" b="0" dirty="0">
                          <a:latin typeface="Times New Roman"/>
                          <a:ea typeface="Times New Roman"/>
                          <a:cs typeface="Times New Roman"/>
                          <a:sym typeface="Times New Roman"/>
                        </a:rPr>
                        <a:t>Bangladesh</a:t>
                      </a:r>
                      <a:endParaRPr dirty="0"/>
                    </a:p>
                  </a:txBody>
                  <a:tcPr marL="91450" marR="91450" marT="45725" marB="45725"/>
                </a:tc>
                <a:tc>
                  <a:txBody>
                    <a:bodyPr/>
                    <a:lstStyle/>
                    <a:p>
                      <a:pPr marL="0" marR="0" lvl="0" indent="0" algn="l" rtl="0">
                        <a:spcBef>
                          <a:spcPts val="0"/>
                        </a:spcBef>
                        <a:spcAft>
                          <a:spcPts val="0"/>
                        </a:spcAft>
                        <a:buNone/>
                      </a:pPr>
                      <a:r>
                        <a:rPr lang="en-US" sz="2800" b="0">
                          <a:latin typeface="Times New Roman"/>
                          <a:ea typeface="Times New Roman"/>
                          <a:cs typeface="Times New Roman"/>
                          <a:sym typeface="Times New Roman"/>
                        </a:rPr>
                        <a:t>India</a:t>
                      </a:r>
                      <a:endParaRPr/>
                    </a:p>
                  </a:txBody>
                  <a:tcPr marL="91450" marR="91450" marT="45725" marB="45725"/>
                </a:tc>
                <a:tc>
                  <a:txBody>
                    <a:bodyPr/>
                    <a:lstStyle/>
                    <a:p>
                      <a:pPr marL="0" marR="0" lvl="0" indent="0" algn="l" rtl="0">
                        <a:spcBef>
                          <a:spcPts val="0"/>
                        </a:spcBef>
                        <a:spcAft>
                          <a:spcPts val="0"/>
                        </a:spcAft>
                        <a:buNone/>
                      </a:pPr>
                      <a:r>
                        <a:rPr lang="en-US" sz="2800" b="0">
                          <a:latin typeface="Times New Roman"/>
                          <a:ea typeface="Times New Roman"/>
                          <a:cs typeface="Times New Roman"/>
                          <a:sym typeface="Times New Roman"/>
                        </a:rPr>
                        <a:t>Iran</a:t>
                      </a:r>
                      <a:endParaRPr/>
                    </a:p>
                  </a:txBody>
                  <a:tcPr marL="91450" marR="91450" marT="45725" marB="45725"/>
                </a:tc>
                <a:tc>
                  <a:txBody>
                    <a:bodyPr/>
                    <a:lstStyle/>
                    <a:p>
                      <a:pPr marL="0" marR="0" lvl="0" indent="0" algn="l" rtl="0">
                        <a:spcBef>
                          <a:spcPts val="0"/>
                        </a:spcBef>
                        <a:spcAft>
                          <a:spcPts val="0"/>
                        </a:spcAft>
                        <a:buNone/>
                      </a:pPr>
                      <a:r>
                        <a:rPr lang="en-US" sz="2800" b="0">
                          <a:latin typeface="Times New Roman"/>
                          <a:ea typeface="Times New Roman"/>
                          <a:cs typeface="Times New Roman"/>
                          <a:sym typeface="Times New Roman"/>
                        </a:rPr>
                        <a:t>Uzbekistan</a:t>
                      </a:r>
                      <a:endParaRPr/>
                    </a:p>
                  </a:txBody>
                  <a:tcPr marL="91450" marR="91450" marT="45725" marB="45725"/>
                </a:tc>
                <a:tc>
                  <a:txBody>
                    <a:bodyPr/>
                    <a:lstStyle/>
                    <a:p>
                      <a:pPr marL="0" marR="0" lvl="0" indent="0" algn="l" rtl="0">
                        <a:spcBef>
                          <a:spcPts val="0"/>
                        </a:spcBef>
                        <a:spcAft>
                          <a:spcPts val="0"/>
                        </a:spcAft>
                        <a:buNone/>
                      </a:pPr>
                      <a:r>
                        <a:rPr lang="en-US" sz="2800" b="0">
                          <a:latin typeface="Times New Roman"/>
                          <a:ea typeface="Times New Roman"/>
                          <a:cs typeface="Times New Roman"/>
                          <a:sym typeface="Times New Roman"/>
                        </a:rPr>
                        <a:t>Canada</a:t>
                      </a:r>
                      <a:endParaRPr/>
                    </a:p>
                  </a:txBody>
                  <a:tcPr marL="91450" marR="91450" marT="45725" marB="45725"/>
                </a:tc>
                <a:tc>
                  <a:txBody>
                    <a:bodyPr/>
                    <a:lstStyle/>
                    <a:p>
                      <a:pPr marL="0" marR="0" lvl="0" indent="0" algn="ctr" rtl="0">
                        <a:spcBef>
                          <a:spcPts val="0"/>
                        </a:spcBef>
                        <a:spcAft>
                          <a:spcPts val="0"/>
                        </a:spcAft>
                        <a:buNone/>
                      </a:pPr>
                      <a:r>
                        <a:rPr lang="en-US" sz="2800" b="0">
                          <a:latin typeface="Times New Roman"/>
                          <a:ea typeface="Times New Roman"/>
                          <a:cs typeface="Times New Roman"/>
                          <a:sym typeface="Times New Roman"/>
                        </a:rPr>
                        <a:t>US</a:t>
                      </a:r>
                      <a:endParaRPr sz="2800" b="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800">
                          <a:latin typeface="Times New Roman"/>
                          <a:ea typeface="Times New Roman"/>
                          <a:cs typeface="Times New Roman"/>
                          <a:sym typeface="Times New Roman"/>
                        </a:rPr>
                        <a:t>IGTAs</a:t>
                      </a:r>
                      <a:endParaRPr/>
                    </a:p>
                  </a:txBody>
                  <a:tcPr marL="91450" marR="91450" marT="45725" marB="45725"/>
                </a:tc>
                <a:tc>
                  <a:txBody>
                    <a:bodyPr/>
                    <a:lstStyle/>
                    <a:p>
                      <a:pPr marL="0" marR="0" lvl="0" indent="0" algn="ctr" rtl="0">
                        <a:spcBef>
                          <a:spcPts val="0"/>
                        </a:spcBef>
                        <a:spcAft>
                          <a:spcPts val="0"/>
                        </a:spcAft>
                        <a:buNone/>
                      </a:pPr>
                      <a:r>
                        <a:rPr lang="en-US" sz="2800">
                          <a:latin typeface="Times New Roman"/>
                          <a:ea typeface="Times New Roman"/>
                          <a:cs typeface="Times New Roman"/>
                          <a:sym typeface="Times New Roman"/>
                        </a:rPr>
                        <a:t>4</a:t>
                      </a:r>
                      <a:endParaRPr/>
                    </a:p>
                  </a:txBody>
                  <a:tcPr marL="91450" marR="91450" marT="45725" marB="45725"/>
                </a:tc>
                <a:tc>
                  <a:txBody>
                    <a:bodyPr/>
                    <a:lstStyle/>
                    <a:p>
                      <a:pPr marL="0" marR="0" lvl="0" indent="0" algn="ctr" rtl="0">
                        <a:spcBef>
                          <a:spcPts val="0"/>
                        </a:spcBef>
                        <a:spcAft>
                          <a:spcPts val="0"/>
                        </a:spcAft>
                        <a:buNone/>
                      </a:pPr>
                      <a:r>
                        <a:rPr lang="en-US" sz="2800">
                          <a:latin typeface="Times New Roman"/>
                          <a:ea typeface="Times New Roman"/>
                          <a:cs typeface="Times New Roman"/>
                          <a:sym typeface="Times New Roman"/>
                        </a:rPr>
                        <a:t>4</a:t>
                      </a:r>
                      <a:endParaRPr/>
                    </a:p>
                  </a:txBody>
                  <a:tcPr marL="91450" marR="91450" marT="45725" marB="45725"/>
                </a:tc>
                <a:tc>
                  <a:txBody>
                    <a:bodyPr/>
                    <a:lstStyle/>
                    <a:p>
                      <a:pPr marL="0" marR="0" lvl="0" indent="0" algn="ctr" rtl="0">
                        <a:spcBef>
                          <a:spcPts val="0"/>
                        </a:spcBef>
                        <a:spcAft>
                          <a:spcPts val="0"/>
                        </a:spcAft>
                        <a:buNone/>
                      </a:pPr>
                      <a:r>
                        <a:rPr lang="en-US" sz="2800">
                          <a:latin typeface="Times New Roman"/>
                          <a:ea typeface="Times New Roman"/>
                          <a:cs typeface="Times New Roman"/>
                          <a:sym typeface="Times New Roman"/>
                        </a:rPr>
                        <a:t>1</a:t>
                      </a:r>
                      <a:endParaRPr/>
                    </a:p>
                  </a:txBody>
                  <a:tcPr marL="91450" marR="91450" marT="45725" marB="45725"/>
                </a:tc>
                <a:tc>
                  <a:txBody>
                    <a:bodyPr/>
                    <a:lstStyle/>
                    <a:p>
                      <a:pPr marL="0" marR="0" lvl="0" indent="0" algn="ctr" rtl="0">
                        <a:spcBef>
                          <a:spcPts val="0"/>
                        </a:spcBef>
                        <a:spcAft>
                          <a:spcPts val="0"/>
                        </a:spcAft>
                        <a:buNone/>
                      </a:pPr>
                      <a:r>
                        <a:rPr lang="en-US" sz="2800">
                          <a:latin typeface="Times New Roman"/>
                          <a:ea typeface="Times New Roman"/>
                          <a:cs typeface="Times New Roman"/>
                          <a:sym typeface="Times New Roman"/>
                        </a:rPr>
                        <a:t>1</a:t>
                      </a:r>
                      <a:endParaRPr/>
                    </a:p>
                  </a:txBody>
                  <a:tcPr marL="91450" marR="91450" marT="45725" marB="45725"/>
                </a:tc>
                <a:tc>
                  <a:txBody>
                    <a:bodyPr/>
                    <a:lstStyle/>
                    <a:p>
                      <a:pPr marL="0" marR="0" lvl="0" indent="0" algn="ctr" rtl="0">
                        <a:spcBef>
                          <a:spcPts val="0"/>
                        </a:spcBef>
                        <a:spcAft>
                          <a:spcPts val="0"/>
                        </a:spcAft>
                        <a:buNone/>
                      </a:pPr>
                      <a:r>
                        <a:rPr lang="en-US" sz="2800">
                          <a:latin typeface="Times New Roman"/>
                          <a:ea typeface="Times New Roman"/>
                          <a:cs typeface="Times New Roman"/>
                          <a:sym typeface="Times New Roman"/>
                        </a:rPr>
                        <a:t>1</a:t>
                      </a:r>
                      <a:endParaRPr/>
                    </a:p>
                  </a:txBody>
                  <a:tcPr marL="91450" marR="91450" marT="45725" marB="45725"/>
                </a:tc>
                <a:tc>
                  <a:txBody>
                    <a:bodyPr/>
                    <a:lstStyle/>
                    <a:p>
                      <a:pPr marL="0" marR="0" lvl="0" indent="0" algn="ctr" rtl="0">
                        <a:spcBef>
                          <a:spcPts val="0"/>
                        </a:spcBef>
                        <a:spcAft>
                          <a:spcPts val="0"/>
                        </a:spcAft>
                        <a:buNone/>
                      </a:pPr>
                      <a:r>
                        <a:rPr lang="en-US" sz="2800">
                          <a:latin typeface="Times New Roman"/>
                          <a:ea typeface="Times New Roman"/>
                          <a:cs typeface="Times New Roman"/>
                          <a:sym typeface="Times New Roman"/>
                        </a:rPr>
                        <a:t>1</a:t>
                      </a:r>
                      <a:endParaRPr/>
                    </a:p>
                  </a:txBody>
                  <a:tcPr marL="91450" marR="91450" marT="45725" marB="45725"/>
                </a:tc>
                <a:tc>
                  <a:txBody>
                    <a:bodyPr/>
                    <a:lstStyle/>
                    <a:p>
                      <a:pPr marL="0" marR="0" lvl="0" indent="0" algn="ctr" rtl="0">
                        <a:spcBef>
                          <a:spcPts val="0"/>
                        </a:spcBef>
                        <a:spcAft>
                          <a:spcPts val="0"/>
                        </a:spcAft>
                        <a:buNone/>
                      </a:pPr>
                      <a:r>
                        <a:rPr lang="en-US" sz="2800" dirty="0">
                          <a:latin typeface="Times New Roman"/>
                          <a:ea typeface="Times New Roman"/>
                          <a:cs typeface="Times New Roman"/>
                          <a:sym typeface="Times New Roman"/>
                        </a:rPr>
                        <a:t>8 GTAs</a:t>
                      </a:r>
                      <a:endParaRPr sz="2800"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and white text&#10;&#10;Description automatically generated">
            <a:extLst>
              <a:ext uri="{FF2B5EF4-FFF2-40B4-BE49-F238E27FC236}">
                <a16:creationId xmlns:a16="http://schemas.microsoft.com/office/drawing/2014/main" id="{8990CA77-4C20-2005-202E-7CCF55E26434}"/>
              </a:ext>
            </a:extLst>
          </p:cNvPr>
          <p:cNvPicPr>
            <a:picLocks noChangeAspect="1"/>
          </p:cNvPicPr>
          <p:nvPr/>
        </p:nvPicPr>
        <p:blipFill>
          <a:blip r:embed="rId3"/>
          <a:stretch>
            <a:fillRect/>
          </a:stretch>
        </p:blipFill>
        <p:spPr>
          <a:xfrm>
            <a:off x="753987" y="161386"/>
            <a:ext cx="10511903" cy="6020974"/>
          </a:xfrm>
          <a:prstGeom prst="rect">
            <a:avLst/>
          </a:prstGeom>
        </p:spPr>
      </p:pic>
      <p:sp>
        <p:nvSpPr>
          <p:cNvPr id="9" name="TextBox 8">
            <a:extLst>
              <a:ext uri="{FF2B5EF4-FFF2-40B4-BE49-F238E27FC236}">
                <a16:creationId xmlns:a16="http://schemas.microsoft.com/office/drawing/2014/main" id="{87DC49BC-DB2E-290E-4C22-E8D838D7A253}"/>
              </a:ext>
            </a:extLst>
          </p:cNvPr>
          <p:cNvSpPr txBox="1"/>
          <p:nvPr/>
        </p:nvSpPr>
        <p:spPr>
          <a:xfrm>
            <a:off x="-233" y="6182360"/>
            <a:ext cx="12196033" cy="553998"/>
          </a:xfrm>
          <a:prstGeom prst="rect">
            <a:avLst/>
          </a:prstGeom>
          <a:noFill/>
        </p:spPr>
        <p:txBody>
          <a:bodyPr wrap="square" lIns="91440" tIns="45720" rIns="91440" bIns="45720" rtlCol="0" anchor="t">
            <a:spAutoFit/>
          </a:bodyPr>
          <a:lstStyle/>
          <a:p>
            <a:pPr algn="ctr"/>
            <a:r>
              <a:rPr lang="en-US" sz="3000">
                <a:solidFill>
                  <a:schemeClr val="bg1"/>
                </a:solidFill>
                <a:latin typeface="Times New Roman"/>
                <a:cs typeface="Times New Roman"/>
              </a:rPr>
              <a:t>Frequency of code usage (Dedoose)</a:t>
            </a:r>
            <a:endParaRPr lang="en-US">
              <a:solidFill>
                <a:schemeClr val="bg1"/>
              </a:solidFill>
            </a:endParaRPr>
          </a:p>
        </p:txBody>
      </p:sp>
    </p:spTree>
    <p:extLst>
      <p:ext uri="{BB962C8B-B14F-4D97-AF65-F5344CB8AC3E}">
        <p14:creationId xmlns:p14="http://schemas.microsoft.com/office/powerpoint/2010/main" val="181774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title"/>
          </p:nvPr>
        </p:nvSpPr>
        <p:spPr>
          <a:xfrm>
            <a:off x="838200" y="-5378"/>
            <a:ext cx="10515600" cy="12233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Power Distance</a:t>
            </a:r>
            <a:endParaRPr/>
          </a:p>
        </p:txBody>
      </p:sp>
      <p:sp>
        <p:nvSpPr>
          <p:cNvPr id="368" name="Google Shape;368;p62"/>
          <p:cNvSpPr txBox="1">
            <a:spLocks noGrp="1"/>
          </p:cNvSpPr>
          <p:nvPr>
            <p:ph type="body" idx="1"/>
          </p:nvPr>
        </p:nvSpPr>
        <p:spPr>
          <a:xfrm>
            <a:off x="915852" y="963358"/>
            <a:ext cx="11046652" cy="563107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800"/>
              <a:buChar char="•"/>
            </a:pPr>
            <a:r>
              <a:rPr lang="en-US" sz="3000" dirty="0">
                <a:latin typeface="Times New Roman"/>
                <a:ea typeface="Times New Roman"/>
                <a:cs typeface="Times New Roman"/>
                <a:sym typeface="Times New Roman"/>
              </a:rPr>
              <a:t>Large Power Distance </a:t>
            </a:r>
          </a:p>
          <a:p>
            <a:pPr marL="0" indent="0" algn="just">
              <a:spcBef>
                <a:spcPts val="0"/>
              </a:spcBef>
              <a:buSzPts val="2800"/>
              <a:buNone/>
            </a:pPr>
            <a:r>
              <a:rPr lang="en-US" sz="3200" dirty="0">
                <a:latin typeface="Times New Roman"/>
                <a:ea typeface="Times New Roman"/>
                <a:cs typeface="Times New Roman"/>
                <a:sym typeface="Times New Roman"/>
              </a:rPr>
              <a:t>	(East Asia and Indian Subcontinent)</a:t>
            </a:r>
            <a:r>
              <a:rPr lang="en-US" sz="3000" dirty="0">
                <a:latin typeface="Times New Roman"/>
                <a:ea typeface="Times New Roman"/>
                <a:cs typeface="Times New Roman"/>
                <a:sym typeface="Times New Roman"/>
              </a:rPr>
              <a:t>	</a:t>
            </a:r>
          </a:p>
          <a:p>
            <a:pPr marL="685800" lvl="1" indent="-228600" algn="just">
              <a:buSzPts val="2800"/>
              <a:buFont typeface="Courier New"/>
              <a:buChar char="o"/>
            </a:pPr>
            <a:r>
              <a:rPr lang="en-US" sz="3000" dirty="0">
                <a:latin typeface="Times New Roman"/>
                <a:ea typeface="Times New Roman"/>
                <a:cs typeface="Times New Roman"/>
                <a:sym typeface="Times New Roman"/>
              </a:rPr>
              <a:t> Teacher-centered education</a:t>
            </a:r>
            <a:endParaRPr sz="3000" dirty="0"/>
          </a:p>
          <a:p>
            <a:pPr marL="685800" lvl="1" indent="-228600" algn="just">
              <a:buSzPts val="2800"/>
              <a:buFont typeface="Courier New"/>
              <a:buChar char="o"/>
            </a:pPr>
            <a:r>
              <a:rPr lang="en-US" sz="3000" dirty="0">
                <a:latin typeface="Times New Roman"/>
                <a:ea typeface="Times New Roman"/>
                <a:cs typeface="Times New Roman"/>
                <a:sym typeface="Times New Roman"/>
              </a:rPr>
              <a:t> Older people are both respected and feared</a:t>
            </a:r>
            <a:endParaRPr sz="3000" dirty="0"/>
          </a:p>
          <a:p>
            <a:pPr marL="685800" lvl="1" indent="-228600" algn="just">
              <a:buSzPts val="2800"/>
              <a:buFont typeface="Courier New"/>
              <a:buChar char="o"/>
            </a:pPr>
            <a:r>
              <a:rPr lang="en-US" sz="3000" dirty="0">
                <a:latin typeface="Times New Roman"/>
                <a:ea typeface="Times New Roman"/>
                <a:cs typeface="Times New Roman"/>
                <a:sym typeface="Times New Roman"/>
              </a:rPr>
              <a:t> Subordinates expect to be told what to do</a:t>
            </a:r>
            <a:endParaRPr sz="3000" dirty="0"/>
          </a:p>
          <a:p>
            <a:pPr marL="228600" lvl="0" indent="-50800" algn="just" rtl="0">
              <a:lnSpc>
                <a:spcPct val="90000"/>
              </a:lnSpc>
              <a:spcBef>
                <a:spcPts val="1000"/>
              </a:spcBef>
              <a:spcAft>
                <a:spcPts val="0"/>
              </a:spcAft>
              <a:buClr>
                <a:schemeClr val="lt1"/>
              </a:buClr>
              <a:buSzPts val="2800"/>
              <a:buNone/>
            </a:pPr>
            <a:endParaRPr sz="3000"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sz="3000" dirty="0">
                <a:latin typeface="Times New Roman"/>
                <a:ea typeface="Times New Roman"/>
                <a:cs typeface="Times New Roman"/>
                <a:sym typeface="Times New Roman"/>
              </a:rPr>
              <a:t>Small Power Distance		</a:t>
            </a:r>
            <a:endParaRPr sz="2400" dirty="0">
              <a:latin typeface="Times New Roman"/>
              <a:ea typeface="Times New Roman"/>
              <a:cs typeface="Times New Roman"/>
              <a:sym typeface="Times New Roman"/>
            </a:endParaRPr>
          </a:p>
          <a:p>
            <a:pPr marL="457200" lvl="1" indent="0" algn="just">
              <a:buSzPts val="2800"/>
              <a:buNone/>
            </a:pPr>
            <a:r>
              <a:rPr lang="en-US" sz="3200" dirty="0">
                <a:latin typeface="Times New Roman"/>
                <a:ea typeface="Times New Roman"/>
                <a:cs typeface="Times New Roman"/>
                <a:sym typeface="Times New Roman"/>
              </a:rPr>
              <a:t>     (German and English-speaking Western Countries)</a:t>
            </a:r>
            <a:endParaRPr lang="en-US" sz="3000" dirty="0">
              <a:latin typeface="Times New Roman"/>
              <a:ea typeface="Times New Roman"/>
              <a:cs typeface="Times New Roman"/>
              <a:sym typeface="Times New Roman"/>
            </a:endParaRPr>
          </a:p>
          <a:p>
            <a:pPr marL="685800" lvl="1" indent="-228600" algn="just">
              <a:buSzPts val="2800"/>
              <a:buFont typeface="Courier New"/>
              <a:buChar char="o"/>
            </a:pPr>
            <a:r>
              <a:rPr lang="en-US" sz="3000" dirty="0">
                <a:latin typeface="Times New Roman"/>
                <a:ea typeface="Times New Roman"/>
                <a:cs typeface="Times New Roman"/>
                <a:sym typeface="Times New Roman"/>
              </a:rPr>
              <a:t> Student-centered education</a:t>
            </a:r>
            <a:endParaRPr sz="3000" dirty="0"/>
          </a:p>
          <a:p>
            <a:pPr marL="685800" lvl="1" indent="-228600" algn="just">
              <a:buSzPts val="2800"/>
              <a:buFont typeface="Courier New"/>
              <a:buChar char="o"/>
            </a:pPr>
            <a:r>
              <a:rPr lang="en-US" sz="3000" dirty="0">
                <a:latin typeface="Times New Roman"/>
                <a:ea typeface="Times New Roman"/>
                <a:cs typeface="Times New Roman"/>
                <a:sym typeface="Times New Roman"/>
              </a:rPr>
              <a:t> Older people are neither respected nor feared </a:t>
            </a:r>
            <a:endParaRPr sz="3000" dirty="0"/>
          </a:p>
          <a:p>
            <a:pPr marL="685800" lvl="1" indent="-228600" algn="just">
              <a:buSzPts val="2800"/>
              <a:buFont typeface="Courier New"/>
              <a:buChar char="o"/>
            </a:pPr>
            <a:r>
              <a:rPr lang="en-US" sz="3000" dirty="0">
                <a:latin typeface="Times New Roman"/>
                <a:ea typeface="Times New Roman"/>
                <a:cs typeface="Times New Roman"/>
                <a:sym typeface="Times New Roman"/>
              </a:rPr>
              <a:t> Subordinates expect to be consulted	</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a:extLst>
            <a:ext uri="{FF2B5EF4-FFF2-40B4-BE49-F238E27FC236}">
              <a16:creationId xmlns:a16="http://schemas.microsoft.com/office/drawing/2014/main" id="{DAD8FA9F-FD64-C6E8-C634-529622D0EEB7}"/>
            </a:ext>
          </a:extLst>
        </p:cNvPr>
        <p:cNvGrpSpPr/>
        <p:nvPr/>
      </p:nvGrpSpPr>
      <p:grpSpPr>
        <a:xfrm>
          <a:off x="0" y="0"/>
          <a:ext cx="0" cy="0"/>
          <a:chOff x="0" y="0"/>
          <a:chExt cx="0" cy="0"/>
        </a:xfrm>
      </p:grpSpPr>
      <p:sp>
        <p:nvSpPr>
          <p:cNvPr id="367" name="Google Shape;367;p62">
            <a:extLst>
              <a:ext uri="{FF2B5EF4-FFF2-40B4-BE49-F238E27FC236}">
                <a16:creationId xmlns:a16="http://schemas.microsoft.com/office/drawing/2014/main" id="{F92B34F2-516D-882C-7652-011F2033A432}"/>
              </a:ext>
            </a:extLst>
          </p:cNvPr>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Power Distance in Classroom</a:t>
            </a:r>
            <a:endParaRPr/>
          </a:p>
        </p:txBody>
      </p:sp>
      <p:sp>
        <p:nvSpPr>
          <p:cNvPr id="368" name="Google Shape;368;p62">
            <a:extLst>
              <a:ext uri="{FF2B5EF4-FFF2-40B4-BE49-F238E27FC236}">
                <a16:creationId xmlns:a16="http://schemas.microsoft.com/office/drawing/2014/main" id="{83CEB9FA-A6DD-7555-B858-45A2199590EF}"/>
              </a:ext>
            </a:extLst>
          </p:cNvPr>
          <p:cNvSpPr txBox="1">
            <a:spLocks noGrp="1"/>
          </p:cNvSpPr>
          <p:nvPr>
            <p:ph type="body" idx="1"/>
          </p:nvPr>
        </p:nvSpPr>
        <p:spPr>
          <a:xfrm>
            <a:off x="347847" y="1196472"/>
            <a:ext cx="11844153" cy="5389032"/>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lt1"/>
              </a:buClr>
              <a:buSzPts val="2800"/>
              <a:buChar char="•"/>
            </a:pPr>
            <a:r>
              <a:rPr lang="en-US" dirty="0">
                <a:latin typeface="Times New Roman"/>
                <a:ea typeface="Times New Roman"/>
                <a:cs typeface="Times New Roman"/>
                <a:sym typeface="Times New Roman"/>
              </a:rPr>
              <a:t>Large Power Distance</a:t>
            </a:r>
          </a:p>
          <a:p>
            <a:pPr marL="0" lvl="0" indent="0" algn="just" rtl="0">
              <a:lnSpc>
                <a:spcPct val="90000"/>
              </a:lnSpc>
              <a:spcBef>
                <a:spcPts val="0"/>
              </a:spcBef>
              <a:spcAft>
                <a:spcPts val="0"/>
              </a:spcAft>
              <a:buClr>
                <a:schemeClr val="lt1"/>
              </a:buClr>
              <a:buSzPts val="2800"/>
              <a:buNone/>
            </a:pPr>
            <a:r>
              <a:rPr lang="en-US" sz="2800"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685800" lvl="1" indent="-228600" algn="just">
              <a:buSzPts val="2800"/>
              <a:buFont typeface="Courier New"/>
              <a:buChar char="o"/>
            </a:pPr>
            <a:r>
              <a:rPr lang="en-US" sz="2800" dirty="0">
                <a:latin typeface="Times New Roman"/>
                <a:ea typeface="Times New Roman"/>
                <a:cs typeface="Times New Roman"/>
                <a:sym typeface="Times New Roman"/>
              </a:rPr>
              <a:t> Teachers may be an authority figure</a:t>
            </a:r>
          </a:p>
          <a:p>
            <a:pPr marL="685800" lvl="1" indent="-228600" algn="just">
              <a:buSzPts val="2800"/>
              <a:buFont typeface="Courier New"/>
              <a:buChar char="o"/>
            </a:pPr>
            <a:r>
              <a:rPr lang="en-US" sz="2800" dirty="0">
                <a:latin typeface="Times New Roman"/>
                <a:cs typeface="Times New Roman"/>
                <a:sym typeface="Times New Roman"/>
              </a:rPr>
              <a:t> Teachers may be respected and feared</a:t>
            </a:r>
            <a:endParaRPr dirty="0"/>
          </a:p>
          <a:p>
            <a:pPr marL="685800" lvl="1" indent="-228600" algn="just">
              <a:buSzPts val="2800"/>
              <a:buFont typeface="Courier New"/>
              <a:buChar char="o"/>
            </a:pPr>
            <a:r>
              <a:rPr lang="en-US" sz="2800" dirty="0">
                <a:latin typeface="Times New Roman"/>
                <a:ea typeface="Times New Roman"/>
                <a:cs typeface="Times New Roman"/>
                <a:sym typeface="Times New Roman"/>
              </a:rPr>
              <a:t> Teachers may expect  students to do what they say without explanation</a:t>
            </a:r>
            <a:endParaRPr dirty="0"/>
          </a:p>
          <a:p>
            <a:pPr marL="228600" lvl="0" indent="-50800" algn="just" rtl="0">
              <a:lnSpc>
                <a:spcPct val="90000"/>
              </a:lnSpc>
              <a:spcBef>
                <a:spcPts val="1000"/>
              </a:spcBef>
              <a:spcAft>
                <a:spcPts val="0"/>
              </a:spcAft>
              <a:buClr>
                <a:schemeClr val="lt1"/>
              </a:buClr>
              <a:buSzPts val="2800"/>
              <a:buNone/>
            </a:pPr>
            <a:endParaRPr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lt1"/>
              </a:buClr>
              <a:buSzPts val="2800"/>
              <a:buChar char="•"/>
            </a:pPr>
            <a:r>
              <a:rPr lang="en-US" dirty="0">
                <a:latin typeface="Times New Roman"/>
                <a:ea typeface="Times New Roman"/>
                <a:cs typeface="Times New Roman"/>
                <a:sym typeface="Times New Roman"/>
              </a:rPr>
              <a:t>Small Power Distance</a:t>
            </a:r>
          </a:p>
          <a:p>
            <a:pPr marL="0" lvl="0" indent="0" algn="just" rtl="0">
              <a:lnSpc>
                <a:spcPct val="90000"/>
              </a:lnSpc>
              <a:spcBef>
                <a:spcPts val="1000"/>
              </a:spcBef>
              <a:spcAft>
                <a:spcPts val="0"/>
              </a:spcAft>
              <a:buClr>
                <a:schemeClr val="lt1"/>
              </a:buClr>
              <a:buSzPts val="2800"/>
              <a:buNone/>
            </a:pPr>
            <a:r>
              <a:rPr lang="en-US" sz="2800"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685800" lvl="1" indent="-228600" algn="just">
              <a:buSzPts val="2800"/>
              <a:buFont typeface="Courier New"/>
              <a:buChar char="o"/>
            </a:pPr>
            <a:r>
              <a:rPr lang="en-US" sz="2800" dirty="0">
                <a:latin typeface="Times New Roman"/>
                <a:ea typeface="Times New Roman"/>
                <a:cs typeface="Times New Roman"/>
                <a:sym typeface="Times New Roman"/>
              </a:rPr>
              <a:t> Teacher may be more approachable</a:t>
            </a:r>
            <a:endParaRPr dirty="0"/>
          </a:p>
          <a:p>
            <a:pPr marL="685800" lvl="1" indent="-228600" algn="just">
              <a:buSzPts val="2800"/>
              <a:buFont typeface="Courier New"/>
              <a:buChar char="o"/>
            </a:pPr>
            <a:r>
              <a:rPr lang="en-US" sz="2800" dirty="0">
                <a:latin typeface="Times New Roman"/>
                <a:cs typeface="Times New Roman"/>
                <a:sym typeface="Times New Roman"/>
              </a:rPr>
              <a:t> Teacher may be challenged</a:t>
            </a:r>
            <a:endParaRPr dirty="0"/>
          </a:p>
          <a:p>
            <a:pPr marL="685800" lvl="1" indent="-228600" algn="just">
              <a:buSzPts val="2800"/>
              <a:buFont typeface="Courier New"/>
              <a:buChar char="o"/>
            </a:pPr>
            <a:r>
              <a:rPr lang="en-US" sz="2800" dirty="0">
                <a:latin typeface="Times New Roman"/>
                <a:ea typeface="Times New Roman"/>
                <a:cs typeface="Times New Roman"/>
                <a:sym typeface="Times New Roman"/>
              </a:rPr>
              <a:t> Students may be expected to ask questions	</a:t>
            </a:r>
            <a:endParaRPr dirty="0"/>
          </a:p>
        </p:txBody>
      </p:sp>
    </p:spTree>
    <p:extLst>
      <p:ext uri="{BB962C8B-B14F-4D97-AF65-F5344CB8AC3E}">
        <p14:creationId xmlns:p14="http://schemas.microsoft.com/office/powerpoint/2010/main" val="1102261940"/>
      </p:ext>
    </p:extLst>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CD2883B8796248A103371DE42C1090" ma:contentTypeVersion="18" ma:contentTypeDescription="Create a new document." ma:contentTypeScope="" ma:versionID="a3db555c56644a2cd5b27ce30864b51a">
  <xsd:schema xmlns:xsd="http://www.w3.org/2001/XMLSchema" xmlns:xs="http://www.w3.org/2001/XMLSchema" xmlns:p="http://schemas.microsoft.com/office/2006/metadata/properties" xmlns:ns2="999bb952-dab9-4244-93e5-7b2e5bcb7009" xmlns:ns3="f91088b4-9dd9-438a-83e8-21385938cee3" targetNamespace="http://schemas.microsoft.com/office/2006/metadata/properties" ma:root="true" ma:fieldsID="2624650a6a5d95cd402a1996a9d7bb0c" ns2:_="" ns3:_="">
    <xsd:import namespace="999bb952-dab9-4244-93e5-7b2e5bcb7009"/>
    <xsd:import namespace="f91088b4-9dd9-438a-83e8-21385938ce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bb952-dab9-4244-93e5-7b2e5bcb7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1088b4-9dd9-438a-83e8-21385938cee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7c734a1-a6d0-45db-b188-0f8758ad3a90}" ma:internalName="TaxCatchAll" ma:showField="CatchAllData" ma:web="f91088b4-9dd9-438a-83e8-21385938cee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1088b4-9dd9-438a-83e8-21385938cee3" xsi:nil="true"/>
    <lcf76f155ced4ddcb4097134ff3c332f xmlns="999bb952-dab9-4244-93e5-7b2e5bcb70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6C916C-4CD0-485B-A3A4-7E1586D9F198}">
  <ds:schemaRefs>
    <ds:schemaRef ds:uri="http://schemas.microsoft.com/sharepoint/v3/contenttype/forms"/>
  </ds:schemaRefs>
</ds:datastoreItem>
</file>

<file path=customXml/itemProps2.xml><?xml version="1.0" encoding="utf-8"?>
<ds:datastoreItem xmlns:ds="http://schemas.openxmlformats.org/officeDocument/2006/customXml" ds:itemID="{B2179BF1-D8C9-4F8B-B79A-858EB2385016}">
  <ds:schemaRefs>
    <ds:schemaRef ds:uri="999bb952-dab9-4244-93e5-7b2e5bcb7009"/>
    <ds:schemaRef ds:uri="f91088b4-9dd9-438a-83e8-21385938ce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EA50B9-11C1-4A20-9B87-A11CE000ACF3}">
  <ds:schemaRefs>
    <ds:schemaRef ds:uri="999bb952-dab9-4244-93e5-7b2e5bcb7009"/>
    <ds:schemaRef ds:uri="f91088b4-9dd9-438a-83e8-21385938cee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260</TotalTime>
  <Words>1210</Words>
  <Application>Microsoft Macintosh PowerPoint</Application>
  <PresentationFormat>Widescreen</PresentationFormat>
  <Paragraphs>182</Paragraphs>
  <Slides>18</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Times New Roman</vt:lpstr>
      <vt:lpstr>Wingdings</vt:lpstr>
      <vt:lpstr>Arial,Sans-Serif</vt:lpstr>
      <vt:lpstr>Courier New</vt:lpstr>
      <vt:lpstr>Play</vt:lpstr>
      <vt:lpstr>Noto Sans Symbols</vt:lpstr>
      <vt:lpstr>Arial</vt:lpstr>
      <vt:lpstr>Office Theme</vt:lpstr>
      <vt:lpstr>1_Office Theme</vt:lpstr>
      <vt:lpstr>  Cultural Backgrounds and Classroom Dynamics:  Adjusting to U.S. Teaching as an  International Graduate Teaching Assistant </vt:lpstr>
      <vt:lpstr>What is Gateway2STEM?</vt:lpstr>
      <vt:lpstr>PowerPoint Presentation</vt:lpstr>
      <vt:lpstr>Introduction</vt:lpstr>
      <vt:lpstr>Hofstede’s Cultural Dimensions</vt:lpstr>
      <vt:lpstr>Data Sources and Analysis Methods</vt:lpstr>
      <vt:lpstr>PowerPoint Presentation</vt:lpstr>
      <vt:lpstr>Power Distance</vt:lpstr>
      <vt:lpstr>Power Distance in Classroom</vt:lpstr>
      <vt:lpstr>PowerPoint Presentation</vt:lpstr>
      <vt:lpstr>PowerPoint Presentation</vt:lpstr>
      <vt:lpstr>PowerPoint Presentation</vt:lpstr>
      <vt:lpstr>Individualism versus Collectivism</vt:lpstr>
      <vt:lpstr>Individualism versus Collectivism in Classroom</vt:lpstr>
      <vt:lpstr>PowerPoint Presentation</vt:lpstr>
      <vt:lpstr>PowerPoint Presentation</vt:lpstr>
      <vt:lpstr>Preliminary Conclusions</vt:lpstr>
      <vt:lpstr>Thank you! nthapama@gmu.edu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Rosenberg</dc:creator>
  <cp:lastModifiedBy>Nishchal Thapa Magar</cp:lastModifiedBy>
  <cp:revision>34</cp:revision>
  <dcterms:created xsi:type="dcterms:W3CDTF">2021-03-16T00:53:05Z</dcterms:created>
  <dcterms:modified xsi:type="dcterms:W3CDTF">2024-10-17T21:21:54Z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0x01010067CD2883B8796248A103371DE42C1090</vt:lpwstr>
  </property>
  <property fmtid="{D5CDD505-2E9C-101B-9397-08002B2CF9AE}" pid="3" name="MediaServiceImageTags">
    <vt:lpwstr/>
  </property>
</Properties>
</file>