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59" r:id="rId5"/>
    <p:sldId id="258" r:id="rId6"/>
    <p:sldId id="260" r:id="rId7"/>
    <p:sldId id="269" r:id="rId8"/>
    <p:sldId id="261" r:id="rId9"/>
    <p:sldId id="264" r:id="rId10"/>
    <p:sldId id="272" r:id="rId11"/>
    <p:sldId id="273" r:id="rId12"/>
    <p:sldId id="262" r:id="rId13"/>
    <p:sldId id="263" r:id="rId14"/>
    <p:sldId id="274" r:id="rId15"/>
    <p:sldId id="267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6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youtube.com/TheRSCDS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britannica.com/technology/pendulu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rscds/docs/4192_scd_issue_36-website_1_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y.strathspey.org/dd/dancevideo/1093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415140/why-cant-a-ladder-sliding-down-a-wall-go-faster-than-ligh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D03A-4EFB-264E-8B35-BA3CFC21C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Physics and Dance:</a:t>
            </a:r>
            <a:br>
              <a:rPr lang="en-US" dirty="0"/>
            </a:br>
            <a:r>
              <a:rPr lang="en-US" sz="2400" dirty="0"/>
              <a:t>Using Dance Analogies to Teach Physics, and Vice Versa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F2EC-28B1-F670-2E8D-EE8FFDD301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Arthur Baum, Myers Park High School</a:t>
            </a:r>
          </a:p>
        </p:txBody>
      </p:sp>
    </p:spTree>
    <p:extLst>
      <p:ext uri="{BB962C8B-B14F-4D97-AF65-F5344CB8AC3E}">
        <p14:creationId xmlns:p14="http://schemas.microsoft.com/office/powerpoint/2010/main" val="20633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A857-55B3-ABEC-CC76-CE98B8D3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Analogies in Dance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1F70-F134-8D3F-D258-2C25B34E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63927"/>
          </a:xfrm>
        </p:spPr>
        <p:txBody>
          <a:bodyPr>
            <a:normAutofit/>
          </a:bodyPr>
          <a:lstStyle/>
          <a:p>
            <a:r>
              <a:rPr lang="en-US" dirty="0"/>
              <a:t>Right-hand rule (kids latch onto)</a:t>
            </a:r>
          </a:p>
          <a:p>
            <a:pPr lvl="1"/>
            <a:r>
              <a:rPr lang="en-US" dirty="0"/>
              <a:t>Immediately understand direction to face in dance class</a:t>
            </a:r>
          </a:p>
          <a:p>
            <a:pPr lvl="1"/>
            <a:r>
              <a:rPr lang="en-US" dirty="0"/>
              <a:t>More likely to remember and apply rule in physics class</a:t>
            </a:r>
          </a:p>
          <a:p>
            <a:r>
              <a:rPr lang="en-US" dirty="0"/>
              <a:t>Centripetal force (turning partner with 1 or 2 hands)</a:t>
            </a:r>
          </a:p>
          <a:p>
            <a:pPr lvl="1"/>
            <a:r>
              <a:rPr lang="en-US" dirty="0"/>
              <a:t>Strong arms vs. “giving weight”</a:t>
            </a:r>
          </a:p>
          <a:p>
            <a:pPr lvl="1"/>
            <a:r>
              <a:rPr lang="en-US" dirty="0"/>
              <a:t>Instruction to pull slightly toward yourself (gets you around turns faster)</a:t>
            </a:r>
          </a:p>
          <a:p>
            <a:r>
              <a:rPr lang="en-US" dirty="0"/>
              <a:t>Ladder problem (strathspey traveling step)</a:t>
            </a:r>
          </a:p>
          <a:p>
            <a:pPr lvl="1"/>
            <a:r>
              <a:rPr lang="en-US" dirty="0"/>
              <a:t>Lengthen your step by sitting into it</a:t>
            </a:r>
          </a:p>
          <a:p>
            <a:r>
              <a:rPr lang="en-US" dirty="0"/>
              <a:t>Move like the pendulum of a clock (strathspey setting step)</a:t>
            </a:r>
          </a:p>
          <a:p>
            <a:pPr lvl="1"/>
            <a:r>
              <a:rPr lang="en-US" dirty="0"/>
              <a:t>Lift and gracefully place your foot—not a flick!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D9DB-A378-E27B-E9F7-511D4C11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Strathspey Setting: Like a Clock Pendulum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EDACA2-A370-FA31-446F-8E36200F25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10125" y="2770670"/>
            <a:ext cx="3239238" cy="2731122"/>
          </a:xfrm>
        </p:spPr>
      </p:pic>
      <p:pic>
        <p:nvPicPr>
          <p:cNvPr id="6" name="Strathspey Setting HQ">
            <a:hlinkClick r:id="" action="ppaction://media"/>
            <a:extLst>
              <a:ext uri="{FF2B5EF4-FFF2-40B4-BE49-F238E27FC236}">
                <a16:creationId xmlns:a16="http://schemas.microsoft.com/office/drawing/2014/main" id="{66915547-ABBB-69BB-1C4D-70755F6F7AC8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4350" y="2817813"/>
            <a:ext cx="4700588" cy="26368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DA82C1-144F-6153-510F-1A203C5722E9}"/>
              </a:ext>
            </a:extLst>
          </p:cNvPr>
          <p:cNvSpPr txBox="1"/>
          <p:nvPr/>
        </p:nvSpPr>
        <p:spPr>
          <a:xfrm>
            <a:off x="1699893" y="5614416"/>
            <a:ext cx="2659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Encyclopedia Britannica</a:t>
            </a:r>
          </a:p>
          <a:p>
            <a:pPr algn="ctr"/>
            <a:r>
              <a:rPr lang="en-US" sz="700" dirty="0">
                <a:hlinkClick r:id="rId6"/>
              </a:rPr>
              <a:t>https://www.britannica.com/technology/pendulum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4DD9C1-E4B2-E769-E405-824D66D1F9BF}"/>
              </a:ext>
            </a:extLst>
          </p:cNvPr>
          <p:cNvSpPr txBox="1"/>
          <p:nvPr/>
        </p:nvSpPr>
        <p:spPr>
          <a:xfrm>
            <a:off x="5938197" y="5616636"/>
            <a:ext cx="4012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Royal Scottish Country Dance Society</a:t>
            </a:r>
          </a:p>
          <a:p>
            <a:pPr algn="ctr"/>
            <a:r>
              <a:rPr lang="en-US" sz="700" dirty="0">
                <a:hlinkClick r:id="rId7"/>
              </a:rPr>
              <a:t>https://www.youtube.com/TheRSCDS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BC70-289C-7A23-4A78-5C57B534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Polka, Teacups, and the Right-hand Rule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5E06A1-1F0B-F356-01DD-EA6AF906C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81" y="2471885"/>
            <a:ext cx="5086350" cy="3390900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0D35A2B-D919-F2E8-C0D5-6BDF69ED9BA2}"/>
              </a:ext>
            </a:extLst>
          </p:cNvPr>
          <p:cNvGrpSpPr/>
          <p:nvPr/>
        </p:nvGrpSpPr>
        <p:grpSpPr>
          <a:xfrm rot="13103469">
            <a:off x="9791400" y="2314596"/>
            <a:ext cx="1447800" cy="1607382"/>
            <a:chOff x="9372600" y="2507418"/>
            <a:chExt cx="1447800" cy="160738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F8BD68-0A47-4DB5-0B77-B55FC1374A13}"/>
                </a:ext>
              </a:extLst>
            </p:cNvPr>
            <p:cNvSpPr/>
            <p:nvPr/>
          </p:nvSpPr>
          <p:spPr>
            <a:xfrm>
              <a:off x="9372600" y="2819400"/>
              <a:ext cx="1447800" cy="1080938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E9F6FAC-A08E-C76E-35EA-699656D1B987}"/>
                </a:ext>
              </a:extLst>
            </p:cNvPr>
            <p:cNvSpPr/>
            <p:nvPr/>
          </p:nvSpPr>
          <p:spPr>
            <a:xfrm>
              <a:off x="9753600" y="2507418"/>
              <a:ext cx="692982" cy="6929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7A53DD-4CC1-F826-80AD-74E4CDF8025C}"/>
                </a:ext>
              </a:extLst>
            </p:cNvPr>
            <p:cNvSpPr/>
            <p:nvPr/>
          </p:nvSpPr>
          <p:spPr>
            <a:xfrm>
              <a:off x="9753600" y="3429000"/>
              <a:ext cx="685800" cy="6858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B49EE7-A616-4212-26E4-8ABA45ED6C83}"/>
              </a:ext>
            </a:extLst>
          </p:cNvPr>
          <p:cNvGrpSpPr/>
          <p:nvPr/>
        </p:nvGrpSpPr>
        <p:grpSpPr>
          <a:xfrm rot="8251289">
            <a:off x="7065237" y="2282038"/>
            <a:ext cx="1447800" cy="1607382"/>
            <a:chOff x="9372600" y="2507418"/>
            <a:chExt cx="1447800" cy="160738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A15534-A549-202F-0A56-DBD79F9BC9A6}"/>
                </a:ext>
              </a:extLst>
            </p:cNvPr>
            <p:cNvSpPr/>
            <p:nvPr/>
          </p:nvSpPr>
          <p:spPr>
            <a:xfrm>
              <a:off x="9372600" y="2819400"/>
              <a:ext cx="1447800" cy="1080938"/>
            </a:xfrm>
            <a:prstGeom prst="ellipse">
              <a:avLst/>
            </a:pr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DB4867-8EF6-5A7E-C0EC-CF73F577A6E9}"/>
                </a:ext>
              </a:extLst>
            </p:cNvPr>
            <p:cNvSpPr/>
            <p:nvPr/>
          </p:nvSpPr>
          <p:spPr>
            <a:xfrm>
              <a:off x="9753600" y="2507418"/>
              <a:ext cx="692982" cy="692982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27DBB-DE10-9CB1-D6CD-1251FB929346}"/>
                </a:ext>
              </a:extLst>
            </p:cNvPr>
            <p:cNvSpPr/>
            <p:nvPr/>
          </p:nvSpPr>
          <p:spPr>
            <a:xfrm>
              <a:off x="9753600" y="3429000"/>
              <a:ext cx="685800" cy="685800"/>
            </a:xfrm>
            <a:prstGeom prst="rect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2F1D4-F4FC-A84B-B024-B5C6861DAB42}"/>
              </a:ext>
            </a:extLst>
          </p:cNvPr>
          <p:cNvGrpSpPr/>
          <p:nvPr/>
        </p:nvGrpSpPr>
        <p:grpSpPr>
          <a:xfrm rot="2861845">
            <a:off x="6754060" y="4896457"/>
            <a:ext cx="1447800" cy="1607382"/>
            <a:chOff x="9372600" y="2507418"/>
            <a:chExt cx="1447800" cy="16073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A63E1D2-C106-95AC-D1AA-F21AEA4E781F}"/>
                </a:ext>
              </a:extLst>
            </p:cNvPr>
            <p:cNvSpPr/>
            <p:nvPr/>
          </p:nvSpPr>
          <p:spPr>
            <a:xfrm>
              <a:off x="9372600" y="2819400"/>
              <a:ext cx="1447800" cy="1080938"/>
            </a:xfrm>
            <a:prstGeom prst="ellipse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CCC1A5-0ACF-EF11-0EFC-81E12F8F3A03}"/>
                </a:ext>
              </a:extLst>
            </p:cNvPr>
            <p:cNvSpPr/>
            <p:nvPr/>
          </p:nvSpPr>
          <p:spPr>
            <a:xfrm>
              <a:off x="9753600" y="2507418"/>
              <a:ext cx="692982" cy="692982"/>
            </a:xfrm>
            <a:prstGeom prst="ellipse">
              <a:avLst/>
            </a:prstGeom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2E9C8F-BE70-684E-AA0B-5B20607E5FED}"/>
                </a:ext>
              </a:extLst>
            </p:cNvPr>
            <p:cNvSpPr/>
            <p:nvPr/>
          </p:nvSpPr>
          <p:spPr>
            <a:xfrm>
              <a:off x="9753600" y="3429000"/>
              <a:ext cx="685800" cy="685800"/>
            </a:xfrm>
            <a:prstGeom prst="rect">
              <a:avLst/>
            </a:prstGeom>
            <a:ln/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164466-F4F7-398A-18DF-28F6C91A1475}"/>
              </a:ext>
            </a:extLst>
          </p:cNvPr>
          <p:cNvGrpSpPr/>
          <p:nvPr/>
        </p:nvGrpSpPr>
        <p:grpSpPr>
          <a:xfrm rot="18434992">
            <a:off x="9821681" y="4426339"/>
            <a:ext cx="1447800" cy="1607382"/>
            <a:chOff x="9372600" y="2507418"/>
            <a:chExt cx="1447800" cy="160738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E09315-D519-6583-696E-6E7E380FB91C}"/>
                </a:ext>
              </a:extLst>
            </p:cNvPr>
            <p:cNvSpPr/>
            <p:nvPr/>
          </p:nvSpPr>
          <p:spPr>
            <a:xfrm>
              <a:off x="9372600" y="2819400"/>
              <a:ext cx="1447800" cy="1080938"/>
            </a:xfrm>
            <a:prstGeom prst="ellips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370E76B-20A2-DFEF-B2C3-76E1B44D1AFB}"/>
                </a:ext>
              </a:extLst>
            </p:cNvPr>
            <p:cNvSpPr/>
            <p:nvPr/>
          </p:nvSpPr>
          <p:spPr>
            <a:xfrm>
              <a:off x="9753600" y="2507418"/>
              <a:ext cx="692982" cy="692982"/>
            </a:xfrm>
            <a:prstGeom prst="ellipse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322C10-771A-1C40-3094-FCD4B550B4E5}"/>
                </a:ext>
              </a:extLst>
            </p:cNvPr>
            <p:cNvSpPr/>
            <p:nvPr/>
          </p:nvSpPr>
          <p:spPr>
            <a:xfrm>
              <a:off x="9753600" y="3429000"/>
              <a:ext cx="685800" cy="685800"/>
            </a:xfrm>
            <a:prstGeom prst="rect">
              <a:avLst/>
            </a:prstGeom>
            <a:ln/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49FDC0E-96BD-4693-1787-8C8958DF442B}"/>
              </a:ext>
            </a:extLst>
          </p:cNvPr>
          <p:cNvSpPr txBox="1"/>
          <p:nvPr/>
        </p:nvSpPr>
        <p:spPr>
          <a:xfrm>
            <a:off x="1637193" y="5989448"/>
            <a:ext cx="3687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Scottish Country Dancer Magazine</a:t>
            </a:r>
          </a:p>
          <a:p>
            <a:pPr algn="ctr"/>
            <a:r>
              <a:rPr lang="en-US" sz="1400" dirty="0">
                <a:hlinkClick r:id="rId3"/>
              </a:rPr>
              <a:t>Issue 36, Spring 2023, Page 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80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C 0.05352 0.11759 0.0401 0.29421 -0.03021 0.39514 C -0.10026 0.49653 -0.20078 0.4838 -0.2543 0.3662 C -0.30794 0.24861 -0.29388 0.07176 -0.22396 -0.02963 C -0.15352 -0.13102 -0.05352 -0.11713 1.11022E-16 3.7037E-7 Z " pathEditMode="relative" rAng="3060000" ptsTypes="AAAAA">
                                      <p:cBhvr>
                                        <p:cTn id="6" dur="20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1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C 0.0668 -0.09977 0.16588 -0.08473 0.22174 0.03449 C 0.27812 0.15347 0.27005 0.33125 0.20338 0.43125 C 0.13672 0.53125 0.03724 0.51273 -0.01888 0.39444 C -0.075 0.275 -0.0668 0.09861 8.33333E-7 2.96296E-6 Z " pathEditMode="relative" rAng="19200000" ptsTypes="AAAAA">
                                      <p:cBhvr>
                                        <p:cTn id="10" dur="20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2152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C -0.05612 -0.11875 -0.04765 -0.29491 0.0194 -0.39421 C 0.08633 -0.49444 0.18633 -0.48009 0.24258 -0.36157 C 0.29883 -0.24305 0.28841 -0.0662 0.22188 0.03357 C 0.15469 0.13334 0.05547 0.11875 -3.125E-6 -1.85185E-6 Z " pathEditMode="relative" rAng="13800000" ptsTypes="AAAAA">
                                      <p:cBhvr>
                                        <p:cTn id="14" dur="20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18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C -0.05 0.12223 -0.14947 0.14491 -0.22252 0.05047 C -0.2957 -0.04375 -0.31484 -0.21944 -0.26484 -0.34189 C -0.21471 -0.46435 -0.1151 -0.48611 -0.04192 -0.39213 C 0.03138 -0.29745 0.04974 -0.12222 -4.58333E-6 -3.7037E-6 Z " pathEditMode="relative" rAng="7560000" ptsTypes="AAAAA">
                                      <p:cBhvr>
                                        <p:cTn id="18" dur="20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17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CBEDAE5-783C-EC6E-EB30-7096C6B7162E}"/>
              </a:ext>
            </a:extLst>
          </p:cNvPr>
          <p:cNvCxnSpPr>
            <a:cxnSpLocks/>
          </p:cNvCxnSpPr>
          <p:nvPr/>
        </p:nvCxnSpPr>
        <p:spPr>
          <a:xfrm>
            <a:off x="4800600" y="2514600"/>
            <a:ext cx="533400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826899-F8D0-C4C1-10D4-2F729437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Queen City Salute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7D4C18A-3358-3074-6F58-ADEB916BF8F3}"/>
              </a:ext>
            </a:extLst>
          </p:cNvPr>
          <p:cNvSpPr/>
          <p:nvPr/>
        </p:nvSpPr>
        <p:spPr>
          <a:xfrm>
            <a:off x="3562065" y="4633906"/>
            <a:ext cx="630937" cy="609600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752F0-CD55-1681-74D5-F22486D004D7}"/>
              </a:ext>
            </a:extLst>
          </p:cNvPr>
          <p:cNvSpPr/>
          <p:nvPr/>
        </p:nvSpPr>
        <p:spPr>
          <a:xfrm>
            <a:off x="5950744" y="4633912"/>
            <a:ext cx="609600" cy="60958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9709702-268D-5E41-B9EC-B549CEDB545C}"/>
              </a:ext>
            </a:extLst>
          </p:cNvPr>
          <p:cNvSpPr/>
          <p:nvPr/>
        </p:nvSpPr>
        <p:spPr>
          <a:xfrm>
            <a:off x="3562065" y="3429000"/>
            <a:ext cx="609600" cy="609600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48247C-6382-F60F-0219-1EB3D7E86F9A}"/>
              </a:ext>
            </a:extLst>
          </p:cNvPr>
          <p:cNvSpPr/>
          <p:nvPr/>
        </p:nvSpPr>
        <p:spPr>
          <a:xfrm>
            <a:off x="5950744" y="34290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35552ED-2CC3-0D4D-8586-6257C0B7527A}"/>
              </a:ext>
            </a:extLst>
          </p:cNvPr>
          <p:cNvSpPr/>
          <p:nvPr/>
        </p:nvSpPr>
        <p:spPr>
          <a:xfrm>
            <a:off x="3562065" y="2224691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81BC5F-A563-BB32-47E8-D5B0040B3F96}"/>
              </a:ext>
            </a:extLst>
          </p:cNvPr>
          <p:cNvSpPr/>
          <p:nvPr/>
        </p:nvSpPr>
        <p:spPr>
          <a:xfrm>
            <a:off x="5950744" y="2224088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0C7F7-ABA4-3852-B160-26D54262E1D7}"/>
              </a:ext>
            </a:extLst>
          </p:cNvPr>
          <p:cNvGrpSpPr/>
          <p:nvPr/>
        </p:nvGrpSpPr>
        <p:grpSpPr>
          <a:xfrm>
            <a:off x="4276725" y="4638675"/>
            <a:ext cx="1524000" cy="609600"/>
            <a:chOff x="4267200" y="4343400"/>
            <a:chExt cx="1524000" cy="6096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E87F830-A380-B2C3-02EF-9C9206A845C8}"/>
                </a:ext>
              </a:extLst>
            </p:cNvPr>
            <p:cNvSpPr/>
            <p:nvPr/>
          </p:nvSpPr>
          <p:spPr>
            <a:xfrm>
              <a:off x="4267200" y="4343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DB88F2B-7FF8-BCD3-C9AD-8205C219BC09}"/>
                </a:ext>
              </a:extLst>
            </p:cNvPr>
            <p:cNvSpPr/>
            <p:nvPr/>
          </p:nvSpPr>
          <p:spPr>
            <a:xfrm>
              <a:off x="5181600" y="4343400"/>
              <a:ext cx="609600" cy="6096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512B96B-6EA8-6D31-8A78-E0F6396A0696}"/>
                </a:ext>
              </a:extLst>
            </p:cNvPr>
            <p:cNvCxnSpPr>
              <a:stCxn id="47" idx="6"/>
              <a:endCxn id="48" idx="1"/>
            </p:cNvCxnSpPr>
            <p:nvPr/>
          </p:nvCxnSpPr>
          <p:spPr>
            <a:xfrm>
              <a:off x="4876800" y="4648200"/>
              <a:ext cx="3048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1DD5399-3244-1C97-0A2D-D2E499C1F4B2}"/>
              </a:ext>
            </a:extLst>
          </p:cNvPr>
          <p:cNvGrpSpPr/>
          <p:nvPr/>
        </p:nvGrpSpPr>
        <p:grpSpPr>
          <a:xfrm>
            <a:off x="5791200" y="3429000"/>
            <a:ext cx="1524000" cy="609600"/>
            <a:chOff x="4267200" y="4343400"/>
            <a:chExt cx="1524000" cy="6096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1BAF34-C2C4-6A60-06DB-C0C4D852896F}"/>
                </a:ext>
              </a:extLst>
            </p:cNvPr>
            <p:cNvSpPr/>
            <p:nvPr/>
          </p:nvSpPr>
          <p:spPr>
            <a:xfrm>
              <a:off x="4267200" y="4343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C8E5458-470F-5FC8-0172-345C7D789EEF}"/>
                </a:ext>
              </a:extLst>
            </p:cNvPr>
            <p:cNvSpPr/>
            <p:nvPr/>
          </p:nvSpPr>
          <p:spPr>
            <a:xfrm>
              <a:off x="5181600" y="4343400"/>
              <a:ext cx="609600" cy="6096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76DB867-3C7E-66EF-3BB9-9C4A749C3D61}"/>
                </a:ext>
              </a:extLst>
            </p:cNvPr>
            <p:cNvCxnSpPr>
              <a:cxnSpLocks/>
              <a:stCxn id="74" idx="6"/>
              <a:endCxn id="75" idx="1"/>
            </p:cNvCxnSpPr>
            <p:nvPr/>
          </p:nvCxnSpPr>
          <p:spPr>
            <a:xfrm>
              <a:off x="4876800" y="4648200"/>
              <a:ext cx="3048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21FE64-57E0-3FF8-58F7-FBB30F95260F}"/>
              </a:ext>
            </a:extLst>
          </p:cNvPr>
          <p:cNvGrpSpPr/>
          <p:nvPr/>
        </p:nvGrpSpPr>
        <p:grpSpPr>
          <a:xfrm>
            <a:off x="2743200" y="2209800"/>
            <a:ext cx="1524000" cy="609600"/>
            <a:chOff x="4267200" y="3124200"/>
            <a:chExt cx="1524000" cy="6096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6DE9B57-C75C-1407-1A7A-195B98D26E4E}"/>
                </a:ext>
              </a:extLst>
            </p:cNvPr>
            <p:cNvSpPr/>
            <p:nvPr/>
          </p:nvSpPr>
          <p:spPr>
            <a:xfrm>
              <a:off x="4267200" y="3124200"/>
              <a:ext cx="609600" cy="609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DA38223-F008-D742-9E3F-8BCD82B122CA}"/>
                </a:ext>
              </a:extLst>
            </p:cNvPr>
            <p:cNvSpPr/>
            <p:nvPr/>
          </p:nvSpPr>
          <p:spPr>
            <a:xfrm>
              <a:off x="5181600" y="3124200"/>
              <a:ext cx="609600" cy="6096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0A60DD4-A5AC-A7EA-110E-4D97647D4F61}"/>
                </a:ext>
              </a:extLst>
            </p:cNvPr>
            <p:cNvCxnSpPr>
              <a:cxnSpLocks/>
              <a:stCxn id="78" idx="6"/>
              <a:endCxn id="79" idx="1"/>
            </p:cNvCxnSpPr>
            <p:nvPr/>
          </p:nvCxnSpPr>
          <p:spPr>
            <a:xfrm>
              <a:off x="4876800" y="3429000"/>
              <a:ext cx="304800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D66E68B-3068-4265-633F-446428B8EE81}"/>
              </a:ext>
            </a:extLst>
          </p:cNvPr>
          <p:cNvGrpSpPr/>
          <p:nvPr/>
        </p:nvGrpSpPr>
        <p:grpSpPr>
          <a:xfrm>
            <a:off x="4043173" y="2209800"/>
            <a:ext cx="2067114" cy="1828800"/>
            <a:chOff x="4043173" y="2209800"/>
            <a:chExt cx="2067114" cy="1828800"/>
          </a:xfrm>
        </p:grpSpPr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6E18BC95-A40C-0B88-A2E9-A91324131877}"/>
                </a:ext>
              </a:extLst>
            </p:cNvPr>
            <p:cNvSpPr/>
            <p:nvPr/>
          </p:nvSpPr>
          <p:spPr>
            <a:xfrm flipH="1">
              <a:off x="4043173" y="2534857"/>
              <a:ext cx="1142997" cy="1137634"/>
            </a:xfrm>
            <a:prstGeom prst="arc">
              <a:avLst>
                <a:gd name="adj1" fmla="val 18080809"/>
                <a:gd name="adj2" fmla="val 3549899"/>
              </a:avLst>
            </a:prstGeom>
            <a:ln w="381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4392B36F-A1F9-C5FA-E745-EEA93EA9A3CC}"/>
                </a:ext>
              </a:extLst>
            </p:cNvPr>
            <p:cNvSpPr/>
            <p:nvPr/>
          </p:nvSpPr>
          <p:spPr>
            <a:xfrm>
              <a:off x="4788409" y="2480223"/>
              <a:ext cx="1321878" cy="1297479"/>
            </a:xfrm>
            <a:prstGeom prst="arc">
              <a:avLst>
                <a:gd name="adj1" fmla="val 18080809"/>
                <a:gd name="adj2" fmla="val 3549899"/>
              </a:avLst>
            </a:prstGeom>
            <a:ln w="381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51913492-C93F-3674-FD87-76A36548DF44}"/>
                </a:ext>
              </a:extLst>
            </p:cNvPr>
            <p:cNvGrpSpPr/>
            <p:nvPr/>
          </p:nvGrpSpPr>
          <p:grpSpPr>
            <a:xfrm>
              <a:off x="4288536" y="3429000"/>
              <a:ext cx="1524000" cy="609600"/>
              <a:chOff x="4267200" y="4343400"/>
              <a:chExt cx="1524000" cy="6096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B108BD5-7EAB-A301-4838-CF1CD01A4C14}"/>
                  </a:ext>
                </a:extLst>
              </p:cNvPr>
              <p:cNvSpPr/>
              <p:nvPr/>
            </p:nvSpPr>
            <p:spPr>
              <a:xfrm>
                <a:off x="4267200" y="43434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9722353-2E65-C47C-288F-783742BDDE37}"/>
                  </a:ext>
                </a:extLst>
              </p:cNvPr>
              <p:cNvSpPr/>
              <p:nvPr/>
            </p:nvSpPr>
            <p:spPr>
              <a:xfrm>
                <a:off x="5181600" y="43434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7251D0A-F190-0B4F-50CB-3B886AABC582}"/>
                  </a:ext>
                </a:extLst>
              </p:cNvPr>
              <p:cNvCxnSpPr>
                <a:cxnSpLocks/>
                <a:stCxn id="89" idx="6"/>
                <a:endCxn id="90" idx="1"/>
              </p:cNvCxnSpPr>
              <p:nvPr/>
            </p:nvCxnSpPr>
            <p:spPr>
              <a:xfrm>
                <a:off x="4876800" y="4648200"/>
                <a:ext cx="3048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72FC288-738C-E963-E594-DBFF39AF4159}"/>
                </a:ext>
              </a:extLst>
            </p:cNvPr>
            <p:cNvGrpSpPr/>
            <p:nvPr/>
          </p:nvGrpSpPr>
          <p:grpSpPr>
            <a:xfrm>
              <a:off x="4288536" y="2209800"/>
              <a:ext cx="1524000" cy="609600"/>
              <a:chOff x="4267200" y="3124200"/>
              <a:chExt cx="1524000" cy="60960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31C82D7-1675-619A-7186-355A52D0D925}"/>
                  </a:ext>
                </a:extLst>
              </p:cNvPr>
              <p:cNvSpPr/>
              <p:nvPr/>
            </p:nvSpPr>
            <p:spPr>
              <a:xfrm>
                <a:off x="4267200" y="31242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326F9F40-3C39-15C3-767B-507D73DCF2F4}"/>
                  </a:ext>
                </a:extLst>
              </p:cNvPr>
              <p:cNvSpPr/>
              <p:nvPr/>
            </p:nvSpPr>
            <p:spPr>
              <a:xfrm>
                <a:off x="5181600" y="31242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173FB21-FC06-F7B5-906B-8912B2BB4BC6}"/>
                  </a:ext>
                </a:extLst>
              </p:cNvPr>
              <p:cNvCxnSpPr>
                <a:cxnSpLocks/>
                <a:stCxn id="86" idx="6"/>
                <a:endCxn id="87" idx="1"/>
              </p:cNvCxnSpPr>
              <p:nvPr/>
            </p:nvCxnSpPr>
            <p:spPr>
              <a:xfrm>
                <a:off x="4876800" y="3429000"/>
                <a:ext cx="304800" cy="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242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0336 0 C -0.0487 0 -0.06719 0.04838 -0.06719 0.08773 L -0.06719 0.175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8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03399 0 C 0.04922 0 0.0681 0.04838 0.0681 0.08773 L 0.0681 0.17569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0.17569 L -0.06719 0.35139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7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1 0.17569 L 0.0681 0.35347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48681 L -0.03281 0.48681 C -0.04831 0.48681 -0.06719 0.44931 -0.06719 0.41898 L -0.06719 0.35208 " pathEditMode="relative" rAng="0" ptsTypes="AAAA">
                                      <p:cBhvr>
                                        <p:cTn id="16" dur="12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673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48681 L 0.03359 0.48681 C 0.04896 0.48681 0.0681 0.44931 0.0681 0.41944 L 0.0681 0.35347 " pathEditMode="relative" rAng="0" ptsTypes="AAAA">
                                      <p:cBhvr>
                                        <p:cTn id="18" dur="12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48403 L 0.02969 0.48403 C 0.04219 0.48403 0.05781 0.44792 0.05781 0.41852 L 0.05781 0.35347 " pathEditMode="relative" rAng="0" ptsTypes="AAAA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65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0" presetClass="pat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48681 L -0.03164 0.48681 C -0.04583 0.48681 -0.06315 0.44977 -0.06315 0.41968 L -0.06315 0.35347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2735 -4.44444E-6 C -0.03972 -4.44444E-6 -0.05469 -0.02453 -0.05469 -0.04444 L -0.05469 -0.08888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44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02774 -4.44444E-6 C 0.04011 -4.44444E-6 0.0556 -0.02453 0.0556 -0.04444 L 0.0556 -0.08888 " pathEditMode="relative" rAng="0" ptsTypes="AAAA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0078 -0.1763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879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7 -0.1787 L 0.00234 -0.1787 C -0.02344 -0.1787 -0.05469 -0.15393 -0.05469 -0.13333 L -0.05469 -0.08773 " pathEditMode="relative" rAng="0" ptsTypes="AAAA">
                                      <p:cBhvr>
                                        <p:cTn id="42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453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59 -0.17685 L -0.00325 -0.17685 C 0.02292 -0.17685 0.05547 -0.15254 0.05547 -0.1324 L 0.05547 -0.08773 " pathEditMode="relative" rAng="0" ptsTypes="AAAA">
                                      <p:cBhvr>
                                        <p:cTn id="44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25 3.33333E-6 " pathEditMode="relative" rAng="0" ptsTypes="AA">
                                      <p:cBhvr>
                                        <p:cTn id="68" dur="25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-4.44444E-6 L 0 -4.44444E-6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125 3.33333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125 -4.44444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decel="16667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4" grpId="3" animBg="1"/>
      <p:bldP spid="44" grpId="4" animBg="1"/>
      <p:bldP spid="45" grpId="0" animBg="1"/>
      <p:bldP spid="45" grpId="1" animBg="1"/>
      <p:bldP spid="45" grpId="2" animBg="1"/>
      <p:bldP spid="45" grpId="3" animBg="1"/>
      <p:bldP spid="45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6899-F8D0-C4C1-10D4-2F729437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Queen City Salute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0258-8432-847B-F038-7CE566B96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moving in a straight line still have angular momentum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F1BCF2A-6744-0BD5-AFB6-F27CC26AE65C}"/>
              </a:ext>
            </a:extLst>
          </p:cNvPr>
          <p:cNvGrpSpPr/>
          <p:nvPr/>
        </p:nvGrpSpPr>
        <p:grpSpPr>
          <a:xfrm>
            <a:off x="5791200" y="4343400"/>
            <a:ext cx="1524000" cy="609600"/>
            <a:chOff x="4267200" y="4343400"/>
            <a:chExt cx="1524000" cy="6096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3F200A0-552D-AA35-DC1C-094F5DEADED2}"/>
                </a:ext>
              </a:extLst>
            </p:cNvPr>
            <p:cNvSpPr/>
            <p:nvPr/>
          </p:nvSpPr>
          <p:spPr>
            <a:xfrm>
              <a:off x="4267200" y="4343400"/>
              <a:ext cx="609600" cy="6096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D6604E-1D09-11CB-D8F5-860686708C8D}"/>
                </a:ext>
              </a:extLst>
            </p:cNvPr>
            <p:cNvSpPr/>
            <p:nvPr/>
          </p:nvSpPr>
          <p:spPr>
            <a:xfrm>
              <a:off x="5181600" y="4343400"/>
              <a:ext cx="609600" cy="6096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AE05D3-09A5-FC77-12AF-F671EE8CEA16}"/>
                </a:ext>
              </a:extLst>
            </p:cNvPr>
            <p:cNvCxnSpPr>
              <a:stCxn id="43" idx="6"/>
              <a:endCxn id="44" idx="1"/>
            </p:cNvCxnSpPr>
            <p:nvPr/>
          </p:nvCxnSpPr>
          <p:spPr>
            <a:xfrm>
              <a:off x="4876800" y="4648200"/>
              <a:ext cx="304800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34273E-A68B-9EA8-41D3-189446495BBB}"/>
              </a:ext>
            </a:extLst>
          </p:cNvPr>
          <p:cNvGrpSpPr/>
          <p:nvPr/>
        </p:nvGrpSpPr>
        <p:grpSpPr>
          <a:xfrm>
            <a:off x="2743200" y="3124200"/>
            <a:ext cx="1524000" cy="609600"/>
            <a:chOff x="4267200" y="3124200"/>
            <a:chExt cx="1524000" cy="6096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6FA8F57-04BE-9E19-FE05-5E111EBC2CA5}"/>
                </a:ext>
              </a:extLst>
            </p:cNvPr>
            <p:cNvSpPr/>
            <p:nvPr/>
          </p:nvSpPr>
          <p:spPr>
            <a:xfrm>
              <a:off x="4267200" y="3124200"/>
              <a:ext cx="609600" cy="609600"/>
            </a:xfrm>
            <a:prstGeom prst="ellipse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66E0E0F-0E66-57EC-CB85-C3FDB1081E41}"/>
                </a:ext>
              </a:extLst>
            </p:cNvPr>
            <p:cNvSpPr/>
            <p:nvPr/>
          </p:nvSpPr>
          <p:spPr>
            <a:xfrm>
              <a:off x="5181600" y="3124200"/>
              <a:ext cx="609600" cy="609600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9907859-F4AD-D859-3AF2-F94AA93C4722}"/>
                </a:ext>
              </a:extLst>
            </p:cNvPr>
            <p:cNvCxnSpPr>
              <a:stCxn id="47" idx="6"/>
              <a:endCxn id="48" idx="1"/>
            </p:cNvCxnSpPr>
            <p:nvPr/>
          </p:nvCxnSpPr>
          <p:spPr>
            <a:xfrm>
              <a:off x="4876800" y="3429000"/>
              <a:ext cx="304800" cy="0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F0064EF-3749-A9A3-3816-3676F53156D5}"/>
              </a:ext>
            </a:extLst>
          </p:cNvPr>
          <p:cNvGrpSpPr/>
          <p:nvPr/>
        </p:nvGrpSpPr>
        <p:grpSpPr>
          <a:xfrm>
            <a:off x="4043173" y="3124200"/>
            <a:ext cx="2067114" cy="1828800"/>
            <a:chOff x="4043173" y="2209800"/>
            <a:chExt cx="2067114" cy="182880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09D02A31-2024-FB03-D0ED-8FF4B5696437}"/>
                </a:ext>
              </a:extLst>
            </p:cNvPr>
            <p:cNvSpPr/>
            <p:nvPr/>
          </p:nvSpPr>
          <p:spPr>
            <a:xfrm flipH="1">
              <a:off x="4043173" y="2534857"/>
              <a:ext cx="1142997" cy="1137634"/>
            </a:xfrm>
            <a:prstGeom prst="arc">
              <a:avLst>
                <a:gd name="adj1" fmla="val 18080809"/>
                <a:gd name="adj2" fmla="val 3549899"/>
              </a:avLst>
            </a:prstGeom>
            <a:ln w="381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C03F9C88-5F5E-E37F-7289-FA6A17FCD014}"/>
                </a:ext>
              </a:extLst>
            </p:cNvPr>
            <p:cNvSpPr/>
            <p:nvPr/>
          </p:nvSpPr>
          <p:spPr>
            <a:xfrm>
              <a:off x="4788409" y="2480223"/>
              <a:ext cx="1321878" cy="1297479"/>
            </a:xfrm>
            <a:prstGeom prst="arc">
              <a:avLst>
                <a:gd name="adj1" fmla="val 18080809"/>
                <a:gd name="adj2" fmla="val 3549899"/>
              </a:avLst>
            </a:prstGeom>
            <a:ln w="38100">
              <a:solidFill>
                <a:schemeClr val="tx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9F22C1E-AB15-9D17-6833-4C227D51B0F6}"/>
                </a:ext>
              </a:extLst>
            </p:cNvPr>
            <p:cNvGrpSpPr/>
            <p:nvPr/>
          </p:nvGrpSpPr>
          <p:grpSpPr>
            <a:xfrm>
              <a:off x="4288536" y="3429000"/>
              <a:ext cx="1524000" cy="609600"/>
              <a:chOff x="4267200" y="4343400"/>
              <a:chExt cx="1524000" cy="609600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90542B7E-4E4E-1CF1-63C7-722A577338D7}"/>
                  </a:ext>
                </a:extLst>
              </p:cNvPr>
              <p:cNvSpPr/>
              <p:nvPr/>
            </p:nvSpPr>
            <p:spPr>
              <a:xfrm>
                <a:off x="4267200" y="43434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46CF03A-63E2-4D09-4F36-8AF6EF78D11B}"/>
                  </a:ext>
                </a:extLst>
              </p:cNvPr>
              <p:cNvSpPr/>
              <p:nvPr/>
            </p:nvSpPr>
            <p:spPr>
              <a:xfrm>
                <a:off x="5181600" y="43434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5D989B9-F81D-7FE2-11C0-3BA730FCDAF8}"/>
                  </a:ext>
                </a:extLst>
              </p:cNvPr>
              <p:cNvCxnSpPr>
                <a:stCxn id="58" idx="6"/>
                <a:endCxn id="59" idx="1"/>
              </p:cNvCxnSpPr>
              <p:nvPr/>
            </p:nvCxnSpPr>
            <p:spPr>
              <a:xfrm>
                <a:off x="4876800" y="4648200"/>
                <a:ext cx="3048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DCA0143-1463-E125-2F31-1AD230D8C404}"/>
                </a:ext>
              </a:extLst>
            </p:cNvPr>
            <p:cNvGrpSpPr/>
            <p:nvPr/>
          </p:nvGrpSpPr>
          <p:grpSpPr>
            <a:xfrm>
              <a:off x="4288536" y="2209800"/>
              <a:ext cx="1524000" cy="609600"/>
              <a:chOff x="4267200" y="3124200"/>
              <a:chExt cx="1524000" cy="60960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8CCA60F-7A6F-D916-F82F-E88545D278B9}"/>
                  </a:ext>
                </a:extLst>
              </p:cNvPr>
              <p:cNvSpPr/>
              <p:nvPr/>
            </p:nvSpPr>
            <p:spPr>
              <a:xfrm>
                <a:off x="4267200" y="31242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7CB0C7E-7A97-C227-5229-D2BBBF3F7BFC}"/>
                  </a:ext>
                </a:extLst>
              </p:cNvPr>
              <p:cNvSpPr/>
              <p:nvPr/>
            </p:nvSpPr>
            <p:spPr>
              <a:xfrm>
                <a:off x="5181600" y="31242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232A93B-953F-F163-0E29-9474DB79025E}"/>
                  </a:ext>
                </a:extLst>
              </p:cNvPr>
              <p:cNvCxnSpPr>
                <a:stCxn id="55" idx="6"/>
                <a:endCxn id="56" idx="1"/>
              </p:cNvCxnSpPr>
              <p:nvPr/>
            </p:nvCxnSpPr>
            <p:spPr>
              <a:xfrm>
                <a:off x="4876800" y="3429000"/>
                <a:ext cx="304800" cy="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E61BF2B-1C1F-E0DA-42CC-97BB5A1D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498" y="2987708"/>
            <a:ext cx="3068358" cy="3320984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5476A2E3-16C3-97F3-19F0-0B241E7F3D4C}"/>
              </a:ext>
            </a:extLst>
          </p:cNvPr>
          <p:cNvGrpSpPr/>
          <p:nvPr/>
        </p:nvGrpSpPr>
        <p:grpSpPr>
          <a:xfrm>
            <a:off x="4288536" y="2209800"/>
            <a:ext cx="1524000" cy="1828800"/>
            <a:chOff x="4288536" y="2209800"/>
            <a:chExt cx="1524000" cy="18288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569EB5E-2EF5-0E54-C649-0CB7307C2DB4}"/>
                </a:ext>
              </a:extLst>
            </p:cNvPr>
            <p:cNvGrpSpPr/>
            <p:nvPr/>
          </p:nvGrpSpPr>
          <p:grpSpPr>
            <a:xfrm>
              <a:off x="4288536" y="2209800"/>
              <a:ext cx="1524000" cy="609600"/>
              <a:chOff x="4267200" y="3124200"/>
              <a:chExt cx="1524000" cy="6096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CA9614-CDE2-44EF-0866-0A569DE2E59A}"/>
                  </a:ext>
                </a:extLst>
              </p:cNvPr>
              <p:cNvSpPr/>
              <p:nvPr/>
            </p:nvSpPr>
            <p:spPr>
              <a:xfrm>
                <a:off x="4267200" y="31242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C52C4DF-04C5-6BA8-0144-89691A06725A}"/>
                  </a:ext>
                </a:extLst>
              </p:cNvPr>
              <p:cNvSpPr/>
              <p:nvPr/>
            </p:nvSpPr>
            <p:spPr>
              <a:xfrm>
                <a:off x="5181600" y="31242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B1B9353-4904-DB7A-9AC7-C9A2320EDB3C}"/>
                  </a:ext>
                </a:extLst>
              </p:cNvPr>
              <p:cNvCxnSpPr>
                <a:cxnSpLocks/>
                <a:stCxn id="70" idx="6"/>
                <a:endCxn id="71" idx="1"/>
              </p:cNvCxnSpPr>
              <p:nvPr/>
            </p:nvCxnSpPr>
            <p:spPr>
              <a:xfrm>
                <a:off x="4876800" y="3429000"/>
                <a:ext cx="304800" cy="0"/>
              </a:xfrm>
              <a:prstGeom prst="line">
                <a:avLst/>
              </a:prstGeom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A7A459C-DDFB-9D34-A363-95547BB28892}"/>
                </a:ext>
              </a:extLst>
            </p:cNvPr>
            <p:cNvGrpSpPr/>
            <p:nvPr/>
          </p:nvGrpSpPr>
          <p:grpSpPr>
            <a:xfrm>
              <a:off x="4288536" y="3429000"/>
              <a:ext cx="1524000" cy="609600"/>
              <a:chOff x="4267200" y="4343400"/>
              <a:chExt cx="1524000" cy="60960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F42F81A-4A34-807A-95E6-BD6B746848FF}"/>
                  </a:ext>
                </a:extLst>
              </p:cNvPr>
              <p:cNvSpPr/>
              <p:nvPr/>
            </p:nvSpPr>
            <p:spPr>
              <a:xfrm>
                <a:off x="4267200" y="4343400"/>
                <a:ext cx="609600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F7D28C8-001B-5C05-0699-11E2AAFF2481}"/>
                  </a:ext>
                </a:extLst>
              </p:cNvPr>
              <p:cNvSpPr/>
              <p:nvPr/>
            </p:nvSpPr>
            <p:spPr>
              <a:xfrm>
                <a:off x="5181600" y="4343400"/>
                <a:ext cx="609600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75B27D6-BCB2-EA46-CFCB-F410B1925439}"/>
                  </a:ext>
                </a:extLst>
              </p:cNvPr>
              <p:cNvCxnSpPr>
                <a:cxnSpLocks/>
                <a:stCxn id="67" idx="6"/>
                <a:endCxn id="68" idx="1"/>
              </p:cNvCxnSpPr>
              <p:nvPr/>
            </p:nvCxnSpPr>
            <p:spPr>
              <a:xfrm>
                <a:off x="4876800" y="4648200"/>
                <a:ext cx="304800" cy="0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84717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4.44444E-6 L -0.00169 0.1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6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5 0 " pathEditMode="relative" rAng="0" ptsTypes="AA">
                                      <p:cBhvr>
                                        <p:cTn id="21" dur="25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2.22222E-6 L 0 2.22222E-6 " pathEditMode="relative" rAng="0" ptsTypes="AA">
                                      <p:cBhvr>
                                        <p:cTn id="23" dur="2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125 0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25 2.2222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AFD4-A985-C283-0A10-92EC6BAC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for fun: St. Andrews SCD Summer School</a:t>
            </a:r>
          </a:p>
        </p:txBody>
      </p:sp>
      <p:pic>
        <p:nvPicPr>
          <p:cNvPr id="4" name="Bums Out">
            <a:hlinkClick r:id="" action="ppaction://media"/>
            <a:extLst>
              <a:ext uri="{FF2B5EF4-FFF2-40B4-BE49-F238E27FC236}">
                <a16:creationId xmlns:a16="http://schemas.microsoft.com/office/drawing/2014/main" id="{189510DE-5B62-9E41-4375-DFF5B7C495F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0914" y="2091596"/>
            <a:ext cx="2459926" cy="4276574"/>
          </a:xfrm>
        </p:spPr>
      </p:pic>
    </p:spTree>
    <p:extLst>
      <p:ext uri="{BB962C8B-B14F-4D97-AF65-F5344CB8AC3E}">
        <p14:creationId xmlns:p14="http://schemas.microsoft.com/office/powerpoint/2010/main" val="2297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35C3F-5FB9-1ECA-29A7-C37CA40C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 Particles: A Neutrino 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6A793-6A8F-DA85-5C9E-0281AE870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5682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https://my.strathspey.org/dd/dancevideo/10932/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19298-38E9-3A0E-2551-28EB9FB8A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490" y="3934399"/>
            <a:ext cx="1410021" cy="1410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3DD8C-83FD-7B78-BE20-61F410E7D5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260" b="8102"/>
          <a:stretch/>
        </p:blipFill>
        <p:spPr>
          <a:xfrm>
            <a:off x="2362199" y="3003782"/>
            <a:ext cx="5476875" cy="32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DB59-6C84-1192-B4F9-E5720167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Background: Physicist and Folk Dancer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C9F4D-5ECB-4276-756E-656600742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 Major</a:t>
            </a:r>
          </a:p>
          <a:p>
            <a:r>
              <a:rPr lang="en-US" dirty="0"/>
              <a:t>High School Physics Teacher (AP, IB, Honors)</a:t>
            </a:r>
          </a:p>
          <a:p>
            <a:r>
              <a:rPr lang="en-US" dirty="0"/>
              <a:t>Scottish Country Dancer</a:t>
            </a:r>
          </a:p>
          <a:p>
            <a:r>
              <a:rPr lang="en-US" dirty="0"/>
              <a:t>Scottish Country Dance Teacher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231ADC-507B-FAA2-8969-B627C89F4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744" y="2188464"/>
            <a:ext cx="2779776" cy="4218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4A1EC8-E698-865C-F1A9-E6880B7FB20F}"/>
              </a:ext>
            </a:extLst>
          </p:cNvPr>
          <p:cNvSpPr txBox="1"/>
          <p:nvPr/>
        </p:nvSpPr>
        <p:spPr>
          <a:xfrm>
            <a:off x="1897818" y="4892040"/>
            <a:ext cx="5074920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How do my teaching interests align and intersect?</a:t>
            </a:r>
          </a:p>
        </p:txBody>
      </p:sp>
    </p:spTree>
    <p:extLst>
      <p:ext uri="{BB962C8B-B14F-4D97-AF65-F5344CB8AC3E}">
        <p14:creationId xmlns:p14="http://schemas.microsoft.com/office/powerpoint/2010/main" val="32702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8B0B-0196-767B-8E41-C09C27C1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Dance to Teach Physics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5E25-9A64-45BE-7BF6-C80DA2C5B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5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2BF5-4DBB-56B5-5602-A907458D2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Example: Grand </a:t>
            </a:r>
            <a:r>
              <a:rPr lang="en-US" dirty="0" err="1"/>
              <a:t>Jeté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674D2D-D0FC-CB30-452B-A15BEE19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576" t="20099" r="7889" b="17658"/>
          <a:stretch/>
        </p:blipFill>
        <p:spPr>
          <a:xfrm>
            <a:off x="3439827" y="2583195"/>
            <a:ext cx="5312346" cy="264795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94261-386A-B54F-C58A-B1C451747602}"/>
              </a:ext>
            </a:extLst>
          </p:cNvPr>
          <p:cNvSpPr txBox="1"/>
          <p:nvPr/>
        </p:nvSpPr>
        <p:spPr>
          <a:xfrm>
            <a:off x="1850959" y="5572741"/>
            <a:ext cx="8490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 9-6. Halliday Resnick &amp; Walker 7</a:t>
            </a:r>
            <a:r>
              <a:rPr lang="en-US" baseline="30000" dirty="0"/>
              <a:t>th</a:t>
            </a:r>
            <a:r>
              <a:rPr lang="en-US" dirty="0"/>
              <a:t> ed., adapted from </a:t>
            </a:r>
            <a:r>
              <a:rPr lang="en-US" i="1" dirty="0"/>
              <a:t>The Physics of Dance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Kenneth Laws, Schirmer Books, 1984 </a:t>
            </a:r>
          </a:p>
        </p:txBody>
      </p:sp>
    </p:spTree>
    <p:extLst>
      <p:ext uri="{BB962C8B-B14F-4D97-AF65-F5344CB8AC3E}">
        <p14:creationId xmlns:p14="http://schemas.microsoft.com/office/powerpoint/2010/main" val="1316518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C3D56-3B92-1DF8-65F5-B5DF82153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Dance in Physics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BF46-E98F-9780-89D1-28094D09F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 Circuits: Alternating and Direct Current</a:t>
            </a:r>
          </a:p>
          <a:p>
            <a:pPr lvl="1"/>
            <a:r>
              <a:rPr lang="en-US" dirty="0"/>
              <a:t>Open and closed circuits</a:t>
            </a:r>
          </a:p>
          <a:p>
            <a:pPr lvl="1"/>
            <a:r>
              <a:rPr lang="en-US" dirty="0"/>
              <a:t>Drift velocity</a:t>
            </a:r>
          </a:p>
          <a:p>
            <a:pPr lvl="1"/>
            <a:r>
              <a:rPr lang="en-US" dirty="0"/>
              <a:t>Presence of charge carriers throughout the circuit</a:t>
            </a:r>
          </a:p>
          <a:p>
            <a:r>
              <a:rPr lang="en-US" dirty="0"/>
              <a:t>Sun and Moon Dance (Philip Sadler, Harvard-Smithsonian CFA)</a:t>
            </a:r>
          </a:p>
          <a:p>
            <a:pPr lvl="1"/>
            <a:r>
              <a:rPr lang="en-US" dirty="0"/>
              <a:t>Relative positions of sun and moon</a:t>
            </a:r>
          </a:p>
          <a:p>
            <a:pPr lvl="1"/>
            <a:r>
              <a:rPr lang="en-US" dirty="0"/>
              <a:t>Seasons and phases of the moon</a:t>
            </a:r>
          </a:p>
          <a:p>
            <a:pPr lvl="1"/>
            <a:r>
              <a:rPr lang="en-US" dirty="0"/>
              <a:t>Changes in sunrise, sunset, and lengths of day and night</a:t>
            </a:r>
          </a:p>
        </p:txBody>
      </p:sp>
    </p:spTree>
    <p:extLst>
      <p:ext uri="{BB962C8B-B14F-4D97-AF65-F5344CB8AC3E}">
        <p14:creationId xmlns:p14="http://schemas.microsoft.com/office/powerpoint/2010/main" val="4877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7A87-5BE1-D57B-3753-1CC1FAFB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About Dance in Physics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9823B-D731-7286-AD67-BE0D216F5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Newton’s Laws, Force as an Interaction</a:t>
            </a:r>
          </a:p>
          <a:p>
            <a:pPr lvl="1"/>
            <a:r>
              <a:rPr lang="en-US" dirty="0"/>
              <a:t>Frame (waltz hold)</a:t>
            </a:r>
          </a:p>
          <a:p>
            <a:pPr lvl="1"/>
            <a:r>
              <a:rPr lang="en-US" dirty="0"/>
              <a:t>Strong arms (Scottish country dance turns and circles)</a:t>
            </a:r>
          </a:p>
          <a:p>
            <a:r>
              <a:rPr lang="en-US" dirty="0"/>
              <a:t>Torque and the Waltz</a:t>
            </a:r>
          </a:p>
          <a:p>
            <a:pPr lvl="1"/>
            <a:r>
              <a:rPr lang="en-US" dirty="0"/>
              <a:t>“You push with both hands, you push with this one and pull with that one”</a:t>
            </a:r>
          </a:p>
          <a:p>
            <a:pPr lvl="1"/>
            <a:r>
              <a:rPr lang="en-US" dirty="0"/>
              <a:t>Balanced force at one point of contact, unbalanced at the other</a:t>
            </a:r>
          </a:p>
          <a:p>
            <a:pPr lvl="1"/>
            <a:r>
              <a:rPr lang="en-US" dirty="0"/>
              <a:t>Analogy to an electric motor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8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4A226-5202-C6D8-8D35-0F327387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Physics to Teach 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76702-024B-25A4-F55B-6CEAF69D0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0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A857-55B3-ABEC-CC76-CE98B8D3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Analogies in Dance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1F70-F134-8D3F-D258-2C25B34E1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63927"/>
          </a:xfrm>
        </p:spPr>
        <p:txBody>
          <a:bodyPr>
            <a:normAutofit/>
          </a:bodyPr>
          <a:lstStyle/>
          <a:p>
            <a:r>
              <a:rPr lang="en-US" dirty="0"/>
              <a:t>Right-hand rule (kids latch onto)</a:t>
            </a:r>
          </a:p>
          <a:p>
            <a:pPr lvl="1"/>
            <a:r>
              <a:rPr lang="en-US" dirty="0"/>
              <a:t>Immediately understand direction to face in dance class</a:t>
            </a:r>
          </a:p>
          <a:p>
            <a:pPr lvl="1"/>
            <a:r>
              <a:rPr lang="en-US" dirty="0"/>
              <a:t>More likely to remember and apply rule in physics class</a:t>
            </a:r>
          </a:p>
          <a:p>
            <a:r>
              <a:rPr lang="en-US" dirty="0"/>
              <a:t>Centripetal force (turning partner with 1 or 2 hands)</a:t>
            </a:r>
          </a:p>
          <a:p>
            <a:pPr lvl="1"/>
            <a:r>
              <a:rPr lang="en-US" dirty="0"/>
              <a:t>Strong arms vs. “giving weight”</a:t>
            </a:r>
          </a:p>
          <a:p>
            <a:pPr lvl="1"/>
            <a:r>
              <a:rPr lang="en-US" dirty="0"/>
              <a:t>Instruction to pull slightly toward yourself (gets you around turns faster)</a:t>
            </a:r>
          </a:p>
          <a:p>
            <a:r>
              <a:rPr lang="en-US" dirty="0"/>
              <a:t>Ladder problem (strathspey traveling step)</a:t>
            </a:r>
          </a:p>
          <a:p>
            <a:pPr lvl="1"/>
            <a:r>
              <a:rPr lang="en-US" dirty="0"/>
              <a:t>Lengthen your step by sitting into it</a:t>
            </a:r>
          </a:p>
        </p:txBody>
      </p:sp>
    </p:spTree>
    <p:extLst>
      <p:ext uri="{BB962C8B-B14F-4D97-AF65-F5344CB8AC3E}">
        <p14:creationId xmlns:p14="http://schemas.microsoft.com/office/powerpoint/2010/main" val="41702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F484F-24CB-410C-79A6-0B099C746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Strathspey Traveling: Like a Ladder Problem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B8F5AA-66B7-7D99-FA92-D7EA2947A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242" y="2578608"/>
            <a:ext cx="7453516" cy="274330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42322-4BAF-106B-31F5-F63314757CB7}"/>
              </a:ext>
            </a:extLst>
          </p:cNvPr>
          <p:cNvSpPr txBox="1"/>
          <p:nvPr/>
        </p:nvSpPr>
        <p:spPr>
          <a:xfrm>
            <a:off x="3683320" y="5866245"/>
            <a:ext cx="48253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Physics Stack Exchange</a:t>
            </a:r>
          </a:p>
          <a:p>
            <a:pPr algn="ctr"/>
            <a:r>
              <a:rPr lang="en-US" sz="700" dirty="0">
                <a:hlinkClick r:id="rId3"/>
              </a:rPr>
              <a:t>https://physics.stackexchange.com/questions/415140/why-cant-a-ladder-sliding-down-a-wall-go-faster-than-light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836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881</TotalTime>
  <Words>526</Words>
  <Application>Microsoft Office PowerPoint</Application>
  <PresentationFormat>Widescreen</PresentationFormat>
  <Paragraphs>66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Physics and Dance: Using Dance Analogies to Teach Physics, and Vice Versa</vt:lpstr>
      <vt:lpstr>My Background: Physicist and Folk Dancer</vt:lpstr>
      <vt:lpstr>Using Dance to Teach Physics</vt:lpstr>
      <vt:lpstr>Textbook Example: Grand Jeté</vt:lpstr>
      <vt:lpstr>Using Dance in Physics Class</vt:lpstr>
      <vt:lpstr>Teaching About Dance in Physics Class</vt:lpstr>
      <vt:lpstr>Using Physics to Teach Dance</vt:lpstr>
      <vt:lpstr>Physics Analogies in Dance Class</vt:lpstr>
      <vt:lpstr>Strathspey Traveling: Like a Ladder Problem</vt:lpstr>
      <vt:lpstr>Physics Analogies in Dance Class</vt:lpstr>
      <vt:lpstr>Strathspey Setting: Like a Clock Pendulum</vt:lpstr>
      <vt:lpstr>Polka, Teacups, and the Right-hand Rule</vt:lpstr>
      <vt:lpstr>The Queen City Salute</vt:lpstr>
      <vt:lpstr>The Queen City Salute</vt:lpstr>
      <vt:lpstr>Just for fun: St. Andrews SCD Summer School</vt:lpstr>
      <vt:lpstr>Ghost Particles: A Neutrino 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Baum</dc:creator>
  <cp:lastModifiedBy>Arthur Baum</cp:lastModifiedBy>
  <cp:revision>7</cp:revision>
  <dcterms:created xsi:type="dcterms:W3CDTF">2024-10-16T20:09:32Z</dcterms:created>
  <dcterms:modified xsi:type="dcterms:W3CDTF">2024-10-18T04:28:37Z</dcterms:modified>
</cp:coreProperties>
</file>