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6" r:id="rId15"/>
    <p:sldId id="272" r:id="rId16"/>
    <p:sldId id="263" r:id="rId17"/>
    <p:sldId id="273" r:id="rId18"/>
    <p:sldId id="274" r:id="rId19"/>
    <p:sldId id="275" r:id="rId20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1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7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</a:t>
            </a:r>
            <a:br>
              <a:rPr lang="en-US" dirty="0"/>
            </a:br>
            <a:r>
              <a:rPr lang="en-US" dirty="0"/>
              <a:t>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2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0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6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6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9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6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8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0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D5AC7-4520-4C7D-8AE2-D88E9F8497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7FD25-2E3A-4A5D-86FB-E1334B688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7199A-EE60-4500-A4C1-108C76B70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358539"/>
            <a:ext cx="5829300" cy="282157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Relativistic Two-Body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8D3E4-A802-1268-3EC7-917EB5373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130140"/>
            <a:ext cx="5143500" cy="188026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Walter S.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Jaronski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Radford University (ret.)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wjaronsk@radford.edu</a:t>
            </a:r>
          </a:p>
        </p:txBody>
      </p:sp>
    </p:spTree>
    <p:extLst>
      <p:ext uri="{BB962C8B-B14F-4D97-AF65-F5344CB8AC3E}">
        <p14:creationId xmlns:p14="http://schemas.microsoft.com/office/powerpoint/2010/main" val="2704263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5EBA26-7ECA-0205-9593-FBEADBFD64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7" y="391886"/>
                <a:ext cx="5915025" cy="836022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Returning to the component equations referred to above, we can then use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acc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acc>
                        <m:accPr>
                          <m:chr m:val="⃗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acc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=−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acc>
                        <m:accPr>
                          <m:chr m:val="⃗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</m:acc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acc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𝜕𝜃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e>
                          </m:acc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𝜕𝜑</m:t>
                              </m:r>
                            </m:den>
                          </m:f>
                        </m:e>
                      </m:d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8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Now, with the expressions for the spherical unit vectors in terms of the Cartesian ones and the standard forms of the Pauli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sub>
                    </m:sSub>
                    <m:r>
                      <a:rPr 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we get</a:t>
                </a:r>
              </a:p>
              <a:p>
                <a:pPr marL="0" indent="0">
                  <a:buNone/>
                </a:pP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𝜑</m:t>
                                        </m:r>
                                      </m:sup>
                                    </m:sSup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𝜑</m:t>
                                        </m:r>
                                      </m:sup>
                                    </m:sSup>
                                  </m:e>
                                </m:func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s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in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𝜑</m:t>
                                        </m:r>
                                      </m:sup>
                                    </m:sSup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𝜑</m:t>
                                        </m:r>
                                      </m:sup>
                                    </m:sSup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𝜕𝜃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         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𝜕𝜑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        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can now use this expression and the spin-angular form of the matrix eigenvector given above to obtain the equations for the radial functions:</a:t>
                </a:r>
              </a:p>
              <a:p>
                <a:pPr marL="0" indent="0"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5EBA26-7ECA-0205-9593-FBEADBFD64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7" y="391886"/>
                <a:ext cx="5915025" cy="8360228"/>
              </a:xfrm>
              <a:blipFill>
                <a:blip r:embed="rId2"/>
                <a:stretch>
                  <a:fillRect l="-1545" t="-1458" r="-2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869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2B764E-DAF4-EA3B-8707-670DB427DF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8" y="613954"/>
                <a:ext cx="5915025" cy="80597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𝑉𝑓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𝑉h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quarkonium,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𝑔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So, we are left with only two equations: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𝑑𝑔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𝑉𝑔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𝐸𝑔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2B764E-DAF4-EA3B-8707-670DB427DF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613954"/>
                <a:ext cx="5915025" cy="8059783"/>
              </a:xfrm>
              <a:blipFill>
                <a:blip r:embed="rId2"/>
                <a:stretch>
                  <a:fillRect l="-1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802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D1DA00-72BA-E4F6-5583-BC2F4BA036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3921" y="502920"/>
                <a:ext cx="5915025" cy="813816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we have taken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𝐸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𝐸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make the equations real, we take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2400" i="1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ig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and we also use reduced radial wave functions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u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and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v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, defined by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 = u/r , g = v/r.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This gives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</m: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</m: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𝜆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𝑉𝑣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𝐸𝑣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will now apply this to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state of charmonium,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𝜂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We will use the Cornell potential (Eichten et al., Phys. Rev. Lett.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369 (1975))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But we will choose the vector potential to be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the scalar potential to be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will allow us to adjust the vector-scalar mix in the linear potential.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D1DA00-72BA-E4F6-5583-BC2F4BA036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3921" y="502920"/>
                <a:ext cx="5915025" cy="8138160"/>
              </a:xfrm>
              <a:blipFill>
                <a:blip r:embed="rId2"/>
                <a:stretch>
                  <a:fillRect l="-1340" t="-899" r="-2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894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8904C3E-868F-7839-CFC6-7165F9AD04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8" y="457200"/>
                <a:ext cx="5915025" cy="81250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two differential equations are then solved numerically.  With the following choice of parameters: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=1.2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=0.29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0.08 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GeV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obtain a bound state at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2.876 GeV.  The experimental value is 2.983 GeV.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are interested in</a:t>
                </a:r>
                <a:r>
                  <a:rPr 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 effect of the vector-scalar mix in the linear potential on bound states.  There are a number of reasons for believing that we will not have bound states if the linear potential is pure vector.  Our analysis is that we must have at least a 50/50 mix.  </a:t>
                </a:r>
              </a:p>
              <a:p>
                <a:pPr marL="0" indent="0">
                  <a:buNone/>
                </a:pPr>
                <a:r>
                  <a:rPr lang="en-US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Summary data:</a:t>
                </a:r>
              </a:p>
              <a:p>
                <a:pPr marL="0" indent="0">
                  <a:buNone/>
                </a:pPr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8904C3E-868F-7839-CFC6-7165F9AD04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457200"/>
                <a:ext cx="5915025" cy="8125097"/>
              </a:xfrm>
              <a:blipFill>
                <a:blip r:embed="rId2"/>
                <a:stretch>
                  <a:fillRect l="-1545" t="-1050" r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BC603C5-FC82-FEAB-9C34-A34E62B326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7231161"/>
                  </p:ext>
                </p:extLst>
              </p:nvPr>
            </p:nvGraphicFramePr>
            <p:xfrm>
              <a:off x="666204" y="5421086"/>
              <a:ext cx="5720308" cy="31612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30077">
                      <a:extLst>
                        <a:ext uri="{9D8B030D-6E8A-4147-A177-3AD203B41FA5}">
                          <a16:colId xmlns:a16="http://schemas.microsoft.com/office/drawing/2014/main" val="3658670805"/>
                        </a:ext>
                      </a:extLst>
                    </a:gridCol>
                    <a:gridCol w="1430077">
                      <a:extLst>
                        <a:ext uri="{9D8B030D-6E8A-4147-A177-3AD203B41FA5}">
                          <a16:colId xmlns:a16="http://schemas.microsoft.com/office/drawing/2014/main" val="3575046640"/>
                        </a:ext>
                      </a:extLst>
                    </a:gridCol>
                    <a:gridCol w="1430077">
                      <a:extLst>
                        <a:ext uri="{9D8B030D-6E8A-4147-A177-3AD203B41FA5}">
                          <a16:colId xmlns:a16="http://schemas.microsoft.com/office/drawing/2014/main" val="2143777698"/>
                        </a:ext>
                      </a:extLst>
                    </a:gridCol>
                    <a:gridCol w="1430077">
                      <a:extLst>
                        <a:ext uri="{9D8B030D-6E8A-4147-A177-3AD203B41FA5}">
                          <a16:colId xmlns:a16="http://schemas.microsoft.com/office/drawing/2014/main" val="3180974223"/>
                        </a:ext>
                      </a:extLst>
                    </a:gridCol>
                  </a:tblGrid>
                  <a:tr h="5268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Energy (GeV)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Comment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5882460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2.901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Quasi-bound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8229657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2.888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Quasi-bound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6609024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2.876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4375567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2.865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454926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886002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BC603C5-FC82-FEAB-9C34-A34E62B326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7231161"/>
                  </p:ext>
                </p:extLst>
              </p:nvPr>
            </p:nvGraphicFramePr>
            <p:xfrm>
              <a:off x="666204" y="5421086"/>
              <a:ext cx="5720308" cy="31612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30077">
                      <a:extLst>
                        <a:ext uri="{9D8B030D-6E8A-4147-A177-3AD203B41FA5}">
                          <a16:colId xmlns:a16="http://schemas.microsoft.com/office/drawing/2014/main" val="3658670805"/>
                        </a:ext>
                      </a:extLst>
                    </a:gridCol>
                    <a:gridCol w="1430077">
                      <a:extLst>
                        <a:ext uri="{9D8B030D-6E8A-4147-A177-3AD203B41FA5}">
                          <a16:colId xmlns:a16="http://schemas.microsoft.com/office/drawing/2014/main" val="3575046640"/>
                        </a:ext>
                      </a:extLst>
                    </a:gridCol>
                    <a:gridCol w="1430077">
                      <a:extLst>
                        <a:ext uri="{9D8B030D-6E8A-4147-A177-3AD203B41FA5}">
                          <a16:colId xmlns:a16="http://schemas.microsoft.com/office/drawing/2014/main" val="2143777698"/>
                        </a:ext>
                      </a:extLst>
                    </a:gridCol>
                    <a:gridCol w="1430077">
                      <a:extLst>
                        <a:ext uri="{9D8B030D-6E8A-4147-A177-3AD203B41FA5}">
                          <a16:colId xmlns:a16="http://schemas.microsoft.com/office/drawing/2014/main" val="3180974223"/>
                        </a:ext>
                      </a:extLst>
                    </a:gridCol>
                  </a:tblGrid>
                  <a:tr h="5268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t="-5747" r="-299574" b="-4965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5747" r="-199574" b="-4965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Energy (GeV)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Comment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5882460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2.901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Quasi-bound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8229657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2.888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Quasi-bound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6609024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2.876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4375567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2.865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454926"/>
                      </a:ext>
                    </a:extLst>
                  </a:tr>
                  <a:tr h="526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0.16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2.855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8860027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881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F02CB2-AB40-4D55-8DD6-186FD7642B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8" y="718457"/>
                <a:ext cx="5915025" cy="751749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Why are the states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only quasi-bound?  The scalar potential lowers the negative-energy states and the vector raises them.  If the vector is larger than the scalar, it can raise them to the energy of the quasi-bound state where they can mix with this state.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is in agreement with previous work on the one-body Dirac equation.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(“The linear potential and the Dirac equation,” arXiv:2108.0593 [quant-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], 12 Aug 2021).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F02CB2-AB40-4D55-8DD6-186FD7642B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718457"/>
                <a:ext cx="5915025" cy="7517494"/>
              </a:xfrm>
              <a:blipFill>
                <a:blip r:embed="rId2"/>
                <a:stretch>
                  <a:fillRect l="-1545" t="-1135" r="-17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108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CBF7B2-C9C7-001E-738A-B24CE9FCDB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7" y="287383"/>
                <a:ext cx="5915025" cy="8046720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en-US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Application to the J = 1 state.</a:t>
                </a:r>
              </a:p>
              <a:p>
                <a:pPr marL="0" indent="0">
                  <a:buNone/>
                </a:pPr>
                <a:r>
                  <a:rPr lang="en-US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will allow us to treat the famous J</a:t>
                </a:r>
                <a14:m>
                  <m:oMath xmlns:m="http://schemas.openxmlformats.org/officeDocument/2006/math">
                    <m:r>
                      <a:rPr lang="en-US" sz="5100" b="0" i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l-GR" sz="5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n-US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state at 3097 MeV.  One might think this would not be too much more difficult than the J = 0 case, but, in fact, it is considerably more complicated.  This is due to the fact that one must include both  L = 0, S = 1 and  L = 2, S = 1 coupled to J = 1 components in the upper-upper and lower-lower parts of the matrix eigenfunction.  The matrix is now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3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3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3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𝜑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in</m:t>
                                          </m:r>
                                        </m:fName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300" b="0" i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e>
                                          </m:func>
                                        </m:e>
                                      </m:func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𝑜</m:t>
                                          </m:r>
                                        </m:sub>
                                      </m:sSub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−(3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−1)</m:t>
                                      </m:r>
                                      <m:sSub>
                                        <m:sSub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−(3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−1)</m:t>
                                      </m:r>
                                      <m:sSub>
                                        <m:sSub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𝜑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300" b="0" i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e>
                                          </m:func>
                                        </m:e>
                                      </m:func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3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unc>
                                        <m:func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in</m:t>
                                          </m:r>
                                        </m:fName>
                                        <m:e>
                                          <m: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𝜑</m:t>
                                              </m:r>
                                            </m:sup>
                                          </m:sSup>
                                          <m:sSub>
                                            <m:sSub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  <m:sSubSup>
                                        <m:sSubSup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𝑔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func>
                                        <m:func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  <m:sSubSup>
                                        <m:sSub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𝑔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𝜑</m:t>
                                              </m:r>
                                            </m:sup>
                                          </m:sSup>
                                          <m:sSub>
                                            <m:sSub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3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unc>
                                        <m:func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in</m:t>
                                          </m:r>
                                        </m:fName>
                                        <m:e>
                                          <m: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𝜑</m:t>
                                              </m:r>
                                            </m:sup>
                                          </m:sSup>
                                          <m:sSub>
                                            <m:sSub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bSup>
                                        </m:e>
                                      </m:func>
                                    </m:e>
                                  </m:mr>
                                  <m:mr>
                                    <m:e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func>
                                        <m:func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bSup>
                                        </m:e>
                                      </m:func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𝜑</m:t>
                                              </m:r>
                                            </m:sup>
                                          </m:sSup>
                                          <m:sSub>
                                            <m:sSubPr>
                                              <m:ctrlPr>
                                                <a:rPr lang="en-US" sz="23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3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𝜑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in</m:t>
                                          </m:r>
                                        </m:fName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300" b="0" i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e>
                                          </m:func>
                                        </m:e>
                                      </m:func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+(3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−1)</m:t>
                                      </m:r>
                                      <m:sSub>
                                        <m:sSub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3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+(3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−1)</m:t>
                                      </m:r>
                                      <m:sSub>
                                        <m:sSub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23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𝜑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300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23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300" b="0" i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23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3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e>
                                          </m:func>
                                        </m:e>
                                      </m:func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is interesting that we need to include the L = 2 component; in the nonrelativistic treatment, we must use a tensor potential to induce this mixing.  Here, this is included in the equation itself.</a:t>
                </a:r>
              </a:p>
              <a:p>
                <a:pPr marL="0" indent="0">
                  <a:buNone/>
                </a:pPr>
                <a:endParaRPr lang="en-US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Proceeding in the same fashion as in the pseudoscalar case results in six first-order differential equations.  With some manipulation of these a pair of mixed second-order differential equations can be obtained.  The solution of these is ongoing.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CBF7B2-C9C7-001E-738A-B24CE9FCDB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7" y="287383"/>
                <a:ext cx="5915025" cy="8046720"/>
              </a:xfrm>
              <a:blipFill>
                <a:blip r:embed="rId2"/>
                <a:stretch>
                  <a:fillRect l="-1545" t="-1818" r="-1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746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622C64-4E90-CFC6-0C45-F1612AFF54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8" y="587829"/>
                <a:ext cx="5915025" cy="795528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Appendix I: theory of constraints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give an example which is simple albeit only marginally related to the quantum problem, consider the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Lagrangian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a relativistic free particle: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𝜇𝜈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̇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𝜇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̇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𝜈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,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where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acc>
                            <m:accPr>
                              <m:chr m:val="̇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p>
                      </m:sSup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𝜇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type m:val="li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𝜇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𝜇𝜈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𝜇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𝜈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𝜇𝜈</m:t>
                          </m:r>
                        </m:sub>
                      </m:sSub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𝜈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𝜏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,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we note that this satisfies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𝜈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̇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 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Dirac tell us that in this case we must take note of the constraint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take for our Hamiltonian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622C64-4E90-CFC6-0C45-F1612AFF54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587829"/>
                <a:ext cx="5915025" cy="7955280"/>
              </a:xfrm>
              <a:blipFill>
                <a:blip r:embed="rId2"/>
                <a:stretch>
                  <a:fillRect l="-1545" t="-1073" r="-2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271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A3713-9DCD-1C4E-78F5-79E7C0B7E3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7" y="566178"/>
                <a:ext cx="5915025" cy="809449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Appendix II: matrix form of coupled spin states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two particles,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00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1−1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</m:t>
                      </m:r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</m:t>
                      </m:r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These can be written as direct products – using for example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⊗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get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00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1−1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d>
                        <m:dPr>
                          <m:begChr m:val=""/>
                          <m:endChr m:val="⟩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d>
                        <m:dPr>
                          <m:begChr m:val=""/>
                          <m:endChr m:val="⟩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(This is also called a Kronecker product, a special case of a tensor product.)</a:t>
                </a:r>
              </a:p>
              <a:p>
                <a:pPr marL="0" indent="0">
                  <a:buNone/>
                </a:pPr>
                <a:r>
                  <a:rPr lang="en-US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operators must also be written as direct products:</a:t>
                </a:r>
              </a:p>
              <a:p>
                <a:pPr marL="0" indent="0">
                  <a:buNone/>
                </a:pPr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nd so forth.</a:t>
                </a:r>
              </a:p>
              <a:p>
                <a:pPr marL="0" indent="0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A3713-9DCD-1C4E-78F5-79E7C0B7E3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7" y="566178"/>
                <a:ext cx="5915025" cy="8094496"/>
              </a:xfrm>
              <a:blipFill>
                <a:blip r:embed="rId2"/>
                <a:stretch>
                  <a:fillRect l="-927" t="-1054" r="-1545" b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335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06A09D-6E69-0774-AA9A-E6BC7245E1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7" y="736600"/>
                <a:ext cx="5915025" cy="81280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But there is another way to write the tensor product – as a matrix, the often-called outer product.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and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we can take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  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is sometimes called the outer product.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this notation,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00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etc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we write the Kronecker product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 outer product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two 2 x 2 matrices,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⊗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⊗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⊗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,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the right-hand side is just matrix multiplication,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06A09D-6E69-0774-AA9A-E6BC7245E1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7" y="736600"/>
                <a:ext cx="5915025" cy="8128000"/>
              </a:xfrm>
              <a:blipFill>
                <a:blip r:embed="rId2"/>
                <a:stretch>
                  <a:fillRect l="-1545" t="-1500" r="-2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3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9C8D53-BC58-E4E6-0954-D3C83B950F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7" y="592666"/>
                <a:ext cx="5915025" cy="809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Appendix III: The 16 equations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Upper-upper: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31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41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13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14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32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42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13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14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31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41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32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42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Upper-lower: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24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Lower-upper: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41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42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Lower-lower: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33</m:t>
                          </m:r>
                        </m:sub>
                      </m:sSub>
                      <m:r>
                        <a:rPr lang="en-US" sz="1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33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34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43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1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44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9C8D53-BC58-E4E6-0954-D3C83B950F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7" y="592666"/>
                <a:ext cx="5915025" cy="8094134"/>
              </a:xfrm>
              <a:blipFill>
                <a:blip r:embed="rId2"/>
                <a:stretch>
                  <a:fillRect l="-824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4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34638-7991-9074-B5EE-575FC566F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796834"/>
            <a:ext cx="5915025" cy="78507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issues with relativistic two-body equations – both classical and quantum mechanical.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deal with each particle having its own proper time?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simple analog of the center of mass.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Jordan-Currie-Sudarshan no-go theorem (Rev. Mod. Phys.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350 (1963). [Classical Hamiltonian formalism + Lorentz invariance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no interaction]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Quantum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JCS theorem does not apply (QFT) but the other two issues remain.  We use the center of momentum frame, but the problem of the relative time remains.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there is a new problem – particle creation and annihilation.  If the particle number is not fixed, how can we restrict ourselves to a two-body equation?</a:t>
            </a: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6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02442-6E58-3145-13B8-CCF34CD3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692332"/>
            <a:ext cx="5915025" cy="769402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we live in a quantum, and not classical, world, I will now restrict the discussion to the quantum case.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last difficulty in the quantum case is often viewed as the most serious and can lead to a complete disregard of relativistic quantum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 opposed to quantum field theory).  For example, I note the following quote from Weinberg: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“…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relativistic wave mechanics, in the sense of a relativistic quantum theory of a fixed number of particles, is an impossibility.”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Quantum Theory of Fields,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vol. I, p. 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perhaps it is fruitless to seek a simple wave equation of the nonrelativistic form, and we must only use field theory.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may be true ideally . .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6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CEDC9-5336-31F8-494C-2C7C1953A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679268"/>
            <a:ext cx="5915025" cy="79422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. . 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difficult to treat bound states in QFT.  The most standard QFT tool for bound states is the Bethe-Salpeter equation.  But this itself has many problems: mathematical difficulty, uncertain approximations, interpretation of some solutions.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Quasipotential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approaches ameliorate some of these issues and have been quite successful, but I will say no more about this  –   there are much more qualified people here at CEBAF to address this topic.)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attitude: field theory is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theory for particle physics.  However, as a practical matter, its treatment of bound states is not completely satisfactory.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room for a relativistic quantum mechanical treatment of the two-body problem.  Even if we lose a little bit in rigor, it is helpful to have an equation which is more manageable and perhaps, calling on our experience with nonrelativistic quantum mechanics, somewhat more intuitively intelligible.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29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2CC2-7BD8-6ADF-AA9B-EF440DE04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422486"/>
            <a:ext cx="5915025" cy="77309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consider two approaches: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two-body Dirac equation with constraint dynamics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equation with instantaneous interaction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focus on the latter, but let me first say a few words about the former.  It is motivated by Dirac’s theory of constraints.  Dirac’s concern in this theory is more fundamental than the simple constraints encountered in elementary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Lagrangian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mechanics.  A starting resource for this theory is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Dirac, Lectures on Quantum Mechanics (Yeshiva University, New York, 1964)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this to the Dirac two-body problem has been treated in many papers by Crater, Van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Alstine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collaborators – for example:</a:t>
            </a:r>
          </a:p>
          <a:p>
            <a:pPr marL="0" indent="0">
              <a:buNone/>
            </a:pPr>
            <a:r>
              <a:rPr lang="en-US" sz="20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Crater, Horace W; Van </a:t>
            </a:r>
            <a:r>
              <a:rPr lang="en-US" sz="2000" b="0" i="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Alstine</a:t>
            </a:r>
            <a:r>
              <a:rPr lang="en-US" sz="20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Peter , "Two-body Dirac equations“, </a:t>
            </a:r>
            <a:r>
              <a:rPr lang="en-US" sz="2000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Annals of Physics</a:t>
            </a:r>
            <a:r>
              <a:rPr lang="en-US" sz="20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148</a:t>
            </a:r>
            <a:r>
              <a:rPr lang="en-US" sz="200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57 (1983)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idea is the use of constraints to eliminate the relative time and relative energy in the center of momentum frame.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1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6A2742-3E16-9050-0BF9-7E32B3209E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7" y="644554"/>
                <a:ext cx="5915025" cy="819899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Second approach –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Breit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(two-body Dirac) with instantaneous potential.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Malenfant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Phys. Rev. D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38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3295 (1988), but with some differences)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approach suffers from one serious defect: it is not covariant.  Therefore, it is not truly relativistic – it is only semi-relativistic.  However, it does incorporate relativistic kinematics and spin, and reduces to the Dirac equation in the infinite limit of the mass of one of the particles.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two-body Dirac equation we will study: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</m:acc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))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𝜇𝜈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𝜌𝜎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𝜇𝜈</m:t>
                          </m:r>
                        </m:sub>
                      </m:sSub>
                      <m:d>
                        <m:dPr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𝛼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𝜌𝜎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𝜇𝜈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𝜌𝜎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𝜈𝜎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𝜇𝜌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e>
                      <m:sub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𝜇𝜈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4x4 matrix eigenvector: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𝜇𝜈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14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31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32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41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42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33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34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43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Ψ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44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use of this matrix form is a matter of convenience.  It is easier than using a 16-component column vector. Also, the division by quadrants is meaningful.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6A2742-3E16-9050-0BF9-7E32B3209E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7" y="644554"/>
                <a:ext cx="5915025" cy="8198999"/>
              </a:xfrm>
              <a:blipFill>
                <a:blip r:embed="rId2"/>
                <a:stretch>
                  <a:fillRect l="-1339" t="-1338" r="-1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86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FDC4E-3D04-058D-E405-E51AF870B9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8" y="365760"/>
                <a:ext cx="6059941" cy="877824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Some additional comments about the equation:</a:t>
                </a:r>
              </a:p>
              <a:p>
                <a:pPr>
                  <a:buFontTx/>
                  <a:buChar char="-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is a Lorentz vector potential and S is a Lorentz scalar potential.  This distinction can be clarified by considering the (one-body) Dirac equation: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e>
                        </m:acc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acc>
                          <m:accPr>
                            <m:chr m:val="⃗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lvl="1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 that S enters in the same way as the             scalar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V like the energy, which is the zero component of a Lorentz vector.      </a:t>
                </a:r>
              </a:p>
              <a:p>
                <a:pPr>
                  <a:buFontTx/>
                  <a:buChar char="-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Although we are making the instantaneous approximation, this is still an improvement over some other potential model approaches – for example, the spinless Salpeter equation, which uses a Schrödinger-type equation with relativistic kinematics:</a:t>
                </a:r>
              </a:p>
              <a:p>
                <a:pPr marL="342900" lvl="1" indent="0">
                  <a:buNone/>
                </a:pPr>
                <a:r>
                  <a:rPr lang="en-US" sz="2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1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1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1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1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1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rad>
                        <m:r>
                          <a:rPr lang="en-US" sz="21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1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1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rad>
                        <m:r>
                          <a:rPr lang="en-US" sz="21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1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</m:d>
                    <m:r>
                      <a:rPr lang="en-US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.</m:t>
                    </m:r>
                  </m:oMath>
                </a14:m>
                <a:endParaRPr lang="en-US" sz="2100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0">
                  <a:buNone/>
                </a:pPr>
                <a:r>
                  <a:rPr lang="en-US" sz="21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(Stanley &amp; Robson, Phys. Rev. D </a:t>
                </a:r>
                <a:r>
                  <a:rPr lang="en-US" sz="21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21</a:t>
                </a:r>
                <a:r>
                  <a:rPr lang="en-US" sz="21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3180 (1980))</a:t>
                </a:r>
                <a:r>
                  <a:rPr lang="en-US" sz="2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342900" lvl="1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Since there is no spin in this equation, it must be put in by hand – usually by including spin-spin, spin-orbit, and tensor terms to the potential, in addition to the central term.  The mass dependence of these terms is often standard, but some parametrization may be allowed.  </a:t>
                </a:r>
              </a:p>
              <a:p>
                <a:pPr lvl="1">
                  <a:buFontTx/>
                  <a:buChar char="-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FDC4E-3D04-058D-E405-E51AF870B9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365760"/>
                <a:ext cx="6059941" cy="8778240"/>
              </a:xfrm>
              <a:blipFill>
                <a:blip r:embed="rId2"/>
                <a:stretch>
                  <a:fillRect l="-1509" t="-972" r="-9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602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7F700A-75F3-86D1-9C57-DD8BCE4B43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8" y="731520"/>
                <a:ext cx="5915025" cy="796834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contrast, the two-body Dirac has these spin dependencies included automatically.</a:t>
                </a:r>
              </a:p>
              <a:p>
                <a:pPr>
                  <a:buFontTx/>
                  <a:buChar char="-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Although we are dealing with a two-particle equation, we can consider it as the two-particle sector in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Fock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(Vladimir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Fock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1898-1974) space.  We can then, if we choose, allow coupling to a four-component sector due to pair creation.  All we need is a pair-production operator to provide the coupling -- but that is the subject for a different talk.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Returning to our equation and writing out the separate equation for each component, we obtain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2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31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2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41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acc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2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sz="240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Ψ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plus 15 other similar equations.  In this equation,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standard 2 x 2 Pauli matrix and the subscript on the square bracket means the upper (“1”) component of the vector obtained by the matrix multiplication inside the bracket.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7F700A-75F3-86D1-9C57-DD8BCE4B43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731520"/>
                <a:ext cx="5915025" cy="7968343"/>
              </a:xfrm>
              <a:blipFill>
                <a:blip r:embed="rId2"/>
                <a:stretch>
                  <a:fillRect l="-1545" t="-107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5360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944872-E1E6-FDC5-FBA7-D9E2A658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488" y="679269"/>
                <a:ext cx="5915025" cy="78115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 we want to consider special cases.  We are interested in quarkonium. 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we will take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/2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The lowest-lying state should be the pseudoscalar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Pre>
                      <m:sPre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spin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0,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orbital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J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=0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sPre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state.  The spin-angular form of the eigenvector matrix is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                    </m:t>
                                    </m:r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                   </m:t>
                                    </m:r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s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in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𝜑</m:t>
                                            </m:r>
                                          </m:sup>
                                        </m:sSup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mr>
                                <m:m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𝜑</m:t>
                                            </m:r>
                                          </m:sup>
                                        </m:sSup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s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in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𝜑</m:t>
                                            </m:r>
                                          </m:sup>
                                        </m:sSup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mr>
                                <m:m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𝜑</m:t>
                                            </m:r>
                                          </m:sup>
                                        </m:sSup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                      </m:t>
                                    </m:r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                     </m:t>
                                    </m:r>
                                  </m:e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indent="0">
                  <a:buNone/>
                </a:pP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and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all functions of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The top left and bottom right quadrants are spin-singlet states written in matrix form, the upper right and lower left quadrants are spin 1 and orbital angular momentum 1 coupled to J = 0.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944872-E1E6-FDC5-FBA7-D9E2A658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679269"/>
                <a:ext cx="5915025" cy="7811588"/>
              </a:xfrm>
              <a:blipFill>
                <a:blip r:embed="rId2"/>
                <a:stretch>
                  <a:fillRect l="-1545" t="-1092" r="-1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80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2129</TotalTime>
  <Words>2474</Words>
  <Application>Microsoft Office PowerPoint</Application>
  <PresentationFormat>Letter Paper (8.5x11 in)</PresentationFormat>
  <Paragraphs>231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Times New Roman</vt:lpstr>
      <vt:lpstr>Office Theme</vt:lpstr>
      <vt:lpstr>Relativistic Two-Body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Pionium</dc:title>
  <dc:creator>Jaronski, Walter</dc:creator>
  <cp:lastModifiedBy>Jaronski, Walter</cp:lastModifiedBy>
  <cp:revision>78</cp:revision>
  <dcterms:created xsi:type="dcterms:W3CDTF">2023-09-13T19:06:01Z</dcterms:created>
  <dcterms:modified xsi:type="dcterms:W3CDTF">2024-10-15T21:28:10Z</dcterms:modified>
</cp:coreProperties>
</file>