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Lst>
  <p:sldSz cy="5143500" cx="9144000"/>
  <p:notesSz cx="6858000" cy="9144000"/>
  <p:embeddedFontLst>
    <p:embeddedFont>
      <p:font typeface="Roboto"/>
      <p:regular r:id="rId55"/>
      <p:bold r:id="rId56"/>
      <p:italic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font" Target="fonts/Roboto-regular.fntdata"/><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font" Target="fonts/Roboto-italic.fntdata"/><Relationship Id="rId12" Type="http://schemas.openxmlformats.org/officeDocument/2006/relationships/slide" Target="slides/slide7.xml"/><Relationship Id="rId56" Type="http://schemas.openxmlformats.org/officeDocument/2006/relationships/font" Target="fonts/Roboto-bold.fntdata"/><Relationship Id="rId15" Type="http://schemas.openxmlformats.org/officeDocument/2006/relationships/slide" Target="slides/slide10.xml"/><Relationship Id="rId14" Type="http://schemas.openxmlformats.org/officeDocument/2006/relationships/slide" Target="slides/slide9.xml"/><Relationship Id="rId58" Type="http://schemas.openxmlformats.org/officeDocument/2006/relationships/font" Target="fonts/Roboto-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09cd6c097a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09cd6c097a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09cd6c097a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09cd6c097a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09cd6c097a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09cd6c097a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09cd6c097a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09cd6c097a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09cd6c097a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09cd6c097a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09cd6c097a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09cd6c097a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09cd6c097a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09cd6c097a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09cd6c097a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309cd6c097a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09cd6c097a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09cd6c097a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09cd6c097a_2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09cd6c097a_2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09c7d5ca86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309c7d5ca8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1a7fc89434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1a7fc89434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09cd6c097a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09cd6c097a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09cd6c097a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309cd6c097a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09cd6c097a_2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09cd6c097a_2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09cd6c097a_2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09cd6c097a_2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1a7fc89434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11a7fc89434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Students</a:t>
            </a:r>
            <a:r>
              <a:rPr lang="en"/>
              <a:t> were asked to compare their histograms with the class histograms to better gain an understanding of statistical significance and ‘5 sigma’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1a7fc89434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11a7fc89434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Students can easily see that in the early 80s…the penny mass changed!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09cd6c097a_2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309cd6c097a_2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 every pair of measured quantities will have a correlation!</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1a7fc89434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11a7fc89434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an application/extension in the conclusion questions, students were asked to look at a histogram based on REAL data from CMS at CERN, and be able to read particle masses, identify noise/background, and more!</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1d9c56de6d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11d9c56de6d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09c7d5ca86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309c7d5ca8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1a7fc89434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11a7fc89434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use the dedicated unit for my introductory Physics Classes, and sprinkle method for AP/DE physics!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1a7fc89434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11a7fc89434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309cd6c097a_2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309cd6c097a_2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1a7fc89434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11a7fc89434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09cd6c097a_2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309cd6c097a_2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1a7fc89434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11a7fc89434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09cd6c097a_2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309cd6c097a_2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a </a:t>
            </a:r>
            <a:r>
              <a:rPr lang="en"/>
              <a:t>great</a:t>
            </a:r>
            <a:r>
              <a:rPr lang="en"/>
              <a:t> introductory activity for the magnetic field, Kids will be using </a:t>
            </a:r>
            <a:r>
              <a:rPr lang="en"/>
              <a:t>magnets</a:t>
            </a:r>
            <a:r>
              <a:rPr lang="en"/>
              <a:t> and compasses, applying the right hand rule, and figuring out how the beam at the LHC is directed and focused!</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309cd6c097a_2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309cd6c097a_2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309cd6c097a_2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309cd6c097a_2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09cd6c097a_2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309cd6c097a_2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09c7d5ca86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09c7d5ca86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09cd6c097a_2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309cd6c097a_2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309cd6c097a_2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309cd6c097a_2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09cd6c097a_2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309cd6c097a_2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309cd6c097a_2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309cd6c097a_2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309cd6c097a_2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309cd6c097a_2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09cd6c097a_2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309cd6c097a_2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309cd6c097a_2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309cd6c097a_2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309cd6c097a_2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309cd6c097a_2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309cd6c097a_2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309cd6c097a_2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11a7fc89434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11a7fc89434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09c7d5ca86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09c7d5ca86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09cd6c097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09cd6c097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choose this activity for my students as the materials are readily available: electronic scale, big jar of coins, and Google Sheets is all I need for the students to gain some amazing insight into data collection and analysis techniques.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09cd6c097a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09cd6c097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09cd6c097a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09cd6c097a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Teacher Notes slides: very quick summary (do NOT spend any time on these teacher notes slides!!), point out that ALL DAP </a:t>
            </a:r>
            <a:r>
              <a:rPr lang="en"/>
              <a:t>activities</a:t>
            </a:r>
            <a:r>
              <a:rPr lang="en"/>
              <a:t> have teacher notes, which help with understanding the science background, and preparing teachers for the expected student results and possible misconceptions. Of course, best practice is to try it for yourself first!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09cd6c097a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09cd6c097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4.png"/><Relationship Id="rId4" Type="http://schemas.openxmlformats.org/officeDocument/2006/relationships/image" Target="../media/image25.png"/><Relationship Id="rId5"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www.quarknet.org" TargetMode="External"/><Relationship Id="rId4" Type="http://schemas.openxmlformats.org/officeDocument/2006/relationships/hyperlink" Target="https://quarknet.org/data-portfolio"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4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50.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hyperlink" Target="https://quarknet.org/data-portfolio/activity/calculate-z-mass" TargetMode="External"/><Relationship Id="rId4" Type="http://schemas.openxmlformats.org/officeDocument/2006/relationships/image" Target="../media/image41.png"/><Relationship Id="rId5" Type="http://schemas.openxmlformats.org/officeDocument/2006/relationships/image" Target="../media/image44.png"/><Relationship Id="rId6"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3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3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4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4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4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4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4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4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hyperlink" Target="mailto:rebeccajaronski@mcps.org" TargetMode="External"/><Relationship Id="rId4" Type="http://schemas.openxmlformats.org/officeDocument/2006/relationships/image" Target="../media/image53.png"/><Relationship Id="rId5" Type="http://schemas.openxmlformats.org/officeDocument/2006/relationships/image" Target="../media/image52.jpg"/><Relationship Id="rId6" Type="http://schemas.openxmlformats.org/officeDocument/2006/relationships/image" Target="../media/image5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22.png"/><Relationship Id="rId5" Type="http://schemas.openxmlformats.org/officeDocument/2006/relationships/image" Target="../media/image20.png"/><Relationship Id="rId6"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1.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QuarkNet</a:t>
            </a:r>
            <a:endParaRPr/>
          </a:p>
        </p:txBody>
      </p:sp>
      <p:sp>
        <p:nvSpPr>
          <p:cNvPr id="55" name="Google Shape;55;p13"/>
          <p:cNvSpPr txBox="1"/>
          <p:nvPr>
            <p:ph idx="1" type="subTitle"/>
          </p:nvPr>
        </p:nvSpPr>
        <p:spPr>
          <a:xfrm>
            <a:off x="311700" y="2834125"/>
            <a:ext cx="8520600" cy="2402400"/>
          </a:xfrm>
          <a:prstGeom prst="rect">
            <a:avLst/>
          </a:prstGeom>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lang="en">
                <a:solidFill>
                  <a:srgbClr val="CCCCCC"/>
                </a:solidFill>
              </a:rPr>
              <a:t>Particle Physics in the High School Classroom</a:t>
            </a:r>
            <a:endParaRPr>
              <a:solidFill>
                <a:srgbClr val="CCCCCC"/>
              </a:solidFill>
            </a:endParaRPr>
          </a:p>
          <a:p>
            <a:pPr indent="0" lvl="0" marL="0" rtl="0" algn="ctr">
              <a:spcBef>
                <a:spcPts val="0"/>
              </a:spcBef>
              <a:spcAft>
                <a:spcPts val="0"/>
              </a:spcAft>
              <a:buNone/>
            </a:pPr>
            <a:r>
              <a:rPr i="1" lang="en" sz="2691">
                <a:solidFill>
                  <a:srgbClr val="CCCCCC"/>
                </a:solidFill>
              </a:rPr>
              <a:t>Exploring the Data Activities Portfolio</a:t>
            </a:r>
            <a:endParaRPr i="1" sz="2691">
              <a:solidFill>
                <a:srgbClr val="CCCCCC"/>
              </a:solidFill>
            </a:endParaRPr>
          </a:p>
          <a:p>
            <a:pPr indent="0" lvl="0" marL="0" rtl="0" algn="ctr">
              <a:spcBef>
                <a:spcPts val="0"/>
              </a:spcBef>
              <a:spcAft>
                <a:spcPts val="0"/>
              </a:spcAft>
              <a:buNone/>
            </a:pPr>
            <a:r>
              <a:t/>
            </a:r>
            <a:endParaRPr>
              <a:solidFill>
                <a:srgbClr val="CCCCCC"/>
              </a:solidFill>
            </a:endParaRPr>
          </a:p>
          <a:p>
            <a:pPr indent="0" lvl="0" marL="0" rtl="0" algn="ctr">
              <a:spcBef>
                <a:spcPts val="0"/>
              </a:spcBef>
              <a:spcAft>
                <a:spcPts val="0"/>
              </a:spcAft>
              <a:buNone/>
            </a:pPr>
            <a:r>
              <a:rPr lang="en" sz="2308"/>
              <a:t>Rebecca Jaronski</a:t>
            </a:r>
            <a:endParaRPr sz="2308"/>
          </a:p>
          <a:p>
            <a:pPr indent="0" lvl="0" marL="0" rtl="0" algn="ctr">
              <a:spcBef>
                <a:spcPts val="0"/>
              </a:spcBef>
              <a:spcAft>
                <a:spcPts val="0"/>
              </a:spcAft>
              <a:buNone/>
            </a:pPr>
            <a:r>
              <a:rPr i="1" lang="en" sz="1708"/>
              <a:t>Lead Teacher, Virginia Tech QuarkNet Center</a:t>
            </a:r>
            <a:endParaRPr i="1" sz="1708"/>
          </a:p>
          <a:p>
            <a:pPr indent="0" lvl="0" marL="0" rtl="0" algn="ctr">
              <a:spcBef>
                <a:spcPts val="0"/>
              </a:spcBef>
              <a:spcAft>
                <a:spcPts val="0"/>
              </a:spcAft>
              <a:buNone/>
            </a:pPr>
            <a:r>
              <a:rPr i="1" lang="en" sz="1708"/>
              <a:t>QuarkNet Neutrino Fellow</a:t>
            </a:r>
            <a:endParaRPr i="1" sz="1708"/>
          </a:p>
          <a:p>
            <a:pPr indent="0" lvl="0" marL="0" rtl="0" algn="ctr">
              <a:spcBef>
                <a:spcPts val="0"/>
              </a:spcBef>
              <a:spcAft>
                <a:spcPts val="0"/>
              </a:spcAft>
              <a:buNone/>
            </a:pPr>
            <a:r>
              <a:rPr i="1" lang="en" sz="1708"/>
              <a:t>Physics and Astronomy Teacher, MCPS VA</a:t>
            </a:r>
            <a:endParaRPr i="1" sz="1708"/>
          </a:p>
          <a:p>
            <a:pPr indent="0" lvl="0" marL="0" rtl="0" algn="ctr">
              <a:spcBef>
                <a:spcPts val="0"/>
              </a:spcBef>
              <a:spcAft>
                <a:spcPts val="0"/>
              </a:spcAft>
              <a:buNone/>
            </a:pPr>
            <a:r>
              <a:t/>
            </a:r>
            <a:endParaRPr i="1" sz="1708"/>
          </a:p>
          <a:p>
            <a:pPr indent="0" lvl="0" marL="0" rtl="0" algn="ctr">
              <a:spcBef>
                <a:spcPts val="0"/>
              </a:spcBef>
              <a:spcAft>
                <a:spcPts val="0"/>
              </a:spcAft>
              <a:buNone/>
            </a:pPr>
            <a:r>
              <a:t/>
            </a:r>
            <a:endParaRPr i="1" sz="2200"/>
          </a:p>
        </p:txBody>
      </p:sp>
      <p:pic>
        <p:nvPicPr>
          <p:cNvPr id="56" name="Google Shape;56;p13"/>
          <p:cNvPicPr preferRelativeResize="0"/>
          <p:nvPr/>
        </p:nvPicPr>
        <p:blipFill>
          <a:blip r:embed="rId3">
            <a:alphaModFix/>
          </a:blip>
          <a:stretch>
            <a:fillRect/>
          </a:stretch>
        </p:blipFill>
        <p:spPr>
          <a:xfrm>
            <a:off x="620963" y="312951"/>
            <a:ext cx="7902076" cy="824250"/>
          </a:xfrm>
          <a:prstGeom prst="rect">
            <a:avLst/>
          </a:prstGeom>
          <a:noFill/>
          <a:ln>
            <a:noFill/>
          </a:ln>
        </p:spPr>
      </p:pic>
      <p:pic>
        <p:nvPicPr>
          <p:cNvPr id="57" name="Google Shape;57;p13"/>
          <p:cNvPicPr preferRelativeResize="0"/>
          <p:nvPr/>
        </p:nvPicPr>
        <p:blipFill>
          <a:blip r:embed="rId4">
            <a:alphaModFix/>
          </a:blip>
          <a:stretch>
            <a:fillRect/>
          </a:stretch>
        </p:blipFill>
        <p:spPr>
          <a:xfrm>
            <a:off x="2821238" y="1625588"/>
            <a:ext cx="3705225" cy="1171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Pennies, continued (from the Teacher Notes)</a:t>
            </a:r>
            <a:endParaRPr/>
          </a:p>
        </p:txBody>
      </p:sp>
      <p:pic>
        <p:nvPicPr>
          <p:cNvPr id="117" name="Google Shape;117;p22"/>
          <p:cNvPicPr preferRelativeResize="0"/>
          <p:nvPr/>
        </p:nvPicPr>
        <p:blipFill>
          <a:blip r:embed="rId3">
            <a:alphaModFix/>
          </a:blip>
          <a:stretch>
            <a:fillRect/>
          </a:stretch>
        </p:blipFill>
        <p:spPr>
          <a:xfrm>
            <a:off x="29875" y="1089302"/>
            <a:ext cx="9084249" cy="1697875"/>
          </a:xfrm>
          <a:prstGeom prst="rect">
            <a:avLst/>
          </a:prstGeom>
          <a:noFill/>
          <a:ln>
            <a:noFill/>
          </a:ln>
        </p:spPr>
      </p:pic>
      <p:pic>
        <p:nvPicPr>
          <p:cNvPr id="118" name="Google Shape;118;p22"/>
          <p:cNvPicPr preferRelativeResize="0"/>
          <p:nvPr/>
        </p:nvPicPr>
        <p:blipFill>
          <a:blip r:embed="rId4">
            <a:alphaModFix/>
          </a:blip>
          <a:stretch>
            <a:fillRect/>
          </a:stretch>
        </p:blipFill>
        <p:spPr>
          <a:xfrm>
            <a:off x="625388" y="2787163"/>
            <a:ext cx="7591425" cy="1171575"/>
          </a:xfrm>
          <a:prstGeom prst="rect">
            <a:avLst/>
          </a:prstGeom>
          <a:noFill/>
          <a:ln>
            <a:noFill/>
          </a:ln>
        </p:spPr>
      </p:pic>
      <p:pic>
        <p:nvPicPr>
          <p:cNvPr id="119" name="Google Shape;119;p22"/>
          <p:cNvPicPr preferRelativeResize="0"/>
          <p:nvPr/>
        </p:nvPicPr>
        <p:blipFill>
          <a:blip r:embed="rId5">
            <a:alphaModFix/>
          </a:blip>
          <a:stretch>
            <a:fillRect/>
          </a:stretch>
        </p:blipFill>
        <p:spPr>
          <a:xfrm>
            <a:off x="383663" y="4342288"/>
            <a:ext cx="7267575" cy="733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Pennies, Background Material (from the Teacher Notes)</a:t>
            </a:r>
            <a:endParaRPr/>
          </a:p>
        </p:txBody>
      </p:sp>
      <p:pic>
        <p:nvPicPr>
          <p:cNvPr id="125" name="Google Shape;125;p23"/>
          <p:cNvPicPr preferRelativeResize="0"/>
          <p:nvPr/>
        </p:nvPicPr>
        <p:blipFill>
          <a:blip r:embed="rId3">
            <a:alphaModFix/>
          </a:blip>
          <a:stretch>
            <a:fillRect/>
          </a:stretch>
        </p:blipFill>
        <p:spPr>
          <a:xfrm>
            <a:off x="0" y="1378241"/>
            <a:ext cx="9144000" cy="238701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Pennies, Implementation (from the Teacher Notes)</a:t>
            </a:r>
            <a:endParaRPr/>
          </a:p>
        </p:txBody>
      </p:sp>
      <p:sp>
        <p:nvSpPr>
          <p:cNvPr id="131" name="Google Shape;131;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2" name="Google Shape;132;p24"/>
          <p:cNvPicPr preferRelativeResize="0"/>
          <p:nvPr/>
        </p:nvPicPr>
        <p:blipFill>
          <a:blip r:embed="rId3">
            <a:alphaModFix/>
          </a:blip>
          <a:stretch>
            <a:fillRect/>
          </a:stretch>
        </p:blipFill>
        <p:spPr>
          <a:xfrm>
            <a:off x="0" y="1017731"/>
            <a:ext cx="9144000" cy="383648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Pennies, Implementation (from Teacher Notes)</a:t>
            </a:r>
            <a:endParaRPr/>
          </a:p>
        </p:txBody>
      </p:sp>
      <p:sp>
        <p:nvSpPr>
          <p:cNvPr id="138" name="Google Shape;138;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9" name="Google Shape;139;p25"/>
          <p:cNvPicPr preferRelativeResize="0"/>
          <p:nvPr/>
        </p:nvPicPr>
        <p:blipFill>
          <a:blip r:embed="rId3">
            <a:alphaModFix/>
          </a:blip>
          <a:stretch>
            <a:fillRect/>
          </a:stretch>
        </p:blipFill>
        <p:spPr>
          <a:xfrm>
            <a:off x="0" y="1017732"/>
            <a:ext cx="9144000" cy="399868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Pennies, Background/Results (from Teacher Notes)</a:t>
            </a:r>
            <a:endParaRPr/>
          </a:p>
        </p:txBody>
      </p:sp>
      <p:pic>
        <p:nvPicPr>
          <p:cNvPr id="145" name="Google Shape;145;p26"/>
          <p:cNvPicPr preferRelativeResize="0"/>
          <p:nvPr/>
        </p:nvPicPr>
        <p:blipFill>
          <a:blip r:embed="rId3">
            <a:alphaModFix/>
          </a:blip>
          <a:stretch>
            <a:fillRect/>
          </a:stretch>
        </p:blipFill>
        <p:spPr>
          <a:xfrm>
            <a:off x="947950" y="1245377"/>
            <a:ext cx="7134501" cy="3857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Pennies, Assessment (from Teacher Notes)</a:t>
            </a:r>
            <a:endParaRPr/>
          </a:p>
        </p:txBody>
      </p:sp>
      <p:pic>
        <p:nvPicPr>
          <p:cNvPr id="151" name="Google Shape;151;p27"/>
          <p:cNvPicPr preferRelativeResize="0"/>
          <p:nvPr/>
        </p:nvPicPr>
        <p:blipFill>
          <a:blip r:embed="rId3">
            <a:alphaModFix/>
          </a:blip>
          <a:stretch>
            <a:fillRect/>
          </a:stretch>
        </p:blipFill>
        <p:spPr>
          <a:xfrm>
            <a:off x="756564" y="1017725"/>
            <a:ext cx="7630860" cy="41257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Pennies, Student Pages </a:t>
            </a:r>
            <a:endParaRPr/>
          </a:p>
        </p:txBody>
      </p:sp>
      <p:pic>
        <p:nvPicPr>
          <p:cNvPr id="157" name="Google Shape;157;p28"/>
          <p:cNvPicPr preferRelativeResize="0"/>
          <p:nvPr/>
        </p:nvPicPr>
        <p:blipFill>
          <a:blip r:embed="rId3">
            <a:alphaModFix/>
          </a:blip>
          <a:stretch>
            <a:fillRect/>
          </a:stretch>
        </p:blipFill>
        <p:spPr>
          <a:xfrm>
            <a:off x="1922324" y="954700"/>
            <a:ext cx="5299349" cy="40244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Pennies, Student Pages</a:t>
            </a:r>
            <a:endParaRPr/>
          </a:p>
        </p:txBody>
      </p:sp>
      <p:pic>
        <p:nvPicPr>
          <p:cNvPr id="163" name="Google Shape;163;p29"/>
          <p:cNvPicPr preferRelativeResize="0"/>
          <p:nvPr/>
        </p:nvPicPr>
        <p:blipFill>
          <a:blip r:embed="rId3">
            <a:alphaModFix/>
          </a:blip>
          <a:stretch>
            <a:fillRect/>
          </a:stretch>
        </p:blipFill>
        <p:spPr>
          <a:xfrm>
            <a:off x="946750" y="1152477"/>
            <a:ext cx="7388450" cy="38773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Pennies, Student Pages</a:t>
            </a:r>
            <a:endParaRPr/>
          </a:p>
        </p:txBody>
      </p:sp>
      <p:pic>
        <p:nvPicPr>
          <p:cNvPr id="169" name="Google Shape;169;p30"/>
          <p:cNvPicPr preferRelativeResize="0"/>
          <p:nvPr/>
        </p:nvPicPr>
        <p:blipFill>
          <a:blip r:embed="rId3">
            <a:alphaModFix/>
          </a:blip>
          <a:stretch>
            <a:fillRect/>
          </a:stretch>
        </p:blipFill>
        <p:spPr>
          <a:xfrm>
            <a:off x="311700" y="1152475"/>
            <a:ext cx="8520601" cy="395989"/>
          </a:xfrm>
          <a:prstGeom prst="rect">
            <a:avLst/>
          </a:prstGeom>
          <a:noFill/>
          <a:ln>
            <a:noFill/>
          </a:ln>
        </p:spPr>
      </p:pic>
      <p:pic>
        <p:nvPicPr>
          <p:cNvPr id="170" name="Google Shape;170;p30"/>
          <p:cNvPicPr preferRelativeResize="0"/>
          <p:nvPr/>
        </p:nvPicPr>
        <p:blipFill>
          <a:blip r:embed="rId4">
            <a:alphaModFix/>
          </a:blip>
          <a:stretch>
            <a:fillRect/>
          </a:stretch>
        </p:blipFill>
        <p:spPr>
          <a:xfrm>
            <a:off x="311700" y="1422102"/>
            <a:ext cx="8520599" cy="548099"/>
          </a:xfrm>
          <a:prstGeom prst="rect">
            <a:avLst/>
          </a:prstGeom>
          <a:noFill/>
          <a:ln>
            <a:noFill/>
          </a:ln>
        </p:spPr>
      </p:pic>
      <p:pic>
        <p:nvPicPr>
          <p:cNvPr id="171" name="Google Shape;171;p30"/>
          <p:cNvPicPr preferRelativeResize="0"/>
          <p:nvPr/>
        </p:nvPicPr>
        <p:blipFill>
          <a:blip r:embed="rId5">
            <a:alphaModFix/>
          </a:blip>
          <a:stretch>
            <a:fillRect/>
          </a:stretch>
        </p:blipFill>
        <p:spPr>
          <a:xfrm>
            <a:off x="1116284" y="1970200"/>
            <a:ext cx="6911428" cy="31279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Penny Mass: Implementation in MY Class</a:t>
            </a:r>
            <a:endParaRPr/>
          </a:p>
        </p:txBody>
      </p:sp>
      <p:sp>
        <p:nvSpPr>
          <p:cNvPr id="177" name="Google Shape;177;p31"/>
          <p:cNvSpPr txBox="1"/>
          <p:nvPr>
            <p:ph idx="1" type="body"/>
          </p:nvPr>
        </p:nvSpPr>
        <p:spPr>
          <a:xfrm>
            <a:off x="311700" y="1152475"/>
            <a:ext cx="8520600" cy="3777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accent2"/>
              </a:buClr>
              <a:buSzPts val="1800"/>
              <a:buChar char="●"/>
            </a:pPr>
            <a:r>
              <a:rPr lang="en">
                <a:solidFill>
                  <a:schemeClr val="accent2"/>
                </a:solidFill>
              </a:rPr>
              <a:t>As you can see, this activity is essentially ready-to-go for some classes!</a:t>
            </a:r>
            <a:endParaRPr>
              <a:solidFill>
                <a:schemeClr val="accent2"/>
              </a:solidFill>
            </a:endParaRPr>
          </a:p>
          <a:p>
            <a:pPr indent="-317500" lvl="1" marL="914400" rtl="0" algn="l">
              <a:spcBef>
                <a:spcPts val="0"/>
              </a:spcBef>
              <a:spcAft>
                <a:spcPts val="0"/>
              </a:spcAft>
              <a:buClr>
                <a:schemeClr val="accent2"/>
              </a:buClr>
              <a:buSzPts val="1400"/>
              <a:buChar char="○"/>
            </a:pPr>
            <a:r>
              <a:rPr lang="en">
                <a:solidFill>
                  <a:schemeClr val="accent2"/>
                </a:solidFill>
              </a:rPr>
              <a:t>Format is very student inquiry-based</a:t>
            </a:r>
            <a:endParaRPr>
              <a:solidFill>
                <a:schemeClr val="accent2"/>
              </a:solidFill>
            </a:endParaRPr>
          </a:p>
          <a:p>
            <a:pPr indent="-342900" lvl="0" marL="457200" rtl="0" algn="l">
              <a:spcBef>
                <a:spcPts val="0"/>
              </a:spcBef>
              <a:spcAft>
                <a:spcPts val="0"/>
              </a:spcAft>
              <a:buClr>
                <a:schemeClr val="accent2"/>
              </a:buClr>
              <a:buSzPts val="1800"/>
              <a:buChar char="●"/>
            </a:pPr>
            <a:r>
              <a:rPr lang="en">
                <a:solidFill>
                  <a:schemeClr val="accent2"/>
                </a:solidFill>
              </a:rPr>
              <a:t>Some instructors may need to adjust the materials to suit their needs or their class</a:t>
            </a:r>
            <a:endParaRPr>
              <a:solidFill>
                <a:schemeClr val="accent2"/>
              </a:solidFill>
            </a:endParaRPr>
          </a:p>
          <a:p>
            <a:pPr indent="-317500" lvl="1" marL="914400" rtl="0" algn="l">
              <a:spcBef>
                <a:spcPts val="0"/>
              </a:spcBef>
              <a:spcAft>
                <a:spcPts val="0"/>
              </a:spcAft>
              <a:buClr>
                <a:schemeClr val="accent2"/>
              </a:buClr>
              <a:buSzPts val="1400"/>
              <a:buChar char="○"/>
            </a:pPr>
            <a:r>
              <a:rPr lang="en">
                <a:solidFill>
                  <a:schemeClr val="accent2"/>
                </a:solidFill>
              </a:rPr>
              <a:t>Student/Instructional Level</a:t>
            </a:r>
            <a:endParaRPr>
              <a:solidFill>
                <a:schemeClr val="accent2"/>
              </a:solidFill>
            </a:endParaRPr>
          </a:p>
          <a:p>
            <a:pPr indent="-317500" lvl="1" marL="914400" rtl="0" algn="l">
              <a:spcBef>
                <a:spcPts val="0"/>
              </a:spcBef>
              <a:spcAft>
                <a:spcPts val="0"/>
              </a:spcAft>
              <a:buClr>
                <a:schemeClr val="accent2"/>
              </a:buClr>
              <a:buSzPts val="1400"/>
              <a:buChar char="○"/>
            </a:pPr>
            <a:r>
              <a:rPr lang="en">
                <a:solidFill>
                  <a:schemeClr val="accent2"/>
                </a:solidFill>
              </a:rPr>
              <a:t>Differentiation</a:t>
            </a:r>
            <a:endParaRPr>
              <a:solidFill>
                <a:schemeClr val="accent2"/>
              </a:solidFill>
            </a:endParaRPr>
          </a:p>
          <a:p>
            <a:pPr indent="-317500" lvl="1" marL="914400" rtl="0" algn="l">
              <a:spcBef>
                <a:spcPts val="0"/>
              </a:spcBef>
              <a:spcAft>
                <a:spcPts val="0"/>
              </a:spcAft>
              <a:buClr>
                <a:schemeClr val="accent2"/>
              </a:buClr>
              <a:buSzPts val="1400"/>
              <a:buChar char="○"/>
            </a:pPr>
            <a:r>
              <a:rPr lang="en">
                <a:solidFill>
                  <a:schemeClr val="accent2"/>
                </a:solidFill>
              </a:rPr>
              <a:t>District Required Lesson Plan formats, etc</a:t>
            </a:r>
            <a:endParaRPr>
              <a:solidFill>
                <a:schemeClr val="accent2"/>
              </a:solidFill>
            </a:endParaRPr>
          </a:p>
          <a:p>
            <a:pPr indent="-342900" lvl="0" marL="457200" rtl="0" algn="l">
              <a:spcBef>
                <a:spcPts val="0"/>
              </a:spcBef>
              <a:spcAft>
                <a:spcPts val="0"/>
              </a:spcAft>
              <a:buClr>
                <a:schemeClr val="accent2"/>
              </a:buClr>
              <a:buSzPts val="1800"/>
              <a:buChar char="●"/>
            </a:pPr>
            <a:r>
              <a:rPr lang="en">
                <a:solidFill>
                  <a:schemeClr val="accent2"/>
                </a:solidFill>
              </a:rPr>
              <a:t>For my own classes, I have found that more explicit procedures are useful (introductory physics, algebra based, and I implement this activity early in the course)</a:t>
            </a:r>
            <a:endParaRPr>
              <a:solidFill>
                <a:schemeClr val="accent2"/>
              </a:solidFill>
            </a:endParaRPr>
          </a:p>
          <a:p>
            <a:pPr indent="-342900" lvl="0" marL="457200" rtl="0" algn="l">
              <a:spcBef>
                <a:spcPts val="0"/>
              </a:spcBef>
              <a:spcAft>
                <a:spcPts val="0"/>
              </a:spcAft>
              <a:buClr>
                <a:schemeClr val="accent2"/>
              </a:buClr>
              <a:buSzPts val="1800"/>
              <a:buChar char="●"/>
            </a:pPr>
            <a:r>
              <a:rPr lang="en">
                <a:solidFill>
                  <a:schemeClr val="accent2"/>
                </a:solidFill>
              </a:rPr>
              <a:t>All DAP activities can be modified and leveled up and down, rewritten for virtual </a:t>
            </a:r>
            <a:r>
              <a:rPr lang="en">
                <a:solidFill>
                  <a:schemeClr val="accent2"/>
                </a:solidFill>
              </a:rPr>
              <a:t>instruction</a:t>
            </a:r>
            <a:r>
              <a:rPr lang="en">
                <a:solidFill>
                  <a:schemeClr val="accent2"/>
                </a:solidFill>
              </a:rPr>
              <a:t>, and more- but it is so useful to have a place to start!</a:t>
            </a:r>
            <a:endParaRPr>
              <a:solidFill>
                <a:schemeClr val="accent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QuarkNet: The Data Activities Portfolio (DAP)</a:t>
            </a:r>
            <a:endParaRPr/>
          </a:p>
        </p:txBody>
      </p:sp>
      <p:sp>
        <p:nvSpPr>
          <p:cNvPr id="63" name="Google Shape;63;p14"/>
          <p:cNvSpPr txBox="1"/>
          <p:nvPr>
            <p:ph idx="1" type="body"/>
          </p:nvPr>
        </p:nvSpPr>
        <p:spPr>
          <a:xfrm>
            <a:off x="311700" y="913225"/>
            <a:ext cx="8520600" cy="3416400"/>
          </a:xfrm>
          <a:prstGeom prst="rect">
            <a:avLst/>
          </a:prstGeom>
        </p:spPr>
        <p:txBody>
          <a:bodyPr anchorCtr="0" anchor="t" bIns="91425" lIns="91425" spcFirstLastPara="1" rIns="91425" wrap="square" tIns="91425">
            <a:noAutofit/>
          </a:bodyPr>
          <a:lstStyle/>
          <a:p>
            <a:pPr indent="-361950" lvl="0" marL="457200" rtl="0" algn="l">
              <a:lnSpc>
                <a:spcPct val="105000"/>
              </a:lnSpc>
              <a:spcBef>
                <a:spcPts val="0"/>
              </a:spcBef>
              <a:spcAft>
                <a:spcPts val="0"/>
              </a:spcAft>
              <a:buSzPts val="2100"/>
              <a:buChar char="-"/>
            </a:pPr>
            <a:r>
              <a:rPr lang="en" sz="2100"/>
              <a:t>accessible and free to use for ALL, not just teachers affiliated with QuarkNet</a:t>
            </a:r>
            <a:endParaRPr sz="2100"/>
          </a:p>
          <a:p>
            <a:pPr indent="0" lvl="0" marL="457200" rtl="0" algn="l">
              <a:lnSpc>
                <a:spcPct val="105000"/>
              </a:lnSpc>
              <a:spcBef>
                <a:spcPts val="1200"/>
              </a:spcBef>
              <a:spcAft>
                <a:spcPts val="0"/>
              </a:spcAft>
              <a:buNone/>
            </a:pPr>
            <a:r>
              <a:t/>
            </a:r>
            <a:endParaRPr sz="2100"/>
          </a:p>
          <a:p>
            <a:pPr indent="-361950" lvl="0" marL="457200" rtl="0" algn="l">
              <a:lnSpc>
                <a:spcPct val="105000"/>
              </a:lnSpc>
              <a:spcBef>
                <a:spcPts val="1200"/>
              </a:spcBef>
              <a:spcAft>
                <a:spcPts val="0"/>
              </a:spcAft>
              <a:buSzPts val="2100"/>
              <a:buChar char="-"/>
            </a:pPr>
            <a:r>
              <a:rPr lang="en" sz="2100"/>
              <a:t>40+ lessons, with background info and student activity sheets!</a:t>
            </a:r>
            <a:endParaRPr sz="2100"/>
          </a:p>
          <a:p>
            <a:pPr indent="0" lvl="0" marL="457200" rtl="0" algn="l">
              <a:lnSpc>
                <a:spcPct val="105000"/>
              </a:lnSpc>
              <a:spcBef>
                <a:spcPts val="1200"/>
              </a:spcBef>
              <a:spcAft>
                <a:spcPts val="0"/>
              </a:spcAft>
              <a:buNone/>
            </a:pPr>
            <a:r>
              <a:t/>
            </a:r>
            <a:endParaRPr sz="2100"/>
          </a:p>
          <a:p>
            <a:pPr indent="-361950" lvl="0" marL="457200" rtl="0" algn="l">
              <a:lnSpc>
                <a:spcPct val="105000"/>
              </a:lnSpc>
              <a:spcBef>
                <a:spcPts val="1200"/>
              </a:spcBef>
              <a:spcAft>
                <a:spcPts val="0"/>
              </a:spcAft>
              <a:buSzPts val="2100"/>
              <a:buChar char="-"/>
            </a:pPr>
            <a:r>
              <a:rPr lang="en" sz="2100"/>
              <a:t>QuarkNet website: </a:t>
            </a:r>
            <a:r>
              <a:rPr lang="en" sz="2100" u="sng">
                <a:solidFill>
                  <a:schemeClr val="hlink"/>
                </a:solidFill>
                <a:hlinkClick r:id="rId3"/>
              </a:rPr>
              <a:t>www.quarknet.org</a:t>
            </a:r>
            <a:r>
              <a:rPr lang="en" sz="2100"/>
              <a:t> and select “Data Activities Portfolio” from the menu at the top!</a:t>
            </a:r>
            <a:endParaRPr sz="2100"/>
          </a:p>
          <a:p>
            <a:pPr indent="0" lvl="0" marL="0" rtl="0" algn="l">
              <a:lnSpc>
                <a:spcPct val="105000"/>
              </a:lnSpc>
              <a:spcBef>
                <a:spcPts val="1200"/>
              </a:spcBef>
              <a:spcAft>
                <a:spcPts val="0"/>
              </a:spcAft>
              <a:buNone/>
            </a:pPr>
            <a:r>
              <a:t/>
            </a:r>
            <a:endParaRPr sz="2100"/>
          </a:p>
          <a:p>
            <a:pPr indent="-361950" lvl="0" marL="457200" rtl="0" algn="l">
              <a:lnSpc>
                <a:spcPct val="105000"/>
              </a:lnSpc>
              <a:spcBef>
                <a:spcPts val="1200"/>
              </a:spcBef>
              <a:spcAft>
                <a:spcPts val="0"/>
              </a:spcAft>
              <a:buSzPts val="2100"/>
              <a:buChar char="-"/>
            </a:pPr>
            <a:r>
              <a:rPr lang="en" sz="2100"/>
              <a:t>Bookmark it: </a:t>
            </a:r>
            <a:r>
              <a:rPr lang="en" sz="2100" u="sng">
                <a:solidFill>
                  <a:schemeClr val="hlink"/>
                </a:solidFill>
                <a:hlinkClick r:id="rId4"/>
              </a:rPr>
              <a:t>https://quarknet.org/data-portfolio</a:t>
            </a:r>
            <a:r>
              <a:rPr lang="en" sz="2100"/>
              <a:t> </a:t>
            </a:r>
            <a:endParaRPr sz="2100"/>
          </a:p>
          <a:p>
            <a:pPr indent="0" lvl="0" marL="457200" rtl="0" algn="l">
              <a:lnSpc>
                <a:spcPct val="105000"/>
              </a:lnSpc>
              <a:spcBef>
                <a:spcPts val="1200"/>
              </a:spcBef>
              <a:spcAft>
                <a:spcPts val="1200"/>
              </a:spcAft>
              <a:buNone/>
            </a:pPr>
            <a:r>
              <a:t/>
            </a:r>
            <a:endParaRPr sz="21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Penny Mass: Implementation in MY Class</a:t>
            </a:r>
            <a:endParaRPr/>
          </a:p>
        </p:txBody>
      </p:sp>
      <p:sp>
        <p:nvSpPr>
          <p:cNvPr id="183" name="Google Shape;183;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61950" lvl="0" marL="457200" rtl="0" algn="l">
              <a:spcBef>
                <a:spcPts val="0"/>
              </a:spcBef>
              <a:spcAft>
                <a:spcPts val="0"/>
              </a:spcAft>
              <a:buClr>
                <a:schemeClr val="accent2"/>
              </a:buClr>
              <a:buSzPts val="2100"/>
              <a:buChar char="●"/>
            </a:pPr>
            <a:r>
              <a:rPr lang="en" sz="2100">
                <a:solidFill>
                  <a:schemeClr val="accent2"/>
                </a:solidFill>
              </a:rPr>
              <a:t>I teach a short and ‘simple’ particle physics unit at the beginning of my course</a:t>
            </a:r>
            <a:endParaRPr sz="2100">
              <a:solidFill>
                <a:schemeClr val="accent2"/>
              </a:solidFill>
            </a:endParaRPr>
          </a:p>
          <a:p>
            <a:pPr indent="-336550" lvl="1" marL="914400" rtl="0" algn="l">
              <a:spcBef>
                <a:spcPts val="0"/>
              </a:spcBef>
              <a:spcAft>
                <a:spcPts val="0"/>
              </a:spcAft>
              <a:buClr>
                <a:schemeClr val="accent2"/>
              </a:buClr>
              <a:buSzPts val="1700"/>
              <a:buChar char="○"/>
            </a:pPr>
            <a:r>
              <a:rPr lang="en" sz="1700">
                <a:solidFill>
                  <a:schemeClr val="accent2"/>
                </a:solidFill>
              </a:rPr>
              <a:t>This is the first lab, to introduce the data analysis concepts required for particle physics experiments</a:t>
            </a:r>
            <a:endParaRPr sz="1700">
              <a:solidFill>
                <a:schemeClr val="accent2"/>
              </a:solidFill>
            </a:endParaRPr>
          </a:p>
          <a:p>
            <a:pPr indent="0" lvl="0" marL="457200" rtl="0" algn="l">
              <a:spcBef>
                <a:spcPts val="0"/>
              </a:spcBef>
              <a:spcAft>
                <a:spcPts val="0"/>
              </a:spcAft>
              <a:buNone/>
            </a:pPr>
            <a:r>
              <a:t/>
            </a:r>
            <a:endParaRPr sz="2100">
              <a:solidFill>
                <a:schemeClr val="accent2"/>
              </a:solidFill>
            </a:endParaRPr>
          </a:p>
          <a:p>
            <a:pPr indent="-361950" lvl="0" marL="457200" rtl="0" algn="l">
              <a:spcBef>
                <a:spcPts val="0"/>
              </a:spcBef>
              <a:spcAft>
                <a:spcPts val="0"/>
              </a:spcAft>
              <a:buClr>
                <a:schemeClr val="accent2"/>
              </a:buClr>
              <a:buSzPts val="2100"/>
              <a:buChar char="●"/>
            </a:pPr>
            <a:r>
              <a:rPr lang="en" sz="2100">
                <a:solidFill>
                  <a:schemeClr val="accent2"/>
                </a:solidFill>
              </a:rPr>
              <a:t>For my classroom, I have expanded the given materials into a more formal lab assignment, with an </a:t>
            </a:r>
            <a:r>
              <a:rPr lang="en" sz="2100">
                <a:solidFill>
                  <a:schemeClr val="accent2"/>
                </a:solidFill>
              </a:rPr>
              <a:t>explicit procedure and conclusion questions that draw connections to real particle physics data</a:t>
            </a:r>
            <a:endParaRPr sz="2100">
              <a:solidFill>
                <a:schemeClr val="accent2"/>
              </a:solidFill>
            </a:endParaRPr>
          </a:p>
          <a:p>
            <a:pPr indent="-361950" lvl="0" marL="457200" rtl="0" algn="l">
              <a:spcBef>
                <a:spcPts val="0"/>
              </a:spcBef>
              <a:spcAft>
                <a:spcPts val="0"/>
              </a:spcAft>
              <a:buClr>
                <a:schemeClr val="accent2"/>
              </a:buClr>
              <a:buSzPts val="2100"/>
              <a:buChar char="●"/>
            </a:pPr>
            <a:r>
              <a:rPr lang="en" sz="2100">
                <a:solidFill>
                  <a:schemeClr val="accent2"/>
                </a:solidFill>
              </a:rPr>
              <a:t>I also mixed a few nickels, dimes, quarters, and Canadian coinage into the sample to provide an extra challenge: ‘noise’</a:t>
            </a:r>
            <a:endParaRPr sz="2100">
              <a:solidFill>
                <a:schemeClr val="accent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Penny Mass: Implementation in MY Class</a:t>
            </a:r>
            <a:endParaRPr/>
          </a:p>
        </p:txBody>
      </p:sp>
      <p:sp>
        <p:nvSpPr>
          <p:cNvPr id="189" name="Google Shape;189;p33"/>
          <p:cNvSpPr txBox="1"/>
          <p:nvPr>
            <p:ph idx="1" type="body"/>
          </p:nvPr>
        </p:nvSpPr>
        <p:spPr>
          <a:xfrm>
            <a:off x="311700" y="1152475"/>
            <a:ext cx="8520600" cy="38967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900" u="sng">
                <a:solidFill>
                  <a:schemeClr val="accent2"/>
                </a:solidFill>
                <a:latin typeface="Times New Roman"/>
                <a:ea typeface="Times New Roman"/>
                <a:cs typeface="Times New Roman"/>
                <a:sym typeface="Times New Roman"/>
              </a:rPr>
              <a:t>Student Directions</a:t>
            </a:r>
            <a:endParaRPr sz="1900" u="sng">
              <a:solidFill>
                <a:schemeClr val="accent2"/>
              </a:solidFill>
              <a:latin typeface="Times New Roman"/>
              <a:ea typeface="Times New Roman"/>
              <a:cs typeface="Times New Roman"/>
              <a:sym typeface="Times New Roman"/>
            </a:endParaRPr>
          </a:p>
          <a:p>
            <a:pPr indent="0" lvl="0" marL="0" rtl="0" algn="l">
              <a:spcBef>
                <a:spcPts val="0"/>
              </a:spcBef>
              <a:spcAft>
                <a:spcPts val="0"/>
              </a:spcAft>
              <a:buNone/>
            </a:pPr>
            <a:r>
              <a:t/>
            </a:r>
            <a:endParaRPr sz="1900" u="sng">
              <a:solidFill>
                <a:schemeClr val="accent2"/>
              </a:solidFill>
              <a:latin typeface="Times New Roman"/>
              <a:ea typeface="Times New Roman"/>
              <a:cs typeface="Times New Roman"/>
              <a:sym typeface="Times New Roman"/>
            </a:endParaRPr>
          </a:p>
          <a:p>
            <a:pPr indent="0" lvl="0" marL="0" rtl="0" algn="l">
              <a:spcBef>
                <a:spcPts val="0"/>
              </a:spcBef>
              <a:spcAft>
                <a:spcPts val="0"/>
              </a:spcAft>
              <a:buNone/>
            </a:pPr>
            <a:r>
              <a:rPr lang="en" sz="2000">
                <a:solidFill>
                  <a:schemeClr val="accent2"/>
                </a:solidFill>
                <a:latin typeface="Times New Roman"/>
                <a:ea typeface="Times New Roman"/>
                <a:cs typeface="Times New Roman"/>
                <a:sym typeface="Times New Roman"/>
              </a:rPr>
              <a:t>Procedure:</a:t>
            </a:r>
            <a:endParaRPr sz="2000">
              <a:solidFill>
                <a:schemeClr val="accent2"/>
              </a:solidFill>
              <a:latin typeface="Times New Roman"/>
              <a:ea typeface="Times New Roman"/>
              <a:cs typeface="Times New Roman"/>
              <a:sym typeface="Times New Roman"/>
            </a:endParaRPr>
          </a:p>
          <a:p>
            <a:pPr indent="-355600" lvl="0" marL="457200" rtl="0" algn="l">
              <a:spcBef>
                <a:spcPts val="0"/>
              </a:spcBef>
              <a:spcAft>
                <a:spcPts val="0"/>
              </a:spcAft>
              <a:buClr>
                <a:schemeClr val="accent2"/>
              </a:buClr>
              <a:buSzPts val="2000"/>
              <a:buFont typeface="Times New Roman"/>
              <a:buAutoNum type="arabicPeriod"/>
            </a:pPr>
            <a:r>
              <a:rPr lang="en" sz="2000">
                <a:solidFill>
                  <a:schemeClr val="accent2"/>
                </a:solidFill>
                <a:latin typeface="Times New Roman"/>
                <a:ea typeface="Times New Roman"/>
                <a:cs typeface="Times New Roman"/>
                <a:sym typeface="Times New Roman"/>
              </a:rPr>
              <a:t>Open your copy of the Google Sheet for taking your data.</a:t>
            </a:r>
            <a:endParaRPr sz="2000">
              <a:solidFill>
                <a:schemeClr val="accent2"/>
              </a:solidFill>
              <a:latin typeface="Times New Roman"/>
              <a:ea typeface="Times New Roman"/>
              <a:cs typeface="Times New Roman"/>
              <a:sym typeface="Times New Roman"/>
            </a:endParaRPr>
          </a:p>
          <a:p>
            <a:pPr indent="-355600" lvl="0" marL="457200" rtl="0" algn="l">
              <a:spcBef>
                <a:spcPts val="0"/>
              </a:spcBef>
              <a:spcAft>
                <a:spcPts val="0"/>
              </a:spcAft>
              <a:buClr>
                <a:schemeClr val="accent2"/>
              </a:buClr>
              <a:buSzPts val="2000"/>
              <a:buFont typeface="Times New Roman"/>
              <a:buAutoNum type="arabicPeriod"/>
            </a:pPr>
            <a:r>
              <a:rPr lang="en" sz="2000">
                <a:solidFill>
                  <a:schemeClr val="accent2"/>
                </a:solidFill>
                <a:latin typeface="Times New Roman"/>
                <a:ea typeface="Times New Roman"/>
                <a:cs typeface="Times New Roman"/>
                <a:sym typeface="Times New Roman"/>
              </a:rPr>
              <a:t>Use the scale to find the mass, to the hundredth of a gram, of each coin.</a:t>
            </a:r>
            <a:endParaRPr sz="2000">
              <a:solidFill>
                <a:schemeClr val="accent2"/>
              </a:solidFill>
              <a:latin typeface="Times New Roman"/>
              <a:ea typeface="Times New Roman"/>
              <a:cs typeface="Times New Roman"/>
              <a:sym typeface="Times New Roman"/>
            </a:endParaRPr>
          </a:p>
          <a:p>
            <a:pPr indent="-355600" lvl="0" marL="457200" rtl="0" algn="l">
              <a:spcBef>
                <a:spcPts val="0"/>
              </a:spcBef>
              <a:spcAft>
                <a:spcPts val="0"/>
              </a:spcAft>
              <a:buClr>
                <a:schemeClr val="accent2"/>
              </a:buClr>
              <a:buSzPts val="2000"/>
              <a:buFont typeface="Times New Roman"/>
              <a:buAutoNum type="arabicPeriod"/>
            </a:pPr>
            <a:r>
              <a:rPr lang="en" sz="2000">
                <a:solidFill>
                  <a:schemeClr val="accent2"/>
                </a:solidFill>
                <a:latin typeface="Times New Roman"/>
                <a:ea typeface="Times New Roman"/>
                <a:cs typeface="Times New Roman"/>
                <a:sym typeface="Times New Roman"/>
              </a:rPr>
              <a:t>Record in your data table: the mass, the year the coin was minted, and also the condition of the coin (this last is a more subjective measure, of course). </a:t>
            </a:r>
            <a:endParaRPr sz="2000">
              <a:solidFill>
                <a:schemeClr val="accent2"/>
              </a:solidFill>
              <a:latin typeface="Times New Roman"/>
              <a:ea typeface="Times New Roman"/>
              <a:cs typeface="Times New Roman"/>
              <a:sym typeface="Times New Roman"/>
            </a:endParaRPr>
          </a:p>
          <a:p>
            <a:pPr indent="-355600" lvl="1" marL="914400" rtl="0" algn="l">
              <a:spcBef>
                <a:spcPts val="0"/>
              </a:spcBef>
              <a:spcAft>
                <a:spcPts val="0"/>
              </a:spcAft>
              <a:buClr>
                <a:schemeClr val="accent2"/>
              </a:buClr>
              <a:buSzPts val="2000"/>
              <a:buFont typeface="Times New Roman"/>
              <a:buAutoNum type="alphaLcPeriod"/>
            </a:pPr>
            <a:r>
              <a:rPr lang="en" sz="2000">
                <a:solidFill>
                  <a:schemeClr val="accent2"/>
                </a:solidFill>
                <a:latin typeface="Times New Roman"/>
                <a:ea typeface="Times New Roman"/>
                <a:cs typeface="Times New Roman"/>
                <a:sym typeface="Times New Roman"/>
              </a:rPr>
              <a:t>Use 1= Good, 2= Fair, 3= Poor for Coin Quality.</a:t>
            </a:r>
            <a:endParaRPr sz="2000">
              <a:solidFill>
                <a:schemeClr val="accent2"/>
              </a:solidFill>
              <a:latin typeface="Times New Roman"/>
              <a:ea typeface="Times New Roman"/>
              <a:cs typeface="Times New Roman"/>
              <a:sym typeface="Times New Roman"/>
            </a:endParaRPr>
          </a:p>
          <a:p>
            <a:pPr indent="-355600" lvl="0" marL="457200" rtl="0" algn="l">
              <a:spcBef>
                <a:spcPts val="0"/>
              </a:spcBef>
              <a:spcAft>
                <a:spcPts val="0"/>
              </a:spcAft>
              <a:buClr>
                <a:schemeClr val="accent2"/>
              </a:buClr>
              <a:buSzPts val="2000"/>
              <a:buFont typeface="Times New Roman"/>
              <a:buAutoNum type="arabicPeriod"/>
            </a:pPr>
            <a:r>
              <a:rPr lang="en" sz="2000">
                <a:solidFill>
                  <a:schemeClr val="accent2"/>
                </a:solidFill>
                <a:latin typeface="Times New Roman"/>
                <a:ea typeface="Times New Roman"/>
                <a:cs typeface="Times New Roman"/>
                <a:sym typeface="Times New Roman"/>
              </a:rPr>
              <a:t>Once you have recorded the mass of at least 100 coins, you can begin data analysis!</a:t>
            </a:r>
            <a:endParaRPr sz="2000">
              <a:solidFill>
                <a:schemeClr val="accent2"/>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accent2"/>
              </a:solidFill>
              <a:latin typeface="Times New Roman"/>
              <a:ea typeface="Times New Roman"/>
              <a:cs typeface="Times New Roman"/>
              <a:sym typeface="Times New Roman"/>
            </a:endParaRPr>
          </a:p>
          <a:p>
            <a:pPr indent="0" lvl="0" marL="457200" rtl="0" algn="l">
              <a:spcBef>
                <a:spcPts val="0"/>
              </a:spcBef>
              <a:spcAft>
                <a:spcPts val="120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3" name="Shape 193"/>
        <p:cNvGrpSpPr/>
        <p:nvPr/>
      </p:nvGrpSpPr>
      <p:grpSpPr>
        <a:xfrm>
          <a:off x="0" y="0"/>
          <a:ext cx="0" cy="0"/>
          <a:chOff x="0" y="0"/>
          <a:chExt cx="0" cy="0"/>
        </a:xfrm>
      </p:grpSpPr>
      <p:sp>
        <p:nvSpPr>
          <p:cNvPr id="194" name="Google Shape;194;p34"/>
          <p:cNvSpPr txBox="1"/>
          <p:nvPr>
            <p:ph type="title"/>
          </p:nvPr>
        </p:nvSpPr>
        <p:spPr>
          <a:xfrm>
            <a:off x="311700" y="3730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Example: Penny Mass Google Sheet</a:t>
            </a:r>
            <a:endParaRPr>
              <a:solidFill>
                <a:schemeClr val="lt1"/>
              </a:solidFill>
            </a:endParaRPr>
          </a:p>
        </p:txBody>
      </p:sp>
      <p:pic>
        <p:nvPicPr>
          <p:cNvPr id="195" name="Google Shape;195;p34"/>
          <p:cNvPicPr preferRelativeResize="0"/>
          <p:nvPr/>
        </p:nvPicPr>
        <p:blipFill>
          <a:blip r:embed="rId3">
            <a:alphaModFix/>
          </a:blip>
          <a:stretch>
            <a:fillRect/>
          </a:stretch>
        </p:blipFill>
        <p:spPr>
          <a:xfrm>
            <a:off x="126800" y="1136000"/>
            <a:ext cx="8705492" cy="38930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Penny Mass: Implementation in MY Class</a:t>
            </a:r>
            <a:endParaRPr/>
          </a:p>
        </p:txBody>
      </p:sp>
      <p:sp>
        <p:nvSpPr>
          <p:cNvPr id="201" name="Google Shape;201;p35"/>
          <p:cNvSpPr txBox="1"/>
          <p:nvPr>
            <p:ph idx="1" type="body"/>
          </p:nvPr>
        </p:nvSpPr>
        <p:spPr>
          <a:xfrm>
            <a:off x="311700" y="1152475"/>
            <a:ext cx="8520600" cy="40485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In my class, the experimental </a:t>
            </a:r>
            <a:r>
              <a:rPr lang="en"/>
              <a:t>procedure</a:t>
            </a:r>
            <a:r>
              <a:rPr lang="en"/>
              <a:t> is more structured (I tell them WHAT data to take, HOW and WHERE to take it)</a:t>
            </a:r>
            <a:endParaRPr/>
          </a:p>
          <a:p>
            <a:pPr indent="-342900" lvl="0" marL="457200" rtl="0" algn="l">
              <a:spcBef>
                <a:spcPts val="0"/>
              </a:spcBef>
              <a:spcAft>
                <a:spcPts val="0"/>
              </a:spcAft>
              <a:buSzPts val="1800"/>
              <a:buChar char="●"/>
            </a:pPr>
            <a:r>
              <a:rPr lang="en"/>
              <a:t>This allows me to better guide their analysis to ensure they can take-away the skills and understandings that will help them most in my class</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en"/>
              <a:t>Students make histograms and scatter plots of their data</a:t>
            </a:r>
            <a:endParaRPr/>
          </a:p>
          <a:p>
            <a:pPr indent="-317500" lvl="1" marL="914400" rtl="0" algn="l">
              <a:spcBef>
                <a:spcPts val="0"/>
              </a:spcBef>
              <a:spcAft>
                <a:spcPts val="0"/>
              </a:spcAft>
              <a:buSzPts val="1400"/>
              <a:buChar char="○"/>
            </a:pPr>
            <a:r>
              <a:rPr lang="en"/>
              <a:t>For each, they must </a:t>
            </a:r>
            <a:r>
              <a:rPr lang="en"/>
              <a:t>interpret</a:t>
            </a:r>
            <a:r>
              <a:rPr lang="en"/>
              <a:t> their results</a:t>
            </a:r>
            <a:endParaRPr/>
          </a:p>
          <a:p>
            <a:pPr indent="-317500" lvl="1" marL="914400" rtl="0" algn="l">
              <a:spcBef>
                <a:spcPts val="0"/>
              </a:spcBef>
              <a:spcAft>
                <a:spcPts val="0"/>
              </a:spcAft>
              <a:buSzPts val="1400"/>
              <a:buChar char="○"/>
            </a:pPr>
            <a:r>
              <a:rPr lang="en"/>
              <a:t>They also need to explain the uses of each type of plot!</a:t>
            </a:r>
            <a:endParaRPr/>
          </a:p>
          <a:p>
            <a:pPr indent="-317500" lvl="1" marL="914400" rtl="0" algn="l">
              <a:spcBef>
                <a:spcPts val="0"/>
              </a:spcBef>
              <a:spcAft>
                <a:spcPts val="0"/>
              </a:spcAft>
              <a:buSzPts val="1400"/>
              <a:buChar char="○"/>
            </a:pPr>
            <a:r>
              <a:rPr lang="en"/>
              <a:t>Using Google Sheets to do this helps them to develop computer skills they will NEED!</a:t>
            </a:r>
            <a:endParaRPr/>
          </a:p>
          <a:p>
            <a:pPr indent="-342900" lvl="0" marL="457200" rtl="0" algn="l">
              <a:spcBef>
                <a:spcPts val="0"/>
              </a:spcBef>
              <a:spcAft>
                <a:spcPts val="0"/>
              </a:spcAft>
              <a:buSzPts val="1800"/>
              <a:buChar char="●"/>
            </a:pPr>
            <a:r>
              <a:rPr lang="en"/>
              <a:t>They pool their results into a class data set</a:t>
            </a:r>
            <a:endParaRPr/>
          </a:p>
          <a:p>
            <a:pPr indent="-317500" lvl="1" marL="914400" rtl="0" algn="l">
              <a:spcBef>
                <a:spcPts val="0"/>
              </a:spcBef>
              <a:spcAft>
                <a:spcPts val="0"/>
              </a:spcAft>
              <a:buSzPts val="1400"/>
              <a:buChar char="○"/>
            </a:pPr>
            <a:r>
              <a:rPr lang="en"/>
              <a:t>We make a class totals histogram so students can better visualize how more data leads to increased statistical significance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Sample Student Work: Histogram of Coin Mass</a:t>
            </a:r>
            <a:endParaRPr/>
          </a:p>
        </p:txBody>
      </p:sp>
      <p:pic>
        <p:nvPicPr>
          <p:cNvPr id="207" name="Google Shape;207;p36" title="Histogram of Coin Mass (g):"/>
          <p:cNvPicPr preferRelativeResize="0"/>
          <p:nvPr/>
        </p:nvPicPr>
        <p:blipFill>
          <a:blip r:embed="rId3">
            <a:alphaModFix/>
          </a:blip>
          <a:stretch>
            <a:fillRect/>
          </a:stretch>
        </p:blipFill>
        <p:spPr>
          <a:xfrm>
            <a:off x="1176050" y="1112825"/>
            <a:ext cx="6119300" cy="37706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Class Histogram: Mass of US Pennies</a:t>
            </a:r>
            <a:endParaRPr/>
          </a:p>
        </p:txBody>
      </p:sp>
      <p:pic>
        <p:nvPicPr>
          <p:cNvPr id="213" name="Google Shape;213;p37" title="Chart"/>
          <p:cNvPicPr preferRelativeResize="0"/>
          <p:nvPr/>
        </p:nvPicPr>
        <p:blipFill>
          <a:blip r:embed="rId3">
            <a:alphaModFix/>
          </a:blip>
          <a:stretch>
            <a:fillRect/>
          </a:stretch>
        </p:blipFill>
        <p:spPr>
          <a:xfrm>
            <a:off x="152400" y="1170125"/>
            <a:ext cx="8839204" cy="347871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Sample Student Work: Mass of US Pennies</a:t>
            </a:r>
            <a:endParaRPr/>
          </a:p>
        </p:txBody>
      </p:sp>
      <p:pic>
        <p:nvPicPr>
          <p:cNvPr id="219" name="Google Shape;219;p38" title="Chart"/>
          <p:cNvPicPr preferRelativeResize="0"/>
          <p:nvPr/>
        </p:nvPicPr>
        <p:blipFill>
          <a:blip r:embed="rId3">
            <a:alphaModFix/>
          </a:blip>
          <a:stretch>
            <a:fillRect/>
          </a:stretch>
        </p:blipFill>
        <p:spPr>
          <a:xfrm>
            <a:off x="1601900" y="1099350"/>
            <a:ext cx="5940200" cy="36566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Sample Student Work: Mass of US Pennies</a:t>
            </a:r>
            <a:endParaRPr/>
          </a:p>
        </p:txBody>
      </p:sp>
      <p:pic>
        <p:nvPicPr>
          <p:cNvPr id="225" name="Google Shape;225;p39" title="Histogram of Coin Mass (g) vs. Coin Quality"/>
          <p:cNvPicPr preferRelativeResize="0"/>
          <p:nvPr/>
        </p:nvPicPr>
        <p:blipFill>
          <a:blip r:embed="rId3">
            <a:alphaModFix/>
          </a:blip>
          <a:stretch>
            <a:fillRect/>
          </a:stretch>
        </p:blipFill>
        <p:spPr>
          <a:xfrm>
            <a:off x="1246963" y="1017725"/>
            <a:ext cx="6650075" cy="41058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Penny Mass Histogram vs CMS Data Histogram</a:t>
            </a:r>
            <a:endParaRPr/>
          </a:p>
        </p:txBody>
      </p:sp>
      <p:sp>
        <p:nvSpPr>
          <p:cNvPr id="231" name="Google Shape;231;p40"/>
          <p:cNvSpPr txBox="1"/>
          <p:nvPr>
            <p:ph idx="1" type="body"/>
          </p:nvPr>
        </p:nvSpPr>
        <p:spPr>
          <a:xfrm>
            <a:off x="2801842" y="4618050"/>
            <a:ext cx="3331500" cy="5091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i="1" lang="en" sz="1000">
                <a:solidFill>
                  <a:schemeClr val="dk1"/>
                </a:solidFill>
                <a:latin typeface="Times New Roman"/>
                <a:ea typeface="Times New Roman"/>
                <a:cs typeface="Times New Roman"/>
                <a:sym typeface="Times New Roman"/>
              </a:rPr>
              <a:t>Image Credit: QuarkNet BAMC (Big Analysis of Muons) Lecture, Spring 2020.</a:t>
            </a:r>
            <a:endParaRPr i="1" sz="1000">
              <a:solidFill>
                <a:schemeClr val="dk1"/>
              </a:solidFill>
              <a:latin typeface="Times New Roman"/>
              <a:ea typeface="Times New Roman"/>
              <a:cs typeface="Times New Roman"/>
              <a:sym typeface="Times New Roman"/>
            </a:endParaRPr>
          </a:p>
          <a:p>
            <a:pPr indent="0" lvl="0" marL="0" rtl="0" algn="l">
              <a:spcBef>
                <a:spcPts val="0"/>
              </a:spcBef>
              <a:spcAft>
                <a:spcPts val="1200"/>
              </a:spcAft>
              <a:buNone/>
            </a:pPr>
            <a:r>
              <a:t/>
            </a:r>
            <a:endParaRPr>
              <a:solidFill>
                <a:schemeClr val="dk1"/>
              </a:solidFill>
            </a:endParaRPr>
          </a:p>
        </p:txBody>
      </p:sp>
      <p:pic>
        <p:nvPicPr>
          <p:cNvPr id="232" name="Google Shape;232;p40"/>
          <p:cNvPicPr preferRelativeResize="0"/>
          <p:nvPr/>
        </p:nvPicPr>
        <p:blipFill rotWithShape="1">
          <a:blip r:embed="rId3">
            <a:alphaModFix/>
          </a:blip>
          <a:srcRect b="14644" l="16664" r="36380" t="26400"/>
          <a:stretch/>
        </p:blipFill>
        <p:spPr>
          <a:xfrm>
            <a:off x="2081213" y="1103313"/>
            <a:ext cx="4981575" cy="35147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Sample Student Work: Penny Mass Conclusion</a:t>
            </a:r>
            <a:endParaRPr/>
          </a:p>
        </p:txBody>
      </p:sp>
      <p:pic>
        <p:nvPicPr>
          <p:cNvPr id="238" name="Google Shape;238;p41"/>
          <p:cNvPicPr preferRelativeResize="0"/>
          <p:nvPr/>
        </p:nvPicPr>
        <p:blipFill rotWithShape="1">
          <a:blip r:embed="rId3">
            <a:alphaModFix/>
          </a:blip>
          <a:srcRect b="31734" l="17750" r="40845" t="33576"/>
          <a:stretch/>
        </p:blipFill>
        <p:spPr>
          <a:xfrm>
            <a:off x="153050" y="1757050"/>
            <a:ext cx="4418952" cy="2082416"/>
          </a:xfrm>
          <a:prstGeom prst="rect">
            <a:avLst/>
          </a:prstGeom>
          <a:noFill/>
          <a:ln>
            <a:noFill/>
          </a:ln>
        </p:spPr>
      </p:pic>
      <p:pic>
        <p:nvPicPr>
          <p:cNvPr id="239" name="Google Shape;239;p41"/>
          <p:cNvPicPr preferRelativeResize="0"/>
          <p:nvPr/>
        </p:nvPicPr>
        <p:blipFill rotWithShape="1">
          <a:blip r:embed="rId4">
            <a:alphaModFix/>
          </a:blip>
          <a:srcRect b="19829" l="19094" r="40950" t="39495"/>
          <a:stretch/>
        </p:blipFill>
        <p:spPr>
          <a:xfrm>
            <a:off x="4684275" y="1624688"/>
            <a:ext cx="4316899" cy="247196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Description of the DAP, from the DAP:</a:t>
            </a:r>
            <a:endParaRPr/>
          </a:p>
        </p:txBody>
      </p:sp>
      <p:sp>
        <p:nvSpPr>
          <p:cNvPr id="69" name="Google Shape;69;p15"/>
          <p:cNvSpPr txBox="1"/>
          <p:nvPr>
            <p:ph idx="1" type="body"/>
          </p:nvPr>
        </p:nvSpPr>
        <p:spPr>
          <a:xfrm>
            <a:off x="311700" y="1152475"/>
            <a:ext cx="8520600" cy="38589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sz="1886">
                <a:solidFill>
                  <a:schemeClr val="accent2"/>
                </a:solidFill>
              </a:rPr>
              <a:t>The Data Portfolio is a compendium of particle physics classroom activities organized by:</a:t>
            </a:r>
            <a:endParaRPr sz="1886">
              <a:solidFill>
                <a:schemeClr val="accent2"/>
              </a:solidFill>
            </a:endParaRPr>
          </a:p>
          <a:p>
            <a:pPr indent="-345206" lvl="0" marL="457200" rtl="0" algn="l">
              <a:spcBef>
                <a:spcPts val="1100"/>
              </a:spcBef>
              <a:spcAft>
                <a:spcPts val="0"/>
              </a:spcAft>
              <a:buClr>
                <a:schemeClr val="accent2"/>
              </a:buClr>
              <a:buSzPct val="100000"/>
              <a:buChar char="●"/>
            </a:pPr>
            <a:r>
              <a:rPr lang="en" sz="1985">
                <a:solidFill>
                  <a:schemeClr val="accent2"/>
                </a:solidFill>
              </a:rPr>
              <a:t>Data Strand </a:t>
            </a:r>
            <a:endParaRPr sz="1985">
              <a:solidFill>
                <a:schemeClr val="accent2"/>
              </a:solidFill>
            </a:endParaRPr>
          </a:p>
          <a:p>
            <a:pPr indent="-345206" lvl="0" marL="457200" rtl="0" algn="l">
              <a:spcBef>
                <a:spcPts val="0"/>
              </a:spcBef>
              <a:spcAft>
                <a:spcPts val="0"/>
              </a:spcAft>
              <a:buClr>
                <a:schemeClr val="accent2"/>
              </a:buClr>
              <a:buSzPct val="100000"/>
              <a:buChar char="●"/>
            </a:pPr>
            <a:r>
              <a:rPr lang="en" sz="1985">
                <a:solidFill>
                  <a:schemeClr val="accent2"/>
                </a:solidFill>
              </a:rPr>
              <a:t>Level of student engagement (0 - 4)</a:t>
            </a:r>
            <a:endParaRPr sz="1985">
              <a:solidFill>
                <a:schemeClr val="accent2"/>
              </a:solidFill>
            </a:endParaRPr>
          </a:p>
          <a:p>
            <a:pPr indent="-345206" lvl="0" marL="457200" rtl="0" algn="l">
              <a:spcBef>
                <a:spcPts val="0"/>
              </a:spcBef>
              <a:spcAft>
                <a:spcPts val="0"/>
              </a:spcAft>
              <a:buClr>
                <a:schemeClr val="accent2"/>
              </a:buClr>
              <a:buSzPct val="100000"/>
              <a:buChar char="●"/>
            </a:pPr>
            <a:r>
              <a:rPr lang="en" sz="1985">
                <a:solidFill>
                  <a:schemeClr val="accent2"/>
                </a:solidFill>
              </a:rPr>
              <a:t>Curriculum Topics </a:t>
            </a:r>
            <a:endParaRPr sz="1985">
              <a:solidFill>
                <a:schemeClr val="accent2"/>
              </a:solidFill>
            </a:endParaRPr>
          </a:p>
          <a:p>
            <a:pPr indent="-345206" lvl="0" marL="457200" rtl="0" algn="l">
              <a:spcBef>
                <a:spcPts val="0"/>
              </a:spcBef>
              <a:spcAft>
                <a:spcPts val="0"/>
              </a:spcAft>
              <a:buClr>
                <a:schemeClr val="accent2"/>
              </a:buClr>
              <a:buSzPct val="100000"/>
              <a:buChar char="●"/>
            </a:pPr>
            <a:r>
              <a:rPr lang="en" sz="1985">
                <a:solidFill>
                  <a:schemeClr val="accent2"/>
                </a:solidFill>
              </a:rPr>
              <a:t>NGSS Standards </a:t>
            </a:r>
            <a:endParaRPr sz="1985">
              <a:solidFill>
                <a:schemeClr val="accent2"/>
              </a:solidFill>
            </a:endParaRPr>
          </a:p>
          <a:p>
            <a:pPr indent="0" lvl="0" marL="0" marR="177800" rtl="0" algn="l">
              <a:spcBef>
                <a:spcPts val="1100"/>
              </a:spcBef>
              <a:spcAft>
                <a:spcPts val="0"/>
              </a:spcAft>
              <a:buNone/>
            </a:pPr>
            <a:r>
              <a:rPr lang="en" sz="1298">
                <a:solidFill>
                  <a:schemeClr val="accent2"/>
                </a:solidFill>
              </a:rPr>
              <a:t>While each level can be explored individually, students who start in one level and progress to more complex levels experience increasingly engaging and challenging tasks. </a:t>
            </a:r>
            <a:endParaRPr sz="1298">
              <a:solidFill>
                <a:schemeClr val="accent2"/>
              </a:solidFill>
            </a:endParaRPr>
          </a:p>
          <a:p>
            <a:pPr indent="0" lvl="0" marL="0" marR="177800" rtl="0" algn="l">
              <a:spcBef>
                <a:spcPts val="2600"/>
              </a:spcBef>
              <a:spcAft>
                <a:spcPts val="0"/>
              </a:spcAft>
              <a:buNone/>
            </a:pPr>
            <a:r>
              <a:rPr lang="en" sz="1298">
                <a:solidFill>
                  <a:schemeClr val="accent2"/>
                </a:solidFill>
              </a:rPr>
              <a:t>Each Curriculum Topic provides connections between topics routinely covered in physics class and particle physics content and methods. Use the menus to find activities related to the content you are currently covering. </a:t>
            </a:r>
            <a:endParaRPr sz="1298">
              <a:solidFill>
                <a:schemeClr val="accent2"/>
              </a:solidFill>
            </a:endParaRPr>
          </a:p>
          <a:p>
            <a:pPr indent="0" lvl="0" marL="0" marR="177800" rtl="0" algn="l">
              <a:spcBef>
                <a:spcPts val="2600"/>
              </a:spcBef>
              <a:spcAft>
                <a:spcPts val="2600"/>
              </a:spcAft>
              <a:buNone/>
            </a:pPr>
            <a:r>
              <a:rPr lang="en" sz="1091">
                <a:solidFill>
                  <a:schemeClr val="accent2"/>
                </a:solidFill>
              </a:rPr>
              <a:t>We are making Spanish Language versions of the activities. To find the activities with Spanish versions, use the Curriculum Topics menu, scroll to the bottom, select Spanish Language.</a:t>
            </a:r>
            <a:endParaRPr sz="1691">
              <a:solidFill>
                <a:schemeClr val="accent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Implementing the Data Portfolio: 2 Common Methods</a:t>
            </a:r>
            <a:endParaRPr/>
          </a:p>
        </p:txBody>
      </p:sp>
      <p:sp>
        <p:nvSpPr>
          <p:cNvPr id="245" name="Google Shape;245;p42"/>
          <p:cNvSpPr txBox="1"/>
          <p:nvPr>
            <p:ph idx="1" type="body"/>
          </p:nvPr>
        </p:nvSpPr>
        <p:spPr>
          <a:xfrm>
            <a:off x="311700" y="1152475"/>
            <a:ext cx="39999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solidFill>
                  <a:srgbClr val="CCCCCC"/>
                </a:solidFill>
              </a:rPr>
              <a:t>Dedicated Particle Physics Unit</a:t>
            </a:r>
            <a:endParaRPr>
              <a:solidFill>
                <a:srgbClr val="CCCCCC"/>
              </a:solidFill>
            </a:endParaRPr>
          </a:p>
          <a:p>
            <a:pPr indent="0" lvl="0" marL="0" rtl="0" algn="l">
              <a:spcBef>
                <a:spcPts val="0"/>
              </a:spcBef>
              <a:spcAft>
                <a:spcPts val="0"/>
              </a:spcAft>
              <a:buNone/>
            </a:pPr>
            <a:r>
              <a:t/>
            </a:r>
            <a:endParaRPr>
              <a:solidFill>
                <a:srgbClr val="CCCCCC"/>
              </a:solidFill>
            </a:endParaRPr>
          </a:p>
          <a:p>
            <a:pPr indent="-329685" lvl="0" marL="457200" rtl="0" algn="l">
              <a:spcBef>
                <a:spcPts val="0"/>
              </a:spcBef>
              <a:spcAft>
                <a:spcPts val="0"/>
              </a:spcAft>
              <a:buClr>
                <a:srgbClr val="CCCCCC"/>
              </a:buClr>
              <a:buSzPts val="1592"/>
              <a:buChar char="●"/>
            </a:pPr>
            <a:r>
              <a:rPr lang="en" sz="1591">
                <a:solidFill>
                  <a:srgbClr val="CCCCCC"/>
                </a:solidFill>
              </a:rPr>
              <a:t>Some QuarkNet teachers add Particle Physics at the end of the course if time allows</a:t>
            </a:r>
            <a:endParaRPr sz="1591">
              <a:solidFill>
                <a:srgbClr val="CCCCCC"/>
              </a:solidFill>
            </a:endParaRPr>
          </a:p>
          <a:p>
            <a:pPr indent="0" lvl="0" marL="457200" rtl="0" algn="l">
              <a:spcBef>
                <a:spcPts val="0"/>
              </a:spcBef>
              <a:spcAft>
                <a:spcPts val="0"/>
              </a:spcAft>
              <a:buNone/>
            </a:pPr>
            <a:r>
              <a:t/>
            </a:r>
            <a:endParaRPr sz="1591">
              <a:solidFill>
                <a:srgbClr val="CCCCCC"/>
              </a:solidFill>
            </a:endParaRPr>
          </a:p>
          <a:p>
            <a:pPr indent="-329685" lvl="0" marL="457200" rtl="0" algn="l">
              <a:spcBef>
                <a:spcPts val="0"/>
              </a:spcBef>
              <a:spcAft>
                <a:spcPts val="0"/>
              </a:spcAft>
              <a:buClr>
                <a:srgbClr val="CCCCCC"/>
              </a:buClr>
              <a:buSzPts val="1592"/>
              <a:buChar char="●"/>
            </a:pPr>
            <a:r>
              <a:rPr lang="en" sz="1591">
                <a:solidFill>
                  <a:srgbClr val="CCCCCC"/>
                </a:solidFill>
              </a:rPr>
              <a:t>I choose to teach a short Particle Physics unit at the beginning of the year to make sure it happens!</a:t>
            </a:r>
            <a:endParaRPr sz="1591">
              <a:solidFill>
                <a:srgbClr val="CCCCCC"/>
              </a:solidFill>
            </a:endParaRPr>
          </a:p>
          <a:p>
            <a:pPr indent="0" lvl="0" marL="457200" rtl="0" algn="l">
              <a:spcBef>
                <a:spcPts val="0"/>
              </a:spcBef>
              <a:spcAft>
                <a:spcPts val="0"/>
              </a:spcAft>
              <a:buNone/>
            </a:pPr>
            <a:r>
              <a:t/>
            </a:r>
            <a:endParaRPr sz="1591">
              <a:solidFill>
                <a:srgbClr val="CCCCCC"/>
              </a:solidFill>
            </a:endParaRPr>
          </a:p>
          <a:p>
            <a:pPr indent="-329685" lvl="0" marL="457200" rtl="0" algn="l">
              <a:spcBef>
                <a:spcPts val="0"/>
              </a:spcBef>
              <a:spcAft>
                <a:spcPts val="0"/>
              </a:spcAft>
              <a:buClr>
                <a:srgbClr val="CCCCCC"/>
              </a:buClr>
              <a:buSzPts val="1592"/>
              <a:buChar char="●"/>
            </a:pPr>
            <a:r>
              <a:rPr lang="en" sz="1591">
                <a:solidFill>
                  <a:srgbClr val="CCCCCC"/>
                </a:solidFill>
              </a:rPr>
              <a:t>I can then loop concepts back to Particle Physics while teaching Mechanics the rest of the year</a:t>
            </a:r>
            <a:endParaRPr sz="1591">
              <a:solidFill>
                <a:srgbClr val="CCCCCC"/>
              </a:solidFill>
            </a:endParaRPr>
          </a:p>
          <a:p>
            <a:pPr indent="0" lvl="0" marL="0" rtl="0" algn="l">
              <a:spcBef>
                <a:spcPts val="0"/>
              </a:spcBef>
              <a:spcAft>
                <a:spcPts val="1200"/>
              </a:spcAft>
              <a:buNone/>
            </a:pPr>
            <a:r>
              <a:t/>
            </a:r>
            <a:endParaRPr>
              <a:solidFill>
                <a:srgbClr val="B7B7B7"/>
              </a:solidFill>
            </a:endParaRPr>
          </a:p>
        </p:txBody>
      </p:sp>
      <p:sp>
        <p:nvSpPr>
          <p:cNvPr id="246" name="Google Shape;246;p42"/>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CCCCCC"/>
                </a:solidFill>
              </a:rPr>
              <a:t>‘Sprinkle’ Method</a:t>
            </a:r>
            <a:endParaRPr>
              <a:solidFill>
                <a:srgbClr val="CCCCCC"/>
              </a:solidFill>
            </a:endParaRPr>
          </a:p>
          <a:p>
            <a:pPr indent="-323850" lvl="0" marL="457200" rtl="0" algn="l">
              <a:spcBef>
                <a:spcPts val="1200"/>
              </a:spcBef>
              <a:spcAft>
                <a:spcPts val="0"/>
              </a:spcAft>
              <a:buClr>
                <a:srgbClr val="CCCCCC"/>
              </a:buClr>
              <a:buSzPts val="1500"/>
              <a:buChar char="●"/>
            </a:pPr>
            <a:r>
              <a:rPr lang="en" sz="1500">
                <a:solidFill>
                  <a:srgbClr val="CCCCCC"/>
                </a:solidFill>
              </a:rPr>
              <a:t>Traditional Introductory Physics covers Mechanics and E&amp;M</a:t>
            </a:r>
            <a:endParaRPr sz="1500">
              <a:solidFill>
                <a:srgbClr val="CCCCCC"/>
              </a:solidFill>
            </a:endParaRPr>
          </a:p>
          <a:p>
            <a:pPr indent="0" lvl="0" marL="457200" rtl="0" algn="l">
              <a:spcBef>
                <a:spcPts val="0"/>
              </a:spcBef>
              <a:spcAft>
                <a:spcPts val="0"/>
              </a:spcAft>
              <a:buNone/>
            </a:pPr>
            <a:r>
              <a:t/>
            </a:r>
            <a:endParaRPr sz="1500">
              <a:solidFill>
                <a:srgbClr val="CCCCCC"/>
              </a:solidFill>
            </a:endParaRPr>
          </a:p>
          <a:p>
            <a:pPr indent="-323850" lvl="0" marL="457200" rtl="0" algn="l">
              <a:spcBef>
                <a:spcPts val="0"/>
              </a:spcBef>
              <a:spcAft>
                <a:spcPts val="0"/>
              </a:spcAft>
              <a:buClr>
                <a:srgbClr val="CCCCCC"/>
              </a:buClr>
              <a:buSzPts val="1500"/>
              <a:buChar char="●"/>
            </a:pPr>
            <a:r>
              <a:rPr lang="en" sz="1500">
                <a:solidFill>
                  <a:srgbClr val="CCCCCC"/>
                </a:solidFill>
              </a:rPr>
              <a:t>Those concepts have many applications in Particle Physics!</a:t>
            </a:r>
            <a:endParaRPr sz="1500">
              <a:solidFill>
                <a:srgbClr val="CCCCCC"/>
              </a:solidFill>
            </a:endParaRPr>
          </a:p>
          <a:p>
            <a:pPr indent="0" lvl="0" marL="457200" rtl="0" algn="l">
              <a:spcBef>
                <a:spcPts val="0"/>
              </a:spcBef>
              <a:spcAft>
                <a:spcPts val="0"/>
              </a:spcAft>
              <a:buNone/>
            </a:pPr>
            <a:r>
              <a:t/>
            </a:r>
            <a:endParaRPr sz="1500">
              <a:solidFill>
                <a:srgbClr val="CCCCCC"/>
              </a:solidFill>
            </a:endParaRPr>
          </a:p>
          <a:p>
            <a:pPr indent="-323850" lvl="0" marL="457200" rtl="0" algn="l">
              <a:spcBef>
                <a:spcPts val="0"/>
              </a:spcBef>
              <a:spcAft>
                <a:spcPts val="0"/>
              </a:spcAft>
              <a:buClr>
                <a:srgbClr val="CCCCCC"/>
              </a:buClr>
              <a:buSzPts val="1500"/>
              <a:buChar char="●"/>
            </a:pPr>
            <a:r>
              <a:rPr lang="en" sz="1500">
                <a:solidFill>
                  <a:srgbClr val="CCCCCC"/>
                </a:solidFill>
              </a:rPr>
              <a:t>Some QuarkNet teachers select Data Portfolio activities that relate to specific concepts and use them throughout the year</a:t>
            </a:r>
            <a:endParaRPr sz="1500">
              <a:solidFill>
                <a:srgbClr val="CCCCCC"/>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None/>
            </a:pPr>
            <a:r>
              <a:rPr b="1" lang="en" sz="2372">
                <a:latin typeface="Roboto"/>
                <a:ea typeface="Roboto"/>
                <a:cs typeface="Roboto"/>
                <a:sym typeface="Roboto"/>
              </a:rPr>
              <a:t>Method 1: Dedicated Particle Physics Unit</a:t>
            </a:r>
            <a:endParaRPr b="1" sz="2372">
              <a:latin typeface="Roboto"/>
              <a:ea typeface="Roboto"/>
              <a:cs typeface="Roboto"/>
              <a:sym typeface="Roboto"/>
            </a:endParaRPr>
          </a:p>
          <a:p>
            <a:pPr indent="0" lvl="0" marL="0" rtl="0" algn="l">
              <a:spcBef>
                <a:spcPts val="1200"/>
              </a:spcBef>
              <a:spcAft>
                <a:spcPts val="0"/>
              </a:spcAft>
              <a:buNone/>
            </a:pPr>
            <a:r>
              <a:t/>
            </a:r>
            <a:endParaRPr/>
          </a:p>
        </p:txBody>
      </p:sp>
      <p:sp>
        <p:nvSpPr>
          <p:cNvPr id="252" name="Google Shape;252;p43"/>
          <p:cNvSpPr txBox="1"/>
          <p:nvPr>
            <p:ph idx="1" type="body"/>
          </p:nvPr>
        </p:nvSpPr>
        <p:spPr>
          <a:xfrm>
            <a:off x="311700" y="1152475"/>
            <a:ext cx="4039200" cy="38715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b="1" lang="en" sz="1595">
                <a:solidFill>
                  <a:schemeClr val="accent2"/>
                </a:solidFill>
                <a:latin typeface="Roboto"/>
                <a:ea typeface="Roboto"/>
                <a:cs typeface="Roboto"/>
                <a:sym typeface="Roboto"/>
              </a:rPr>
              <a:t>Agenda:</a:t>
            </a:r>
            <a:endParaRPr b="1" sz="1595">
              <a:solidFill>
                <a:schemeClr val="accent2"/>
              </a:solidFill>
              <a:latin typeface="Roboto"/>
              <a:ea typeface="Roboto"/>
              <a:cs typeface="Roboto"/>
              <a:sym typeface="Roboto"/>
            </a:endParaRPr>
          </a:p>
          <a:p>
            <a:pPr indent="0" lvl="0" marL="0" rtl="0" algn="l">
              <a:spcBef>
                <a:spcPts val="1200"/>
              </a:spcBef>
              <a:spcAft>
                <a:spcPts val="0"/>
              </a:spcAft>
              <a:buNone/>
            </a:pPr>
            <a:r>
              <a:rPr lang="en" sz="1595">
                <a:solidFill>
                  <a:schemeClr val="accent2"/>
                </a:solidFill>
                <a:latin typeface="Roboto"/>
                <a:ea typeface="Roboto"/>
                <a:cs typeface="Roboto"/>
                <a:sym typeface="Roboto"/>
              </a:rPr>
              <a:t>Day 1: Particle Card Sort, Notes Part 1, and Particle Adventure Part 1</a:t>
            </a:r>
            <a:endParaRPr sz="1595">
              <a:solidFill>
                <a:schemeClr val="accent2"/>
              </a:solidFill>
              <a:latin typeface="Roboto"/>
              <a:ea typeface="Roboto"/>
              <a:cs typeface="Roboto"/>
              <a:sym typeface="Roboto"/>
            </a:endParaRPr>
          </a:p>
          <a:p>
            <a:pPr indent="0" lvl="0" marL="0" rtl="0" algn="l">
              <a:spcBef>
                <a:spcPts val="1200"/>
              </a:spcBef>
              <a:spcAft>
                <a:spcPts val="0"/>
              </a:spcAft>
              <a:buNone/>
            </a:pPr>
            <a:r>
              <a:rPr lang="en" sz="1595">
                <a:solidFill>
                  <a:schemeClr val="accent2"/>
                </a:solidFill>
                <a:latin typeface="Roboto"/>
                <a:ea typeface="Roboto"/>
                <a:cs typeface="Roboto"/>
                <a:sym typeface="Roboto"/>
              </a:rPr>
              <a:t>Day 2: Particle Adventure Part 2 and Particle Reactions (Notes and Problems)</a:t>
            </a:r>
            <a:endParaRPr sz="1595">
              <a:solidFill>
                <a:schemeClr val="accent2"/>
              </a:solidFill>
              <a:latin typeface="Roboto"/>
              <a:ea typeface="Roboto"/>
              <a:cs typeface="Roboto"/>
              <a:sym typeface="Roboto"/>
            </a:endParaRPr>
          </a:p>
          <a:p>
            <a:pPr indent="0" lvl="0" marL="0" rtl="0" algn="l">
              <a:spcBef>
                <a:spcPts val="1200"/>
              </a:spcBef>
              <a:spcAft>
                <a:spcPts val="0"/>
              </a:spcAft>
              <a:buNone/>
            </a:pPr>
            <a:r>
              <a:rPr lang="en" sz="1595">
                <a:solidFill>
                  <a:schemeClr val="accent2"/>
                </a:solidFill>
                <a:latin typeface="Roboto"/>
                <a:ea typeface="Roboto"/>
                <a:cs typeface="Roboto"/>
                <a:sym typeface="Roboto"/>
              </a:rPr>
              <a:t>Day 3: Notes Part 3 and Particle Adventure Part 3</a:t>
            </a:r>
            <a:endParaRPr sz="1595">
              <a:solidFill>
                <a:schemeClr val="accent2"/>
              </a:solidFill>
              <a:latin typeface="Roboto"/>
              <a:ea typeface="Roboto"/>
              <a:cs typeface="Roboto"/>
              <a:sym typeface="Roboto"/>
            </a:endParaRPr>
          </a:p>
          <a:p>
            <a:pPr indent="0" lvl="0" marL="0" rtl="0" algn="l">
              <a:spcBef>
                <a:spcPts val="1200"/>
              </a:spcBef>
              <a:spcAft>
                <a:spcPts val="0"/>
              </a:spcAft>
              <a:buNone/>
            </a:pPr>
            <a:r>
              <a:rPr lang="en" sz="1595">
                <a:solidFill>
                  <a:schemeClr val="accent2"/>
                </a:solidFill>
                <a:latin typeface="Roboto"/>
                <a:ea typeface="Roboto"/>
                <a:cs typeface="Roboto"/>
                <a:sym typeface="Roboto"/>
              </a:rPr>
              <a:t>Day 4: The Ghost Particle </a:t>
            </a:r>
            <a:endParaRPr sz="1595">
              <a:solidFill>
                <a:schemeClr val="accent2"/>
              </a:solidFill>
              <a:latin typeface="Roboto"/>
              <a:ea typeface="Roboto"/>
              <a:cs typeface="Roboto"/>
              <a:sym typeface="Roboto"/>
            </a:endParaRPr>
          </a:p>
          <a:p>
            <a:pPr indent="0" lvl="0" marL="0" rtl="0" algn="l">
              <a:spcBef>
                <a:spcPts val="1200"/>
              </a:spcBef>
              <a:spcAft>
                <a:spcPts val="0"/>
              </a:spcAft>
              <a:buNone/>
            </a:pPr>
            <a:r>
              <a:rPr lang="en" sz="1595">
                <a:solidFill>
                  <a:schemeClr val="accent2"/>
                </a:solidFill>
                <a:latin typeface="Roboto"/>
                <a:ea typeface="Roboto"/>
                <a:cs typeface="Roboto"/>
                <a:sym typeface="Roboto"/>
              </a:rPr>
              <a:t>Day 5: Penny Lab Part 1</a:t>
            </a:r>
            <a:endParaRPr sz="1595">
              <a:solidFill>
                <a:schemeClr val="accent2"/>
              </a:solidFill>
              <a:latin typeface="Roboto"/>
              <a:ea typeface="Roboto"/>
              <a:cs typeface="Roboto"/>
              <a:sym typeface="Roboto"/>
            </a:endParaRPr>
          </a:p>
          <a:p>
            <a:pPr indent="0" lvl="0" marL="0" rtl="0" algn="l">
              <a:spcBef>
                <a:spcPts val="1200"/>
              </a:spcBef>
              <a:spcAft>
                <a:spcPts val="0"/>
              </a:spcAft>
              <a:buNone/>
            </a:pPr>
            <a:r>
              <a:rPr lang="en" sz="1595">
                <a:solidFill>
                  <a:schemeClr val="accent2"/>
                </a:solidFill>
                <a:latin typeface="Roboto"/>
                <a:ea typeface="Roboto"/>
                <a:cs typeface="Roboto"/>
                <a:sym typeface="Roboto"/>
              </a:rPr>
              <a:t>Day 6: Penny Lab Part 2</a:t>
            </a:r>
            <a:endParaRPr sz="1595">
              <a:solidFill>
                <a:schemeClr val="accent2"/>
              </a:solidFill>
              <a:latin typeface="Roboto"/>
              <a:ea typeface="Roboto"/>
              <a:cs typeface="Roboto"/>
              <a:sym typeface="Roboto"/>
            </a:endParaRPr>
          </a:p>
          <a:p>
            <a:pPr indent="0" lvl="0" marL="0" rtl="0" algn="l">
              <a:spcBef>
                <a:spcPts val="1200"/>
              </a:spcBef>
              <a:spcAft>
                <a:spcPts val="0"/>
              </a:spcAft>
              <a:buNone/>
            </a:pPr>
            <a:r>
              <a:rPr lang="en" sz="1595">
                <a:solidFill>
                  <a:schemeClr val="accent2"/>
                </a:solidFill>
                <a:latin typeface="Roboto"/>
                <a:ea typeface="Roboto"/>
                <a:cs typeface="Roboto"/>
                <a:sym typeface="Roboto"/>
              </a:rPr>
              <a:t>Day 7: CRMD Lab Part 1</a:t>
            </a:r>
            <a:endParaRPr sz="1595">
              <a:solidFill>
                <a:schemeClr val="accent2"/>
              </a:solidFill>
              <a:latin typeface="Roboto"/>
              <a:ea typeface="Roboto"/>
              <a:cs typeface="Roboto"/>
              <a:sym typeface="Roboto"/>
            </a:endParaRPr>
          </a:p>
          <a:p>
            <a:pPr indent="0" lvl="0" marL="0" rtl="0" algn="l">
              <a:spcBef>
                <a:spcPts val="1200"/>
              </a:spcBef>
              <a:spcAft>
                <a:spcPts val="0"/>
              </a:spcAft>
              <a:buNone/>
            </a:pPr>
            <a:r>
              <a:rPr lang="en" sz="1595">
                <a:solidFill>
                  <a:schemeClr val="accent2"/>
                </a:solidFill>
                <a:latin typeface="Roboto"/>
                <a:ea typeface="Roboto"/>
                <a:cs typeface="Roboto"/>
                <a:sym typeface="Roboto"/>
              </a:rPr>
              <a:t>Day 8: CRMD  Lab Part 2</a:t>
            </a:r>
            <a:endParaRPr sz="1595">
              <a:solidFill>
                <a:schemeClr val="accent2"/>
              </a:solidFill>
              <a:latin typeface="Roboto"/>
              <a:ea typeface="Roboto"/>
              <a:cs typeface="Roboto"/>
              <a:sym typeface="Roboto"/>
            </a:endParaRPr>
          </a:p>
          <a:p>
            <a:pPr indent="0" lvl="0" marL="0" rtl="0" algn="l">
              <a:spcBef>
                <a:spcPts val="1200"/>
              </a:spcBef>
              <a:spcAft>
                <a:spcPts val="0"/>
              </a:spcAft>
              <a:buNone/>
            </a:pPr>
            <a:r>
              <a:rPr lang="en" sz="1595">
                <a:solidFill>
                  <a:schemeClr val="accent2"/>
                </a:solidFill>
                <a:latin typeface="Roboto"/>
                <a:ea typeface="Roboto"/>
                <a:cs typeface="Roboto"/>
                <a:sym typeface="Roboto"/>
              </a:rPr>
              <a:t>Day 9: Review and Particle Physics Bingo!</a:t>
            </a:r>
            <a:endParaRPr sz="1595">
              <a:solidFill>
                <a:schemeClr val="accent2"/>
              </a:solidFill>
              <a:latin typeface="Roboto"/>
              <a:ea typeface="Roboto"/>
              <a:cs typeface="Roboto"/>
              <a:sym typeface="Roboto"/>
            </a:endParaRPr>
          </a:p>
          <a:p>
            <a:pPr indent="0" lvl="0" marL="0" rtl="0" algn="l">
              <a:spcBef>
                <a:spcPts val="1200"/>
              </a:spcBef>
              <a:spcAft>
                <a:spcPts val="1200"/>
              </a:spcAft>
              <a:buNone/>
            </a:pPr>
            <a:r>
              <a:rPr lang="en" sz="1595">
                <a:solidFill>
                  <a:schemeClr val="accent2"/>
                </a:solidFill>
                <a:latin typeface="Roboto"/>
                <a:ea typeface="Roboto"/>
                <a:cs typeface="Roboto"/>
                <a:sym typeface="Roboto"/>
              </a:rPr>
              <a:t>Day 10: Test</a:t>
            </a:r>
            <a:endParaRPr sz="2095">
              <a:solidFill>
                <a:schemeClr val="accent2"/>
              </a:solidFill>
            </a:endParaRPr>
          </a:p>
        </p:txBody>
      </p:sp>
      <p:sp>
        <p:nvSpPr>
          <p:cNvPr id="253" name="Google Shape;253;p43"/>
          <p:cNvSpPr txBox="1"/>
          <p:nvPr>
            <p:ph idx="2" type="body"/>
          </p:nvPr>
        </p:nvSpPr>
        <p:spPr>
          <a:xfrm>
            <a:off x="4572000" y="1152475"/>
            <a:ext cx="4429200" cy="3990900"/>
          </a:xfrm>
          <a:prstGeom prst="rect">
            <a:avLst/>
          </a:prstGeom>
        </p:spPr>
        <p:txBody>
          <a:bodyPr anchorCtr="0" anchor="t" bIns="91425" lIns="91425" spcFirstLastPara="1" rIns="91425" wrap="square" tIns="91425">
            <a:normAutofit fontScale="47500" lnSpcReduction="20000"/>
          </a:bodyPr>
          <a:lstStyle/>
          <a:p>
            <a:pPr indent="0" lvl="0" marL="0" rtl="0" algn="l">
              <a:spcBef>
                <a:spcPts val="0"/>
              </a:spcBef>
              <a:spcAft>
                <a:spcPts val="0"/>
              </a:spcAft>
              <a:buNone/>
            </a:pPr>
            <a:r>
              <a:rPr b="1" lang="en" sz="2364">
                <a:solidFill>
                  <a:schemeClr val="accent2"/>
                </a:solidFill>
                <a:latin typeface="Roboto"/>
                <a:ea typeface="Roboto"/>
                <a:cs typeface="Roboto"/>
                <a:sym typeface="Roboto"/>
              </a:rPr>
              <a:t>Objectives:</a:t>
            </a:r>
            <a:endParaRPr b="1" sz="2364">
              <a:solidFill>
                <a:schemeClr val="accent2"/>
              </a:solidFill>
              <a:latin typeface="Roboto"/>
              <a:ea typeface="Roboto"/>
              <a:cs typeface="Roboto"/>
              <a:sym typeface="Roboto"/>
            </a:endParaRPr>
          </a:p>
          <a:p>
            <a:pPr indent="0" lvl="0" marL="0" rtl="0" algn="l">
              <a:spcBef>
                <a:spcPts val="1200"/>
              </a:spcBef>
              <a:spcAft>
                <a:spcPts val="0"/>
              </a:spcAft>
              <a:buNone/>
            </a:pPr>
            <a:r>
              <a:rPr lang="en" sz="2364">
                <a:solidFill>
                  <a:schemeClr val="accent2"/>
                </a:solidFill>
                <a:latin typeface="Roboto"/>
                <a:ea typeface="Roboto"/>
                <a:cs typeface="Roboto"/>
                <a:sym typeface="Roboto"/>
              </a:rPr>
              <a:t>Students will be able to.....</a:t>
            </a:r>
            <a:endParaRPr sz="2364">
              <a:solidFill>
                <a:schemeClr val="accent2"/>
              </a:solidFill>
              <a:latin typeface="Roboto"/>
              <a:ea typeface="Roboto"/>
              <a:cs typeface="Roboto"/>
              <a:sym typeface="Roboto"/>
            </a:endParaRPr>
          </a:p>
          <a:p>
            <a:pPr indent="-299908" lvl="0" marL="457200" rtl="0" algn="l">
              <a:spcBef>
                <a:spcPts val="2000"/>
              </a:spcBef>
              <a:spcAft>
                <a:spcPts val="0"/>
              </a:spcAft>
              <a:buClr>
                <a:schemeClr val="accent2"/>
              </a:buClr>
              <a:buSzPct val="100000"/>
              <a:buFont typeface="Roboto"/>
              <a:buChar char="●"/>
            </a:pPr>
            <a:r>
              <a:rPr lang="en" sz="2364">
                <a:solidFill>
                  <a:schemeClr val="accent2"/>
                </a:solidFill>
                <a:latin typeface="Roboto"/>
                <a:ea typeface="Roboto"/>
                <a:cs typeface="Roboto"/>
                <a:sym typeface="Roboto"/>
              </a:rPr>
              <a:t>describe the Standard Model of Particle Physics</a:t>
            </a:r>
            <a:endParaRPr sz="2364">
              <a:solidFill>
                <a:schemeClr val="accent2"/>
              </a:solidFill>
              <a:latin typeface="Roboto"/>
              <a:ea typeface="Roboto"/>
              <a:cs typeface="Roboto"/>
              <a:sym typeface="Roboto"/>
            </a:endParaRPr>
          </a:p>
          <a:p>
            <a:pPr indent="-299908" lvl="0" marL="457200" rtl="0" algn="l">
              <a:spcBef>
                <a:spcPts val="0"/>
              </a:spcBef>
              <a:spcAft>
                <a:spcPts val="0"/>
              </a:spcAft>
              <a:buClr>
                <a:schemeClr val="accent2"/>
              </a:buClr>
              <a:buSzPct val="100000"/>
              <a:buFont typeface="Roboto"/>
              <a:buChar char="●"/>
            </a:pPr>
            <a:r>
              <a:rPr lang="en" sz="2364">
                <a:solidFill>
                  <a:schemeClr val="accent2"/>
                </a:solidFill>
                <a:latin typeface="Roboto"/>
                <a:ea typeface="Roboto"/>
                <a:cs typeface="Roboto"/>
                <a:sym typeface="Roboto"/>
              </a:rPr>
              <a:t>identify and classify fundamental particles according to the Standard Model</a:t>
            </a:r>
            <a:endParaRPr sz="2364">
              <a:solidFill>
                <a:schemeClr val="accent2"/>
              </a:solidFill>
              <a:latin typeface="Roboto"/>
              <a:ea typeface="Roboto"/>
              <a:cs typeface="Roboto"/>
              <a:sym typeface="Roboto"/>
            </a:endParaRPr>
          </a:p>
          <a:p>
            <a:pPr indent="-299908" lvl="0" marL="457200" rtl="0" algn="l">
              <a:spcBef>
                <a:spcPts val="0"/>
              </a:spcBef>
              <a:spcAft>
                <a:spcPts val="0"/>
              </a:spcAft>
              <a:buClr>
                <a:schemeClr val="accent2"/>
              </a:buClr>
              <a:buSzPct val="100000"/>
              <a:buFont typeface="Roboto"/>
              <a:buChar char="●"/>
            </a:pPr>
            <a:r>
              <a:rPr lang="en" sz="2364">
                <a:solidFill>
                  <a:schemeClr val="accent2"/>
                </a:solidFill>
                <a:latin typeface="Roboto"/>
                <a:ea typeface="Roboto"/>
                <a:cs typeface="Roboto"/>
                <a:sym typeface="Roboto"/>
              </a:rPr>
              <a:t>balance particle reactions</a:t>
            </a:r>
            <a:endParaRPr sz="2364">
              <a:solidFill>
                <a:schemeClr val="accent2"/>
              </a:solidFill>
              <a:latin typeface="Roboto"/>
              <a:ea typeface="Roboto"/>
              <a:cs typeface="Roboto"/>
              <a:sym typeface="Roboto"/>
            </a:endParaRPr>
          </a:p>
          <a:p>
            <a:pPr indent="-299908" lvl="0" marL="457200" rtl="0" algn="l">
              <a:spcBef>
                <a:spcPts val="0"/>
              </a:spcBef>
              <a:spcAft>
                <a:spcPts val="0"/>
              </a:spcAft>
              <a:buClr>
                <a:schemeClr val="accent2"/>
              </a:buClr>
              <a:buSzPct val="100000"/>
              <a:buFont typeface="Roboto"/>
              <a:buChar char="●"/>
            </a:pPr>
            <a:r>
              <a:rPr lang="en" sz="2364">
                <a:solidFill>
                  <a:schemeClr val="accent2"/>
                </a:solidFill>
                <a:latin typeface="Roboto"/>
                <a:ea typeface="Roboto"/>
                <a:cs typeface="Roboto"/>
                <a:sym typeface="Roboto"/>
              </a:rPr>
              <a:t>conduct a particle physics-type experiment</a:t>
            </a:r>
            <a:endParaRPr sz="2364">
              <a:solidFill>
                <a:schemeClr val="accent2"/>
              </a:solidFill>
              <a:latin typeface="Roboto"/>
              <a:ea typeface="Roboto"/>
              <a:cs typeface="Roboto"/>
              <a:sym typeface="Roboto"/>
            </a:endParaRPr>
          </a:p>
          <a:p>
            <a:pPr indent="-299908" lvl="0" marL="457200" rtl="0" algn="l">
              <a:spcBef>
                <a:spcPts val="0"/>
              </a:spcBef>
              <a:spcAft>
                <a:spcPts val="0"/>
              </a:spcAft>
              <a:buClr>
                <a:schemeClr val="accent2"/>
              </a:buClr>
              <a:buSzPct val="100000"/>
              <a:buFont typeface="Roboto"/>
              <a:buChar char="●"/>
            </a:pPr>
            <a:r>
              <a:rPr lang="en" sz="2364">
                <a:solidFill>
                  <a:schemeClr val="accent2"/>
                </a:solidFill>
                <a:latin typeface="Roboto"/>
                <a:ea typeface="Roboto"/>
                <a:cs typeface="Roboto"/>
                <a:sym typeface="Roboto"/>
              </a:rPr>
              <a:t>collect and analyze experimental particle data</a:t>
            </a:r>
            <a:endParaRPr sz="2364">
              <a:solidFill>
                <a:schemeClr val="accent2"/>
              </a:solidFill>
              <a:latin typeface="Roboto"/>
              <a:ea typeface="Roboto"/>
              <a:cs typeface="Roboto"/>
              <a:sym typeface="Roboto"/>
            </a:endParaRPr>
          </a:p>
          <a:p>
            <a:pPr indent="0" lvl="0" marL="0" rtl="0" algn="l">
              <a:spcBef>
                <a:spcPts val="2000"/>
              </a:spcBef>
              <a:spcAft>
                <a:spcPts val="0"/>
              </a:spcAft>
              <a:buNone/>
            </a:pPr>
            <a:r>
              <a:rPr b="1" lang="en" sz="2364">
                <a:solidFill>
                  <a:schemeClr val="accent2"/>
                </a:solidFill>
                <a:latin typeface="Roboto"/>
                <a:ea typeface="Roboto"/>
                <a:cs typeface="Roboto"/>
                <a:sym typeface="Roboto"/>
              </a:rPr>
              <a:t>Success Criteria:</a:t>
            </a:r>
            <a:endParaRPr b="1" sz="2364">
              <a:solidFill>
                <a:schemeClr val="accent2"/>
              </a:solidFill>
              <a:latin typeface="Roboto"/>
              <a:ea typeface="Roboto"/>
              <a:cs typeface="Roboto"/>
              <a:sym typeface="Roboto"/>
            </a:endParaRPr>
          </a:p>
          <a:p>
            <a:pPr indent="0" lvl="0" marL="0" rtl="0" algn="l">
              <a:spcBef>
                <a:spcPts val="0"/>
              </a:spcBef>
              <a:spcAft>
                <a:spcPts val="0"/>
              </a:spcAft>
              <a:buNone/>
            </a:pPr>
            <a:r>
              <a:rPr lang="en" sz="2364">
                <a:solidFill>
                  <a:schemeClr val="accent2"/>
                </a:solidFill>
                <a:latin typeface="Roboto"/>
                <a:ea typeface="Roboto"/>
                <a:cs typeface="Roboto"/>
                <a:sym typeface="Roboto"/>
              </a:rPr>
              <a:t>In order to show mastery, students will...</a:t>
            </a:r>
            <a:endParaRPr sz="2364">
              <a:solidFill>
                <a:schemeClr val="accent2"/>
              </a:solidFill>
              <a:latin typeface="Roboto"/>
              <a:ea typeface="Roboto"/>
              <a:cs typeface="Roboto"/>
              <a:sym typeface="Roboto"/>
            </a:endParaRPr>
          </a:p>
          <a:p>
            <a:pPr indent="-299908" lvl="0" marL="457200" rtl="0" algn="l">
              <a:spcBef>
                <a:spcPts val="2000"/>
              </a:spcBef>
              <a:spcAft>
                <a:spcPts val="0"/>
              </a:spcAft>
              <a:buClr>
                <a:schemeClr val="accent2"/>
              </a:buClr>
              <a:buSzPct val="100000"/>
              <a:buFont typeface="Roboto"/>
              <a:buChar char="●"/>
            </a:pPr>
            <a:r>
              <a:rPr lang="en" sz="2364">
                <a:solidFill>
                  <a:schemeClr val="accent2"/>
                </a:solidFill>
                <a:latin typeface="Roboto"/>
                <a:ea typeface="Roboto"/>
                <a:cs typeface="Roboto"/>
                <a:sym typeface="Roboto"/>
              </a:rPr>
              <a:t>define leptons, quarks, hadrons, bosons.</a:t>
            </a:r>
            <a:endParaRPr sz="2364">
              <a:solidFill>
                <a:schemeClr val="accent2"/>
              </a:solidFill>
              <a:latin typeface="Roboto"/>
              <a:ea typeface="Roboto"/>
              <a:cs typeface="Roboto"/>
              <a:sym typeface="Roboto"/>
            </a:endParaRPr>
          </a:p>
          <a:p>
            <a:pPr indent="-299908" lvl="0" marL="457200" rtl="0" algn="l">
              <a:spcBef>
                <a:spcPts val="0"/>
              </a:spcBef>
              <a:spcAft>
                <a:spcPts val="0"/>
              </a:spcAft>
              <a:buClr>
                <a:schemeClr val="accent2"/>
              </a:buClr>
              <a:buSzPct val="100000"/>
              <a:buFont typeface="Roboto"/>
              <a:buChar char="●"/>
            </a:pPr>
            <a:r>
              <a:rPr lang="en" sz="2364">
                <a:solidFill>
                  <a:schemeClr val="accent2"/>
                </a:solidFill>
                <a:latin typeface="Roboto"/>
                <a:ea typeface="Roboto"/>
                <a:cs typeface="Roboto"/>
                <a:sym typeface="Roboto"/>
              </a:rPr>
              <a:t>use conservation laws to determine allowed particle reactions</a:t>
            </a:r>
            <a:endParaRPr sz="2364">
              <a:solidFill>
                <a:schemeClr val="accent2"/>
              </a:solidFill>
              <a:latin typeface="Roboto"/>
              <a:ea typeface="Roboto"/>
              <a:cs typeface="Roboto"/>
              <a:sym typeface="Roboto"/>
            </a:endParaRPr>
          </a:p>
          <a:p>
            <a:pPr indent="-299908" lvl="0" marL="457200" rtl="0" algn="l">
              <a:spcBef>
                <a:spcPts val="0"/>
              </a:spcBef>
              <a:spcAft>
                <a:spcPts val="0"/>
              </a:spcAft>
              <a:buClr>
                <a:schemeClr val="accent2"/>
              </a:buClr>
              <a:buSzPct val="100000"/>
              <a:buFont typeface="Roboto"/>
              <a:buChar char="●"/>
            </a:pPr>
            <a:r>
              <a:rPr lang="en" sz="2364">
                <a:solidFill>
                  <a:schemeClr val="accent2"/>
                </a:solidFill>
                <a:latin typeface="Roboto"/>
                <a:ea typeface="Roboto"/>
                <a:cs typeface="Roboto"/>
                <a:sym typeface="Roboto"/>
              </a:rPr>
              <a:t>design an experiment to measure muon data</a:t>
            </a:r>
            <a:endParaRPr sz="2364">
              <a:solidFill>
                <a:schemeClr val="accent2"/>
              </a:solidFill>
              <a:latin typeface="Roboto"/>
              <a:ea typeface="Roboto"/>
              <a:cs typeface="Roboto"/>
              <a:sym typeface="Roboto"/>
            </a:endParaRPr>
          </a:p>
          <a:p>
            <a:pPr indent="-299908" lvl="0" marL="457200" rtl="0" algn="l">
              <a:spcBef>
                <a:spcPts val="0"/>
              </a:spcBef>
              <a:spcAft>
                <a:spcPts val="0"/>
              </a:spcAft>
              <a:buClr>
                <a:schemeClr val="accent2"/>
              </a:buClr>
              <a:buSzPct val="100000"/>
              <a:buFont typeface="Roboto"/>
              <a:buChar char="●"/>
            </a:pPr>
            <a:r>
              <a:rPr lang="en" sz="2364">
                <a:solidFill>
                  <a:schemeClr val="accent2"/>
                </a:solidFill>
                <a:latin typeface="Roboto"/>
                <a:ea typeface="Roboto"/>
                <a:cs typeface="Roboto"/>
                <a:sym typeface="Roboto"/>
              </a:rPr>
              <a:t>create histograms to analyze large data sets</a:t>
            </a:r>
            <a:endParaRPr sz="2364">
              <a:solidFill>
                <a:schemeClr val="accent2"/>
              </a:solidFill>
              <a:latin typeface="Roboto"/>
              <a:ea typeface="Roboto"/>
              <a:cs typeface="Roboto"/>
              <a:sym typeface="Roboto"/>
            </a:endParaRPr>
          </a:p>
          <a:p>
            <a:pPr indent="0" lvl="0" marL="0" rtl="0" algn="l">
              <a:spcBef>
                <a:spcPts val="2000"/>
              </a:spcBef>
              <a:spcAft>
                <a:spcPts val="120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 2: ‘Sprinkle’ the DAP into your curriculum</a:t>
            </a:r>
            <a:endParaRPr/>
          </a:p>
        </p:txBody>
      </p:sp>
      <p:sp>
        <p:nvSpPr>
          <p:cNvPr id="259" name="Google Shape;259;p44"/>
          <p:cNvSpPr txBox="1"/>
          <p:nvPr>
            <p:ph idx="2" type="body"/>
          </p:nvPr>
        </p:nvSpPr>
        <p:spPr>
          <a:xfrm>
            <a:off x="407850" y="1152475"/>
            <a:ext cx="7860600" cy="37200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Clr>
                <a:schemeClr val="accent2"/>
              </a:buClr>
              <a:buSzPts val="1400"/>
              <a:buChar char="●"/>
            </a:pPr>
            <a:r>
              <a:rPr lang="en">
                <a:solidFill>
                  <a:schemeClr val="accent2"/>
                </a:solidFill>
              </a:rPr>
              <a:t>For this method, teach your course as </a:t>
            </a:r>
            <a:r>
              <a:rPr lang="en">
                <a:solidFill>
                  <a:schemeClr val="accent2"/>
                </a:solidFill>
              </a:rPr>
              <a:t>usual, but if you are looking for new resources, labs, or extension assignments check out the DAP!</a:t>
            </a:r>
            <a:endParaRPr>
              <a:solidFill>
                <a:schemeClr val="accent2"/>
              </a:solidFill>
            </a:endParaRPr>
          </a:p>
          <a:p>
            <a:pPr indent="-304800" lvl="1" marL="914400" rtl="0" algn="l">
              <a:spcBef>
                <a:spcPts val="0"/>
              </a:spcBef>
              <a:spcAft>
                <a:spcPts val="0"/>
              </a:spcAft>
              <a:buClr>
                <a:schemeClr val="accent2"/>
              </a:buClr>
              <a:buSzPts val="1200"/>
              <a:buChar char="○"/>
            </a:pPr>
            <a:r>
              <a:rPr lang="en">
                <a:solidFill>
                  <a:schemeClr val="accent2"/>
                </a:solidFill>
              </a:rPr>
              <a:t>For Nature of Science</a:t>
            </a:r>
            <a:endParaRPr>
              <a:solidFill>
                <a:schemeClr val="accent2"/>
              </a:solidFill>
            </a:endParaRPr>
          </a:p>
          <a:p>
            <a:pPr indent="-304800" lvl="2" marL="1371600" rtl="0" algn="l">
              <a:spcBef>
                <a:spcPts val="0"/>
              </a:spcBef>
              <a:spcAft>
                <a:spcPts val="0"/>
              </a:spcAft>
              <a:buClr>
                <a:schemeClr val="accent2"/>
              </a:buClr>
              <a:buSzPts val="1200"/>
              <a:buChar char="■"/>
            </a:pPr>
            <a:r>
              <a:rPr lang="en">
                <a:solidFill>
                  <a:schemeClr val="accent2"/>
                </a:solidFill>
              </a:rPr>
              <a:t>Multiple </a:t>
            </a:r>
            <a:r>
              <a:rPr lang="en">
                <a:solidFill>
                  <a:schemeClr val="accent2"/>
                </a:solidFill>
              </a:rPr>
              <a:t>Activities</a:t>
            </a:r>
            <a:r>
              <a:rPr lang="en">
                <a:solidFill>
                  <a:schemeClr val="accent2"/>
                </a:solidFill>
              </a:rPr>
              <a:t> use authentic data and focus on graphing skills, building models, experimental design, asking questions, and other basic science skills…..particle physics background is </a:t>
            </a:r>
            <a:r>
              <a:rPr i="1" lang="en">
                <a:solidFill>
                  <a:schemeClr val="accent2"/>
                </a:solidFill>
              </a:rPr>
              <a:t>not</a:t>
            </a:r>
            <a:r>
              <a:rPr lang="en">
                <a:solidFill>
                  <a:schemeClr val="accent2"/>
                </a:solidFill>
              </a:rPr>
              <a:t> required</a:t>
            </a:r>
            <a:endParaRPr>
              <a:solidFill>
                <a:schemeClr val="accent2"/>
              </a:solidFill>
            </a:endParaRPr>
          </a:p>
          <a:p>
            <a:pPr indent="-304800" lvl="1" marL="914400" rtl="0" algn="l">
              <a:spcBef>
                <a:spcPts val="0"/>
              </a:spcBef>
              <a:spcAft>
                <a:spcPts val="0"/>
              </a:spcAft>
              <a:buClr>
                <a:schemeClr val="accent2"/>
              </a:buClr>
              <a:buSzPts val="1200"/>
              <a:buChar char="○"/>
            </a:pPr>
            <a:r>
              <a:rPr lang="en">
                <a:solidFill>
                  <a:schemeClr val="accent2"/>
                </a:solidFill>
              </a:rPr>
              <a:t>For Kinematics</a:t>
            </a:r>
            <a:endParaRPr>
              <a:solidFill>
                <a:schemeClr val="accent2"/>
              </a:solidFill>
            </a:endParaRPr>
          </a:p>
          <a:p>
            <a:pPr indent="-304800" lvl="2" marL="1371600" rtl="0" algn="l">
              <a:spcBef>
                <a:spcPts val="0"/>
              </a:spcBef>
              <a:spcAft>
                <a:spcPts val="0"/>
              </a:spcAft>
              <a:buClr>
                <a:schemeClr val="accent2"/>
              </a:buClr>
              <a:buSzPts val="1200"/>
              <a:buChar char="■"/>
            </a:pPr>
            <a:r>
              <a:rPr lang="en">
                <a:solidFill>
                  <a:schemeClr val="accent2"/>
                </a:solidFill>
              </a:rPr>
              <a:t>Several Activities use kinematics concepts such as relating speed, distance, and time </a:t>
            </a:r>
            <a:endParaRPr>
              <a:solidFill>
                <a:schemeClr val="accent2"/>
              </a:solidFill>
            </a:endParaRPr>
          </a:p>
          <a:p>
            <a:pPr indent="-304800" lvl="1" marL="914400" rtl="0" algn="l">
              <a:spcBef>
                <a:spcPts val="0"/>
              </a:spcBef>
              <a:spcAft>
                <a:spcPts val="0"/>
              </a:spcAft>
              <a:buClr>
                <a:schemeClr val="accent2"/>
              </a:buClr>
              <a:buSzPts val="1200"/>
              <a:buChar char="○"/>
            </a:pPr>
            <a:r>
              <a:rPr lang="en">
                <a:solidFill>
                  <a:schemeClr val="accent2"/>
                </a:solidFill>
              </a:rPr>
              <a:t>Conservation Laws</a:t>
            </a:r>
            <a:endParaRPr>
              <a:solidFill>
                <a:schemeClr val="accent2"/>
              </a:solidFill>
            </a:endParaRPr>
          </a:p>
          <a:p>
            <a:pPr indent="-304800" lvl="2" marL="1371600" rtl="0" algn="l">
              <a:spcBef>
                <a:spcPts val="0"/>
              </a:spcBef>
              <a:spcAft>
                <a:spcPts val="0"/>
              </a:spcAft>
              <a:buClr>
                <a:schemeClr val="accent2"/>
              </a:buClr>
              <a:buSzPts val="1200"/>
              <a:buChar char="■"/>
            </a:pPr>
            <a:r>
              <a:rPr lang="en">
                <a:solidFill>
                  <a:schemeClr val="accent2"/>
                </a:solidFill>
              </a:rPr>
              <a:t>Conservation of energy and linear </a:t>
            </a:r>
            <a:r>
              <a:rPr lang="en">
                <a:solidFill>
                  <a:schemeClr val="accent2"/>
                </a:solidFill>
              </a:rPr>
              <a:t>momentum</a:t>
            </a:r>
            <a:r>
              <a:rPr lang="en">
                <a:solidFill>
                  <a:schemeClr val="accent2"/>
                </a:solidFill>
              </a:rPr>
              <a:t> are common themes in DAP activities</a:t>
            </a:r>
            <a:endParaRPr>
              <a:solidFill>
                <a:schemeClr val="accent2"/>
              </a:solidFill>
            </a:endParaRPr>
          </a:p>
          <a:p>
            <a:pPr indent="-304800" lvl="1" marL="914400" rtl="0" algn="l">
              <a:spcBef>
                <a:spcPts val="0"/>
              </a:spcBef>
              <a:spcAft>
                <a:spcPts val="0"/>
              </a:spcAft>
              <a:buClr>
                <a:schemeClr val="accent2"/>
              </a:buClr>
              <a:buSzPts val="1200"/>
              <a:buChar char="○"/>
            </a:pPr>
            <a:r>
              <a:rPr lang="en">
                <a:solidFill>
                  <a:schemeClr val="accent2"/>
                </a:solidFill>
              </a:rPr>
              <a:t>Electricity and Magnetism</a:t>
            </a:r>
            <a:endParaRPr>
              <a:solidFill>
                <a:schemeClr val="accent2"/>
              </a:solidFill>
            </a:endParaRPr>
          </a:p>
          <a:p>
            <a:pPr indent="-304800" lvl="2" marL="1371600" rtl="0" algn="l">
              <a:spcBef>
                <a:spcPts val="0"/>
              </a:spcBef>
              <a:spcAft>
                <a:spcPts val="0"/>
              </a:spcAft>
              <a:buClr>
                <a:schemeClr val="accent2"/>
              </a:buClr>
              <a:buSzPts val="1200"/>
              <a:buChar char="■"/>
            </a:pPr>
            <a:r>
              <a:rPr lang="en">
                <a:solidFill>
                  <a:schemeClr val="accent2"/>
                </a:solidFill>
              </a:rPr>
              <a:t>Units: definition of the electronvolt</a:t>
            </a:r>
            <a:endParaRPr>
              <a:solidFill>
                <a:schemeClr val="accent2"/>
              </a:solidFill>
            </a:endParaRPr>
          </a:p>
          <a:p>
            <a:pPr indent="-304800" lvl="2" marL="1371600" rtl="0" algn="l">
              <a:spcBef>
                <a:spcPts val="0"/>
              </a:spcBef>
              <a:spcAft>
                <a:spcPts val="0"/>
              </a:spcAft>
              <a:buClr>
                <a:schemeClr val="accent2"/>
              </a:buClr>
              <a:buSzPts val="1200"/>
              <a:buChar char="■"/>
            </a:pPr>
            <a:r>
              <a:rPr lang="en">
                <a:solidFill>
                  <a:schemeClr val="accent2"/>
                </a:solidFill>
              </a:rPr>
              <a:t>QED vs Field theory</a:t>
            </a:r>
            <a:endParaRPr>
              <a:solidFill>
                <a:schemeClr val="accent2"/>
              </a:solidFill>
            </a:endParaRPr>
          </a:p>
          <a:p>
            <a:pPr indent="-304800" lvl="2" marL="1371600" rtl="0" algn="l">
              <a:spcBef>
                <a:spcPts val="0"/>
              </a:spcBef>
              <a:spcAft>
                <a:spcPts val="0"/>
              </a:spcAft>
              <a:buClr>
                <a:schemeClr val="accent2"/>
              </a:buClr>
              <a:buSzPts val="1200"/>
              <a:buChar char="■"/>
            </a:pPr>
            <a:r>
              <a:rPr lang="en">
                <a:solidFill>
                  <a:schemeClr val="accent2"/>
                </a:solidFill>
              </a:rPr>
              <a:t>charges of particles and charge conservation</a:t>
            </a:r>
            <a:endParaRPr>
              <a:solidFill>
                <a:schemeClr val="accent2"/>
              </a:solidFill>
            </a:endParaRPr>
          </a:p>
          <a:p>
            <a:pPr indent="-304800" lvl="2" marL="1371600" rtl="0" algn="l">
              <a:spcBef>
                <a:spcPts val="0"/>
              </a:spcBef>
              <a:spcAft>
                <a:spcPts val="0"/>
              </a:spcAft>
              <a:buClr>
                <a:schemeClr val="accent2"/>
              </a:buClr>
              <a:buSzPts val="1200"/>
              <a:buChar char="■"/>
            </a:pPr>
            <a:r>
              <a:rPr lang="en">
                <a:solidFill>
                  <a:schemeClr val="accent2"/>
                </a:solidFill>
              </a:rPr>
              <a:t>Best Use of DAP: E&amp;M applied in Accelerator and Detector science!</a:t>
            </a:r>
            <a:endParaRPr>
              <a:solidFill>
                <a:schemeClr val="accent2"/>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Sample Assignment: Mass of Z Boson</a:t>
            </a:r>
            <a:endParaRPr/>
          </a:p>
        </p:txBody>
      </p:sp>
      <p:sp>
        <p:nvSpPr>
          <p:cNvPr id="265" name="Google Shape;265;p45"/>
          <p:cNvSpPr txBox="1"/>
          <p:nvPr>
            <p:ph idx="1" type="body"/>
          </p:nvPr>
        </p:nvSpPr>
        <p:spPr>
          <a:xfrm>
            <a:off x="205650" y="1017725"/>
            <a:ext cx="4329000" cy="4031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Data Portfolio Activity: Calculate the Z Mass</a:t>
            </a:r>
            <a:endParaRPr/>
          </a:p>
          <a:p>
            <a:pPr indent="-342900" lvl="0" marL="457200" rtl="0" algn="l">
              <a:spcBef>
                <a:spcPts val="0"/>
              </a:spcBef>
              <a:spcAft>
                <a:spcPts val="0"/>
              </a:spcAft>
              <a:buSzPts val="1800"/>
              <a:buChar char="●"/>
            </a:pPr>
            <a:r>
              <a:rPr lang="en"/>
              <a:t>Assigned at the end of a unit on Momentum and Collisions</a:t>
            </a:r>
            <a:endParaRPr/>
          </a:p>
          <a:p>
            <a:pPr indent="-342900" lvl="0" marL="457200" rtl="0" algn="l">
              <a:spcBef>
                <a:spcPts val="0"/>
              </a:spcBef>
              <a:spcAft>
                <a:spcPts val="0"/>
              </a:spcAft>
              <a:buSzPts val="1800"/>
              <a:buChar char="●"/>
            </a:pPr>
            <a:r>
              <a:rPr lang="en"/>
              <a:t>Involves concepts including graphical vector analysis (adding non-perpendicular vectors), conservation of energy and momentum, dimensional analysis, and more! </a:t>
            </a:r>
            <a:endParaRPr/>
          </a:p>
          <a:p>
            <a:pPr indent="0" lvl="0" marL="457200" rtl="0" algn="l">
              <a:spcBef>
                <a:spcPts val="1200"/>
              </a:spcBef>
              <a:spcAft>
                <a:spcPts val="1200"/>
              </a:spcAft>
              <a:buNone/>
            </a:pPr>
            <a:r>
              <a:t/>
            </a:r>
            <a:endParaRPr/>
          </a:p>
        </p:txBody>
      </p:sp>
      <p:pic>
        <p:nvPicPr>
          <p:cNvPr id="266" name="Google Shape;266;p45"/>
          <p:cNvPicPr preferRelativeResize="0"/>
          <p:nvPr/>
        </p:nvPicPr>
        <p:blipFill rotWithShape="1">
          <a:blip r:embed="rId3">
            <a:alphaModFix/>
          </a:blip>
          <a:srcRect b="6080" l="24838" r="25752" t="21277"/>
          <a:stretch/>
        </p:blipFill>
        <p:spPr>
          <a:xfrm>
            <a:off x="4534500" y="1017726"/>
            <a:ext cx="4421899" cy="365672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6"/>
          <p:cNvSpPr txBox="1"/>
          <p:nvPr>
            <p:ph type="title"/>
          </p:nvPr>
        </p:nvSpPr>
        <p:spPr>
          <a:xfrm>
            <a:off x="197900" y="445025"/>
            <a:ext cx="2588100" cy="185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Sample Data: Mass of Z Boson</a:t>
            </a:r>
            <a:endParaRPr/>
          </a:p>
        </p:txBody>
      </p:sp>
      <p:pic>
        <p:nvPicPr>
          <p:cNvPr id="272" name="Google Shape;272;p46"/>
          <p:cNvPicPr preferRelativeResize="0"/>
          <p:nvPr/>
        </p:nvPicPr>
        <p:blipFill>
          <a:blip r:embed="rId3">
            <a:alphaModFix/>
          </a:blip>
          <a:stretch>
            <a:fillRect/>
          </a:stretch>
        </p:blipFill>
        <p:spPr>
          <a:xfrm>
            <a:off x="2972111" y="0"/>
            <a:ext cx="5983579" cy="51435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Samples of Student Work: </a:t>
            </a:r>
            <a:r>
              <a:rPr lang="en" u="sng">
                <a:solidFill>
                  <a:schemeClr val="hlink"/>
                </a:solidFill>
                <a:hlinkClick r:id="rId3"/>
              </a:rPr>
              <a:t>Mass of a Z Boson</a:t>
            </a:r>
            <a:r>
              <a:rPr lang="en"/>
              <a:t>  </a:t>
            </a:r>
            <a:endParaRPr/>
          </a:p>
        </p:txBody>
      </p:sp>
      <p:pic>
        <p:nvPicPr>
          <p:cNvPr id="278" name="Google Shape;278;p47"/>
          <p:cNvPicPr preferRelativeResize="0"/>
          <p:nvPr/>
        </p:nvPicPr>
        <p:blipFill rotWithShape="1">
          <a:blip r:embed="rId4">
            <a:alphaModFix/>
          </a:blip>
          <a:srcRect b="17100" l="28321" r="42967" t="23562"/>
          <a:stretch/>
        </p:blipFill>
        <p:spPr>
          <a:xfrm>
            <a:off x="311688" y="1296013"/>
            <a:ext cx="2625374" cy="3051975"/>
          </a:xfrm>
          <a:prstGeom prst="rect">
            <a:avLst/>
          </a:prstGeom>
          <a:noFill/>
          <a:ln>
            <a:noFill/>
          </a:ln>
        </p:spPr>
      </p:pic>
      <p:pic>
        <p:nvPicPr>
          <p:cNvPr id="279" name="Google Shape;279;p47"/>
          <p:cNvPicPr preferRelativeResize="0"/>
          <p:nvPr/>
        </p:nvPicPr>
        <p:blipFill rotWithShape="1">
          <a:blip r:embed="rId5">
            <a:alphaModFix/>
          </a:blip>
          <a:srcRect b="5562" l="29374" r="44384" t="35820"/>
          <a:stretch/>
        </p:blipFill>
        <p:spPr>
          <a:xfrm>
            <a:off x="6248375" y="1307425"/>
            <a:ext cx="2410848" cy="3029149"/>
          </a:xfrm>
          <a:prstGeom prst="rect">
            <a:avLst/>
          </a:prstGeom>
          <a:noFill/>
          <a:ln>
            <a:noFill/>
          </a:ln>
        </p:spPr>
      </p:pic>
      <p:pic>
        <p:nvPicPr>
          <p:cNvPr id="280" name="Google Shape;280;p47"/>
          <p:cNvPicPr preferRelativeResize="0"/>
          <p:nvPr/>
        </p:nvPicPr>
        <p:blipFill rotWithShape="1">
          <a:blip r:embed="rId6">
            <a:alphaModFix/>
          </a:blip>
          <a:srcRect b="5451" l="22406" r="42762" t="42227"/>
          <a:stretch/>
        </p:blipFill>
        <p:spPr>
          <a:xfrm>
            <a:off x="2979575" y="1307413"/>
            <a:ext cx="3184848" cy="269107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Sample assignment: Mapping the Poles</a:t>
            </a:r>
            <a:endParaRPr/>
          </a:p>
        </p:txBody>
      </p:sp>
      <p:sp>
        <p:nvSpPr>
          <p:cNvPr id="286" name="Google Shape;286;p48"/>
          <p:cNvSpPr txBox="1"/>
          <p:nvPr>
            <p:ph idx="1" type="body"/>
          </p:nvPr>
        </p:nvSpPr>
        <p:spPr>
          <a:xfrm>
            <a:off x="311700" y="1152475"/>
            <a:ext cx="8520600" cy="471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Need a lab to either introduce, or have students apply, the right hand rule?</a:t>
            </a:r>
            <a:endParaRPr/>
          </a:p>
        </p:txBody>
      </p:sp>
      <p:pic>
        <p:nvPicPr>
          <p:cNvPr id="287" name="Google Shape;287;p48"/>
          <p:cNvPicPr preferRelativeResize="0"/>
          <p:nvPr/>
        </p:nvPicPr>
        <p:blipFill>
          <a:blip r:embed="rId3">
            <a:alphaModFix/>
          </a:blip>
          <a:stretch>
            <a:fillRect/>
          </a:stretch>
        </p:blipFill>
        <p:spPr>
          <a:xfrm>
            <a:off x="0" y="1719711"/>
            <a:ext cx="9144001" cy="327112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Sample DAP Assignment: Mapping the Poles</a:t>
            </a:r>
            <a:endParaRPr/>
          </a:p>
        </p:txBody>
      </p:sp>
      <p:pic>
        <p:nvPicPr>
          <p:cNvPr id="293" name="Google Shape;293;p49"/>
          <p:cNvPicPr preferRelativeResize="0"/>
          <p:nvPr/>
        </p:nvPicPr>
        <p:blipFill>
          <a:blip r:embed="rId3">
            <a:alphaModFix/>
          </a:blip>
          <a:stretch>
            <a:fillRect/>
          </a:stretch>
        </p:blipFill>
        <p:spPr>
          <a:xfrm>
            <a:off x="95250" y="1207800"/>
            <a:ext cx="8953500" cy="34861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5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99" name="Google Shape;299;p5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00" name="Google Shape;300;p50"/>
          <p:cNvPicPr preferRelativeResize="0"/>
          <p:nvPr/>
        </p:nvPicPr>
        <p:blipFill>
          <a:blip r:embed="rId3">
            <a:alphaModFix/>
          </a:blip>
          <a:stretch>
            <a:fillRect/>
          </a:stretch>
        </p:blipFill>
        <p:spPr>
          <a:xfrm>
            <a:off x="128575" y="80950"/>
            <a:ext cx="8886825" cy="49815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5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Mapping the Poles: Dipole Analysis Questions</a:t>
            </a:r>
            <a:endParaRPr/>
          </a:p>
        </p:txBody>
      </p:sp>
      <p:pic>
        <p:nvPicPr>
          <p:cNvPr id="306" name="Google Shape;306;p51"/>
          <p:cNvPicPr preferRelativeResize="0"/>
          <p:nvPr/>
        </p:nvPicPr>
        <p:blipFill>
          <a:blip r:embed="rId3">
            <a:alphaModFix/>
          </a:blip>
          <a:stretch>
            <a:fillRect/>
          </a:stretch>
        </p:blipFill>
        <p:spPr>
          <a:xfrm>
            <a:off x="264125" y="1182176"/>
            <a:ext cx="8615749" cy="3530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16"/>
          <p:cNvPicPr preferRelativeResize="0"/>
          <p:nvPr/>
        </p:nvPicPr>
        <p:blipFill rotWithShape="1">
          <a:blip r:embed="rId3">
            <a:alphaModFix/>
          </a:blip>
          <a:srcRect b="34619" l="0" r="0" t="0"/>
          <a:stretch/>
        </p:blipFill>
        <p:spPr>
          <a:xfrm>
            <a:off x="22900" y="478875"/>
            <a:ext cx="9098199" cy="4073233"/>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pic>
        <p:nvPicPr>
          <p:cNvPr id="311" name="Google Shape;311;p52"/>
          <p:cNvPicPr preferRelativeResize="0"/>
          <p:nvPr/>
        </p:nvPicPr>
        <p:blipFill>
          <a:blip r:embed="rId3">
            <a:alphaModFix/>
          </a:blip>
          <a:stretch>
            <a:fillRect/>
          </a:stretch>
        </p:blipFill>
        <p:spPr>
          <a:xfrm>
            <a:off x="998220" y="0"/>
            <a:ext cx="7147560" cy="51435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id="316" name="Google Shape;316;p53"/>
          <p:cNvPicPr preferRelativeResize="0"/>
          <p:nvPr/>
        </p:nvPicPr>
        <p:blipFill>
          <a:blip r:embed="rId3">
            <a:alphaModFix/>
          </a:blip>
          <a:stretch>
            <a:fillRect/>
          </a:stretch>
        </p:blipFill>
        <p:spPr>
          <a:xfrm>
            <a:off x="1167610" y="0"/>
            <a:ext cx="6808781" cy="51435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pic>
        <p:nvPicPr>
          <p:cNvPr id="321" name="Google Shape;321;p54"/>
          <p:cNvPicPr preferRelativeResize="0"/>
          <p:nvPr/>
        </p:nvPicPr>
        <p:blipFill>
          <a:blip r:embed="rId3">
            <a:alphaModFix/>
          </a:blip>
          <a:stretch>
            <a:fillRect/>
          </a:stretch>
        </p:blipFill>
        <p:spPr>
          <a:xfrm>
            <a:off x="737449" y="0"/>
            <a:ext cx="7669102" cy="514350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5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Mapping the Poles, </a:t>
            </a:r>
            <a:r>
              <a:rPr lang="en"/>
              <a:t>RHR </a:t>
            </a:r>
            <a:r>
              <a:rPr lang="en"/>
              <a:t>Analysis and Application </a:t>
            </a:r>
            <a:endParaRPr/>
          </a:p>
        </p:txBody>
      </p:sp>
      <p:sp>
        <p:nvSpPr>
          <p:cNvPr id="327" name="Google Shape;327;p5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28" name="Google Shape;328;p55"/>
          <p:cNvPicPr preferRelativeResize="0"/>
          <p:nvPr/>
        </p:nvPicPr>
        <p:blipFill>
          <a:blip r:embed="rId3">
            <a:alphaModFix/>
          </a:blip>
          <a:stretch>
            <a:fillRect/>
          </a:stretch>
        </p:blipFill>
        <p:spPr>
          <a:xfrm>
            <a:off x="57150" y="1189025"/>
            <a:ext cx="9029700" cy="33432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5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34" name="Google Shape;334;p5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35" name="Google Shape;335;p56"/>
          <p:cNvPicPr preferRelativeResize="0"/>
          <p:nvPr/>
        </p:nvPicPr>
        <p:blipFill>
          <a:blip r:embed="rId3">
            <a:alphaModFix/>
          </a:blip>
          <a:stretch>
            <a:fillRect/>
          </a:stretch>
        </p:blipFill>
        <p:spPr>
          <a:xfrm>
            <a:off x="366388" y="246100"/>
            <a:ext cx="8411225" cy="46512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pic>
        <p:nvPicPr>
          <p:cNvPr id="340" name="Google Shape;340;p57"/>
          <p:cNvPicPr preferRelativeResize="0"/>
          <p:nvPr/>
        </p:nvPicPr>
        <p:blipFill>
          <a:blip r:embed="rId3">
            <a:alphaModFix/>
          </a:blip>
          <a:stretch>
            <a:fillRect/>
          </a:stretch>
        </p:blipFill>
        <p:spPr>
          <a:xfrm>
            <a:off x="438150" y="57150"/>
            <a:ext cx="8267700" cy="50292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pic>
        <p:nvPicPr>
          <p:cNvPr id="345" name="Google Shape;345;p58"/>
          <p:cNvPicPr preferRelativeResize="0"/>
          <p:nvPr/>
        </p:nvPicPr>
        <p:blipFill>
          <a:blip r:embed="rId3">
            <a:alphaModFix/>
          </a:blip>
          <a:stretch>
            <a:fillRect/>
          </a:stretch>
        </p:blipFill>
        <p:spPr>
          <a:xfrm>
            <a:off x="438150" y="57150"/>
            <a:ext cx="8267700" cy="50292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5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Claim, Evidence, Reasoning: Mapping the Poles</a:t>
            </a:r>
            <a:endParaRPr/>
          </a:p>
        </p:txBody>
      </p:sp>
      <p:pic>
        <p:nvPicPr>
          <p:cNvPr id="351" name="Google Shape;351;p59"/>
          <p:cNvPicPr preferRelativeResize="0"/>
          <p:nvPr/>
        </p:nvPicPr>
        <p:blipFill>
          <a:blip r:embed="rId3">
            <a:alphaModFix/>
          </a:blip>
          <a:stretch>
            <a:fillRect/>
          </a:stretch>
        </p:blipFill>
        <p:spPr>
          <a:xfrm>
            <a:off x="502913" y="1300400"/>
            <a:ext cx="7877175" cy="33909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6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 Data Portfolio = Awesome!</a:t>
            </a:r>
            <a:endParaRPr/>
          </a:p>
        </p:txBody>
      </p:sp>
      <p:sp>
        <p:nvSpPr>
          <p:cNvPr id="357" name="Google Shape;357;p60"/>
          <p:cNvSpPr txBox="1"/>
          <p:nvPr>
            <p:ph idx="1" type="body"/>
          </p:nvPr>
        </p:nvSpPr>
        <p:spPr>
          <a:xfrm>
            <a:off x="311700" y="1152475"/>
            <a:ext cx="8520600" cy="3843000"/>
          </a:xfrm>
          <a:prstGeom prst="rect">
            <a:avLst/>
          </a:prstGeom>
        </p:spPr>
        <p:txBody>
          <a:bodyPr anchorCtr="0" anchor="t" bIns="91425" lIns="91425" spcFirstLastPara="1" rIns="91425" wrap="square" tIns="91425">
            <a:normAutofit/>
          </a:bodyPr>
          <a:lstStyle/>
          <a:p>
            <a:pPr indent="-349250" lvl="0" marL="457200" rtl="0" algn="l">
              <a:spcBef>
                <a:spcPts val="0"/>
              </a:spcBef>
              <a:spcAft>
                <a:spcPts val="0"/>
              </a:spcAft>
              <a:buSzPts val="1900"/>
              <a:buChar char="●"/>
            </a:pPr>
            <a:r>
              <a:rPr lang="en" sz="1900"/>
              <a:t>Need a new lab? Find it here!</a:t>
            </a:r>
            <a:endParaRPr sz="1900"/>
          </a:p>
          <a:p>
            <a:pPr indent="-349250" lvl="0" marL="457200" rtl="0" algn="l">
              <a:spcBef>
                <a:spcPts val="0"/>
              </a:spcBef>
              <a:spcAft>
                <a:spcPts val="0"/>
              </a:spcAft>
              <a:buSzPts val="1900"/>
              <a:buChar char="●"/>
            </a:pPr>
            <a:r>
              <a:rPr lang="en" sz="1900"/>
              <a:t>Scale it up and down! You could find inspiration from middle school to collegiate levels</a:t>
            </a:r>
            <a:endParaRPr sz="1900"/>
          </a:p>
          <a:p>
            <a:pPr indent="-349250" lvl="0" marL="457200" rtl="0" algn="l">
              <a:spcBef>
                <a:spcPts val="0"/>
              </a:spcBef>
              <a:spcAft>
                <a:spcPts val="0"/>
              </a:spcAft>
              <a:buSzPts val="1900"/>
              <a:buChar char="●"/>
            </a:pPr>
            <a:r>
              <a:rPr lang="en" sz="1900"/>
              <a:t>Easy search filters!</a:t>
            </a:r>
            <a:endParaRPr sz="1900"/>
          </a:p>
          <a:p>
            <a:pPr indent="-349250" lvl="0" marL="457200" rtl="0" algn="l">
              <a:spcBef>
                <a:spcPts val="0"/>
              </a:spcBef>
              <a:spcAft>
                <a:spcPts val="0"/>
              </a:spcAft>
              <a:buSzPts val="1900"/>
              <a:buChar char="●"/>
            </a:pPr>
            <a:r>
              <a:rPr lang="en" sz="1900"/>
              <a:t>More activities are always being added, as well as variations (virtual compatibility, spanish language, and more)</a:t>
            </a:r>
            <a:endParaRPr sz="1900"/>
          </a:p>
          <a:p>
            <a:pPr indent="-349250" lvl="0" marL="457200" rtl="0" algn="l">
              <a:spcBef>
                <a:spcPts val="0"/>
              </a:spcBef>
              <a:spcAft>
                <a:spcPts val="0"/>
              </a:spcAft>
              <a:buSzPts val="1900"/>
              <a:buChar char="●"/>
            </a:pPr>
            <a:r>
              <a:rPr lang="en" sz="1900"/>
              <a:t>Wide application of concepts- and MINIMAL laboratory equipment needed-it’s cheap!</a:t>
            </a:r>
            <a:endParaRPr sz="1900"/>
          </a:p>
          <a:p>
            <a:pPr indent="-349250" lvl="0" marL="457200" rtl="0" algn="l">
              <a:spcBef>
                <a:spcPts val="0"/>
              </a:spcBef>
              <a:spcAft>
                <a:spcPts val="0"/>
              </a:spcAft>
              <a:buSzPts val="1900"/>
              <a:buChar char="●"/>
            </a:pPr>
            <a:r>
              <a:rPr lang="en" sz="1900"/>
              <a:t>All activities in the Data Portfolio are inquiry based, involve Claim-Evidence-Reasoning process, and connect many concepts!</a:t>
            </a:r>
            <a:endParaRPr sz="1900"/>
          </a:p>
          <a:p>
            <a:pPr indent="-349250" lvl="0" marL="457200" rtl="0" algn="l">
              <a:spcBef>
                <a:spcPts val="0"/>
              </a:spcBef>
              <a:spcAft>
                <a:spcPts val="0"/>
              </a:spcAft>
              <a:buSzPts val="1900"/>
              <a:buChar char="●"/>
            </a:pPr>
            <a:r>
              <a:rPr lang="en" sz="1900"/>
              <a:t>Try it out! See What YOU Find!</a:t>
            </a:r>
            <a:endParaRPr sz="19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6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VT QuarkNet is looking for more teachers!</a:t>
            </a:r>
            <a:endParaRPr/>
          </a:p>
        </p:txBody>
      </p:sp>
      <p:sp>
        <p:nvSpPr>
          <p:cNvPr id="363" name="Google Shape;363;p61"/>
          <p:cNvSpPr txBox="1"/>
          <p:nvPr>
            <p:ph idx="1" type="body"/>
          </p:nvPr>
        </p:nvSpPr>
        <p:spPr>
          <a:xfrm>
            <a:off x="5653775" y="1152475"/>
            <a:ext cx="3357900" cy="38073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sz="1400"/>
              <a:t>If you are a high school science teacher (or know one) from Virginia, West Virginia, North Carolina that is interested, please contact me:</a:t>
            </a:r>
            <a:endParaRPr sz="1400"/>
          </a:p>
          <a:p>
            <a:pPr indent="0" lvl="0" marL="457200" rtl="0" algn="l">
              <a:spcBef>
                <a:spcPts val="1200"/>
              </a:spcBef>
              <a:spcAft>
                <a:spcPts val="0"/>
              </a:spcAft>
              <a:buNone/>
            </a:pPr>
            <a:r>
              <a:rPr lang="en" sz="1400" u="sng">
                <a:solidFill>
                  <a:schemeClr val="hlink"/>
                </a:solidFill>
                <a:hlinkClick r:id="rId3"/>
              </a:rPr>
              <a:t>rebeccajaronski@mcps.org</a:t>
            </a:r>
            <a:endParaRPr sz="1400"/>
          </a:p>
          <a:p>
            <a:pPr indent="-317500" lvl="0" marL="457200" rtl="0" algn="l">
              <a:spcBef>
                <a:spcPts val="1200"/>
              </a:spcBef>
              <a:spcAft>
                <a:spcPts val="0"/>
              </a:spcAft>
              <a:buSzPts val="1400"/>
              <a:buChar char="●"/>
            </a:pPr>
            <a:r>
              <a:rPr lang="en" sz="1400"/>
              <a:t>We offer workshops every summer (stipend and travel support included!)</a:t>
            </a:r>
            <a:endParaRPr sz="1400"/>
          </a:p>
          <a:p>
            <a:pPr indent="-317500" lvl="0" marL="457200" rtl="0" algn="l">
              <a:spcBef>
                <a:spcPts val="0"/>
              </a:spcBef>
              <a:spcAft>
                <a:spcPts val="0"/>
              </a:spcAft>
              <a:buSzPts val="1400"/>
              <a:buChar char="●"/>
            </a:pPr>
            <a:r>
              <a:rPr lang="en" sz="1400"/>
              <a:t>We can also sponsor a trip to Fermilab’s Data Camp </a:t>
            </a:r>
            <a:endParaRPr sz="1400"/>
          </a:p>
          <a:p>
            <a:pPr indent="-317500" lvl="0" marL="457200" rtl="0" algn="l">
              <a:spcBef>
                <a:spcPts val="0"/>
              </a:spcBef>
              <a:spcAft>
                <a:spcPts val="0"/>
              </a:spcAft>
              <a:buSzPts val="1400"/>
              <a:buChar char="●"/>
            </a:pPr>
            <a:r>
              <a:rPr lang="en" sz="1400"/>
              <a:t>Thank you very much!</a:t>
            </a:r>
            <a:endParaRPr sz="1400"/>
          </a:p>
          <a:p>
            <a:pPr indent="-317500" lvl="1" marL="1371600" rtl="0" algn="l">
              <a:spcBef>
                <a:spcPts val="0"/>
              </a:spcBef>
              <a:spcAft>
                <a:spcPts val="0"/>
              </a:spcAft>
              <a:buSzPts val="1400"/>
              <a:buChar char="○"/>
            </a:pPr>
            <a:r>
              <a:rPr lang="en"/>
              <a:t>ANY QUESTIONS?</a:t>
            </a:r>
            <a:endParaRPr sz="1400"/>
          </a:p>
        </p:txBody>
      </p:sp>
      <p:pic>
        <p:nvPicPr>
          <p:cNvPr id="364" name="Google Shape;364;p61"/>
          <p:cNvPicPr preferRelativeResize="0"/>
          <p:nvPr/>
        </p:nvPicPr>
        <p:blipFill>
          <a:blip r:embed="rId4">
            <a:alphaModFix/>
          </a:blip>
          <a:stretch>
            <a:fillRect/>
          </a:stretch>
        </p:blipFill>
        <p:spPr>
          <a:xfrm>
            <a:off x="6796775" y="130400"/>
            <a:ext cx="1765523" cy="840000"/>
          </a:xfrm>
          <a:prstGeom prst="rect">
            <a:avLst/>
          </a:prstGeom>
          <a:noFill/>
          <a:ln>
            <a:noFill/>
          </a:ln>
        </p:spPr>
      </p:pic>
      <p:pic>
        <p:nvPicPr>
          <p:cNvPr id="365" name="Google Shape;365;p61" title="20240531_123824.jpg"/>
          <p:cNvPicPr preferRelativeResize="0"/>
          <p:nvPr/>
        </p:nvPicPr>
        <p:blipFill>
          <a:blip r:embed="rId5">
            <a:alphaModFix/>
          </a:blip>
          <a:stretch>
            <a:fillRect/>
          </a:stretch>
        </p:blipFill>
        <p:spPr>
          <a:xfrm>
            <a:off x="196975" y="1017721"/>
            <a:ext cx="4375025" cy="3281253"/>
          </a:xfrm>
          <a:prstGeom prst="rect">
            <a:avLst/>
          </a:prstGeom>
          <a:noFill/>
          <a:ln>
            <a:noFill/>
          </a:ln>
        </p:spPr>
      </p:pic>
      <p:pic>
        <p:nvPicPr>
          <p:cNvPr id="366" name="Google Shape;366;p61" title="20240531_122337.jpg"/>
          <p:cNvPicPr preferRelativeResize="0"/>
          <p:nvPr/>
        </p:nvPicPr>
        <p:blipFill>
          <a:blip r:embed="rId6">
            <a:alphaModFix/>
          </a:blip>
          <a:stretch>
            <a:fillRect/>
          </a:stretch>
        </p:blipFill>
        <p:spPr>
          <a:xfrm>
            <a:off x="3303150" y="2257400"/>
            <a:ext cx="2164570" cy="2886098"/>
          </a:xfrm>
          <a:prstGeom prst="rect">
            <a:avLst/>
          </a:prstGeom>
          <a:noFill/>
          <a:ln>
            <a:noFill/>
          </a:ln>
        </p:spPr>
      </p:pic>
      <p:sp>
        <p:nvSpPr>
          <p:cNvPr id="367" name="Google Shape;367;p61"/>
          <p:cNvSpPr txBox="1"/>
          <p:nvPr/>
        </p:nvSpPr>
        <p:spPr>
          <a:xfrm>
            <a:off x="196975" y="4356825"/>
            <a:ext cx="2920200" cy="60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chemeClr val="lt2"/>
                </a:solidFill>
              </a:rPr>
              <a:t>Images taken during 2024 QuarkNet Lead Teacher Camp at SURF!</a:t>
            </a:r>
            <a:endParaRPr i="1" sz="1300">
              <a:solidFill>
                <a:schemeClr val="lt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id="79" name="Google Shape;79;p17"/>
          <p:cNvPicPr preferRelativeResize="0"/>
          <p:nvPr/>
        </p:nvPicPr>
        <p:blipFill rotWithShape="1">
          <a:blip r:embed="rId3">
            <a:alphaModFix/>
          </a:blip>
          <a:srcRect b="13549" l="9379" r="75855" t="25137"/>
          <a:stretch/>
        </p:blipFill>
        <p:spPr>
          <a:xfrm>
            <a:off x="217225" y="182925"/>
            <a:ext cx="2075002" cy="4846524"/>
          </a:xfrm>
          <a:prstGeom prst="rect">
            <a:avLst/>
          </a:prstGeom>
          <a:noFill/>
          <a:ln>
            <a:noFill/>
          </a:ln>
        </p:spPr>
      </p:pic>
      <p:pic>
        <p:nvPicPr>
          <p:cNvPr id="80" name="Google Shape;80;p17"/>
          <p:cNvPicPr preferRelativeResize="0"/>
          <p:nvPr/>
        </p:nvPicPr>
        <p:blipFill rotWithShape="1">
          <a:blip r:embed="rId4">
            <a:alphaModFix/>
          </a:blip>
          <a:srcRect b="51825" l="23377" r="65397" t="23821"/>
          <a:stretch/>
        </p:blipFill>
        <p:spPr>
          <a:xfrm>
            <a:off x="2392800" y="182925"/>
            <a:ext cx="2346077" cy="2862950"/>
          </a:xfrm>
          <a:prstGeom prst="rect">
            <a:avLst/>
          </a:prstGeom>
          <a:noFill/>
          <a:ln>
            <a:noFill/>
          </a:ln>
        </p:spPr>
      </p:pic>
      <p:pic>
        <p:nvPicPr>
          <p:cNvPr id="81" name="Google Shape;81;p17"/>
          <p:cNvPicPr preferRelativeResize="0"/>
          <p:nvPr/>
        </p:nvPicPr>
        <p:blipFill rotWithShape="1">
          <a:blip r:embed="rId5">
            <a:alphaModFix/>
          </a:blip>
          <a:srcRect b="47452" l="33434" r="56908" t="24648"/>
          <a:stretch/>
        </p:blipFill>
        <p:spPr>
          <a:xfrm>
            <a:off x="4925150" y="182925"/>
            <a:ext cx="1798325" cy="2922294"/>
          </a:xfrm>
          <a:prstGeom prst="rect">
            <a:avLst/>
          </a:prstGeom>
          <a:noFill/>
          <a:ln>
            <a:noFill/>
          </a:ln>
        </p:spPr>
      </p:pic>
      <p:pic>
        <p:nvPicPr>
          <p:cNvPr id="82" name="Google Shape;82;p17"/>
          <p:cNvPicPr preferRelativeResize="0"/>
          <p:nvPr/>
        </p:nvPicPr>
        <p:blipFill rotWithShape="1">
          <a:blip r:embed="rId6">
            <a:alphaModFix/>
          </a:blip>
          <a:srcRect b="35823" l="40841" r="47473" t="21406"/>
          <a:stretch/>
        </p:blipFill>
        <p:spPr>
          <a:xfrm>
            <a:off x="7000150" y="182925"/>
            <a:ext cx="1601798" cy="3297902"/>
          </a:xfrm>
          <a:prstGeom prst="rect">
            <a:avLst/>
          </a:prstGeom>
          <a:noFill/>
          <a:ln>
            <a:noFill/>
          </a:ln>
        </p:spPr>
      </p:pic>
      <p:sp>
        <p:nvSpPr>
          <p:cNvPr id="83" name="Google Shape;83;p17"/>
          <p:cNvSpPr txBox="1"/>
          <p:nvPr/>
        </p:nvSpPr>
        <p:spPr>
          <a:xfrm>
            <a:off x="2595050" y="3845975"/>
            <a:ext cx="4452000" cy="104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2"/>
                </a:solidFill>
              </a:rPr>
              <a:t>Search for Activities using this menu!</a:t>
            </a:r>
            <a:endParaRPr sz="2000">
              <a:solidFill>
                <a:schemeClr val="lt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DAP Example: Mass of US Pennies</a:t>
            </a:r>
            <a:endParaRPr/>
          </a:p>
        </p:txBody>
      </p:sp>
      <p:sp>
        <p:nvSpPr>
          <p:cNvPr id="89" name="Google Shape;89;p18"/>
          <p:cNvSpPr txBox="1"/>
          <p:nvPr>
            <p:ph idx="1" type="body"/>
          </p:nvPr>
        </p:nvSpPr>
        <p:spPr>
          <a:xfrm>
            <a:off x="311700" y="1152475"/>
            <a:ext cx="5846400" cy="1313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Click on any activity, and you will be linked with background material, teacher notes, student pages, and other useful resources that are </a:t>
            </a:r>
            <a:r>
              <a:rPr lang="en"/>
              <a:t>largely</a:t>
            </a:r>
            <a:r>
              <a:rPr lang="en"/>
              <a:t> ready-to-go!</a:t>
            </a:r>
            <a:endParaRPr/>
          </a:p>
        </p:txBody>
      </p:sp>
      <p:pic>
        <p:nvPicPr>
          <p:cNvPr id="90" name="Google Shape;90;p18"/>
          <p:cNvPicPr preferRelativeResize="0"/>
          <p:nvPr/>
        </p:nvPicPr>
        <p:blipFill>
          <a:blip r:embed="rId3">
            <a:alphaModFix/>
          </a:blip>
          <a:stretch>
            <a:fillRect/>
          </a:stretch>
        </p:blipFill>
        <p:spPr>
          <a:xfrm>
            <a:off x="6255178" y="102500"/>
            <a:ext cx="2143197" cy="2363351"/>
          </a:xfrm>
          <a:prstGeom prst="rect">
            <a:avLst/>
          </a:prstGeom>
          <a:noFill/>
          <a:ln>
            <a:noFill/>
          </a:ln>
        </p:spPr>
      </p:pic>
      <p:pic>
        <p:nvPicPr>
          <p:cNvPr id="91" name="Google Shape;91;p18"/>
          <p:cNvPicPr preferRelativeResize="0"/>
          <p:nvPr/>
        </p:nvPicPr>
        <p:blipFill>
          <a:blip r:embed="rId4">
            <a:alphaModFix/>
          </a:blip>
          <a:stretch>
            <a:fillRect/>
          </a:stretch>
        </p:blipFill>
        <p:spPr>
          <a:xfrm>
            <a:off x="63950" y="2710783"/>
            <a:ext cx="9144002" cy="236333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Mass of US Pennies</a:t>
            </a:r>
            <a:endParaRPr/>
          </a:p>
        </p:txBody>
      </p:sp>
      <p:sp>
        <p:nvSpPr>
          <p:cNvPr id="97" name="Google Shape;97;p19"/>
          <p:cNvSpPr txBox="1"/>
          <p:nvPr>
            <p:ph idx="1" type="body"/>
          </p:nvPr>
        </p:nvSpPr>
        <p:spPr>
          <a:xfrm>
            <a:off x="311700" y="1152475"/>
            <a:ext cx="35082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Search/Filter Categories that will return the Penny Mass Activity:</a:t>
            </a:r>
            <a:endParaRPr/>
          </a:p>
        </p:txBody>
      </p:sp>
      <p:pic>
        <p:nvPicPr>
          <p:cNvPr id="98" name="Google Shape;98;p19"/>
          <p:cNvPicPr preferRelativeResize="0"/>
          <p:nvPr/>
        </p:nvPicPr>
        <p:blipFill>
          <a:blip r:embed="rId3">
            <a:alphaModFix/>
          </a:blip>
          <a:stretch>
            <a:fillRect/>
          </a:stretch>
        </p:blipFill>
        <p:spPr>
          <a:xfrm>
            <a:off x="4113812" y="0"/>
            <a:ext cx="4718478" cy="51435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366075" y="5797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Penny Mass: Teacher Notes</a:t>
            </a:r>
            <a:endParaRPr/>
          </a:p>
        </p:txBody>
      </p:sp>
      <p:pic>
        <p:nvPicPr>
          <p:cNvPr id="104" name="Google Shape;104;p20"/>
          <p:cNvPicPr preferRelativeResize="0"/>
          <p:nvPr/>
        </p:nvPicPr>
        <p:blipFill>
          <a:blip r:embed="rId3">
            <a:alphaModFix/>
          </a:blip>
          <a:stretch>
            <a:fillRect/>
          </a:stretch>
        </p:blipFill>
        <p:spPr>
          <a:xfrm>
            <a:off x="183038" y="1358951"/>
            <a:ext cx="8777925" cy="343972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Pennies, continued</a:t>
            </a:r>
            <a:endParaRPr/>
          </a:p>
        </p:txBody>
      </p:sp>
      <p:sp>
        <p:nvSpPr>
          <p:cNvPr id="110" name="Google Shape;110;p21"/>
          <p:cNvSpPr txBox="1"/>
          <p:nvPr>
            <p:ph idx="1" type="body"/>
          </p:nvPr>
        </p:nvSpPr>
        <p:spPr>
          <a:xfrm>
            <a:off x="311700" y="1152475"/>
            <a:ext cx="3204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STANDARDS</a:t>
            </a:r>
            <a:endParaRPr/>
          </a:p>
          <a:p>
            <a:pPr indent="0" lvl="0" marL="0" rtl="0" algn="l">
              <a:spcBef>
                <a:spcPts val="1200"/>
              </a:spcBef>
              <a:spcAft>
                <a:spcPts val="0"/>
              </a:spcAft>
              <a:buNone/>
            </a:pPr>
            <a:r>
              <a:rPr lang="en"/>
              <a:t>(From the Teacher Notes)</a:t>
            </a:r>
            <a:endParaRPr/>
          </a:p>
          <a:p>
            <a:pPr indent="0" lvl="0" marL="0" rtl="0" algn="l">
              <a:spcBef>
                <a:spcPts val="1200"/>
              </a:spcBef>
              <a:spcAft>
                <a:spcPts val="1200"/>
              </a:spcAft>
              <a:buNone/>
            </a:pPr>
            <a:r>
              <a:rPr lang="en"/>
              <a:t>-Useful if you need to add to your lesson plans, etc!</a:t>
            </a:r>
            <a:endParaRPr/>
          </a:p>
        </p:txBody>
      </p:sp>
      <p:pic>
        <p:nvPicPr>
          <p:cNvPr id="111" name="Google Shape;111;p21"/>
          <p:cNvPicPr preferRelativeResize="0"/>
          <p:nvPr/>
        </p:nvPicPr>
        <p:blipFill>
          <a:blip r:embed="rId3">
            <a:alphaModFix/>
          </a:blip>
          <a:stretch>
            <a:fillRect/>
          </a:stretch>
        </p:blipFill>
        <p:spPr>
          <a:xfrm>
            <a:off x="3665700" y="0"/>
            <a:ext cx="5166599"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