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25"/>
  </p:notesMasterIdLst>
  <p:sldIdLst>
    <p:sldId id="327" r:id="rId5"/>
    <p:sldId id="314" r:id="rId6"/>
    <p:sldId id="346" r:id="rId7"/>
    <p:sldId id="462" r:id="rId8"/>
    <p:sldId id="337" r:id="rId9"/>
    <p:sldId id="320" r:id="rId10"/>
    <p:sldId id="5874" r:id="rId11"/>
    <p:sldId id="5677" r:id="rId12"/>
    <p:sldId id="5875" r:id="rId13"/>
    <p:sldId id="338" r:id="rId14"/>
    <p:sldId id="349" r:id="rId15"/>
    <p:sldId id="456" r:id="rId16"/>
    <p:sldId id="339" r:id="rId17"/>
    <p:sldId id="5873" r:id="rId18"/>
    <p:sldId id="463" r:id="rId19"/>
    <p:sldId id="340" r:id="rId20"/>
    <p:sldId id="5676" r:id="rId21"/>
    <p:sldId id="425" r:id="rId22"/>
    <p:sldId id="461" r:id="rId23"/>
    <p:sldId id="5675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6780D0-179B-4889-3B34-220435FC4C5C}" name="Deborah Dowd" initials="DD" userId="S::dowd@jlab.org::357397ed-9835-46c9-8525-62dfffee2e17" providerId="AD"/>
  <p188:author id="{59ED88F1-301C-7B5F-B318-7A15ED193814}" name="Jae Yun Cho" initials="JC" userId="S::jcho@jlab.org::2b5e541d-bee5-4d17-961d-e677747562f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honda Barbosa" initials="RB" lastIdx="12" clrIdx="0">
    <p:extLst>
      <p:ext uri="{19B8F6BF-5375-455C-9EA6-DF929625EA0E}">
        <p15:presenceInfo xmlns:p15="http://schemas.microsoft.com/office/powerpoint/2012/main" userId="S-1-5-21-1097014734-140981682-1849977318-19276" providerId="AD"/>
      </p:ext>
    </p:extLst>
  </p:cmAuthor>
  <p:cmAuthor id="2" name="Jalyn Dio" initials="" lastIdx="3" clrIdx="1">
    <p:extLst>
      <p:ext uri="{19B8F6BF-5375-455C-9EA6-DF929625EA0E}">
        <p15:presenceInfo xmlns:p15="http://schemas.microsoft.com/office/powerpoint/2012/main" userId="S::jdio@jlab.org::dd51607a-9004-4f13-aef4-e4b9f9858b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  <a:srgbClr val="E4E4E4"/>
    <a:srgbClr val="000000"/>
    <a:srgbClr val="339933"/>
    <a:srgbClr val="3283AA"/>
    <a:srgbClr val="F2F2F2"/>
    <a:srgbClr val="3289B9"/>
    <a:srgbClr val="9ECBE1"/>
    <a:srgbClr val="9ED6E1"/>
    <a:srgbClr val="9AD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79B5F-63CA-DB69-218A-013EB1A72F5D}" v="31" dt="2024-10-18T17:53:22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49" autoAdjust="0"/>
    <p:restoredTop sz="79796" autoAdjust="0"/>
  </p:normalViewPr>
  <p:slideViewPr>
    <p:cSldViewPr snapToGrid="0">
      <p:cViewPr varScale="1">
        <p:scale>
          <a:sx n="78" d="100"/>
          <a:sy n="78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yn Dio" userId="S::jdio@jlab.org::dd51607a-9004-4f13-aef4-e4b9f9858bad" providerId="AD" clId="Web-{A0779B5F-63CA-DB69-218A-013EB1A72F5D}"/>
    <pc:docChg chg="modSld">
      <pc:chgData name="Jalyn Dio" userId="S::jdio@jlab.org::dd51607a-9004-4f13-aef4-e4b9f9858bad" providerId="AD" clId="Web-{A0779B5F-63CA-DB69-218A-013EB1A72F5D}" dt="2024-10-18T17:53:22.023" v="22" actId="1076"/>
      <pc:docMkLst>
        <pc:docMk/>
      </pc:docMkLst>
      <pc:sldChg chg="addSp delSp modSp">
        <pc:chgData name="Jalyn Dio" userId="S::jdio@jlab.org::dd51607a-9004-4f13-aef4-e4b9f9858bad" providerId="AD" clId="Web-{A0779B5F-63CA-DB69-218A-013EB1A72F5D}" dt="2024-10-18T17:49:09.133" v="16" actId="1076"/>
        <pc:sldMkLst>
          <pc:docMk/>
          <pc:sldMk cId="3966478966" sldId="320"/>
        </pc:sldMkLst>
        <pc:picChg chg="add mod">
          <ac:chgData name="Jalyn Dio" userId="S::jdio@jlab.org::dd51607a-9004-4f13-aef4-e4b9f9858bad" providerId="AD" clId="Web-{A0779B5F-63CA-DB69-218A-013EB1A72F5D}" dt="2024-10-18T17:49:09.133" v="16" actId="1076"/>
          <ac:picMkLst>
            <pc:docMk/>
            <pc:sldMk cId="3966478966" sldId="320"/>
            <ac:picMk id="7" creationId="{04C0754E-6DE8-A266-BAF8-9B8A374BC231}"/>
          </ac:picMkLst>
        </pc:picChg>
        <pc:picChg chg="del">
          <ac:chgData name="Jalyn Dio" userId="S::jdio@jlab.org::dd51607a-9004-4f13-aef4-e4b9f9858bad" providerId="AD" clId="Web-{A0779B5F-63CA-DB69-218A-013EB1A72F5D}" dt="2024-10-18T17:48:59.102" v="11"/>
          <ac:picMkLst>
            <pc:docMk/>
            <pc:sldMk cId="3966478966" sldId="320"/>
            <ac:picMk id="8" creationId="{806EF372-0A17-2647-9A3C-B9C7E4BD6688}"/>
          </ac:picMkLst>
        </pc:picChg>
      </pc:sldChg>
      <pc:sldChg chg="modSp">
        <pc:chgData name="Jalyn Dio" userId="S::jdio@jlab.org::dd51607a-9004-4f13-aef4-e4b9f9858bad" providerId="AD" clId="Web-{A0779B5F-63CA-DB69-218A-013EB1A72F5D}" dt="2024-10-18T17:42:06.494" v="1" actId="20577"/>
        <pc:sldMkLst>
          <pc:docMk/>
          <pc:sldMk cId="3888742725" sldId="327"/>
        </pc:sldMkLst>
        <pc:spChg chg="mod">
          <ac:chgData name="Jalyn Dio" userId="S::jdio@jlab.org::dd51607a-9004-4f13-aef4-e4b9f9858bad" providerId="AD" clId="Web-{A0779B5F-63CA-DB69-218A-013EB1A72F5D}" dt="2024-10-18T17:42:06.494" v="1" actId="20577"/>
          <ac:spMkLst>
            <pc:docMk/>
            <pc:sldMk cId="3888742725" sldId="327"/>
            <ac:spMk id="9" creationId="{2996A62F-DA97-45F5-88E0-F44BC7462F55}"/>
          </ac:spMkLst>
        </pc:spChg>
      </pc:sldChg>
      <pc:sldChg chg="delSp modSp">
        <pc:chgData name="Jalyn Dio" userId="S::jdio@jlab.org::dd51607a-9004-4f13-aef4-e4b9f9858bad" providerId="AD" clId="Web-{A0779B5F-63CA-DB69-218A-013EB1A72F5D}" dt="2024-10-18T17:49:44.695" v="18" actId="14100"/>
        <pc:sldMkLst>
          <pc:docMk/>
          <pc:sldMk cId="3941993830" sldId="461"/>
        </pc:sldMkLst>
        <pc:spChg chg="del mod">
          <ac:chgData name="Jalyn Dio" userId="S::jdio@jlab.org::dd51607a-9004-4f13-aef4-e4b9f9858bad" providerId="AD" clId="Web-{A0779B5F-63CA-DB69-218A-013EB1A72F5D}" dt="2024-10-18T17:48:32.414" v="9"/>
          <ac:spMkLst>
            <pc:docMk/>
            <pc:sldMk cId="3941993830" sldId="461"/>
            <ac:spMk id="11" creationId="{DFEAFBAC-ABB8-394A-BDF7-1E2122713771}"/>
          </ac:spMkLst>
        </pc:spChg>
        <pc:spChg chg="mod">
          <ac:chgData name="Jalyn Dio" userId="S::jdio@jlab.org::dd51607a-9004-4f13-aef4-e4b9f9858bad" providerId="AD" clId="Web-{A0779B5F-63CA-DB69-218A-013EB1A72F5D}" dt="2024-10-18T17:48:34.649" v="10" actId="20577"/>
          <ac:spMkLst>
            <pc:docMk/>
            <pc:sldMk cId="3941993830" sldId="461"/>
            <ac:spMk id="18" creationId="{622ED6FA-D412-894F-9CA6-F34535463FDF}"/>
          </ac:spMkLst>
        </pc:spChg>
        <pc:picChg chg="mod">
          <ac:chgData name="Jalyn Dio" userId="S::jdio@jlab.org::dd51607a-9004-4f13-aef4-e4b9f9858bad" providerId="AD" clId="Web-{A0779B5F-63CA-DB69-218A-013EB1A72F5D}" dt="2024-10-18T17:49:44.695" v="18" actId="14100"/>
          <ac:picMkLst>
            <pc:docMk/>
            <pc:sldMk cId="3941993830" sldId="461"/>
            <ac:picMk id="3" creationId="{075A29E9-CD08-FF49-89FF-E9CA60C44BD0}"/>
          </ac:picMkLst>
        </pc:picChg>
      </pc:sldChg>
      <pc:sldChg chg="modSp">
        <pc:chgData name="Jalyn Dio" userId="S::jdio@jlab.org::dd51607a-9004-4f13-aef4-e4b9f9858bad" providerId="AD" clId="Web-{A0779B5F-63CA-DB69-218A-013EB1A72F5D}" dt="2024-10-18T17:52:52.773" v="21" actId="20577"/>
        <pc:sldMkLst>
          <pc:docMk/>
          <pc:sldMk cId="1702985309" sldId="5675"/>
        </pc:sldMkLst>
        <pc:spChg chg="mod">
          <ac:chgData name="Jalyn Dio" userId="S::jdio@jlab.org::dd51607a-9004-4f13-aef4-e4b9f9858bad" providerId="AD" clId="Web-{A0779B5F-63CA-DB69-218A-013EB1A72F5D}" dt="2024-10-18T17:52:52.773" v="21" actId="20577"/>
          <ac:spMkLst>
            <pc:docMk/>
            <pc:sldMk cId="1702985309" sldId="5675"/>
            <ac:spMk id="2" creationId="{6B129FAD-FF13-1544-AC7F-7C6CB4BC4D76}"/>
          </ac:spMkLst>
        </pc:spChg>
      </pc:sldChg>
      <pc:sldChg chg="modSp">
        <pc:chgData name="Jalyn Dio" userId="S::jdio@jlab.org::dd51607a-9004-4f13-aef4-e4b9f9858bad" providerId="AD" clId="Web-{A0779B5F-63CA-DB69-218A-013EB1A72F5D}" dt="2024-10-18T17:49:15.696" v="17" actId="1076"/>
        <pc:sldMkLst>
          <pc:docMk/>
          <pc:sldMk cId="2172280293" sldId="5677"/>
        </pc:sldMkLst>
        <pc:picChg chg="mod">
          <ac:chgData name="Jalyn Dio" userId="S::jdio@jlab.org::dd51607a-9004-4f13-aef4-e4b9f9858bad" providerId="AD" clId="Web-{A0779B5F-63CA-DB69-218A-013EB1A72F5D}" dt="2024-10-18T17:49:15.696" v="17" actId="1076"/>
          <ac:picMkLst>
            <pc:docMk/>
            <pc:sldMk cId="2172280293" sldId="5677"/>
            <ac:picMk id="7" creationId="{B6ABC643-93C3-8745-857A-F1ABC4B04041}"/>
          </ac:picMkLst>
        </pc:picChg>
      </pc:sldChg>
      <pc:sldChg chg="addSp delSp modSp">
        <pc:chgData name="Jalyn Dio" userId="S::jdio@jlab.org::dd51607a-9004-4f13-aef4-e4b9f9858bad" providerId="AD" clId="Web-{A0779B5F-63CA-DB69-218A-013EB1A72F5D}" dt="2024-10-18T17:53:22.023" v="22" actId="1076"/>
        <pc:sldMkLst>
          <pc:docMk/>
          <pc:sldMk cId="2938112660" sldId="5874"/>
        </pc:sldMkLst>
        <pc:picChg chg="add mod">
          <ac:chgData name="Jalyn Dio" userId="S::jdio@jlab.org::dd51607a-9004-4f13-aef4-e4b9f9858bad" providerId="AD" clId="Web-{A0779B5F-63CA-DB69-218A-013EB1A72F5D}" dt="2024-10-18T17:53:22.023" v="22" actId="1076"/>
          <ac:picMkLst>
            <pc:docMk/>
            <pc:sldMk cId="2938112660" sldId="5874"/>
            <ac:picMk id="2" creationId="{0E1325BA-5CA0-1C1B-ACF2-2B89C87A1A21}"/>
          </ac:picMkLst>
        </pc:picChg>
        <pc:picChg chg="del">
          <ac:chgData name="Jalyn Dio" userId="S::jdio@jlab.org::dd51607a-9004-4f13-aef4-e4b9f9858bad" providerId="AD" clId="Web-{A0779B5F-63CA-DB69-218A-013EB1A72F5D}" dt="2024-10-18T17:47:59.680" v="2"/>
          <ac:picMkLst>
            <pc:docMk/>
            <pc:sldMk cId="2938112660" sldId="5874"/>
            <ac:picMk id="8" creationId="{F6812C3B-7CF4-8F4F-8B36-48C683564464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10T11:20:37.419" idx="10">
    <p:pos x="10" y="10"/>
    <p:text>Is there a more up to date photo we can use for this page?</p:text>
    <p:extLst>
      <p:ext uri="{C676402C-5697-4E1C-873F-D02D1690AC5C}">
        <p15:threadingInfo xmlns:p15="http://schemas.microsoft.com/office/powerpoint/2012/main" timeZoneBias="240"/>
      </p:ext>
    </p:extLst>
  </p:cm>
  <p:cm authorId="2" dt="2024-10-10T12:17:25.062" idx="3">
    <p:pos x="10" y="106"/>
    <p:text>Updated! This one is from our latest poster session.</p:text>
    <p:extLst>
      <p:ext uri="{C676402C-5697-4E1C-873F-D02D1690AC5C}">
        <p15:threadingInfo xmlns:p15="http://schemas.microsoft.com/office/powerpoint/2012/main" timeZoneBias="240">
          <p15:parentCm authorId="1" idx="10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6434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3"/>
            <a:ext cx="3037840" cy="466434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r">
              <a:defRPr sz="1300"/>
            </a:lvl1pPr>
          </a:lstStyle>
          <a:p>
            <a:fld id="{AF8F3527-BB28-884B-A511-C22C3DCF545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6" rIns="93152" bIns="465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9"/>
          </a:xfrm>
          <a:prstGeom prst="rect">
            <a:avLst/>
          </a:prstGeom>
        </p:spPr>
        <p:txBody>
          <a:bodyPr vert="horz" lIns="93152" tIns="46576" rIns="93152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r">
              <a:defRPr sz="13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6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83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84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0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0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50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0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07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4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0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This infographic captures a number of Jefferson Lab's vital statistics and outcomes that demonstrate our impacts and outcomes, in science, technology and innovation, education, and the 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4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 Our articulated goals that should be evident through our program portfolio</a:t>
            </a:r>
          </a:p>
          <a:p>
            <a:endParaRPr lang="en-US">
              <a:cs typeface="Calibri"/>
            </a:endParaRPr>
          </a:p>
          <a:p>
            <a:r>
              <a:rPr lang="en-US" b="1" i="1"/>
              <a:t>Vision Statement…</a:t>
            </a:r>
            <a:endParaRPr lang="en-US"/>
          </a:p>
          <a:p>
            <a:endParaRPr lang="en-US"/>
          </a:p>
          <a:p>
            <a:r>
              <a:rPr lang="en-US"/>
              <a:t>As a world-class research facility, Jefferson Lab is a valued partner to the local, regional, and national education community. Jefferson Lab's long-term commitment to science education continues to focus on increasing the number of teachers with a substantial background in math and science, strengthening the motivation and preparation of all students and addressing the serious underrepresentation of minorities and females in science, math, engineering and technology careers. </a:t>
            </a:r>
          </a:p>
          <a:p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96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LSL: Focusing on Lab wide programs – globally relate to all of the labs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50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8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7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2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DCA6EBC-DEE6-4FE3-B9F0-AB1B054DF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D90D4C-DD66-4FB9-9C3B-C3A77B471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32E43F-2E0F-434F-85D2-D292A17E3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8D335B-C7B4-4CC4-BE7C-26FD2B7C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253560-C5F8-41BC-9E69-74F288CB8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A10311-4C7E-4B93-A2E5-6D447D14D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BB5B9C4-466F-49A2-9467-2ACEE629F0DE}"/>
              </a:ext>
            </a:extLst>
          </p:cNvPr>
          <p:cNvSpPr txBox="1">
            <a:spLocks/>
          </p:cNvSpPr>
          <p:nvPr userDrawn="1"/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1">
                <a:solidFill>
                  <a:schemeClr val="tx1">
                    <a:lumMod val="75000"/>
                  </a:schemeClr>
                </a:solidFill>
              </a:rPr>
              <a:t>TJNAF Annual Laboratory Plan 6/10/2021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97BB6D8-4DEF-4CFB-850E-E8AD61EC6397}"/>
              </a:ext>
            </a:extLst>
          </p:cNvPr>
          <p:cNvSpPr txBox="1">
            <a:spLocks/>
          </p:cNvSpPr>
          <p:nvPr userDrawn="1"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i="1" smtClean="0">
                <a:solidFill>
                  <a:schemeClr val="tx1">
                    <a:lumMod val="75000"/>
                  </a:schemeClr>
                </a:solidFill>
              </a:rPr>
              <a:pPr/>
              <a:t>‹#›</a:t>
            </a:fld>
            <a:endParaRPr lang="en-US" sz="1000" i="1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2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ADB1E97-0188-4847-84E2-53222E12B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152F4F-A4F8-4DD1-8677-95A4C324A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488C6-883D-4E38-ABB2-D371909D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E9A168-9968-4C9E-8E25-B47C1A9B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98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FBB8B2-1A8D-3147-9A44-B061BEBCA1FA}"/>
              </a:ext>
            </a:extLst>
          </p:cNvPr>
          <p:cNvSpPr/>
          <p:nvPr userDrawn="1"/>
        </p:nvSpPr>
        <p:spPr>
          <a:xfrm>
            <a:off x="318980" y="65045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Avenir Heavy" panose="02000503020000020003" pitchFamily="2" charset="0"/>
              </a:rPr>
              <a:t>ANNUAL LABORATORY PLAN 2021 - JEFFERSON LAB						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59610E-3BC6-46BB-AFC3-7BCD17465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1744199-095D-4450-85B0-3F147224D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DE77F6-724B-F34B-BABB-558FA4EFE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2" y="457200"/>
            <a:ext cx="7639173" cy="55567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72592-3F78-C44C-AEF8-64EC0706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5" y="3892062"/>
            <a:ext cx="3221343" cy="2121876"/>
          </a:xfrm>
        </p:spPr>
        <p:txBody>
          <a:bodyPr anchor="b"/>
          <a:lstStyle>
            <a:lvl1pPr>
              <a:defRPr sz="32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1983-1C7C-C142-A901-3915FAFE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371" y="1449051"/>
            <a:ext cx="3714475" cy="107235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464A7-A2C5-4B72-B65D-2CD17970E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AE47-3FCF-451B-BE96-E1F7B301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ECFCC-0C39-47C3-9086-6E63C2019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6B74D5-0AA7-4F90-8B80-C74BD7C7D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869" y="6407801"/>
            <a:ext cx="1415465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80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7FBB6-3D2B-7822-0487-9860125EE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1768" y="6045037"/>
            <a:ext cx="2607985" cy="8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3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5864349-3EB8-4A96-957B-AD51D6DB5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6E720B4-BF3D-4E6E-9B7B-23A0E5054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31236-0458-6E0C-4165-DB8049440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1768" y="6045037"/>
            <a:ext cx="2607985" cy="8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13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18273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All Hands, Nov. 17, 2020</a:t>
            </a:r>
          </a:p>
        </p:txBody>
      </p:sp>
    </p:spTree>
    <p:extLst>
      <p:ext uri="{BB962C8B-B14F-4D97-AF65-F5344CB8AC3E}">
        <p14:creationId xmlns:p14="http://schemas.microsoft.com/office/powerpoint/2010/main" val="401417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OSELP Virtual Visit - May 24-25,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22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97D05F-C429-4A4B-997A-87F95C296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20590F-87CD-4266-827C-BF81F3D8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080B03-0329-44F7-B368-E3F0962CE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382185B-747E-44D0-BDDB-91790415E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FD255F-3B5B-452D-B78B-D239C159B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8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B2AEE6-5455-4DD2-A7CD-727704F24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D8A99A-06BD-4EF8-9126-FCD068CDA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52535A-91A3-4B68-98F3-3D3C76D0D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B3AB03-B91B-4D4D-847B-10F598DE1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FEF5-B820-46DA-A7DC-8B48C0F60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3E4686-2B52-476B-B74D-BA2639B5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6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BB7FC1-D07C-4965-9B1B-DBC44FA2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3BF4CD-9987-497D-9AA4-DACEA5149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0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30D9A-9EEA-BA42-BCF1-48A0F35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C613A-A1CA-DB4E-993E-C00D21F81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D737A5-D7EC-4523-8D2F-F94E249C0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9" r:id="rId18"/>
    <p:sldLayoutId id="2147483770" r:id="rId19"/>
    <p:sldLayoutId id="2147483772" r:id="rId20"/>
    <p:sldLayoutId id="2147483773" r:id="rId21"/>
    <p:sldLayoutId id="2147483774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00000"/>
          </a:solidFill>
          <a:latin typeface="Avenir Boo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tif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A664E1A-AE19-63AF-22A9-353EF069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3" b="5763"/>
          <a:stretch/>
        </p:blipFill>
        <p:spPr>
          <a:xfrm>
            <a:off x="0" y="0"/>
            <a:ext cx="12186584" cy="719384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D32B1-FA18-42E7-B208-A86BB00C7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9167"/>
          <a:stretch/>
        </p:blipFill>
        <p:spPr>
          <a:xfrm>
            <a:off x="5416" y="5069297"/>
            <a:ext cx="12186584" cy="1903661"/>
          </a:xfrm>
          <a:solidFill>
            <a:srgbClr val="C0000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6A62F-DA97-45F5-88E0-F44BC7462F55}"/>
              </a:ext>
            </a:extLst>
          </p:cNvPr>
          <p:cNvSpPr txBox="1"/>
          <p:nvPr/>
        </p:nvSpPr>
        <p:spPr>
          <a:xfrm>
            <a:off x="5416" y="5257961"/>
            <a:ext cx="11963916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Workforce &amp; Community Impact Through STEM Initiatives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Jalyn Dio, Science Education Administrator</a:t>
            </a:r>
          </a:p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Lisa Surles-Law, Science Education Manager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E5370-221A-C28C-9DA4-3A2534C6191A}"/>
              </a:ext>
            </a:extLst>
          </p:cNvPr>
          <p:cNvSpPr/>
          <p:nvPr/>
        </p:nvSpPr>
        <p:spPr>
          <a:xfrm>
            <a:off x="9465863" y="2987104"/>
            <a:ext cx="3097965" cy="1754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endParaRPr lang="en-US" sz="2600">
              <a:latin typeface="Arial"/>
              <a:ea typeface="Gadugi"/>
              <a:cs typeface="Arial"/>
            </a:endParaRPr>
          </a:p>
        </p:txBody>
      </p:sp>
      <p:pic>
        <p:nvPicPr>
          <p:cNvPr id="3" name="Picture 2" descr="A picture containing cartoon, screenshot, design&#10;&#10;Description automatically generated">
            <a:extLst>
              <a:ext uri="{FF2B5EF4-FFF2-40B4-BE49-F238E27FC236}">
                <a16:creationId xmlns:a16="http://schemas.microsoft.com/office/drawing/2014/main" id="{51C831C5-C282-7569-B255-50DF7549F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156" y="3196197"/>
            <a:ext cx="2354308" cy="1210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5F400-3CA5-5D49-AE4F-65A33DE27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16" y="3284613"/>
            <a:ext cx="5145187" cy="10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Science Education Pathways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2EDC029-3FD7-20F9-8A7B-6DD2420562FF}"/>
              </a:ext>
            </a:extLst>
          </p:cNvPr>
          <p:cNvSpPr/>
          <p:nvPr/>
        </p:nvSpPr>
        <p:spPr>
          <a:xfrm>
            <a:off x="2496450" y="170064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4E7A2EE-82AB-984F-5127-6631F83E7887}"/>
              </a:ext>
            </a:extLst>
          </p:cNvPr>
          <p:cNvSpPr/>
          <p:nvPr/>
        </p:nvSpPr>
        <p:spPr>
          <a:xfrm>
            <a:off x="213763" y="301995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 Educator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</a:p>
          <a:p>
            <a:pPr algn="ctr"/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D8F3D7F-74F5-DB1C-8869-832CF2ADE263}"/>
              </a:ext>
            </a:extLst>
          </p:cNvPr>
          <p:cNvSpPr/>
          <p:nvPr/>
        </p:nvSpPr>
        <p:spPr>
          <a:xfrm>
            <a:off x="4779137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62F0B2E-3FA7-34C2-000A-D5E2816725F2}"/>
              </a:ext>
            </a:extLst>
          </p:cNvPr>
          <p:cNvSpPr/>
          <p:nvPr/>
        </p:nvSpPr>
        <p:spPr>
          <a:xfrm>
            <a:off x="7061824" y="1789798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Mentorships &amp; Internships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95B74C-6BE0-3342-5627-EEE822A5E978}"/>
              </a:ext>
            </a:extLst>
          </p:cNvPr>
          <p:cNvSpPr/>
          <p:nvPr/>
        </p:nvSpPr>
        <p:spPr>
          <a:xfrm>
            <a:off x="9344511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545748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and Middle School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C21B-26A5-4233-BCA0-663BC3A9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87" y="5689398"/>
            <a:ext cx="5273472" cy="483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&gt;13,000 students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7509AF1-FC4F-0086-9EFE-7A1290C184F1}"/>
              </a:ext>
            </a:extLst>
          </p:cNvPr>
          <p:cNvSpPr/>
          <p:nvPr/>
        </p:nvSpPr>
        <p:spPr>
          <a:xfrm>
            <a:off x="7270505" y="3824776"/>
            <a:ext cx="2623165" cy="2157989"/>
          </a:xfrm>
          <a:prstGeom prst="hexag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2F6F902-D4B4-DB6C-C172-03841755BCDE}"/>
              </a:ext>
            </a:extLst>
          </p:cNvPr>
          <p:cNvSpPr/>
          <p:nvPr/>
        </p:nvSpPr>
        <p:spPr>
          <a:xfrm>
            <a:off x="7273914" y="1467618"/>
            <a:ext cx="2623165" cy="2134468"/>
          </a:xfrm>
          <a:prstGeom prst="hexagon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5995887-0B6A-D1FD-F188-339D69939AEA}"/>
              </a:ext>
            </a:extLst>
          </p:cNvPr>
          <p:cNvSpPr/>
          <p:nvPr/>
        </p:nvSpPr>
        <p:spPr>
          <a:xfrm>
            <a:off x="9573403" y="2725388"/>
            <a:ext cx="1972395" cy="1937363"/>
          </a:xfrm>
          <a:prstGeom prst="hexagon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D993D-62B8-7847-BE5A-300809CFA348}"/>
              </a:ext>
            </a:extLst>
          </p:cNvPr>
          <p:cNvSpPr txBox="1"/>
          <p:nvPr/>
        </p:nvSpPr>
        <p:spPr>
          <a:xfrm>
            <a:off x="283876" y="1022555"/>
            <a:ext cx="732393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Opportunities for students at surrounding schools to engage with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the world of STEM and the career staff that supports it.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8E277-F686-C74B-A14C-EE426A132254}"/>
              </a:ext>
            </a:extLst>
          </p:cNvPr>
          <p:cNvSpPr txBox="1"/>
          <p:nvPr/>
        </p:nvSpPr>
        <p:spPr>
          <a:xfrm>
            <a:off x="1740304" y="2845004"/>
            <a:ext cx="386516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• School classroom activity visits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• Science Fair judges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• Career Fairs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• STEM Days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3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2053" y="183639"/>
            <a:ext cx="10988298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/>
              <a:t>Middle and High School Virginia Regional Science Bowl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43" y="937047"/>
            <a:ext cx="7096527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TJNAF is a regional host for the U.S. Department of Energy (DOE) National Science Bowl® middle and high school academic competition. 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09C4C9-A661-604B-948E-F6F63C39A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17" y="1549866"/>
            <a:ext cx="4249883" cy="213233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450AC-D913-A548-B178-E57C5BBE96BB}"/>
              </a:ext>
            </a:extLst>
          </p:cNvPr>
          <p:cNvSpPr txBox="1"/>
          <p:nvPr/>
        </p:nvSpPr>
        <p:spPr>
          <a:xfrm>
            <a:off x="9109802" y="4067922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School – February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Middle School – March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Registration begins Oct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39364-D377-CA41-8C8D-95BFBCC9AE5B}"/>
              </a:ext>
            </a:extLst>
          </p:cNvPr>
          <p:cNvSpPr txBox="1"/>
          <p:nvPr/>
        </p:nvSpPr>
        <p:spPr>
          <a:xfrm>
            <a:off x="7910945" y="1040871"/>
            <a:ext cx="344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https://</a:t>
            </a:r>
            <a:r>
              <a:rPr lang="en-US" b="1" dirty="0" err="1">
                <a:solidFill>
                  <a:schemeClr val="accent1"/>
                </a:solidFill>
              </a:rPr>
              <a:t>science.osti.gov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wdts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nsb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8C067-8AC0-4E4B-AC51-90281D7B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679" y="5273518"/>
            <a:ext cx="1015619" cy="100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77383-18DB-4885-AAF7-AC9AFF9E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8890"/>
            <a:ext cx="4839807" cy="3412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E12FBE-F193-4C7E-9A0D-2E5F69690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096" y="3619447"/>
            <a:ext cx="4166267" cy="31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5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Science Education Pathways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2EDC029-3FD7-20F9-8A7B-6DD2420562FF}"/>
              </a:ext>
            </a:extLst>
          </p:cNvPr>
          <p:cNvSpPr/>
          <p:nvPr/>
        </p:nvSpPr>
        <p:spPr>
          <a:xfrm>
            <a:off x="2496450" y="170064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4E7A2EE-82AB-984F-5127-6631F83E7887}"/>
              </a:ext>
            </a:extLst>
          </p:cNvPr>
          <p:cNvSpPr/>
          <p:nvPr/>
        </p:nvSpPr>
        <p:spPr>
          <a:xfrm>
            <a:off x="213763" y="301995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 Educator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</a:p>
          <a:p>
            <a:pPr algn="ctr"/>
            <a:endParaRPr 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D8F3D7F-74F5-DB1C-8869-832CF2ADE263}"/>
              </a:ext>
            </a:extLst>
          </p:cNvPr>
          <p:cNvSpPr/>
          <p:nvPr/>
        </p:nvSpPr>
        <p:spPr>
          <a:xfrm>
            <a:off x="4779137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62F0B2E-3FA7-34C2-000A-D5E2816725F2}"/>
              </a:ext>
            </a:extLst>
          </p:cNvPr>
          <p:cNvSpPr/>
          <p:nvPr/>
        </p:nvSpPr>
        <p:spPr>
          <a:xfrm>
            <a:off x="7061824" y="1789798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Mentorships &amp; internships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95B74C-6BE0-3342-5627-EEE822A5E978}"/>
              </a:ext>
            </a:extLst>
          </p:cNvPr>
          <p:cNvSpPr/>
          <p:nvPr/>
        </p:nvSpPr>
        <p:spPr>
          <a:xfrm>
            <a:off x="9344511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Engagement</a:t>
            </a:r>
          </a:p>
        </p:txBody>
      </p:sp>
    </p:spTree>
    <p:extLst>
      <p:ext uri="{BB962C8B-B14F-4D97-AF65-F5344CB8AC3E}">
        <p14:creationId xmlns:p14="http://schemas.microsoft.com/office/powerpoint/2010/main" val="107938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Undergraduate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C21B-26A5-4233-BCA0-663BC3A9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1071158"/>
            <a:ext cx="11285837" cy="27020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Science Undergraduate Laboratory Internship (SULI)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Community College Internship (CCI)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Undergraduate Physics Research (UPR)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Minority/Female Undergraduate Research Assistantships (M/FURA)</a:t>
            </a:r>
          </a:p>
          <a:p>
            <a:pPr marL="0" indent="0" algn="ctr">
              <a:buNone/>
            </a:pPr>
            <a:r>
              <a:rPr lang="en-US" sz="2400" b="1" i="1">
                <a:solidFill>
                  <a:schemeClr val="accent1"/>
                </a:solidFill>
                <a:latin typeface="Arial"/>
                <a:cs typeface="Arial"/>
              </a:rPr>
              <a:t>Supports ~50 undergraduate</a:t>
            </a:r>
            <a:r>
              <a:rPr lang="en-US" sz="2400" b="1" i="1">
                <a:latin typeface="Arial"/>
                <a:cs typeface="Arial"/>
              </a:rPr>
              <a:t> </a:t>
            </a:r>
            <a:r>
              <a:rPr lang="en-US" sz="2400" b="1" i="1">
                <a:solidFill>
                  <a:schemeClr val="accent1"/>
                </a:solidFill>
                <a:latin typeface="Arial"/>
                <a:cs typeface="Arial"/>
              </a:rPr>
              <a:t>students annually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4CFF9D4-C753-99B2-4863-EC344637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510" y="3773213"/>
            <a:ext cx="3746809" cy="2497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DFA5C-CDA6-374B-BAF6-C744051D1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2" y="3807840"/>
            <a:ext cx="3548084" cy="2367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ABEE3-FEFF-D84C-8665-11608B4A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585" y="3807840"/>
            <a:ext cx="3156316" cy="23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0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79" y="204501"/>
            <a:ext cx="11644376" cy="487490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Minority/Female Undergraduate Research Assistantships (M/FURA)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57EFA-724C-1B41-B0B6-CBF536266C97}"/>
              </a:ext>
            </a:extLst>
          </p:cNvPr>
          <p:cNvSpPr txBox="1"/>
          <p:nvPr/>
        </p:nvSpPr>
        <p:spPr>
          <a:xfrm>
            <a:off x="411893" y="894739"/>
            <a:ext cx="7177627" cy="22980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r>
              <a:rPr lang="en-US" sz="2400" i="1" dirty="0">
                <a:latin typeface="Arial"/>
                <a:cs typeface="Arial"/>
              </a:rPr>
              <a:t>Assistantships for minority or female students to work on projects, with their nominating professors, that are part of or directly related to the TJNAF’s research program. 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ts val="432"/>
              </a:spcBef>
              <a:spcAft>
                <a:spcPct val="0"/>
              </a:spcAft>
              <a:defRPr/>
            </a:pPr>
            <a:endParaRPr lang="en-US" sz="24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1AD35-1B2A-1048-BF9B-DCFB4467F767}"/>
              </a:ext>
            </a:extLst>
          </p:cNvPr>
          <p:cNvSpPr txBox="1"/>
          <p:nvPr/>
        </p:nvSpPr>
        <p:spPr>
          <a:xfrm>
            <a:off x="2013364" y="6017932"/>
            <a:ext cx="551330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Calibri"/>
              </a:rPr>
              <a:t>https://www.jlab.org/human_resources/MFURA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2636E0-54BA-274E-942C-92DAF458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071" y="977377"/>
            <a:ext cx="3390982" cy="524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5975C2-6A23-4D4E-B5DA-46A48329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364" y="2514521"/>
            <a:ext cx="5715745" cy="326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F6CC8-91B4-004B-8834-CFE57F136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51" y="5261629"/>
            <a:ext cx="1230156" cy="12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Science Education Pathways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2EDC029-3FD7-20F9-8A7B-6DD2420562FF}"/>
              </a:ext>
            </a:extLst>
          </p:cNvPr>
          <p:cNvSpPr/>
          <p:nvPr/>
        </p:nvSpPr>
        <p:spPr>
          <a:xfrm>
            <a:off x="2496450" y="170064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4E7A2EE-82AB-984F-5127-6631F83E7887}"/>
              </a:ext>
            </a:extLst>
          </p:cNvPr>
          <p:cNvSpPr/>
          <p:nvPr/>
        </p:nvSpPr>
        <p:spPr>
          <a:xfrm>
            <a:off x="213763" y="301995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 Educator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</a:p>
          <a:p>
            <a:pPr algn="ctr"/>
            <a:endParaRPr 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D8F3D7F-74F5-DB1C-8869-832CF2ADE263}"/>
              </a:ext>
            </a:extLst>
          </p:cNvPr>
          <p:cNvSpPr/>
          <p:nvPr/>
        </p:nvSpPr>
        <p:spPr>
          <a:xfrm>
            <a:off x="4779137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62F0B2E-3FA7-34C2-000A-D5E2816725F2}"/>
              </a:ext>
            </a:extLst>
          </p:cNvPr>
          <p:cNvSpPr/>
          <p:nvPr/>
        </p:nvSpPr>
        <p:spPr>
          <a:xfrm>
            <a:off x="7061824" y="1789798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Mentorships &amp; Internships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95B74C-6BE0-3342-5627-EEE822A5E978}"/>
              </a:ext>
            </a:extLst>
          </p:cNvPr>
          <p:cNvSpPr/>
          <p:nvPr/>
        </p:nvSpPr>
        <p:spPr>
          <a:xfrm>
            <a:off x="9344511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Engagement</a:t>
            </a:r>
          </a:p>
        </p:txBody>
      </p:sp>
    </p:spTree>
    <p:extLst>
      <p:ext uri="{BB962C8B-B14F-4D97-AF65-F5344CB8AC3E}">
        <p14:creationId xmlns:p14="http://schemas.microsoft.com/office/powerpoint/2010/main" val="148596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Mentorships and Internships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7509AF1-FC4F-0086-9EFE-7A1290C184F1}"/>
              </a:ext>
            </a:extLst>
          </p:cNvPr>
          <p:cNvSpPr/>
          <p:nvPr/>
        </p:nvSpPr>
        <p:spPr>
          <a:xfrm>
            <a:off x="6628216" y="3842405"/>
            <a:ext cx="2623165" cy="2157989"/>
          </a:xfrm>
          <a:prstGeom prst="hexag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57EFA-724C-1B41-B0B6-CBF536266C97}"/>
              </a:ext>
            </a:extLst>
          </p:cNvPr>
          <p:cNvSpPr txBox="1"/>
          <p:nvPr/>
        </p:nvSpPr>
        <p:spPr>
          <a:xfrm>
            <a:off x="411893" y="894739"/>
            <a:ext cx="7177627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432"/>
              </a:spcBef>
              <a:spcAft>
                <a:spcPct val="0"/>
              </a:spcAft>
              <a:defRPr/>
            </a:pPr>
            <a:r>
              <a:rPr lang="en-US" sz="2400" i="1" kern="0" dirty="0">
                <a:latin typeface="Arial" pitchFamily="34" charset="0"/>
              </a:rPr>
              <a:t>TJNAF staff and users encourage and prepare high school and undergraduate students to pursue advanced degrees in experimental/theoretical physics and accelerator science.</a:t>
            </a:r>
          </a:p>
          <a:p>
            <a:pPr lvl="0" eaLnBrk="0" fontAlgn="base" hangingPunct="0">
              <a:spcBef>
                <a:spcPts val="432"/>
              </a:spcBef>
              <a:spcAft>
                <a:spcPct val="0"/>
              </a:spcAft>
              <a:defRPr/>
            </a:pPr>
            <a:endParaRPr lang="en-US" i="1" kern="0" dirty="0">
              <a:latin typeface="Arial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CC488B5-BE5A-C148-A21C-DC9AB0A8E45A}"/>
              </a:ext>
            </a:extLst>
          </p:cNvPr>
          <p:cNvGraphicFramePr>
            <a:graphicFrameLocks noGrp="1"/>
          </p:cNvGraphicFramePr>
          <p:nvPr/>
        </p:nvGraphicFramePr>
        <p:xfrm>
          <a:off x="206486" y="2436526"/>
          <a:ext cx="6264274" cy="347472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264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541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Programs by the numbers: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 Science Undergraduate Laboratory Internship (SULI) students for FY24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NSF-Funded Research Experience for Undergraduates (REU) students via Old Dominion University for Summer 2024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Community College Internship (CCI) students for FY24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High School Summer Honors Program (HSSHP) students for Summer 2024 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 Summer Residential Governor’s School (SRGS) in Engineering students for Summer 2024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High School Mentorship students for FY24</a:t>
                      </a:r>
                    </a:p>
                    <a:p>
                      <a:pPr marL="285750" marR="0" lvl="0" indent="-28575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MFURA Assistantship Positions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 CNU Captains Program students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7DE40ABE-20DF-544B-82BA-BF6D75C63696}"/>
              </a:ext>
            </a:extLst>
          </p:cNvPr>
          <p:cNvSpPr/>
          <p:nvPr/>
        </p:nvSpPr>
        <p:spPr>
          <a:xfrm>
            <a:off x="685403" y="5955820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lvl="0" algn="ctr" eaLnBrk="0" fontAlgn="base" hangingPunct="0">
              <a:spcBef>
                <a:spcPts val="432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chemeClr val="accent1"/>
                </a:solidFill>
                <a:latin typeface="Arial"/>
                <a:cs typeface="Arial"/>
              </a:rPr>
              <a:t>TJNAF supports ~55 undergraduate students and ~40 high school students annually.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0BC9D4-87FA-1F47-AD2D-12E546E74A95}"/>
              </a:ext>
            </a:extLst>
          </p:cNvPr>
          <p:cNvSpPr/>
          <p:nvPr/>
        </p:nvSpPr>
        <p:spPr>
          <a:xfrm>
            <a:off x="6533712" y="1601833"/>
            <a:ext cx="2623165" cy="2120973"/>
          </a:xfrm>
          <a:prstGeom prst="hexagon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B2964-25A9-4573-8214-5822800F2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381" y="1486124"/>
            <a:ext cx="3039052" cy="38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8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35743" y="6494768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3" y="201198"/>
            <a:ext cx="7169608" cy="583273"/>
          </a:xfrm>
        </p:spPr>
        <p:txBody>
          <a:bodyPr>
            <a:noAutofit/>
          </a:bodyPr>
          <a:lstStyle/>
          <a:p>
            <a:r>
              <a:rPr lang="en-US" sz="2600" cap="none" dirty="0">
                <a:solidFill>
                  <a:srgbClr val="C00000"/>
                </a:solidFill>
              </a:rPr>
              <a:t>Science Education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E1137-734E-65DB-AFBC-8BE02382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3" y="1175738"/>
            <a:ext cx="10806112" cy="50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5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27168-C4DE-C8F9-BBD7-6B00ABCA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1" y="647977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D27344-A0F3-D073-6D29-F7EF42D3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959898"/>
            <a:ext cx="11815008" cy="200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0" hangingPunct="0">
              <a:buNone/>
            </a:pPr>
            <a:r>
              <a:rPr lang="en-US" altLang="en-US" sz="2400" i="1" dirty="0">
                <a:solidFill>
                  <a:schemeClr val="accent6">
                    <a:lumMod val="75000"/>
                  </a:schemeClr>
                </a:solidFill>
              </a:rPr>
              <a:t>Educational resources for students and teachers: interactive periodic table of elements, engaging “Science at Home!” video series, Frostbite Theater video series, STEM virtual games, and SOL Review Practice Tests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73358-2BBD-F27B-3E83-46423EF18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3" y="2098121"/>
            <a:ext cx="3701240" cy="2578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04528B-9F63-4B19-D1FB-E9754D837310}"/>
              </a:ext>
            </a:extLst>
          </p:cNvPr>
          <p:cNvSpPr txBox="1"/>
          <p:nvPr/>
        </p:nvSpPr>
        <p:spPr>
          <a:xfrm>
            <a:off x="8348126" y="4411397"/>
            <a:ext cx="2324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Fun with Static Electricity</a:t>
            </a:r>
          </a:p>
          <a:p>
            <a:pPr algn="ctr"/>
            <a:endParaRPr lang="en-US" sz="1100" i="1" dirty="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5C1AFDB-5D67-4A20-52E7-9AC0DB3570B8}"/>
              </a:ext>
            </a:extLst>
          </p:cNvPr>
          <p:cNvSpPr/>
          <p:nvPr/>
        </p:nvSpPr>
        <p:spPr>
          <a:xfrm>
            <a:off x="4986703" y="2964809"/>
            <a:ext cx="2031194" cy="1423799"/>
          </a:xfrm>
          <a:prstGeom prst="hexagon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55EE0B0-6046-7632-74BD-ADA92BEF64F1}"/>
              </a:ext>
            </a:extLst>
          </p:cNvPr>
          <p:cNvSpPr/>
          <p:nvPr/>
        </p:nvSpPr>
        <p:spPr>
          <a:xfrm>
            <a:off x="8412649" y="2987597"/>
            <a:ext cx="2131987" cy="1423799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DEB7A53-5CD1-B850-0171-9B61EAE84782}"/>
              </a:ext>
            </a:extLst>
          </p:cNvPr>
          <p:cNvSpPr/>
          <p:nvPr/>
        </p:nvSpPr>
        <p:spPr>
          <a:xfrm>
            <a:off x="6778041" y="2183053"/>
            <a:ext cx="1874465" cy="1423799"/>
          </a:xfrm>
          <a:prstGeom prst="hexagon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9DA02-2D60-693A-CD21-1EFA267C3F0E}"/>
              </a:ext>
            </a:extLst>
          </p:cNvPr>
          <p:cNvSpPr txBox="1"/>
          <p:nvPr/>
        </p:nvSpPr>
        <p:spPr>
          <a:xfrm>
            <a:off x="5200822" y="4411396"/>
            <a:ext cx="1602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Interactive Periodic Table of Elements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FA3CD-CB3D-E34B-822A-A712CF751CF3}"/>
              </a:ext>
            </a:extLst>
          </p:cNvPr>
          <p:cNvSpPr txBox="1"/>
          <p:nvPr/>
        </p:nvSpPr>
        <p:spPr>
          <a:xfrm>
            <a:off x="7017897" y="3608424"/>
            <a:ext cx="1409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Science at Home!</a:t>
            </a:r>
          </a:p>
          <a:p>
            <a:pPr algn="ctr"/>
            <a:r>
              <a:rPr lang="en-US" sz="1100" i="1" dirty="0"/>
              <a:t>UV Detectives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A29E9-CD08-FF49-89FF-E9CA60C44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315" y="4751955"/>
            <a:ext cx="1771449" cy="1796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8C274-F198-A848-9FAC-2ADCD4431A5A}"/>
              </a:ext>
            </a:extLst>
          </p:cNvPr>
          <p:cNvSpPr txBox="1"/>
          <p:nvPr/>
        </p:nvSpPr>
        <p:spPr>
          <a:xfrm>
            <a:off x="2387713" y="5361972"/>
            <a:ext cx="410400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/>
                <a:cs typeface="Arial"/>
              </a:rPr>
              <a:t>https://education.jlab.org</a:t>
            </a:r>
            <a:endParaRPr lang="en-US" sz="28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2ED6FA-D412-894F-9CA6-F34535463FDF}"/>
              </a:ext>
            </a:extLst>
          </p:cNvPr>
          <p:cNvSpPr txBox="1">
            <a:spLocks/>
          </p:cNvSpPr>
          <p:nvPr/>
        </p:nvSpPr>
        <p:spPr>
          <a:xfrm>
            <a:off x="411893" y="201198"/>
            <a:ext cx="7169608" cy="583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rgbClr val="C00000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cap="none" dirty="0">
                <a:latin typeface="Arial"/>
                <a:cs typeface="Arial"/>
              </a:rPr>
              <a:t>Science Education Website Resources</a:t>
            </a:r>
            <a:endParaRPr lang="en-US" sz="2600" cap="none" dirty="0"/>
          </a:p>
        </p:txBody>
      </p:sp>
    </p:spTree>
    <p:extLst>
      <p:ext uri="{BB962C8B-B14F-4D97-AF65-F5344CB8AC3E}">
        <p14:creationId xmlns:p14="http://schemas.microsoft.com/office/powerpoint/2010/main" val="394199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kern="0">
                <a:latin typeface="Avenir" panose="020B0503020203020204" pitchFamily="34" charset="0"/>
              </a:rPr>
              <a:t>Jefferson Lab By The Numbers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BE645A4-7071-2E1A-C529-5F76A7969FB9}"/>
              </a:ext>
            </a:extLst>
          </p:cNvPr>
          <p:cNvSpPr txBox="1">
            <a:spLocks/>
          </p:cNvSpPr>
          <p:nvPr/>
        </p:nvSpPr>
        <p:spPr>
          <a:xfrm>
            <a:off x="5635744" y="6492875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152D01CB-A410-A473-E922-0F94ABD4E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4" b="2149"/>
          <a:stretch/>
        </p:blipFill>
        <p:spPr>
          <a:xfrm>
            <a:off x="0" y="785631"/>
            <a:ext cx="12192000" cy="56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DE94-51BE-4FF3-8132-73D24854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CC163-2F52-4715-90CB-2B929B61F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9"/>
          <a:stretch/>
        </p:blipFill>
        <p:spPr>
          <a:xfrm>
            <a:off x="3975802" y="1371600"/>
            <a:ext cx="4168776" cy="482878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5E61787-975E-4B2B-A5E8-FB963434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233751"/>
            <a:ext cx="11287125" cy="4873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8B1212"/>
                </a:solidFill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29FAD-FF13-1544-AC7F-7C6CB4BC4D76}"/>
              </a:ext>
            </a:extLst>
          </p:cNvPr>
          <p:cNvSpPr txBox="1"/>
          <p:nvPr/>
        </p:nvSpPr>
        <p:spPr>
          <a:xfrm>
            <a:off x="718457" y="4948866"/>
            <a:ext cx="3219279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Jalyn Dio</a:t>
            </a:r>
          </a:p>
          <a:p>
            <a:r>
              <a:rPr lang="en-US" dirty="0"/>
              <a:t>Science Education Administrator</a:t>
            </a:r>
          </a:p>
          <a:p>
            <a:r>
              <a:rPr lang="en-US" dirty="0"/>
              <a:t>jdio@jlab.org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76E1A-9DF8-E049-9260-395DB719C5DC}"/>
              </a:ext>
            </a:extLst>
          </p:cNvPr>
          <p:cNvSpPr txBox="1"/>
          <p:nvPr/>
        </p:nvSpPr>
        <p:spPr>
          <a:xfrm>
            <a:off x="8144578" y="4948866"/>
            <a:ext cx="3057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Lisa Surles-Law</a:t>
            </a:r>
          </a:p>
          <a:p>
            <a:r>
              <a:rPr lang="en-US" dirty="0"/>
              <a:t>Science Education Manager</a:t>
            </a:r>
          </a:p>
          <a:p>
            <a:r>
              <a:rPr lang="en-US" dirty="0" err="1"/>
              <a:t>surles@jlab.org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Science Education – Outreach Pathways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9D8464-6B30-BB43-9453-12AF8314784A}"/>
              </a:ext>
            </a:extLst>
          </p:cNvPr>
          <p:cNvSpPr txBox="1">
            <a:spLocks/>
          </p:cNvSpPr>
          <p:nvPr/>
        </p:nvSpPr>
        <p:spPr>
          <a:xfrm>
            <a:off x="1256480" y="1374989"/>
            <a:ext cx="6934918" cy="491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Develop local and state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partnerships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 to advance STEM education</a:t>
            </a:r>
          </a:p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Improve the quality of K-12 instruction by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enhancing teachers’ content 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knowledge</a:t>
            </a:r>
          </a:p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Immerse graduate, undergraduate, and high school students in a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world-class facility research environment </a:t>
            </a:r>
            <a:r>
              <a:rPr lang="en-US" altLang="en-US" b="1" dirty="0">
                <a:solidFill>
                  <a:srgbClr val="0D0D0D"/>
                </a:solidFill>
                <a:latin typeface="Arial" panose="020B0604020202020204" pitchFamily="34" charset="0"/>
              </a:rPr>
              <a:t>to prepare the nation’s next generation of leaders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EC429-1092-3EDC-EF20-FD33B336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4514" y="2612949"/>
            <a:ext cx="2968483" cy="2223454"/>
          </a:xfrm>
          <a:prstGeom prst="rect">
            <a:avLst/>
          </a:prstGeom>
          <a:effectLst>
            <a:outerShdw blurRad="50800" dist="38100" dir="10800000" sx="105000" sy="105000" algn="r" rotWithShape="0">
              <a:schemeClr val="accent6">
                <a:lumMod val="75000"/>
                <a:alpha val="40000"/>
              </a:schemeClr>
            </a:outerShdw>
            <a:softEdge rad="38100"/>
          </a:effectLst>
        </p:spPr>
      </p:pic>
      <p:pic>
        <p:nvPicPr>
          <p:cNvPr id="9" name="Picture 9" descr="IMG_5176.jpg">
            <a:extLst>
              <a:ext uri="{FF2B5EF4-FFF2-40B4-BE49-F238E27FC236}">
                <a16:creationId xmlns:a16="http://schemas.microsoft.com/office/drawing/2014/main" id="{AC8DE5EE-FE60-81C7-AB63-33B6B0276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28848" y="2640106"/>
            <a:ext cx="2880659" cy="21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5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4" y="1028395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>
                <a:solidFill>
                  <a:schemeClr val="accent1"/>
                </a:solidFill>
              </a:rPr>
              <a:t>Science Education Pathways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47A30-3C83-9FFB-0F7C-439582F0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411" y="949736"/>
            <a:ext cx="8182050" cy="20017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eaLnBrk="0" hangingPunct="0">
              <a:buNone/>
            </a:pPr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As a world-class research facility, TJNAF is a valued partner to the local, regional, and national education community. Jefferson Lab's long-term commitment to science education continues to focus on:</a:t>
            </a:r>
          </a:p>
          <a:p>
            <a:pPr eaLnBrk="0" hangingPunct="0"/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increasing the number of teachers with a substantial background in math and science, </a:t>
            </a:r>
          </a:p>
          <a:p>
            <a:pPr eaLnBrk="0" hangingPunct="0"/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strengthening the motivation and preparation of all students,</a:t>
            </a:r>
          </a:p>
          <a:p>
            <a:pPr eaLnBrk="0" hangingPunct="0"/>
            <a:r>
              <a:rPr lang="en-US" sz="1800" b="0" i="1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addressing underrepresentation of minorities and females in STEM careers</a:t>
            </a:r>
            <a:endParaRPr lang="en-US" altLang="en-US" sz="1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/>
          <p:nvPr/>
        </p:nvCxnSpPr>
        <p:spPr>
          <a:xfrm>
            <a:off x="3745823" y="949736"/>
            <a:ext cx="0" cy="173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616210-0CD7-1C96-3844-120870C0C9D7}"/>
              </a:ext>
            </a:extLst>
          </p:cNvPr>
          <p:cNvCxnSpPr>
            <a:cxnSpLocks/>
          </p:cNvCxnSpPr>
          <p:nvPr/>
        </p:nvCxnSpPr>
        <p:spPr>
          <a:xfrm flipV="1">
            <a:off x="276838" y="3757076"/>
            <a:ext cx="11665808" cy="5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D3ADDD7-9C30-BD1D-EF13-E1D6293874C6}"/>
              </a:ext>
            </a:extLst>
          </p:cNvPr>
          <p:cNvSpPr/>
          <p:nvPr/>
        </p:nvSpPr>
        <p:spPr>
          <a:xfrm>
            <a:off x="162539" y="2882709"/>
            <a:ext cx="2777356" cy="219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EDADF8-8E9C-550A-64FF-DF487B133565}"/>
              </a:ext>
            </a:extLst>
          </p:cNvPr>
          <p:cNvSpPr/>
          <p:nvPr/>
        </p:nvSpPr>
        <p:spPr>
          <a:xfrm>
            <a:off x="276838" y="2956720"/>
            <a:ext cx="2569027" cy="2031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FE74C8-FD54-D944-C6A0-242805E8116F}"/>
              </a:ext>
            </a:extLst>
          </p:cNvPr>
          <p:cNvSpPr/>
          <p:nvPr/>
        </p:nvSpPr>
        <p:spPr>
          <a:xfrm>
            <a:off x="3163320" y="2882708"/>
            <a:ext cx="2777356" cy="2946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A3150C-9112-58CB-E615-A69C8877F329}"/>
              </a:ext>
            </a:extLst>
          </p:cNvPr>
          <p:cNvSpPr/>
          <p:nvPr/>
        </p:nvSpPr>
        <p:spPr>
          <a:xfrm>
            <a:off x="3277619" y="2956719"/>
            <a:ext cx="2569027" cy="2769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92806-1724-C23A-E34C-CC29BDFB81C7}"/>
              </a:ext>
            </a:extLst>
          </p:cNvPr>
          <p:cNvSpPr/>
          <p:nvPr/>
        </p:nvSpPr>
        <p:spPr>
          <a:xfrm>
            <a:off x="6167084" y="2882708"/>
            <a:ext cx="2777356" cy="3887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46EE37-4DCD-DCA7-FA4B-9C1D80BD46CF}"/>
              </a:ext>
            </a:extLst>
          </p:cNvPr>
          <p:cNvSpPr/>
          <p:nvPr/>
        </p:nvSpPr>
        <p:spPr>
          <a:xfrm>
            <a:off x="6281383" y="2956719"/>
            <a:ext cx="2569027" cy="370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54A6A5-63AB-D303-329B-84400C011369}"/>
              </a:ext>
            </a:extLst>
          </p:cNvPr>
          <p:cNvSpPr/>
          <p:nvPr/>
        </p:nvSpPr>
        <p:spPr>
          <a:xfrm>
            <a:off x="9259320" y="2877154"/>
            <a:ext cx="2777356" cy="1832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267E2C-ED64-F192-BF2A-272AF60CF391}"/>
              </a:ext>
            </a:extLst>
          </p:cNvPr>
          <p:cNvSpPr/>
          <p:nvPr/>
        </p:nvSpPr>
        <p:spPr>
          <a:xfrm>
            <a:off x="9373619" y="2951165"/>
            <a:ext cx="2569027" cy="16713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2A639C-EF6D-C774-505B-A744FBEB47AA}"/>
              </a:ext>
            </a:extLst>
          </p:cNvPr>
          <p:cNvSpPr txBox="1"/>
          <p:nvPr/>
        </p:nvSpPr>
        <p:spPr>
          <a:xfrm>
            <a:off x="344365" y="2987269"/>
            <a:ext cx="24339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STEM Educator Professional Development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Science Activities for Teachers (JSAT)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Grades 5, 6, and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Region II Annual Teacher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&gt;940 teachers</a:t>
            </a:r>
            <a:endParaRPr lang="en-US" sz="14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8E5CA1-2737-9F79-B903-35DDAB7499EB}"/>
              </a:ext>
            </a:extLst>
          </p:cNvPr>
          <p:cNvSpPr txBox="1"/>
          <p:nvPr/>
        </p:nvSpPr>
        <p:spPr>
          <a:xfrm>
            <a:off x="3335012" y="2987269"/>
            <a:ext cx="24339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K-12 Programming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Becoming Enthusiastic About Math and Science (BEAMS)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School Summer Honors Program (HSSHP)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Residential Governor’s School (SRGS) in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Mentorship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&gt;13,000 students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C5F8B9-9776-1CBF-6C0A-AD349594303A}"/>
              </a:ext>
            </a:extLst>
          </p:cNvPr>
          <p:cNvSpPr txBox="1"/>
          <p:nvPr/>
        </p:nvSpPr>
        <p:spPr>
          <a:xfrm>
            <a:off x="6281383" y="2968175"/>
            <a:ext cx="24339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Science Undergraduate Laboratory Internship (SULI)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Research Experience for Undergraduates (REU)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Community College Internship (CCI)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Mexican Physical Society (MPS)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Undergraduate Physics Research (UPR)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Minority/Female Undergraduate Research Assistantships (M/FURA)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&gt;55 undergraduate students/year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AAECA-AD1A-832F-6A0B-112C1B5B18C7}"/>
              </a:ext>
            </a:extLst>
          </p:cNvPr>
          <p:cNvSpPr txBox="1"/>
          <p:nvPr/>
        </p:nvSpPr>
        <p:spPr>
          <a:xfrm>
            <a:off x="9431012" y="2991264"/>
            <a:ext cx="2433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Graduate Research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Office of Science Graduate Student Research (SCGSR)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&gt;100 graduate students/year</a:t>
            </a:r>
          </a:p>
        </p:txBody>
      </p:sp>
    </p:spTree>
    <p:extLst>
      <p:ext uri="{BB962C8B-B14F-4D97-AF65-F5344CB8AC3E}">
        <p14:creationId xmlns:p14="http://schemas.microsoft.com/office/powerpoint/2010/main" val="188753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Science Education Pathways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2EDC029-3FD7-20F9-8A7B-6DD2420562FF}"/>
              </a:ext>
            </a:extLst>
          </p:cNvPr>
          <p:cNvSpPr/>
          <p:nvPr/>
        </p:nvSpPr>
        <p:spPr>
          <a:xfrm>
            <a:off x="2496450" y="170064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4E7A2EE-82AB-984F-5127-6631F83E7887}"/>
              </a:ext>
            </a:extLst>
          </p:cNvPr>
          <p:cNvSpPr/>
          <p:nvPr/>
        </p:nvSpPr>
        <p:spPr>
          <a:xfrm>
            <a:off x="213763" y="301995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 Educator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</a:p>
          <a:p>
            <a:pPr algn="ctr"/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D8F3D7F-74F5-DB1C-8869-832CF2ADE263}"/>
              </a:ext>
            </a:extLst>
          </p:cNvPr>
          <p:cNvSpPr/>
          <p:nvPr/>
        </p:nvSpPr>
        <p:spPr>
          <a:xfrm>
            <a:off x="4779137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Programming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62F0B2E-3FA7-34C2-000A-D5E2816725F2}"/>
              </a:ext>
            </a:extLst>
          </p:cNvPr>
          <p:cNvSpPr/>
          <p:nvPr/>
        </p:nvSpPr>
        <p:spPr>
          <a:xfrm>
            <a:off x="7061824" y="1789798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Mentorships &amp; Internships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95B74C-6BE0-3342-5627-EEE822A5E978}"/>
              </a:ext>
            </a:extLst>
          </p:cNvPr>
          <p:cNvSpPr/>
          <p:nvPr/>
        </p:nvSpPr>
        <p:spPr>
          <a:xfrm>
            <a:off x="9344511" y="3020875"/>
            <a:ext cx="2653417" cy="2253351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89811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STEM Educator 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C21B-26A5-4233-BCA0-663BC3A9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1" y="2472105"/>
            <a:ext cx="7047535" cy="360985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JLab Science Activities for Teachers (JSAT)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Grades 5, 6, and 8</a:t>
            </a:r>
          </a:p>
          <a:p>
            <a:pPr marL="285750" indent="-285750">
              <a:lnSpc>
                <a:spcPct val="11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Region II Annual Teacher Night – </a:t>
            </a:r>
            <a:r>
              <a:rPr lang="en-US"/>
              <a:t>Teachers from the JSAT (Jefferson Lab Science Activities for Teachers) program share science-themed classroom activities, focused on upper elementary and middle school students.</a:t>
            </a:r>
            <a:endParaRPr lang="en-US" altLang="en-US"/>
          </a:p>
          <a:p>
            <a:pPr marL="285750" indent="-28575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Professional development participants and attendees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serves &gt;940 teachers, impacting 28K+ students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CA17720-8E92-990B-24C1-C4B16A908430}"/>
              </a:ext>
            </a:extLst>
          </p:cNvPr>
          <p:cNvSpPr/>
          <p:nvPr/>
        </p:nvSpPr>
        <p:spPr>
          <a:xfrm>
            <a:off x="9249484" y="1161409"/>
            <a:ext cx="2148968" cy="1971064"/>
          </a:xfrm>
          <a:prstGeom prst="hexagon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40BBA9A-5D09-C40D-E4B0-62866B676CB0}"/>
              </a:ext>
            </a:extLst>
          </p:cNvPr>
          <p:cNvSpPr>
            <a:spLocks/>
          </p:cNvSpPr>
          <p:nvPr/>
        </p:nvSpPr>
        <p:spPr>
          <a:xfrm>
            <a:off x="9249484" y="3725528"/>
            <a:ext cx="2148968" cy="1971064"/>
          </a:xfrm>
          <a:prstGeom prst="hexagon">
            <a:avLst/>
          </a:pr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3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69606F5-B5DA-CF51-55F0-19172A04217F}"/>
              </a:ext>
            </a:extLst>
          </p:cNvPr>
          <p:cNvSpPr/>
          <p:nvPr/>
        </p:nvSpPr>
        <p:spPr>
          <a:xfrm>
            <a:off x="7100516" y="2443469"/>
            <a:ext cx="2148968" cy="1971064"/>
          </a:xfrm>
          <a:prstGeom prst="hexagon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A9922-4B30-394F-807B-9176545F48B5}"/>
              </a:ext>
            </a:extLst>
          </p:cNvPr>
          <p:cNvSpPr txBox="1"/>
          <p:nvPr/>
        </p:nvSpPr>
        <p:spPr>
          <a:xfrm>
            <a:off x="411892" y="921637"/>
            <a:ext cx="929815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latin typeface="Arial"/>
                <a:cs typeface="Arial"/>
              </a:rPr>
              <a:t>JSAT places </a:t>
            </a:r>
            <a:r>
              <a:rPr lang="en-US" sz="2400" i="1" dirty="0" err="1">
                <a:latin typeface="Arial"/>
                <a:cs typeface="Arial"/>
              </a:rPr>
              <a:t>JLab</a:t>
            </a:r>
            <a:r>
              <a:rPr lang="en-US" sz="2400" i="1" dirty="0">
                <a:latin typeface="Arial"/>
                <a:cs typeface="Arial"/>
              </a:rPr>
              <a:t> as the community leader in providing needed professional development for local teachers through SOL-based content and STEM applications during the school year.</a:t>
            </a:r>
            <a:endParaRPr lang="en-US" altLang="en-US" sz="2400" i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BFFC8-80C2-1346-AF01-71005D855F06}"/>
              </a:ext>
            </a:extLst>
          </p:cNvPr>
          <p:cNvSpPr txBox="1"/>
          <p:nvPr/>
        </p:nvSpPr>
        <p:spPr>
          <a:xfrm>
            <a:off x="6899260" y="6467336"/>
            <a:ext cx="381750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>
                <a:solidFill>
                  <a:srgbClr val="C00000"/>
                </a:solidFill>
                <a:latin typeface="Arial"/>
                <a:cs typeface="Arial"/>
              </a:rPr>
              <a:t>https://education.jlab.org/jsat/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F5818-1CF6-BA45-8B9B-68395A3E3C02}"/>
              </a:ext>
            </a:extLst>
          </p:cNvPr>
          <p:cNvSpPr txBox="1"/>
          <p:nvPr/>
        </p:nvSpPr>
        <p:spPr>
          <a:xfrm>
            <a:off x="7688501" y="5047292"/>
            <a:ext cx="147213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 i="1">
                <a:solidFill>
                  <a:srgbClr val="C00000"/>
                </a:solidFill>
                <a:latin typeface="Arial"/>
                <a:cs typeface="Arial"/>
              </a:rPr>
              <a:t>APPLY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0754E-6DE8-A266-BAF8-9B8A374BC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545" y="5368054"/>
            <a:ext cx="1094047" cy="10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FA0-7DD2-46CD-E135-4A1D51A1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6A15F-AA5E-6242-2900-28A2311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16" y="1319402"/>
            <a:ext cx="3474307" cy="582015"/>
          </a:xfrm>
        </p:spPr>
        <p:txBody>
          <a:bodyPr>
            <a:noAutofit/>
          </a:bodyPr>
          <a:lstStyle/>
          <a:p>
            <a:pPr algn="r"/>
            <a:r>
              <a:rPr lang="en-US" sz="2800" cap="none" dirty="0" err="1">
                <a:solidFill>
                  <a:schemeClr val="accent1"/>
                </a:solidFill>
              </a:rPr>
              <a:t>JLab</a:t>
            </a:r>
            <a:r>
              <a:rPr lang="en-US" sz="2800" cap="none" dirty="0">
                <a:solidFill>
                  <a:schemeClr val="accent1"/>
                </a:solidFill>
              </a:rPr>
              <a:t> Science Activities for Teachers (JSAT)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6D7B24-94AE-0031-3AA5-6D9700BC7F17}"/>
              </a:ext>
            </a:extLst>
          </p:cNvPr>
          <p:cNvCxnSpPr/>
          <p:nvPr/>
        </p:nvCxnSpPr>
        <p:spPr>
          <a:xfrm>
            <a:off x="3745823" y="949736"/>
            <a:ext cx="0" cy="173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A06A4A4-A662-7740-81DC-0A4CB0F9A92E}"/>
              </a:ext>
            </a:extLst>
          </p:cNvPr>
          <p:cNvSpPr txBox="1">
            <a:spLocks/>
          </p:cNvSpPr>
          <p:nvPr/>
        </p:nvSpPr>
        <p:spPr>
          <a:xfrm>
            <a:off x="3926284" y="830005"/>
            <a:ext cx="7870763" cy="491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Jefferson Lab Science Associates</a:t>
            </a:r>
            <a:r>
              <a:rPr lang="en-US" altLang="en-US" sz="2400" dirty="0">
                <a:solidFill>
                  <a:srgbClr val="0D0D0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Teacher Development </a:t>
            </a: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Initiative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5</a:t>
            </a:r>
            <a:r>
              <a:rPr lang="en-US" altLang="en-US" sz="2400" baseline="30000" dirty="0">
                <a:solidFill>
                  <a:srgbClr val="8F8F8F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, 6</a:t>
            </a:r>
            <a:r>
              <a:rPr lang="en-US" altLang="en-US" sz="2400" baseline="30000" dirty="0">
                <a:solidFill>
                  <a:srgbClr val="8F8F8F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 &amp; 8</a:t>
            </a:r>
            <a:r>
              <a:rPr lang="en-US" altLang="en-US" sz="2400" baseline="30000" dirty="0">
                <a:solidFill>
                  <a:srgbClr val="8F8F8F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 grade cohorts</a:t>
            </a:r>
          </a:p>
          <a:p>
            <a:pPr>
              <a:buFont typeface="Wingdings" pitchFamily="2" charset="2"/>
              <a:buChar char="Ø"/>
            </a:pPr>
            <a:endParaRPr lang="en-US" altLang="en-US" sz="2400" dirty="0">
              <a:solidFill>
                <a:srgbClr val="8F8F8F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 Meet twice monthly</a:t>
            </a:r>
          </a:p>
          <a:p>
            <a:endParaRPr lang="en-US" altLang="en-US" sz="2400" dirty="0">
              <a:solidFill>
                <a:srgbClr val="8F8F8F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Receive classroom equipment and supplies to conduct activities 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8F8F8F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 48 teacher education recertification points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8F8F8F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8F8F8F"/>
                </a:solidFill>
                <a:latin typeface="Arial" panose="020B0604020202020204" pitchFamily="34" charset="0"/>
              </a:rPr>
              <a:t>Participation stipend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8CF10-0F21-5E48-8450-F07F260C9E02}"/>
              </a:ext>
            </a:extLst>
          </p:cNvPr>
          <p:cNvSpPr txBox="1"/>
          <p:nvPr/>
        </p:nvSpPr>
        <p:spPr>
          <a:xfrm>
            <a:off x="1219734" y="2785119"/>
            <a:ext cx="180408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/>
                <a:cs typeface="Arial"/>
              </a:rPr>
              <a:t>APPLY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E5BBC-6EFB-314D-8E6B-FB3804EEB797}"/>
              </a:ext>
            </a:extLst>
          </p:cNvPr>
          <p:cNvSpPr txBox="1"/>
          <p:nvPr/>
        </p:nvSpPr>
        <p:spPr>
          <a:xfrm>
            <a:off x="411893" y="5776323"/>
            <a:ext cx="382668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/>
                <a:cs typeface="Arial"/>
              </a:rPr>
              <a:t>https://education.jlab.org/jsat/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26C5A92F-9E13-1040-BEEC-8184FBBF6A7D}"/>
              </a:ext>
            </a:extLst>
          </p:cNvPr>
          <p:cNvSpPr/>
          <p:nvPr/>
        </p:nvSpPr>
        <p:spPr>
          <a:xfrm>
            <a:off x="9903049" y="4171018"/>
            <a:ext cx="1893998" cy="2000123"/>
          </a:xfrm>
          <a:prstGeom prst="hexagon">
            <a:avLst/>
          </a:prstGeom>
          <a:blipFill dpi="0" rotWithShape="1">
            <a:blip r:embed="rId3"/>
            <a:srcRect/>
            <a:stretch>
              <a:fillRect l="3000"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325BA-5CA0-1C1B-ACF2-2B89C87A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38" y="3231050"/>
            <a:ext cx="2515878" cy="25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Educator 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C21B-26A5-4233-BCA0-663BC3A9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86" y="2489721"/>
            <a:ext cx="7047535" cy="3609859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Enhance research competitiveness</a:t>
            </a:r>
          </a:p>
          <a:p>
            <a:pPr marL="285750" indent="-285750"/>
            <a:r>
              <a:rPr lang="en-US" dirty="0">
                <a:latin typeface="Arial" panose="020B0604020202020204" pitchFamily="34" charset="0"/>
              </a:rPr>
              <a:t>Innovative STEM learning that both professor and students can participate in a funded collaborative experience at a DOE lab</a:t>
            </a:r>
          </a:p>
          <a:p>
            <a:pPr marL="285750" indent="-2857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Offered over the summer for 10 weeks or during the </a:t>
            </a:r>
            <a:r>
              <a:rPr lang="en-US" dirty="0">
                <a:latin typeface="Arial" panose="020B0604020202020204" pitchFamily="34" charset="0"/>
              </a:rPr>
              <a:t>fall or spring terms, with financial support for a teaching buyout</a:t>
            </a:r>
          </a:p>
          <a:p>
            <a:pPr marL="285750" indent="-28575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participant, Summer 2024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A9922-4B30-394F-807B-9176545F48B5}"/>
              </a:ext>
            </a:extLst>
          </p:cNvPr>
          <p:cNvSpPr txBox="1"/>
          <p:nvPr/>
        </p:nvSpPr>
        <p:spPr>
          <a:xfrm>
            <a:off x="411892" y="921637"/>
            <a:ext cx="929815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latin typeface="Arial"/>
                <a:cs typeface="Arial"/>
              </a:rPr>
              <a:t>Visiting Faculty Program (VFP) is designed for full-time faculty members from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institutions historically marginalized in STEM research. 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BFFC8-80C2-1346-AF01-71005D855F06}"/>
              </a:ext>
            </a:extLst>
          </p:cNvPr>
          <p:cNvSpPr txBox="1"/>
          <p:nvPr/>
        </p:nvSpPr>
        <p:spPr>
          <a:xfrm>
            <a:off x="6863634" y="6128781"/>
            <a:ext cx="381750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/>
                <a:cs typeface="Arial"/>
              </a:rPr>
              <a:t>https://</a:t>
            </a:r>
            <a:r>
              <a:rPr lang="en-US" sz="1600" b="1" i="1" dirty="0" err="1">
                <a:solidFill>
                  <a:srgbClr val="C00000"/>
                </a:solidFill>
                <a:latin typeface="Arial"/>
                <a:cs typeface="Arial"/>
              </a:rPr>
              <a:t>science.osti.gov</a:t>
            </a:r>
            <a:r>
              <a:rPr lang="en-US" sz="1600" b="1" i="1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lang="en-US" sz="1600" b="1" i="1" dirty="0" err="1">
                <a:solidFill>
                  <a:srgbClr val="C00000"/>
                </a:solidFill>
                <a:latin typeface="Arial"/>
                <a:cs typeface="Arial"/>
              </a:rPr>
              <a:t>wdts</a:t>
            </a:r>
            <a:r>
              <a:rPr lang="en-US" sz="1600" b="1" i="1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lang="en-US" sz="1600" b="1" i="1" dirty="0" err="1">
                <a:solidFill>
                  <a:srgbClr val="C00000"/>
                </a:solidFill>
                <a:latin typeface="Arial"/>
                <a:cs typeface="Arial"/>
              </a:rPr>
              <a:t>vfp</a:t>
            </a:r>
            <a:endParaRPr lang="en-US" sz="1600" b="1" i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F5818-1CF6-BA45-8B9B-68395A3E3C02}"/>
              </a:ext>
            </a:extLst>
          </p:cNvPr>
          <p:cNvSpPr txBox="1"/>
          <p:nvPr/>
        </p:nvSpPr>
        <p:spPr>
          <a:xfrm>
            <a:off x="7652875" y="4708737"/>
            <a:ext cx="147213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 i="1">
                <a:solidFill>
                  <a:srgbClr val="C00000"/>
                </a:solidFill>
                <a:latin typeface="Arial"/>
                <a:cs typeface="Arial"/>
              </a:rPr>
              <a:t>APPLY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BC643-93C3-8745-857A-F1ABC4B04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994" y="5027455"/>
            <a:ext cx="1121895" cy="1100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C842-2C32-E540-817B-1B7B7C4E4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889" y="1941855"/>
            <a:ext cx="2284361" cy="2163432"/>
          </a:xfrm>
          <a:prstGeom prst="hexagon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7228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BF1F-C241-4B33-9001-863ADF1E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II Teacher Night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3CC9A-5253-4E88-B7BC-E6DBDBB0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A9922-4B30-394F-807B-9176545F48B5}"/>
              </a:ext>
            </a:extLst>
          </p:cNvPr>
          <p:cNvSpPr txBox="1"/>
          <p:nvPr/>
        </p:nvSpPr>
        <p:spPr>
          <a:xfrm>
            <a:off x="411892" y="921637"/>
            <a:ext cx="929815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from the JSAT (Jefferson Lab Science Activities for Teachers) program share science-themed classroom activities, focused on upper elementary and middle school students.</a:t>
            </a:r>
            <a:endParaRPr lang="en-US" altLang="en-US" sz="24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242C535-6458-9647-AE85-1A72A6FC7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2" y="2501616"/>
            <a:ext cx="4811012" cy="320734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969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F2EC9D-8F96-2A4B-B556-EE05A3C88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771" y="3686664"/>
            <a:ext cx="4839729" cy="272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55A245-5E33-6446-81BD-D3082DD0B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61" y="1857768"/>
            <a:ext cx="1626214" cy="16206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338762-A1C6-C74F-B5B4-FD9A609FEAA7}"/>
              </a:ext>
            </a:extLst>
          </p:cNvPr>
          <p:cNvSpPr txBox="1"/>
          <p:nvPr/>
        </p:nvSpPr>
        <p:spPr>
          <a:xfrm>
            <a:off x="9512131" y="1476664"/>
            <a:ext cx="2185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REGISTER HERE: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99C252-F362-BC40-A938-05D80A383012}"/>
              </a:ext>
            </a:extLst>
          </p:cNvPr>
          <p:cNvSpPr txBox="1"/>
          <p:nvPr/>
        </p:nvSpPr>
        <p:spPr>
          <a:xfrm>
            <a:off x="5993181" y="2699529"/>
            <a:ext cx="27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~ April 3</a:t>
            </a:r>
            <a:r>
              <a:rPr lang="en-US" sz="2400" i="1" baseline="30000" dirty="0">
                <a:solidFill>
                  <a:srgbClr val="C00000"/>
                </a:solidFill>
              </a:rPr>
              <a:t>rd</a:t>
            </a:r>
            <a:r>
              <a:rPr lang="en-US" sz="2400" i="1" dirty="0">
                <a:solidFill>
                  <a:srgbClr val="C00000"/>
                </a:solidFill>
              </a:rPr>
              <a:t>, 2025 ~</a:t>
            </a:r>
          </a:p>
        </p:txBody>
      </p:sp>
    </p:spTree>
    <p:extLst>
      <p:ext uri="{BB962C8B-B14F-4D97-AF65-F5344CB8AC3E}">
        <p14:creationId xmlns:p14="http://schemas.microsoft.com/office/powerpoint/2010/main" val="349343961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797979"/>
      </a:dk1>
      <a:lt1>
        <a:srgbClr val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Custom 1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47BE9A-7F70-1F4F-9002-EB5AE7C9C8D5}" vid="{8D34DE69-7C01-CE48-91E9-65F0666B77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3649e39-79ef-444d-b033-ebf8e1cbe6ac">
      <UserInfo>
        <DisplayName>David Dean</DisplayName>
        <AccountId>10</AccountId>
        <AccountType/>
      </UserInfo>
      <UserInfo>
        <DisplayName>Johnathon Huff</DisplayName>
        <AccountId>12</AccountId>
        <AccountType/>
      </UserInfo>
      <UserInfo>
        <DisplayName>Amber Boehnlein</DisplayName>
        <AccountId>18</AccountId>
        <AccountType/>
      </UserInfo>
      <UserInfo>
        <DisplayName>Lauren Hansen</DisplayName>
        <AccountId>19</AccountId>
        <AccountType/>
      </UserInfo>
      <UserInfo>
        <DisplayName>Owen Watson</DisplayName>
        <AccountId>13</AccountId>
        <AccountType/>
      </UserInfo>
      <UserInfo>
        <DisplayName>Deborah Dowd</DisplayName>
        <AccountId>35</AccountId>
        <AccountType/>
      </UserInfo>
    </SharedWithUsers>
    <lcf76f155ced4ddcb4097134ff3c332f xmlns="00f781c3-6396-4c02-a417-578adcef83c1">
      <Terms xmlns="http://schemas.microsoft.com/office/infopath/2007/PartnerControls"/>
    </lcf76f155ced4ddcb4097134ff3c332f>
    <TaxCatchAll xmlns="03649e39-79ef-444d-b033-ebf8e1cbe6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B14AE40D3614CA842410BEEAC8F83" ma:contentTypeVersion="16" ma:contentTypeDescription="Create a new document." ma:contentTypeScope="" ma:versionID="34376904dc03337ebb100bd8c9d6ee02">
  <xsd:schema xmlns:xsd="http://www.w3.org/2001/XMLSchema" xmlns:xs="http://www.w3.org/2001/XMLSchema" xmlns:p="http://schemas.microsoft.com/office/2006/metadata/properties" xmlns:ns2="00f781c3-6396-4c02-a417-578adcef83c1" xmlns:ns3="03649e39-79ef-444d-b033-ebf8e1cbe6ac" targetNamespace="http://schemas.microsoft.com/office/2006/metadata/properties" ma:root="true" ma:fieldsID="ff09fa2f5e8943865ba093d4aa15c089" ns2:_="" ns3:_="">
    <xsd:import namespace="00f781c3-6396-4c02-a417-578adcef83c1"/>
    <xsd:import namespace="03649e39-79ef-444d-b033-ebf8e1cbe6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81c3-6396-4c02-a417-578adcef8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49e39-79ef-444d-b033-ebf8e1cbe6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9683936-c82a-4b17-8b3b-d5050cc3e216}" ma:internalName="TaxCatchAll" ma:showField="CatchAllData" ma:web="03649e39-79ef-444d-b033-ebf8e1cbe6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248B57-D7C2-4853-9991-A44A316351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A824A0-223A-4385-9EBC-C633C138018A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a345fad-50e2-4752-bd61-ab642dfffe1e"/>
    <ds:schemaRef ds:uri="8d76d7c7-66b4-4d0b-a2f4-8fcdbc5f57cc"/>
    <ds:schemaRef ds:uri="http://schemas.microsoft.com/office/2006/metadata/properties"/>
    <ds:schemaRef ds:uri="http://purl.org/dc/terms/"/>
    <ds:schemaRef ds:uri="03649e39-79ef-444d-b033-ebf8e1cbe6ac"/>
    <ds:schemaRef ds:uri="00f781c3-6396-4c02-a417-578adcef83c1"/>
  </ds:schemaRefs>
</ds:datastoreItem>
</file>

<file path=customXml/itemProps3.xml><?xml version="1.0" encoding="utf-8"?>
<ds:datastoreItem xmlns:ds="http://schemas.openxmlformats.org/officeDocument/2006/customXml" ds:itemID="{77C43F1C-4A11-488B-85E9-ED5A30AD3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781c3-6396-4c02-a417-578adcef83c1"/>
    <ds:schemaRef ds:uri="03649e39-79ef-444d-b033-ebf8e1cbe6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2871</TotalTime>
  <Words>1233</Words>
  <Application>Microsoft Office PowerPoint</Application>
  <PresentationFormat>Widescreen</PresentationFormat>
  <Paragraphs>233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2_Office Theme</vt:lpstr>
      <vt:lpstr>PowerPoint Presentation</vt:lpstr>
      <vt:lpstr>Jefferson Lab By The Numbers</vt:lpstr>
      <vt:lpstr>Science Education – Outreach Pathways</vt:lpstr>
      <vt:lpstr>Science Education Pathways</vt:lpstr>
      <vt:lpstr>Science Education Pathways</vt:lpstr>
      <vt:lpstr>STEM Educator Professional Development</vt:lpstr>
      <vt:lpstr>JLab Science Activities for Teachers (JSAT)</vt:lpstr>
      <vt:lpstr>STEM Educator Professional Development</vt:lpstr>
      <vt:lpstr>Region II Teacher Night</vt:lpstr>
      <vt:lpstr>Science Education Pathways</vt:lpstr>
      <vt:lpstr>Elementary and Middle School Programming</vt:lpstr>
      <vt:lpstr>Middle and High School Virginia Regional Science Bowl</vt:lpstr>
      <vt:lpstr>Science Education Pathways</vt:lpstr>
      <vt:lpstr>Undergraduate Programming</vt:lpstr>
      <vt:lpstr>Minority/Female Undergraduate Research Assistantships (M/FURA)</vt:lpstr>
      <vt:lpstr>Science Education Pathways</vt:lpstr>
      <vt:lpstr>Mentorships and Internships</vt:lpstr>
      <vt:lpstr>Science Education Website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Lisa Surles-Law</cp:lastModifiedBy>
  <cp:revision>46</cp:revision>
  <cp:lastPrinted>2024-09-04T18:37:05Z</cp:lastPrinted>
  <dcterms:created xsi:type="dcterms:W3CDTF">2017-10-05T18:52:54Z</dcterms:created>
  <dcterms:modified xsi:type="dcterms:W3CDTF">2024-10-18T17:53:22Z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0x010100B5E2AC0539858B4B96306955CD710E2C</vt:lpwstr>
  </property>
  <property fmtid="{D5CDD505-2E9C-101B-9397-08002B2CF9AE}" pid="3" name="MediaServiceImageTags">
    <vt:lpwstr/>
  </property>
</Properties>
</file>