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9" r:id="rId3"/>
    <p:sldId id="271" r:id="rId4"/>
    <p:sldId id="280" r:id="rId5"/>
    <p:sldId id="267" r:id="rId6"/>
    <p:sldId id="257" r:id="rId7"/>
    <p:sldId id="259" r:id="rId8"/>
    <p:sldId id="272" r:id="rId9"/>
    <p:sldId id="273" r:id="rId10"/>
    <p:sldId id="274" r:id="rId11"/>
    <p:sldId id="275" r:id="rId12"/>
    <p:sldId id="276" r:id="rId13"/>
    <p:sldId id="261" r:id="rId14"/>
    <p:sldId id="263" r:id="rId15"/>
    <p:sldId id="265" r:id="rId16"/>
    <p:sldId id="269" r:id="rId17"/>
    <p:sldId id="278" r:id="rId18"/>
    <p:sldId id="281" r:id="rId19"/>
    <p:sldId id="282" r:id="rId20"/>
    <p:sldId id="283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FFCCFF"/>
    <a:srgbClr val="FFFFCC"/>
    <a:srgbClr val="ECE5D4"/>
    <a:srgbClr val="FFFF99"/>
    <a:srgbClr val="CCFFFF"/>
    <a:srgbClr val="99FFCC"/>
    <a:srgbClr val="D59887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94616" autoAdjust="0"/>
  </p:normalViewPr>
  <p:slideViewPr>
    <p:cSldViewPr>
      <p:cViewPr varScale="1">
        <p:scale>
          <a:sx n="50" d="100"/>
          <a:sy n="50" d="100"/>
        </p:scale>
        <p:origin x="67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AB87B36-6734-4A9A-A3B7-8A19E4FFC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2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42E2F0B-C1AB-4A80-A486-3DE16C360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38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HiX2019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B5141-16AC-400A-AFAA-723F380806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04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HiX2019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7C558-F94E-470A-AEE6-A69464CB2D07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13722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HiX2019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7C558-F94E-470A-AEE6-A69464CB2D07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35499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HiX2019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C517A-E246-4FD7-93EF-B2EDC24BD8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2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HiX2019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7C558-F94E-470A-AEE6-A69464CB2D07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857780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HiX2019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7C558-F94E-470A-AEE6-A69464CB2D07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34032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HiX2019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7C558-F94E-470A-AEE6-A69464CB2D07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95072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HiX2019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69B95-6126-4821-8788-FE8E6B2C1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 November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36E51-C7D7-40F2-94C0-47BDC42D92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4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B7C558-F94E-470A-AEE6-A69464CB2D07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139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HiX2019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7C558-F94E-470A-AEE6-A69464CB2D07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46490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HiX2019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B7C558-F94E-470A-AEE6-A69464CB2D07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304800" y="304800"/>
            <a:ext cx="11582400" cy="6248400"/>
          </a:xfrm>
          <a:prstGeom prst="rect">
            <a:avLst/>
          </a:prstGeom>
          <a:noFill/>
          <a:ln w="9525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5201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2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4.pd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02613"/>
            <a:ext cx="7620000" cy="1295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Inclusive Data 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JLab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@22 GeV </a:t>
            </a:r>
            <a:endParaRPr lang="en-US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1981201"/>
            <a:ext cx="5181600" cy="777227"/>
          </a:xfrm>
        </p:spPr>
        <p:txBody>
          <a:bodyPr>
            <a:normAutofit fontScale="92500" lnSpcReduction="20000"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b="1" dirty="0"/>
              <a:t>Ioana Niculescu</a:t>
            </a:r>
          </a:p>
          <a:p>
            <a:pPr algn="ctr">
              <a:spcAft>
                <a:spcPts val="0"/>
              </a:spcAft>
              <a:defRPr/>
            </a:pPr>
            <a:r>
              <a:rPr lang="en-US" b="1" dirty="0"/>
              <a:t>James Madison university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AutoShape 4" descr="https://userweb.jlab.org/~hcf/bonus/Bonus_RTPC/construction_photos/bonus_central_detector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87665"/>
            <a:ext cx="1143000" cy="115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21582" y="6226913"/>
            <a:ext cx="674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	Symposium: Nucleon and nuclei structure from inclusive measurements</a:t>
            </a:r>
          </a:p>
          <a:p>
            <a:pPr algn="ctr"/>
            <a:r>
              <a:rPr lang="en-US" sz="1600" b="1" dirty="0"/>
              <a:t>	June 20 -21, 2023</a:t>
            </a:r>
          </a:p>
        </p:txBody>
      </p:sp>
      <p:pic>
        <p:nvPicPr>
          <p:cNvPr id="17" name="Picture 16" descr="JLab_logo_white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9400" y="6311635"/>
            <a:ext cx="1752600" cy="5476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D0FC30-A127-523F-5AEA-ADCACA240A10}"/>
              </a:ext>
            </a:extLst>
          </p:cNvPr>
          <p:cNvSpPr txBox="1"/>
          <p:nvPr/>
        </p:nvSpPr>
        <p:spPr>
          <a:xfrm>
            <a:off x="1295400" y="4876800"/>
            <a:ext cx="8883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Strong Interaction Physics at the Luminosity Frontier with 22 GeV Electrons at Jefferson Lab</a:t>
            </a:r>
          </a:p>
          <a:p>
            <a:r>
              <a:rPr lang="en-US" dirty="0"/>
              <a:t> arXiv:2306.09360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8474" r="6087"/>
          <a:stretch/>
        </p:blipFill>
        <p:spPr>
          <a:xfrm>
            <a:off x="5702643" y="2134971"/>
            <a:ext cx="6400800" cy="4347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9978759" cy="763231"/>
          </a:xfrm>
        </p:spPr>
        <p:txBody>
          <a:bodyPr/>
          <a:lstStyle/>
          <a:p>
            <a:r>
              <a:rPr lang="en-US" b="1" dirty="0"/>
              <a:t>Extracting R: LT separation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E740-7FE2-4CA4-BAF1-253A00BD5370}" type="datetime1">
              <a:rPr lang="en-US" smtClean="0"/>
              <a:t>6/21/2023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3" t="6666" r="9738" b="4444"/>
          <a:stretch/>
        </p:blipFill>
        <p:spPr>
          <a:xfrm rot="5400000">
            <a:off x="1037866" y="-26670"/>
            <a:ext cx="3909061" cy="57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6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41D5-D00D-4DE7-82F2-D9E3439DA4C0}" type="datetime1">
              <a:rPr lang="en-US" smtClean="0"/>
              <a:t>6/21/2023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t="6573" r="7834"/>
          <a:stretch/>
        </p:blipFill>
        <p:spPr>
          <a:xfrm>
            <a:off x="2895600" y="0"/>
            <a:ext cx="8839200" cy="6232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1" y="33900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Bigger </a:t>
            </a:r>
            <a:r>
              <a:rPr lang="el-GR" sz="2400" b="1" dirty="0"/>
              <a:t>Δε</a:t>
            </a:r>
            <a:r>
              <a:rPr lang="en-US" sz="2400" b="1" dirty="0"/>
              <a:t>: need backward angles </a:t>
            </a:r>
          </a:p>
        </p:txBody>
      </p:sp>
    </p:spTree>
    <p:extLst>
      <p:ext uri="{BB962C8B-B14F-4D97-AF65-F5344CB8AC3E}">
        <p14:creationId xmlns:p14="http://schemas.microsoft.com/office/powerpoint/2010/main" val="96350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0" r="5882"/>
          <a:stretch/>
        </p:blipFill>
        <p:spPr>
          <a:xfrm>
            <a:off x="3352800" y="349981"/>
            <a:ext cx="8583825" cy="57950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830-49D7-4D3F-AE86-281313A40AFB}" type="datetime1">
              <a:rPr lang="en-US" smtClean="0"/>
              <a:t>6/21/2023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905000"/>
            <a:ext cx="3237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sz="2400" b="1" dirty="0"/>
              <a:t>F2ALLM for deuterium </a:t>
            </a:r>
          </a:p>
          <a:p>
            <a:r>
              <a:rPr lang="en-US" sz="2400" b="1" dirty="0"/>
              <a:t>- r1998</a:t>
            </a:r>
          </a:p>
          <a:p>
            <a:r>
              <a:rPr lang="en-US" sz="2400" b="1" dirty="0"/>
              <a:t>- solid angle: 4 </a:t>
            </a:r>
            <a:r>
              <a:rPr lang="en-US" sz="2400" b="1" dirty="0" err="1"/>
              <a:t>msr</a:t>
            </a:r>
            <a:endParaRPr lang="en-US" sz="2400" b="1" dirty="0"/>
          </a:p>
          <a:p>
            <a:r>
              <a:rPr lang="en-US" sz="2400" b="1" dirty="0"/>
              <a:t>- p limits: -10--10%</a:t>
            </a:r>
          </a:p>
          <a:p>
            <a:r>
              <a:rPr lang="en-US" sz="2400" b="1" dirty="0"/>
              <a:t>- beam current: 10 </a:t>
            </a:r>
            <a:r>
              <a:rPr lang="en-US" sz="2400" b="1" dirty="0" err="1"/>
              <a:t>uA</a:t>
            </a:r>
            <a:endParaRPr lang="en-US" sz="2400" b="1" dirty="0"/>
          </a:p>
          <a:p>
            <a:r>
              <a:rPr lang="en-US" sz="2400" b="1" dirty="0"/>
              <a:t>- </a:t>
            </a:r>
            <a:r>
              <a:rPr lang="en-US" sz="2400" b="1" dirty="0" err="1"/>
              <a:t>tgt</a:t>
            </a:r>
            <a:r>
              <a:rPr lang="en-US" sz="2400" b="1" dirty="0"/>
              <a:t> length: 4 cm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685185"/>
            <a:ext cx="3581400" cy="763231"/>
          </a:xfrm>
        </p:spPr>
        <p:txBody>
          <a:bodyPr/>
          <a:lstStyle/>
          <a:p>
            <a:r>
              <a:rPr lang="en-US" b="1" dirty="0"/>
              <a:t>Rates</a:t>
            </a:r>
          </a:p>
        </p:txBody>
      </p:sp>
    </p:spTree>
    <p:extLst>
      <p:ext uri="{BB962C8B-B14F-4D97-AF65-F5344CB8AC3E}">
        <p14:creationId xmlns:p14="http://schemas.microsoft.com/office/powerpoint/2010/main" val="318075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53752-7672-2495-CF92-6A9E7172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41"/>
            <a:ext cx="8275320" cy="957775"/>
          </a:xfrm>
        </p:spPr>
        <p:txBody>
          <a:bodyPr>
            <a:noAutofit/>
          </a:bodyPr>
          <a:lstStyle/>
          <a:p>
            <a:r>
              <a:rPr lang="en-US" sz="3600" b="1" dirty="0"/>
              <a:t>Challenges: Radiative Corrections </a:t>
            </a:r>
            <a:br>
              <a:rPr lang="en-US" sz="3600" b="1" dirty="0"/>
            </a:br>
            <a:r>
              <a:rPr lang="en-US" sz="2400" b="1" dirty="0"/>
              <a:t>(calculations by D. Gaskell)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2B2DD-1B41-DEDE-0F00-880F8FB600FF}"/>
              </a:ext>
            </a:extLst>
          </p:cNvPr>
          <p:cNvSpPr txBox="1"/>
          <p:nvPr/>
        </p:nvSpPr>
        <p:spPr>
          <a:xfrm>
            <a:off x="609600" y="114483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SHMS at 5.5 degrees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49648" y="1540464"/>
            <a:ext cx="6127743" cy="3931604"/>
            <a:chOff x="5427205" y="1630581"/>
            <a:chExt cx="5617687" cy="39233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7A9DEA-4895-FB2A-DB74-210360BFA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467" r="6818"/>
            <a:stretch/>
          </p:blipFill>
          <p:spPr>
            <a:xfrm>
              <a:off x="5427205" y="1630581"/>
              <a:ext cx="5325346" cy="392333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6827EF-4260-F915-8D67-27FC65D70262}"/>
                </a:ext>
              </a:extLst>
            </p:cNvPr>
            <p:cNvSpPr txBox="1"/>
            <p:nvPr/>
          </p:nvSpPr>
          <p:spPr>
            <a:xfrm>
              <a:off x="7792605" y="3656086"/>
              <a:ext cx="3252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Ratio of radiated elastic/total cross sections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F67695D-E145-44A9-D198-165BFDE057B2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6885712" y="3732286"/>
              <a:ext cx="906893" cy="2469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10544" y="1514167"/>
            <a:ext cx="5914055" cy="3984198"/>
            <a:chOff x="304800" y="2133600"/>
            <a:chExt cx="5334000" cy="39804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9D0B05-A48E-D190-3B99-8E8BA92E38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87" t="8356" r="5008"/>
            <a:stretch/>
          </p:blipFill>
          <p:spPr>
            <a:xfrm>
              <a:off x="304800" y="2133600"/>
              <a:ext cx="5334000" cy="39804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3EA65E-3050-981B-5A18-7ADC24853550}"/>
                </a:ext>
              </a:extLst>
            </p:cNvPr>
            <p:cNvSpPr txBox="1"/>
            <p:nvPr/>
          </p:nvSpPr>
          <p:spPr>
            <a:xfrm>
              <a:off x="2260880" y="2803490"/>
              <a:ext cx="157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Total</a:t>
              </a:r>
              <a:r>
                <a:rPr lang="en-US" b="1" dirty="0"/>
                <a:t> RC factor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0881EBE-417E-24BB-84EB-F4E2561CDD05}"/>
                </a:ext>
              </a:extLst>
            </p:cNvPr>
            <p:cNvCxnSpPr/>
            <p:nvPr/>
          </p:nvCxnSpPr>
          <p:spPr>
            <a:xfrm flipH="1" flipV="1">
              <a:off x="2844572" y="2534406"/>
              <a:ext cx="381837" cy="3416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415188-F12D-D036-8FB4-6A65A0639420}"/>
                </a:ext>
              </a:extLst>
            </p:cNvPr>
            <p:cNvSpPr txBox="1"/>
            <p:nvPr/>
          </p:nvSpPr>
          <p:spPr>
            <a:xfrm>
              <a:off x="1665249" y="4169622"/>
              <a:ext cx="33749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Ratio of radiated QE/total cross sections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F7199CB-AFD6-2336-2E2B-D5A5789B0B86}"/>
                </a:ext>
              </a:extLst>
            </p:cNvPr>
            <p:cNvCxnSpPr/>
            <p:nvPr/>
          </p:nvCxnSpPr>
          <p:spPr>
            <a:xfrm flipH="1">
              <a:off x="1267009" y="4616215"/>
              <a:ext cx="321547" cy="399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139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7D8F-F6FC-C34F-8941-29023879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9102"/>
          </a:xfrm>
        </p:spPr>
        <p:txBody>
          <a:bodyPr/>
          <a:lstStyle/>
          <a:p>
            <a:r>
              <a:rPr lang="en-US" dirty="0"/>
              <a:t>Radiative Corrections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792839-9190-7F67-C4AA-7B1B50933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2" t="7356" r="5808"/>
          <a:stretch/>
        </p:blipFill>
        <p:spPr>
          <a:xfrm>
            <a:off x="6248400" y="1524000"/>
            <a:ext cx="5943600" cy="4558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DA4A71-2056-F1FB-015C-4B77DE7F8B2D}"/>
              </a:ext>
            </a:extLst>
          </p:cNvPr>
          <p:cNvSpPr txBox="1"/>
          <p:nvPr/>
        </p:nvSpPr>
        <p:spPr>
          <a:xfrm>
            <a:off x="762000" y="1272659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SHMS at 30 degrees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77FF7C-486E-C7D8-0253-F7EB95E76E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29" r="6802"/>
          <a:stretch/>
        </p:blipFill>
        <p:spPr>
          <a:xfrm>
            <a:off x="40277" y="1676238"/>
            <a:ext cx="6096001" cy="45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56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11582400" cy="1108152"/>
          </a:xfrm>
        </p:spPr>
        <p:txBody>
          <a:bodyPr>
            <a:noAutofit/>
          </a:bodyPr>
          <a:lstStyle/>
          <a:p>
            <a:r>
              <a:rPr lang="en-US" sz="4000" b="1" dirty="0"/>
              <a:t>Challenges: Charge Symmetric Background </a:t>
            </a:r>
            <a:br>
              <a:rPr lang="en-US" sz="4000" b="1" dirty="0"/>
            </a:br>
            <a:r>
              <a:rPr lang="en-US" sz="2400" b="1" dirty="0"/>
              <a:t>(calculations by G. Niculescu using P. </a:t>
            </a:r>
            <a:r>
              <a:rPr lang="en-US" sz="2400" b="1" dirty="0" err="1"/>
              <a:t>Bosted</a:t>
            </a:r>
            <a:r>
              <a:rPr lang="en-US" sz="2400" b="1" dirty="0"/>
              <a:t> code)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94E5-2AA3-4CE3-BCA3-AC0A3B0F8EC8}" type="datetime1">
              <a:rPr lang="en-US" smtClean="0"/>
              <a:t>6/21/2023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r="6918"/>
          <a:stretch/>
        </p:blipFill>
        <p:spPr>
          <a:xfrm>
            <a:off x="-228600" y="1656229"/>
            <a:ext cx="6828890" cy="4614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0" r="7650"/>
          <a:stretch/>
        </p:blipFill>
        <p:spPr>
          <a:xfrm>
            <a:off x="5105400" y="1916521"/>
            <a:ext cx="6781800" cy="459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3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/>
          <a:lstStyle/>
          <a:p>
            <a:r>
              <a:rPr lang="en-US" b="1" dirty="0"/>
              <a:t>Outlook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30643"/>
                <a:ext cx="10469880" cy="5199797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Higher energy will expand the kinematic regime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High statistics measurements from fixed target experiments will complement EIC measurements.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Measurements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800" dirty="0"/>
                  <a:t>:  help extract gluon in nuclear PDFs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600" dirty="0" err="1"/>
                  <a:t>JLab</a:t>
                </a:r>
                <a:r>
                  <a:rPr lang="en-US" sz="2600" dirty="0"/>
                  <a:t>/EIC overlap will provide important validation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“</a:t>
                </a:r>
                <a:r>
                  <a:rPr lang="en-US" sz="2800" dirty="0" err="1" smtClean="0"/>
                  <a:t>JLab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has a uniquely fundamental role to play in the EIC era in the realm of precision separation measurements between the longitudinal (</a:t>
                </a:r>
                <a:r>
                  <a:rPr lang="en-US" sz="2800" dirty="0" err="1"/>
                  <a:t>σ</a:t>
                </a:r>
                <a:r>
                  <a:rPr lang="en-US" sz="2800" baseline="-25000" dirty="0" err="1"/>
                  <a:t>L</a:t>
                </a:r>
                <a:r>
                  <a:rPr lang="en-US" sz="2800" dirty="0"/>
                  <a:t>) and transverse (</a:t>
                </a:r>
                <a:r>
                  <a:rPr lang="en-US" sz="2800" dirty="0" err="1"/>
                  <a:t>σ</a:t>
                </a:r>
                <a:r>
                  <a:rPr lang="en-US" sz="2800" baseline="-25000" dirty="0" err="1"/>
                  <a:t>T</a:t>
                </a:r>
                <a:r>
                  <a:rPr lang="en-US" sz="2800" dirty="0"/>
                  <a:t> ) photon contributions to the cross section, which are critical for studies of both semi-inclusive and exclusive processes</a:t>
                </a:r>
                <a:r>
                  <a:rPr lang="en-US" sz="2800" dirty="0"/>
                  <a:t>.” -  arXiv:2306.09360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30643"/>
                <a:ext cx="10469880" cy="5199797"/>
              </a:xfrm>
              <a:blipFill>
                <a:blip r:embed="rId2"/>
                <a:stretch>
                  <a:fillRect l="-1922" t="-1876" r="-757" b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9360-FB85-43E3-831B-2BC857930703}" type="datetime1">
              <a:rPr lang="en-US" smtClean="0"/>
              <a:t>6/21/2023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95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1CDE-1940-4E28-8290-6BB6ADE316B5}" type="datetime1">
              <a:rPr lang="en-US" smtClean="0"/>
              <a:t>6/21/2023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93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A7E07D-C3DB-4953-B28D-5EF7EC822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8"/>
          <a:stretch/>
        </p:blipFill>
        <p:spPr>
          <a:xfrm>
            <a:off x="227362" y="2820617"/>
            <a:ext cx="4589173" cy="33521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A0AF02-63C7-4AF5-8128-1971FCABA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182563"/>
            <a:ext cx="8229600" cy="434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Super-fast quarks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390592D7-AA2F-4D27-955E-BC3814AD7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5" y="745034"/>
            <a:ext cx="4427995" cy="969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Arial" panose="020B0604020202020204" pitchFamily="34" charset="0"/>
              </a:rPr>
              <a:t>E12-06-105: inclusive scattering at x&gt;1: SRCs and SFQs </a:t>
            </a:r>
            <a:r>
              <a:rPr lang="en-US" altLang="en-US" sz="1200" i="0" dirty="0">
                <a:solidFill>
                  <a:srgbClr val="0000FF"/>
                </a:solidFill>
                <a:latin typeface="Arial" panose="020B0604020202020204" pitchFamily="34" charset="0"/>
              </a:rPr>
              <a:t>[J. Arrington, D. Day, N. Fomin]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1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i="0" dirty="0">
                <a:solidFill>
                  <a:srgbClr val="0000FF"/>
                </a:solidFill>
                <a:latin typeface="Arial" panose="020B0604020202020204" pitchFamily="34" charset="0"/>
              </a:rPr>
              <a:t>Currently running in Hall C</a:t>
            </a:r>
            <a:endParaRPr lang="en-US" altLang="en-US" sz="1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96F7E9E2-1CD4-4D09-B4C6-3E16A075DC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64980" y="6006972"/>
            <a:ext cx="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EC48DFF7-037C-4ECB-A4DA-73F8A237EA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22541" y="5526391"/>
            <a:ext cx="191888" cy="66723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DAF06FA7-5FD0-42CA-8715-5C78F9227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843" y="6193623"/>
            <a:ext cx="1852327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i="0" dirty="0">
                <a:solidFill>
                  <a:srgbClr val="0000FF"/>
                </a:solidFill>
                <a:latin typeface="Arial" panose="020B0604020202020204" pitchFamily="34" charset="0"/>
              </a:rPr>
              <a:t>2N- and 3N-SRCs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BBD82095-203A-4D04-99AA-77AD4FD18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5618163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i="0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D9491BD7-FE22-4F6C-B2C8-CA64CEDD6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273" y="3005627"/>
            <a:ext cx="884238" cy="1074565"/>
          </a:xfrm>
          <a:prstGeom prst="ellipse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i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2E1C7916-3198-4B6B-961F-7901BE88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060" y="5349015"/>
            <a:ext cx="388620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400" b="1" dirty="0">
                <a:latin typeface="+mn-lt"/>
              </a:rPr>
              <a:t>N. Fomin et al, PRL 105, 212502 (2010)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C7C57A0B-5CD4-40C4-80E3-3EC4BB753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6" t="7916" r="21750" b="9264"/>
          <a:stretch>
            <a:fillRect/>
          </a:stretch>
        </p:blipFill>
        <p:spPr bwMode="auto">
          <a:xfrm>
            <a:off x="5303044" y="1173620"/>
            <a:ext cx="3696951" cy="444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50251E-149E-4AED-A77A-695E8E093ECC}"/>
              </a:ext>
            </a:extLst>
          </p:cNvPr>
          <p:cNvCxnSpPr>
            <a:cxnSpLocks/>
          </p:cNvCxnSpPr>
          <p:nvPr/>
        </p:nvCxnSpPr>
        <p:spPr bwMode="auto">
          <a:xfrm flipH="1">
            <a:off x="4896843" y="0"/>
            <a:ext cx="29544" cy="6797048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8">
            <a:extLst>
              <a:ext uri="{FF2B5EF4-FFF2-40B4-BE49-F238E27FC236}">
                <a16:creationId xmlns:a16="http://schemas.microsoft.com/office/drawing/2014/main" id="{89F408AA-ADEB-41C8-88F5-2FA5A2BA0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133" y="526247"/>
            <a:ext cx="4019862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rgbClr val="008000"/>
                </a:solidFill>
                <a:latin typeface="Arial" panose="020B0604020202020204" pitchFamily="34" charset="0"/>
              </a:rPr>
              <a:t>6 GeV data at high x, Q</a:t>
            </a:r>
            <a:r>
              <a:rPr lang="en-US" altLang="en-US" sz="1400" b="1" baseline="30000" dirty="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 b="1" dirty="0">
                <a:solidFill>
                  <a:srgbClr val="008000"/>
                </a:solidFill>
                <a:latin typeface="Arial" panose="020B0604020202020204" pitchFamily="34" charset="0"/>
              </a:rPr>
              <a:t> up to 10 GeV</a:t>
            </a:r>
            <a:r>
              <a:rPr lang="en-US" altLang="en-US" sz="1400" b="1" baseline="30000" dirty="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 b="1" dirty="0">
                <a:solidFill>
                  <a:srgbClr val="008000"/>
                </a:solidFill>
                <a:latin typeface="Arial" panose="020B0604020202020204" pitchFamily="34" charset="0"/>
              </a:rPr>
              <a:t>, shows QCD scaling-like behavior despite large resonance contributions (duality)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DFD39135-7568-4E3A-9894-00534D68E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910" y="5747750"/>
            <a:ext cx="4019862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rgbClr val="008000"/>
                </a:solidFill>
                <a:latin typeface="Arial" panose="020B0604020202020204" pitchFamily="34" charset="0"/>
              </a:rPr>
              <a:t>12 GeV measurement reaches Q</a:t>
            </a:r>
            <a:r>
              <a:rPr lang="en-US" altLang="en-US" sz="1400" b="1" baseline="30000" dirty="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 b="1" dirty="0">
                <a:solidFill>
                  <a:srgbClr val="008000"/>
                </a:solidFill>
                <a:latin typeface="Arial" panose="020B0604020202020204" pitchFamily="34" charset="0"/>
              </a:rPr>
              <a:t>=15 GeV</a:t>
            </a:r>
            <a:r>
              <a:rPr lang="en-US" altLang="en-US" sz="1400" b="1" baseline="30000" dirty="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 b="1" dirty="0">
                <a:solidFill>
                  <a:srgbClr val="008000"/>
                </a:solidFill>
                <a:latin typeface="Arial" panose="020B0604020202020204" pitchFamily="34" charset="0"/>
              </a:rPr>
              <a:t>, with smaller resonance contributions 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7F50D555-8EA9-4E79-90DB-3805BEDD9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9" y="1842026"/>
            <a:ext cx="4608600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i="0" dirty="0">
                <a:solidFill>
                  <a:srgbClr val="C00000"/>
                </a:solidFill>
                <a:latin typeface="Arial" panose="020B0604020202020204" pitchFamily="34" charset="0"/>
              </a:rPr>
              <a:t>SFQs: Inclusive scattering at x&gt;1 to</a:t>
            </a:r>
            <a:r>
              <a:rPr lang="en-US" altLang="en-US" sz="1400" b="1" i="0" dirty="0">
                <a:solidFill>
                  <a:srgbClr val="C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isolate SRCs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 b="1" i="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i="0" dirty="0">
                <a:solidFill>
                  <a:srgbClr val="C00000"/>
                </a:solidFill>
                <a:latin typeface="Arial" panose="020B0604020202020204" pitchFamily="34" charset="0"/>
              </a:rPr>
              <a:t>Push to larger Q</a:t>
            </a:r>
            <a:r>
              <a:rPr lang="en-US" altLang="en-US" sz="1400" b="1" i="0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 b="1" i="0" dirty="0">
                <a:solidFill>
                  <a:srgbClr val="C00000"/>
                </a:solidFill>
                <a:latin typeface="Arial" panose="020B0604020202020204" pitchFamily="34" charset="0"/>
              </a:rPr>
              <a:t> to study quark distributions </a:t>
            </a: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FB09EE99-FDA0-491D-B84F-2AFDD9BB5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392" y="5029523"/>
            <a:ext cx="2571608" cy="503421"/>
          </a:xfrm>
          <a:prstGeom prst="ellipse">
            <a:avLst/>
          </a:prstGeom>
          <a:noFill/>
          <a:ln w="317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i="0">
              <a:solidFill>
                <a:srgbClr val="0000FF"/>
              </a:solidFill>
            </a:endParaRPr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A2BB325C-942C-420F-A84A-D2868CC82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3527" y="2488356"/>
            <a:ext cx="160921" cy="55725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10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ixqbaglin">
            <a:extLst>
              <a:ext uri="{FF2B5EF4-FFF2-40B4-BE49-F238E27FC236}">
                <a16:creationId xmlns:a16="http://schemas.microsoft.com/office/drawing/2014/main" id="{5342A90E-BFE3-4D5A-9B3E-C8E027A94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2" y="1019800"/>
            <a:ext cx="42624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ixqbaglog">
            <a:extLst>
              <a:ext uri="{FF2B5EF4-FFF2-40B4-BE49-F238E27FC236}">
                <a16:creationId xmlns:a16="http://schemas.microsoft.com/office/drawing/2014/main" id="{7C493A3D-F5CB-4695-9F9B-33B638DE6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90" y="980113"/>
            <a:ext cx="43418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79CBB6E2-3752-4421-B470-A493B7BDC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902" y="1142038"/>
            <a:ext cx="2022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solidFill>
                  <a:srgbClr val="FF0000"/>
                </a:solidFill>
                <a:latin typeface="Comic Sans MS" panose="030F0702030302020204" pitchFamily="66" charset="0"/>
              </a:rPr>
              <a:t>two-nucleon only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B3E529CA-0A74-41F2-8D5D-A404E2C99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427" y="1172200"/>
            <a:ext cx="202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solidFill>
                  <a:srgbClr val="FF0000"/>
                </a:solidFill>
                <a:latin typeface="Comic Sans MS" panose="030F0702030302020204" pitchFamily="66" charset="0"/>
              </a:rPr>
              <a:t>two-nucleon only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300A2B82-575A-4DF9-A8B1-140AC0B5C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540" y="1370638"/>
            <a:ext cx="2058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solidFill>
                  <a:srgbClr val="0000FF"/>
                </a:solidFill>
                <a:latin typeface="Comic Sans MS" panose="030F0702030302020204" pitchFamily="66" charset="0"/>
              </a:rPr>
              <a:t>5% 6 quark bag</a:t>
            </a:r>
            <a:r>
              <a:rPr lang="en-US" altLang="en-US" b="1" i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3F9278C3-D5F0-47FA-98CA-C6844C9CE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240" y="1400800"/>
            <a:ext cx="2058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solidFill>
                  <a:srgbClr val="0000FF"/>
                </a:solidFill>
                <a:latin typeface="Comic Sans MS" panose="030F0702030302020204" pitchFamily="66" charset="0"/>
              </a:rPr>
              <a:t>5% 6 quark bag</a:t>
            </a:r>
            <a:r>
              <a:rPr lang="en-US" altLang="en-US" b="1" i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09B9B209-0621-4CEA-9C2E-6B0085C3764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03200"/>
            <a:ext cx="8229600" cy="77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Signatures of super-fast quarks</a:t>
            </a:r>
            <a:endParaRPr lang="en-US" altLang="en-US" dirty="0"/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AA72912-D2C7-4EE5-9E6D-90220483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0" y="1140450"/>
            <a:ext cx="1538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>
                <a:latin typeface="Times New Roman" pitchFamily="18" charset="0"/>
              </a:rPr>
              <a:t>q</a:t>
            </a:r>
            <a:r>
              <a:rPr lang="en-US" sz="2800" baseline="-25000" dirty="0" err="1">
                <a:latin typeface="Times New Roman" pitchFamily="18" charset="0"/>
              </a:rPr>
              <a:t>D</a:t>
            </a:r>
            <a:r>
              <a:rPr lang="en-US" sz="2800" dirty="0">
                <a:latin typeface="Times New Roman" pitchFamily="18" charset="0"/>
              </a:rPr>
              <a:t>(x)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E3E6DE0E-247B-4B96-A448-9D4D4C59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40" y="3405813"/>
            <a:ext cx="2266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CC0066"/>
                </a:solidFill>
                <a:latin typeface="Arial" panose="020B0604020202020204" pitchFamily="34" charset="0"/>
              </a:rPr>
              <a:t>Difference only ~1% piece of EMC effect?</a:t>
            </a: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AD144B75-E9BE-4730-B001-5DD682ED92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6327" y="2867650"/>
            <a:ext cx="498475" cy="576263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908C840-5C0E-4D0C-943A-4E4BE0558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296" y="4849118"/>
            <a:ext cx="71421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i="0" dirty="0">
                <a:solidFill>
                  <a:srgbClr val="0000FF"/>
                </a:solidFill>
                <a:latin typeface="+mn-lt"/>
                <a:ea typeface="Arial Unicode MS" panose="020B0604020202020204" pitchFamily="34" charset="-128"/>
                <a:cs typeface="Arial" pitchFamily="34" charset="0"/>
              </a:rPr>
              <a:t>6q bag is ‘shorthand’ for any model where nucleon overlap allows free sharing of quark momentum (e.g. hard gluon exchange)</a:t>
            </a:r>
          </a:p>
          <a:p>
            <a:pPr algn="ctr" eaLnBrk="1" hangingPunct="1">
              <a:defRPr/>
            </a:pPr>
            <a:endParaRPr lang="en-US" sz="2000" b="1" i="0" dirty="0">
              <a:solidFill>
                <a:srgbClr val="0000FF"/>
              </a:solidFill>
              <a:latin typeface="+mn-lt"/>
              <a:ea typeface="Arial Unicode MS" panose="020B0604020202020204" pitchFamily="34" charset="-128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2000" b="1" i="0" dirty="0">
                <a:solidFill>
                  <a:srgbClr val="0000FF"/>
                </a:solidFill>
                <a:latin typeface="+mn-lt"/>
                <a:ea typeface="Arial Unicode MS" panose="020B0604020202020204" pitchFamily="34" charset="-128"/>
                <a:cs typeface="Arial" pitchFamily="34" charset="0"/>
              </a:rPr>
              <a:t>Yields </a:t>
            </a:r>
            <a:r>
              <a:rPr lang="en-US" sz="2000" b="1" i="0" u="sng" dirty="0">
                <a:solidFill>
                  <a:srgbClr val="0000FF"/>
                </a:solidFill>
                <a:latin typeface="+mn-lt"/>
                <a:ea typeface="Arial Unicode MS" panose="020B0604020202020204" pitchFamily="34" charset="-128"/>
                <a:cs typeface="Arial" pitchFamily="34" charset="0"/>
              </a:rPr>
              <a:t>very large </a:t>
            </a:r>
            <a:r>
              <a:rPr lang="en-US" sz="2000" b="1" i="0" dirty="0">
                <a:solidFill>
                  <a:srgbClr val="0000FF"/>
                </a:solidFill>
                <a:latin typeface="+mn-lt"/>
                <a:ea typeface="Arial Unicode MS" panose="020B0604020202020204" pitchFamily="34" charset="-128"/>
                <a:cs typeface="Arial" pitchFamily="34" charset="0"/>
              </a:rPr>
              <a:t>enhancement over simple convolution for x&gt;1</a:t>
            </a:r>
          </a:p>
        </p:txBody>
      </p:sp>
    </p:spTree>
    <p:extLst>
      <p:ext uri="{BB962C8B-B14F-4D97-AF65-F5344CB8AC3E}">
        <p14:creationId xmlns:p14="http://schemas.microsoft.com/office/powerpoint/2010/main" val="325245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605074" y="4876800"/>
            <a:ext cx="1074872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Clr>
                <a:srgbClr val="0000FF"/>
              </a:buClr>
              <a:buSzPct val="150000"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Unpolarized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 structure functions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(x,Q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+mn-lt"/>
                <a:cs typeface="Calibri" panose="020F0502020204030204" pitchFamily="34" charset="0"/>
              </a:rPr>
              <a:t>and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en-US" sz="28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(x,Q</a:t>
            </a:r>
            <a:r>
              <a:rPr lang="en-US" altLang="en-US" sz="28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or</a:t>
            </a:r>
            <a:r>
              <a:rPr lang="en-US" alt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Clr>
                <a:srgbClr val="0000FF"/>
              </a:buClr>
              <a:buSzPct val="150000"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(x,Q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2800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[=</a:t>
            </a:r>
            <a:r>
              <a:rPr lang="en-US" altLang="en-US" sz="2800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2xF</a:t>
            </a:r>
            <a:r>
              <a:rPr lang="en-US" altLang="en-US" sz="2800" baseline="-25000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800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(x,Q</a:t>
            </a:r>
            <a:r>
              <a:rPr lang="en-US" altLang="en-US" sz="2800" baseline="30000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altLang="en-US" sz="2800" dirty="0">
                <a:solidFill>
                  <a:srgbClr val="4619ED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2800" dirty="0">
                <a:latin typeface="+mn-lt"/>
              </a:rPr>
              <a:t>and</a:t>
            </a:r>
            <a:r>
              <a:rPr lang="en-US" altLang="en-US" sz="2800" dirty="0">
                <a:solidFill>
                  <a:srgbClr val="4619ED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chemeClr val="hlink"/>
                </a:solidFill>
                <a:latin typeface="+mn-lt"/>
              </a:rPr>
              <a:t>F</a:t>
            </a:r>
            <a:r>
              <a:rPr lang="en-US" altLang="en-US" sz="2800" baseline="-25000" dirty="0">
                <a:solidFill>
                  <a:schemeClr val="hlink"/>
                </a:solidFill>
                <a:latin typeface="+mn-lt"/>
              </a:rPr>
              <a:t>L</a:t>
            </a:r>
            <a:r>
              <a:rPr lang="en-US" altLang="en-US" sz="2800" dirty="0">
                <a:solidFill>
                  <a:schemeClr val="hlink"/>
                </a:solidFill>
                <a:latin typeface="+mn-lt"/>
              </a:rPr>
              <a:t>(x,Q</a:t>
            </a:r>
            <a:r>
              <a:rPr lang="en-US" altLang="en-US" sz="2800" baseline="30000" dirty="0">
                <a:solidFill>
                  <a:schemeClr val="hlink"/>
                </a:solidFill>
                <a:latin typeface="+mn-lt"/>
              </a:rPr>
              <a:t>2</a:t>
            </a:r>
            <a:r>
              <a:rPr lang="en-US" altLang="en-US" sz="2800" dirty="0">
                <a:solidFill>
                  <a:schemeClr val="hlink"/>
                </a:solidFill>
                <a:latin typeface="+mn-lt"/>
              </a:rPr>
              <a:t>)</a:t>
            </a:r>
            <a:r>
              <a:rPr lang="en-US" altLang="en-US" sz="2800" dirty="0">
                <a:latin typeface="+mn-lt"/>
              </a:rPr>
              <a:t>, separated by measuring</a:t>
            </a:r>
            <a:r>
              <a:rPr lang="en-US" altLang="en-US" sz="2800" dirty="0">
                <a:solidFill>
                  <a:srgbClr val="4619ED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chemeClr val="hlink"/>
                </a:solidFill>
                <a:latin typeface="Times New Roman" pitchFamily="18" charset="0"/>
              </a:rPr>
              <a:t>R = </a:t>
            </a:r>
            <a:r>
              <a:rPr lang="en-US" altLang="en-US" sz="2800" dirty="0" err="1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altLang="en-US" sz="2800" baseline="-25000" dirty="0" err="1">
                <a:solidFill>
                  <a:schemeClr val="hlink"/>
                </a:solidFill>
                <a:latin typeface="Times New Roman" pitchFamily="18" charset="0"/>
              </a:rPr>
              <a:t>L</a:t>
            </a:r>
            <a:r>
              <a:rPr lang="en-US" altLang="en-US" sz="2800" dirty="0">
                <a:solidFill>
                  <a:schemeClr val="hlink"/>
                </a:solidFill>
                <a:latin typeface="Times New Roman" pitchFamily="18" charset="0"/>
              </a:rPr>
              <a:t>/</a:t>
            </a:r>
            <a:r>
              <a:rPr lang="en-US" altLang="en-US" sz="2800" dirty="0" err="1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altLang="en-US" sz="2800" baseline="-25000" dirty="0" err="1">
                <a:solidFill>
                  <a:schemeClr val="hlink"/>
                </a:solidFill>
                <a:latin typeface="Times New Roman" pitchFamily="18" charset="0"/>
              </a:rPr>
              <a:t>T</a:t>
            </a:r>
            <a:endParaRPr lang="en-US" altLang="en-US" sz="2800" baseline="-250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1425"/>
            <a:ext cx="4267199" cy="205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5914931" y="1115633"/>
            <a:ext cx="3429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b="1" dirty="0"/>
              <a:t>Q</a:t>
            </a:r>
            <a:r>
              <a:rPr lang="en-US" altLang="en-US" b="1" baseline="42000" dirty="0"/>
              <a:t>2</a:t>
            </a:r>
            <a:r>
              <a:rPr lang="en-US" altLang="en-US" b="1" dirty="0"/>
              <a:t> : </a:t>
            </a:r>
            <a:r>
              <a:rPr lang="en-US" altLang="en-US" b="1" dirty="0">
                <a:solidFill>
                  <a:srgbClr val="0000FF"/>
                </a:solidFill>
              </a:rPr>
              <a:t>Four-momentum transfer</a:t>
            </a:r>
            <a:endParaRPr lang="en-US" altLang="en-US" b="1" dirty="0"/>
          </a:p>
          <a:p>
            <a:r>
              <a:rPr lang="en-US" altLang="en-US" b="1" dirty="0"/>
              <a:t>x  : </a:t>
            </a:r>
            <a:r>
              <a:rPr lang="en-US" altLang="en-US" b="1" dirty="0" err="1">
                <a:solidFill>
                  <a:srgbClr val="0000FF"/>
                </a:solidFill>
              </a:rPr>
              <a:t>Bjorken</a:t>
            </a:r>
            <a:r>
              <a:rPr lang="en-US" altLang="en-US" b="1" dirty="0">
                <a:solidFill>
                  <a:srgbClr val="0000FF"/>
                </a:solidFill>
              </a:rPr>
              <a:t> variable (=Q</a:t>
            </a:r>
            <a:r>
              <a:rPr lang="en-US" altLang="en-US" b="1" baseline="30000" dirty="0">
                <a:solidFill>
                  <a:srgbClr val="0000FF"/>
                </a:solidFill>
              </a:rPr>
              <a:t>2</a:t>
            </a:r>
            <a:r>
              <a:rPr lang="en-US" altLang="en-US" b="1" dirty="0">
                <a:solidFill>
                  <a:srgbClr val="0000FF"/>
                </a:solidFill>
              </a:rPr>
              <a:t>/2M</a:t>
            </a:r>
            <a:r>
              <a:rPr lang="en-US" altLang="en-US" b="1" dirty="0">
                <a:latin typeface="Symbol" panose="05050102010706020507" pitchFamily="18" charset="2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  <a:r>
              <a:rPr lang="en-US" altLang="en-US" b="1" dirty="0">
                <a:solidFill>
                  <a:srgbClr val="0000FF"/>
                </a:solidFill>
              </a:rPr>
              <a:t>)</a:t>
            </a:r>
          </a:p>
          <a:p>
            <a:pPr algn="l"/>
            <a:r>
              <a:rPr lang="en-US" altLang="en-US" b="1" dirty="0">
                <a:latin typeface="Symbol" panose="05050102010706020507" pitchFamily="18" charset="2"/>
              </a:rPr>
              <a:t>n</a:t>
            </a:r>
            <a:r>
              <a:rPr lang="en-US" altLang="en-US" b="1" dirty="0"/>
              <a:t> :  </a:t>
            </a:r>
            <a:r>
              <a:rPr lang="en-US" altLang="en-US" b="1" dirty="0">
                <a:solidFill>
                  <a:srgbClr val="0000FF"/>
                </a:solidFill>
              </a:rPr>
              <a:t>Energy transfer</a:t>
            </a:r>
            <a:endParaRPr lang="en-US" altLang="en-US" b="1" dirty="0"/>
          </a:p>
          <a:p>
            <a:pPr algn="l"/>
            <a:r>
              <a:rPr lang="en-US" altLang="en-US" b="1" dirty="0"/>
              <a:t>M : </a:t>
            </a:r>
            <a:r>
              <a:rPr lang="en-US" altLang="en-US" b="1" dirty="0">
                <a:solidFill>
                  <a:srgbClr val="0000FF"/>
                </a:solidFill>
              </a:rPr>
              <a:t>Nucleon mass</a:t>
            </a:r>
            <a:endParaRPr lang="en-US" altLang="en-US" b="1" dirty="0"/>
          </a:p>
          <a:p>
            <a:pPr algn="l"/>
            <a:r>
              <a:rPr lang="en-US" altLang="en-US" b="1" dirty="0"/>
              <a:t>W : </a:t>
            </a:r>
            <a:r>
              <a:rPr lang="en-US" altLang="en-US" b="1" dirty="0">
                <a:solidFill>
                  <a:srgbClr val="0000FF"/>
                </a:solidFill>
              </a:rPr>
              <a:t>Final state hadronic mass</a:t>
            </a:r>
            <a:endParaRPr lang="en-US" altLang="en-US" b="1" dirty="0"/>
          </a:p>
        </p:txBody>
      </p:sp>
      <p:pic>
        <p:nvPicPr>
          <p:cNvPr id="20378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83552"/>
            <a:ext cx="8382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1905000" y="-15240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1pPr>
            <a:lvl2pPr algn="l"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2pPr>
            <a:lvl3pPr algn="l"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3pPr>
            <a:lvl4pPr algn="l"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4pPr>
            <a:lvl5pPr algn="l"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/>
            <a:endParaRPr lang="en-US" altLang="en-US" sz="4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24000" y="35529"/>
            <a:ext cx="8839200" cy="892175"/>
          </a:xfrm>
          <a:prstGeom prst="rect">
            <a:avLst/>
          </a:prstGeom>
        </p:spPr>
        <p:txBody>
          <a:bodyPr lIns="91080" rIns="91080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alt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423" y="-25366"/>
            <a:ext cx="8460355" cy="800669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Inclusive Electron Scattering – Formalism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7977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410397A5-242C-4FF7-9232-95C11D3DD00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03200"/>
            <a:ext cx="8229600" cy="77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Signatures of super-fast quarks</a:t>
            </a:r>
            <a:endParaRPr lang="en-US" alt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E9B1BBFC-DD1D-4EB2-BF1C-5D8134940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843291"/>
            <a:ext cx="3529151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596B01-3C87-4A86-AA01-08F21D128A8B}"/>
              </a:ext>
            </a:extLst>
          </p:cNvPr>
          <p:cNvSpPr txBox="1"/>
          <p:nvPr/>
        </p:nvSpPr>
        <p:spPr>
          <a:xfrm>
            <a:off x="309045" y="3339963"/>
            <a:ext cx="3216275" cy="954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0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Convolution, hard gluon exchange, 6q bag – all yield </a:t>
            </a:r>
            <a:r>
              <a:rPr lang="en-US" sz="1400" b="1" i="0" dirty="0">
                <a:solidFill>
                  <a:srgbClr val="0000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enhancement</a:t>
            </a:r>
          </a:p>
          <a:p>
            <a:pPr>
              <a:defRPr/>
            </a:pPr>
            <a:endParaRPr lang="en-US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defRPr/>
            </a:pP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Misak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Sargsian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and Christian Weiss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402AD7-C5F6-47A8-9AF9-00D5A1B8C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63278"/>
            <a:ext cx="40417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40259C5-BD4C-475B-94C1-2A7FFFCBE95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840413" y="4628765"/>
          <a:ext cx="16017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179360" imgH="219240" progId="Equation.DSMT4">
                  <p:embed/>
                </p:oleObj>
              </mc:Choice>
              <mc:Fallback>
                <p:oleObj name="Equation" r:id="rId5" imgW="1179360" imgH="2192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40259C5-BD4C-475B-94C1-2A7FFFCBE9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4628765"/>
                        <a:ext cx="1601787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03C3E8A-4715-4A2F-91DF-1CA165204595}"/>
              </a:ext>
            </a:extLst>
          </p:cNvPr>
          <p:cNvSpPr txBox="1"/>
          <p:nvPr/>
        </p:nvSpPr>
        <p:spPr>
          <a:xfrm rot="16200000">
            <a:off x="3069431" y="2713447"/>
            <a:ext cx="25606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 ~ F</a:t>
            </a:r>
            <a:r>
              <a:rPr lang="en-US" sz="2000" b="1" baseline="-25000" dirty="0"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2000" b="1" baseline="30000" dirty="0"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tagged</a:t>
            </a:r>
            <a:r>
              <a:rPr lang="en-US" sz="2000" b="1" dirty="0"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/F</a:t>
            </a:r>
            <a:r>
              <a:rPr lang="en-US" sz="2000" b="1" baseline="-25000" dirty="0"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2000" b="1" baseline="30000" dirty="0"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untagged</a:t>
            </a:r>
            <a:endParaRPr lang="en-US" sz="2000" b="1" dirty="0">
              <a:latin typeface="Arial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6DE1AC-FC77-4565-BFD6-8EFCE1A35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3974715"/>
            <a:ext cx="326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ambria" panose="02040503050406030204" pitchFamily="18" charset="0"/>
              </a:rPr>
              <a:t>Projected uncertainties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74CE54-832B-473F-B6BF-E95E13ACC6DE}"/>
              </a:ext>
            </a:extLst>
          </p:cNvPr>
          <p:cNvSpPr/>
          <p:nvPr/>
        </p:nvSpPr>
        <p:spPr>
          <a:xfrm>
            <a:off x="4149724" y="808209"/>
            <a:ext cx="1967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0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From E12-11-10:</a:t>
            </a: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F3772B-16C0-4516-929D-F0984A9446AC}"/>
              </a:ext>
            </a:extLst>
          </p:cNvPr>
          <p:cNvSpPr/>
          <p:nvPr/>
        </p:nvSpPr>
        <p:spPr>
          <a:xfrm>
            <a:off x="4349750" y="5085718"/>
            <a:ext cx="46388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Various models (PLC suppression, rescaling, off-shell) yield suppression in tagged scattering for large nucleon momenta, large x </a:t>
            </a:r>
            <a:r>
              <a:rPr lang="en-US" sz="1400" i="0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 F</a:t>
            </a:r>
            <a:r>
              <a:rPr lang="en-US" sz="1400" i="0" baseline="-25000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2</a:t>
            </a:r>
            <a:r>
              <a:rPr lang="en-US" sz="1400" i="0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en-US" sz="1400" b="1" i="0" dirty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suppressed</a:t>
            </a:r>
            <a:r>
              <a:rPr lang="en-US" sz="1400" i="0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for x&gt;1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8EC81E-48E0-47A8-B2BF-9B21622589A5}"/>
              </a:ext>
            </a:extLst>
          </p:cNvPr>
          <p:cNvSpPr/>
          <p:nvPr/>
        </p:nvSpPr>
        <p:spPr>
          <a:xfrm>
            <a:off x="270639" y="4668453"/>
            <a:ext cx="36100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Resonance contamination will limit precision; need larger energy to cleanly isolate DIS. </a:t>
            </a:r>
          </a:p>
          <a:p>
            <a:r>
              <a:rPr lang="en-US" sz="1400" b="1" i="0" dirty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But models predict large effects, from factor ~2 suppression to factor ~10+ enhancement. </a:t>
            </a:r>
          </a:p>
          <a:p>
            <a:endParaRPr lang="en-US" sz="1400" i="0" dirty="0">
              <a:solidFill>
                <a:schemeClr val="tx1">
                  <a:lumMod val="50000"/>
                </a:schemeClr>
              </a:solidFill>
              <a:ea typeface="Arial Unicode MS" panose="020B0604020202020204" pitchFamily="34" charset="-128"/>
            </a:endParaRPr>
          </a:p>
          <a:p>
            <a:r>
              <a:rPr lang="en-US" sz="1400" i="0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</a:rPr>
              <a:t>Evaluation of models for inclusive F</a:t>
            </a:r>
            <a:r>
              <a:rPr lang="en-US" sz="1400" i="0" baseline="-25000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</a:rPr>
              <a:t>2</a:t>
            </a:r>
            <a:r>
              <a:rPr lang="en-US" sz="1400" i="0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</a:rPr>
              <a:t> in progress: Sargsian, Li, Arrington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1400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B1D59-48E8-A10B-D5BD-18958125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9102"/>
          </a:xfrm>
        </p:spPr>
        <p:txBody>
          <a:bodyPr/>
          <a:lstStyle/>
          <a:p>
            <a:r>
              <a:rPr lang="en-US" b="1" dirty="0"/>
              <a:t>Radiative Corrections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80DF6-ABAE-3E3F-029B-2C7C07329E71}"/>
              </a:ext>
            </a:extLst>
          </p:cNvPr>
          <p:cNvSpPr txBox="1"/>
          <p:nvPr/>
        </p:nvSpPr>
        <p:spPr>
          <a:xfrm>
            <a:off x="838200" y="1213707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SHMS at 10 degrees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8A3FAC-0972-F635-323A-8C8B768F1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0372"/>
            <a:ext cx="5257800" cy="3943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E2D41D-108F-359D-290D-607E8DAD2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980372"/>
            <a:ext cx="5257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8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275E-FB05-4BA8-8946-2B1A541A9894}" type="datetime1">
              <a:rPr lang="en-US" smtClean="0"/>
              <a:t>6/21/2023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8767"/>
            <a:ext cx="7691717" cy="5943600"/>
          </a:xfrm>
        </p:spPr>
      </p:pic>
      <p:sp>
        <p:nvSpPr>
          <p:cNvPr id="8" name="TextBox 7"/>
          <p:cNvSpPr txBox="1"/>
          <p:nvPr/>
        </p:nvSpPr>
        <p:spPr>
          <a:xfrm>
            <a:off x="1" y="6122367"/>
            <a:ext cx="58673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F. </a:t>
            </a:r>
            <a:r>
              <a:rPr lang="en-US" dirty="0" err="1"/>
              <a:t>Olness</a:t>
            </a:r>
            <a:r>
              <a:rPr lang="en-US" dirty="0"/>
              <a:t>: Anti-Shadowing and Nuclear PDF Challenges  </a:t>
            </a:r>
          </a:p>
          <a:p>
            <a:r>
              <a:rPr lang="en-US" dirty="0" err="1"/>
              <a:t>JLab</a:t>
            </a:r>
            <a:r>
              <a:rPr lang="en-US" dirty="0"/>
              <a:t> High Energy Workshop Series 22-23 July 2022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38" y="685800"/>
            <a:ext cx="3995201" cy="25895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234" y="3874221"/>
            <a:ext cx="4521366" cy="23585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458200" y="3309809"/>
                <a:ext cx="2507610" cy="633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309809"/>
                <a:ext cx="2507610" cy="6330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87016" y="6105556"/>
            <a:ext cx="58673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Accardi</a:t>
            </a:r>
            <a:r>
              <a:rPr lang="en-US" dirty="0"/>
              <a:t> et al: Electron Ion Collider: The Next QCD Frontier - Understanding the glue that binds us all 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883693"/>
              </p:ext>
            </p:extLst>
          </p:nvPr>
        </p:nvGraphicFramePr>
        <p:xfrm>
          <a:off x="4876800" y="6360057"/>
          <a:ext cx="9982200" cy="365760"/>
        </p:xfrm>
        <a:graphic>
          <a:graphicData uri="http://schemas.openxmlformats.org/drawingml/2006/table">
            <a:tbl>
              <a:tblPr/>
              <a:tblGrid>
                <a:gridCol w="4991100">
                  <a:extLst>
                    <a:ext uri="{9D8B030D-6E8A-4147-A177-3AD203B41FA5}">
                      <a16:colId xmlns:a16="http://schemas.microsoft.com/office/drawing/2014/main" val="349259633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23754520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(arXiv:1212.1701)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500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07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80815"/>
            <a:ext cx="6137549" cy="64440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34A5-7A8C-4817-B600-BFB3777D0008}" type="datetime1">
              <a:rPr lang="en-US" smtClean="0"/>
              <a:t>6/21/2023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67468" y="15689"/>
            <a:ext cx="251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https://ncteq.hepforge.org</a:t>
            </a:r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457200"/>
            <a:ext cx="2893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</a:rPr>
              <a:t>Nuclear PDFs</a:t>
            </a:r>
          </a:p>
        </p:txBody>
      </p:sp>
    </p:spTree>
    <p:extLst>
      <p:ext uri="{BB962C8B-B14F-4D97-AF65-F5344CB8AC3E}">
        <p14:creationId xmlns:p14="http://schemas.microsoft.com/office/powerpoint/2010/main" val="82362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36" y="86526"/>
            <a:ext cx="11049000" cy="838200"/>
          </a:xfrm>
        </p:spPr>
        <p:txBody>
          <a:bodyPr>
            <a:noAutofit/>
          </a:bodyPr>
          <a:lstStyle/>
          <a:p>
            <a:r>
              <a:rPr lang="en-US" sz="3600" b="1" dirty="0"/>
              <a:t>World Data: BCDMS, EMC, NMC, SLAC, FNAL, Hermes, </a:t>
            </a:r>
            <a:r>
              <a:rPr lang="en-US" sz="3600" b="1" dirty="0" err="1"/>
              <a:t>JLab</a:t>
            </a:r>
            <a:r>
              <a:rPr lang="en-US" sz="3600" b="1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92" r="3614"/>
          <a:stretch/>
        </p:blipFill>
        <p:spPr>
          <a:xfrm>
            <a:off x="78726" y="1700832"/>
            <a:ext cx="5407674" cy="393204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5AEA-4D15-4546-9630-D10B08025C17}" type="datetime1">
              <a:rPr lang="en-US" smtClean="0"/>
              <a:t>6/21/2023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591587"/>
            <a:ext cx="63828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nCTEQ15HIX — Extending </a:t>
            </a:r>
            <a:r>
              <a:rPr lang="en-US" sz="1400" dirty="0" err="1"/>
              <a:t>nPDF</a:t>
            </a:r>
            <a:r>
              <a:rPr lang="en-US" sz="1400" dirty="0"/>
              <a:t> Analyses into the High-x, Low-Q2 Region, </a:t>
            </a:r>
          </a:p>
          <a:p>
            <a:r>
              <a:rPr lang="en-US" sz="1400" dirty="0"/>
              <a:t>E.P. </a:t>
            </a:r>
            <a:r>
              <a:rPr lang="en-US" sz="1400" dirty="0" err="1"/>
              <a:t>Segarra</a:t>
            </a:r>
            <a:r>
              <a:rPr lang="en-US" sz="1400" dirty="0"/>
              <a:t> </a:t>
            </a:r>
            <a:r>
              <a:rPr lang="en-US" sz="1400" i="1" dirty="0"/>
              <a:t>et al., </a:t>
            </a:r>
            <a:r>
              <a:rPr lang="en-US" sz="1400" dirty="0"/>
              <a:t>Phys. Rev. D 103, 114015 (2021)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726" y="1086540"/>
            <a:ext cx="690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400" b="1" dirty="0"/>
              <a:t>He, Be, Li, C, N, Al, Ca, Fe, Cu, Kr, Ag, Sn, </a:t>
            </a:r>
            <a:r>
              <a:rPr lang="en-US" sz="2400" b="1" dirty="0" err="1"/>
              <a:t>Xe</a:t>
            </a:r>
            <a:r>
              <a:rPr lang="en-US" sz="2400" b="1" dirty="0"/>
              <a:t>, Au, </a:t>
            </a:r>
            <a:r>
              <a:rPr lang="en-US" sz="2400" b="1" dirty="0" err="1"/>
              <a:t>Pb</a:t>
            </a:r>
            <a:r>
              <a:rPr lang="en-US" sz="2400" b="1" dirty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38999" y="1383489"/>
            <a:ext cx="4695053" cy="8029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Hall C Data at 12 GeV: </a:t>
            </a:r>
          </a:p>
          <a:p>
            <a:r>
              <a:rPr lang="en-US" sz="3200" b="1" dirty="0">
                <a:latin typeface="+mn-lt"/>
              </a:rPr>
              <a:t>E12-06-105 and E12-10-008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t="12394" r="10022" b="7424"/>
          <a:stretch/>
        </p:blipFill>
        <p:spPr>
          <a:xfrm>
            <a:off x="5646174" y="2053775"/>
            <a:ext cx="6295252" cy="4656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t="18606" r="15128" b="19375"/>
          <a:stretch/>
        </p:blipFill>
        <p:spPr>
          <a:xfrm>
            <a:off x="9271032" y="3124200"/>
            <a:ext cx="2923426" cy="216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0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plot, diagram">
            <a:extLst>
              <a:ext uri="{FF2B5EF4-FFF2-40B4-BE49-F238E27FC236}">
                <a16:creationId xmlns:a16="http://schemas.microsoft.com/office/drawing/2014/main" id="{16300E2A-4EE1-62CA-831D-AC67DCBD6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t="7294" r="7655" b="3565"/>
          <a:stretch/>
        </p:blipFill>
        <p:spPr>
          <a:xfrm>
            <a:off x="5824018" y="1859156"/>
            <a:ext cx="6367982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514600" cy="612810"/>
          </a:xfrm>
        </p:spPr>
        <p:txBody>
          <a:bodyPr>
            <a:normAutofit/>
          </a:bodyPr>
          <a:lstStyle/>
          <a:p>
            <a:r>
              <a:rPr lang="en-US" sz="3600" b="1" dirty="0"/>
              <a:t>He-4, C-12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95C7-E2BB-428E-BD66-E9D2B9AD00B4}" type="datetime1">
              <a:rPr lang="en-US" smtClean="0"/>
              <a:t>6/21/2023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60A6F-3C6E-497E-0BD2-DFFCCE61A550}"/>
              </a:ext>
            </a:extLst>
          </p:cNvPr>
          <p:cNvSpPr txBox="1"/>
          <p:nvPr/>
        </p:nvSpPr>
        <p:spPr>
          <a:xfrm>
            <a:off x="3050568" y="200800"/>
            <a:ext cx="5953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 err="1">
                <a:sym typeface="Wingdings" pitchFamily="2" charset="2"/>
              </a:rPr>
              <a:t>E</a:t>
            </a:r>
            <a:r>
              <a:rPr lang="en-US" sz="2400" b="1" baseline="-25000" dirty="0" err="1">
                <a:sym typeface="Wingdings" pitchFamily="2" charset="2"/>
              </a:rPr>
              <a:t>Beam</a:t>
            </a:r>
            <a:r>
              <a:rPr lang="en-US" sz="2400" b="1" dirty="0">
                <a:sym typeface="Wingdings" pitchFamily="2" charset="2"/>
              </a:rPr>
              <a:t> = 22 GeV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ym typeface="Wingdings" pitchFamily="2" charset="2"/>
              </a:rPr>
              <a:t>SHMS at various angles 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ym typeface="Wingdings" pitchFamily="2" charset="2"/>
              </a:rPr>
              <a:t>SHMS momenta = 0.5 - 11 GeV/c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0" y="4560302"/>
                <a:ext cx="8338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560302"/>
                <a:ext cx="833883" cy="276999"/>
              </a:xfrm>
              <a:prstGeom prst="rect">
                <a:avLst/>
              </a:prstGeom>
              <a:blipFill>
                <a:blip r:embed="rId3"/>
                <a:stretch>
                  <a:fillRect l="-5839" r="-583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03541" y="2853546"/>
                <a:ext cx="8338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41" y="2853546"/>
                <a:ext cx="833883" cy="276999"/>
              </a:xfrm>
              <a:prstGeom prst="rect">
                <a:avLst/>
              </a:prstGeom>
              <a:blipFill>
                <a:blip r:embed="rId4"/>
                <a:stretch>
                  <a:fillRect l="-6569" r="-583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86600" y="2159330"/>
                <a:ext cx="8338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159330"/>
                <a:ext cx="833883" cy="276999"/>
              </a:xfrm>
              <a:prstGeom prst="rect">
                <a:avLst/>
              </a:prstGeom>
              <a:blipFill>
                <a:blip r:embed="rId5"/>
                <a:stretch>
                  <a:fillRect l="-6618" r="-661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9" descr="A picture containing text, screenshot, line, diagram&#10;&#10;Description automatically generated">
            <a:extLst>
              <a:ext uri="{FF2B5EF4-FFF2-40B4-BE49-F238E27FC236}">
                <a16:creationId xmlns:a16="http://schemas.microsoft.com/office/drawing/2014/main" id="{7204BD76-8BB4-FC67-20AB-44DD3EC3B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5677" r="6551" b="5295"/>
          <a:stretch/>
        </p:blipFill>
        <p:spPr>
          <a:xfrm>
            <a:off x="98335" y="1997657"/>
            <a:ext cx="5993546" cy="414259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B64B04-FC5D-02D6-E344-0692530632D0}"/>
              </a:ext>
            </a:extLst>
          </p:cNvPr>
          <p:cNvSpPr/>
          <p:nvPr/>
        </p:nvSpPr>
        <p:spPr>
          <a:xfrm>
            <a:off x="9067800" y="2133600"/>
            <a:ext cx="2895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B64B04-FC5D-02D6-E344-0692530632D0}"/>
              </a:ext>
            </a:extLst>
          </p:cNvPr>
          <p:cNvSpPr/>
          <p:nvPr/>
        </p:nvSpPr>
        <p:spPr>
          <a:xfrm>
            <a:off x="3124200" y="2297829"/>
            <a:ext cx="2743200" cy="2223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8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18"/>
            <a:ext cx="3505200" cy="703995"/>
          </a:xfrm>
        </p:spPr>
        <p:txBody>
          <a:bodyPr>
            <a:normAutofit/>
          </a:bodyPr>
          <a:lstStyle/>
          <a:p>
            <a:r>
              <a:rPr lang="en-US" sz="3600" b="1" dirty="0"/>
              <a:t>Fe-56 and Au-197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6E-19CA-4816-AE70-435D13A3D642}" type="datetime1">
              <a:rPr lang="en-US" smtClean="0"/>
              <a:t>6/21/2023</a:t>
            </a:fld>
            <a:endParaRPr lang="en-US" dirty="0"/>
          </a:p>
        </p:txBody>
      </p:sp>
      <p:pic>
        <p:nvPicPr>
          <p:cNvPr id="3" name="Picture 2" descr="A picture containing text, screenshot, line, diagram">
            <a:extLst>
              <a:ext uri="{FF2B5EF4-FFF2-40B4-BE49-F238E27FC236}">
                <a16:creationId xmlns:a16="http://schemas.microsoft.com/office/drawing/2014/main" id="{95F2028B-113D-9BAB-EDE5-5B5A1995D6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6094" r="6190" b="4285"/>
          <a:stretch/>
        </p:blipFill>
        <p:spPr>
          <a:xfrm>
            <a:off x="122555" y="1541957"/>
            <a:ext cx="5059045" cy="3526361"/>
          </a:xfrm>
          <a:prstGeom prst="rect">
            <a:avLst/>
          </a:prstGeom>
        </p:spPr>
      </p:pic>
      <p:pic>
        <p:nvPicPr>
          <p:cNvPr id="16" name="Picture 15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1F5210F3-5D35-76AB-749E-CFAA75C475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t="6329" r="7595" b="6616"/>
          <a:stretch/>
        </p:blipFill>
        <p:spPr>
          <a:xfrm>
            <a:off x="5468877" y="596591"/>
            <a:ext cx="6600567" cy="44072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90844D-4BAA-4F6C-FC58-2AD1D84BB3DF}"/>
              </a:ext>
            </a:extLst>
          </p:cNvPr>
          <p:cNvSpPr txBox="1"/>
          <p:nvPr/>
        </p:nvSpPr>
        <p:spPr>
          <a:xfrm>
            <a:off x="685800" y="5449148"/>
            <a:ext cx="9829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Jlab</a:t>
            </a:r>
            <a:r>
              <a:rPr lang="en-US" dirty="0" smtClean="0"/>
              <a:t> </a:t>
            </a:r>
            <a:r>
              <a:rPr lang="en-US" dirty="0"/>
              <a:t>22 will provide definitive proof of three-nucleon short-range correlations by verifying the existence of the new nuclear scaling at x &gt; 2 and Q</a:t>
            </a:r>
            <a:r>
              <a:rPr lang="en-US" baseline="30000" dirty="0"/>
              <a:t>2</a:t>
            </a:r>
            <a:r>
              <a:rPr lang="en-US" dirty="0"/>
              <a:t>= 10 - 15 GeV</a:t>
            </a:r>
            <a:r>
              <a:rPr lang="en-US" baseline="30000" dirty="0"/>
              <a:t>2</a:t>
            </a:r>
            <a:r>
              <a:rPr lang="en-US" dirty="0"/>
              <a:t> in inclusive e − A </a:t>
            </a:r>
            <a:r>
              <a:rPr lang="en-US" dirty="0"/>
              <a:t>scattering” -  arXiv:2306.09360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B64B04-FC5D-02D6-E344-0692530632D0}"/>
              </a:ext>
            </a:extLst>
          </p:cNvPr>
          <p:cNvSpPr/>
          <p:nvPr/>
        </p:nvSpPr>
        <p:spPr>
          <a:xfrm>
            <a:off x="8991600" y="2057400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D279CE-0287-8BC7-71E1-788E7DD3DE79}"/>
              </a:ext>
            </a:extLst>
          </p:cNvPr>
          <p:cNvSpPr/>
          <p:nvPr/>
        </p:nvSpPr>
        <p:spPr>
          <a:xfrm>
            <a:off x="2667000" y="1752600"/>
            <a:ext cx="2274151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2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47B48-33CA-1EBD-879B-7936E802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08" y="108339"/>
            <a:ext cx="10058400" cy="876260"/>
          </a:xfrm>
        </p:spPr>
        <p:txBody>
          <a:bodyPr/>
          <a:lstStyle/>
          <a:p>
            <a:r>
              <a:rPr lang="en-US" b="1" dirty="0"/>
              <a:t>Nuclear Dependence of R</a:t>
            </a:r>
          </a:p>
        </p:txBody>
      </p:sp>
      <p:pic>
        <p:nvPicPr>
          <p:cNvPr id="4" name="Picture 3" descr="world_impact1_new.eps">
            <a:extLst>
              <a:ext uri="{FF2B5EF4-FFF2-40B4-BE49-F238E27FC236}">
                <a16:creationId xmlns:a16="http://schemas.microsoft.com/office/drawing/2014/main" id="{F4100CBA-1A2C-A789-DA05-691162B4B712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t="34388"/>
              <a:stretch>
                <a:fillRect/>
              </a:stretch>
            </p:blipFill>
          </mc:Choice>
          <mc:Fallback>
            <p:blipFill>
              <a:blip r:embed="rId3"/>
              <a:srcRect t="34388"/>
              <a:stretch>
                <a:fillRect/>
              </a:stretch>
            </p:blipFill>
          </mc:Fallback>
        </mc:AlternateContent>
        <p:spPr>
          <a:xfrm>
            <a:off x="315757" y="1140440"/>
            <a:ext cx="4261944" cy="5409269"/>
          </a:xfrm>
          <a:prstGeom prst="rect">
            <a:avLst/>
          </a:prstGeom>
        </p:spPr>
      </p:pic>
      <p:pic>
        <p:nvPicPr>
          <p:cNvPr id="5" name="Picture 4" descr="latex-image-1.pdf">
            <a:extLst>
              <a:ext uri="{FF2B5EF4-FFF2-40B4-BE49-F238E27FC236}">
                <a16:creationId xmlns:a16="http://schemas.microsoft.com/office/drawing/2014/main" id="{17C23CBD-2B25-8088-59D3-69A7D9BD69EE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22594" y="1424944"/>
            <a:ext cx="4900738" cy="8813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2744D-03EB-AEA9-BC37-C33270779FAB}"/>
              </a:ext>
            </a:extLst>
          </p:cNvPr>
          <p:cNvSpPr txBox="1"/>
          <p:nvPr/>
        </p:nvSpPr>
        <p:spPr>
          <a:xfrm>
            <a:off x="7091949" y="5867400"/>
            <a:ext cx="3731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V. </a:t>
            </a:r>
            <a:r>
              <a:rPr lang="en-US" sz="1600" i="1" dirty="0" err="1"/>
              <a:t>Guzey</a:t>
            </a:r>
            <a:r>
              <a:rPr lang="en-US" sz="1600" i="1" dirty="0"/>
              <a:t> et al, PRC 86 045201 (2012)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26FAC7-E127-718D-F43D-81E8E6847C63}"/>
              </a:ext>
            </a:extLst>
          </p:cNvPr>
          <p:cNvSpPr txBox="1"/>
          <p:nvPr/>
        </p:nvSpPr>
        <p:spPr>
          <a:xfrm>
            <a:off x="5953508" y="2817561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dirty="0"/>
              <a:t> ratio purely transverse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55026-2F13-8F81-039D-CBE01152EC44}"/>
              </a:ext>
            </a:extLst>
          </p:cNvPr>
          <p:cNvSpPr txBox="1"/>
          <p:nvPr/>
        </p:nvSpPr>
        <p:spPr>
          <a:xfrm>
            <a:off x="5093732" y="4058349"/>
            <a:ext cx="6749534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Anti-shadowing disappears for </a:t>
            </a:r>
            <a:r>
              <a:rPr lang="en-US" sz="2800" i="1" dirty="0"/>
              <a:t>F</a:t>
            </a:r>
            <a:r>
              <a:rPr lang="en-US" sz="2800" i="1" baseline="-25000" dirty="0"/>
              <a:t>1</a:t>
            </a:r>
            <a:r>
              <a:rPr lang="en-US" sz="2800" i="1" dirty="0"/>
              <a:t> </a:t>
            </a:r>
            <a:r>
              <a:rPr lang="en-US" sz="2800" dirty="0"/>
              <a:t>ratio, remains for </a:t>
            </a:r>
            <a:r>
              <a:rPr lang="en-US" sz="2800" i="1" dirty="0"/>
              <a:t>F</a:t>
            </a:r>
            <a:r>
              <a:rPr lang="en-US" sz="2800" i="1" baseline="-25000" dirty="0"/>
              <a:t>2</a:t>
            </a:r>
          </a:p>
          <a:p>
            <a:endParaRPr lang="en-US" sz="2800" i="1" baseline="-25000" dirty="0"/>
          </a:p>
          <a:p>
            <a:r>
              <a:rPr lang="en-US" sz="2800" dirty="0"/>
              <a:t>Anti-shadowing from longitudinal photons?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6D2F55-265D-0428-E96F-D239DB10F5D1}"/>
              </a:ext>
            </a:extLst>
          </p:cNvPr>
          <p:cNvCxnSpPr/>
          <p:nvPr/>
        </p:nvCxnSpPr>
        <p:spPr>
          <a:xfrm rot="5400000" flipH="1" flipV="1">
            <a:off x="6714400" y="2571272"/>
            <a:ext cx="467531" cy="27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11294879" y="820921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 Gaskell</a:t>
            </a:r>
          </a:p>
        </p:txBody>
      </p:sp>
    </p:spTree>
    <p:extLst>
      <p:ext uri="{BB962C8B-B14F-4D97-AF65-F5344CB8AC3E}">
        <p14:creationId xmlns:p14="http://schemas.microsoft.com/office/powerpoint/2010/main" val="389009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0197"/>
          </a:xfrm>
        </p:spPr>
        <p:txBody>
          <a:bodyPr/>
          <a:lstStyle/>
          <a:p>
            <a:r>
              <a:rPr lang="en-US" b="1" dirty="0"/>
              <a:t>Kinematics coverage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" t="9521" r="7246"/>
          <a:stretch/>
        </p:blipFill>
        <p:spPr>
          <a:xfrm>
            <a:off x="60568" y="1670025"/>
            <a:ext cx="9044103" cy="464596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9DDA-01B4-4757-BF10-E6C96D07E51A}" type="datetime1">
              <a:rPr lang="en-US" smtClean="0"/>
              <a:t>6/21/2023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064568"/>
            <a:ext cx="101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Beam energy: 2.85---22.65 in 10 steps (so 2.2 GeV per turn, 1.1 GeV per LINAC)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67800" y="2133600"/>
            <a:ext cx="27894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Spectrometer limits:</a:t>
            </a:r>
          </a:p>
          <a:p>
            <a:r>
              <a:rPr lang="en-US" sz="2400" b="1" dirty="0"/>
              <a:t>HMS </a:t>
            </a:r>
          </a:p>
          <a:p>
            <a:r>
              <a:rPr lang="en-US" sz="2400" b="1" dirty="0"/>
              <a:t>p: 0.5—7 GeV</a:t>
            </a:r>
          </a:p>
          <a:p>
            <a:r>
              <a:rPr lang="en-US" sz="2400" b="1" dirty="0"/>
              <a:t>theta: 10.5—80 deg.</a:t>
            </a:r>
          </a:p>
          <a:p>
            <a:endParaRPr lang="en-US" sz="2400" b="1" dirty="0"/>
          </a:p>
          <a:p>
            <a:r>
              <a:rPr lang="en-US" sz="2400" b="1" dirty="0"/>
              <a:t>SHMS</a:t>
            </a:r>
          </a:p>
          <a:p>
            <a:r>
              <a:rPr lang="en-US" sz="2400" b="1" dirty="0"/>
              <a:t>p: 1—11 GeV</a:t>
            </a:r>
          </a:p>
          <a:p>
            <a:r>
              <a:rPr lang="en-US" sz="2400" b="1" dirty="0"/>
              <a:t>theta: 5.5—40 deg.</a:t>
            </a:r>
          </a:p>
        </p:txBody>
      </p:sp>
    </p:spTree>
    <p:extLst>
      <p:ext uri="{BB962C8B-B14F-4D97-AF65-F5344CB8AC3E}">
        <p14:creationId xmlns:p14="http://schemas.microsoft.com/office/powerpoint/2010/main" val="40720899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36534</TotalTime>
  <Words>913</Words>
  <Application>Microsoft Office PowerPoint</Application>
  <PresentationFormat>Widescreen</PresentationFormat>
  <Paragraphs>128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Arial Unicode MS</vt:lpstr>
      <vt:lpstr>Calibri</vt:lpstr>
      <vt:lpstr>Calibri Light</vt:lpstr>
      <vt:lpstr>Cambria</vt:lpstr>
      <vt:lpstr>Cambria Math</vt:lpstr>
      <vt:lpstr>Comic Sans MS</vt:lpstr>
      <vt:lpstr>Monotype Sorts</vt:lpstr>
      <vt:lpstr>Palatino Linotype</vt:lpstr>
      <vt:lpstr>Symbol</vt:lpstr>
      <vt:lpstr>Times New Roman</vt:lpstr>
      <vt:lpstr>Wingdings</vt:lpstr>
      <vt:lpstr>Retrospect</vt:lpstr>
      <vt:lpstr>Equation</vt:lpstr>
      <vt:lpstr>Inclusive Data - JLab @22 GeV </vt:lpstr>
      <vt:lpstr>Inclusive Electron Scattering – Formalism</vt:lpstr>
      <vt:lpstr>PowerPoint Presentation</vt:lpstr>
      <vt:lpstr>PowerPoint Presentation</vt:lpstr>
      <vt:lpstr>World Data: BCDMS, EMC, NMC, SLAC, FNAL, Hermes, JLab </vt:lpstr>
      <vt:lpstr>He-4, C-12</vt:lpstr>
      <vt:lpstr>Fe-56 and Au-197</vt:lpstr>
      <vt:lpstr>Nuclear Dependence of R</vt:lpstr>
      <vt:lpstr>Kinematics coverage</vt:lpstr>
      <vt:lpstr>Extracting R: LT separation</vt:lpstr>
      <vt:lpstr>PowerPoint Presentation</vt:lpstr>
      <vt:lpstr>Rates</vt:lpstr>
      <vt:lpstr>Challenges: Radiative Corrections  (calculations by D. Gaskell)</vt:lpstr>
      <vt:lpstr>Radiative Corrections</vt:lpstr>
      <vt:lpstr>Challenges: Charge Symmetric Background  (calculations by G. Niculescu using P. Bosted code)</vt:lpstr>
      <vt:lpstr>Outlook</vt:lpstr>
      <vt:lpstr>Backup slides</vt:lpstr>
      <vt:lpstr>Super-fast quarks</vt:lpstr>
      <vt:lpstr>PowerPoint Presentation</vt:lpstr>
      <vt:lpstr>PowerPoint Presentation</vt:lpstr>
      <vt:lpstr>Radiative Corrections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Quark-Hadron Duality</dc:title>
  <dc:creator>niculemi</dc:creator>
  <cp:lastModifiedBy>Ioana Niculescu</cp:lastModifiedBy>
  <cp:revision>253</cp:revision>
  <dcterms:created xsi:type="dcterms:W3CDTF">2004-03-16T20:07:28Z</dcterms:created>
  <dcterms:modified xsi:type="dcterms:W3CDTF">2023-06-21T10:04:53Z</dcterms:modified>
</cp:coreProperties>
</file>