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9" r:id="rId1"/>
  </p:sldMasterIdLst>
  <p:notesMasterIdLst>
    <p:notesMasterId r:id="rId45"/>
  </p:notesMasterIdLst>
  <p:sldIdLst>
    <p:sldId id="256" r:id="rId2"/>
    <p:sldId id="4364" r:id="rId3"/>
    <p:sldId id="381" r:id="rId4"/>
    <p:sldId id="4360" r:id="rId5"/>
    <p:sldId id="279" r:id="rId6"/>
    <p:sldId id="4349" r:id="rId7"/>
    <p:sldId id="4350" r:id="rId8"/>
    <p:sldId id="4351" r:id="rId9"/>
    <p:sldId id="260" r:id="rId10"/>
    <p:sldId id="4362" r:id="rId11"/>
    <p:sldId id="278" r:id="rId12"/>
    <p:sldId id="263" r:id="rId13"/>
    <p:sldId id="261" r:id="rId14"/>
    <p:sldId id="4356" r:id="rId15"/>
    <p:sldId id="264" r:id="rId16"/>
    <p:sldId id="285" r:id="rId17"/>
    <p:sldId id="4357" r:id="rId18"/>
    <p:sldId id="4358" r:id="rId19"/>
    <p:sldId id="4368" r:id="rId20"/>
    <p:sldId id="4369" r:id="rId21"/>
    <p:sldId id="294" r:id="rId22"/>
    <p:sldId id="269" r:id="rId23"/>
    <p:sldId id="270" r:id="rId24"/>
    <p:sldId id="271" r:id="rId25"/>
    <p:sldId id="4280" r:id="rId26"/>
    <p:sldId id="4359" r:id="rId27"/>
    <p:sldId id="4187" r:id="rId28"/>
    <p:sldId id="4263" r:id="rId29"/>
    <p:sldId id="4370" r:id="rId30"/>
    <p:sldId id="4366" r:id="rId31"/>
    <p:sldId id="267" r:id="rId32"/>
    <p:sldId id="356" r:id="rId33"/>
    <p:sldId id="4218" r:id="rId34"/>
    <p:sldId id="4222" r:id="rId35"/>
    <p:sldId id="351" r:id="rId36"/>
    <p:sldId id="350" r:id="rId37"/>
    <p:sldId id="379" r:id="rId38"/>
    <p:sldId id="380" r:id="rId39"/>
    <p:sldId id="4355" r:id="rId40"/>
    <p:sldId id="4352" r:id="rId41"/>
    <p:sldId id="286" r:id="rId42"/>
    <p:sldId id="4363" r:id="rId43"/>
    <p:sldId id="436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3D7"/>
    <a:srgbClr val="FF89B4"/>
    <a:srgbClr val="9569F8"/>
    <a:srgbClr val="82D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7"/>
    <p:restoredTop sz="91473"/>
  </p:normalViewPr>
  <p:slideViewPr>
    <p:cSldViewPr snapToGrid="0" snapToObjects="1">
      <p:cViewPr varScale="1">
        <p:scale>
          <a:sx n="94" d="100"/>
          <a:sy n="94" d="100"/>
        </p:scale>
        <p:origin x="23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77351-6FAD-6543-9B06-E9A70E430CDF}" type="datetimeFigureOut">
              <a:rPr lang="en-US" smtClean="0"/>
              <a:t>6/21/23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4F495-22A1-D74C-9166-819073E0F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2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337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F495-22A1-D74C-9166-819073E0F1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7115D-5D2F-7347-8E1E-F2A8BA1147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1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921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24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431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38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086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698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055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0910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52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0278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39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23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77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D9FA512-1FA1-AA4F-9A91-0895E3723AB9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82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F97C-9E16-0546-9691-F0CB75C2C392}" type="datetime1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97E15-B573-8446-8CDE-0917C12E5420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3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001C-DC3C-2B46-9950-E87712433C05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9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BA7A5-26F9-DF4F-9F28-F3FA0266C7A1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8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9F1B-9F63-6B48-B195-EBF3E9A1071D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58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D7D9C-DFD8-AF4B-B8BE-3181552F8132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4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3725C-94FC-7A4A-8A46-7605EC7231FC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51291-C7CB-B646-8C77-3705EC5BBCE7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321" y="360873"/>
            <a:ext cx="10971657" cy="44672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2903" b="1" strike="noStrike" spc="-1">
              <a:solidFill>
                <a:srgbClr val="5D1725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321" y="1604414"/>
            <a:ext cx="10971657" cy="397749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84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3FBD-85A4-4344-9B18-AD2C6D40300B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3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3C163-A2D3-0D44-9E49-8A4A7E03EC92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56A5-5D4F-0C49-B4A0-EE03E916C7F7}" type="datetime1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C7C8B-B7EA-5C41-BCDF-BFD5F9006469}" type="datetime1">
              <a:rPr lang="en-US" smtClean="0"/>
              <a:t>6/21/23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1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3C03-869B-8146-89F3-CBA60F478CBB}" type="datetime1">
              <a:rPr lang="en-US" smtClean="0"/>
              <a:t>6/21/23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D4C6-5D16-CF4B-B532-A9BC9ABE1FEB}" type="datetime1">
              <a:rPr lang="en-US" smtClean="0"/>
              <a:t>6/21/23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5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3739F-C0EA-FF4C-B20B-7BE5428E6C61}" type="datetime1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5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67B8-CC9F-014F-998C-9C12BFBD409C}" type="datetime1">
              <a:rPr lang="en-US" smtClean="0"/>
              <a:t>6/21/23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43DAD5-426A-3B46-9F8D-BF46FC46027F}" type="datetime1">
              <a:rPr lang="en-US" smtClean="0"/>
              <a:t>6/21/23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BC69E5-0E6B-4C4D-B1D4-847EB50E5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90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  <p:sldLayoutId id="2147484254" r:id="rId15"/>
    <p:sldLayoutId id="2147484255" r:id="rId16"/>
    <p:sldLayoutId id="2147484256" r:id="rId17"/>
    <p:sldLayoutId id="2147484257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4.jpeg"/><Relationship Id="rId7" Type="http://schemas.openxmlformats.org/officeDocument/2006/relationships/image" Target="../media/image4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image" Target="../media/image55.jpe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tif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A5C3-6580-BA41-B876-3B2D3F138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690" y="1838538"/>
            <a:ext cx="8289561" cy="24214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The TDIS Physics Program:</a:t>
            </a:r>
            <a:br>
              <a:rPr lang="en-US" sz="5400" dirty="0"/>
            </a:br>
            <a:r>
              <a:rPr lang="en-US" sz="2700" dirty="0"/>
              <a:t>Nuclear Physics with “effective” targets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D64BE-2831-4F44-A399-B18056E06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Arun Tadepalli – Jefferson Lab</a:t>
            </a:r>
          </a:p>
          <a:p>
            <a:r>
              <a:rPr lang="en-US" dirty="0"/>
              <a:t>(ON BEHALF OF THE tdis COLLABORATION)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485D5-8A7E-B84C-B2D8-91AABC85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2" y="5651269"/>
            <a:ext cx="3279821" cy="101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2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14CCEC4F-A482-ED4A-C726-9148E05B0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8" y="1664717"/>
            <a:ext cx="5064844" cy="458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8D28D4-75DF-BF7B-DB33-BB4841E52A4C}"/>
              </a:ext>
            </a:extLst>
          </p:cNvPr>
          <p:cNvSpPr txBox="1"/>
          <p:nvPr/>
        </p:nvSpPr>
        <p:spPr>
          <a:xfrm>
            <a:off x="114301" y="6396335"/>
            <a:ext cx="64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 theoretical work assuming soft gluon resummation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Content Placeholder 19" descr="Text&#10;&#10;Description automatically generated">
            <a:extLst>
              <a:ext uri="{FF2B5EF4-FFF2-40B4-BE49-F238E27FC236}">
                <a16:creationId xmlns:a16="http://schemas.microsoft.com/office/drawing/2014/main" id="{A50E51D8-9FE6-1DDA-8558-ED63FDBC8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0180" y="346913"/>
            <a:ext cx="5107362" cy="1138987"/>
          </a:xfrm>
        </p:spPr>
      </p:pic>
      <p:pic>
        <p:nvPicPr>
          <p:cNvPr id="24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2C3A981-B1C3-5C62-9D9A-50FC7ECE5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6913"/>
            <a:ext cx="5655050" cy="1373656"/>
          </a:xfrm>
          <a:prstGeom prst="rect">
            <a:avLst/>
          </a:prstGeom>
        </p:spPr>
      </p:pic>
      <p:pic>
        <p:nvPicPr>
          <p:cNvPr id="26" name="Picture 25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F476E737-12C9-0C14-A20F-A7FC3E36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8" y="1899386"/>
            <a:ext cx="5655051" cy="17904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6A94CA-8743-7D6B-55E3-CF9ABD1751C1}"/>
              </a:ext>
            </a:extLst>
          </p:cNvPr>
          <p:cNvSpPr txBox="1"/>
          <p:nvPr/>
        </p:nvSpPr>
        <p:spPr>
          <a:xfrm>
            <a:off x="6076946" y="3735287"/>
            <a:ext cx="56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 theoretical work assuming threshold resummation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8" name="Google Shape;219;p20">
            <a:extLst>
              <a:ext uri="{FF2B5EF4-FFF2-40B4-BE49-F238E27FC236}">
                <a16:creationId xmlns:a16="http://schemas.microsoft.com/office/drawing/2014/main" id="{FCFC76DB-53DA-234B-EC4C-2D67AE349A13}"/>
              </a:ext>
            </a:extLst>
          </p:cNvPr>
          <p:cNvSpPr txBox="1"/>
          <p:nvPr/>
        </p:nvSpPr>
        <p:spPr>
          <a:xfrm>
            <a:off x="6866123" y="4496236"/>
            <a:ext cx="4114800" cy="1775448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some base q</a:t>
            </a:r>
            <a:r>
              <a:rPr lang="en-US" sz="24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NJL: xq(x)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(1-x)</a:t>
            </a:r>
            <a:r>
              <a:rPr lang="en-US" sz="2400" baseline="300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1</a:t>
            </a:r>
            <a:endParaRPr dirty="0"/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pQCD: xq(x)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(1-x)</a:t>
            </a:r>
            <a:r>
              <a:rPr lang="en-US" sz="2400" baseline="300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2</a:t>
            </a:r>
            <a:endParaRPr dirty="0"/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DSE: xq(x)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(1-x)</a:t>
            </a:r>
            <a:r>
              <a:rPr lang="en-US" sz="2400" baseline="300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≈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1.9</a:t>
            </a:r>
            <a:endParaRPr dirty="0"/>
          </a:p>
        </p:txBody>
      </p: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CDF961E0-52B3-6CA8-5E31-E2E831BA534E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737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385C-943E-3D4F-B3DF-DC0AA2EA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191" y="154236"/>
            <a:ext cx="767887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Complementarity of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41487-9101-3C40-91AB-8BB47177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33" y="1780820"/>
            <a:ext cx="4137813" cy="4572585"/>
          </a:xfrm>
        </p:spPr>
        <p:txBody>
          <a:bodyPr>
            <a:noAutofit/>
          </a:bodyPr>
          <a:lstStyle/>
          <a:p>
            <a:r>
              <a:rPr lang="en-US" dirty="0"/>
              <a:t>Scarcity of data on pion and kaon SF</a:t>
            </a:r>
          </a:p>
          <a:p>
            <a:endParaRPr lang="en-US" dirty="0"/>
          </a:p>
          <a:p>
            <a:r>
              <a:rPr lang="en-US" dirty="0"/>
              <a:t>Complementary processes access the “same” pion in different </a:t>
            </a:r>
            <a:r>
              <a:rPr lang="en-US" i="1" dirty="0"/>
              <a:t>x</a:t>
            </a:r>
            <a:r>
              <a:rPr lang="en-US" dirty="0"/>
              <a:t> and Q</a:t>
            </a:r>
            <a:r>
              <a:rPr lang="en-US" baseline="30000" dirty="0"/>
              <a:t>2</a:t>
            </a:r>
            <a:r>
              <a:rPr lang="en-US" dirty="0"/>
              <a:t> regions with some overlap</a:t>
            </a:r>
          </a:p>
          <a:p>
            <a:endParaRPr lang="en-US" dirty="0"/>
          </a:p>
          <a:p>
            <a:r>
              <a:rPr lang="en-US" dirty="0"/>
              <a:t>Process independent PDF extraction could be established (Drell Yan vs Tagged DIS vs prompt photon)</a:t>
            </a:r>
          </a:p>
          <a:p>
            <a:endParaRPr lang="en-US" dirty="0"/>
          </a:p>
          <a:p>
            <a:r>
              <a:rPr lang="en-US" dirty="0"/>
              <a:t>TDIS could lead to a pioneering way to access exotic targets!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EB01F9-B7E4-884D-BC93-1DE4AA149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268" y="1185240"/>
            <a:ext cx="3104020" cy="46704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6B4678-0C4D-F842-9F42-400CF7B82FB4}"/>
              </a:ext>
            </a:extLst>
          </p:cNvPr>
          <p:cNvSpPr txBox="1"/>
          <p:nvPr/>
        </p:nvSpPr>
        <p:spPr>
          <a:xfrm>
            <a:off x="8846268" y="5961690"/>
            <a:ext cx="32657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Roman forum to the Maximus, Rome, Italy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68C9DE-3E4D-924C-9FF8-4C5FB6686A15}"/>
              </a:ext>
            </a:extLst>
          </p:cNvPr>
          <p:cNvSpPr/>
          <p:nvPr/>
        </p:nvSpPr>
        <p:spPr>
          <a:xfrm rot="20069598">
            <a:off x="9806393" y="2167117"/>
            <a:ext cx="906072" cy="4866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EF194-FB08-D245-86BE-BCB69C6C0B55}"/>
              </a:ext>
            </a:extLst>
          </p:cNvPr>
          <p:cNvSpPr txBox="1"/>
          <p:nvPr/>
        </p:nvSpPr>
        <p:spPr>
          <a:xfrm>
            <a:off x="10089858" y="4519756"/>
            <a:ext cx="498855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TDIS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3201E-70D6-134C-9444-822027D83224}"/>
              </a:ext>
            </a:extLst>
          </p:cNvPr>
          <p:cNvSpPr txBox="1"/>
          <p:nvPr/>
        </p:nvSpPr>
        <p:spPr>
          <a:xfrm>
            <a:off x="10652882" y="4519756"/>
            <a:ext cx="1050096" cy="30008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COMPASS++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732E66-5FD2-1A4E-AFE8-D5F0BC9BD3C8}"/>
              </a:ext>
            </a:extLst>
          </p:cNvPr>
          <p:cNvSpPr txBox="1"/>
          <p:nvPr/>
        </p:nvSpPr>
        <p:spPr>
          <a:xfrm>
            <a:off x="9339893" y="4507933"/>
            <a:ext cx="405880" cy="3000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EIC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8E38F52-0256-C343-993E-DCF18DB0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9121" y="6327775"/>
            <a:ext cx="551167" cy="377825"/>
          </a:xfrm>
        </p:spPr>
        <p:txBody>
          <a:bodyPr/>
          <a:lstStyle/>
          <a:p>
            <a:fld id="{BC82C395-CFEF-1F45-8D8F-71109AACAD69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9AEC5F-2829-7B48-8482-75E815D3C00E}"/>
              </a:ext>
            </a:extLst>
          </p:cNvPr>
          <p:cNvSpPr/>
          <p:nvPr/>
        </p:nvSpPr>
        <p:spPr>
          <a:xfrm>
            <a:off x="5090488" y="3509309"/>
            <a:ext cx="1476103" cy="1214846"/>
          </a:xfrm>
          <a:prstGeom prst="ellipse">
            <a:avLst/>
          </a:prstGeom>
          <a:solidFill>
            <a:schemeClr val="accent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H1 LN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91A536-2C0D-274D-B492-B08541988A83}"/>
              </a:ext>
            </a:extLst>
          </p:cNvPr>
          <p:cNvSpPr/>
          <p:nvPr/>
        </p:nvSpPr>
        <p:spPr>
          <a:xfrm>
            <a:off x="5382578" y="2625088"/>
            <a:ext cx="1476103" cy="1214846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EIC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E55C22-94B3-1745-897F-1148C8E45A6F}"/>
              </a:ext>
            </a:extLst>
          </p:cNvPr>
          <p:cNvSpPr/>
          <p:nvPr/>
        </p:nvSpPr>
        <p:spPr>
          <a:xfrm>
            <a:off x="6597869" y="2746254"/>
            <a:ext cx="1476103" cy="1214846"/>
          </a:xfrm>
          <a:prstGeom prst="ellipse">
            <a:avLst/>
          </a:prstGeom>
          <a:solidFill>
            <a:srgbClr val="FFFF00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TDIS – JLAB12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FE4630-2AF1-5849-8CED-D24E8F1F595C}"/>
              </a:ext>
            </a:extLst>
          </p:cNvPr>
          <p:cNvSpPr/>
          <p:nvPr/>
        </p:nvSpPr>
        <p:spPr>
          <a:xfrm>
            <a:off x="7025861" y="3618411"/>
            <a:ext cx="1521956" cy="1146173"/>
          </a:xfrm>
          <a:prstGeom prst="ellipse">
            <a:avLst/>
          </a:prstGeom>
          <a:solidFill>
            <a:srgbClr val="92D050">
              <a:alpha val="5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E615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247EE3C-71A2-4E4B-842F-23A676E11F03}"/>
              </a:ext>
            </a:extLst>
          </p:cNvPr>
          <p:cNvCxnSpPr>
            <a:cxnSpLocks/>
          </p:cNvCxnSpPr>
          <p:nvPr/>
        </p:nvCxnSpPr>
        <p:spPr>
          <a:xfrm>
            <a:off x="4981751" y="4926923"/>
            <a:ext cx="3752000" cy="32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79476E-9F4C-074F-955F-086E8540B2B4}"/>
              </a:ext>
            </a:extLst>
          </p:cNvPr>
          <p:cNvSpPr txBox="1"/>
          <p:nvPr/>
        </p:nvSpPr>
        <p:spPr>
          <a:xfrm>
            <a:off x="6705305" y="497763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60143C-EAA0-2944-9317-507634143BB7}"/>
              </a:ext>
            </a:extLst>
          </p:cNvPr>
          <p:cNvCxnSpPr>
            <a:cxnSpLocks/>
          </p:cNvCxnSpPr>
          <p:nvPr/>
        </p:nvCxnSpPr>
        <p:spPr>
          <a:xfrm flipH="1" flipV="1">
            <a:off x="4981751" y="1948195"/>
            <a:ext cx="1860" cy="2964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16AB9E2-4194-6C49-BCDD-EA17E5BEABF4}"/>
              </a:ext>
            </a:extLst>
          </p:cNvPr>
          <p:cNvSpPr txBox="1"/>
          <p:nvPr/>
        </p:nvSpPr>
        <p:spPr>
          <a:xfrm>
            <a:off x="4587911" y="308729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6B9D9B-4D70-6F4A-A844-81D710887488}"/>
              </a:ext>
            </a:extLst>
          </p:cNvPr>
          <p:cNvSpPr txBox="1"/>
          <p:nvPr/>
        </p:nvSpPr>
        <p:spPr>
          <a:xfrm>
            <a:off x="6945700" y="1856062"/>
            <a:ext cx="141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*Not to scale</a:t>
            </a:r>
          </a:p>
        </p:txBody>
      </p:sp>
    </p:spTree>
    <p:extLst>
      <p:ext uri="{BB962C8B-B14F-4D97-AF65-F5344CB8AC3E}">
        <p14:creationId xmlns:p14="http://schemas.microsoft.com/office/powerpoint/2010/main" val="189740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193B1-0F49-3A48-859F-8E095009E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51" y="280654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Tdis EXPERIMENT (</a:t>
            </a:r>
            <a:r>
              <a:rPr lang="en-US" sz="2800" dirty="0">
                <a:latin typeface="+mn-lt"/>
                <a:ea typeface="Arial"/>
                <a:cs typeface="Arial"/>
                <a:sym typeface="Arial"/>
              </a:rPr>
              <a:t>C12-15-006, C12-15-006a, </a:t>
            </a:r>
            <a:r>
              <a:rPr lang="en-US" sz="2800" dirty="0">
                <a:effectLst/>
                <a:latin typeface="+mn-lt"/>
              </a:rPr>
              <a:t>C12-15-006B</a:t>
            </a:r>
            <a:r>
              <a:rPr lang="en-US" sz="2800" dirty="0">
                <a:latin typeface="+mn-lt"/>
                <a:ea typeface="Arial"/>
                <a:cs typeface="Arial"/>
                <a:sym typeface="Arial"/>
              </a:rPr>
              <a:t>)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894A-E751-B447-8D64-BD18EE9F9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608" y="1732025"/>
            <a:ext cx="10961513" cy="4595750"/>
          </a:xfrm>
        </p:spPr>
        <p:txBody>
          <a:bodyPr>
            <a:noAutofit/>
          </a:bodyPr>
          <a:lstStyle/>
          <a:p>
            <a:r>
              <a:rPr lang="en-US" dirty="0"/>
              <a:t>C1 conditionally approved with A- rating in 2015</a:t>
            </a:r>
          </a:p>
          <a:p>
            <a:r>
              <a:rPr lang="en-US" dirty="0"/>
              <a:t>Luminosity of 2.9 x 10</a:t>
            </a:r>
            <a:r>
              <a:rPr lang="en-US" baseline="30000" dirty="0"/>
              <a:t>36</a:t>
            </a:r>
            <a:r>
              <a:rPr lang="en-US" dirty="0"/>
              <a:t> /cm</a:t>
            </a:r>
            <a:r>
              <a:rPr lang="en-US" baseline="30000" dirty="0"/>
              <a:t>2</a:t>
            </a:r>
            <a:r>
              <a:rPr lang="en-US" dirty="0"/>
              <a:t>s, current = 50 micro amps (needed for small cross sections)</a:t>
            </a:r>
          </a:p>
          <a:p>
            <a:r>
              <a:rPr lang="en-US" dirty="0"/>
              <a:t>Semi inclusive reactions with H(e, </a:t>
            </a:r>
            <a:r>
              <a:rPr lang="en-US" dirty="0" err="1"/>
              <a:t>e’p</a:t>
            </a:r>
            <a:r>
              <a:rPr lang="en-US" dirty="0"/>
              <a:t>)X and D(e, </a:t>
            </a:r>
            <a:r>
              <a:rPr lang="en-US" dirty="0" err="1"/>
              <a:t>e’pp</a:t>
            </a:r>
            <a:r>
              <a:rPr lang="en-US" dirty="0"/>
              <a:t>)X</a:t>
            </a:r>
          </a:p>
          <a:p>
            <a:r>
              <a:rPr lang="en-US" dirty="0"/>
              <a:t>8 &lt; W</a:t>
            </a:r>
            <a:r>
              <a:rPr lang="en-US" baseline="30000" dirty="0"/>
              <a:t>2</a:t>
            </a:r>
            <a:r>
              <a:rPr lang="en-US" dirty="0"/>
              <a:t> &lt; 18 GeV</a:t>
            </a:r>
            <a:r>
              <a:rPr lang="en-US" baseline="30000" dirty="0"/>
              <a:t>2</a:t>
            </a:r>
          </a:p>
          <a:p>
            <a:r>
              <a:rPr lang="en-US" dirty="0"/>
              <a:t>1 &lt; Q</a:t>
            </a:r>
            <a:r>
              <a:rPr lang="en-US" baseline="30000" dirty="0"/>
              <a:t>2</a:t>
            </a:r>
            <a:r>
              <a:rPr lang="en-US" dirty="0"/>
              <a:t> &lt; 3 GeV</a:t>
            </a:r>
            <a:r>
              <a:rPr lang="en-US" baseline="30000" dirty="0"/>
              <a:t>2</a:t>
            </a:r>
          </a:p>
          <a:p>
            <a:r>
              <a:rPr lang="en-US" dirty="0"/>
              <a:t>0.05 &lt; x &lt; 0.2</a:t>
            </a:r>
          </a:p>
          <a:p>
            <a:r>
              <a:rPr lang="en-US" dirty="0"/>
              <a:t>Low momentum recoil proton momenta detected by mTPC (large angular and kinematic acceptance for the recoil and recoil-spectator protons)</a:t>
            </a:r>
          </a:p>
          <a:p>
            <a:pPr lvl="1"/>
            <a:r>
              <a:rPr lang="en-US" sz="1800" dirty="0"/>
              <a:t>70 MeV/c &lt; p &lt; 400 MeV/c </a:t>
            </a:r>
          </a:p>
          <a:p>
            <a:pPr lvl="1"/>
            <a:r>
              <a:rPr lang="en-US" sz="1800" dirty="0"/>
              <a:t>30 &lt; </a:t>
            </a:r>
            <a:r>
              <a:rPr lang="en-US" sz="1800" dirty="0" err="1"/>
              <a:t>θ</a:t>
            </a:r>
            <a:r>
              <a:rPr lang="en-US" sz="1800" dirty="0"/>
              <a:t> &lt; 70 </a:t>
            </a:r>
            <a:r>
              <a:rPr lang="en-US" sz="1800" dirty="0" err="1"/>
              <a:t>deg</a:t>
            </a:r>
            <a:endParaRPr lang="en-US" sz="1800" dirty="0"/>
          </a:p>
          <a:p>
            <a:r>
              <a:rPr lang="en-US" dirty="0"/>
              <a:t>Coincidence with deeply inelastically scattered e</a:t>
            </a:r>
            <a:r>
              <a:rPr lang="en-US" baseline="30000" dirty="0"/>
              <a:t>- </a:t>
            </a:r>
            <a:r>
              <a:rPr lang="en-US" dirty="0"/>
              <a:t>detected by Super Bigbite Spectrometer</a:t>
            </a:r>
          </a:p>
          <a:p>
            <a:r>
              <a:rPr lang="en-US" dirty="0"/>
              <a:t>Study of charged and neutral pions structure to check for validity of isospin symmetry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777F4-F677-5743-ACED-004B7B88E011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4A87B-1846-C444-9336-A8DF35D6300F}"/>
              </a:ext>
            </a:extLst>
          </p:cNvPr>
          <p:cNvSpPr txBox="1"/>
          <p:nvPr/>
        </p:nvSpPr>
        <p:spPr>
          <a:xfrm>
            <a:off x="8394960" y="280654"/>
            <a:ext cx="3279744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*ALL CONDITIONALLY APPROVED</a:t>
            </a:r>
          </a:p>
        </p:txBody>
      </p:sp>
    </p:spTree>
    <p:extLst>
      <p:ext uri="{BB962C8B-B14F-4D97-AF65-F5344CB8AC3E}">
        <p14:creationId xmlns:p14="http://schemas.microsoft.com/office/powerpoint/2010/main" val="2352197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/>
          <p:nvPr/>
        </p:nvSpPr>
        <p:spPr>
          <a:xfrm>
            <a:off x="644543" y="713746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PION STRUCTURE FROM SULLIVAN PROCESS (TDIS)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6484709" y="544821"/>
            <a:ext cx="10970889" cy="114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01" tIns="110601" rIns="110601" bIns="110601" anchor="ctr" anchorCtr="0">
            <a:noAutofit/>
          </a:bodyPr>
          <a:lstStyle/>
          <a:p>
            <a:endParaRPr sz="2177"/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433" y="1726355"/>
            <a:ext cx="4304999" cy="327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382" y="1655367"/>
            <a:ext cx="4713506" cy="327894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2940107" y="4736588"/>
            <a:ext cx="2259417" cy="89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694" dirty="0">
                <a:ea typeface="Arial"/>
                <a:cs typeface="Arial"/>
                <a:sym typeface="Arial"/>
              </a:rPr>
              <a:t>Recoil proton</a:t>
            </a:r>
            <a:endParaRPr sz="1694" dirty="0">
              <a:ea typeface="Arial"/>
              <a:cs typeface="Arial"/>
              <a:sym typeface="Arial"/>
            </a:endParaRPr>
          </a:p>
          <a:p>
            <a:r>
              <a:rPr lang="en-US" sz="1694" dirty="0">
                <a:ea typeface="Arial"/>
                <a:cs typeface="Arial"/>
                <a:sym typeface="Arial"/>
              </a:rPr>
              <a:t>(backward going</a:t>
            </a:r>
            <a:endParaRPr sz="1694" dirty="0">
              <a:ea typeface="Arial"/>
              <a:cs typeface="Arial"/>
              <a:sym typeface="Arial"/>
            </a:endParaRPr>
          </a:p>
          <a:p>
            <a:r>
              <a:rPr lang="en-US" sz="1694" dirty="0">
                <a:ea typeface="Arial"/>
                <a:cs typeface="Arial"/>
                <a:sym typeface="Arial"/>
              </a:rPr>
              <a:t>slow proton) </a:t>
            </a:r>
            <a:r>
              <a:rPr lang="en-US" sz="1694" b="1" dirty="0">
                <a:solidFill>
                  <a:srgbClr val="CE181E"/>
                </a:solidFill>
                <a:ea typeface="Arial"/>
                <a:cs typeface="Arial"/>
                <a:sym typeface="Arial"/>
              </a:rPr>
              <a:t>TAG</a:t>
            </a:r>
            <a:endParaRPr sz="1694" dirty="0"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7305120" y="4670036"/>
            <a:ext cx="2259417" cy="115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694" dirty="0">
                <a:ea typeface="Arial"/>
                <a:cs typeface="Arial"/>
                <a:sym typeface="Arial"/>
              </a:rPr>
              <a:t>detecting two</a:t>
            </a:r>
            <a:endParaRPr sz="1694" dirty="0">
              <a:ea typeface="Arial"/>
              <a:cs typeface="Arial"/>
              <a:sym typeface="Arial"/>
            </a:endParaRPr>
          </a:p>
          <a:p>
            <a:r>
              <a:rPr lang="en-US" sz="1694" dirty="0">
                <a:ea typeface="Arial"/>
                <a:cs typeface="Arial"/>
                <a:sym typeface="Arial"/>
              </a:rPr>
              <a:t>protons with</a:t>
            </a:r>
            <a:endParaRPr sz="1694" dirty="0">
              <a:ea typeface="Arial"/>
              <a:cs typeface="Arial"/>
              <a:sym typeface="Arial"/>
            </a:endParaRPr>
          </a:p>
          <a:p>
            <a:r>
              <a:rPr lang="en-US" sz="1694" dirty="0">
                <a:ea typeface="Arial"/>
                <a:cs typeface="Arial"/>
                <a:sym typeface="Arial"/>
              </a:rPr>
              <a:t>common vertex</a:t>
            </a:r>
            <a:endParaRPr sz="1694" dirty="0">
              <a:ea typeface="Arial"/>
              <a:cs typeface="Arial"/>
              <a:sym typeface="Arial"/>
            </a:endParaRPr>
          </a:p>
          <a:p>
            <a:r>
              <a:rPr lang="en-US" sz="1694" dirty="0">
                <a:ea typeface="Arial"/>
                <a:cs typeface="Arial"/>
                <a:sym typeface="Arial"/>
              </a:rPr>
              <a:t>Spectator proton</a:t>
            </a:r>
            <a:endParaRPr sz="1694" dirty="0">
              <a:ea typeface="Arial"/>
              <a:cs typeface="Arial"/>
              <a:sym typeface="Arial"/>
            </a:endParaRPr>
          </a:p>
        </p:txBody>
      </p:sp>
      <p:sp>
        <p:nvSpPr>
          <p:cNvPr id="13" name="Google Shape;134;p6">
            <a:extLst>
              <a:ext uri="{FF2B5EF4-FFF2-40B4-BE49-F238E27FC236}">
                <a16:creationId xmlns:a16="http://schemas.microsoft.com/office/drawing/2014/main" id="{1270F06B-CAD2-7A4B-A3E3-12F383DD4AD1}"/>
              </a:ext>
            </a:extLst>
          </p:cNvPr>
          <p:cNvSpPr txBox="1"/>
          <p:nvPr/>
        </p:nvSpPr>
        <p:spPr>
          <a:xfrm>
            <a:off x="9211426" y="4670036"/>
            <a:ext cx="2259417" cy="89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694" dirty="0">
                <a:ea typeface="Arial"/>
                <a:cs typeface="Arial"/>
                <a:sym typeface="Arial"/>
              </a:rPr>
              <a:t>Recoil proton</a:t>
            </a:r>
            <a:endParaRPr sz="1694" dirty="0">
              <a:ea typeface="Arial"/>
              <a:cs typeface="Arial"/>
              <a:sym typeface="Arial"/>
            </a:endParaRPr>
          </a:p>
          <a:p>
            <a:r>
              <a:rPr lang="en-US" sz="1694" dirty="0">
                <a:ea typeface="Arial"/>
                <a:cs typeface="Arial"/>
                <a:sym typeface="Arial"/>
              </a:rPr>
              <a:t>(backward going</a:t>
            </a:r>
            <a:endParaRPr sz="1694" dirty="0">
              <a:ea typeface="Arial"/>
              <a:cs typeface="Arial"/>
              <a:sym typeface="Arial"/>
            </a:endParaRPr>
          </a:p>
          <a:p>
            <a:r>
              <a:rPr lang="en-US" sz="1694" dirty="0">
                <a:ea typeface="Arial"/>
                <a:cs typeface="Arial"/>
                <a:sym typeface="Arial"/>
              </a:rPr>
              <a:t>slow proton) </a:t>
            </a:r>
            <a:r>
              <a:rPr lang="en-US" sz="1694" b="1" dirty="0">
                <a:solidFill>
                  <a:srgbClr val="CE181E"/>
                </a:solidFill>
                <a:ea typeface="Arial"/>
                <a:cs typeface="Arial"/>
                <a:sym typeface="Arial"/>
              </a:rPr>
              <a:t>TAG</a:t>
            </a:r>
            <a:endParaRPr sz="1694" dirty="0"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6FA0745-89C7-F0AA-A252-2F1D6B82EF23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9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/>
        </p:nvSpPr>
        <p:spPr>
          <a:xfrm>
            <a:off x="609703" y="276459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EXPERIMENTAL LAYOUT IN HALL C 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7926" y="1162760"/>
            <a:ext cx="8734440" cy="2962421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157" name="Google Shape;157;p8"/>
          <p:cNvCxnSpPr/>
          <p:nvPr/>
        </p:nvCxnSpPr>
        <p:spPr>
          <a:xfrm>
            <a:off x="2434047" y="2433620"/>
            <a:ext cx="442476" cy="1106191"/>
          </a:xfrm>
          <a:prstGeom prst="straightConnector1">
            <a:avLst/>
          </a:prstGeom>
          <a:noFill/>
          <a:ln w="19075" cap="flat" cmpd="sng">
            <a:solidFill>
              <a:srgbClr val="F5822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4B03958-1CE2-3A42-AC5B-CC5077DB112D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D0008-D4D0-839F-302E-3D2E7CCC7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926" y="4129529"/>
            <a:ext cx="8734440" cy="245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0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/>
          <p:nvPr/>
        </p:nvSpPr>
        <p:spPr>
          <a:xfrm>
            <a:off x="558361" y="545045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ELECTRON ARM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541" y="3080657"/>
            <a:ext cx="6433115" cy="3483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8" name="Google Shape;168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7297" y="2027061"/>
            <a:ext cx="3318573" cy="176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/>
          <p:nvPr/>
        </p:nvSpPr>
        <p:spPr>
          <a:xfrm>
            <a:off x="8524112" y="3358410"/>
            <a:ext cx="1596917" cy="35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573" b="1" dirty="0">
                <a:solidFill>
                  <a:srgbClr val="FFF200"/>
                </a:solidFill>
                <a:latin typeface="Arial"/>
                <a:ea typeface="Arial"/>
                <a:cs typeface="Arial"/>
                <a:sym typeface="Arial"/>
              </a:rPr>
              <a:t>LAC at ESB</a:t>
            </a:r>
            <a:endParaRPr sz="157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4F5FDCC-C689-C343-81A2-A633E49D8687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Google Shape;167;p9">
            <a:extLst>
              <a:ext uri="{FF2B5EF4-FFF2-40B4-BE49-F238E27FC236}">
                <a16:creationId xmlns:a16="http://schemas.microsoft.com/office/drawing/2014/main" id="{96488E93-DA62-204A-869B-7997D057992A}"/>
              </a:ext>
            </a:extLst>
          </p:cNvPr>
          <p:cNvSpPr txBox="1"/>
          <p:nvPr/>
        </p:nvSpPr>
        <p:spPr>
          <a:xfrm>
            <a:off x="449477" y="1498511"/>
            <a:ext cx="7897820" cy="141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694" b="1" dirty="0">
                <a:latin typeface="+mj-lt"/>
                <a:ea typeface="Arial"/>
                <a:cs typeface="Arial"/>
                <a:sym typeface="Arial"/>
              </a:rPr>
              <a:t>SBS configured for e</a:t>
            </a:r>
            <a:r>
              <a:rPr lang="en-US" sz="1694" b="1" baseline="30000" dirty="0">
                <a:latin typeface="+mj-lt"/>
                <a:ea typeface="Arial"/>
                <a:cs typeface="Arial"/>
                <a:sym typeface="Arial"/>
              </a:rPr>
              <a:t>-</a:t>
            </a:r>
            <a:r>
              <a:rPr lang="en-US" sz="1694" b="1" dirty="0">
                <a:latin typeface="+mj-lt"/>
                <a:ea typeface="Arial"/>
                <a:cs typeface="Arial"/>
                <a:sym typeface="Arial"/>
              </a:rPr>
              <a:t> detection</a:t>
            </a:r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; 12° scattering angle (large acceptance, ~50</a:t>
            </a:r>
            <a:r>
              <a:rPr lang="en-US" sz="1694" i="1" dirty="0">
                <a:latin typeface="+mj-lt"/>
                <a:ea typeface="Times New Roman"/>
                <a:cs typeface="Times New Roman"/>
                <a:sym typeface="Times New Roman"/>
              </a:rPr>
              <a:t>msr</a:t>
            </a:r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)</a:t>
            </a:r>
            <a:endParaRPr sz="1694" dirty="0"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• 5 GEM tracker planes (70</a:t>
            </a:r>
            <a:r>
              <a:rPr lang="en-US" sz="1694" i="1" dirty="0">
                <a:latin typeface="+mj-lt"/>
                <a:ea typeface="Times New Roman"/>
                <a:cs typeface="Times New Roman"/>
                <a:sym typeface="Times New Roman"/>
              </a:rPr>
              <a:t>μm</a:t>
            </a:r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 resolution)</a:t>
            </a:r>
            <a:endParaRPr sz="1694" dirty="0"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• Threshold CO</a:t>
            </a:r>
            <a:r>
              <a:rPr lang="en-US" sz="1694" baseline="-25000" dirty="0">
                <a:latin typeface="+mj-lt"/>
                <a:ea typeface="Arial"/>
                <a:cs typeface="Arial"/>
                <a:sym typeface="Arial"/>
              </a:rPr>
              <a:t>2</a:t>
            </a:r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 Cherenkov detector (modified HERMES RICH)</a:t>
            </a:r>
            <a:endParaRPr sz="1694" dirty="0"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• Large Angle Calorimeter  - LAC (from Hall B CLAS)</a:t>
            </a:r>
            <a:endParaRPr sz="1694" dirty="0"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• e</a:t>
            </a:r>
            <a:r>
              <a:rPr lang="en-US" sz="1694" baseline="30000" dirty="0">
                <a:latin typeface="+mj-lt"/>
                <a:ea typeface="Arial"/>
                <a:cs typeface="Arial"/>
                <a:sym typeface="Arial"/>
              </a:rPr>
              <a:t>-</a:t>
            </a:r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 PID and e</a:t>
            </a:r>
            <a:r>
              <a:rPr lang="en-US" sz="1694" baseline="30000" dirty="0">
                <a:latin typeface="+mj-lt"/>
                <a:ea typeface="Arial"/>
                <a:cs typeface="Arial"/>
                <a:sym typeface="Arial"/>
              </a:rPr>
              <a:t>-</a:t>
            </a:r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 trigger (L2) = Cherenkov + calorimeter (combined π rejection factor ~10</a:t>
            </a:r>
            <a:r>
              <a:rPr lang="en-US" sz="1694" baseline="30000" dirty="0">
                <a:latin typeface="+mj-lt"/>
                <a:ea typeface="Arial"/>
                <a:cs typeface="Arial"/>
                <a:sym typeface="Arial"/>
              </a:rPr>
              <a:t>4</a:t>
            </a:r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 )</a:t>
            </a:r>
            <a:endParaRPr sz="1694" dirty="0"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023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609703" y="556678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000" spc="-1" dirty="0">
                <a:latin typeface="+mj-lt"/>
              </a:rPr>
              <a:t>CONCEPTUAL DESIGN OF THE mTPC</a:t>
            </a:r>
          </a:p>
        </p:txBody>
      </p:sp>
      <p:pic>
        <p:nvPicPr>
          <p:cNvPr id="281" name="Picture 28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18561" y="1463276"/>
            <a:ext cx="7815840" cy="388754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0FA70-9218-EA46-8F02-D4665307105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833225" y="2274570"/>
            <a:ext cx="3135086" cy="2727180"/>
          </a:xfrm>
          <a:prstGeom prst="rect">
            <a:avLst/>
          </a:prstGeom>
          <a:ln>
            <a:noFill/>
          </a:ln>
        </p:spPr>
      </p:pic>
      <p:sp>
        <p:nvSpPr>
          <p:cNvPr id="6" name="Google Shape;202;p10">
            <a:extLst>
              <a:ext uri="{FF2B5EF4-FFF2-40B4-BE49-F238E27FC236}">
                <a16:creationId xmlns:a16="http://schemas.microsoft.com/office/drawing/2014/main" id="{2EF6A341-0605-E24B-BAC3-711ABD89826A}"/>
              </a:ext>
            </a:extLst>
          </p:cNvPr>
          <p:cNvSpPr txBox="1"/>
          <p:nvPr/>
        </p:nvSpPr>
        <p:spPr>
          <a:xfrm>
            <a:off x="8568836" y="5073817"/>
            <a:ext cx="35824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dirty="0">
                <a:latin typeface="+mj-lt"/>
                <a:ea typeface="Arial"/>
                <a:cs typeface="Arial"/>
                <a:sym typeface="Arial"/>
              </a:rPr>
              <a:t> </a:t>
            </a:r>
            <a:endParaRPr b="1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75D17-BA17-7C4F-B926-533EF01BB24D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92301" y="1463276"/>
            <a:ext cx="3176010" cy="70436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F894E36-2CBE-A545-86DB-DDC413744D3D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3935A5-F3F0-0A11-0DC0-9BCCCBDEAE16}"/>
              </a:ext>
            </a:extLst>
          </p:cNvPr>
          <p:cNvSpPr txBox="1"/>
          <p:nvPr/>
        </p:nvSpPr>
        <p:spPr>
          <a:xfrm>
            <a:off x="765810" y="5503470"/>
            <a:ext cx="8960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Converged on a design since the original proposal: multi–Time Projection Chamber (</a:t>
            </a:r>
            <a:r>
              <a:rPr lang="en-US" dirty="0" err="1"/>
              <a:t>mTPC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Electric field is parallel to the solenoid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  <a:ea typeface="Arial"/>
                <a:cs typeface="Arial"/>
                <a:sym typeface="Arial"/>
              </a:rPr>
              <a:t>mTPC</a:t>
            </a:r>
            <a:r>
              <a:rPr lang="en-US" dirty="0">
                <a:latin typeface="+mj-lt"/>
                <a:ea typeface="Arial"/>
                <a:cs typeface="Arial"/>
                <a:sym typeface="Arial"/>
              </a:rPr>
              <a:t> embedded within a 5T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/>
                <a:sym typeface="Arial"/>
              </a:rPr>
              <a:t>Prototype will be tested and </a:t>
            </a:r>
            <a:r>
              <a:rPr lang="en-US" dirty="0" err="1">
                <a:latin typeface="+mj-lt"/>
                <a:cs typeface="Arial"/>
                <a:sym typeface="Arial"/>
              </a:rPr>
              <a:t>mTPC</a:t>
            </a:r>
            <a:r>
              <a:rPr lang="en-US" dirty="0">
                <a:latin typeface="+mj-lt"/>
                <a:cs typeface="Arial"/>
                <a:sym typeface="Arial"/>
              </a:rPr>
              <a:t> design parameters will be finalized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65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/>
          <p:nvPr/>
        </p:nvSpPr>
        <p:spPr>
          <a:xfrm>
            <a:off x="250464" y="503980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b="1" dirty="0">
                <a:latin typeface="+mj-lt"/>
                <a:ea typeface="Arial"/>
                <a:cs typeface="Arial"/>
                <a:sym typeface="Arial"/>
              </a:rPr>
              <a:t>mTPC CELLS</a:t>
            </a:r>
            <a:endParaRPr sz="4000" b="1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0758" y="1739588"/>
            <a:ext cx="5299046" cy="449792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84" name="Google Shape;184;p10"/>
          <p:cNvSpPr txBox="1"/>
          <p:nvPr/>
        </p:nvSpPr>
        <p:spPr>
          <a:xfrm>
            <a:off x="6156759" y="2841963"/>
            <a:ext cx="618857" cy="3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452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5 cm</a:t>
            </a:r>
            <a:endParaRPr sz="1452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6200758" y="4206338"/>
            <a:ext cx="884953" cy="3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452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15 cm</a:t>
            </a:r>
            <a:endParaRPr sz="1452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0"/>
          <p:cNvSpPr txBox="1"/>
          <p:nvPr/>
        </p:nvSpPr>
        <p:spPr>
          <a:xfrm>
            <a:off x="7984599" y="5675326"/>
            <a:ext cx="1143645" cy="35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573" b="1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Cathode</a:t>
            </a:r>
            <a:endParaRPr sz="1573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" name="Google Shape;189;p10"/>
          <p:cNvCxnSpPr>
            <a:cxnSpLocks/>
          </p:cNvCxnSpPr>
          <p:nvPr/>
        </p:nvCxnSpPr>
        <p:spPr>
          <a:xfrm flipH="1">
            <a:off x="8152272" y="2841963"/>
            <a:ext cx="1770069" cy="389510"/>
          </a:xfrm>
          <a:prstGeom prst="straightConnector1">
            <a:avLst/>
          </a:prstGeom>
          <a:noFill/>
          <a:ln w="10075" cap="flat" cmpd="sng">
            <a:solidFill>
              <a:srgbClr val="EF41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0" name="Google Shape;190;p10"/>
          <p:cNvCxnSpPr>
            <a:cxnSpLocks/>
          </p:cNvCxnSpPr>
          <p:nvPr/>
        </p:nvCxnSpPr>
        <p:spPr>
          <a:xfrm flipH="1">
            <a:off x="8811986" y="2841963"/>
            <a:ext cx="1092671" cy="925008"/>
          </a:xfrm>
          <a:prstGeom prst="straightConnector1">
            <a:avLst/>
          </a:prstGeom>
          <a:noFill/>
          <a:ln w="10075" cap="flat" cmpd="sng">
            <a:solidFill>
              <a:srgbClr val="EF41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2" name="Google Shape;192;p10"/>
          <p:cNvCxnSpPr/>
          <p:nvPr/>
        </p:nvCxnSpPr>
        <p:spPr>
          <a:xfrm rot="10800000">
            <a:off x="7965002" y="4539738"/>
            <a:ext cx="553095" cy="0"/>
          </a:xfrm>
          <a:prstGeom prst="straightConnector1">
            <a:avLst/>
          </a:prstGeom>
          <a:noFill/>
          <a:ln w="10075" cap="flat" cmpd="sng">
            <a:solidFill>
              <a:srgbClr val="8F187C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93" name="Google Shape;193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64" y="1739589"/>
            <a:ext cx="4793484" cy="4497926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94" name="Google Shape;194;p10"/>
          <p:cNvSpPr txBox="1"/>
          <p:nvPr/>
        </p:nvSpPr>
        <p:spPr>
          <a:xfrm>
            <a:off x="7575794" y="1686020"/>
            <a:ext cx="3823327" cy="351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573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Target cell: Al straw</a:t>
            </a:r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 txBox="1"/>
          <p:nvPr/>
        </p:nvSpPr>
        <p:spPr>
          <a:xfrm>
            <a:off x="9846753" y="3321734"/>
            <a:ext cx="1769906" cy="5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573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Inner electrode: </a:t>
            </a:r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0"/>
          <p:cNvSpPr txBox="1"/>
          <p:nvPr/>
        </p:nvSpPr>
        <p:spPr>
          <a:xfrm>
            <a:off x="9904657" y="5433273"/>
            <a:ext cx="1769906" cy="5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573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Outer electrode: </a:t>
            </a:r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83000">
            <a:off x="4573045" y="5376452"/>
            <a:ext cx="1695434" cy="143238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/>
          <p:cNvSpPr txBox="1"/>
          <p:nvPr/>
        </p:nvSpPr>
        <p:spPr>
          <a:xfrm>
            <a:off x="9922341" y="4088210"/>
            <a:ext cx="2027947" cy="7562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pPr marL="261295" indent="-261295">
              <a:buClr>
                <a:srgbClr val="000000"/>
              </a:buClr>
              <a:buSzPts val="585"/>
              <a:buFont typeface="Noto Sans Symbols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Each readout disc: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2590" lvl="1" indent="-261295">
              <a:buClr>
                <a:srgbClr val="000000"/>
              </a:buClr>
              <a:buSzPts val="585"/>
              <a:buFont typeface="Noto Sans Symbols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 readout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2590" lvl="1" indent="-261295">
              <a:buClr>
                <a:srgbClr val="000000"/>
              </a:buClr>
              <a:buSzPts val="585"/>
              <a:buFont typeface="Noto Sans Symbols"/>
              <a:buChar char="●"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 GEM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9875062" y="2697176"/>
            <a:ext cx="1713289" cy="83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ctr" anchorCtr="0">
            <a:spAutoFit/>
          </a:bodyPr>
          <a:lstStyle/>
          <a:p>
            <a:pPr algn="ctr"/>
            <a:r>
              <a:rPr lang="en-US" sz="1573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All volumes: He </a:t>
            </a:r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1573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(under study)</a:t>
            </a:r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157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E54BB45A-EAF7-2B45-A851-D02557CF2A48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8" name="Google Shape;183;p10">
            <a:extLst>
              <a:ext uri="{FF2B5EF4-FFF2-40B4-BE49-F238E27FC236}">
                <a16:creationId xmlns:a16="http://schemas.microsoft.com/office/drawing/2014/main" id="{2BD86947-73CA-334F-A9BF-6898BF3B56AF}"/>
              </a:ext>
            </a:extLst>
          </p:cNvPr>
          <p:cNvSpPr txBox="1"/>
          <p:nvPr/>
        </p:nvSpPr>
        <p:spPr>
          <a:xfrm>
            <a:off x="2154123" y="5910081"/>
            <a:ext cx="722073" cy="3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452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40 cm</a:t>
            </a:r>
            <a:endParaRPr sz="1452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Shape 19">
            <a:extLst>
              <a:ext uri="{FF2B5EF4-FFF2-40B4-BE49-F238E27FC236}">
                <a16:creationId xmlns:a16="http://schemas.microsoft.com/office/drawing/2014/main" id="{E12C2DCB-211D-0747-A8B2-022A1F2FBB24}"/>
              </a:ext>
            </a:extLst>
          </p:cNvPr>
          <p:cNvSpPr txBox="1"/>
          <p:nvPr/>
        </p:nvSpPr>
        <p:spPr>
          <a:xfrm>
            <a:off x="8570639" y="984398"/>
            <a:ext cx="3379649" cy="7064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2000" b="1" strike="noStrike" spc="-1" dirty="0">
                <a:solidFill>
                  <a:schemeClr val="bg1"/>
                </a:solidFill>
                <a:latin typeface="+mj-lt"/>
              </a:rPr>
              <a:t>A prototype cell </a:t>
            </a:r>
            <a:r>
              <a:rPr lang="en-US" sz="2000" b="1" spc="-1" dirty="0">
                <a:solidFill>
                  <a:schemeClr val="bg1"/>
                </a:solidFill>
                <a:latin typeface="+mj-lt"/>
              </a:rPr>
              <a:t>is</a:t>
            </a:r>
            <a:r>
              <a:rPr lang="en-US" sz="2000" b="1" strike="noStrike" spc="-1" dirty="0">
                <a:solidFill>
                  <a:schemeClr val="bg1"/>
                </a:solidFill>
                <a:latin typeface="+mj-lt"/>
              </a:rPr>
              <a:t> under construction</a:t>
            </a:r>
            <a:endParaRPr lang="en-US" sz="2000" b="0" strike="noStrike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BF9BAA-E82D-A6FB-AE43-60D9F571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9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/>
          <p:nvPr/>
        </p:nvSpPr>
        <p:spPr>
          <a:xfrm>
            <a:off x="508846" y="588021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mTPC HITS ON A PAD GRID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02" y="1710812"/>
            <a:ext cx="5658363" cy="421803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E54BB45A-EAF7-2B45-A851-D02557CF2A48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5" name="Google Shape;220;p12">
            <a:extLst>
              <a:ext uri="{FF2B5EF4-FFF2-40B4-BE49-F238E27FC236}">
                <a16:creationId xmlns:a16="http://schemas.microsoft.com/office/drawing/2014/main" id="{BB71768E-0E85-8A4C-8294-658CB6731C3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137" y="1710812"/>
            <a:ext cx="5051824" cy="421803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27" name="Google Shape;198;p10">
            <a:extLst>
              <a:ext uri="{FF2B5EF4-FFF2-40B4-BE49-F238E27FC236}">
                <a16:creationId xmlns:a16="http://schemas.microsoft.com/office/drawing/2014/main" id="{724A8733-4F0C-1F49-9E5B-D8A7300E7A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83000">
            <a:off x="5545207" y="5212657"/>
            <a:ext cx="1695434" cy="143238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21;p12">
            <a:extLst>
              <a:ext uri="{FF2B5EF4-FFF2-40B4-BE49-F238E27FC236}">
                <a16:creationId xmlns:a16="http://schemas.microsoft.com/office/drawing/2014/main" id="{25BBFB5E-1D07-C345-BB29-2C71DBFEDF2D}"/>
              </a:ext>
            </a:extLst>
          </p:cNvPr>
          <p:cNvSpPr txBox="1"/>
          <p:nvPr/>
        </p:nvSpPr>
        <p:spPr>
          <a:xfrm>
            <a:off x="7453377" y="6049346"/>
            <a:ext cx="3633010" cy="556858"/>
          </a:xfrm>
          <a:prstGeom prst="rect">
            <a:avLst/>
          </a:prstGeom>
          <a:noFill/>
          <a:ln w="9525" cap="flat" cmpd="sng">
            <a:solidFill>
              <a:srgbClr val="0066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452" dirty="0">
                <a:latin typeface="Arial"/>
                <a:ea typeface="Arial"/>
                <a:cs typeface="Arial"/>
                <a:sym typeface="Arial"/>
              </a:rPr>
              <a:t>M. </a:t>
            </a:r>
            <a:r>
              <a:rPr lang="en-US" sz="1452" dirty="0" err="1">
                <a:latin typeface="Arial"/>
                <a:ea typeface="Arial"/>
                <a:cs typeface="Arial"/>
                <a:sym typeface="Arial"/>
              </a:rPr>
              <a:t>Carmignotto</a:t>
            </a:r>
            <a:r>
              <a:rPr lang="en-US" sz="1452" dirty="0">
                <a:latin typeface="Arial"/>
                <a:ea typeface="Arial"/>
                <a:cs typeface="Arial"/>
                <a:sym typeface="Arial"/>
              </a:rPr>
              <a:t>, TDIS </a:t>
            </a:r>
            <a:r>
              <a:rPr lang="en-US" sz="1452" dirty="0" err="1">
                <a:latin typeface="Arial"/>
                <a:ea typeface="Arial"/>
                <a:cs typeface="Arial"/>
                <a:sym typeface="Arial"/>
              </a:rPr>
              <a:t>BiWeekly</a:t>
            </a:r>
            <a:r>
              <a:rPr lang="en-US" sz="1452" dirty="0">
                <a:latin typeface="Arial"/>
                <a:ea typeface="Arial"/>
                <a:cs typeface="Arial"/>
                <a:sym typeface="Arial"/>
              </a:rPr>
              <a:t> meeting. </a:t>
            </a:r>
            <a:endParaRPr sz="1452" dirty="0"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452" dirty="0">
                <a:latin typeface="Arial"/>
                <a:ea typeface="Arial"/>
                <a:cs typeface="Arial"/>
                <a:sym typeface="Arial"/>
              </a:rPr>
              <a:t>February 28, 2019 </a:t>
            </a:r>
            <a:endParaRPr sz="1452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66C65-4D31-2549-BF20-430D439CAA75}"/>
              </a:ext>
            </a:extLst>
          </p:cNvPr>
          <p:cNvSpPr txBox="1"/>
          <p:nvPr/>
        </p:nvSpPr>
        <p:spPr>
          <a:xfrm>
            <a:off x="6976091" y="1397240"/>
            <a:ext cx="452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hits superimposed on a grid of pads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6BDC2-1852-F44C-B98D-78CD0E17D3C3}"/>
              </a:ext>
            </a:extLst>
          </p:cNvPr>
          <p:cNvSpPr txBox="1"/>
          <p:nvPr/>
        </p:nvSpPr>
        <p:spPr>
          <a:xfrm>
            <a:off x="216111" y="6336268"/>
            <a:ext cx="623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Pad size and cell design still being optimized by the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77264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">
            <a:extLst>
              <a:ext uri="{FF2B5EF4-FFF2-40B4-BE49-F238E27FC236}">
                <a16:creationId xmlns:a16="http://schemas.microsoft.com/office/drawing/2014/main" id="{B3D15392-F1B9-17F9-14B2-B5BC98BB4E2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286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4572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6858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9144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fld id="{990F1D24-9054-9F4E-B621-748700D58316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3" name="mTPC Prototyping">
            <a:extLst>
              <a:ext uri="{FF2B5EF4-FFF2-40B4-BE49-F238E27FC236}">
                <a16:creationId xmlns:a16="http://schemas.microsoft.com/office/drawing/2014/main" id="{13226BB8-D950-E06C-C6DD-A028EDCA6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9770" y="62955"/>
            <a:ext cx="197246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eaLnBrk="1"/>
            <a:r>
              <a:rPr lang="en-US" altLang="en-US" sz="2000" b="1">
                <a:solidFill>
                  <a:srgbClr val="FFFFFF"/>
                </a:solidFill>
              </a:rPr>
              <a:t>mTPC Prototyping</a:t>
            </a:r>
          </a:p>
        </p:txBody>
      </p:sp>
      <p:sp>
        <p:nvSpPr>
          <p:cNvPr id="20484" name="Rectangle">
            <a:extLst>
              <a:ext uri="{FF2B5EF4-FFF2-40B4-BE49-F238E27FC236}">
                <a16:creationId xmlns:a16="http://schemas.microsoft.com/office/drawing/2014/main" id="{8B9102BB-A57D-A113-FD09-DC9C5436B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307" y="739775"/>
            <a:ext cx="1111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l">
              <a:lnSpc>
                <a:spcPts val="1400"/>
              </a:lnSpc>
            </a:pPr>
            <a:r>
              <a:rPr lang="en-US" altLang="en-US" sz="600">
                <a:solidFill>
                  <a:srgbClr val="000000"/>
                </a:solidFill>
                <a:latin typeface="Times Roman" pitchFamily="2" charset="0"/>
                <a:ea typeface="Times Roman" pitchFamily="2" charset="0"/>
                <a:cs typeface="Times Roman" pitchFamily="2" charset="0"/>
                <a:sym typeface="Times Roman" pitchFamily="2" charset="0"/>
              </a:rPr>
              <a:t> </a:t>
            </a:r>
          </a:p>
        </p:txBody>
      </p:sp>
      <p:sp>
        <p:nvSpPr>
          <p:cNvPr id="20485" name="Rectangle">
            <a:extLst>
              <a:ext uri="{FF2B5EF4-FFF2-40B4-BE49-F238E27FC236}">
                <a16:creationId xmlns:a16="http://schemas.microsoft.com/office/drawing/2014/main" id="{0876944E-3487-6DF1-8DAF-938F7F9C8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807244"/>
            <a:ext cx="111919" cy="3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l">
              <a:lnSpc>
                <a:spcPts val="1400"/>
              </a:lnSpc>
            </a:pPr>
            <a:r>
              <a:rPr lang="en-US" altLang="en-US" sz="600">
                <a:solidFill>
                  <a:srgbClr val="000000"/>
                </a:solidFill>
                <a:latin typeface="Times Roman" pitchFamily="2" charset="0"/>
                <a:ea typeface="Times Roman" pitchFamily="2" charset="0"/>
                <a:cs typeface="Times Roman" pitchFamily="2" charset="0"/>
                <a:sym typeface="Times Roman" pitchFamily="2" charset="0"/>
              </a:rPr>
              <a:t> </a:t>
            </a:r>
          </a:p>
        </p:txBody>
      </p:sp>
      <p:sp>
        <p:nvSpPr>
          <p:cNvPr id="20486" name="Rectangle">
            <a:extLst>
              <a:ext uri="{FF2B5EF4-FFF2-40B4-BE49-F238E27FC236}">
                <a16:creationId xmlns:a16="http://schemas.microsoft.com/office/drawing/2014/main" id="{7CB3D303-306F-E27D-6AC8-13FCE52B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8" y="807244"/>
            <a:ext cx="111919" cy="3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 defTabSz="457200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l">
              <a:lnSpc>
                <a:spcPts val="1400"/>
              </a:lnSpc>
            </a:pPr>
            <a:r>
              <a:rPr lang="en-US" altLang="en-US" sz="600">
                <a:solidFill>
                  <a:srgbClr val="000000"/>
                </a:solidFill>
                <a:latin typeface="Times Roman" pitchFamily="2" charset="0"/>
                <a:ea typeface="Times Roman" pitchFamily="2" charset="0"/>
                <a:cs typeface="Times Roman" pitchFamily="2" charset="0"/>
                <a:sym typeface="Times Roman" pitchFamily="2" charset="0"/>
              </a:rPr>
              <a:t> </a:t>
            </a:r>
          </a:p>
        </p:txBody>
      </p:sp>
      <p:sp>
        <p:nvSpPr>
          <p:cNvPr id="20487" name="University of Virginia constructing 1st prototype mTPC chamber (N. Liyanage, H. Nguyen, S. Ali)…">
            <a:extLst>
              <a:ext uri="{FF2B5EF4-FFF2-40B4-BE49-F238E27FC236}">
                <a16:creationId xmlns:a16="http://schemas.microsoft.com/office/drawing/2014/main" id="{3F56223F-2FC8-C6D6-1565-F14652449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640040"/>
            <a:ext cx="7974013" cy="246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marL="171450" indent="-171450"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628650" indent="-171450"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University of Virginia constructing 1st prototype </a:t>
            </a:r>
            <a:r>
              <a:rPr lang="en-US" altLang="en-US" sz="1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mTPC</a:t>
            </a: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chamber (N. Liyanage, H. Nguyen, S. Ali)</a:t>
            </a:r>
          </a:p>
          <a:p>
            <a:pPr lvl="1"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10 x 10 cm</a:t>
            </a:r>
            <a:r>
              <a:rPr lang="en-US" altLang="en-US" sz="1650" baseline="3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square active area</a:t>
            </a:r>
          </a:p>
          <a:p>
            <a:pPr lvl="1"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Entrance window → cathode → 4.7cm drift in field cage → triple GEM (2mm between foils) → segmented anode (PCB) → Panasonic connectors</a:t>
            </a:r>
          </a:p>
          <a:p>
            <a:pPr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JLab</a:t>
            </a: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/Mississippi State (E. Christy, C. Cuevas, A. </a:t>
            </a:r>
            <a:r>
              <a:rPr lang="en-US" altLang="en-US" sz="16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Nadeshani</a:t>
            </a: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 preparing HV divider</a:t>
            </a:r>
          </a:p>
          <a:p>
            <a:pPr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Expect start of tests ~ April</a:t>
            </a:r>
          </a:p>
          <a:p>
            <a:pPr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Aims: tune simulation and tracking, test design</a:t>
            </a:r>
          </a:p>
        </p:txBody>
      </p:sp>
      <p:grpSp>
        <p:nvGrpSpPr>
          <p:cNvPr id="20488" name="Group">
            <a:extLst>
              <a:ext uri="{FF2B5EF4-FFF2-40B4-BE49-F238E27FC236}">
                <a16:creationId xmlns:a16="http://schemas.microsoft.com/office/drawing/2014/main" id="{7CBD48FD-7679-E15D-46CB-22CB8802A20D}"/>
              </a:ext>
            </a:extLst>
          </p:cNvPr>
          <p:cNvGrpSpPr>
            <a:grpSpLocks/>
          </p:cNvGrpSpPr>
          <p:nvPr/>
        </p:nvGrpSpPr>
        <p:grpSpPr bwMode="auto">
          <a:xfrm>
            <a:off x="378619" y="560388"/>
            <a:ext cx="2951956" cy="2620169"/>
            <a:chOff x="0" y="0"/>
            <a:chExt cx="5903664" cy="5240313"/>
          </a:xfrm>
        </p:grpSpPr>
        <p:sp>
          <p:nvSpPr>
            <p:cNvPr id="20507" name="Rectangle">
              <a:extLst>
                <a:ext uri="{FF2B5EF4-FFF2-40B4-BE49-F238E27FC236}">
                  <a16:creationId xmlns:a16="http://schemas.microsoft.com/office/drawing/2014/main" id="{2108BFE3-87A6-6306-0A03-71884248E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854" y="2098755"/>
              <a:ext cx="4770782" cy="248502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bevel/>
              <a:headEnd/>
              <a:tailEnd/>
            </a:ln>
          </p:spPr>
          <p:txBody>
            <a:bodyPr lIns="22860" tIns="22860" rIns="22860" bIns="22860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08" name="Thin aluminised kapton window">
              <a:extLst>
                <a:ext uri="{FF2B5EF4-FFF2-40B4-BE49-F238E27FC236}">
                  <a16:creationId xmlns:a16="http://schemas.microsoft.com/office/drawing/2014/main" id="{C5BB47FC-A6A0-5919-AE12-7DBB08E31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76063" y="416466"/>
              <a:ext cx="2002860" cy="1169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164F8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Thin aluminised kapton window</a:t>
              </a:r>
            </a:p>
          </p:txBody>
        </p:sp>
        <p:sp>
          <p:nvSpPr>
            <p:cNvPr id="20509" name="Rectangle">
              <a:extLst>
                <a:ext uri="{FF2B5EF4-FFF2-40B4-BE49-F238E27FC236}">
                  <a16:creationId xmlns:a16="http://schemas.microsoft.com/office/drawing/2014/main" id="{7E71FFE4-11FE-5DE4-350C-AD15C3C10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302" y="2478340"/>
              <a:ext cx="71552" cy="1725852"/>
            </a:xfrm>
            <a:prstGeom prst="rect">
              <a:avLst/>
            </a:prstGeom>
            <a:solidFill>
              <a:srgbClr val="164F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" tIns="22860" rIns="22860" bIns="22860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10" name="Rectangle">
              <a:extLst>
                <a:ext uri="{FF2B5EF4-FFF2-40B4-BE49-F238E27FC236}">
                  <a16:creationId xmlns:a16="http://schemas.microsoft.com/office/drawing/2014/main" id="{34F0A69B-7E70-B04B-1F67-AB82396EB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9912" y="2105027"/>
              <a:ext cx="167207" cy="2472479"/>
            </a:xfrm>
            <a:prstGeom prst="rect">
              <a:avLst/>
            </a:prstGeom>
            <a:solidFill>
              <a:srgbClr val="51A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" tIns="22860" rIns="22860" bIns="22860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11" name="Segmented Pads">
              <a:extLst>
                <a:ext uri="{FF2B5EF4-FFF2-40B4-BE49-F238E27FC236}">
                  <a16:creationId xmlns:a16="http://schemas.microsoft.com/office/drawing/2014/main" id="{54CBF5E3-5EE6-9A4D-A2C9-85E890813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799626" y="899202"/>
              <a:ext cx="1511899" cy="696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51A7F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Segmented Pads</a:t>
              </a:r>
            </a:p>
          </p:txBody>
        </p:sp>
        <p:sp>
          <p:nvSpPr>
            <p:cNvPr id="20512" name="Rectangle">
              <a:extLst>
                <a:ext uri="{FF2B5EF4-FFF2-40B4-BE49-F238E27FC236}">
                  <a16:creationId xmlns:a16="http://schemas.microsoft.com/office/drawing/2014/main" id="{21FD4F98-121B-1DEF-B535-89FBD3C03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851" y="2081497"/>
              <a:ext cx="167207" cy="2519539"/>
            </a:xfrm>
            <a:prstGeom prst="rect">
              <a:avLst/>
            </a:prstGeom>
            <a:solidFill>
              <a:srgbClr val="773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" tIns="22860" rIns="22860" bIns="22860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13" name="Rectangle">
              <a:extLst>
                <a:ext uri="{FF2B5EF4-FFF2-40B4-BE49-F238E27FC236}">
                  <a16:creationId xmlns:a16="http://schemas.microsoft.com/office/drawing/2014/main" id="{76A68E07-4E51-C28E-28A5-566AFCFB8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114" y="2081497"/>
              <a:ext cx="167207" cy="2519539"/>
            </a:xfrm>
            <a:prstGeom prst="rect">
              <a:avLst/>
            </a:prstGeom>
            <a:solidFill>
              <a:srgbClr val="773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" tIns="22860" rIns="22860" bIns="22860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14" name="GEM foils">
              <a:extLst>
                <a:ext uri="{FF2B5EF4-FFF2-40B4-BE49-F238E27FC236}">
                  <a16:creationId xmlns:a16="http://schemas.microsoft.com/office/drawing/2014/main" id="{193578A3-A4E4-B160-B51E-D67176E15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362576" y="1074499"/>
              <a:ext cx="1407757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773F9B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GEM foils</a:t>
              </a:r>
            </a:p>
          </p:txBody>
        </p:sp>
        <p:sp>
          <p:nvSpPr>
            <p:cNvPr id="20515" name="E-field set up by electrodes">
              <a:extLst>
                <a:ext uri="{FF2B5EF4-FFF2-40B4-BE49-F238E27FC236}">
                  <a16:creationId xmlns:a16="http://schemas.microsoft.com/office/drawing/2014/main" id="{C61A597B-6FBB-658C-C139-CC3D0E610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4152" y="2055719"/>
              <a:ext cx="2871547" cy="825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70BF4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E-field set up by electrodes</a:t>
              </a:r>
            </a:p>
          </p:txBody>
        </p:sp>
        <p:sp>
          <p:nvSpPr>
            <p:cNvPr id="20516" name="Line">
              <a:extLst>
                <a:ext uri="{FF2B5EF4-FFF2-40B4-BE49-F238E27FC236}">
                  <a16:creationId xmlns:a16="http://schemas.microsoft.com/office/drawing/2014/main" id="{004B6D70-D554-E062-1FA9-D4A36A267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056" y="3113080"/>
              <a:ext cx="991519" cy="729962"/>
            </a:xfrm>
            <a:prstGeom prst="line">
              <a:avLst/>
            </a:prstGeom>
            <a:noFill/>
            <a:ln w="76200">
              <a:solidFill>
                <a:srgbClr val="EC5D57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17" name="Line">
              <a:extLst>
                <a:ext uri="{FF2B5EF4-FFF2-40B4-BE49-F238E27FC236}">
                  <a16:creationId xmlns:a16="http://schemas.microsoft.com/office/drawing/2014/main" id="{940625DF-8824-6732-8463-0774F22FD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531" y="2926747"/>
              <a:ext cx="1578691" cy="1"/>
            </a:xfrm>
            <a:prstGeom prst="line">
              <a:avLst/>
            </a:prstGeom>
            <a:noFill/>
            <a:ln w="76200">
              <a:solidFill>
                <a:srgbClr val="70BF41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18" name="Charged particle">
              <a:extLst>
                <a:ext uri="{FF2B5EF4-FFF2-40B4-BE49-F238E27FC236}">
                  <a16:creationId xmlns:a16="http://schemas.microsoft.com/office/drawing/2014/main" id="{55E77093-955B-A279-8CB0-48F1D3ED56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4989" y="3779704"/>
              <a:ext cx="1404582" cy="76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EC5D57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Charged particle</a:t>
              </a:r>
            </a:p>
          </p:txBody>
        </p:sp>
        <p:sp>
          <p:nvSpPr>
            <p:cNvPr id="20519" name="Line">
              <a:extLst>
                <a:ext uri="{FF2B5EF4-FFF2-40B4-BE49-F238E27FC236}">
                  <a16:creationId xmlns:a16="http://schemas.microsoft.com/office/drawing/2014/main" id="{1D42FBBC-31CA-9814-49E7-EE288E6C25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9857" y="3214208"/>
              <a:ext cx="1578691" cy="1"/>
            </a:xfrm>
            <a:prstGeom prst="line">
              <a:avLst/>
            </a:prstGeom>
            <a:noFill/>
            <a:ln w="76200">
              <a:solidFill>
                <a:srgbClr val="F5D328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0" name="Line">
              <a:extLst>
                <a:ext uri="{FF2B5EF4-FFF2-40B4-BE49-F238E27FC236}">
                  <a16:creationId xmlns:a16="http://schemas.microsoft.com/office/drawing/2014/main" id="{EC43025D-8FEF-BB05-E3C0-3995F86FF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497" y="3443684"/>
              <a:ext cx="1578691" cy="1"/>
            </a:xfrm>
            <a:prstGeom prst="line">
              <a:avLst/>
            </a:prstGeom>
            <a:noFill/>
            <a:ln w="76200">
              <a:solidFill>
                <a:srgbClr val="F5D328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1" name="Line">
              <a:extLst>
                <a:ext uri="{FF2B5EF4-FFF2-40B4-BE49-F238E27FC236}">
                  <a16:creationId xmlns:a16="http://schemas.microsoft.com/office/drawing/2014/main" id="{69C69FA2-504C-583E-6C3B-EEE0AA6285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4555" y="3673159"/>
              <a:ext cx="1578690" cy="1"/>
            </a:xfrm>
            <a:prstGeom prst="line">
              <a:avLst/>
            </a:prstGeom>
            <a:noFill/>
            <a:ln w="76200">
              <a:solidFill>
                <a:srgbClr val="F5D328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2" name="ionisation">
              <a:extLst>
                <a:ext uri="{FF2B5EF4-FFF2-40B4-BE49-F238E27FC236}">
                  <a16:creationId xmlns:a16="http://schemas.microsoft.com/office/drawing/2014/main" id="{FB0F064D-6DBD-7B0A-75D2-6BE39B3D0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090" y="3167561"/>
              <a:ext cx="1578691" cy="37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F5D32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ionisation</a:t>
              </a:r>
            </a:p>
          </p:txBody>
        </p:sp>
        <p:sp>
          <p:nvSpPr>
            <p:cNvPr id="20523" name="Line">
              <a:extLst>
                <a:ext uri="{FF2B5EF4-FFF2-40B4-BE49-F238E27FC236}">
                  <a16:creationId xmlns:a16="http://schemas.microsoft.com/office/drawing/2014/main" id="{5B590EA2-2A8C-D5F8-874C-C60A6F60B5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7016" y="3146966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4" name="Line">
              <a:extLst>
                <a:ext uri="{FF2B5EF4-FFF2-40B4-BE49-F238E27FC236}">
                  <a16:creationId xmlns:a16="http://schemas.microsoft.com/office/drawing/2014/main" id="{DB0B4EB7-B690-1EC6-830D-23E004D80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7389" y="3220166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5" name="Line">
              <a:extLst>
                <a:ext uri="{FF2B5EF4-FFF2-40B4-BE49-F238E27FC236}">
                  <a16:creationId xmlns:a16="http://schemas.microsoft.com/office/drawing/2014/main" id="{52A308B1-1946-A006-95AE-9F4E331AFF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3376" y="3376186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6" name="Line">
              <a:extLst>
                <a:ext uri="{FF2B5EF4-FFF2-40B4-BE49-F238E27FC236}">
                  <a16:creationId xmlns:a16="http://schemas.microsoft.com/office/drawing/2014/main" id="{90A62E45-3BF1-6B65-3470-65C9663D5A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2765" y="3695956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7" name="Line">
              <a:extLst>
                <a:ext uri="{FF2B5EF4-FFF2-40B4-BE49-F238E27FC236}">
                  <a16:creationId xmlns:a16="http://schemas.microsoft.com/office/drawing/2014/main" id="{6C1ED8D8-E7FB-8728-1A15-CB272B104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8486" y="3506021"/>
              <a:ext cx="163884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8" name="Line">
              <a:extLst>
                <a:ext uri="{FF2B5EF4-FFF2-40B4-BE49-F238E27FC236}">
                  <a16:creationId xmlns:a16="http://schemas.microsoft.com/office/drawing/2014/main" id="{A529FE3F-8DF4-E434-9F46-1BB67A8D2A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5218" y="3705840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29" name="Line">
              <a:extLst>
                <a:ext uri="{FF2B5EF4-FFF2-40B4-BE49-F238E27FC236}">
                  <a16:creationId xmlns:a16="http://schemas.microsoft.com/office/drawing/2014/main" id="{BE006D4D-7D38-EBD0-C986-90C6A3BAA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3398" y="3779039"/>
              <a:ext cx="160327" cy="4754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30" name="Line">
              <a:extLst>
                <a:ext uri="{FF2B5EF4-FFF2-40B4-BE49-F238E27FC236}">
                  <a16:creationId xmlns:a16="http://schemas.microsoft.com/office/drawing/2014/main" id="{D9A1E415-3497-C79D-BA7C-DD3449084F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021" y="3452614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31" name="Line">
              <a:extLst>
                <a:ext uri="{FF2B5EF4-FFF2-40B4-BE49-F238E27FC236}">
                  <a16:creationId xmlns:a16="http://schemas.microsoft.com/office/drawing/2014/main" id="{BEFBB6D7-F12C-48FA-8B92-0FBE786352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3201" y="3211091"/>
              <a:ext cx="160326" cy="4754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32" name="Line">
              <a:extLst>
                <a:ext uri="{FF2B5EF4-FFF2-40B4-BE49-F238E27FC236}">
                  <a16:creationId xmlns:a16="http://schemas.microsoft.com/office/drawing/2014/main" id="{835610BF-BC1F-8F90-1D54-4D33A367B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7148" y="3412543"/>
              <a:ext cx="160326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33" name="Not to scale">
              <a:extLst>
                <a:ext uri="{FF2B5EF4-FFF2-40B4-BE49-F238E27FC236}">
                  <a16:creationId xmlns:a16="http://schemas.microsoft.com/office/drawing/2014/main" id="{F0F2DB85-CFAE-20AE-AC7A-D7FBF19AC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144" y="4195958"/>
              <a:ext cx="1791465" cy="37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Not to scale</a:t>
              </a:r>
            </a:p>
          </p:txBody>
        </p:sp>
        <p:sp>
          <p:nvSpPr>
            <p:cNvPr id="20534" name="Line">
              <a:extLst>
                <a:ext uri="{FF2B5EF4-FFF2-40B4-BE49-F238E27FC236}">
                  <a16:creationId xmlns:a16="http://schemas.microsoft.com/office/drawing/2014/main" id="{26AD6714-7A8B-C560-7D82-9E18AE656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504" y="4737941"/>
              <a:ext cx="4945646" cy="581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bevel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35" name="Rectangle">
              <a:extLst>
                <a:ext uri="{FF2B5EF4-FFF2-40B4-BE49-F238E27FC236}">
                  <a16:creationId xmlns:a16="http://schemas.microsoft.com/office/drawing/2014/main" id="{D792177F-0464-5971-D44C-6294FF117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588" y="2082794"/>
              <a:ext cx="167208" cy="2519539"/>
            </a:xfrm>
            <a:prstGeom prst="rect">
              <a:avLst/>
            </a:prstGeom>
            <a:solidFill>
              <a:srgbClr val="773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2860" tIns="22860" rIns="22860" bIns="22860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endPara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536" name="5cm">
              <a:extLst>
                <a:ext uri="{FF2B5EF4-FFF2-40B4-BE49-F238E27FC236}">
                  <a16:creationId xmlns:a16="http://schemas.microsoft.com/office/drawing/2014/main" id="{6C38C5C3-046E-86BF-C565-A0BD8993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5880" y="4748981"/>
              <a:ext cx="934306" cy="46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25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5cm</a:t>
              </a:r>
            </a:p>
          </p:txBody>
        </p:sp>
        <p:sp>
          <p:nvSpPr>
            <p:cNvPr id="20537" name="Line">
              <a:extLst>
                <a:ext uri="{FF2B5EF4-FFF2-40B4-BE49-F238E27FC236}">
                  <a16:creationId xmlns:a16="http://schemas.microsoft.com/office/drawing/2014/main" id="{26DBE919-76ED-6D77-ECC4-47DFDAE741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55554" y="1855039"/>
              <a:ext cx="1" cy="695303"/>
            </a:xfrm>
            <a:prstGeom prst="line">
              <a:avLst/>
            </a:prstGeom>
            <a:noFill/>
            <a:ln w="76200">
              <a:solidFill>
                <a:srgbClr val="DE6A10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38" name="Gas in">
              <a:extLst>
                <a:ext uri="{FF2B5EF4-FFF2-40B4-BE49-F238E27FC236}">
                  <a16:creationId xmlns:a16="http://schemas.microsoft.com/office/drawing/2014/main" id="{F0C4BA2C-137E-2EB0-6609-507509AD78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9598" y="1517376"/>
              <a:ext cx="1042406" cy="61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DE6A1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Gas in</a:t>
              </a:r>
            </a:p>
          </p:txBody>
        </p:sp>
        <p:sp>
          <p:nvSpPr>
            <p:cNvPr id="20539" name="Line">
              <a:extLst>
                <a:ext uri="{FF2B5EF4-FFF2-40B4-BE49-F238E27FC236}">
                  <a16:creationId xmlns:a16="http://schemas.microsoft.com/office/drawing/2014/main" id="{A840C83C-F6C1-EBBB-FFE2-2271AC579F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4192" y="4465034"/>
              <a:ext cx="1" cy="775280"/>
            </a:xfrm>
            <a:prstGeom prst="line">
              <a:avLst/>
            </a:prstGeom>
            <a:noFill/>
            <a:ln w="76200">
              <a:solidFill>
                <a:srgbClr val="DE6A10"/>
              </a:solidFill>
              <a:bevel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0" name="Gas out">
              <a:extLst>
                <a:ext uri="{FF2B5EF4-FFF2-40B4-BE49-F238E27FC236}">
                  <a16:creationId xmlns:a16="http://schemas.microsoft.com/office/drawing/2014/main" id="{B8666182-377F-34BE-9639-28BF9F377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4384" y="4756671"/>
              <a:ext cx="1268667" cy="436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050">
                  <a:solidFill>
                    <a:srgbClr val="DE6A1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Gas out</a:t>
              </a:r>
            </a:p>
          </p:txBody>
        </p:sp>
        <p:sp>
          <p:nvSpPr>
            <p:cNvPr id="20541" name="Line">
              <a:extLst>
                <a:ext uri="{FF2B5EF4-FFF2-40B4-BE49-F238E27FC236}">
                  <a16:creationId xmlns:a16="http://schemas.microsoft.com/office/drawing/2014/main" id="{8E1B6646-1EB9-A555-204E-AC8A251BDD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6143" y="3137275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2" name="Line">
              <a:extLst>
                <a:ext uri="{FF2B5EF4-FFF2-40B4-BE49-F238E27FC236}">
                  <a16:creationId xmlns:a16="http://schemas.microsoft.com/office/drawing/2014/main" id="{945B58CE-E356-24AF-3425-2BEC044FBF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6516" y="3210474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3" name="Line">
              <a:extLst>
                <a:ext uri="{FF2B5EF4-FFF2-40B4-BE49-F238E27FC236}">
                  <a16:creationId xmlns:a16="http://schemas.microsoft.com/office/drawing/2014/main" id="{10198A6B-52C0-4375-2847-D6F9674B8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2327" y="3201400"/>
              <a:ext cx="160327" cy="4754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4" name="Line">
              <a:extLst>
                <a:ext uri="{FF2B5EF4-FFF2-40B4-BE49-F238E27FC236}">
                  <a16:creationId xmlns:a16="http://schemas.microsoft.com/office/drawing/2014/main" id="{27C4CA87-E3FC-0348-BCCB-2FBC922DFD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9174" y="3074918"/>
              <a:ext cx="163883" cy="41056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5" name="Line">
              <a:extLst>
                <a:ext uri="{FF2B5EF4-FFF2-40B4-BE49-F238E27FC236}">
                  <a16:creationId xmlns:a16="http://schemas.microsoft.com/office/drawing/2014/main" id="{D31D9AF7-7FB5-0642-D997-91D461A81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9546" y="3148117"/>
              <a:ext cx="163884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6" name="Line">
              <a:extLst>
                <a:ext uri="{FF2B5EF4-FFF2-40B4-BE49-F238E27FC236}">
                  <a16:creationId xmlns:a16="http://schemas.microsoft.com/office/drawing/2014/main" id="{B068B3CD-B540-55C4-E864-3CB7D0C2E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5359" y="3139043"/>
              <a:ext cx="160326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7" name="Line">
              <a:extLst>
                <a:ext uri="{FF2B5EF4-FFF2-40B4-BE49-F238E27FC236}">
                  <a16:creationId xmlns:a16="http://schemas.microsoft.com/office/drawing/2014/main" id="{52B4A40E-B84A-95F9-DD7E-ABC9FB0EE8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7829" y="3319298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8" name="Line">
              <a:extLst>
                <a:ext uri="{FF2B5EF4-FFF2-40B4-BE49-F238E27FC236}">
                  <a16:creationId xmlns:a16="http://schemas.microsoft.com/office/drawing/2014/main" id="{049DB32D-6599-ED8C-3AC2-6531B17505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8202" y="3392498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49" name="Line">
              <a:extLst>
                <a:ext uri="{FF2B5EF4-FFF2-40B4-BE49-F238E27FC236}">
                  <a16:creationId xmlns:a16="http://schemas.microsoft.com/office/drawing/2014/main" id="{56BDD908-F5E9-20DE-C2E2-F452DB319E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4013" y="3383424"/>
              <a:ext cx="160326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0" name="Line">
              <a:extLst>
                <a:ext uri="{FF2B5EF4-FFF2-40B4-BE49-F238E27FC236}">
                  <a16:creationId xmlns:a16="http://schemas.microsoft.com/office/drawing/2014/main" id="{80456D85-DEF3-1356-98E3-FCC6F7655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4665" y="3381558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1" name="Line">
              <a:extLst>
                <a:ext uri="{FF2B5EF4-FFF2-40B4-BE49-F238E27FC236}">
                  <a16:creationId xmlns:a16="http://schemas.microsoft.com/office/drawing/2014/main" id="{DC706594-A4B5-93C2-B3F5-0F78F10945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5038" y="3454758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2" name="Line">
              <a:extLst>
                <a:ext uri="{FF2B5EF4-FFF2-40B4-BE49-F238E27FC236}">
                  <a16:creationId xmlns:a16="http://schemas.microsoft.com/office/drawing/2014/main" id="{A19AD34A-69E6-FAA2-6A9F-752FA9C8A1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0849" y="3445684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3" name="Line">
              <a:extLst>
                <a:ext uri="{FF2B5EF4-FFF2-40B4-BE49-F238E27FC236}">
                  <a16:creationId xmlns:a16="http://schemas.microsoft.com/office/drawing/2014/main" id="{F777CB8B-2EE1-95F0-E6A8-26E7FE9BC4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1048" y="3443818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4" name="Line">
              <a:extLst>
                <a:ext uri="{FF2B5EF4-FFF2-40B4-BE49-F238E27FC236}">
                  <a16:creationId xmlns:a16="http://schemas.microsoft.com/office/drawing/2014/main" id="{4257339F-D241-1A62-FC64-8613805B71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1421" y="3517018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5" name="Line">
              <a:extLst>
                <a:ext uri="{FF2B5EF4-FFF2-40B4-BE49-F238E27FC236}">
                  <a16:creationId xmlns:a16="http://schemas.microsoft.com/office/drawing/2014/main" id="{B43AEE8E-2756-1A29-D690-6FD1E720B5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7232" y="3507944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6" name="Line">
              <a:extLst>
                <a:ext uri="{FF2B5EF4-FFF2-40B4-BE49-F238E27FC236}">
                  <a16:creationId xmlns:a16="http://schemas.microsoft.com/office/drawing/2014/main" id="{589C5608-BAD6-8C9D-8E4D-AEC7D6306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4400" y="3635590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7" name="Line">
              <a:extLst>
                <a:ext uri="{FF2B5EF4-FFF2-40B4-BE49-F238E27FC236}">
                  <a16:creationId xmlns:a16="http://schemas.microsoft.com/office/drawing/2014/main" id="{FFA5556F-F323-12FA-7451-11326BB2DC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4773" y="3708790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8" name="Line">
              <a:extLst>
                <a:ext uri="{FF2B5EF4-FFF2-40B4-BE49-F238E27FC236}">
                  <a16:creationId xmlns:a16="http://schemas.microsoft.com/office/drawing/2014/main" id="{BC024068-53E0-6385-4539-EBC100D33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0584" y="3699716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59" name="Line">
              <a:extLst>
                <a:ext uri="{FF2B5EF4-FFF2-40B4-BE49-F238E27FC236}">
                  <a16:creationId xmlns:a16="http://schemas.microsoft.com/office/drawing/2014/main" id="{33EB337B-E5F1-F6DC-C9D3-ACDDC828CB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4267" y="3683460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0" name="Line">
              <a:extLst>
                <a:ext uri="{FF2B5EF4-FFF2-40B4-BE49-F238E27FC236}">
                  <a16:creationId xmlns:a16="http://schemas.microsoft.com/office/drawing/2014/main" id="{68880F47-A381-C5CC-56FA-D15A8D846C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4640" y="3756660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1" name="Line">
              <a:extLst>
                <a:ext uri="{FF2B5EF4-FFF2-40B4-BE49-F238E27FC236}">
                  <a16:creationId xmlns:a16="http://schemas.microsoft.com/office/drawing/2014/main" id="{65BD4466-5BC6-91E3-8A6B-65AB1E7BB6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0452" y="3747585"/>
              <a:ext cx="160326" cy="4754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2" name="Line">
              <a:extLst>
                <a:ext uri="{FF2B5EF4-FFF2-40B4-BE49-F238E27FC236}">
                  <a16:creationId xmlns:a16="http://schemas.microsoft.com/office/drawing/2014/main" id="{663C8FED-158D-DA78-A3BC-E95CB420D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7166" y="3764907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3" name="Line">
              <a:extLst>
                <a:ext uri="{FF2B5EF4-FFF2-40B4-BE49-F238E27FC236}">
                  <a16:creationId xmlns:a16="http://schemas.microsoft.com/office/drawing/2014/main" id="{F9D3664E-49FC-8A68-2710-7955DDC41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7538" y="3838107"/>
              <a:ext cx="163884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4" name="Line">
              <a:extLst>
                <a:ext uri="{FF2B5EF4-FFF2-40B4-BE49-F238E27FC236}">
                  <a16:creationId xmlns:a16="http://schemas.microsoft.com/office/drawing/2014/main" id="{0D52EC4D-E0A7-482A-5BE1-9F7CE77FB3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3350" y="3829033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5" name="Line">
              <a:extLst>
                <a:ext uri="{FF2B5EF4-FFF2-40B4-BE49-F238E27FC236}">
                  <a16:creationId xmlns:a16="http://schemas.microsoft.com/office/drawing/2014/main" id="{513BEB40-A937-1DFF-A96A-887A0DC81C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3261" y="3604973"/>
              <a:ext cx="156999" cy="2341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6" name="Line">
              <a:extLst>
                <a:ext uri="{FF2B5EF4-FFF2-40B4-BE49-F238E27FC236}">
                  <a16:creationId xmlns:a16="http://schemas.microsoft.com/office/drawing/2014/main" id="{B7095EB7-21C0-42A9-F25B-2EC053287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3634" y="3660530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7" name="Line">
              <a:extLst>
                <a:ext uri="{FF2B5EF4-FFF2-40B4-BE49-F238E27FC236}">
                  <a16:creationId xmlns:a16="http://schemas.microsoft.com/office/drawing/2014/main" id="{D21DD9FD-14CA-5CEF-60AA-A8916B8349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9446" y="3651456"/>
              <a:ext cx="160326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8" name="Line">
              <a:extLst>
                <a:ext uri="{FF2B5EF4-FFF2-40B4-BE49-F238E27FC236}">
                  <a16:creationId xmlns:a16="http://schemas.microsoft.com/office/drawing/2014/main" id="{D4BCCBD6-67E8-3752-3B1E-F44BF54D70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2666" y="3646594"/>
              <a:ext cx="163884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69" name="Line">
              <a:extLst>
                <a:ext uri="{FF2B5EF4-FFF2-40B4-BE49-F238E27FC236}">
                  <a16:creationId xmlns:a16="http://schemas.microsoft.com/office/drawing/2014/main" id="{381D0BAF-A5BD-C411-ED8C-03769511FA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3039" y="3719793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0" name="Line">
              <a:extLst>
                <a:ext uri="{FF2B5EF4-FFF2-40B4-BE49-F238E27FC236}">
                  <a16:creationId xmlns:a16="http://schemas.microsoft.com/office/drawing/2014/main" id="{B4DBC32C-A7F1-1BCC-BD0F-CA13827632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851" y="3710720"/>
              <a:ext cx="160326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1" name="Line">
              <a:extLst>
                <a:ext uri="{FF2B5EF4-FFF2-40B4-BE49-F238E27FC236}">
                  <a16:creationId xmlns:a16="http://schemas.microsoft.com/office/drawing/2014/main" id="{25A13B2F-CF92-64C3-4875-BB136B7496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6319" y="3758442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2" name="Line">
              <a:extLst>
                <a:ext uri="{FF2B5EF4-FFF2-40B4-BE49-F238E27FC236}">
                  <a16:creationId xmlns:a16="http://schemas.microsoft.com/office/drawing/2014/main" id="{18793010-6B59-0F45-B0F6-8BACEE99E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6691" y="3831642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3" name="Line">
              <a:extLst>
                <a:ext uri="{FF2B5EF4-FFF2-40B4-BE49-F238E27FC236}">
                  <a16:creationId xmlns:a16="http://schemas.microsoft.com/office/drawing/2014/main" id="{25BA0DD4-A50E-49F4-22F9-1AE3782010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2503" y="3822567"/>
              <a:ext cx="160327" cy="4754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4" name="Line">
              <a:extLst>
                <a:ext uri="{FF2B5EF4-FFF2-40B4-BE49-F238E27FC236}">
                  <a16:creationId xmlns:a16="http://schemas.microsoft.com/office/drawing/2014/main" id="{A2E771EA-B285-BB5C-72C0-B07634F1E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2666" y="3819149"/>
              <a:ext cx="163884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5" name="Line">
              <a:extLst>
                <a:ext uri="{FF2B5EF4-FFF2-40B4-BE49-F238E27FC236}">
                  <a16:creationId xmlns:a16="http://schemas.microsoft.com/office/drawing/2014/main" id="{97238A8E-1D9F-06C3-CA4B-1B93DB3B95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3039" y="3892349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6" name="Line">
              <a:extLst>
                <a:ext uri="{FF2B5EF4-FFF2-40B4-BE49-F238E27FC236}">
                  <a16:creationId xmlns:a16="http://schemas.microsoft.com/office/drawing/2014/main" id="{FEB12A4F-2976-3F4A-F19C-BBA71669E8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851" y="3883274"/>
              <a:ext cx="160326" cy="4754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7" name="Line">
              <a:extLst>
                <a:ext uri="{FF2B5EF4-FFF2-40B4-BE49-F238E27FC236}">
                  <a16:creationId xmlns:a16="http://schemas.microsoft.com/office/drawing/2014/main" id="{DB09F40A-01F9-D33C-ACE7-FF11C7F2B6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2666" y="3429364"/>
              <a:ext cx="163884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8" name="Line">
              <a:extLst>
                <a:ext uri="{FF2B5EF4-FFF2-40B4-BE49-F238E27FC236}">
                  <a16:creationId xmlns:a16="http://schemas.microsoft.com/office/drawing/2014/main" id="{999E53C9-4F46-B058-97CE-F45E0F0BC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3039" y="3502563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79" name="Line">
              <a:extLst>
                <a:ext uri="{FF2B5EF4-FFF2-40B4-BE49-F238E27FC236}">
                  <a16:creationId xmlns:a16="http://schemas.microsoft.com/office/drawing/2014/main" id="{49E0F652-E76D-B1DA-3B30-F6D2DCA65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851" y="3493489"/>
              <a:ext cx="160326" cy="4754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0" name="Line">
              <a:extLst>
                <a:ext uri="{FF2B5EF4-FFF2-40B4-BE49-F238E27FC236}">
                  <a16:creationId xmlns:a16="http://schemas.microsoft.com/office/drawing/2014/main" id="{FED093C1-BA86-BA18-8268-2E30D26C8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0586" y="3355898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1" name="Line">
              <a:extLst>
                <a:ext uri="{FF2B5EF4-FFF2-40B4-BE49-F238E27FC236}">
                  <a16:creationId xmlns:a16="http://schemas.microsoft.com/office/drawing/2014/main" id="{696904E9-E0B1-347F-9CBC-C9EF2B1CED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0959" y="3429097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2" name="Line">
              <a:extLst>
                <a:ext uri="{FF2B5EF4-FFF2-40B4-BE49-F238E27FC236}">
                  <a16:creationId xmlns:a16="http://schemas.microsoft.com/office/drawing/2014/main" id="{2D547653-C019-A301-3A63-673D13A90F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6770" y="3420023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3" name="Line">
              <a:extLst>
                <a:ext uri="{FF2B5EF4-FFF2-40B4-BE49-F238E27FC236}">
                  <a16:creationId xmlns:a16="http://schemas.microsoft.com/office/drawing/2014/main" id="{4CAB97BA-4410-6A80-264F-8524AB6646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6319" y="3305764"/>
              <a:ext cx="149952" cy="1414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4" name="Line">
              <a:extLst>
                <a:ext uri="{FF2B5EF4-FFF2-40B4-BE49-F238E27FC236}">
                  <a16:creationId xmlns:a16="http://schemas.microsoft.com/office/drawing/2014/main" id="{CF67CFE0-3707-48C4-9612-47FF4CE220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6691" y="3339320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5" name="Line">
              <a:extLst>
                <a:ext uri="{FF2B5EF4-FFF2-40B4-BE49-F238E27FC236}">
                  <a16:creationId xmlns:a16="http://schemas.microsoft.com/office/drawing/2014/main" id="{3F8489E3-FF84-6863-D41F-BF8B88DA6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2503" y="3330246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6" name="Line">
              <a:extLst>
                <a:ext uri="{FF2B5EF4-FFF2-40B4-BE49-F238E27FC236}">
                  <a16:creationId xmlns:a16="http://schemas.microsoft.com/office/drawing/2014/main" id="{C555130F-0807-0A08-415B-1B82B187D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9422" y="3200271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7" name="Line">
              <a:extLst>
                <a:ext uri="{FF2B5EF4-FFF2-40B4-BE49-F238E27FC236}">
                  <a16:creationId xmlns:a16="http://schemas.microsoft.com/office/drawing/2014/main" id="{C82B0A00-E118-6E7F-DDC0-7C837343E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5234" y="3191197"/>
              <a:ext cx="160327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8" name="Line">
              <a:extLst>
                <a:ext uri="{FF2B5EF4-FFF2-40B4-BE49-F238E27FC236}">
                  <a16:creationId xmlns:a16="http://schemas.microsoft.com/office/drawing/2014/main" id="{13608F7A-F1C1-9D93-3B88-A2D8A1411B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6969" y="3053606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89" name="Line">
              <a:extLst>
                <a:ext uri="{FF2B5EF4-FFF2-40B4-BE49-F238E27FC236}">
                  <a16:creationId xmlns:a16="http://schemas.microsoft.com/office/drawing/2014/main" id="{691FFE1E-F50E-5A59-34D6-B0957E9990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7342" y="3126805"/>
              <a:ext cx="163883" cy="41057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90" name="Line">
              <a:extLst>
                <a:ext uri="{FF2B5EF4-FFF2-40B4-BE49-F238E27FC236}">
                  <a16:creationId xmlns:a16="http://schemas.microsoft.com/office/drawing/2014/main" id="{3A02377A-75BD-455B-B8D2-95A91B69E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3154" y="3117731"/>
              <a:ext cx="160326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91" name="Line">
              <a:extLst>
                <a:ext uri="{FF2B5EF4-FFF2-40B4-BE49-F238E27FC236}">
                  <a16:creationId xmlns:a16="http://schemas.microsoft.com/office/drawing/2014/main" id="{C849E635-DCE2-D615-CCFF-459BF8E4F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2701" y="3003472"/>
              <a:ext cx="149952" cy="141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92" name="Line">
              <a:extLst>
                <a:ext uri="{FF2B5EF4-FFF2-40B4-BE49-F238E27FC236}">
                  <a16:creationId xmlns:a16="http://schemas.microsoft.com/office/drawing/2014/main" id="{78942A34-F4C7-DE18-F217-49AB2B6A3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8886" y="3027954"/>
              <a:ext cx="160326" cy="47543"/>
            </a:xfrm>
            <a:prstGeom prst="line">
              <a:avLst/>
            </a:prstGeom>
            <a:noFill/>
            <a:ln w="25400">
              <a:solidFill>
                <a:srgbClr val="F5D328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93" name="Line">
              <a:extLst>
                <a:ext uri="{FF2B5EF4-FFF2-40B4-BE49-F238E27FC236}">
                  <a16:creationId xmlns:a16="http://schemas.microsoft.com/office/drawing/2014/main" id="{5BB30B8D-E2B1-DA98-E754-2505BF61D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100" y="2092369"/>
              <a:ext cx="1" cy="2517078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bevel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 sz="900"/>
            </a:p>
          </p:txBody>
        </p:sp>
        <p:sp>
          <p:nvSpPr>
            <p:cNvPr id="20594" name="10cm">
              <a:extLst>
                <a:ext uri="{FF2B5EF4-FFF2-40B4-BE49-F238E27FC236}">
                  <a16:creationId xmlns:a16="http://schemas.microsoft.com/office/drawing/2014/main" id="{8B3CB550-6053-B75D-70BE-41E67830DE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303255" y="2868352"/>
              <a:ext cx="1028967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l"/>
              <a:r>
                <a:rPr lang="en-US" altLang="en-US" sz="125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10cm</a:t>
              </a:r>
            </a:p>
          </p:txBody>
        </p:sp>
      </p:grpSp>
      <p:grpSp>
        <p:nvGrpSpPr>
          <p:cNvPr id="20489" name="Group">
            <a:extLst>
              <a:ext uri="{FF2B5EF4-FFF2-40B4-BE49-F238E27FC236}">
                <a16:creationId xmlns:a16="http://schemas.microsoft.com/office/drawing/2014/main" id="{F351AF3F-9BB2-F49F-E442-4617A10E0069}"/>
              </a:ext>
            </a:extLst>
          </p:cNvPr>
          <p:cNvGrpSpPr>
            <a:grpSpLocks/>
          </p:cNvGrpSpPr>
          <p:nvPr/>
        </p:nvGrpSpPr>
        <p:grpSpPr bwMode="auto">
          <a:xfrm>
            <a:off x="129382" y="3447257"/>
            <a:ext cx="5836444" cy="3308350"/>
            <a:chOff x="0" y="0"/>
            <a:chExt cx="11672769" cy="6617341"/>
          </a:xfrm>
        </p:grpSpPr>
        <p:grpSp>
          <p:nvGrpSpPr>
            <p:cNvPr id="20496" name="Group">
              <a:extLst>
                <a:ext uri="{FF2B5EF4-FFF2-40B4-BE49-F238E27FC236}">
                  <a16:creationId xmlns:a16="http://schemas.microsoft.com/office/drawing/2014/main" id="{A51841DA-7729-4101-6C97-306B9870B6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039" y="0"/>
              <a:ext cx="11558731" cy="3637501"/>
              <a:chOff x="0" y="0"/>
              <a:chExt cx="11558729" cy="3637500"/>
            </a:xfrm>
          </p:grpSpPr>
          <p:pic>
            <p:nvPicPr>
              <p:cNvPr id="20499" name="Image" descr="Image">
                <a:extLst>
                  <a:ext uri="{FF2B5EF4-FFF2-40B4-BE49-F238E27FC236}">
                    <a16:creationId xmlns:a16="http://schemas.microsoft.com/office/drawing/2014/main" id="{E7DA2FAC-A179-2647-8BFB-172682DF18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6" t="9798" r="19626" b="7529"/>
              <a:stretch>
                <a:fillRect/>
              </a:stretch>
            </p:blipFill>
            <p:spPr bwMode="auto">
              <a:xfrm>
                <a:off x="299030" y="0"/>
                <a:ext cx="3936837" cy="283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0500" name="Image" descr="Image">
                <a:extLst>
                  <a:ext uri="{FF2B5EF4-FFF2-40B4-BE49-F238E27FC236}">
                    <a16:creationId xmlns:a16="http://schemas.microsoft.com/office/drawing/2014/main" id="{2E7CA86E-2EA4-0CFB-01CC-8D488E093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2" t="3690"/>
              <a:stretch>
                <a:fillRect/>
              </a:stretch>
            </p:blipFill>
            <p:spPr bwMode="auto">
              <a:xfrm>
                <a:off x="4507643" y="52442"/>
                <a:ext cx="3913975" cy="273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0501" name="Image" descr="Image">
                <a:extLst>
                  <a:ext uri="{FF2B5EF4-FFF2-40B4-BE49-F238E27FC236}">
                    <a16:creationId xmlns:a16="http://schemas.microsoft.com/office/drawing/2014/main" id="{230BC6D1-3DC5-D023-4E11-495FED8A28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" t="1730" r="2985" b="1730"/>
              <a:stretch>
                <a:fillRect/>
              </a:stretch>
            </p:blipFill>
            <p:spPr bwMode="auto">
              <a:xfrm>
                <a:off x="8693007" y="0"/>
                <a:ext cx="2865723" cy="2837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20502" name="CAD model: S. Ali">
                <a:extLst>
                  <a:ext uri="{FF2B5EF4-FFF2-40B4-BE49-F238E27FC236}">
                    <a16:creationId xmlns:a16="http://schemas.microsoft.com/office/drawing/2014/main" id="{FDB3CB08-F82A-D10E-8ED1-E85E9B9499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753380"/>
                <a:ext cx="3307181" cy="795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pPr algn="l"/>
                <a:r>
                  <a:rPr lang="en-US" altLang="en-US" sz="1250" b="1">
                    <a:solidFill>
                      <a:srgbClr val="0433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CAD model: S. Ali</a:t>
                </a:r>
              </a:p>
            </p:txBody>
          </p:sp>
          <p:sp>
            <p:nvSpPr>
              <p:cNvPr id="20503" name="Field set up by electrode strips">
                <a:extLst>
                  <a:ext uri="{FF2B5EF4-FFF2-40B4-BE49-F238E27FC236}">
                    <a16:creationId xmlns:a16="http://schemas.microsoft.com/office/drawing/2014/main" id="{B735250C-FF20-C5C3-227D-0AD5729EEB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01416" y="2328305"/>
                <a:ext cx="2689453" cy="923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pPr algn="l"/>
                <a:r>
                  <a:rPr lang="en-US" altLang="en-US" sz="125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Field set up by electrode strips</a:t>
                </a:r>
              </a:p>
            </p:txBody>
          </p:sp>
          <p:sp>
            <p:nvSpPr>
              <p:cNvPr id="20504" name="HV strips">
                <a:extLst>
                  <a:ext uri="{FF2B5EF4-FFF2-40B4-BE49-F238E27FC236}">
                    <a16:creationId xmlns:a16="http://schemas.microsoft.com/office/drawing/2014/main" id="{E2B2D150-1ACC-A730-9163-4549E7EDED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343" y="39171"/>
                <a:ext cx="1187917" cy="836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pPr algn="r"/>
                <a:r>
                  <a:rPr lang="en-US" altLang="en-US" sz="125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HV strips</a:t>
                </a:r>
              </a:p>
            </p:txBody>
          </p:sp>
          <p:sp>
            <p:nvSpPr>
              <p:cNvPr id="20505" name="Readout pads">
                <a:extLst>
                  <a:ext uri="{FF2B5EF4-FFF2-40B4-BE49-F238E27FC236}">
                    <a16:creationId xmlns:a16="http://schemas.microsoft.com/office/drawing/2014/main" id="{CF08455E-FF20-E8FF-9175-731B5D7980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66255" y="321846"/>
                <a:ext cx="2119341" cy="544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pPr algn="r"/>
                <a:r>
                  <a:rPr lang="en-US" altLang="en-US" sz="125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Readout pads</a:t>
                </a:r>
              </a:p>
            </p:txBody>
          </p:sp>
          <p:sp>
            <p:nvSpPr>
              <p:cNvPr id="20506" name="Different sized pads">
                <a:extLst>
                  <a:ext uri="{FF2B5EF4-FFF2-40B4-BE49-F238E27FC236}">
                    <a16:creationId xmlns:a16="http://schemas.microsoft.com/office/drawing/2014/main" id="{EDB6864E-0097-13BF-1415-9F9470029A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8102" y="2770708"/>
                <a:ext cx="2575646" cy="866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r>
                  <a:rPr lang="en-US" altLang="en-US" sz="125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Different sized pads</a:t>
                </a:r>
              </a:p>
            </p:txBody>
          </p:sp>
        </p:grpSp>
        <p:pic>
          <p:nvPicPr>
            <p:cNvPr id="20497" name="Image" descr="Image">
              <a:extLst>
                <a:ext uri="{FF2B5EF4-FFF2-40B4-BE49-F238E27FC236}">
                  <a16:creationId xmlns:a16="http://schemas.microsoft.com/office/drawing/2014/main" id="{6B2E44A9-F5B9-9F70-EE9C-81BC617AD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81320"/>
              <a:ext cx="8380830" cy="303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8" name="Image" descr="Image">
              <a:extLst>
                <a:ext uri="{FF2B5EF4-FFF2-40B4-BE49-F238E27FC236}">
                  <a16:creationId xmlns:a16="http://schemas.microsoft.com/office/drawing/2014/main" id="{30B23116-4E65-41D2-C26A-69AB1803A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7247" y="3664335"/>
              <a:ext cx="3131104" cy="2668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20490" name="Group">
            <a:extLst>
              <a:ext uri="{FF2B5EF4-FFF2-40B4-BE49-F238E27FC236}">
                <a16:creationId xmlns:a16="http://schemas.microsoft.com/office/drawing/2014/main" id="{AAF2A177-55ED-12DB-F4A8-0C715AD49147}"/>
              </a:ext>
            </a:extLst>
          </p:cNvPr>
          <p:cNvGrpSpPr>
            <a:grpSpLocks/>
          </p:cNvGrpSpPr>
          <p:nvPr/>
        </p:nvGrpSpPr>
        <p:grpSpPr bwMode="auto">
          <a:xfrm>
            <a:off x="6197600" y="3453607"/>
            <a:ext cx="4967008" cy="3275274"/>
            <a:chOff x="0" y="0"/>
            <a:chExt cx="9934290" cy="6550038"/>
          </a:xfrm>
        </p:grpSpPr>
        <p:pic>
          <p:nvPicPr>
            <p:cNvPr id="20492" name="Image" descr="Image">
              <a:extLst>
                <a:ext uri="{FF2B5EF4-FFF2-40B4-BE49-F238E27FC236}">
                  <a16:creationId xmlns:a16="http://schemas.microsoft.com/office/drawing/2014/main" id="{29B212B0-EFFC-7E9B-C95C-7D8DAB18F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63873" cy="6085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0493" name="2mm, 4mm, 5mm pixels">
              <a:extLst>
                <a:ext uri="{FF2B5EF4-FFF2-40B4-BE49-F238E27FC236}">
                  <a16:creationId xmlns:a16="http://schemas.microsoft.com/office/drawing/2014/main" id="{2260F581-02F8-D632-C06D-356B386F5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842" y="5458058"/>
              <a:ext cx="2414191" cy="37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ctr" eaLnBrk="1"/>
              <a:r>
                <a:rPr lang="en-US" altLang="en-US" sz="900" b="1">
                  <a:solidFill>
                    <a:srgbClr val="FFFFFF"/>
                  </a:solidFill>
                </a:rPr>
                <a:t>2mm, 4mm, 5mm pixels</a:t>
              </a:r>
            </a:p>
          </p:txBody>
        </p:sp>
        <p:sp>
          <p:nvSpPr>
            <p:cNvPr id="20494" name="From S. Ali">
              <a:extLst>
                <a:ext uri="{FF2B5EF4-FFF2-40B4-BE49-F238E27FC236}">
                  <a16:creationId xmlns:a16="http://schemas.microsoft.com/office/drawing/2014/main" id="{9E2BD717-7928-5B25-7806-00E4DE34B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259" y="214469"/>
              <a:ext cx="1134957" cy="37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ctr" eaLnBrk="1"/>
              <a:r>
                <a:rPr lang="en-US" altLang="en-US" sz="900" b="1">
                  <a:solidFill>
                    <a:srgbClr val="FFFFFF"/>
                  </a:solidFill>
                </a:rPr>
                <a:t>From S. Ali</a:t>
              </a:r>
            </a:p>
          </p:txBody>
        </p:sp>
        <p:sp>
          <p:nvSpPr>
            <p:cNvPr id="20495" name="Construction/image: Huang Nguyen">
              <a:extLst>
                <a:ext uri="{FF2B5EF4-FFF2-40B4-BE49-F238E27FC236}">
                  <a16:creationId xmlns:a16="http://schemas.microsoft.com/office/drawing/2014/main" id="{B99CD6AF-707E-8C5A-BBAA-1B062C5F5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8350" y="6170476"/>
              <a:ext cx="3545940" cy="37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algn="ctr" eaLnBrk="1"/>
              <a:r>
                <a:rPr lang="en-US" altLang="en-US" sz="900" b="1" dirty="0"/>
                <a:t>Construction/image: Huang Nguyen</a:t>
              </a:r>
            </a:p>
          </p:txBody>
        </p:sp>
      </p:grpSp>
      <p:pic>
        <p:nvPicPr>
          <p:cNvPr id="20491" name="Image" descr="Image">
            <a:extLst>
              <a:ext uri="{FF2B5EF4-FFF2-40B4-BE49-F238E27FC236}">
                <a16:creationId xmlns:a16="http://schemas.microsoft.com/office/drawing/2014/main" id="{CF550416-FE4D-7113-4400-B4337F3B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4691"/>
          <a:stretch>
            <a:fillRect/>
          </a:stretch>
        </p:blipFill>
        <p:spPr bwMode="auto">
          <a:xfrm>
            <a:off x="8839200" y="3455194"/>
            <a:ext cx="2951957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74D21A-C249-2CB9-9847-287FD73C5226}"/>
              </a:ext>
            </a:extLst>
          </p:cNvPr>
          <p:cNvSpPr txBox="1"/>
          <p:nvPr/>
        </p:nvSpPr>
        <p:spPr>
          <a:xfrm>
            <a:off x="8950588" y="50564"/>
            <a:ext cx="32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credit: Rachel Montgomery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860EE78-29B5-C043-76DD-F7A2583983FB}"/>
              </a:ext>
            </a:extLst>
          </p:cNvPr>
          <p:cNvSpPr txBox="1">
            <a:spLocks/>
          </p:cNvSpPr>
          <p:nvPr/>
        </p:nvSpPr>
        <p:spPr>
          <a:xfrm>
            <a:off x="11399121" y="63912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4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350BD-A258-BB5B-B412-82B8899E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TAGGED DEEP INELASTIC SCATTERING EXPERIMENT (TDIS) </a:t>
            </a:r>
            <a:br>
              <a:rPr lang="en-US" dirty="0"/>
            </a:br>
            <a:r>
              <a:rPr lang="en-US" dirty="0"/>
              <a:t> physics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EBBA4-EA00-7FF6-CA28-E1254E78E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Pion and kaon structure (</a:t>
            </a:r>
            <a:r>
              <a:rPr lang="en-US" sz="2400" dirty="0">
                <a:solidFill>
                  <a:srgbClr val="FF53D7"/>
                </a:solidFill>
              </a:rPr>
              <a:t>focus of this talk</a:t>
            </a:r>
            <a:r>
              <a:rPr lang="en-US" sz="2400" dirty="0"/>
              <a:t>)</a:t>
            </a:r>
          </a:p>
          <a:p>
            <a:r>
              <a:rPr lang="en-US" sz="2400" dirty="0"/>
              <a:t>F2n/F2p using spectator tagged approach ala BONUS</a:t>
            </a:r>
          </a:p>
          <a:p>
            <a:r>
              <a:rPr lang="en-US" sz="2400" dirty="0"/>
              <a:t>EMC effect in deuterium</a:t>
            </a:r>
          </a:p>
          <a:p>
            <a:r>
              <a:rPr lang="en-US" sz="2400" dirty="0"/>
              <a:t>Resonance region structure functions</a:t>
            </a:r>
          </a:p>
          <a:p>
            <a:r>
              <a:rPr lang="en-US" sz="2400" dirty="0"/>
              <a:t>GMn using a tagged proton</a:t>
            </a:r>
          </a:p>
          <a:p>
            <a:r>
              <a:rPr lang="en-US" sz="2400" dirty="0"/>
              <a:t>More!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B9EBB4B-FD7A-0BEF-FC81-4C04A9F05897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62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">
            <a:extLst>
              <a:ext uri="{FF2B5EF4-FFF2-40B4-BE49-F238E27FC236}">
                <a16:creationId xmlns:a16="http://schemas.microsoft.com/office/drawing/2014/main" id="{B57C2FE6-8AED-FE46-2166-8E8122DC13E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286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4572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6858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9144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fld id="{03BAAD3D-B851-524F-A3A9-4910F7A4D39C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Construction images courtesy of Aruni Nadeeshani (MSU), Huang Nguyen (UVa)">
            <a:extLst>
              <a:ext uri="{FF2B5EF4-FFF2-40B4-BE49-F238E27FC236}">
                <a16:creationId xmlns:a16="http://schemas.microsoft.com/office/drawing/2014/main" id="{B6F09BD8-4871-2F4C-3284-F437E6A3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10" y="6617232"/>
            <a:ext cx="5537543" cy="25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eaLnBrk="1"/>
            <a:r>
              <a:rPr lang="en-US" altLang="en-US" sz="1300" b="1">
                <a:solidFill>
                  <a:srgbClr val="0433FF"/>
                </a:solidFill>
              </a:rPr>
              <a:t>Construction images courtesy of Aruni Nadeeshani (MSU), Huang Nguyen (UVa)</a:t>
            </a:r>
          </a:p>
        </p:txBody>
      </p:sp>
      <p:grpSp>
        <p:nvGrpSpPr>
          <p:cNvPr id="21508" name="Group">
            <a:extLst>
              <a:ext uri="{FF2B5EF4-FFF2-40B4-BE49-F238E27FC236}">
                <a16:creationId xmlns:a16="http://schemas.microsoft.com/office/drawing/2014/main" id="{747E90E4-D234-BF23-0447-52DD55622137}"/>
              </a:ext>
            </a:extLst>
          </p:cNvPr>
          <p:cNvGrpSpPr>
            <a:grpSpLocks/>
          </p:cNvGrpSpPr>
          <p:nvPr/>
        </p:nvGrpSpPr>
        <p:grpSpPr bwMode="auto">
          <a:xfrm>
            <a:off x="6915944" y="4080669"/>
            <a:ext cx="2683669" cy="2581275"/>
            <a:chOff x="0" y="0"/>
            <a:chExt cx="5367599" cy="5161939"/>
          </a:xfrm>
        </p:grpSpPr>
        <p:pic>
          <p:nvPicPr>
            <p:cNvPr id="21525" name="Image" descr="Image">
              <a:extLst>
                <a:ext uri="{FF2B5EF4-FFF2-40B4-BE49-F238E27FC236}">
                  <a16:creationId xmlns:a16="http://schemas.microsoft.com/office/drawing/2014/main" id="{38BF09AF-F604-B9D5-BD74-47BC899CE5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9801"/>
            <a:stretch>
              <a:fillRect/>
            </a:stretch>
          </p:blipFill>
          <p:spPr bwMode="auto">
            <a:xfrm>
              <a:off x="0" y="0"/>
              <a:ext cx="5367600" cy="516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1526" name="2mm, 4mm, 5mm pixels">
              <a:extLst>
                <a:ext uri="{FF2B5EF4-FFF2-40B4-BE49-F238E27FC236}">
                  <a16:creationId xmlns:a16="http://schemas.microsoft.com/office/drawing/2014/main" id="{FB9BE726-26D9-026C-8681-E4F204A125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940" y="220280"/>
              <a:ext cx="3663855" cy="61812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eaLnBrk="1"/>
              <a:r>
                <a:rPr lang="en-US" altLang="en-US" sz="1200">
                  <a:solidFill>
                    <a:srgbClr val="FFFFFF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Neue Medium" panose="02000503000000020004" pitchFamily="2" charset="0"/>
                </a:rPr>
                <a:t>2mm, 4mm, 5mm pixels</a:t>
              </a:r>
            </a:p>
          </p:txBody>
        </p:sp>
        <p:sp>
          <p:nvSpPr>
            <p:cNvPr id="21527" name="HV strips">
              <a:extLst>
                <a:ext uri="{FF2B5EF4-FFF2-40B4-BE49-F238E27FC236}">
                  <a16:creationId xmlns:a16="http://schemas.microsoft.com/office/drawing/2014/main" id="{A91CCFC5-78EA-DB51-9753-2EF06A6F1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9486" y="1536817"/>
              <a:ext cx="1245912" cy="8550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 defTabSz="82550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eaLnBrk="1"/>
              <a:r>
                <a:rPr lang="en-US" altLang="en-US" sz="1200">
                  <a:solidFill>
                    <a:srgbClr val="FFFFFF"/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  <a:sym typeface="Helvetica Neue Medium" panose="02000503000000020004" pitchFamily="2" charset="0"/>
                </a:rPr>
                <a:t>HV strips</a:t>
              </a:r>
            </a:p>
          </p:txBody>
        </p:sp>
      </p:grpSp>
      <p:pic>
        <p:nvPicPr>
          <p:cNvPr id="21509" name="20230330_195945.jpg" descr="20230330_195945.jpg">
            <a:extLst>
              <a:ext uri="{FF2B5EF4-FFF2-40B4-BE49-F238E27FC236}">
                <a16:creationId xmlns:a16="http://schemas.microsoft.com/office/drawing/2014/main" id="{830AA80B-E261-2B8C-1DED-8BA4F967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35986" r="22688" b="6157"/>
          <a:stretch>
            <a:fillRect/>
          </a:stretch>
        </p:blipFill>
        <p:spPr bwMode="auto">
          <a:xfrm>
            <a:off x="37307" y="4117182"/>
            <a:ext cx="34702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10" name="20230330_195932.jpg" descr="20230330_195932.jpg">
            <a:extLst>
              <a:ext uri="{FF2B5EF4-FFF2-40B4-BE49-F238E27FC236}">
                <a16:creationId xmlns:a16="http://schemas.microsoft.com/office/drawing/2014/main" id="{D8C49473-E163-24C1-8FF8-DFB68B45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9302" r="14165" b="13698"/>
          <a:stretch>
            <a:fillRect/>
          </a:stretch>
        </p:blipFill>
        <p:spPr bwMode="auto">
          <a:xfrm>
            <a:off x="3559175" y="4117182"/>
            <a:ext cx="3305969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11" name="20230330_201858.jpg" descr="20230330_201858.jpg">
            <a:extLst>
              <a:ext uri="{FF2B5EF4-FFF2-40B4-BE49-F238E27FC236}">
                <a16:creationId xmlns:a16="http://schemas.microsoft.com/office/drawing/2014/main" id="{B2E300DF-692D-C6A6-825D-AE9DF736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50166" r="12679" b="18802"/>
          <a:stretch>
            <a:fillRect/>
          </a:stretch>
        </p:blipFill>
        <p:spPr bwMode="auto">
          <a:xfrm>
            <a:off x="9651207" y="3604419"/>
            <a:ext cx="2346325" cy="13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512" name="20230330_201904.jpg" descr="20230330_201904.jpg">
            <a:extLst>
              <a:ext uri="{FF2B5EF4-FFF2-40B4-BE49-F238E27FC236}">
                <a16:creationId xmlns:a16="http://schemas.microsoft.com/office/drawing/2014/main" id="{F89C5A8E-212C-FAF2-9F5B-B190A64F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t="52861" r="11922"/>
          <a:stretch>
            <a:fillRect/>
          </a:stretch>
        </p:blipFill>
        <p:spPr bwMode="auto">
          <a:xfrm>
            <a:off x="9813925" y="5058569"/>
            <a:ext cx="20208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1513" name="mTPC Prototyping">
            <a:extLst>
              <a:ext uri="{FF2B5EF4-FFF2-40B4-BE49-F238E27FC236}">
                <a16:creationId xmlns:a16="http://schemas.microsoft.com/office/drawing/2014/main" id="{3297E373-4DEE-7EC3-7DC0-A15C9AA52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214" y="120662"/>
            <a:ext cx="3094017" cy="4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eaLnBrk="1"/>
            <a:r>
              <a:rPr lang="en-US" altLang="en-US" sz="2800" dirty="0" err="1">
                <a:solidFill>
                  <a:srgbClr val="FFFFFF"/>
                </a:solidFill>
              </a:rPr>
              <a:t>mTPC</a:t>
            </a:r>
            <a:r>
              <a:rPr lang="en-US" altLang="en-US" sz="2800" dirty="0">
                <a:solidFill>
                  <a:srgbClr val="FFFFFF"/>
                </a:solidFill>
              </a:rPr>
              <a:t> Prototyping</a:t>
            </a:r>
          </a:p>
        </p:txBody>
      </p:sp>
      <p:sp>
        <p:nvSpPr>
          <p:cNvPr id="21514" name="University of Virginia recently completed 1st prototype…">
            <a:extLst>
              <a:ext uri="{FF2B5EF4-FFF2-40B4-BE49-F238E27FC236}">
                <a16:creationId xmlns:a16="http://schemas.microsoft.com/office/drawing/2014/main" id="{78016F9A-6BE9-78C5-60C5-7E4016871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25" y="614275"/>
            <a:ext cx="6171407" cy="279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marL="171450" indent="-171450"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628650" indent="-171450"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285750" indent="-285750" algn="l">
              <a:lnSpc>
                <a:spcPct val="120000"/>
              </a:lnSpc>
              <a:buClr>
                <a:srgbClr val="FF2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University of Virginia recently completed 1st prototype</a:t>
            </a:r>
          </a:p>
          <a:p>
            <a:pPr lvl="1" algn="l">
              <a:lnSpc>
                <a:spcPct val="120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(N. Liyanage, H. Nguyen, S. Ali)</a:t>
            </a:r>
          </a:p>
          <a:p>
            <a:pPr lvl="1"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10 x 10 cm</a:t>
            </a:r>
            <a:r>
              <a:rPr lang="en-US" altLang="en-US" sz="1500" baseline="3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active area</a:t>
            </a:r>
          </a:p>
          <a:p>
            <a:pPr lvl="1"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Entrance window → cathode → 4.7cm drift in field cage → triple GEM foils (2mm between foils) → segmented anode PCB → Panasonic connectors/readout</a:t>
            </a:r>
          </a:p>
          <a:p>
            <a:pPr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JLab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/MSU (E. Christy, C. Cuevas, A. </a:t>
            </a:r>
            <a:r>
              <a:rPr lang="en-US" altLang="en-US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Nadeeshani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D. Dutta) preparing HV divider and readout</a:t>
            </a:r>
          </a:p>
          <a:p>
            <a:pPr algn="l">
              <a:lnSpc>
                <a:spcPct val="120000"/>
              </a:lnSpc>
              <a:buSzPct val="100000"/>
              <a:buFontTx/>
              <a:buChar char="•"/>
            </a:pPr>
            <a:endParaRPr lang="en-US" alt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buSzPct val="100000"/>
              <a:buFontTx/>
              <a:buChar char="•"/>
            </a:pP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Expect start of tests at </a:t>
            </a:r>
            <a:r>
              <a:rPr lang="en-US" altLang="en-US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JLab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imminently</a:t>
            </a:r>
          </a:p>
        </p:txBody>
      </p:sp>
      <p:grpSp>
        <p:nvGrpSpPr>
          <p:cNvPr id="21515" name="Group">
            <a:extLst>
              <a:ext uri="{FF2B5EF4-FFF2-40B4-BE49-F238E27FC236}">
                <a16:creationId xmlns:a16="http://schemas.microsoft.com/office/drawing/2014/main" id="{AE6164D3-58E7-1141-B91D-1C80D16EBFAD}"/>
              </a:ext>
            </a:extLst>
          </p:cNvPr>
          <p:cNvGrpSpPr>
            <a:grpSpLocks/>
          </p:cNvGrpSpPr>
          <p:nvPr/>
        </p:nvGrpSpPr>
        <p:grpSpPr bwMode="auto">
          <a:xfrm>
            <a:off x="103982" y="735013"/>
            <a:ext cx="5469731" cy="3067050"/>
            <a:chOff x="0" y="0"/>
            <a:chExt cx="10940301" cy="6134299"/>
          </a:xfrm>
        </p:grpSpPr>
        <p:grpSp>
          <p:nvGrpSpPr>
            <p:cNvPr id="21516" name="Group">
              <a:extLst>
                <a:ext uri="{FF2B5EF4-FFF2-40B4-BE49-F238E27FC236}">
                  <a16:creationId xmlns:a16="http://schemas.microsoft.com/office/drawing/2014/main" id="{1FC75C74-28CB-BF4A-CD8E-A987AE17CB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3" y="0"/>
              <a:ext cx="10936399" cy="3598821"/>
              <a:chOff x="0" y="0"/>
              <a:chExt cx="10936398" cy="3598820"/>
            </a:xfrm>
          </p:grpSpPr>
          <p:pic>
            <p:nvPicPr>
              <p:cNvPr id="21519" name="Image" descr="Image">
                <a:extLst>
                  <a:ext uri="{FF2B5EF4-FFF2-40B4-BE49-F238E27FC236}">
                    <a16:creationId xmlns:a16="http://schemas.microsoft.com/office/drawing/2014/main" id="{19A924A1-A140-B8DB-61B1-625FA5B4F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26" t="9798" r="19626" b="7529"/>
              <a:stretch>
                <a:fillRect/>
              </a:stretch>
            </p:blipFill>
            <p:spPr bwMode="auto">
              <a:xfrm>
                <a:off x="379014" y="0"/>
                <a:ext cx="3649462" cy="2629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1520" name="Image" descr="Image">
                <a:extLst>
                  <a:ext uri="{FF2B5EF4-FFF2-40B4-BE49-F238E27FC236}">
                    <a16:creationId xmlns:a16="http://schemas.microsoft.com/office/drawing/2014/main" id="{7534B9C2-49E4-0609-84E0-AC52E97C19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2" t="3690"/>
              <a:stretch>
                <a:fillRect/>
              </a:stretch>
            </p:blipFill>
            <p:spPr bwMode="auto">
              <a:xfrm>
                <a:off x="4280414" y="48614"/>
                <a:ext cx="3628269" cy="2532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21521" name="Image" descr="Image">
                <a:extLst>
                  <a:ext uri="{FF2B5EF4-FFF2-40B4-BE49-F238E27FC236}">
                    <a16:creationId xmlns:a16="http://schemas.microsoft.com/office/drawing/2014/main" id="{C419F614-8C25-DE69-CBAB-F78755AC4A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" t="1730" r="2985" b="1730"/>
              <a:stretch>
                <a:fillRect/>
              </a:stretch>
            </p:blipFill>
            <p:spPr bwMode="auto">
              <a:xfrm>
                <a:off x="8160262" y="0"/>
                <a:ext cx="2656535" cy="2629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21522" name="CAD model: S. Ali (UVa)">
                <a:extLst>
                  <a:ext uri="{FF2B5EF4-FFF2-40B4-BE49-F238E27FC236}">
                    <a16:creationId xmlns:a16="http://schemas.microsoft.com/office/drawing/2014/main" id="{0122A5E9-DD5F-8AA1-2C8C-87B1CE518B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341612"/>
                <a:ext cx="1900702" cy="1257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pPr algn="r"/>
                <a:r>
                  <a:rPr lang="en-US" altLang="en-US" sz="1200" b="1">
                    <a:solidFill>
                      <a:srgbClr val="0433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CAD model: S. Ali (UVa)</a:t>
                </a:r>
              </a:p>
            </p:txBody>
          </p:sp>
          <p:sp>
            <p:nvSpPr>
              <p:cNvPr id="21523" name="Field set up by electrode strips">
                <a:extLst>
                  <a:ext uri="{FF2B5EF4-FFF2-40B4-BE49-F238E27FC236}">
                    <a16:creationId xmlns:a16="http://schemas.microsoft.com/office/drawing/2014/main" id="{D1E9E1F5-723B-3C2A-57E0-5F12642C47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4901" y="2450970"/>
                <a:ext cx="2722006" cy="1038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pPr algn="l"/>
                <a:r>
                  <a:rPr lang="en-US" altLang="en-US" sz="140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Field set up by electrode strips</a:t>
                </a:r>
              </a:p>
            </p:txBody>
          </p:sp>
          <p:sp>
            <p:nvSpPr>
              <p:cNvPr id="21524" name="Different sized readout pads">
                <a:extLst>
                  <a:ext uri="{FF2B5EF4-FFF2-40B4-BE49-F238E27FC236}">
                    <a16:creationId xmlns:a16="http://schemas.microsoft.com/office/drawing/2014/main" id="{E26FE8D2-802D-D815-CE37-994FD0AF6B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47344" y="2534548"/>
                <a:ext cx="2889055" cy="947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 anchor="ctr"/>
              <a:lstStyle>
                <a:lvl1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algn="ctr"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4572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9144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13716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1828800" indent="18288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5E5E5E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Different sized readout pads</a:t>
                </a:r>
              </a:p>
            </p:txBody>
          </p:sp>
        </p:grpSp>
        <p:pic>
          <p:nvPicPr>
            <p:cNvPr id="21517" name="Image" descr="Image">
              <a:extLst>
                <a:ext uri="{FF2B5EF4-FFF2-40B4-BE49-F238E27FC236}">
                  <a16:creationId xmlns:a16="http://schemas.microsoft.com/office/drawing/2014/main" id="{D56BEC47-3314-1651-F248-53E7104EF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19896"/>
              <a:ext cx="7769060" cy="2814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518" name="Image" descr="Image">
              <a:extLst>
                <a:ext uri="{FF2B5EF4-FFF2-40B4-BE49-F238E27FC236}">
                  <a16:creationId xmlns:a16="http://schemas.microsoft.com/office/drawing/2014/main" id="{004F22E5-6A4F-0F5A-CB75-7169E7F8C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359" y="3396852"/>
              <a:ext cx="2902545" cy="2473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37119B-C04E-114E-AF18-4D2B229B2386}"/>
              </a:ext>
            </a:extLst>
          </p:cNvPr>
          <p:cNvSpPr txBox="1"/>
          <p:nvPr/>
        </p:nvSpPr>
        <p:spPr>
          <a:xfrm>
            <a:off x="8950588" y="50564"/>
            <a:ext cx="32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credit: Rachel Montgomery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C85A02A-26BB-5B3C-58E2-C02DBCEC54E0}"/>
              </a:ext>
            </a:extLst>
          </p:cNvPr>
          <p:cNvSpPr txBox="1">
            <a:spLocks/>
          </p:cNvSpPr>
          <p:nvPr/>
        </p:nvSpPr>
        <p:spPr>
          <a:xfrm>
            <a:off x="11526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1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609702" y="671545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000" spc="-1" dirty="0">
                <a:latin typeface="+mj-lt"/>
              </a:rPr>
              <a:t>PHENOMENOLOGICAL CONTRIBUTIONS TO F</a:t>
            </a:r>
            <a:r>
              <a:rPr lang="en-US" sz="4000" spc="-1" baseline="-25000" dirty="0">
                <a:latin typeface="+mj-lt"/>
              </a:rPr>
              <a:t>2p</a:t>
            </a:r>
          </a:p>
        </p:txBody>
      </p:sp>
      <p:pic>
        <p:nvPicPr>
          <p:cNvPr id="371" name="Picture 37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9703" y="2647255"/>
            <a:ext cx="5121044" cy="391307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373" name="TextShape 2"/>
          <p:cNvSpPr txBox="1"/>
          <p:nvPr/>
        </p:nvSpPr>
        <p:spPr>
          <a:xfrm>
            <a:off x="6639858" y="4557468"/>
            <a:ext cx="3612506" cy="1217937"/>
          </a:xfrm>
          <a:prstGeom prst="rect">
            <a:avLst/>
          </a:prstGeom>
          <a:noFill/>
          <a:ln>
            <a:noFill/>
          </a:ln>
        </p:spPr>
        <p:txBody>
          <a:bodyPr wrap="square" lIns="108877" tIns="54439" rIns="108877" bIns="54439">
            <a:spAutoFit/>
          </a:bodyPr>
          <a:lstStyle/>
          <a:p>
            <a:r>
              <a:rPr lang="en-US" sz="2400" spc="-1" dirty="0">
                <a:latin typeface="+mj-lt"/>
              </a:rPr>
              <a:t>Colored lines are </a:t>
            </a:r>
            <a:r>
              <a:rPr lang="en-US" sz="2400" dirty="0"/>
              <a:t>F2𝛑p</a:t>
            </a:r>
            <a:r>
              <a:rPr lang="en-US" sz="2400" spc="-1" dirty="0">
                <a:latin typeface="+mj-lt"/>
              </a:rPr>
              <a:t> contributions for different bins in proton momentum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CC4DA34-6A79-304E-8BE2-04D790F4877E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9DD1D-1612-A548-AB90-EAD4DC1DBAC6}"/>
              </a:ext>
            </a:extLst>
          </p:cNvPr>
          <p:cNvSpPr txBox="1"/>
          <p:nvPr/>
        </p:nvSpPr>
        <p:spPr>
          <a:xfrm>
            <a:off x="6714308" y="2975023"/>
            <a:ext cx="2586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Well measured F2p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DA032B-915F-8443-BE9E-5516EA8EF61B}"/>
              </a:ext>
            </a:extLst>
          </p:cNvPr>
          <p:cNvCxnSpPr>
            <a:cxnSpLocks/>
          </p:cNvCxnSpPr>
          <p:nvPr/>
        </p:nvCxnSpPr>
        <p:spPr>
          <a:xfrm flipH="1">
            <a:off x="5550436" y="3159689"/>
            <a:ext cx="1089422" cy="1846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CB7E11-450A-8445-A31B-B30A6FB5F50C}"/>
              </a:ext>
            </a:extLst>
          </p:cNvPr>
          <p:cNvCxnSpPr>
            <a:cxnSpLocks/>
          </p:cNvCxnSpPr>
          <p:nvPr/>
        </p:nvCxnSpPr>
        <p:spPr>
          <a:xfrm flipH="1">
            <a:off x="5550436" y="3888050"/>
            <a:ext cx="1089422" cy="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336133B-B184-2B42-A950-7DB438569B6B}"/>
              </a:ext>
            </a:extLst>
          </p:cNvPr>
          <p:cNvSpPr txBox="1"/>
          <p:nvPr/>
        </p:nvSpPr>
        <p:spPr>
          <a:xfrm>
            <a:off x="6714308" y="3657217"/>
            <a:ext cx="4030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Contribution to F2p from F2𝛑p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43C592-C611-DB4D-879D-A9ABC822ABFA}"/>
              </a:ext>
            </a:extLst>
          </p:cNvPr>
          <p:cNvCxnSpPr>
            <a:cxnSpLocks/>
          </p:cNvCxnSpPr>
          <p:nvPr/>
        </p:nvCxnSpPr>
        <p:spPr>
          <a:xfrm flipH="1">
            <a:off x="4513945" y="4853638"/>
            <a:ext cx="2125913" cy="3966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2B73D6-BCA8-2941-B0A2-CBDCAEE9ABB0}"/>
              </a:ext>
            </a:extLst>
          </p:cNvPr>
          <p:cNvCxnSpPr>
            <a:cxnSpLocks/>
          </p:cNvCxnSpPr>
          <p:nvPr/>
        </p:nvCxnSpPr>
        <p:spPr>
          <a:xfrm flipH="1">
            <a:off x="4221392" y="4853638"/>
            <a:ext cx="2418466" cy="6971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6FEF83-6861-1747-A77A-80F019BB5D77}"/>
              </a:ext>
            </a:extLst>
          </p:cNvPr>
          <p:cNvCxnSpPr>
            <a:cxnSpLocks/>
          </p:cNvCxnSpPr>
          <p:nvPr/>
        </p:nvCxnSpPr>
        <p:spPr>
          <a:xfrm flipH="1">
            <a:off x="3875907" y="4853638"/>
            <a:ext cx="2763951" cy="99327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ACB298D-B0D7-1445-9AF6-81BE8A0C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02" y="1471688"/>
            <a:ext cx="5121045" cy="10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/>
        </p:nvSpPr>
        <p:spPr>
          <a:xfrm>
            <a:off x="583577" y="586293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PROJECTED RESULTS IN BJORKEN-</a:t>
            </a:r>
            <a:r>
              <a:rPr lang="en-US" sz="4000" i="1" dirty="0">
                <a:latin typeface="+mj-lt"/>
                <a:ea typeface="Arial"/>
                <a:cs typeface="Arial"/>
                <a:sym typeface="Arial"/>
              </a:rPr>
              <a:t>X</a:t>
            </a:r>
            <a:endParaRPr sz="4000" i="1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35" y="2323437"/>
            <a:ext cx="5774404" cy="390476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47" name="Google Shape;247;p14"/>
          <p:cNvSpPr txBox="1"/>
          <p:nvPr/>
        </p:nvSpPr>
        <p:spPr>
          <a:xfrm>
            <a:off x="233199" y="1529353"/>
            <a:ext cx="5608475" cy="38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dirty="0">
                <a:latin typeface="+mj-lt"/>
                <a:ea typeface="Arial"/>
                <a:cs typeface="Arial"/>
                <a:sym typeface="Arial"/>
              </a:rPr>
              <a:t>-At fixed x, highest x points are the lowest t values</a:t>
            </a:r>
            <a:endParaRPr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518" y="2350440"/>
            <a:ext cx="5840601" cy="389387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C8A9D99-8982-F947-9CF5-8C1DA565A9C6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8C793-DF78-FF48-B1FD-85BAAD00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9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609702" y="457462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PROJECTED RESULTS IN t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92" y="1838127"/>
            <a:ext cx="5530955" cy="363954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cxnSp>
        <p:nvCxnSpPr>
          <p:cNvPr id="258" name="Google Shape;258;p15"/>
          <p:cNvCxnSpPr>
            <a:cxnSpLocks/>
          </p:cNvCxnSpPr>
          <p:nvPr/>
        </p:nvCxnSpPr>
        <p:spPr>
          <a:xfrm flipV="1">
            <a:off x="4911218" y="4733104"/>
            <a:ext cx="0" cy="991707"/>
          </a:xfrm>
          <a:prstGeom prst="straightConnector1">
            <a:avLst/>
          </a:prstGeom>
          <a:noFill/>
          <a:ln w="126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59" name="Google Shape;259;p15"/>
          <p:cNvSpPr txBox="1"/>
          <p:nvPr/>
        </p:nvSpPr>
        <p:spPr>
          <a:xfrm>
            <a:off x="4479716" y="5724811"/>
            <a:ext cx="1367060" cy="41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Pion pole</a:t>
            </a:r>
            <a:endParaRPr sz="20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564192" y="1275133"/>
            <a:ext cx="7478983" cy="417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Different colors are contributions for recoil momenta &lt;k&gt; bins (GeV/c) </a:t>
            </a:r>
            <a:endParaRPr sz="20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485" y="1859089"/>
            <a:ext cx="3957235" cy="368261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62" name="Google Shape;262;p15"/>
          <p:cNvSpPr txBox="1"/>
          <p:nvPr/>
        </p:nvSpPr>
        <p:spPr>
          <a:xfrm>
            <a:off x="6784877" y="5724811"/>
            <a:ext cx="4105101" cy="72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2000" dirty="0">
                <a:latin typeface="+mj-lt"/>
                <a:ea typeface="Arial"/>
                <a:cs typeface="Arial"/>
                <a:sym typeface="Arial"/>
              </a:rPr>
              <a:t>Projected extracted pion structure function along curve with 0.75DSE</a:t>
            </a:r>
            <a:endParaRPr sz="20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B04A954-CC16-AB42-B0FD-303273C9B465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A2CD21-58FA-859F-FE0E-507889E9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75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"/>
          <p:cNvSpPr txBox="1"/>
          <p:nvPr/>
        </p:nvSpPr>
        <p:spPr>
          <a:xfrm>
            <a:off x="583577" y="617277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RUN GROUP PROPOSAL (C12-15-006A)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556" y="1533275"/>
            <a:ext cx="2854473" cy="205901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71" name="Google Shape;271;p16"/>
          <p:cNvSpPr txBox="1"/>
          <p:nvPr/>
        </p:nvSpPr>
        <p:spPr>
          <a:xfrm>
            <a:off x="809896" y="1596498"/>
            <a:ext cx="5919613" cy="454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endParaRPr sz="2400" dirty="0">
              <a:latin typeface="+mj-lt"/>
              <a:ea typeface="Arial"/>
              <a:cs typeface="Arial"/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Arial"/>
                <a:cs typeface="Arial"/>
                <a:sym typeface="Arial"/>
              </a:rPr>
              <a:t>Conditionally approved kaon TDIS proposal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ea typeface="Arial"/>
              <a:cs typeface="Arial"/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Arial"/>
                <a:cs typeface="Arial"/>
                <a:sym typeface="Arial"/>
              </a:rPr>
              <a:t>Proton is tagged with a pion generated by lambda decay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ea typeface="Arial"/>
              <a:cs typeface="Arial"/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Arial"/>
                <a:cs typeface="Arial"/>
                <a:sym typeface="Arial"/>
              </a:rPr>
              <a:t>Kaon TDIS events are “background” measurement for pion TDIS (are they really?)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ea typeface="Arial"/>
              <a:cs typeface="Arial"/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Arial"/>
                <a:cs typeface="Arial"/>
                <a:sym typeface="Arial"/>
              </a:rPr>
              <a:t>Fundamental kaon structure physics with no modification to the detectors!</a:t>
            </a:r>
            <a:endParaRPr sz="24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4556" y="3722914"/>
            <a:ext cx="2854473" cy="278484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62B94BC-2DE6-1745-98D5-59C8EF6BF798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3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BDB990-F576-C068-5220-A1D1D39A34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0" y="-524830"/>
            <a:ext cx="12192000" cy="1165768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567D297-1036-34A5-1A84-0CB2FC26E7C7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D89277-6EC0-9AE4-BABF-E83DD721C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714" y="3712558"/>
            <a:ext cx="3316989" cy="2381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CD2AAD-51E3-1F78-CB58-88BA9236D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57" y="2238375"/>
            <a:ext cx="3235214" cy="2381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8DB940-F891-AAF2-D4F2-126F33FA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26" y="3926232"/>
            <a:ext cx="3682300" cy="2454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7717D3-DF1A-C09C-07CE-FBFF61A94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714" y="1017636"/>
            <a:ext cx="3316990" cy="2192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C3DE19-E313-4F42-D94D-FEFBEB12B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208" y="136194"/>
            <a:ext cx="4298732" cy="2192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1F6FE4-C0C3-ABEE-8661-AC67AE1F52A5}"/>
              </a:ext>
            </a:extLst>
          </p:cNvPr>
          <p:cNvSpPr txBox="1"/>
          <p:nvPr/>
        </p:nvSpPr>
        <p:spPr>
          <a:xfrm>
            <a:off x="4779926" y="2339493"/>
            <a:ext cx="2438681" cy="369332"/>
          </a:xfrm>
          <a:prstGeom prst="rect">
            <a:avLst/>
          </a:prstGeom>
          <a:solidFill>
            <a:srgbClr val="9569F8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Pion and Kaon structure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E17296-AF88-D7B4-0E77-540A2B99417B}"/>
              </a:ext>
            </a:extLst>
          </p:cNvPr>
          <p:cNvSpPr txBox="1"/>
          <p:nvPr/>
        </p:nvSpPr>
        <p:spPr>
          <a:xfrm>
            <a:off x="9173007" y="624337"/>
            <a:ext cx="19239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F2n/F2p ala Bonus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C29CF-1D02-CB2A-B0AA-FFA5ECBCDAB0}"/>
              </a:ext>
            </a:extLst>
          </p:cNvPr>
          <p:cNvSpPr txBox="1"/>
          <p:nvPr/>
        </p:nvSpPr>
        <p:spPr>
          <a:xfrm>
            <a:off x="8780215" y="3432828"/>
            <a:ext cx="2475614" cy="3693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EMC effect in deuterium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A29AC9-D8AD-8E8D-97D2-F699A768C237}"/>
              </a:ext>
            </a:extLst>
          </p:cNvPr>
          <p:cNvSpPr txBox="1"/>
          <p:nvPr/>
        </p:nvSpPr>
        <p:spPr>
          <a:xfrm>
            <a:off x="480023" y="1841229"/>
            <a:ext cx="2759282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Resonance region 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8BA880-9899-C23D-3C5D-72496E26CC7F}"/>
              </a:ext>
            </a:extLst>
          </p:cNvPr>
          <p:cNvSpPr txBox="1"/>
          <p:nvPr/>
        </p:nvSpPr>
        <p:spPr>
          <a:xfrm>
            <a:off x="4120849" y="3546422"/>
            <a:ext cx="3381054" cy="369332"/>
          </a:xfrm>
          <a:prstGeom prst="rect">
            <a:avLst/>
          </a:prstGeom>
          <a:solidFill>
            <a:srgbClr val="FF89B4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Form factors with a tagged proton</a:t>
            </a:r>
          </a:p>
        </p:txBody>
      </p:sp>
    </p:spTree>
    <p:extLst>
      <p:ext uri="{BB962C8B-B14F-4D97-AF65-F5344CB8AC3E}">
        <p14:creationId xmlns:p14="http://schemas.microsoft.com/office/powerpoint/2010/main" val="140549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96A305-EA82-EDDE-48BD-265A6C79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0" y="-524830"/>
            <a:ext cx="12192000" cy="11657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C9365-9DFD-AF46-9030-4D36080B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9338"/>
            <a:ext cx="10131425" cy="1456267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1D47-BD1B-9047-9753-2D8FB454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37" y="1606932"/>
            <a:ext cx="11227525" cy="4570065"/>
          </a:xfrm>
        </p:spPr>
        <p:txBody>
          <a:bodyPr>
            <a:noAutofit/>
          </a:bodyPr>
          <a:lstStyle/>
          <a:p>
            <a:r>
              <a:rPr lang="en-US" sz="2000" dirty="0"/>
              <a:t>Understanding meson structure functions is one of the central goals of nuclear physics. </a:t>
            </a:r>
          </a:p>
          <a:p>
            <a:endParaRPr lang="en-US" sz="2000" dirty="0"/>
          </a:p>
          <a:p>
            <a:r>
              <a:rPr lang="en-US" sz="2000" dirty="0"/>
              <a:t>With recent advances in theory, more precise data using complementary techniques is necessary and timely for a complete understanding of meson structure. </a:t>
            </a:r>
          </a:p>
          <a:p>
            <a:endParaRPr lang="en-US" sz="2000" dirty="0"/>
          </a:p>
          <a:p>
            <a:r>
              <a:rPr lang="en-US" sz="2000" dirty="0"/>
              <a:t>Tagged Deep Inelastic Scattering experiment (TDIS) takes advantage of the Sullivan process, uses a novel tagged DIS approach to probe pion and kaon structure in a high luminosity environment. </a:t>
            </a:r>
          </a:p>
          <a:p>
            <a:endParaRPr lang="en-US" sz="2000" dirty="0"/>
          </a:p>
          <a:p>
            <a:r>
              <a:rPr lang="en-US" sz="2000" dirty="0"/>
              <a:t>Two additional run group proposals were added to the main TDIS since its conditional proposal making it a very attractive and dynamic physics program.</a:t>
            </a:r>
          </a:p>
          <a:p>
            <a:endParaRPr lang="en-US" sz="2000" dirty="0"/>
          </a:p>
          <a:p>
            <a:r>
              <a:rPr lang="en-US" sz="2000" dirty="0"/>
              <a:t>TDIS experiment will defend jeopardy during the summer and its C1 conditional status later this fall.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265DAD4-3BD3-9742-8379-DFA141EAEB02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10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A7517B-4E13-1447-9D26-BC6BDBA1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8694">
            <a:off x="1032363" y="1884461"/>
            <a:ext cx="2395046" cy="308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0EC831-B2C8-444F-B042-8283B94B3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2784">
            <a:off x="601598" y="2485789"/>
            <a:ext cx="2418575" cy="313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D893A-A0AF-E141-8A5C-245158E13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266" y="3210532"/>
            <a:ext cx="2201793" cy="283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5840AA-C6D3-6E4C-BE18-F27600D296D5}"/>
              </a:ext>
            </a:extLst>
          </p:cNvPr>
          <p:cNvSpPr txBox="1"/>
          <p:nvPr/>
        </p:nvSpPr>
        <p:spPr>
          <a:xfrm>
            <a:off x="1339867" y="6161545"/>
            <a:ext cx="175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EIC Yellow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2C29E-E895-2342-8611-98DD61853DDB}"/>
              </a:ext>
            </a:extLst>
          </p:cNvPr>
          <p:cNvSpPr txBox="1"/>
          <p:nvPr/>
        </p:nvSpPr>
        <p:spPr>
          <a:xfrm>
            <a:off x="1292161" y="6488668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arxiv: 2103.05419v2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939DBA3-10D5-F762-A01E-9DF475E9C3C2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7C7B7FCA-E916-F89E-BF50-B99FE3C21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59" y="255098"/>
            <a:ext cx="60452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A5FA9E-B1CE-33B8-34E1-8BE72DF40423}"/>
              </a:ext>
            </a:extLst>
          </p:cNvPr>
          <p:cNvSpPr txBox="1"/>
          <p:nvPr/>
        </p:nvSpPr>
        <p:spPr>
          <a:xfrm>
            <a:off x="278902" y="1169498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arxiv:2303.02579v1</a:t>
            </a:r>
          </a:p>
        </p:txBody>
      </p: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0EACB84-B73C-2AD5-9B7E-B561D84CA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243" y="1581345"/>
            <a:ext cx="3374380" cy="163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C7E73C-DA95-CC28-D293-992558974C88}"/>
              </a:ext>
            </a:extLst>
          </p:cNvPr>
          <p:cNvSpPr txBox="1"/>
          <p:nvPr/>
        </p:nvSpPr>
        <p:spPr>
          <a:xfrm>
            <a:off x="3778710" y="3210532"/>
            <a:ext cx="290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+mj-lt"/>
              </a:rPr>
              <a:t>Eur. Phys. J. A (2019) 55: 190 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22" name="Picture 21" descr="Chart&#10;&#10;Description automatically generated">
            <a:extLst>
              <a:ext uri="{FF2B5EF4-FFF2-40B4-BE49-F238E27FC236}">
                <a16:creationId xmlns:a16="http://schemas.microsoft.com/office/drawing/2014/main" id="{FA3A47C7-EF72-9680-CC30-AA339C5CA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060" y="5105885"/>
            <a:ext cx="3721100" cy="154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11C8BFCB-5AF8-009B-913D-4C5009907D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8310" y="4021725"/>
            <a:ext cx="3721100" cy="99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EAD15D0-D3FD-0560-3220-F1B7B3991E88}"/>
              </a:ext>
            </a:extLst>
          </p:cNvPr>
          <p:cNvSpPr txBox="1"/>
          <p:nvPr/>
        </p:nvSpPr>
        <p:spPr>
          <a:xfrm>
            <a:off x="5090756" y="3661340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arxiv:1808.00848v6</a:t>
            </a:r>
          </a:p>
        </p:txBody>
      </p: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39351AFA-3C6B-A78A-498D-EF01E121BD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9098" y="202715"/>
            <a:ext cx="3721100" cy="300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253B711-8791-7339-1813-B7B6FC5A998A}"/>
              </a:ext>
            </a:extLst>
          </p:cNvPr>
          <p:cNvSpPr txBox="1"/>
          <p:nvPr/>
        </p:nvSpPr>
        <p:spPr>
          <a:xfrm>
            <a:off x="7629098" y="3162714"/>
            <a:ext cx="353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 at the luminosity frontier: 22GeV workshop</a:t>
            </a:r>
          </a:p>
        </p:txBody>
      </p: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FB00919E-3C89-B748-A0BA-DA31020F9A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9051" y="4023934"/>
            <a:ext cx="3861237" cy="21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660D-8135-8443-9866-92364B5EA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481667"/>
            <a:ext cx="10131425" cy="3649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50" dirty="0"/>
              <a:t>Thank you!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70898B7-2567-837D-5E6A-6BE3A867C5AF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59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1D711-58B0-0F63-246B-625572CB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5156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F5EE-25AC-3510-3F28-49AB358F6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4160107"/>
            <a:ext cx="11097206" cy="2545493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Simulations include G4SBS,</a:t>
            </a:r>
            <a:r>
              <a:rPr lang="en-US" sz="1800" dirty="0">
                <a:effectLst/>
                <a:latin typeface="CMR10"/>
              </a:rPr>
              <a:t> the </a:t>
            </a:r>
            <a:r>
              <a:rPr lang="en-US" sz="1800" dirty="0" err="1">
                <a:effectLst/>
                <a:latin typeface="CMR10"/>
              </a:rPr>
              <a:t>mTPC</a:t>
            </a:r>
            <a:r>
              <a:rPr lang="en-US" sz="1800" dirty="0">
                <a:effectLst/>
                <a:latin typeface="CMR10"/>
              </a:rPr>
              <a:t>, including the straw target and the magnetic field in the </a:t>
            </a:r>
            <a:r>
              <a:rPr lang="en-US" sz="1800" dirty="0" err="1">
                <a:effectLst/>
                <a:latin typeface="CMR10"/>
              </a:rPr>
              <a:t>mTPC</a:t>
            </a:r>
            <a:r>
              <a:rPr lang="en-US" sz="1800" dirty="0">
                <a:effectLst/>
                <a:latin typeface="CMR10"/>
              </a:rPr>
              <a:t> area with a Tosca model of the magnetic field generated by the solenoid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MR1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MR10"/>
              </a:rPr>
              <a:t>T</a:t>
            </a:r>
            <a:r>
              <a:rPr lang="en-US" sz="1800" dirty="0">
                <a:effectLst/>
                <a:latin typeface="CMR10"/>
              </a:rPr>
              <a:t>he electron arm: composed of the SBS magnet (with a uniform magnetic field generated in the SBS magnet gap), and the detector package, itself composed of a stack of 5 GEM trackers, the SBS RICH detector (the former HERMES RICH detector) and a module of the Large Angle Calorimeter recovered from the CLAS6 spectrometer. </a:t>
            </a:r>
            <a:endParaRPr lang="en-US" sz="1800" dirty="0">
              <a:effectLst/>
              <a:latin typeface="SFRM100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SFRM1000"/>
            </a:endParaRPr>
          </a:p>
          <a:p>
            <a:r>
              <a:rPr lang="en-US" dirty="0">
                <a:latin typeface="CMR10"/>
              </a:rPr>
              <a:t>Figure shows a </a:t>
            </a:r>
            <a:r>
              <a:rPr lang="en-US" sz="1800" dirty="0">
                <a:effectLst/>
                <a:latin typeface="CMR10"/>
              </a:rPr>
              <a:t>close-up view of the </a:t>
            </a:r>
            <a:r>
              <a:rPr lang="en-US" sz="1800" dirty="0" err="1">
                <a:effectLst/>
                <a:latin typeface="CMR10"/>
              </a:rPr>
              <a:t>mTPC</a:t>
            </a:r>
            <a:r>
              <a:rPr lang="en-US" sz="1800" dirty="0">
                <a:effectLst/>
                <a:latin typeface="CMR10"/>
              </a:rPr>
              <a:t>, and the trajectories for 100 MeV proton generated by G4SBS that were bent by the magnetic field of the solenoid. </a:t>
            </a:r>
            <a:endParaRPr lang="en-US" dirty="0">
              <a:effectLst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EFD8DEE-F0A6-9703-A490-D406082C5C3B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92AE1F-6E5D-4F95-1FFC-CB107B6C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53" y="1211722"/>
            <a:ext cx="10704392" cy="277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E285-D31A-F249-900E-756B828E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the pion?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B99F2-DD42-1D44-99E5-E128890F7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80802"/>
            <a:ext cx="6090780" cy="4467598"/>
          </a:xfrm>
        </p:spPr>
        <p:txBody>
          <a:bodyPr>
            <a:noAutofit/>
          </a:bodyPr>
          <a:lstStyle/>
          <a:p>
            <a:r>
              <a:rPr lang="en-US" dirty="0"/>
              <a:t>Presumably the simplest quark anti-quark system (valence)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Explains the long-range nucleon-nucleon interaction</a:t>
            </a:r>
          </a:p>
          <a:p>
            <a:endParaRPr lang="en-US" dirty="0"/>
          </a:p>
          <a:p>
            <a:r>
              <a:rPr lang="en-US" dirty="0"/>
              <a:t> A QCD </a:t>
            </a:r>
            <a:r>
              <a:rPr lang="en-US" dirty="0" err="1"/>
              <a:t>Nambu</a:t>
            </a:r>
            <a:r>
              <a:rPr lang="en-US" dirty="0"/>
              <a:t>-Goldstone boson</a:t>
            </a:r>
          </a:p>
          <a:p>
            <a:endParaRPr lang="en-US" dirty="0"/>
          </a:p>
          <a:p>
            <a:r>
              <a:rPr lang="en-US" dirty="0"/>
              <a:t>Anti-quark flavor asymmetry in the nucleon interpretable in terms of a meson cloud =&gt; plays an important role in nucleon sea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6706A-8A34-E34E-95B6-5D25C1A76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8047" y="2548072"/>
            <a:ext cx="3112045" cy="2808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855AB2-88A1-624D-86DA-BED2EC8EF7AE}"/>
              </a:ext>
            </a:extLst>
          </p:cNvPr>
          <p:cNvSpPr txBox="1"/>
          <p:nvPr/>
        </p:nvSpPr>
        <p:spPr>
          <a:xfrm rot="21218747">
            <a:off x="8774252" y="5469178"/>
            <a:ext cx="203773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https://</a:t>
            </a:r>
            <a:r>
              <a:rPr lang="en-US" sz="750" dirty="0" err="1"/>
              <a:t>physics.aps.org</a:t>
            </a:r>
            <a:r>
              <a:rPr lang="en-US" sz="750" dirty="0"/>
              <a:t>/articles/v11/s117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53EC70D-80E5-33E5-6AD1-16DEADCC11C4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/>
          <p:nvPr/>
        </p:nvSpPr>
        <p:spPr>
          <a:xfrm>
            <a:off x="557451" y="621173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CURRENT BACKGROUND ESTIMATES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2"/>
          <p:cNvSpPr txBox="1"/>
          <p:nvPr/>
        </p:nvSpPr>
        <p:spPr>
          <a:xfrm>
            <a:off x="557450" y="1605431"/>
            <a:ext cx="11117254" cy="491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Protons from Elastic: ~170MHz, QE: ~480 MHz (EPC code)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ea typeface="Arial"/>
                <a:cs typeface="Arial"/>
                <a:sym typeface="Arial"/>
              </a:rPr>
              <a:t>J. W. Lightbody, and J. S. O’Connell. Computers in Physics2, 57 (1988)</a:t>
            </a:r>
          </a:p>
          <a:p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 </a:t>
            </a:r>
            <a:endParaRPr sz="3200" dirty="0">
              <a:latin typeface="+mj-lt"/>
              <a:ea typeface="Arial"/>
              <a:cs typeface="Arial"/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Protons from DIS: ~10.5 MHz on p and 8.9 MHz on 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FF DSS2007  and CTE6 PDFs</a:t>
            </a:r>
            <a:endParaRPr sz="3200" dirty="0">
              <a:latin typeface="+mj-lt"/>
              <a:ea typeface="Arial"/>
              <a:cs typeface="Arial"/>
              <a:sym typeface="Arial"/>
            </a:endParaRPr>
          </a:p>
          <a:p>
            <a:endParaRPr sz="3200" dirty="0">
              <a:latin typeface="+mj-lt"/>
              <a:ea typeface="Arial"/>
              <a:cs typeface="Arial"/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Pions from DIS: ~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Inelastic (p) </a:t>
            </a:r>
            <a:r>
              <a:rPr lang="en-US" sz="3200" dirty="0"/>
              <a:t>π</a:t>
            </a:r>
            <a:r>
              <a:rPr lang="en-US" sz="3200" baseline="30000" dirty="0"/>
              <a:t>+ </a:t>
            </a:r>
            <a:r>
              <a:rPr lang="en-US" sz="3200" dirty="0"/>
              <a:t> is 0.7 MHz and π</a:t>
            </a:r>
            <a:r>
              <a:rPr lang="en-US" sz="3200" baseline="30000" dirty="0"/>
              <a:t>-</a:t>
            </a: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 is 0.5 MHz (Pythia6)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Inelastic (n) </a:t>
            </a:r>
            <a:r>
              <a:rPr lang="el-GR" sz="3200" dirty="0"/>
              <a:t>π</a:t>
            </a:r>
            <a:r>
              <a:rPr lang="el-GR" sz="3200" baseline="30000" dirty="0"/>
              <a:t>+ </a:t>
            </a:r>
            <a:r>
              <a:rPr lang="el-GR" sz="3200" dirty="0"/>
              <a:t> </a:t>
            </a:r>
            <a:r>
              <a:rPr lang="en-US" sz="3200" dirty="0"/>
              <a:t>is 0.43 MHz and </a:t>
            </a:r>
            <a:r>
              <a:rPr lang="el-GR" sz="3200" dirty="0"/>
              <a:t>π</a:t>
            </a:r>
            <a:r>
              <a:rPr lang="el-GR" sz="3200" baseline="30000" dirty="0"/>
              <a:t>-</a:t>
            </a:r>
            <a:r>
              <a:rPr lang="el-GR" sz="3200" dirty="0"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is </a:t>
            </a:r>
            <a:r>
              <a:rPr lang="el-GR" sz="3200" dirty="0">
                <a:latin typeface="+mj-lt"/>
                <a:ea typeface="Arial"/>
                <a:cs typeface="Arial"/>
                <a:sym typeface="Arial"/>
              </a:rPr>
              <a:t>0.</a:t>
            </a: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69</a:t>
            </a:r>
            <a:r>
              <a:rPr lang="el-GR" sz="3200" dirty="0"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latin typeface="+mj-lt"/>
                <a:ea typeface="Arial"/>
                <a:cs typeface="Arial"/>
                <a:sym typeface="Arial"/>
              </a:rPr>
              <a:t>MHz (Pythia6)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sz="32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7341D00-4BEE-634A-83BE-387EB88FFDAC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83888-5699-B143-921E-770DF101FE79}"/>
              </a:ext>
            </a:extLst>
          </p:cNvPr>
          <p:cNvSpPr txBox="1"/>
          <p:nvPr/>
        </p:nvSpPr>
        <p:spPr>
          <a:xfrm>
            <a:off x="235131" y="6400800"/>
            <a:ext cx="3435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credit: Carlos </a:t>
            </a:r>
            <a:r>
              <a:rPr lang="en-US" dirty="0" err="1"/>
              <a:t>Ayerbe</a:t>
            </a:r>
            <a:r>
              <a:rPr lang="en-US" dirty="0"/>
              <a:t> </a:t>
            </a:r>
            <a:r>
              <a:rPr lang="en-US" dirty="0" err="1"/>
              <a:t>Gayoso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529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">
            <a:extLst>
              <a:ext uri="{FF2B5EF4-FFF2-40B4-BE49-F238E27FC236}">
                <a16:creationId xmlns:a16="http://schemas.microsoft.com/office/drawing/2014/main" id="{C13A3B5B-8E7C-B71C-520F-07C743910B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 defTabSz="292100"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286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4572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6858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914400" indent="914400" algn="ctr" defTabSz="2921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fld id="{FE1C665D-2B2A-7348-B431-1A99B04A51E7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2531" name="Image" descr="Image">
            <a:extLst>
              <a:ext uri="{FF2B5EF4-FFF2-40B4-BE49-F238E27FC236}">
                <a16:creationId xmlns:a16="http://schemas.microsoft.com/office/drawing/2014/main" id="{B455392F-E0F4-72F2-5CFA-5E0D6232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31900"/>
          <a:stretch>
            <a:fillRect/>
          </a:stretch>
        </p:blipFill>
        <p:spPr bwMode="auto">
          <a:xfrm>
            <a:off x="5603082" y="727869"/>
            <a:ext cx="5169694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79" name="Plan to read data continuously from ≥35k channels…">
            <a:extLst>
              <a:ext uri="{FF2B5EF4-FFF2-40B4-BE49-F238E27FC236}">
                <a16:creationId xmlns:a16="http://schemas.microsoft.com/office/drawing/2014/main" id="{0B4E0583-5072-0A78-A7F7-92CE0FFDC1B8}"/>
              </a:ext>
            </a:extLst>
          </p:cNvPr>
          <p:cNvSpPr txBox="1"/>
          <p:nvPr/>
        </p:nvSpPr>
        <p:spPr>
          <a:xfrm>
            <a:off x="4382294" y="3700972"/>
            <a:ext cx="7611269" cy="301364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>
            <a:lvl1pPr marL="341313" indent="-341313"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marL="285750" indent="-285750" algn="l">
              <a:buClr>
                <a:srgbClr val="0433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Plan to read data continuously from ≥35k channels</a:t>
            </a:r>
          </a:p>
          <a:p>
            <a:pPr algn="l">
              <a:buSzPct val="100000"/>
              <a:buFontTx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Parallel data flow</a:t>
            </a:r>
          </a:p>
          <a:p>
            <a:pPr algn="l">
              <a:buSzPct val="100000"/>
              <a:buFontTx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Event synch with triggered detectors (SBS)</a:t>
            </a:r>
          </a:p>
          <a:p>
            <a:pPr algn="l"/>
            <a:endParaRPr lang="en-US" altLang="en-US" sz="17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l">
              <a:buSzPct val="100000"/>
              <a:buFontTx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Prototyping at </a:t>
            </a:r>
            <a:r>
              <a:rPr lang="en-US" altLang="en-US" sz="17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JLab</a:t>
            </a: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(E. </a:t>
            </a:r>
            <a:r>
              <a:rPr lang="en-US" altLang="en-US" sz="17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Jastrzembski</a:t>
            </a: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G. </a:t>
            </a:r>
            <a:r>
              <a:rPr lang="en-US" altLang="en-US" sz="17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Heyes</a:t>
            </a: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et al.)</a:t>
            </a:r>
          </a:p>
          <a:p>
            <a:pPr algn="l">
              <a:buSzPct val="100000"/>
              <a:buFontTx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Using Oak Ridge SAMPA FEC for the ALICE TPC</a:t>
            </a:r>
          </a:p>
          <a:p>
            <a:pPr algn="l">
              <a:buSzPct val="100000"/>
              <a:buFontTx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SAMPA ASIC: pre-amp, ADC, zero-suppression… (M. </a:t>
            </a:r>
            <a:r>
              <a:rPr lang="en-US" altLang="en-US" sz="17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Bregant</a:t>
            </a: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Sao Paolo)</a:t>
            </a:r>
          </a:p>
          <a:p>
            <a:pPr algn="l">
              <a:buSzPct val="100000"/>
              <a:buFontTx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Continuous sampling w/ high readout speed (~1TB/s post zero-supp for ~35k </a:t>
            </a:r>
            <a:r>
              <a:rPr lang="en-US" altLang="en-US" sz="175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chan</a:t>
            </a: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algn="l">
              <a:buSzPct val="100000"/>
              <a:buFontTx/>
              <a:buChar char="•"/>
            </a:pPr>
            <a:r>
              <a:rPr lang="en-US" altLang="en-US" sz="17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Awaiting delivery of chips; rad hard components under procurement</a:t>
            </a:r>
          </a:p>
        </p:txBody>
      </p:sp>
      <p:grpSp>
        <p:nvGrpSpPr>
          <p:cNvPr id="22533" name="Group">
            <a:extLst>
              <a:ext uri="{FF2B5EF4-FFF2-40B4-BE49-F238E27FC236}">
                <a16:creationId xmlns:a16="http://schemas.microsoft.com/office/drawing/2014/main" id="{BE56D2E6-5338-208D-FB38-03F420017B34}"/>
              </a:ext>
            </a:extLst>
          </p:cNvPr>
          <p:cNvGrpSpPr>
            <a:grpSpLocks/>
          </p:cNvGrpSpPr>
          <p:nvPr/>
        </p:nvGrpSpPr>
        <p:grpSpPr bwMode="auto">
          <a:xfrm>
            <a:off x="481013" y="3838575"/>
            <a:ext cx="3652838" cy="2738438"/>
            <a:chOff x="0" y="0"/>
            <a:chExt cx="7305239" cy="5476354"/>
          </a:xfrm>
        </p:grpSpPr>
        <p:pic>
          <p:nvPicPr>
            <p:cNvPr id="22540" name="page16image17253600.jpg" descr="page16image17253600.jpg">
              <a:extLst>
                <a:ext uri="{FF2B5EF4-FFF2-40B4-BE49-F238E27FC236}">
                  <a16:creationId xmlns:a16="http://schemas.microsoft.com/office/drawing/2014/main" id="{7351F5D6-2815-4977-C55F-6524EB2EA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305240" cy="5476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2541" name="JLab Cosmic Test Stand…">
              <a:extLst>
                <a:ext uri="{FF2B5EF4-FFF2-40B4-BE49-F238E27FC236}">
                  <a16:creationId xmlns:a16="http://schemas.microsoft.com/office/drawing/2014/main" id="{299F867D-20EA-4F20-FF25-2405BF19A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76" y="117590"/>
              <a:ext cx="3227057" cy="17907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 defTabSz="173355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 defTabSz="173355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 defTabSz="173355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 defTabSz="173355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 defTabSz="1733550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defTabSz="1733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defTabSz="1733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defTabSz="1733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defTabSz="1733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eaLnBrk="1"/>
              <a:r>
                <a:rPr lang="en-US" altLang="en-US" sz="1350" b="1">
                  <a:solidFill>
                    <a:srgbClr val="000000"/>
                  </a:solidFill>
                </a:rPr>
                <a:t>JLab Cosmic Test Stand</a:t>
              </a:r>
            </a:p>
            <a:p>
              <a:pPr eaLnBrk="1"/>
              <a:r>
                <a:rPr lang="en-US" altLang="en-US" sz="1350" b="1">
                  <a:solidFill>
                    <a:srgbClr val="000000"/>
                  </a:solidFill>
                </a:rPr>
                <a:t>FEC coupled to GEM</a:t>
              </a:r>
            </a:p>
          </p:txBody>
        </p:sp>
      </p:grpSp>
      <p:grpSp>
        <p:nvGrpSpPr>
          <p:cNvPr id="22534" name="Group">
            <a:extLst>
              <a:ext uri="{FF2B5EF4-FFF2-40B4-BE49-F238E27FC236}">
                <a16:creationId xmlns:a16="http://schemas.microsoft.com/office/drawing/2014/main" id="{8C55BC1B-52B9-1B27-3B08-2185487A6FCE}"/>
              </a:ext>
            </a:extLst>
          </p:cNvPr>
          <p:cNvGrpSpPr>
            <a:grpSpLocks/>
          </p:cNvGrpSpPr>
          <p:nvPr/>
        </p:nvGrpSpPr>
        <p:grpSpPr bwMode="auto">
          <a:xfrm>
            <a:off x="215107" y="652463"/>
            <a:ext cx="4184650" cy="2917032"/>
            <a:chOff x="0" y="0"/>
            <a:chExt cx="8368520" cy="5834052"/>
          </a:xfrm>
        </p:grpSpPr>
        <p:pic>
          <p:nvPicPr>
            <p:cNvPr id="22538" name="page3image16786784.jpg" descr="page3image16786784.jpg">
              <a:extLst>
                <a:ext uri="{FF2B5EF4-FFF2-40B4-BE49-F238E27FC236}">
                  <a16:creationId xmlns:a16="http://schemas.microsoft.com/office/drawing/2014/main" id="{2C358B16-151D-1720-E0EB-2FD3268BB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"/>
            <a:stretch>
              <a:fillRect/>
            </a:stretch>
          </p:blipFill>
          <p:spPr bwMode="auto">
            <a:xfrm>
              <a:off x="0" y="0"/>
              <a:ext cx="8368521" cy="5834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2539" name="FEC, 5 Sampa chips (160ch)">
              <a:extLst>
                <a:ext uri="{FF2B5EF4-FFF2-40B4-BE49-F238E27FC236}">
                  <a16:creationId xmlns:a16="http://schemas.microsoft.com/office/drawing/2014/main" id="{3E2F8756-6282-6CAF-6FD1-6D7FFD4D1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668" y="3982257"/>
              <a:ext cx="2570041" cy="1100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1pPr>
              <a:lvl2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2pPr>
              <a:lvl3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3pPr>
              <a:lvl4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4pPr>
              <a:lvl5pPr algn="ctr"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5pPr>
              <a:lvl6pPr marL="4572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6pPr>
              <a:lvl7pPr marL="9144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7pPr>
              <a:lvl8pPr marL="13716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8pPr>
              <a:lvl9pPr marL="1828800" indent="18288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5E5E5E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defRPr>
              </a:lvl9pPr>
            </a:lstStyle>
            <a:p>
              <a:pPr algn="r"/>
              <a:r>
                <a:rPr lang="en-US" altLang="en-US" sz="135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FEC, 5 Sampa chips (160ch)</a:t>
              </a:r>
            </a:p>
          </p:txBody>
        </p:sp>
      </p:grpSp>
      <p:sp>
        <p:nvSpPr>
          <p:cNvPr id="22535" name="Triggerless Readout at JLab">
            <a:extLst>
              <a:ext uri="{FF2B5EF4-FFF2-40B4-BE49-F238E27FC236}">
                <a16:creationId xmlns:a16="http://schemas.microsoft.com/office/drawing/2014/main" id="{869FBD88-EDA9-2F65-7A94-12B8B9D2E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414" y="39936"/>
            <a:ext cx="292317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eaLnBrk="1"/>
            <a:r>
              <a:rPr lang="en-US" altLang="en-US" sz="2000" b="1">
                <a:solidFill>
                  <a:srgbClr val="FFFFFF"/>
                </a:solidFill>
              </a:rPr>
              <a:t>Triggerless Readout at JLab</a:t>
            </a:r>
          </a:p>
        </p:txBody>
      </p:sp>
      <p:pic>
        <p:nvPicPr>
          <p:cNvPr id="22536" name="Image" descr="Image">
            <a:extLst>
              <a:ext uri="{FF2B5EF4-FFF2-40B4-BE49-F238E27FC236}">
                <a16:creationId xmlns:a16="http://schemas.microsoft.com/office/drawing/2014/main" id="{47A997E2-27F5-28C9-436E-935C2E7EA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t="72450" r="16391"/>
          <a:stretch>
            <a:fillRect/>
          </a:stretch>
        </p:blipFill>
        <p:spPr bwMode="auto">
          <a:xfrm>
            <a:off x="5664200" y="2659857"/>
            <a:ext cx="299164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2537" name="All pics:…">
            <a:extLst>
              <a:ext uri="{FF2B5EF4-FFF2-40B4-BE49-F238E27FC236}">
                <a16:creationId xmlns:a16="http://schemas.microsoft.com/office/drawing/2014/main" id="{ABEBCFAB-83FB-3912-8063-6CD1BC808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344" y="1171977"/>
            <a:ext cx="1313656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algn="ctr"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18288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l"/>
            <a:r>
              <a:rPr lang="en-US" altLang="en-US" sz="11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All pics:</a:t>
            </a:r>
          </a:p>
          <a:p>
            <a:pPr algn="l"/>
            <a:r>
              <a:rPr lang="en-US" altLang="en-US" sz="11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E. </a:t>
            </a:r>
            <a:r>
              <a:rPr lang="en-US" altLang="en-US" sz="11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Jastrzembski</a:t>
            </a:r>
            <a:r>
              <a:rPr lang="en-US" altLang="en-US" sz="11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15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JLab</a:t>
            </a:r>
            <a:endParaRPr lang="en-US" altLang="en-US" sz="11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E27A88-F358-0610-0A1D-A0967582F2F1}"/>
              </a:ext>
            </a:extLst>
          </p:cNvPr>
          <p:cNvSpPr txBox="1"/>
          <p:nvPr/>
        </p:nvSpPr>
        <p:spPr>
          <a:xfrm>
            <a:off x="8950588" y="50564"/>
            <a:ext cx="32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credit: Rachel Montgomery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1ED96554-B7CF-FA41-93DC-015A0B89B7EA}"/>
              </a:ext>
            </a:extLst>
          </p:cNvPr>
          <p:cNvSpPr/>
          <p:nvPr/>
        </p:nvSpPr>
        <p:spPr>
          <a:xfrm>
            <a:off x="5942397" y="1087657"/>
            <a:ext cx="4159651" cy="5557172"/>
          </a:xfrm>
          <a:prstGeom prst="cube">
            <a:avLst>
              <a:gd name="adj" fmla="val 116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76EF5CD-1558-0546-9D6D-A197B01FE009}"/>
              </a:ext>
            </a:extLst>
          </p:cNvPr>
          <p:cNvSpPr/>
          <p:nvPr/>
        </p:nvSpPr>
        <p:spPr>
          <a:xfrm>
            <a:off x="1705637" y="1087656"/>
            <a:ext cx="4159651" cy="5557172"/>
          </a:xfrm>
          <a:prstGeom prst="cube">
            <a:avLst>
              <a:gd name="adj" fmla="val 116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Google Shape;102;p4"/>
          <p:cNvSpPr txBox="1"/>
          <p:nvPr/>
        </p:nvSpPr>
        <p:spPr>
          <a:xfrm>
            <a:off x="1800413" y="441477"/>
            <a:ext cx="822816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2700" dirty="0">
                <a:latin typeface="+mj-lt"/>
                <a:ea typeface="Arial"/>
                <a:cs typeface="Arial"/>
                <a:sym typeface="Arial"/>
              </a:rPr>
              <a:t>Tools to probe pion structure</a:t>
            </a:r>
            <a:endParaRPr sz="27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1800414" y="1769859"/>
            <a:ext cx="8228167" cy="373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en-US" sz="1996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996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5DF58-3A7B-A042-9B95-867774160C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225" y="1166274"/>
            <a:ext cx="1855082" cy="1855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8C4D20-4347-E742-B5E8-1F0BDFA7DE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948" y="1166274"/>
            <a:ext cx="3710164" cy="185508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E0C8BC-314C-224C-83B1-E43F26CE117D}"/>
              </a:ext>
            </a:extLst>
          </p:cNvPr>
          <p:cNvCxnSpPr/>
          <p:nvPr/>
        </p:nvCxnSpPr>
        <p:spPr>
          <a:xfrm flipV="1">
            <a:off x="2853714" y="2125804"/>
            <a:ext cx="0" cy="83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0C707A-4CCE-5D4C-B71B-A540808720EA}"/>
              </a:ext>
            </a:extLst>
          </p:cNvPr>
          <p:cNvCxnSpPr/>
          <p:nvPr/>
        </p:nvCxnSpPr>
        <p:spPr>
          <a:xfrm>
            <a:off x="2853715" y="2958358"/>
            <a:ext cx="4586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EFFA903-D6DC-8940-BD73-C7978E9F2BD8}"/>
              </a:ext>
            </a:extLst>
          </p:cNvPr>
          <p:cNvSpPr txBox="1"/>
          <p:nvPr/>
        </p:nvSpPr>
        <p:spPr>
          <a:xfrm>
            <a:off x="2740828" y="295835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87075B-C9E1-7D48-B4A8-D2CC917DB9E6}"/>
              </a:ext>
            </a:extLst>
          </p:cNvPr>
          <p:cNvSpPr txBox="1"/>
          <p:nvPr/>
        </p:nvSpPr>
        <p:spPr>
          <a:xfrm rot="16200000">
            <a:off x="2218368" y="2450358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0CBF0E-A943-A04C-8F5F-74EB566CAC01}"/>
              </a:ext>
            </a:extLst>
          </p:cNvPr>
          <p:cNvCxnSpPr/>
          <p:nvPr/>
        </p:nvCxnSpPr>
        <p:spPr>
          <a:xfrm flipV="1">
            <a:off x="6426103" y="2089962"/>
            <a:ext cx="0" cy="83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7FD5D8-D4D0-4742-9ACC-90E02B0D2FC7}"/>
              </a:ext>
            </a:extLst>
          </p:cNvPr>
          <p:cNvCxnSpPr/>
          <p:nvPr/>
        </p:nvCxnSpPr>
        <p:spPr>
          <a:xfrm>
            <a:off x="6426104" y="2922516"/>
            <a:ext cx="4586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8512ECE-B161-F449-8449-A0B7CBD3455A}"/>
              </a:ext>
            </a:extLst>
          </p:cNvPr>
          <p:cNvSpPr txBox="1"/>
          <p:nvPr/>
        </p:nvSpPr>
        <p:spPr>
          <a:xfrm>
            <a:off x="6313217" y="290144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F4CD91-3200-F44A-AE60-B178DB268EB5}"/>
              </a:ext>
            </a:extLst>
          </p:cNvPr>
          <p:cNvSpPr txBox="1"/>
          <p:nvPr/>
        </p:nvSpPr>
        <p:spPr>
          <a:xfrm rot="16200000">
            <a:off x="5790757" y="241451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968A4B-52BA-9D4E-BDCB-55C2820CCC30}"/>
              </a:ext>
            </a:extLst>
          </p:cNvPr>
          <p:cNvSpPr txBox="1"/>
          <p:nvPr/>
        </p:nvSpPr>
        <p:spPr>
          <a:xfrm>
            <a:off x="1774516" y="3474784"/>
            <a:ext cx="4000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INELASTIC SCATTERING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Lepton scatters from hadron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Exchange of virtual photon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Excited states of the hadron (or more)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Doesn’t differentiate between quark and antiquark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C4E28-6961-E243-92F3-D09350E05AB8}"/>
              </a:ext>
            </a:extLst>
          </p:cNvPr>
          <p:cNvSpPr txBox="1"/>
          <p:nvPr/>
        </p:nvSpPr>
        <p:spPr>
          <a:xfrm>
            <a:off x="5991606" y="3447141"/>
            <a:ext cx="42474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DRELL YAN PROCESS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Quark from hadron annihilates with antiquark from another hadron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Virtual photon is created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Decays into a lepton + antilepton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Unique sensitivity to the anti-quark distributions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DACF6AF6-9148-9DE3-E5B7-5FAD20F4C8A0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98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/>
          <p:nvPr/>
        </p:nvSpPr>
        <p:spPr>
          <a:xfrm>
            <a:off x="1711849" y="707258"/>
            <a:ext cx="8228167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400" dirty="0">
                <a:latin typeface="+mj-lt"/>
                <a:ea typeface="Arial"/>
                <a:cs typeface="Arial"/>
                <a:sym typeface="Arial"/>
              </a:rPr>
              <a:t>mTPC CELLS</a:t>
            </a:r>
            <a:endParaRPr sz="440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569" y="2161942"/>
            <a:ext cx="3974285" cy="337344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4" name="Google Shape;184;p10"/>
          <p:cNvSpPr txBox="1"/>
          <p:nvPr/>
        </p:nvSpPr>
        <p:spPr>
          <a:xfrm>
            <a:off x="6141571" y="2988724"/>
            <a:ext cx="464143" cy="25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089" dirty="0">
                <a:latin typeface="Arial"/>
                <a:ea typeface="Arial"/>
                <a:cs typeface="Arial"/>
                <a:sym typeface="Arial"/>
              </a:rPr>
              <a:t>5 cm</a:t>
            </a:r>
            <a:endParaRPr sz="1089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6174570" y="4012005"/>
            <a:ext cx="663715" cy="25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089" dirty="0">
                <a:latin typeface="Arial"/>
                <a:ea typeface="Arial"/>
                <a:cs typeface="Arial"/>
                <a:sym typeface="Arial"/>
              </a:rPr>
              <a:t>15 cm</a:t>
            </a:r>
            <a:endParaRPr sz="1089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0"/>
          <p:cNvSpPr txBox="1"/>
          <p:nvPr/>
        </p:nvSpPr>
        <p:spPr>
          <a:xfrm>
            <a:off x="7512450" y="5113745"/>
            <a:ext cx="857734" cy="26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180" b="1" dirty="0">
                <a:latin typeface="Arial"/>
                <a:ea typeface="Arial"/>
                <a:cs typeface="Arial"/>
                <a:sym typeface="Arial"/>
              </a:rPr>
              <a:t>Cathode</a:t>
            </a:r>
            <a:endParaRPr sz="1180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" name="Google Shape;189;p10"/>
          <p:cNvCxnSpPr>
            <a:cxnSpLocks/>
          </p:cNvCxnSpPr>
          <p:nvPr/>
        </p:nvCxnSpPr>
        <p:spPr>
          <a:xfrm flipH="1">
            <a:off x="7638204" y="2988723"/>
            <a:ext cx="1327552" cy="292133"/>
          </a:xfrm>
          <a:prstGeom prst="straightConnector1">
            <a:avLst/>
          </a:prstGeom>
          <a:noFill/>
          <a:ln w="10075" cap="flat" cmpd="sng">
            <a:solidFill>
              <a:srgbClr val="EF41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0" name="Google Shape;190;p10"/>
          <p:cNvCxnSpPr>
            <a:cxnSpLocks/>
          </p:cNvCxnSpPr>
          <p:nvPr/>
        </p:nvCxnSpPr>
        <p:spPr>
          <a:xfrm flipH="1">
            <a:off x="8132991" y="2988722"/>
            <a:ext cx="819503" cy="693756"/>
          </a:xfrm>
          <a:prstGeom prst="straightConnector1">
            <a:avLst/>
          </a:prstGeom>
          <a:noFill/>
          <a:ln w="10075" cap="flat" cmpd="sng">
            <a:solidFill>
              <a:srgbClr val="EF413D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92" name="Google Shape;192;p10"/>
          <p:cNvCxnSpPr/>
          <p:nvPr/>
        </p:nvCxnSpPr>
        <p:spPr>
          <a:xfrm rot="10800000">
            <a:off x="7497753" y="4262054"/>
            <a:ext cx="414821" cy="0"/>
          </a:xfrm>
          <a:prstGeom prst="straightConnector1">
            <a:avLst/>
          </a:prstGeom>
          <a:noFill/>
          <a:ln w="10075" cap="flat" cmpd="sng">
            <a:solidFill>
              <a:srgbClr val="8F187C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93" name="Google Shape;193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849" y="2161943"/>
            <a:ext cx="3595113" cy="337344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94" name="Google Shape;194;p10"/>
          <p:cNvSpPr txBox="1"/>
          <p:nvPr/>
        </p:nvSpPr>
        <p:spPr>
          <a:xfrm>
            <a:off x="7205847" y="2121765"/>
            <a:ext cx="2867495" cy="26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180" dirty="0">
                <a:latin typeface="Arial"/>
                <a:ea typeface="Arial"/>
                <a:cs typeface="Arial"/>
                <a:sym typeface="Arial"/>
              </a:rPr>
              <a:t>Target cell: Al straw</a:t>
            </a:r>
            <a:endParaRPr sz="118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 txBox="1"/>
          <p:nvPr/>
        </p:nvSpPr>
        <p:spPr>
          <a:xfrm>
            <a:off x="8909065" y="3348550"/>
            <a:ext cx="1327430" cy="44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180" dirty="0">
                <a:latin typeface="Arial"/>
                <a:ea typeface="Arial"/>
                <a:cs typeface="Arial"/>
                <a:sym typeface="Arial"/>
              </a:rPr>
              <a:t>Inner electrode: </a:t>
            </a:r>
            <a:endParaRPr sz="1180" dirty="0">
              <a:latin typeface="Arial"/>
              <a:ea typeface="Arial"/>
              <a:cs typeface="Arial"/>
              <a:sym typeface="Arial"/>
            </a:endParaRPr>
          </a:p>
          <a:p>
            <a:endParaRPr sz="118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0"/>
          <p:cNvSpPr txBox="1"/>
          <p:nvPr/>
        </p:nvSpPr>
        <p:spPr>
          <a:xfrm>
            <a:off x="8952493" y="4932205"/>
            <a:ext cx="1327430" cy="44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180" dirty="0">
                <a:latin typeface="Arial"/>
                <a:ea typeface="Arial"/>
                <a:cs typeface="Arial"/>
                <a:sym typeface="Arial"/>
              </a:rPr>
              <a:t>Outer electrode: </a:t>
            </a:r>
            <a:endParaRPr sz="1180" dirty="0">
              <a:latin typeface="Arial"/>
              <a:ea typeface="Arial"/>
              <a:cs typeface="Arial"/>
              <a:sym typeface="Arial"/>
            </a:endParaRPr>
          </a:p>
          <a:p>
            <a:endParaRPr sz="118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383000">
            <a:off x="4953784" y="4889590"/>
            <a:ext cx="1271576" cy="1074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/>
          <p:cNvSpPr txBox="1"/>
          <p:nvPr/>
        </p:nvSpPr>
        <p:spPr>
          <a:xfrm>
            <a:off x="8965756" y="3923408"/>
            <a:ext cx="1520960" cy="567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pPr marL="195971" indent="-195971">
              <a:buClr>
                <a:srgbClr val="000000"/>
              </a:buClr>
              <a:buSzPts val="585"/>
              <a:buFont typeface="Noto Sans Symbols"/>
              <a:buChar char="●"/>
            </a:pPr>
            <a:r>
              <a:rPr lang="en-US" sz="1050" dirty="0">
                <a:latin typeface="Arial"/>
                <a:ea typeface="Arial"/>
                <a:cs typeface="Arial"/>
                <a:sym typeface="Arial"/>
              </a:rPr>
              <a:t>Each readout disc: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  <a:p>
            <a:pPr marL="391943" lvl="1" indent="-195971">
              <a:buClr>
                <a:srgbClr val="000000"/>
              </a:buClr>
              <a:buSzPts val="585"/>
              <a:buFont typeface="Noto Sans Symbols"/>
              <a:buChar char="●"/>
            </a:pPr>
            <a:r>
              <a:rPr lang="en-US" sz="1050" dirty="0">
                <a:latin typeface="Arial"/>
                <a:ea typeface="Arial"/>
                <a:cs typeface="Arial"/>
                <a:sym typeface="Arial"/>
              </a:rPr>
              <a:t>1 readout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  <a:p>
            <a:pPr marL="391943" lvl="1" indent="-195971">
              <a:buClr>
                <a:srgbClr val="000000"/>
              </a:buClr>
              <a:buSzPts val="585"/>
              <a:buFont typeface="Noto Sans Symbols"/>
              <a:buChar char="●"/>
            </a:pPr>
            <a:r>
              <a:rPr lang="en-US" sz="1050" dirty="0">
                <a:latin typeface="Arial"/>
                <a:ea typeface="Arial"/>
                <a:cs typeface="Arial"/>
                <a:sym typeface="Arial"/>
              </a:rPr>
              <a:t>2 GEM</a:t>
            </a:r>
            <a:endParaRPr sz="105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8930298" y="2880060"/>
            <a:ext cx="1284967" cy="62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ctr" anchorCtr="0">
            <a:spAutoFit/>
          </a:bodyPr>
          <a:lstStyle/>
          <a:p>
            <a:pPr algn="ctr"/>
            <a:r>
              <a:rPr lang="en-US" sz="1180" dirty="0">
                <a:latin typeface="Arial"/>
                <a:ea typeface="Arial"/>
                <a:cs typeface="Arial"/>
                <a:sym typeface="Arial"/>
              </a:rPr>
              <a:t>All volumes: He </a:t>
            </a:r>
            <a:endParaRPr sz="1180" dirty="0"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1180" dirty="0">
                <a:latin typeface="Arial"/>
                <a:ea typeface="Arial"/>
                <a:cs typeface="Arial"/>
                <a:sym typeface="Arial"/>
              </a:rPr>
              <a:t>(under study)</a:t>
            </a:r>
            <a:endParaRPr sz="1180" dirty="0">
              <a:latin typeface="Arial"/>
              <a:ea typeface="Arial"/>
              <a:cs typeface="Arial"/>
              <a:sym typeface="Arial"/>
            </a:endParaRPr>
          </a:p>
          <a:p>
            <a:endParaRPr sz="118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83;p10">
            <a:extLst>
              <a:ext uri="{FF2B5EF4-FFF2-40B4-BE49-F238E27FC236}">
                <a16:creationId xmlns:a16="http://schemas.microsoft.com/office/drawing/2014/main" id="{2BD86947-73CA-334F-A9BF-6898BF3B56AF}"/>
              </a:ext>
            </a:extLst>
          </p:cNvPr>
          <p:cNvSpPr txBox="1"/>
          <p:nvPr/>
        </p:nvSpPr>
        <p:spPr>
          <a:xfrm>
            <a:off x="3139594" y="5289812"/>
            <a:ext cx="541555" cy="25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089" dirty="0">
                <a:latin typeface="Arial"/>
                <a:ea typeface="Arial"/>
                <a:cs typeface="Arial"/>
                <a:sym typeface="Arial"/>
              </a:rPr>
              <a:t>40 cm</a:t>
            </a:r>
            <a:endParaRPr sz="1089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8239956-2C44-9852-8475-D8519B213477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86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/>
        </p:nvSpPr>
        <p:spPr>
          <a:xfrm>
            <a:off x="1961684" y="1296971"/>
            <a:ext cx="82281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3000" dirty="0">
                <a:latin typeface="+mj-lt"/>
                <a:ea typeface="Arial"/>
                <a:cs typeface="Arial"/>
                <a:sym typeface="Arial"/>
              </a:rPr>
              <a:t>Projected results in </a:t>
            </a:r>
            <a:r>
              <a:rPr lang="en-US" sz="3000" dirty="0" err="1">
                <a:latin typeface="+mj-lt"/>
                <a:ea typeface="Arial"/>
                <a:cs typeface="Arial"/>
                <a:sym typeface="Arial"/>
              </a:rPr>
              <a:t>Bjorken</a:t>
            </a:r>
            <a:r>
              <a:rPr lang="en-US" sz="3000" dirty="0">
                <a:latin typeface="+mj-lt"/>
                <a:ea typeface="Arial"/>
                <a:cs typeface="Arial"/>
                <a:sym typeface="Arial"/>
              </a:rPr>
              <a:t>-</a:t>
            </a:r>
            <a:r>
              <a:rPr lang="en-US" sz="3000" i="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</a:t>
            </a:r>
            <a:endParaRPr sz="3000" i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6" name="Google Shape;246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677" y="2599829"/>
            <a:ext cx="4330803" cy="292857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47" name="Google Shape;247;p14"/>
          <p:cNvSpPr txBox="1"/>
          <p:nvPr/>
        </p:nvSpPr>
        <p:spPr>
          <a:xfrm>
            <a:off x="1698900" y="2004265"/>
            <a:ext cx="4206356" cy="49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350" dirty="0">
                <a:latin typeface="+mj-lt"/>
                <a:ea typeface="Arial"/>
                <a:cs typeface="Arial"/>
                <a:sym typeface="Arial"/>
              </a:rPr>
              <a:t>-At fixed x, highest x points are the lowest t values</a:t>
            </a:r>
            <a:endParaRPr sz="1350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640" y="2620082"/>
            <a:ext cx="4380451" cy="292040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6203639" y="1930770"/>
            <a:ext cx="3982288" cy="86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8" tIns="40829" rIns="81658" bIns="40829" anchor="t" anchorCtr="0">
            <a:spAutoFit/>
          </a:bodyPr>
          <a:lstStyle/>
          <a:p>
            <a:r>
              <a:rPr lang="en-US" sz="1271" dirty="0">
                <a:latin typeface="+mj-lt"/>
                <a:ea typeface="Arial"/>
                <a:cs typeface="Arial"/>
                <a:sym typeface="Arial"/>
              </a:rPr>
              <a:t>-Not expected to measure below 150 </a:t>
            </a:r>
            <a:r>
              <a:rPr lang="en-US" sz="1271" i="1" dirty="0">
                <a:latin typeface="+mj-lt"/>
                <a:ea typeface="Times New Roman"/>
                <a:cs typeface="Times New Roman"/>
                <a:sym typeface="Times New Roman"/>
              </a:rPr>
              <a:t>MeV/c</a:t>
            </a:r>
            <a:r>
              <a:rPr lang="en-US" sz="1271" dirty="0">
                <a:latin typeface="+mj-lt"/>
                <a:ea typeface="Arial"/>
                <a:cs typeface="Arial"/>
                <a:sym typeface="Arial"/>
              </a:rPr>
              <a:t> due to</a:t>
            </a:r>
            <a:endParaRPr sz="1271" dirty="0"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271" dirty="0">
                <a:latin typeface="+mj-lt"/>
                <a:ea typeface="Arial"/>
                <a:cs typeface="Arial"/>
                <a:sym typeface="Arial"/>
              </a:rPr>
              <a:t>increased background constraints →  larger</a:t>
            </a:r>
            <a:endParaRPr sz="1271" dirty="0"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271" dirty="0">
                <a:latin typeface="+mj-lt"/>
                <a:ea typeface="Arial"/>
                <a:cs typeface="Arial"/>
                <a:sym typeface="Arial"/>
              </a:rPr>
              <a:t>statistical uncertainties</a:t>
            </a:r>
            <a:endParaRPr sz="1271" dirty="0"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250" name="Google Shape;250;p14"/>
          <p:cNvCxnSpPr/>
          <p:nvPr/>
        </p:nvCxnSpPr>
        <p:spPr>
          <a:xfrm>
            <a:off x="9441455" y="2689511"/>
            <a:ext cx="829643" cy="248893"/>
          </a:xfrm>
          <a:prstGeom prst="straightConnector1">
            <a:avLst/>
          </a:prstGeom>
          <a:noFill/>
          <a:ln w="12600" cap="flat" cmpd="sng">
            <a:solidFill>
              <a:srgbClr val="EF413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14"/>
          <p:cNvCxnSpPr/>
          <p:nvPr/>
        </p:nvCxnSpPr>
        <p:spPr>
          <a:xfrm rot="10800000" flipH="1">
            <a:off x="9571861" y="2701294"/>
            <a:ext cx="829643" cy="248893"/>
          </a:xfrm>
          <a:prstGeom prst="straightConnector1">
            <a:avLst/>
          </a:prstGeom>
          <a:noFill/>
          <a:ln w="12600" cap="flat" cmpd="sng">
            <a:solidFill>
              <a:srgbClr val="EF413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450CB24-ECD6-3E1F-D6B8-A56D327FFEC9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30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5827" y="394929"/>
            <a:ext cx="7157398" cy="1092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Justification of the meson cloud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45690" y="2108476"/>
            <a:ext cx="2730726" cy="3777974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dirty="0"/>
              <a:t>Symmetric (perturbative and non-perturbative) component cancels away in the difference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Remaining non perturbative asymmetric contribution interpreted in terms of a meson cloud due to virtual meson nucleon Fock state fluctuations</a:t>
            </a:r>
          </a:p>
        </p:txBody>
      </p:sp>
      <p:pic>
        <p:nvPicPr>
          <p:cNvPr id="5" name="Picture 4" descr="Screen Shot 2019-01-21 at 2.47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25" y="2108477"/>
            <a:ext cx="3320516" cy="3291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938719" y="5550780"/>
            <a:ext cx="23823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Peng</a:t>
            </a:r>
            <a:r>
              <a:rPr lang="en-US" sz="1050" dirty="0"/>
              <a:t> </a:t>
            </a:r>
            <a:r>
              <a:rPr lang="en-US" sz="1050" i="1" dirty="0"/>
              <a:t>et al. </a:t>
            </a:r>
            <a:r>
              <a:rPr lang="en-US" sz="1050" dirty="0"/>
              <a:t>Phys. Rev. D 58 092004</a:t>
            </a:r>
          </a:p>
        </p:txBody>
      </p:sp>
      <p:grpSp>
        <p:nvGrpSpPr>
          <p:cNvPr id="8" name="Google Shape;95;p3">
            <a:extLst>
              <a:ext uri="{FF2B5EF4-FFF2-40B4-BE49-F238E27FC236}">
                <a16:creationId xmlns:a16="http://schemas.microsoft.com/office/drawing/2014/main" id="{8E59399A-02EF-F549-820F-895FDD90284B}"/>
              </a:ext>
            </a:extLst>
          </p:cNvPr>
          <p:cNvGrpSpPr/>
          <p:nvPr/>
        </p:nvGrpSpPr>
        <p:grpSpPr>
          <a:xfrm>
            <a:off x="406400" y="1487128"/>
            <a:ext cx="3035403" cy="4063651"/>
            <a:chOff x="118980" y="1920241"/>
            <a:chExt cx="1898460" cy="2906640"/>
          </a:xfrm>
        </p:grpSpPr>
        <p:pic>
          <p:nvPicPr>
            <p:cNvPr id="9" name="Google Shape;96;p3">
              <a:extLst>
                <a:ext uri="{FF2B5EF4-FFF2-40B4-BE49-F238E27FC236}">
                  <a16:creationId xmlns:a16="http://schemas.microsoft.com/office/drawing/2014/main" id="{B615C211-8DC3-984B-B617-0EEC3A644C1F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040" y="2480400"/>
              <a:ext cx="1751400" cy="232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97;p3">
              <a:extLst>
                <a:ext uri="{FF2B5EF4-FFF2-40B4-BE49-F238E27FC236}">
                  <a16:creationId xmlns:a16="http://schemas.microsoft.com/office/drawing/2014/main" id="{9A97DDA4-4ACD-CE49-B2E5-9217DE39A7B1}"/>
                </a:ext>
              </a:extLst>
            </p:cNvPr>
            <p:cNvSpPr txBox="1"/>
            <p:nvPr/>
          </p:nvSpPr>
          <p:spPr>
            <a:xfrm rot="16200000">
              <a:off x="-1250280" y="3289501"/>
              <a:ext cx="2906640" cy="168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spAutoFit/>
            </a:bodyPr>
            <a:lstStyle/>
            <a:p>
              <a:r>
                <a:rPr lang="en-US" sz="600" dirty="0">
                  <a:latin typeface="Arial"/>
                  <a:ea typeface="Arial"/>
                  <a:cs typeface="Arial"/>
                  <a:sym typeface="Arial"/>
                </a:rPr>
                <a:t>Credit: Joshua Rubin, Argonne National Laboratory</a:t>
              </a:r>
              <a:endParaRPr sz="600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23BDAB7-E324-3544-9F17-B1EBCABEF91D}"/>
              </a:ext>
            </a:extLst>
          </p:cNvPr>
          <p:cNvSpPr txBox="1"/>
          <p:nvPr/>
        </p:nvSpPr>
        <p:spPr>
          <a:xfrm>
            <a:off x="7519891" y="1857626"/>
            <a:ext cx="2173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E866/</a:t>
            </a:r>
            <a:r>
              <a:rPr lang="en-US" sz="1350" dirty="0" err="1"/>
              <a:t>NuSea</a:t>
            </a:r>
            <a:r>
              <a:rPr lang="en-US" sz="1350" dirty="0"/>
              <a:t> Experiment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97FA51C-D90B-E44D-6F3C-C4E15B26464A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71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1-21 at 2.4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148" y="1402094"/>
            <a:ext cx="5911702" cy="4342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34023" y="6096729"/>
            <a:ext cx="2917770" cy="621975"/>
          </a:xfr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Proton can be rewritten in terms of virtual meson nucleon fock fluctuations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514" y="419625"/>
            <a:ext cx="49037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NAIVE MESON CLOUD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472EAA-D485-094B-A9F6-7750F96712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023" y="5408170"/>
            <a:ext cx="2917770" cy="688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BED5CFF-CC6B-F2CC-F6A8-A6093DEBD19B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09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BA6D0-6CEE-A740-AC49-21A1DBEEA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87" y="446801"/>
            <a:ext cx="9022825" cy="5077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DB037-56C7-D14C-BA0A-19A345128DFC}"/>
              </a:ext>
            </a:extLst>
          </p:cNvPr>
          <p:cNvSpPr txBox="1"/>
          <p:nvPr/>
        </p:nvSpPr>
        <p:spPr>
          <a:xfrm>
            <a:off x="1700350" y="5657850"/>
            <a:ext cx="31021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Slide credit: Carlos </a:t>
            </a:r>
            <a:r>
              <a:rPr lang="en-US" sz="1350" dirty="0" err="1"/>
              <a:t>Ayerbe</a:t>
            </a:r>
            <a:r>
              <a:rPr lang="en-US" sz="1350" dirty="0"/>
              <a:t> </a:t>
            </a:r>
            <a:r>
              <a:rPr lang="en-US" sz="1350" dirty="0" err="1"/>
              <a:t>Gayoso</a:t>
            </a:r>
            <a:endParaRPr lang="en-US" sz="1350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782F92C9-8CE5-9981-261A-60235EA9746C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44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25313-E847-5249-A433-B596D1CB3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365" y="1213756"/>
            <a:ext cx="8032976" cy="4461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2523D1-F7E6-B84F-83B5-2FAAC9265986}"/>
              </a:ext>
            </a:extLst>
          </p:cNvPr>
          <p:cNvSpPr txBox="1"/>
          <p:nvPr/>
        </p:nvSpPr>
        <p:spPr>
          <a:xfrm>
            <a:off x="1700350" y="5657850"/>
            <a:ext cx="31021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Slide credit: Carlos </a:t>
            </a:r>
            <a:r>
              <a:rPr lang="en-US" sz="1350" dirty="0" err="1"/>
              <a:t>Ayerbe</a:t>
            </a:r>
            <a:r>
              <a:rPr lang="en-US" sz="1350" dirty="0"/>
              <a:t> </a:t>
            </a:r>
            <a:r>
              <a:rPr lang="en-US" sz="1350" dirty="0" err="1"/>
              <a:t>Gayoso</a:t>
            </a:r>
            <a:endParaRPr lang="en-US" sz="1350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1376954-E3EF-9E8A-1F79-8F1C5216D0EB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60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16A8B-FB77-D54C-A9F3-55A7FEBF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9" y="273824"/>
            <a:ext cx="3635828" cy="1456267"/>
          </a:xfrm>
        </p:spPr>
        <p:txBody>
          <a:bodyPr>
            <a:normAutofit fontScale="90000"/>
          </a:bodyPr>
          <a:lstStyle/>
          <a:p>
            <a:r>
              <a:rPr lang="en-US" dirty="0"/>
              <a:t>SeaQuest results released!!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70A51-B650-C043-AEF7-04FA9EE38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42" y="1559777"/>
            <a:ext cx="4116975" cy="4830137"/>
          </a:xfrm>
        </p:spPr>
        <p:txBody>
          <a:bodyPr>
            <a:noAutofit/>
          </a:bodyPr>
          <a:lstStyle/>
          <a:p>
            <a:r>
              <a:rPr lang="en-US" sz="2000" dirty="0"/>
              <a:t>Experiment based at Fermilab</a:t>
            </a:r>
          </a:p>
          <a:p>
            <a:endParaRPr lang="en-US" sz="2000" dirty="0"/>
          </a:p>
          <a:p>
            <a:r>
              <a:rPr lang="en-US" sz="2000" dirty="0"/>
              <a:t>Uses 120 GeV proton beam on liquid hydrogen and deuterium targets to study Drell-Yan interactions and anti-quark flavor asymmetry in the nucleon</a:t>
            </a:r>
          </a:p>
          <a:p>
            <a:endParaRPr lang="en-US" sz="2000" dirty="0"/>
          </a:p>
          <a:p>
            <a:r>
              <a:rPr lang="en-US" sz="2000" dirty="0"/>
              <a:t>Meson cloud model by </a:t>
            </a:r>
            <a:r>
              <a:rPr lang="en-US" sz="2000" dirty="0" err="1"/>
              <a:t>Alberg</a:t>
            </a:r>
            <a:r>
              <a:rPr lang="en-US" sz="2000" dirty="0"/>
              <a:t> and Miller and Statistical parton distribution functions model from </a:t>
            </a:r>
            <a:r>
              <a:rPr lang="en-US" sz="2000" dirty="0" err="1"/>
              <a:t>Bourrely</a:t>
            </a:r>
            <a:r>
              <a:rPr lang="en-US" sz="2000" dirty="0"/>
              <a:t> and </a:t>
            </a:r>
            <a:r>
              <a:rPr lang="en-US" sz="2000" dirty="0" err="1"/>
              <a:t>Soffer</a:t>
            </a:r>
            <a:r>
              <a:rPr lang="en-US" sz="2000" dirty="0"/>
              <a:t> agree well with SeaQuest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12E0C-BF5D-CE49-9EBC-EB6EBE8A01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546" y="650652"/>
            <a:ext cx="6789096" cy="2320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84567-7EF8-C543-BB94-87926C3AEF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546" y="3129682"/>
            <a:ext cx="6789096" cy="3198093"/>
          </a:xfrm>
          <a:prstGeom prst="rect">
            <a:avLst/>
          </a:prstGeom>
        </p:spPr>
      </p:pic>
      <p:pic>
        <p:nvPicPr>
          <p:cNvPr id="9" name="Google Shape;158;p8">
            <a:extLst>
              <a:ext uri="{FF2B5EF4-FFF2-40B4-BE49-F238E27FC236}">
                <a16:creationId xmlns:a16="http://schemas.microsoft.com/office/drawing/2014/main" id="{73CACF39-F413-0F49-AEB5-63DA759A83F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637" y="-150666"/>
            <a:ext cx="1768760" cy="1285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879C541-9E6A-FE40-8B06-46DFFB46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9121" y="6327775"/>
            <a:ext cx="551167" cy="377825"/>
          </a:xfrm>
        </p:spPr>
        <p:txBody>
          <a:bodyPr/>
          <a:lstStyle/>
          <a:p>
            <a:fld id="{BC82C395-CFEF-1F45-8D8F-71109AACAD6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D54-AC9E-684A-B32F-A009D18F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91" y="519715"/>
            <a:ext cx="9304652" cy="1092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Accessing the pion content of the nucleon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37933-BAAC-1342-910E-18E15B4ED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712" y="1479373"/>
            <a:ext cx="3866174" cy="2210884"/>
          </a:xfrm>
        </p:spPr>
        <p:txBody>
          <a:bodyPr>
            <a:noAutofit/>
          </a:bodyPr>
          <a:lstStyle/>
          <a:p>
            <a:r>
              <a:rPr lang="en-US" sz="2000" dirty="0"/>
              <a:t>Idea that the nucleon’s mesonic content can be accessed through electron nucleon DIS has a long history (~50 years!)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14CA2-2B13-CA48-AD15-05C61212B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025" y="1731154"/>
            <a:ext cx="6184695" cy="221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042AD-DD88-EA42-9209-BF8A43900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977" y="4180517"/>
            <a:ext cx="3211128" cy="2092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" name="Google Shape;95;p3">
            <a:extLst>
              <a:ext uri="{FF2B5EF4-FFF2-40B4-BE49-F238E27FC236}">
                <a16:creationId xmlns:a16="http://schemas.microsoft.com/office/drawing/2014/main" id="{DC30B96D-9122-6440-8363-53AECB3C7A4C}"/>
              </a:ext>
            </a:extLst>
          </p:cNvPr>
          <p:cNvGrpSpPr/>
          <p:nvPr/>
        </p:nvGrpSpPr>
        <p:grpSpPr>
          <a:xfrm>
            <a:off x="1406892" y="2819060"/>
            <a:ext cx="2704358" cy="3453725"/>
            <a:chOff x="147555" y="1920240"/>
            <a:chExt cx="1869885" cy="2906640"/>
          </a:xfrm>
        </p:grpSpPr>
        <p:pic>
          <p:nvPicPr>
            <p:cNvPr id="10" name="Google Shape;96;p3">
              <a:extLst>
                <a:ext uri="{FF2B5EF4-FFF2-40B4-BE49-F238E27FC236}">
                  <a16:creationId xmlns:a16="http://schemas.microsoft.com/office/drawing/2014/main" id="{F72E4582-1B57-4B42-9545-83B64CE4EC39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040" y="2480400"/>
              <a:ext cx="1751400" cy="2327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97;p3">
              <a:extLst>
                <a:ext uri="{FF2B5EF4-FFF2-40B4-BE49-F238E27FC236}">
                  <a16:creationId xmlns:a16="http://schemas.microsoft.com/office/drawing/2014/main" id="{7EE70E08-3F7A-B141-AE9F-A2C072C821C7}"/>
                </a:ext>
              </a:extLst>
            </p:cNvPr>
            <p:cNvSpPr txBox="1"/>
            <p:nvPr/>
          </p:nvSpPr>
          <p:spPr>
            <a:xfrm rot="16200000">
              <a:off x="-1250280" y="3318075"/>
              <a:ext cx="2906640" cy="1109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spAutoFit/>
            </a:bodyPr>
            <a:lstStyle/>
            <a:p>
              <a:r>
                <a:rPr lang="en-US" sz="600" dirty="0">
                  <a:latin typeface="Arial"/>
                  <a:ea typeface="Arial"/>
                  <a:cs typeface="Arial"/>
                  <a:sym typeface="Arial"/>
                </a:rPr>
                <a:t>Credit: Joshua Rubin, Argonne National Laboratory</a:t>
              </a:r>
              <a:endParaRPr sz="600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321B97B-EA1E-4AC7-3C00-C238570838E7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16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 txBox="1">
            <a:spLocks noGrp="1"/>
          </p:cNvSpPr>
          <p:nvPr>
            <p:ph type="title"/>
          </p:nvPr>
        </p:nvSpPr>
        <p:spPr>
          <a:xfrm>
            <a:off x="1030356" y="582461"/>
            <a:ext cx="4098235" cy="563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cap="none" dirty="0">
                <a:ea typeface="Trebuchet MS"/>
                <a:cs typeface="Trebuchet MS"/>
                <a:sym typeface="Trebuchet MS"/>
              </a:rPr>
              <a:t>MODELS OF THE PION</a:t>
            </a:r>
            <a:endParaRPr sz="3200" cap="none" dirty="0">
              <a:ea typeface="Trebuchet MS"/>
              <a:cs typeface="Trebuchet MS"/>
              <a:sym typeface="Trebuchet MS"/>
            </a:endParaRPr>
          </a:p>
        </p:txBody>
      </p:sp>
      <p:sp>
        <p:nvSpPr>
          <p:cNvPr id="215" name="Google Shape;215;p20"/>
          <p:cNvSpPr txBox="1">
            <a:spLocks noGrp="1"/>
          </p:cNvSpPr>
          <p:nvPr>
            <p:ph type="body" idx="1"/>
          </p:nvPr>
        </p:nvSpPr>
        <p:spPr>
          <a:xfrm>
            <a:off x="1162988" y="1375891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Nambu and </a:t>
            </a:r>
            <a:r>
              <a:rPr lang="en-US" sz="2000" dirty="0" err="1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Jona-Lasinio</a:t>
            </a: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 Model:</a:t>
            </a:r>
            <a:endParaRPr dirty="0">
              <a:solidFill>
                <a:srgbClr val="FFC000"/>
              </a:solidFill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R. Davidson, E. Arriola, PLB (1995)</a:t>
            </a:r>
            <a:endParaRPr dirty="0"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J.T. </a:t>
            </a:r>
            <a:r>
              <a:rPr lang="en-US" sz="1400" dirty="0" err="1">
                <a:latin typeface="+mj-lt"/>
                <a:ea typeface="Calibri"/>
                <a:cs typeface="Calibri"/>
                <a:sym typeface="Calibri"/>
              </a:rPr>
              <a:t>Londergan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400" i="1" dirty="0">
                <a:latin typeface="+mj-lt"/>
                <a:ea typeface="Calibri"/>
                <a:cs typeface="Calibri"/>
                <a:sym typeface="Calibri"/>
              </a:rPr>
              <a:t>et al.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PLB (1994).</a:t>
            </a:r>
            <a:endParaRPr dirty="0"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T. </a:t>
            </a:r>
            <a:r>
              <a:rPr lang="en-US" sz="1400" dirty="0" err="1">
                <a:latin typeface="+mj-lt"/>
                <a:ea typeface="Calibri"/>
                <a:cs typeface="Calibri"/>
                <a:sym typeface="Calibri"/>
              </a:rPr>
              <a:t>Shigetani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400" i="1" dirty="0">
                <a:latin typeface="+mj-lt"/>
                <a:ea typeface="Calibri"/>
                <a:cs typeface="Calibri"/>
                <a:sym typeface="Calibri"/>
              </a:rPr>
              <a:t>et al.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PLB (1993).</a:t>
            </a:r>
            <a:endParaRPr dirty="0">
              <a:latin typeface="+mj-lt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Dyson Schwinger Equation:</a:t>
            </a:r>
            <a:endParaRPr dirty="0">
              <a:solidFill>
                <a:srgbClr val="FFC000"/>
              </a:solidFill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M. Hecht</a:t>
            </a:r>
            <a:r>
              <a:rPr lang="en-US" sz="1400" i="1" dirty="0">
                <a:latin typeface="+mj-lt"/>
                <a:ea typeface="Calibri"/>
                <a:cs typeface="Calibri"/>
                <a:sym typeface="Calibri"/>
              </a:rPr>
              <a:t> et al.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PRD (2001).</a:t>
            </a: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Calibri"/>
                <a:sym typeface="Calibri"/>
              </a:rPr>
              <a:t>L. Chang et al</a:t>
            </a:r>
            <a:endParaRPr dirty="0">
              <a:latin typeface="+mj-lt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Chiral Quark Model:</a:t>
            </a:r>
            <a:endParaRPr dirty="0">
              <a:solidFill>
                <a:srgbClr val="FFC000"/>
              </a:solidFill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K. Suzuki, W. Weise, NPA (1998).</a:t>
            </a:r>
            <a:endParaRPr dirty="0"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D. Arndt, M. Savage, </a:t>
            </a:r>
            <a:r>
              <a:rPr lang="en-US" sz="1400" dirty="0" err="1">
                <a:latin typeface="+mj-lt"/>
                <a:ea typeface="Calibri"/>
                <a:cs typeface="Calibri"/>
                <a:sym typeface="Calibri"/>
              </a:rPr>
              <a:t>nucl-th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(2001).</a:t>
            </a:r>
            <a:endParaRPr dirty="0">
              <a:latin typeface="+mj-lt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Light-front constituent quark models:</a:t>
            </a:r>
            <a:endParaRPr dirty="0">
              <a:solidFill>
                <a:srgbClr val="FFC000"/>
              </a:solidFill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Gerry Miller, </a:t>
            </a:r>
            <a:r>
              <a:rPr lang="en-US" sz="1400" i="1" dirty="0">
                <a:latin typeface="+mj-lt"/>
                <a:ea typeface="Calibri"/>
                <a:cs typeface="Calibri"/>
                <a:sym typeface="Calibri"/>
              </a:rPr>
              <a:t>et al.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(too many to list).</a:t>
            </a:r>
            <a:endParaRPr dirty="0">
              <a:latin typeface="+mj-lt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Instanton Model:</a:t>
            </a:r>
            <a:endParaRPr dirty="0">
              <a:solidFill>
                <a:srgbClr val="FFC000"/>
              </a:solidFill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A. </a:t>
            </a:r>
            <a:r>
              <a:rPr lang="en-US" sz="1400" dirty="0" err="1">
                <a:latin typeface="+mj-lt"/>
                <a:ea typeface="Calibri"/>
                <a:cs typeface="Calibri"/>
                <a:sym typeface="Calibri"/>
              </a:rPr>
              <a:t>Dorokhov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, L. </a:t>
            </a:r>
            <a:r>
              <a:rPr lang="en-US" sz="1400" dirty="0" err="1">
                <a:latin typeface="+mj-lt"/>
                <a:ea typeface="Calibri"/>
                <a:cs typeface="Calibri"/>
                <a:sym typeface="Calibri"/>
              </a:rPr>
              <a:t>Tomio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, PRD (2000).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QCD Sum Rule Calculations</a:t>
            </a:r>
            <a:endParaRPr dirty="0">
              <a:solidFill>
                <a:srgbClr val="FFC000"/>
              </a:solidFill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A. </a:t>
            </a:r>
            <a:r>
              <a:rPr lang="en-US" sz="1400" dirty="0" err="1">
                <a:latin typeface="+mj-lt"/>
                <a:ea typeface="Calibri"/>
                <a:cs typeface="Calibri"/>
                <a:sym typeface="Calibri"/>
              </a:rPr>
              <a:t>Bakulev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400" i="1" dirty="0">
                <a:latin typeface="+mj-lt"/>
                <a:ea typeface="Calibri"/>
                <a:cs typeface="Calibri"/>
                <a:sym typeface="Calibri"/>
              </a:rPr>
              <a:t>et al.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PLB (2001).</a:t>
            </a:r>
            <a:endParaRPr dirty="0">
              <a:latin typeface="+mj-lt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Lattice Gauge</a:t>
            </a:r>
            <a:endParaRPr dirty="0">
              <a:solidFill>
                <a:srgbClr val="FFC000"/>
              </a:solidFill>
              <a:latin typeface="+mj-lt"/>
            </a:endParaRPr>
          </a:p>
          <a:p>
            <a:pPr marL="4635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C. Best </a:t>
            </a:r>
            <a:r>
              <a:rPr lang="en-US" sz="1400" i="1" dirty="0">
                <a:latin typeface="+mj-lt"/>
                <a:ea typeface="Calibri"/>
                <a:cs typeface="Calibri"/>
                <a:sym typeface="Calibri"/>
              </a:rPr>
              <a:t>et al.</a:t>
            </a:r>
            <a:r>
              <a:rPr lang="en-US" sz="1400" dirty="0">
                <a:latin typeface="+mj-lt"/>
                <a:ea typeface="Calibri"/>
                <a:cs typeface="Calibri"/>
                <a:sym typeface="Calibri"/>
              </a:rPr>
              <a:t> PRD (1997).</a:t>
            </a:r>
            <a:endParaRPr dirty="0">
              <a:latin typeface="+mj-lt"/>
            </a:endParaRPr>
          </a:p>
          <a:p>
            <a:pPr marL="552450" lvl="1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endParaRPr sz="1400" dirty="0">
              <a:latin typeface="+mj-lt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Calibri"/>
                <a:cs typeface="Calibri"/>
                <a:sym typeface="Calibri"/>
              </a:rPr>
              <a:t>and more</a:t>
            </a:r>
            <a:endParaRPr sz="1600" dirty="0"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20" descr="C:\work_area\text\talk\dy-pion\all_theory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9" t="16712"/>
          <a:stretch/>
        </p:blipFill>
        <p:spPr>
          <a:xfrm>
            <a:off x="5638801" y="452848"/>
            <a:ext cx="5029200" cy="378254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 txBox="1"/>
          <p:nvPr/>
        </p:nvSpPr>
        <p:spPr>
          <a:xfrm>
            <a:off x="6096001" y="4324843"/>
            <a:ext cx="4114800" cy="1775448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some base q</a:t>
            </a:r>
            <a:r>
              <a:rPr lang="en-US" sz="24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NJL: xq(x)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(1-x)</a:t>
            </a:r>
            <a:r>
              <a:rPr lang="en-US" sz="2400" baseline="300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1</a:t>
            </a:r>
            <a:endParaRPr dirty="0"/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pQCD: xq(x)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(1-x)</a:t>
            </a:r>
            <a:r>
              <a:rPr lang="en-US" sz="2400" baseline="300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2</a:t>
            </a:r>
            <a:endParaRPr dirty="0"/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DSE: xq(x)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(1-x)</a:t>
            </a:r>
            <a:r>
              <a:rPr lang="en-US" sz="2400" baseline="300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≈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1.9</a:t>
            </a:r>
            <a:endParaRPr dirty="0"/>
          </a:p>
        </p:txBody>
      </p:sp>
      <p:sp>
        <p:nvSpPr>
          <p:cNvPr id="221" name="Google Shape;221;p20"/>
          <p:cNvSpPr txBox="1"/>
          <p:nvPr/>
        </p:nvSpPr>
        <p:spPr>
          <a:xfrm>
            <a:off x="8835886" y="626081"/>
            <a:ext cx="168288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Projection of experimental data onto x</a:t>
            </a:r>
            <a:r>
              <a:rPr lang="en-US" baseline="-25000" dirty="0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US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axis</a:t>
            </a:r>
            <a:endParaRPr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8F30E3E-9A57-8540-9FE5-7298AFBBC755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DF6CB-4EA9-C542-969A-B12CF63A4740}"/>
              </a:ext>
            </a:extLst>
          </p:cNvPr>
          <p:cNvSpPr txBox="1"/>
          <p:nvPr/>
        </p:nvSpPr>
        <p:spPr>
          <a:xfrm>
            <a:off x="8839061" y="6486617"/>
            <a:ext cx="246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credit: Paul Reimer</a:t>
            </a:r>
          </a:p>
        </p:txBody>
      </p:sp>
    </p:spTree>
    <p:extLst>
      <p:ext uri="{BB962C8B-B14F-4D97-AF65-F5344CB8AC3E}">
        <p14:creationId xmlns:p14="http://schemas.microsoft.com/office/powerpoint/2010/main" val="3736208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3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b="1" cap="none" dirty="0">
                <a:ea typeface="Trebuchet MS"/>
                <a:cs typeface="Trebuchet MS"/>
                <a:sym typeface="Trebuchet MS"/>
              </a:rPr>
              <a:t>Caveat:  x</a:t>
            </a:r>
            <a:r>
              <a:rPr lang="en-US" sz="4000" b="1" cap="none" baseline="-25000" dirty="0"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US" sz="4000" b="1" cap="none" dirty="0">
                <a:ea typeface="Trebuchet MS"/>
                <a:cs typeface="Trebuchet MS"/>
                <a:sym typeface="Trebuchet MS"/>
              </a:rPr>
              <a:t> Resolution</a:t>
            </a:r>
            <a:endParaRPr sz="4000" dirty="0"/>
          </a:p>
        </p:txBody>
      </p:sp>
      <p:pic>
        <p:nvPicPr>
          <p:cNvPr id="555" name="Google Shape;555;p43" descr="C:\work_area\text\talk\dy-pion\conway_mass_resolution.png"/>
          <p:cNvPicPr preferRelativeResize="0"/>
          <p:nvPr/>
        </p:nvPicPr>
        <p:blipFill rotWithShape="1">
          <a:blip r:embed="rId3">
            <a:alphaModFix/>
          </a:blip>
          <a:srcRect l="3555" t="3333" r="3516" b="50833"/>
          <a:stretch/>
        </p:blipFill>
        <p:spPr>
          <a:xfrm>
            <a:off x="2209800" y="1371600"/>
            <a:ext cx="3200400" cy="269398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3"/>
          <p:cNvSpPr txBox="1"/>
          <p:nvPr/>
        </p:nvSpPr>
        <p:spPr>
          <a:xfrm>
            <a:off x="6096000" y="5486401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Best case, x</a:t>
            </a:r>
            <a:r>
              <a:rPr lang="en-US" baseline="-25000" dirty="0">
                <a:latin typeface="+mj-lt"/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 and </a:t>
            </a:r>
            <a:r>
              <a:rPr lang="en-US" dirty="0" err="1">
                <a:latin typeface="+mj-lt"/>
                <a:ea typeface="Calibri"/>
                <a:cs typeface="Calibri"/>
                <a:sym typeface="Calibri"/>
              </a:rPr>
              <a:t>x</a:t>
            </a:r>
            <a:r>
              <a:rPr lang="en-US" baseline="-25000" dirty="0" err="1">
                <a:latin typeface="+mj-lt"/>
                <a:ea typeface="Calibri"/>
                <a:cs typeface="Calibri"/>
                <a:sym typeface="Calibri"/>
              </a:rPr>
              <a:t>N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 contribute equally</a:t>
            </a:r>
            <a:endParaRPr dirty="0">
              <a:latin typeface="+mj-lt"/>
            </a:endParaRPr>
          </a:p>
          <a:p>
            <a:pPr algn="ctr"/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(E866 experience </a:t>
            </a:r>
            <a:r>
              <a:rPr lang="en-US" dirty="0" err="1">
                <a:latin typeface="+mj-lt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dirty="0" err="1">
                <a:latin typeface="+mj-lt"/>
                <a:ea typeface="Calibri"/>
                <a:cs typeface="Calibri"/>
                <a:sym typeface="Calibri"/>
              </a:rPr>
              <a:t>x</a:t>
            </a:r>
            <a:r>
              <a:rPr lang="en-US" baseline="-25000" dirty="0">
                <a:latin typeface="+mj-lt"/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 = 5 </a:t>
            </a:r>
            <a:r>
              <a:rPr lang="en-US" dirty="0" err="1">
                <a:latin typeface="+mj-lt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dirty="0" err="1">
                <a:latin typeface="+mj-lt"/>
                <a:ea typeface="Calibri"/>
                <a:cs typeface="Calibri"/>
                <a:sym typeface="Calibri"/>
              </a:rPr>
              <a:t>x</a:t>
            </a:r>
            <a:r>
              <a:rPr lang="en-US" baseline="-25000" dirty="0" err="1">
                <a:latin typeface="+mj-lt"/>
                <a:ea typeface="Calibri"/>
                <a:cs typeface="Calibri"/>
                <a:sym typeface="Calibri"/>
              </a:rPr>
              <a:t>N</a:t>
            </a:r>
            <a:r>
              <a:rPr lang="en-US" dirty="0">
                <a:latin typeface="+mj-lt"/>
                <a:ea typeface="Arial"/>
                <a:cs typeface="Arial"/>
                <a:sym typeface="Arial"/>
              </a:rPr>
              <a:t>)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+mj-lt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 x</a:t>
            </a:r>
            <a:r>
              <a:rPr lang="en-US" baseline="-25000" dirty="0">
                <a:latin typeface="+mj-lt"/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/x</a:t>
            </a:r>
            <a:r>
              <a:rPr lang="en-US" baseline="-25000" dirty="0">
                <a:latin typeface="+mj-lt"/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US" dirty="0">
                <a:latin typeface="+mj-lt"/>
                <a:ea typeface="Arial"/>
                <a:cs typeface="Arial"/>
                <a:sym typeface="Arial"/>
              </a:rPr>
              <a:t>¼</a:t>
            </a:r>
            <a:r>
              <a:rPr lang="en-US" dirty="0">
                <a:latin typeface="+mj-lt"/>
                <a:ea typeface="Calibri"/>
                <a:cs typeface="Calibri"/>
                <a:sym typeface="Calibri"/>
              </a:rPr>
              <a:t> 0.14)</a:t>
            </a:r>
            <a:endParaRPr baseline="-25000" dirty="0"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557" name="Google Shape;557;p43"/>
          <p:cNvGrpSpPr/>
          <p:nvPr/>
        </p:nvGrpSpPr>
        <p:grpSpPr>
          <a:xfrm>
            <a:off x="6324600" y="1374776"/>
            <a:ext cx="4038600" cy="4035425"/>
            <a:chOff x="3024" y="578"/>
            <a:chExt cx="2544" cy="2542"/>
          </a:xfrm>
        </p:grpSpPr>
        <p:pic>
          <p:nvPicPr>
            <p:cNvPr id="558" name="Google Shape;558;p43" descr="C:\work_area\text\talk\dy-pion\conway_xres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24" y="578"/>
              <a:ext cx="2544" cy="25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9" name="Google Shape;559;p43"/>
            <p:cNvGrpSpPr/>
            <p:nvPr/>
          </p:nvGrpSpPr>
          <p:grpSpPr>
            <a:xfrm>
              <a:off x="3648" y="1248"/>
              <a:ext cx="1536" cy="1248"/>
              <a:chOff x="3648" y="1248"/>
              <a:chExt cx="1536" cy="1248"/>
            </a:xfrm>
          </p:grpSpPr>
          <p:sp>
            <p:nvSpPr>
              <p:cNvPr id="560" name="Google Shape;560;p43"/>
              <p:cNvSpPr txBox="1"/>
              <p:nvPr/>
            </p:nvSpPr>
            <p:spPr>
              <a:xfrm>
                <a:off x="3648" y="2221"/>
                <a:ext cx="780" cy="21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60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x</a:t>
                </a:r>
                <a:r>
                  <a:rPr lang="en-US" sz="1600" baseline="-2500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  <a:sym typeface="Noto Sans Symbols"/>
                  </a:rPr>
                  <a:t>π</a:t>
                </a:r>
                <a:r>
                  <a:rPr lang="en-US" sz="160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 resolution</a:t>
                </a:r>
                <a:endParaRPr>
                  <a:latin typeface="+mj-lt"/>
                </a:endParaRPr>
              </a:p>
            </p:txBody>
          </p:sp>
          <p:cxnSp>
            <p:nvCxnSpPr>
              <p:cNvPr id="561" name="Google Shape;561;p43"/>
              <p:cNvCxnSpPr/>
              <p:nvPr/>
            </p:nvCxnSpPr>
            <p:spPr>
              <a:xfrm rot="10800000" flipH="1">
                <a:off x="4032" y="1248"/>
                <a:ext cx="384" cy="96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562" name="Google Shape;562;p43"/>
              <p:cNvCxnSpPr/>
              <p:nvPr/>
            </p:nvCxnSpPr>
            <p:spPr>
              <a:xfrm>
                <a:off x="4416" y="2352"/>
                <a:ext cx="768" cy="144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</p:grpSp>
      <p:sp>
        <p:nvSpPr>
          <p:cNvPr id="563" name="Google Shape;563;p43"/>
          <p:cNvSpPr txBox="1"/>
          <p:nvPr/>
        </p:nvSpPr>
        <p:spPr>
          <a:xfrm>
            <a:off x="4343401" y="1828801"/>
            <a:ext cx="5492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J/</a:t>
            </a:r>
            <a:r>
              <a:rPr lang="en-US" sz="2000">
                <a:solidFill>
                  <a:srgbClr val="000000"/>
                </a:solidFill>
                <a:latin typeface="+mj-lt"/>
                <a:ea typeface="Noto Sans Symbols"/>
                <a:cs typeface="Noto Sans Symbols"/>
                <a:sym typeface="Noto Sans Symbols"/>
              </a:rPr>
              <a:t>ψ</a:t>
            </a:r>
            <a:endParaRPr sz="200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43"/>
          <p:cNvSpPr txBox="1"/>
          <p:nvPr/>
        </p:nvSpPr>
        <p:spPr>
          <a:xfrm>
            <a:off x="2514600" y="6019801"/>
            <a:ext cx="3200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dirty="0">
                <a:latin typeface="+mj-lt"/>
                <a:ea typeface="Calibri"/>
                <a:cs typeface="Calibri"/>
                <a:sym typeface="Calibri"/>
              </a:rPr>
              <a:t>x</a:t>
            </a:r>
            <a:r>
              <a:rPr lang="en-US" sz="2000" baseline="-25000" dirty="0">
                <a:latin typeface="+mj-lt"/>
                <a:ea typeface="Noto Sans Symbols"/>
                <a:cs typeface="Noto Sans Symbols"/>
                <a:sym typeface="Noto Sans Symbols"/>
              </a:rPr>
              <a:t>π</a:t>
            </a:r>
            <a:r>
              <a:rPr lang="en-US" sz="2000" dirty="0">
                <a:latin typeface="+mj-lt"/>
                <a:ea typeface="Calibri"/>
                <a:cs typeface="Calibri"/>
                <a:sym typeface="Calibri"/>
              </a:rPr>
              <a:t> resolution not quoted in paper or thesis</a:t>
            </a:r>
            <a:endParaRPr dirty="0">
              <a:latin typeface="+mj-lt"/>
            </a:endParaRPr>
          </a:p>
        </p:txBody>
      </p:sp>
      <p:pic>
        <p:nvPicPr>
          <p:cNvPr id="565" name="Google Shape;565;p43" descr="txp_fig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8888" y="5168900"/>
            <a:ext cx="28257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3" descr="txp_fig.bm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4601" y="4114800"/>
            <a:ext cx="2722563" cy="7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8115D1D6-5EC8-9545-4792-72055CA71BA0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8A770-8808-BF0E-4A56-D45A3B93FC7A}"/>
              </a:ext>
            </a:extLst>
          </p:cNvPr>
          <p:cNvSpPr txBox="1"/>
          <p:nvPr/>
        </p:nvSpPr>
        <p:spPr>
          <a:xfrm>
            <a:off x="8839061" y="6486617"/>
            <a:ext cx="246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credit: Paul Reimer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1CB8-7B3F-05A2-9925-155ADF80A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152400"/>
            <a:ext cx="10131425" cy="111235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pION STRUCTURE VIA Prompt photon production - WA70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E2C79DB-E4E9-A686-67A0-4D62848DF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099"/>
          <a:stretch/>
        </p:blipFill>
        <p:spPr>
          <a:xfrm>
            <a:off x="226080" y="1326619"/>
            <a:ext cx="7364691" cy="1456268"/>
          </a:xfr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94A817A-B77E-3128-6759-E06C3A579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689" y="3327400"/>
            <a:ext cx="2408795" cy="3141907"/>
          </a:xfrm>
          <a:prstGeom prst="rect">
            <a:avLst/>
          </a:prstGeom>
        </p:spPr>
      </p:pic>
      <p:pic>
        <p:nvPicPr>
          <p:cNvPr id="10" name="Picture 9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8665A4D5-278C-37ED-BC42-54FE4FE81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80" y="2921008"/>
            <a:ext cx="7364691" cy="2308212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623E473D-B4E5-83F8-B3A5-79F3D15D3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80" y="5367341"/>
            <a:ext cx="3018925" cy="698466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54D412F8-274D-44A9-FFA1-A3FADE68C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689" y="1264755"/>
            <a:ext cx="3165475" cy="1862045"/>
          </a:xfrm>
          <a:prstGeom prst="rect">
            <a:avLst/>
          </a:prstGeom>
        </p:spPr>
      </p:pic>
      <p:pic>
        <p:nvPicPr>
          <p:cNvPr id="16" name="Picture 15" descr="Diagram, engineering drawing&#10;&#10;Description automatically generated">
            <a:extLst>
              <a:ext uri="{FF2B5EF4-FFF2-40B4-BE49-F238E27FC236}">
                <a16:creationId xmlns:a16="http://schemas.microsoft.com/office/drawing/2014/main" id="{ECEA5CAF-DF56-CE3E-5DD2-4ADBBE360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908" y="5326496"/>
            <a:ext cx="4127864" cy="1379103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E6037BA6-7DC9-24F2-E31B-C7FF11CA924C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30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918F6FA2-7298-D3B6-3BA5-2EDE7AA0C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3788" y="3403070"/>
            <a:ext cx="2463800" cy="3136900"/>
          </a:xfr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00194A9-11CB-E82C-48E7-1AF759E6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17700"/>
            <a:ext cx="5638800" cy="1308100"/>
          </a:xfrm>
          <a:prstGeom prst="rect">
            <a:avLst/>
          </a:prstGeom>
        </p:spPr>
      </p:pic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51B3A410-6603-3641-F257-19854938D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03070"/>
            <a:ext cx="3103590" cy="2261659"/>
          </a:xfrm>
          <a:prstGeom prst="rect">
            <a:avLst/>
          </a:prstGeom>
        </p:spPr>
      </p:pic>
      <p:pic>
        <p:nvPicPr>
          <p:cNvPr id="12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7FAA95E5-6DFF-2324-585F-DFECC777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708" y="1917700"/>
            <a:ext cx="2806700" cy="386080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9CD8F44-7526-7AC9-7E5C-3E7130F1AB1D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06AB7F9E-FA18-86AC-43EE-05E16C7D3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998" y="1917700"/>
            <a:ext cx="2908300" cy="27178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425AFEC-E38F-0438-E83F-224ADE5A5ADE}"/>
              </a:ext>
            </a:extLst>
          </p:cNvPr>
          <p:cNvSpPr txBox="1">
            <a:spLocks/>
          </p:cNvSpPr>
          <p:nvPr/>
        </p:nvSpPr>
        <p:spPr>
          <a:xfrm>
            <a:off x="685802" y="152400"/>
            <a:ext cx="10131425" cy="11123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/>
              <a:t>pION STRUCTURE VIA Prompt photon production – NA24</a:t>
            </a:r>
          </a:p>
        </p:txBody>
      </p:sp>
    </p:spTree>
    <p:extLst>
      <p:ext uri="{BB962C8B-B14F-4D97-AF65-F5344CB8AC3E}">
        <p14:creationId xmlns:p14="http://schemas.microsoft.com/office/powerpoint/2010/main" val="223014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4A12-6A1A-BA4D-8C07-569B37BC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2" y="337643"/>
            <a:ext cx="4011899" cy="145626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H1 at hera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C9DED-E987-1849-B777-F1A175CC2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7" y="2024688"/>
            <a:ext cx="4011899" cy="2604071"/>
          </a:xfrm>
        </p:spPr>
        <p:txBody>
          <a:bodyPr>
            <a:normAutofit/>
          </a:bodyPr>
          <a:lstStyle/>
          <a:p>
            <a:r>
              <a:rPr lang="en-US" dirty="0"/>
              <a:t>H1 at HERA provided first data on extracted pion structure functions from leading neutron tagging with DIS events</a:t>
            </a:r>
          </a:p>
          <a:p>
            <a:endParaRPr lang="en-US" dirty="0"/>
          </a:p>
          <a:p>
            <a:r>
              <a:rPr lang="en-US" dirty="0"/>
              <a:t>1.5e</a:t>
            </a:r>
            <a:r>
              <a:rPr lang="en-US" baseline="30000" dirty="0"/>
              <a:t>-4 </a:t>
            </a:r>
            <a:r>
              <a:rPr lang="en-US" dirty="0"/>
              <a:t>&lt; x &lt; 3.0e</a:t>
            </a:r>
            <a:r>
              <a:rPr lang="en-US" baseline="30000" dirty="0"/>
              <a:t>-2</a:t>
            </a:r>
            <a:r>
              <a:rPr lang="en-US" dirty="0"/>
              <a:t>, 6 &lt; Q</a:t>
            </a:r>
            <a:r>
              <a:rPr lang="en-US" baseline="30000" dirty="0"/>
              <a:t>2 </a:t>
            </a:r>
            <a:r>
              <a:rPr lang="en-US" dirty="0"/>
              <a:t>&lt; 100 GeV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0282C-F92D-4D45-B20D-C68B0A26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FE90-0804-4C41-8958-E6AB2F9D029E}" type="slidenum">
              <a:rPr lang="en-US" smtClean="0"/>
              <a:t>5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BA60FE-7AA5-7447-B44F-28E9E710DB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724" y="423265"/>
            <a:ext cx="4467337" cy="1417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2CADC3-D668-DC49-87DF-5E182CD98B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724" y="1978412"/>
            <a:ext cx="4467337" cy="4379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651F5255-1FE7-4B47-AA62-FE53CFFDC9F7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5D35E6-9AD8-854C-B282-76DC3E8C44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120" y="4748819"/>
            <a:ext cx="5125095" cy="1617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9E1E42-BF1E-9542-B998-2B43649D31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91" y="2034030"/>
            <a:ext cx="2255024" cy="24746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813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7712-2DE4-9945-BEC7-73B240B0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01863"/>
            <a:ext cx="1854199" cy="1456267"/>
          </a:xfrm>
        </p:spPr>
        <p:txBody>
          <a:bodyPr/>
          <a:lstStyle/>
          <a:p>
            <a:r>
              <a:rPr lang="en-US" dirty="0"/>
              <a:t>E615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87D0-FF08-BC47-9611-9B720E7C8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1" y="1588404"/>
            <a:ext cx="3786809" cy="1283304"/>
          </a:xfrm>
        </p:spPr>
        <p:txBody>
          <a:bodyPr/>
          <a:lstStyle/>
          <a:p>
            <a:r>
              <a:rPr lang="en-US" dirty="0"/>
              <a:t>Drell-Yan measurements conducted at Fermilab using pion on tungsten target in the intermediate and high </a:t>
            </a:r>
            <a:r>
              <a:rPr lang="en-US" i="1" dirty="0"/>
              <a:t>x</a:t>
            </a:r>
            <a:r>
              <a:rPr lang="en-US" dirty="0"/>
              <a:t> region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54716-B3F3-6D48-AF8E-EB0D58D49E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28" y="929997"/>
            <a:ext cx="5284745" cy="1910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oogle Shape;388;p32" descr="Untitled.png">
            <a:extLst>
              <a:ext uri="{FF2B5EF4-FFF2-40B4-BE49-F238E27FC236}">
                <a16:creationId xmlns:a16="http://schemas.microsoft.com/office/drawing/2014/main" id="{1FDD6457-5B4D-D24C-B3BB-790D11086A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8929" y="3006439"/>
            <a:ext cx="3525044" cy="351024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1158E4-CCEE-3E45-8F7A-FD47E961A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367" y="4949371"/>
            <a:ext cx="1400938" cy="1063485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CC6DD81-7207-4F4F-A384-9AC436336CA9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484B99-9523-AE4C-9253-20E051CF35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3044141"/>
            <a:ext cx="7004456" cy="3472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50303-52E7-0629-E806-E1A04397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477A-BA0B-4D42-81C9-C4547E54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59" y="128662"/>
            <a:ext cx="4089399" cy="1456267"/>
          </a:xfrm>
        </p:spPr>
        <p:txBody>
          <a:bodyPr/>
          <a:lstStyle/>
          <a:p>
            <a:r>
              <a:rPr lang="en-US" dirty="0"/>
              <a:t>Na3 AND na10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2D9BC-D5EE-B142-B1BC-7A5E5E1EB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27" y="1826380"/>
            <a:ext cx="3438602" cy="2745619"/>
          </a:xfrm>
        </p:spPr>
        <p:txBody>
          <a:bodyPr>
            <a:noAutofit/>
          </a:bodyPr>
          <a:lstStyle/>
          <a:p>
            <a:r>
              <a:rPr lang="en-US" sz="1200" dirty="0"/>
              <a:t>NA3 and NA10  experiments conducted at CERN using 200 GeV and 194 GeV pion beams on proton target</a:t>
            </a:r>
          </a:p>
          <a:p>
            <a:endParaRPr lang="en-US" sz="1200" dirty="0"/>
          </a:p>
          <a:p>
            <a:r>
              <a:rPr lang="en-US" sz="1200" dirty="0"/>
              <a:t>Ratios of K</a:t>
            </a:r>
            <a:r>
              <a:rPr lang="en-US" sz="1200" baseline="30000" dirty="0"/>
              <a:t>+</a:t>
            </a:r>
            <a:r>
              <a:rPr lang="en-US" sz="1200" dirty="0"/>
              <a:t>/π</a:t>
            </a:r>
            <a:r>
              <a:rPr lang="en-US" sz="1200" baseline="30000" dirty="0"/>
              <a:t>+</a:t>
            </a:r>
            <a:r>
              <a:rPr lang="en-US" sz="1200" dirty="0"/>
              <a:t> and K</a:t>
            </a:r>
            <a:r>
              <a:rPr lang="en-US" sz="1200" baseline="30000" dirty="0"/>
              <a:t>-</a:t>
            </a:r>
            <a:r>
              <a:rPr lang="en-US" sz="1200" dirty="0"/>
              <a:t>/π</a:t>
            </a:r>
            <a:r>
              <a:rPr lang="en-US" sz="1200" baseline="30000" dirty="0"/>
              <a:t>-</a:t>
            </a:r>
            <a:r>
              <a:rPr lang="en-US" sz="1200" dirty="0"/>
              <a:t> were looked at to compare the behavior of valence quark distributions in these mesons</a:t>
            </a:r>
          </a:p>
          <a:p>
            <a:endParaRPr lang="en-US" sz="1200" dirty="0"/>
          </a:p>
          <a:p>
            <a:r>
              <a:rPr lang="en-US" sz="1200" dirty="0"/>
              <a:t>S</a:t>
            </a:r>
            <a:r>
              <a:rPr lang="en-US" sz="1200" dirty="0">
                <a:effectLst/>
              </a:rPr>
              <a:t>tudies have stressed that illustrating the similarity/difference between pion and protons SFs is critical to expose and explain EHM 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6B0EF-1081-4143-AAC6-4A2C305BDD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885" y="943428"/>
            <a:ext cx="2304416" cy="5477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BEB7F-424E-204C-BA0E-251D4A1C0FB0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512B1-6ADD-4C4B-A3E9-9CB403EFE4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176" y="1826381"/>
            <a:ext cx="4454018" cy="459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7DA5D-22E9-124E-B6AA-6BB75FC4C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176" y="943428"/>
            <a:ext cx="4508606" cy="70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3F3E0-1A61-2127-B386-F41F4A76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EB46AFFB-4259-5ABE-6C5F-22AC6F1B3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385" y="4650833"/>
            <a:ext cx="2395016" cy="1769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37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EB682-18C7-304C-9A5F-071A472A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536" y="715065"/>
            <a:ext cx="3014988" cy="1625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Recent re-analysis with gluon contribution showing better agreement with E615 data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6CE2C3D-B3B8-DD4D-A846-F95DD477B8E2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469FF-E730-E846-AE3D-9FEC22BFD5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89" y="988021"/>
            <a:ext cx="4408551" cy="127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AF7628-A14D-E24F-A933-E186DD504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2" y="2480569"/>
            <a:ext cx="4400279" cy="4036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9EF0F-AACD-B6E4-361B-53464284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BF615-215D-AB1A-0B63-A08C307A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20" y="2542828"/>
            <a:ext cx="3348331" cy="381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33CD725B-197C-26F5-5978-A0B2CA79B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620" y="609600"/>
            <a:ext cx="3379845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253526-264C-56DA-33BB-78F32F9CDFA9}"/>
              </a:ext>
            </a:extLst>
          </p:cNvPr>
          <p:cNvSpPr txBox="1"/>
          <p:nvPr/>
        </p:nvSpPr>
        <p:spPr>
          <a:xfrm>
            <a:off x="5189901" y="4244975"/>
            <a:ext cx="2400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Calculations of u quark distributions ratios in Kaon and Pion using Bethe Salpeter Equations (BSE)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5162FD-3F32-48DF-77F7-6190DCF017FE}"/>
              </a:ext>
            </a:extLst>
          </p:cNvPr>
          <p:cNvCxnSpPr/>
          <p:nvPr/>
        </p:nvCxnSpPr>
        <p:spPr>
          <a:xfrm flipH="1">
            <a:off x="3303721" y="2279303"/>
            <a:ext cx="1562100" cy="10287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BA262F-0699-3BAA-5E9F-978BA70E03B1}"/>
              </a:ext>
            </a:extLst>
          </p:cNvPr>
          <p:cNvCxnSpPr>
            <a:cxnSpLocks/>
          </p:cNvCxnSpPr>
          <p:nvPr/>
        </p:nvCxnSpPr>
        <p:spPr>
          <a:xfrm flipV="1">
            <a:off x="6499791" y="2980632"/>
            <a:ext cx="1652780" cy="115281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16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609703" y="276459"/>
            <a:ext cx="1097088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US" sz="4000" b="1" dirty="0">
                <a:latin typeface="+mj-lt"/>
                <a:ea typeface="Arial"/>
                <a:cs typeface="Arial"/>
                <a:sym typeface="Arial"/>
              </a:rPr>
              <a:t>GLOBAL ANALYSIS OF PION PDFs</a:t>
            </a:r>
            <a:endParaRPr sz="4000" b="1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84" y="1438049"/>
            <a:ext cx="4424764" cy="2710168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600" y="1394498"/>
            <a:ext cx="5553166" cy="287609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325752" y="4245770"/>
            <a:ext cx="4431296" cy="482351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21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P. C. Barry, N. Sato, W. Melnitchouk, and Chueng-Ryong Ji (JAM Collaboration), Phys. Rev. Lett. 121, 152001 (2018)</a:t>
            </a:r>
            <a:endParaRPr sz="1210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6188782" y="4245770"/>
            <a:ext cx="5591055" cy="63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pPr algn="ctr"/>
            <a:r>
              <a:rPr lang="en-US" sz="1694" dirty="0">
                <a:latin typeface="+mj-lt"/>
                <a:ea typeface="Arial"/>
                <a:cs typeface="Arial"/>
                <a:sym typeface="Arial"/>
              </a:rPr>
              <a:t>pion momentum breakdown into fractions carried by valence quarks, sea quarks, and gluons</a:t>
            </a:r>
            <a:endParaRPr sz="1694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4926461" y="3516294"/>
            <a:ext cx="1225085" cy="37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694">
                <a:latin typeface="+mj-lt"/>
                <a:ea typeface="Arial"/>
                <a:cs typeface="Arial"/>
                <a:sym typeface="Arial"/>
              </a:rPr>
              <a:t>∼(1-</a:t>
            </a:r>
            <a:r>
              <a:rPr lang="en-US" sz="1694" i="1">
                <a:latin typeface="+mj-lt"/>
                <a:ea typeface="Arial"/>
                <a:cs typeface="Arial"/>
                <a:sym typeface="Arial"/>
              </a:rPr>
              <a:t>x</a:t>
            </a:r>
            <a:r>
              <a:rPr lang="en-US" sz="1694">
                <a:latin typeface="+mj-lt"/>
                <a:ea typeface="Arial"/>
                <a:cs typeface="Arial"/>
                <a:sym typeface="Arial"/>
              </a:rPr>
              <a:t>)</a:t>
            </a:r>
            <a:endParaRPr sz="1694"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5"/>
          <p:cNvCxnSpPr/>
          <p:nvPr/>
        </p:nvCxnSpPr>
        <p:spPr>
          <a:xfrm rot="10800000">
            <a:off x="4646429" y="3207954"/>
            <a:ext cx="553095" cy="331857"/>
          </a:xfrm>
          <a:prstGeom prst="straightConnector1">
            <a:avLst/>
          </a:prstGeom>
          <a:noFill/>
          <a:ln w="19075" cap="flat" cmpd="sng">
            <a:solidFill>
              <a:srgbClr val="008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21" name="Google Shape;121;p5"/>
          <p:cNvSpPr txBox="1"/>
          <p:nvPr/>
        </p:nvSpPr>
        <p:spPr>
          <a:xfrm>
            <a:off x="4888572" y="4317020"/>
            <a:ext cx="1551280" cy="37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1694">
                <a:latin typeface="+mj-lt"/>
                <a:ea typeface="Arial"/>
                <a:cs typeface="Arial"/>
                <a:sym typeface="Arial"/>
              </a:rPr>
              <a:t>pQCD: (1-</a:t>
            </a:r>
            <a:r>
              <a:rPr lang="en-US" sz="1694" i="1">
                <a:latin typeface="+mj-lt"/>
                <a:ea typeface="Arial"/>
                <a:cs typeface="Arial"/>
                <a:sym typeface="Arial"/>
              </a:rPr>
              <a:t>x</a:t>
            </a:r>
            <a:r>
              <a:rPr lang="en-US" sz="1694">
                <a:latin typeface="+mj-lt"/>
                <a:ea typeface="Arial"/>
                <a:cs typeface="Arial"/>
                <a:sym typeface="Arial"/>
              </a:rPr>
              <a:t>)</a:t>
            </a:r>
            <a:r>
              <a:rPr lang="en-US" sz="1694" baseline="30000">
                <a:latin typeface="+mj-lt"/>
                <a:ea typeface="Noto Sans Symbols"/>
                <a:cs typeface="Noto Sans Symbols"/>
                <a:sym typeface="Noto Sans Symbols"/>
              </a:rPr>
              <a:t>2</a:t>
            </a:r>
            <a:endParaRPr sz="1694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5340411" y="3886948"/>
            <a:ext cx="110619" cy="484721"/>
          </a:xfrm>
          <a:custGeom>
            <a:avLst/>
            <a:gdLst/>
            <a:ahLst/>
            <a:cxnLst/>
            <a:rect l="l" t="t" r="r" b="b"/>
            <a:pathLst>
              <a:path w="256" h="1115" extrusionOk="0">
                <a:moveTo>
                  <a:pt x="63" y="0"/>
                </a:moveTo>
                <a:lnTo>
                  <a:pt x="63" y="835"/>
                </a:lnTo>
                <a:lnTo>
                  <a:pt x="0" y="835"/>
                </a:lnTo>
                <a:lnTo>
                  <a:pt x="127" y="1114"/>
                </a:lnTo>
                <a:lnTo>
                  <a:pt x="255" y="835"/>
                </a:lnTo>
                <a:lnTo>
                  <a:pt x="191" y="835"/>
                </a:lnTo>
                <a:lnTo>
                  <a:pt x="191" y="0"/>
                </a:lnTo>
                <a:lnTo>
                  <a:pt x="63" y="0"/>
                </a:lnTo>
              </a:path>
            </a:pathLst>
          </a:custGeom>
          <a:solidFill>
            <a:srgbClr val="EF413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"/>
          <p:cNvSpPr txBox="1"/>
          <p:nvPr/>
        </p:nvSpPr>
        <p:spPr>
          <a:xfrm>
            <a:off x="240540" y="5283718"/>
            <a:ext cx="6408738" cy="11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77" tIns="54439" rIns="108877" bIns="54439" anchor="t" anchorCtr="0">
            <a:spAutoFit/>
          </a:bodyPr>
          <a:lstStyle/>
          <a:p>
            <a:r>
              <a:rPr lang="en-US" sz="2177" dirty="0">
                <a:latin typeface="+mj-lt"/>
                <a:ea typeface="Arial"/>
                <a:cs typeface="Arial"/>
                <a:sym typeface="Arial"/>
              </a:rPr>
              <a:t>Non-overlapping uncertainties show some tensions between the LN inclusion with DY and only DY data.</a:t>
            </a:r>
            <a:endParaRPr sz="2177" dirty="0">
              <a:latin typeface="+mj-lt"/>
              <a:ea typeface="Arial"/>
              <a:cs typeface="Arial"/>
              <a:sym typeface="Arial"/>
            </a:endParaRPr>
          </a:p>
          <a:p>
            <a:pPr algn="ctr"/>
            <a:endParaRPr sz="2177" dirty="0"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C234F-F150-6F45-A5F7-EC4937793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852" y="5283718"/>
            <a:ext cx="4801142" cy="922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9CC4C16D-227C-A14B-964A-F70A7F266F05}"/>
              </a:ext>
            </a:extLst>
          </p:cNvPr>
          <p:cNvSpPr txBox="1">
            <a:spLocks/>
          </p:cNvSpPr>
          <p:nvPr/>
        </p:nvSpPr>
        <p:spPr>
          <a:xfrm>
            <a:off x="11399121" y="63277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2C395-CFEF-1F45-8D8F-71109AACAD6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741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21605</TotalTime>
  <Words>2461</Words>
  <Application>Microsoft Macintosh PowerPoint</Application>
  <PresentationFormat>Widescreen</PresentationFormat>
  <Paragraphs>392</Paragraphs>
  <Slides>43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Calibri Light</vt:lpstr>
      <vt:lpstr>CMR10</vt:lpstr>
      <vt:lpstr>Helvetica Neue</vt:lpstr>
      <vt:lpstr>Helvetica Neue Medium</vt:lpstr>
      <vt:lpstr>Noto Sans Symbols</vt:lpstr>
      <vt:lpstr>SFRM1000</vt:lpstr>
      <vt:lpstr>Times New Roman</vt:lpstr>
      <vt:lpstr>Times Roman</vt:lpstr>
      <vt:lpstr>Celestial</vt:lpstr>
      <vt:lpstr>The TDIS Physics Program: Nuclear Physics with “effective” targets </vt:lpstr>
      <vt:lpstr>TAGGED DEEP INELASTIC SCATTERING EXPERIMENT (TDIS)   physics program</vt:lpstr>
      <vt:lpstr>Why the pion? </vt:lpstr>
      <vt:lpstr>Accessing the pion content of the nucleon</vt:lpstr>
      <vt:lpstr>H1 at hera</vt:lpstr>
      <vt:lpstr>E615</vt:lpstr>
      <vt:lpstr>Na3 AND na10</vt:lpstr>
      <vt:lpstr>PowerPoint Presentation</vt:lpstr>
      <vt:lpstr>PowerPoint Presentation</vt:lpstr>
      <vt:lpstr>PowerPoint Presentation</vt:lpstr>
      <vt:lpstr>Complementarity of measurements</vt:lpstr>
      <vt:lpstr>Tdis EXPERIMENT (C12-15-006, C12-15-006a, C12-15-006B)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Justification of the meson cloud</vt:lpstr>
      <vt:lpstr>Proton can be rewritten in terms of virtual meson nucleon fock fluctuations</vt:lpstr>
      <vt:lpstr>PowerPoint Presentation</vt:lpstr>
      <vt:lpstr>PowerPoint Presentation</vt:lpstr>
      <vt:lpstr>SeaQuest results released!!</vt:lpstr>
      <vt:lpstr>MODELS OF THE PION</vt:lpstr>
      <vt:lpstr>Caveat:  xπ Resolution</vt:lpstr>
      <vt:lpstr>pION STRUCTURE VIA Prompt photon production - WA70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Arun Tadepalli</dc:creator>
  <cp:lastModifiedBy>Arun Tadepalli</cp:lastModifiedBy>
  <cp:revision>606</cp:revision>
  <cp:lastPrinted>2021-11-29T00:03:36Z</cp:lastPrinted>
  <dcterms:created xsi:type="dcterms:W3CDTF">2021-08-19T00:05:44Z</dcterms:created>
  <dcterms:modified xsi:type="dcterms:W3CDTF">2023-06-21T14:04:47Z</dcterms:modified>
</cp:coreProperties>
</file>