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46" r:id="rId5"/>
    <p:sldMasterId id="2147483958" r:id="rId6"/>
    <p:sldMasterId id="2147483964" r:id="rId7"/>
    <p:sldMasterId id="2147483970" r:id="rId8"/>
  </p:sldMasterIdLst>
  <p:notesMasterIdLst>
    <p:notesMasterId r:id="rId27"/>
  </p:notesMasterIdLst>
  <p:handoutMasterIdLst>
    <p:handoutMasterId r:id="rId28"/>
  </p:handoutMasterIdLst>
  <p:sldIdLst>
    <p:sldId id="303" r:id="rId9"/>
    <p:sldId id="279" r:id="rId10"/>
    <p:sldId id="280" r:id="rId11"/>
    <p:sldId id="283" r:id="rId12"/>
    <p:sldId id="287" r:id="rId13"/>
    <p:sldId id="323" r:id="rId14"/>
    <p:sldId id="288" r:id="rId15"/>
    <p:sldId id="289" r:id="rId16"/>
    <p:sldId id="295" r:id="rId17"/>
    <p:sldId id="324" r:id="rId18"/>
    <p:sldId id="299" r:id="rId19"/>
    <p:sldId id="302" r:id="rId20"/>
    <p:sldId id="307" r:id="rId21"/>
    <p:sldId id="306" r:id="rId22"/>
    <p:sldId id="322" r:id="rId23"/>
    <p:sldId id="308" r:id="rId24"/>
    <p:sldId id="321" r:id="rId25"/>
    <p:sldId id="304" r:id="rId26"/>
  </p:sldIdLst>
  <p:sldSz cx="12188825" cy="6858000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3">
          <p15:clr>
            <a:srgbClr val="A4A3A4"/>
          </p15:clr>
        </p15:guide>
        <p15:guide id="2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 userDrawn="1">
          <p15:clr>
            <a:srgbClr val="A4A3A4"/>
          </p15:clr>
        </p15:guide>
        <p15:guide id="2" pos="218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D1D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50000" autoAdjust="0"/>
  </p:normalViewPr>
  <p:slideViewPr>
    <p:cSldViewPr snapToGrid="0" showGuides="1">
      <p:cViewPr varScale="1">
        <p:scale>
          <a:sx n="120" d="100"/>
          <a:sy n="120" d="100"/>
        </p:scale>
        <p:origin x="336" y="176"/>
      </p:cViewPr>
      <p:guideLst>
        <p:guide orient="horz" pos="4173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375" y="0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301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375" y="8757301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375" y="0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90563"/>
            <a:ext cx="6143625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54" tIns="45327" rIns="90654" bIns="45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19" y="4380225"/>
            <a:ext cx="5556262" cy="4148776"/>
          </a:xfrm>
          <a:prstGeom prst="rect">
            <a:avLst/>
          </a:prstGeom>
        </p:spPr>
        <p:txBody>
          <a:bodyPr vert="horz" lIns="90654" tIns="45327" rIns="90654" bIns="45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301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375" y="8757301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3F77D-A9BE-AA49-AB26-7813E7EB9D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0"/>
            <a:ext cx="12188825" cy="6076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610558"/>
            <a:ext cx="11558027" cy="484748"/>
          </a:xfrm>
        </p:spPr>
        <p:txBody>
          <a:bodyPr/>
          <a:lstStyle>
            <a:lvl1pPr algn="l">
              <a:defRPr sz="3000" b="1" baseline="0">
                <a:solidFill>
                  <a:srgbClr val="BE1D1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05" y="4070980"/>
            <a:ext cx="11151153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68" y="634157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2518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0"/>
            <a:ext cx="12188825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05" y="6343229"/>
            <a:ext cx="269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C00000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610558"/>
            <a:ext cx="11558027" cy="484748"/>
          </a:xfrm>
        </p:spPr>
        <p:txBody>
          <a:bodyPr/>
          <a:lstStyle>
            <a:lvl1pPr algn="l">
              <a:defRPr sz="3000" b="1" baseline="0">
                <a:solidFill>
                  <a:srgbClr val="BE1D1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05" y="4070980"/>
            <a:ext cx="11151153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68" y="634157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2518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568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18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4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816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5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20" y="2941863"/>
            <a:ext cx="5676629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066" y="505595"/>
            <a:ext cx="1058030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067" y="1720793"/>
            <a:ext cx="5401038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7351" y="1725953"/>
            <a:ext cx="6173011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067" y="5126730"/>
            <a:ext cx="5401038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209" y="5611327"/>
            <a:ext cx="27424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D9C94B-8E86-384E-85F6-F61DB5797D9E}" type="datetime1">
              <a:rPr lang="en-US" smtClean="0">
                <a:solidFill>
                  <a:srgbClr val="000000"/>
                </a:solidFill>
              </a:rPr>
              <a:pPr/>
              <a:t>8/7/23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20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8/7/23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64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8/7/23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60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85" y="240539"/>
            <a:ext cx="1128289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785" y="966055"/>
            <a:ext cx="1128289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1" y="735987"/>
            <a:ext cx="1220529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955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B53DA-9E64-EE48-87DB-A5B345DB1C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E7F5-175D-2149-8D62-4574FC35F9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4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E531-9C2B-7A4F-8C44-37BC829190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58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6E273-F911-FE45-BC28-F2EF4F69C3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68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B21A-B950-4144-B19D-B6BA80263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7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9862-D256-F443-B460-8D570B0A47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41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7A58-1F89-2243-B98C-21EC7D70D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4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681D-ACCB-FA43-A533-DB08A64D2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96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447B-BAA0-234C-BF2D-63E917F4AB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88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21B9-1B59-3548-8352-9E19BC3F5D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01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E619-4A96-4949-9C6D-0D460A9715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240F-8FDB-FB40-9D00-B46E4266D4E6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9707-FCA8-7B47-ABAD-6E4CFB202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1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563" y="289937"/>
            <a:ext cx="1137513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67567" y="6540335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68" y="634157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39" r:id="rId3"/>
    <p:sldLayoutId id="2147483941" r:id="rId4"/>
    <p:sldLayoutId id="2147483963" r:id="rId5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BE1D1D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EE0BEE3-C980-194E-B358-9F8D4F1E6D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8/7/23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852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563" y="289937"/>
            <a:ext cx="1137513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67567" y="6540335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211" y="6510173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2022 Nuclear Physics S&amp;T Review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68" y="634157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7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BE1D1D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88825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914401"/>
            <a:ext cx="10512862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069051" y="654264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7" r:id="rId2"/>
    <p:sldLayoutId id="2147483968" r:id="rId3"/>
    <p:sldLayoutId id="2147483969" r:id="rId4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F2E3A0-C9B6-DC4E-B9B9-D2C63C4E80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8/7/23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BE40C08-328B-4D44-9EC1-8F253B8E43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8243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0677/overview" TargetMode="External"/><Relationship Id="rId2" Type="http://schemas.openxmlformats.org/officeDocument/2006/relationships/hyperlink" Target="https://indico.bnl.gov/event/9794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hyperlink" Target="https://indico.bnl.gov/event/11669/overvie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ndico.jlab.org/event/713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tocenter.org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325" y="1600200"/>
            <a:ext cx="11100934" cy="1034129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Center for Nuclear </a:t>
            </a:r>
            <a:r>
              <a:rPr lang="en-US" sz="3600" dirty="0" err="1">
                <a:solidFill>
                  <a:srgbClr val="C00000"/>
                </a:solidFill>
              </a:rPr>
              <a:t>Femtography</a:t>
            </a:r>
            <a:r>
              <a:rPr lang="en-US" sz="3600" dirty="0">
                <a:solidFill>
                  <a:srgbClr val="C00000"/>
                </a:solidFill>
              </a:rPr>
              <a:t> (CNF)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  <a:latin typeface="Liberation Sans"/>
              </a:rPr>
              <a:t>O</a:t>
            </a:r>
            <a:r>
              <a:rPr lang="en-US" sz="3600" b="1" i="0" u="none" strike="noStrike" dirty="0">
                <a:solidFill>
                  <a:srgbClr val="C00000"/>
                </a:solidFill>
                <a:effectLst/>
                <a:latin typeface="Liberation Sans"/>
              </a:rPr>
              <a:t>verview and activities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49164" y="2888062"/>
            <a:ext cx="9826194" cy="2842825"/>
          </a:xfrm>
        </p:spPr>
        <p:txBody>
          <a:bodyPr/>
          <a:lstStyle/>
          <a:p>
            <a:pPr>
              <a:defRPr/>
            </a:pPr>
            <a:r>
              <a:rPr lang="en-US" i="1" dirty="0"/>
              <a:t>Towards improved hadron-</a:t>
            </a:r>
            <a:r>
              <a:rPr lang="en-US" i="1" dirty="0" err="1"/>
              <a:t>femtography</a:t>
            </a:r>
            <a:r>
              <a:rPr lang="en-US" i="1" dirty="0"/>
              <a:t> hard exclusive-reactions-2023</a:t>
            </a:r>
          </a:p>
          <a:p>
            <a:pPr defTabSz="914400"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Latifa Elouadrhiri</a:t>
            </a:r>
            <a:br>
              <a:rPr lang="en-US" b="1" dirty="0"/>
            </a:br>
            <a:r>
              <a:rPr lang="en-US" dirty="0"/>
              <a:t>Acting Director</a:t>
            </a:r>
          </a:p>
          <a:p>
            <a:pPr defTabSz="914400">
              <a:defRPr/>
            </a:pPr>
            <a:r>
              <a:rPr lang="en-US" sz="2000" dirty="0"/>
              <a:t>Newport News, Virginia</a:t>
            </a:r>
            <a:br>
              <a:rPr lang="en-US" sz="2000" dirty="0"/>
            </a:br>
            <a:r>
              <a:rPr lang="en-US" sz="2000" dirty="0"/>
              <a:t>August 7, 2023</a:t>
            </a:r>
            <a:endParaRPr lang="en-US" sz="2000" b="1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59B12-1304-46F6-B525-AD3F928EFC4A}"/>
              </a:ext>
            </a:extLst>
          </p:cNvPr>
          <p:cNvCxnSpPr/>
          <p:nvPr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7C37554C-6F42-41BF-B644-7DB0E3EC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86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7910" y="124047"/>
            <a:ext cx="6559809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Precision Studies of QCD - PSQ@EIC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2C8BBC7-9805-A144-B9D9-7E3DC5A1913E}"/>
              </a:ext>
            </a:extLst>
          </p:cNvPr>
          <p:cNvSpPr txBox="1">
            <a:spLocks/>
          </p:cNvSpPr>
          <p:nvPr/>
        </p:nvSpPr>
        <p:spPr>
          <a:xfrm>
            <a:off x="312292" y="913895"/>
            <a:ext cx="8278815" cy="3974143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The challenge of precision QCD at the EIC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Stitching together a 5D image of the proton - exclusive &amp; semi-inclusive processes (GPDs and TMDs)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Open problems in nuclear science – confinement,    emergent hadron masses, force distribution on </a:t>
            </a:r>
            <a:r>
              <a:rPr kumimoji="0" lang="en-US" sz="19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partons</a:t>
            </a:r>
            <a:endParaRPr kumimoji="0" lang="en-US" sz="1999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Understanding the new particle zoo – exotic particles with heavy quarks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High luminosity operation at low CM energies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Detector collaborations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Many</a:t>
            </a: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programs require energies at the low end of the EIC range. </a:t>
            </a:r>
            <a:endParaRPr kumimoji="0" lang="en-US" sz="19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43FCFB-5213-8F4F-9AA9-42B5F9D2E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955"/>
          <a:stretch/>
        </p:blipFill>
        <p:spPr>
          <a:xfrm>
            <a:off x="9170457" y="953533"/>
            <a:ext cx="1206487" cy="10525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802FC4-19B1-4D4A-B210-20F90B504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875" y="2155930"/>
            <a:ext cx="1103941" cy="6008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FC11BE-D2D7-7049-BA09-662A3FE12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871" y="2869702"/>
            <a:ext cx="1054529" cy="873659"/>
          </a:xfrm>
          <a:prstGeom prst="rect">
            <a:avLst/>
          </a:prstGeom>
        </p:spPr>
      </p:pic>
      <p:pic>
        <p:nvPicPr>
          <p:cNvPr id="46" name="Content Placeholder 5">
            <a:extLst>
              <a:ext uri="{FF2B5EF4-FFF2-40B4-BE49-F238E27FC236}">
                <a16:creationId xmlns:a16="http://schemas.microsoft.com/office/drawing/2014/main" id="{33D584E7-4F7D-0A40-9A2A-1310FDAFD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205" y="3936848"/>
            <a:ext cx="1283874" cy="75419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7020E53-BFD6-3B4E-A1E0-26F469F16422}"/>
              </a:ext>
            </a:extLst>
          </p:cNvPr>
          <p:cNvSpPr txBox="1"/>
          <p:nvPr/>
        </p:nvSpPr>
        <p:spPr>
          <a:xfrm>
            <a:off x="5016305" y="5270639"/>
            <a:ext cx="1923424" cy="1015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WS-2: Invited speakers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30 plenary speakers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14 invited contributions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10 panelists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Reg: 198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E0A3FA-E118-BE4F-84A8-877D32F42F43}"/>
              </a:ext>
            </a:extLst>
          </p:cNvPr>
          <p:cNvSpPr/>
          <p:nvPr/>
        </p:nvSpPr>
        <p:spPr>
          <a:xfrm>
            <a:off x="2687359" y="5317312"/>
            <a:ext cx="2214773" cy="83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WS-1: Invited speakers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25 plenary talks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13 parallel talks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Reg: 417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DFD1CA-7B43-1345-B336-0096B6FD20A6}"/>
              </a:ext>
            </a:extLst>
          </p:cNvPr>
          <p:cNvSpPr/>
          <p:nvPr/>
        </p:nvSpPr>
        <p:spPr>
          <a:xfrm>
            <a:off x="312292" y="5236053"/>
            <a:ext cx="2056864" cy="83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Preparatory WS: Talks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8 invited talks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8 contributions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Reg: 192</a:t>
            </a:r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C8453D00-70B2-4607-7E21-116680AA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90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57678" y="2357585"/>
            <a:ext cx="8131173" cy="1820002"/>
            <a:chOff x="837092" y="2081022"/>
            <a:chExt cx="10844388" cy="2427301"/>
          </a:xfrm>
        </p:grpSpPr>
        <p:grpSp>
          <p:nvGrpSpPr>
            <p:cNvPr id="9" name="Group 8"/>
            <p:cNvGrpSpPr/>
            <p:nvPr/>
          </p:nvGrpSpPr>
          <p:grpSpPr>
            <a:xfrm>
              <a:off x="1005823" y="4101265"/>
              <a:ext cx="4120303" cy="407058"/>
              <a:chOff x="1028374" y="4101265"/>
              <a:chExt cx="4082585" cy="407058"/>
            </a:xfrm>
          </p:grpSpPr>
          <p:sp>
            <p:nvSpPr>
              <p:cNvPr id="44" name="Right Brace 140"/>
              <p:cNvSpPr/>
              <p:nvPr/>
            </p:nvSpPr>
            <p:spPr>
              <a:xfrm rot="5400000">
                <a:off x="2991226" y="2138413"/>
                <a:ext cx="156881" cy="4082585"/>
              </a:xfrm>
              <a:custGeom>
                <a:avLst/>
                <a:gdLst>
                  <a:gd name="connsiteX0" fmla="*/ 0 w 450648"/>
                  <a:gd name="connsiteY0" fmla="*/ 0 h 2175163"/>
                  <a:gd name="connsiteX1" fmla="*/ 225324 w 450648"/>
                  <a:gd name="connsiteY1" fmla="*/ 5 h 2175163"/>
                  <a:gd name="connsiteX2" fmla="*/ 225324 w 450648"/>
                  <a:gd name="connsiteY2" fmla="*/ 1087577 h 2175163"/>
                  <a:gd name="connsiteX3" fmla="*/ 450648 w 450648"/>
                  <a:gd name="connsiteY3" fmla="*/ 1087582 h 2175163"/>
                  <a:gd name="connsiteX4" fmla="*/ 225324 w 450648"/>
                  <a:gd name="connsiteY4" fmla="*/ 1087587 h 2175163"/>
                  <a:gd name="connsiteX5" fmla="*/ 225324 w 450648"/>
                  <a:gd name="connsiteY5" fmla="*/ 2175158 h 2175163"/>
                  <a:gd name="connsiteX6" fmla="*/ 0 w 450648"/>
                  <a:gd name="connsiteY6" fmla="*/ 2175163 h 2175163"/>
                  <a:gd name="connsiteX7" fmla="*/ 0 w 450648"/>
                  <a:gd name="connsiteY7" fmla="*/ 0 h 2175163"/>
                  <a:gd name="connsiteX0" fmla="*/ 0 w 450648"/>
                  <a:gd name="connsiteY0" fmla="*/ 0 h 2175163"/>
                  <a:gd name="connsiteX1" fmla="*/ 225324 w 450648"/>
                  <a:gd name="connsiteY1" fmla="*/ 5 h 2175163"/>
                  <a:gd name="connsiteX2" fmla="*/ 225324 w 450648"/>
                  <a:gd name="connsiteY2" fmla="*/ 1087577 h 2175163"/>
                  <a:gd name="connsiteX3" fmla="*/ 450648 w 450648"/>
                  <a:gd name="connsiteY3" fmla="*/ 1087582 h 2175163"/>
                  <a:gd name="connsiteX4" fmla="*/ 225324 w 450648"/>
                  <a:gd name="connsiteY4" fmla="*/ 1087587 h 2175163"/>
                  <a:gd name="connsiteX5" fmla="*/ 225324 w 450648"/>
                  <a:gd name="connsiteY5" fmla="*/ 2175158 h 2175163"/>
                  <a:gd name="connsiteX6" fmla="*/ 0 w 450648"/>
                  <a:gd name="connsiteY6" fmla="*/ 2175163 h 2175163"/>
                  <a:gd name="connsiteX0" fmla="*/ 0 w 450648"/>
                  <a:gd name="connsiteY0" fmla="*/ 0 h 2175163"/>
                  <a:gd name="connsiteX1" fmla="*/ 225324 w 450648"/>
                  <a:gd name="connsiteY1" fmla="*/ 5 h 2175163"/>
                  <a:gd name="connsiteX2" fmla="*/ 225324 w 450648"/>
                  <a:gd name="connsiteY2" fmla="*/ 1087577 h 2175163"/>
                  <a:gd name="connsiteX3" fmla="*/ 450648 w 450648"/>
                  <a:gd name="connsiteY3" fmla="*/ 1087582 h 2175163"/>
                  <a:gd name="connsiteX4" fmla="*/ 225324 w 450648"/>
                  <a:gd name="connsiteY4" fmla="*/ 1087587 h 2175163"/>
                  <a:gd name="connsiteX5" fmla="*/ 225324 w 450648"/>
                  <a:gd name="connsiteY5" fmla="*/ 2175158 h 2175163"/>
                  <a:gd name="connsiteX6" fmla="*/ 0 w 450648"/>
                  <a:gd name="connsiteY6" fmla="*/ 2175163 h 2175163"/>
                  <a:gd name="connsiteX7" fmla="*/ 0 w 450648"/>
                  <a:gd name="connsiteY7" fmla="*/ 0 h 2175163"/>
                  <a:gd name="connsiteX0" fmla="*/ 0 w 450648"/>
                  <a:gd name="connsiteY0" fmla="*/ 0 h 2175163"/>
                  <a:gd name="connsiteX1" fmla="*/ 225324 w 450648"/>
                  <a:gd name="connsiteY1" fmla="*/ 5 h 2175163"/>
                  <a:gd name="connsiteX2" fmla="*/ 225324 w 450648"/>
                  <a:gd name="connsiteY2" fmla="*/ 1087577 h 2175163"/>
                  <a:gd name="connsiteX3" fmla="*/ 225324 w 450648"/>
                  <a:gd name="connsiteY3" fmla="*/ 1087587 h 2175163"/>
                  <a:gd name="connsiteX4" fmla="*/ 225324 w 450648"/>
                  <a:gd name="connsiteY4" fmla="*/ 2175158 h 2175163"/>
                  <a:gd name="connsiteX5" fmla="*/ 0 w 450648"/>
                  <a:gd name="connsiteY5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1087587 h 2175163"/>
                  <a:gd name="connsiteX4" fmla="*/ 225324 w 225324"/>
                  <a:gd name="connsiteY4" fmla="*/ 2175158 h 2175163"/>
                  <a:gd name="connsiteX5" fmla="*/ 0 w 225324"/>
                  <a:gd name="connsiteY5" fmla="*/ 2175163 h 2175163"/>
                  <a:gd name="connsiteX6" fmla="*/ 0 w 225324"/>
                  <a:gd name="connsiteY6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1087587 h 2175163"/>
                  <a:gd name="connsiteX4" fmla="*/ 225324 w 225324"/>
                  <a:gd name="connsiteY4" fmla="*/ 2175158 h 2175163"/>
                  <a:gd name="connsiteX5" fmla="*/ 0 w 225324"/>
                  <a:gd name="connsiteY5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1087587 h 2175163"/>
                  <a:gd name="connsiteX4" fmla="*/ 225324 w 225324"/>
                  <a:gd name="connsiteY4" fmla="*/ 2175158 h 2175163"/>
                  <a:gd name="connsiteX5" fmla="*/ 0 w 225324"/>
                  <a:gd name="connsiteY5" fmla="*/ 2175163 h 2175163"/>
                  <a:gd name="connsiteX6" fmla="*/ 0 w 225324"/>
                  <a:gd name="connsiteY6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2175158 h 2175163"/>
                  <a:gd name="connsiteX4" fmla="*/ 0 w 225324"/>
                  <a:gd name="connsiteY4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1087587 h 2175163"/>
                  <a:gd name="connsiteX4" fmla="*/ 225324 w 225324"/>
                  <a:gd name="connsiteY4" fmla="*/ 2175158 h 2175163"/>
                  <a:gd name="connsiteX5" fmla="*/ 0 w 225324"/>
                  <a:gd name="connsiteY5" fmla="*/ 2175163 h 2175163"/>
                  <a:gd name="connsiteX6" fmla="*/ 0 w 225324"/>
                  <a:gd name="connsiteY6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2175158 h 2175163"/>
                  <a:gd name="connsiteX3" fmla="*/ 0 w 225324"/>
                  <a:gd name="connsiteY3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2175158 h 2175163"/>
                  <a:gd name="connsiteX4" fmla="*/ 0 w 225324"/>
                  <a:gd name="connsiteY4" fmla="*/ 2175163 h 2175163"/>
                  <a:gd name="connsiteX5" fmla="*/ 0 w 225324"/>
                  <a:gd name="connsiteY5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2175158 h 2175163"/>
                  <a:gd name="connsiteX3" fmla="*/ 0 w 225324"/>
                  <a:gd name="connsiteY3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2175158 h 2175163"/>
                  <a:gd name="connsiteX3" fmla="*/ 0 w 225324"/>
                  <a:gd name="connsiteY3" fmla="*/ 2175163 h 2175163"/>
                  <a:gd name="connsiteX4" fmla="*/ 0 w 225324"/>
                  <a:gd name="connsiteY4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2175158 h 2175163"/>
                  <a:gd name="connsiteX3" fmla="*/ 0 w 225324"/>
                  <a:gd name="connsiteY3" fmla="*/ 2175163 h 217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324" h="2175163" stroke="0" extrusionOk="0">
                    <a:moveTo>
                      <a:pt x="0" y="0"/>
                    </a:moveTo>
                    <a:lnTo>
                      <a:pt x="225324" y="5"/>
                    </a:lnTo>
                    <a:lnTo>
                      <a:pt x="225324" y="2175158"/>
                    </a:lnTo>
                    <a:cubicBezTo>
                      <a:pt x="225324" y="2175161"/>
                      <a:pt x="124443" y="2175163"/>
                      <a:pt x="0" y="2175163"/>
                    </a:cubicBezTo>
                    <a:lnTo>
                      <a:pt x="0" y="0"/>
                    </a:lnTo>
                    <a:close/>
                  </a:path>
                  <a:path w="225324" h="2175163" fill="none">
                    <a:moveTo>
                      <a:pt x="0" y="0"/>
                    </a:moveTo>
                    <a:lnTo>
                      <a:pt x="225324" y="5"/>
                    </a:lnTo>
                    <a:lnTo>
                      <a:pt x="225324" y="2175158"/>
                    </a:lnTo>
                    <a:cubicBezTo>
                      <a:pt x="225324" y="2175161"/>
                      <a:pt x="124443" y="2175163"/>
                      <a:pt x="0" y="2175163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  <a:headEnd type="oval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3023361" y="4234003"/>
                <a:ext cx="0" cy="27432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837092" y="2081022"/>
              <a:ext cx="10844388" cy="1996100"/>
              <a:chOff x="837092" y="2081022"/>
              <a:chExt cx="10844388" cy="19961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693991" y="2081022"/>
                <a:ext cx="6893618" cy="1996100"/>
                <a:chOff x="1693991" y="2081022"/>
                <a:chExt cx="6893618" cy="1996100"/>
              </a:xfrm>
            </p:grpSpPr>
            <p:cxnSp>
              <p:nvCxnSpPr>
                <p:cNvPr id="37" name="Straight Connector 36"/>
                <p:cNvCxnSpPr>
                  <a:cxnSpLocks/>
                </p:cNvCxnSpPr>
                <p:nvPr/>
              </p:nvCxnSpPr>
              <p:spPr>
                <a:xfrm flipV="1">
                  <a:off x="5126127" y="2081022"/>
                  <a:ext cx="0" cy="1074386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6946750" y="2803214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8587609" y="3551359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1693991" y="2629644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D772C163-994E-C149-B65F-7EEA4531A3CB}"/>
                    </a:ext>
                  </a:extLst>
                </p:cNvPr>
                <p:cNvCxnSpPr/>
                <p:nvPr/>
              </p:nvCxnSpPr>
              <p:spPr>
                <a:xfrm flipV="1">
                  <a:off x="4203216" y="2651414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229D4708-3F4D-0E44-9A72-5F2178320DE7}"/>
                    </a:ext>
                  </a:extLst>
                </p:cNvPr>
                <p:cNvCxnSpPr/>
                <p:nvPr/>
              </p:nvCxnSpPr>
              <p:spPr>
                <a:xfrm flipV="1">
                  <a:off x="2805293" y="2764625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837092" y="2984561"/>
                <a:ext cx="10844388" cy="677684"/>
                <a:chOff x="837092" y="2955094"/>
                <a:chExt cx="10844388" cy="677684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837092" y="2955094"/>
                  <a:ext cx="10844388" cy="677684"/>
                  <a:chOff x="837092" y="2955094"/>
                  <a:chExt cx="10844388" cy="677684"/>
                </a:xfrm>
              </p:grpSpPr>
              <p:sp>
                <p:nvSpPr>
                  <p:cNvPr id="35" name="Right Arrow 34"/>
                  <p:cNvSpPr/>
                  <p:nvPr/>
                </p:nvSpPr>
                <p:spPr>
                  <a:xfrm>
                    <a:off x="10280210" y="2955094"/>
                    <a:ext cx="1401270" cy="677684"/>
                  </a:xfrm>
                  <a:prstGeom prst="rightArrow">
                    <a:avLst>
                      <a:gd name="adj1" fmla="val 45170"/>
                      <a:gd name="adj2" fmla="val 50000"/>
                    </a:avLst>
                  </a:prstGeom>
                  <a:solidFill>
                    <a:srgbClr val="FA9612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 ker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837092" y="3171043"/>
                    <a:ext cx="9436165" cy="291294"/>
                  </a:xfrm>
                  <a:prstGeom prst="rect">
                    <a:avLst/>
                  </a:prstGeom>
                  <a:solidFill>
                    <a:srgbClr val="158AAE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1469243" y="3081750"/>
                  <a:ext cx="9168536" cy="468285"/>
                  <a:chOff x="1470516" y="3082509"/>
                  <a:chExt cx="9168536" cy="468285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571018" y="3099928"/>
                    <a:ext cx="449496" cy="449495"/>
                    <a:chOff x="2571019" y="3099928"/>
                    <a:chExt cx="449496" cy="449495"/>
                  </a:xfrm>
                </p:grpSpPr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2571019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2670115" y="3214013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3962675" y="3099928"/>
                    <a:ext cx="449495" cy="449495"/>
                    <a:chOff x="3962677" y="3099928"/>
                    <a:chExt cx="449495" cy="449495"/>
                  </a:xfrm>
                </p:grpSpPr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3962677" y="3099928"/>
                      <a:ext cx="449495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4079970" y="3214013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4915715" y="3099928"/>
                    <a:ext cx="449496" cy="449495"/>
                    <a:chOff x="4915718" y="3099928"/>
                    <a:chExt cx="449496" cy="449495"/>
                  </a:xfrm>
                </p:grpSpPr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4915718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5017244" y="3214013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6731179" y="3101299"/>
                    <a:ext cx="449497" cy="449495"/>
                    <a:chOff x="6731184" y="3101299"/>
                    <a:chExt cx="449497" cy="449495"/>
                  </a:xfrm>
                </p:grpSpPr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6731184" y="3101299"/>
                      <a:ext cx="449497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6828509" y="3214012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8377196" y="3082509"/>
                    <a:ext cx="2261856" cy="466914"/>
                    <a:chOff x="8377202" y="3082509"/>
                    <a:chExt cx="2261856" cy="466914"/>
                  </a:xfrm>
                </p:grpSpPr>
                <p:sp>
                  <p:nvSpPr>
                    <p:cNvPr id="23" name="Oval 22">
                      <a:extLst>
                        <a:ext uri="{FF2B5EF4-FFF2-40B4-BE49-F238E27FC236}">
                          <a16:creationId xmlns:a16="http://schemas.microsoft.com/office/drawing/2014/main" id="{FB756441-D1A7-EA42-BC4A-7C32ECA25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562" y="3082509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4" name="Oval 23"/>
                    <p:cNvSpPr/>
                    <p:nvPr/>
                  </p:nvSpPr>
                  <p:spPr>
                    <a:xfrm>
                      <a:off x="8377202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>
                    <a:xfrm>
                      <a:off x="8486931" y="3203380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1470516" y="3099928"/>
                    <a:ext cx="449496" cy="449495"/>
                    <a:chOff x="1470516" y="3099928"/>
                    <a:chExt cx="449496" cy="449495"/>
                  </a:xfrm>
                </p:grpSpPr>
                <p:sp>
                  <p:nvSpPr>
                    <p:cNvPr id="21" name="Oval 20"/>
                    <p:cNvSpPr/>
                    <p:nvPr/>
                  </p:nvSpPr>
                  <p:spPr>
                    <a:xfrm>
                      <a:off x="1470516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" name="Oval 21"/>
                    <p:cNvSpPr/>
                    <p:nvPr/>
                  </p:nvSpPr>
                  <p:spPr>
                    <a:xfrm>
                      <a:off x="1573969" y="3209656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46" name="Rectangle 45"/>
          <p:cNvSpPr/>
          <p:nvPr/>
        </p:nvSpPr>
        <p:spPr>
          <a:xfrm>
            <a:off x="109096" y="4961987"/>
            <a:ext cx="8597183" cy="738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Preparatory coordination meeting: </a:t>
            </a:r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https://indico.bnl.gov/event/9794</a:t>
            </a: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 </a:t>
            </a:r>
          </a:p>
          <a:p>
            <a:pPr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1</a:t>
            </a:r>
            <a:r>
              <a:rPr lang="en-US" sz="1400" b="1" baseline="300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st</a:t>
            </a: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 PSQ@EIC  - Science and Instrumentation of the 2</a:t>
            </a:r>
            <a:r>
              <a:rPr lang="en-US" sz="1400" b="1" baseline="300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nd</a:t>
            </a: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 IR for the EIC:  </a:t>
            </a:r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  <a:hlinkClick r:id="rId3"/>
              </a:rPr>
              <a:t>https://indico.bnl.gov/event/10677/</a:t>
            </a:r>
            <a:endParaRPr lang="en-US" sz="1400" dirty="0">
              <a:solidFill>
                <a:srgbClr val="5B9BD5">
                  <a:lumMod val="50000"/>
                </a:srgbClr>
              </a:solidFill>
              <a:latin typeface="Calibri" panose="020F0502020204030204"/>
              <a:cs typeface=""/>
            </a:endParaRPr>
          </a:p>
          <a:p>
            <a:pPr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2</a:t>
            </a:r>
            <a:r>
              <a:rPr lang="en-US" sz="1400" b="1" baseline="300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nd</a:t>
            </a: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</a:rPr>
              <a:t> PSQ@EIC – Precision studies on QCD at the EIC </a:t>
            </a:r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"/>
                <a:hlinkClick r:id="rId4"/>
              </a:rPr>
              <a:t>https://indico.bnl.gov/event/11669/</a:t>
            </a:r>
            <a:endParaRPr lang="en-US" sz="1400" dirty="0">
              <a:solidFill>
                <a:srgbClr val="5B9BD5">
                  <a:lumMod val="50000"/>
                </a:srgbClr>
              </a:solidFill>
              <a:latin typeface="Calibri" panose="020F0502020204030204"/>
              <a:cs typeface="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86143" y="1474348"/>
            <a:ext cx="1351143" cy="7846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Preparatory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 Meeting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Series of the 3 workshops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29110" y="1526777"/>
            <a:ext cx="1267502" cy="106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I (PSQ@EIC)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ANL/CFNS/CNF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concept(s)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(virtual</a:t>
            </a:r>
            <a:r>
              <a:rPr lang="en-US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22787" y="1988616"/>
            <a:ext cx="1117697" cy="73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IR2@EIC Proposal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to CFNS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534586" y="2443790"/>
            <a:ext cx="913386" cy="415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r>
              <a:rPr 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30369" y="2696279"/>
            <a:ext cx="1013221" cy="415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19-23 2021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32337" y="3567490"/>
            <a:ext cx="1170999" cy="2538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1, 2020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04477" y="3505765"/>
            <a:ext cx="778556" cy="415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2020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268785" y="3486720"/>
            <a:ext cx="774935" cy="415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 2020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81355" y="3486720"/>
            <a:ext cx="1007668" cy="415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17-19 2021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18197" y="3557746"/>
            <a:ext cx="1170999" cy="2538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15, 2020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315893" y="3928146"/>
            <a:ext cx="1723850" cy="92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II (PSQ@EIC)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FF0000"/>
                </a:solidFill>
                <a:latin typeface="Calibri" panose="020F0502020204030204"/>
                <a:cs typeface=""/>
              </a:rPr>
              <a:t>APCTP/CFNS/CNF</a:t>
            </a:r>
            <a:endParaRPr lang="en-US" sz="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PSQ New Science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proposals</a:t>
            </a:r>
          </a:p>
          <a:p>
            <a:pPr algn="ctr" defTabSz="685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Engagement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D962E6-56BA-4E40-A3AF-338817B4E0BF}"/>
              </a:ext>
            </a:extLst>
          </p:cNvPr>
          <p:cNvSpPr txBox="1"/>
          <p:nvPr/>
        </p:nvSpPr>
        <p:spPr>
          <a:xfrm>
            <a:off x="9060826" y="2270959"/>
            <a:ext cx="19591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ED7D31"/>
                </a:solidFill>
                <a:latin typeface="Calibri" panose="020F0502020204030204"/>
                <a:cs typeface=""/>
              </a:rPr>
              <a:t>Documentation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ED7D31"/>
                </a:solidFill>
                <a:latin typeface="Calibri" panose="020F0502020204030204"/>
                <a:cs typeface=""/>
              </a:rPr>
              <a:t>White Paper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ED7D31"/>
                </a:solidFill>
                <a:latin typeface="Calibri" panose="020F0502020204030204"/>
                <a:cs typeface=""/>
              </a:rPr>
              <a:t>Published/Summer 2023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395296" y="2318691"/>
            <a:ext cx="1021085" cy="415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YR-Meeting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7085" y="142323"/>
            <a:ext cx="6706769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799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PSQ@EIC Series of Workshops </a:t>
            </a:r>
            <a:endParaRPr lang="en-US" sz="2799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E0A6225-987C-CA7B-3896-061DB2C13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09" y="3567489"/>
            <a:ext cx="3063914" cy="2918999"/>
          </a:xfrm>
          <a:prstGeom prst="rect">
            <a:avLst/>
          </a:prstGeom>
        </p:spPr>
      </p:pic>
      <p:pic>
        <p:nvPicPr>
          <p:cNvPr id="26" name="Picture 2" descr="Home">
            <a:extLst>
              <a:ext uri="{FF2B5EF4-FFF2-40B4-BE49-F238E27FC236}">
                <a16:creationId xmlns:a16="http://schemas.microsoft.com/office/drawing/2014/main" id="{F0EECAB4-EB71-AE4E-32B3-45849F8E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21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7589" y="963778"/>
            <a:ext cx="9297225" cy="1261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99" b="1" dirty="0">
                <a:solidFill>
                  <a:srgbClr val="C00000"/>
                </a:solidFill>
              </a:rPr>
              <a:t>Generalized Parton Distributions and Global Analysis</a:t>
            </a:r>
          </a:p>
          <a:p>
            <a:pPr algn="l"/>
            <a:r>
              <a:rPr lang="en-US" sz="2400" b="0" i="1" u="none" strike="noStrike" dirty="0">
                <a:solidFill>
                  <a:srgbClr val="24425A"/>
                </a:solidFill>
                <a:effectLst/>
                <a:latin typeface="Liberation Sans"/>
              </a:rPr>
              <a:t>Jun 12 – 14, 2023</a:t>
            </a:r>
          </a:p>
          <a:p>
            <a:pPr algn="l"/>
            <a:r>
              <a:rPr lang="en-US" sz="2400" b="0" i="1" u="none" strike="noStrike" dirty="0">
                <a:solidFill>
                  <a:srgbClr val="24425A"/>
                </a:solidFill>
                <a:effectLst/>
                <a:latin typeface="Liberation Sans"/>
              </a:rPr>
              <a:t>Jefferson Lab Center for Nuclear </a:t>
            </a:r>
            <a:r>
              <a:rPr lang="en-US" sz="2400" b="0" i="1" u="none" strike="noStrike" dirty="0" err="1">
                <a:solidFill>
                  <a:srgbClr val="24425A"/>
                </a:solidFill>
                <a:effectLst/>
                <a:latin typeface="Liberation Sans"/>
              </a:rPr>
              <a:t>Femtography</a:t>
            </a:r>
            <a:endParaRPr lang="en-US" sz="2400" b="0" i="1" u="none" strike="noStrike" dirty="0">
              <a:solidFill>
                <a:srgbClr val="24425A"/>
              </a:solidFill>
              <a:effectLst/>
              <a:latin typeface="Liberation Sans"/>
            </a:endParaRP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1A3FF516-B93C-C847-80D3-61FC2957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46172" y="6242377"/>
            <a:ext cx="2742486" cy="365030"/>
          </a:xfrm>
        </p:spPr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428EE-E66A-3763-4230-B7DB86C15656}"/>
              </a:ext>
            </a:extLst>
          </p:cNvPr>
          <p:cNvSpPr txBox="1"/>
          <p:nvPr/>
        </p:nvSpPr>
        <p:spPr>
          <a:xfrm>
            <a:off x="887589" y="2976599"/>
            <a:ext cx="1024352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The aim of this workshop </a:t>
            </a:r>
            <a:r>
              <a:rPr lang="en-US" sz="2400" i="1" dirty="0">
                <a:solidFill>
                  <a:srgbClr val="777777"/>
                </a:solidFill>
                <a:latin typeface="Roboto" panose="02000000000000000000" pitchFamily="2" charset="0"/>
              </a:rPr>
              <a:t>was</a:t>
            </a:r>
            <a:r>
              <a:rPr lang="en-US" sz="2400" b="0" i="1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to bring together interdisciplinary experts to assess the current status of the 3D internal structure of the nucleon, and to identify the requirements and to develop a coherent approach to the extraction of the salient physics quantities. The workshop included plenary talks, with dedicated time for working group discussions</a:t>
            </a:r>
            <a:r>
              <a:rPr lang="en-US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endParaRPr lang="en-US" dirty="0">
              <a:solidFill>
                <a:srgbClr val="777777"/>
              </a:solidFill>
              <a:latin typeface="Roboto" panose="02000000000000000000" pitchFamily="2" charset="0"/>
            </a:endParaRPr>
          </a:p>
          <a:p>
            <a:r>
              <a:rPr lang="en-US" dirty="0">
                <a:hlinkClick r:id="rId2"/>
              </a:rPr>
              <a:t>https://indico.jlab.org/event/713/</a:t>
            </a:r>
            <a:endParaRPr lang="en-US" dirty="0">
              <a:solidFill>
                <a:srgbClr val="777777"/>
              </a:solidFill>
              <a:latin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C6674B18-6B4A-2DB6-C2F1-D2E7B0F33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996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510909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Workshop </a:t>
            </a:r>
            <a:r>
              <a:rPr lang="en-US" sz="3200" dirty="0">
                <a:solidFill>
                  <a:srgbClr val="C00000"/>
                </a:solidFill>
              </a:rPr>
              <a:t>Outcome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Home">
            <a:extLst>
              <a:ext uri="{FF2B5EF4-FFF2-40B4-BE49-F238E27FC236}">
                <a16:creationId xmlns:a16="http://schemas.microsoft.com/office/drawing/2014/main" id="{7C37554C-6F42-41BF-B644-7DB0E3EC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9C6B28-675E-ED76-525D-01E81E474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80" y="812894"/>
            <a:ext cx="11485753" cy="5919038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500" dirty="0"/>
              <a:t>Task force on the short-term and long-term projects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500" dirty="0"/>
              <a:t>Data base for experimental data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500" dirty="0"/>
              <a:t>Benchmarking requirements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500" dirty="0"/>
              <a:t>Standards for data analysis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500" dirty="0"/>
              <a:t>Framework for Global analysis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500" dirty="0"/>
              <a:t>Common tools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500" dirty="0"/>
              <a:t>Conveners of this group 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500" dirty="0"/>
              <a:t>Synergy between CNF, US and International groups working on GPD global analysis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500" dirty="0"/>
              <a:t>Visitor program to CNF enables </a:t>
            </a:r>
            <a:r>
              <a:rPr lang="en-US" sz="4400" dirty="0"/>
              <a:t>short- and long-term researchers across the disciplines of CNF to effectively impact the goals of the Center, that includes GPD global analysis</a:t>
            </a:r>
            <a:endParaRPr lang="en-US" sz="4500" dirty="0"/>
          </a:p>
          <a:p>
            <a:pPr marL="229870" indent="-22987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500" dirty="0">
                <a:latin typeface="Arial"/>
                <a:cs typeface="Arial"/>
              </a:rPr>
              <a:t>CNF - Biweekly seminars, platform for young and senior scientists to present their work (theory, experiment, phenomenology, and computing)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0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ounded Rectangle 203"/>
          <p:cNvSpPr/>
          <p:nvPr/>
        </p:nvSpPr>
        <p:spPr>
          <a:xfrm>
            <a:off x="3198801" y="550055"/>
            <a:ext cx="5720736" cy="29831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2" name="Table 441"/>
          <p:cNvGraphicFramePr>
            <a:graphicFrameLocks noGrp="1"/>
          </p:cNvGraphicFramePr>
          <p:nvPr/>
        </p:nvGraphicFramePr>
        <p:xfrm>
          <a:off x="9094857" y="54868"/>
          <a:ext cx="1552787" cy="321435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08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435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Glossary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6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Data processing services.</a:t>
                      </a:r>
                      <a:r>
                        <a:rPr lang="en-US" sz="600" i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600" i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Scaling up  to </a:t>
                      </a:r>
                      <a:r>
                        <a:rPr lang="en-US" sz="600" i="1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Cn</a:t>
                      </a:r>
                      <a:r>
                        <a:rPr lang="en-US" sz="600" i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cores.</a:t>
                      </a:r>
                      <a:endParaRPr lang="en-US" sz="6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7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Data passage/link</a:t>
                      </a:r>
                      <a:r>
                        <a:rPr lang="en-US" sz="700" i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between services</a:t>
                      </a:r>
                      <a:endParaRPr lang="en-US" sz="7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7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Service control messages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7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Service configuration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7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Knowledge feedback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7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IO services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7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 memory data queue</a:t>
                      </a:r>
                      <a:r>
                        <a:rPr lang="en-US" sz="700" i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(ring-buffer)</a:t>
                      </a:r>
                      <a:endParaRPr lang="en-US" sz="7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7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Computing resource boundaries 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US" sz="8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435">
                <a:tc>
                  <a:txBody>
                    <a:bodyPr/>
                    <a:lstStyle/>
                    <a:p>
                      <a:r>
                        <a:rPr lang="en-US" sz="7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Data-processing</a:t>
                      </a:r>
                      <a:r>
                        <a:rPr lang="en-US" sz="700" i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environment</a:t>
                      </a:r>
                      <a:endParaRPr lang="en-US" sz="7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CLARA</a:t>
                      </a:r>
                    </a:p>
                    <a:p>
                      <a:pPr algn="ctr"/>
                      <a:r>
                        <a:rPr lang="en-US" sz="6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DPE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0" name="Rectangle 389"/>
          <p:cNvSpPr/>
          <p:nvPr/>
        </p:nvSpPr>
        <p:spPr>
          <a:xfrm>
            <a:off x="8602812" y="4927449"/>
            <a:ext cx="1464596" cy="1422858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  <a:bevelB w="57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Rectangle 415"/>
          <p:cNvSpPr/>
          <p:nvPr/>
        </p:nvSpPr>
        <p:spPr>
          <a:xfrm>
            <a:off x="7218654" y="3533594"/>
            <a:ext cx="1867027" cy="1291836"/>
          </a:xfrm>
          <a:prstGeom prst="rect">
            <a:avLst/>
          </a:prstGeom>
          <a:solidFill>
            <a:schemeClr val="accent5">
              <a:lumMod val="60000"/>
              <a:lumOff val="40000"/>
              <a:alpha val="28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  <a:bevelB w="57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426"/>
          <p:cNvSpPr/>
          <p:nvPr/>
        </p:nvSpPr>
        <p:spPr>
          <a:xfrm>
            <a:off x="3086664" y="4955679"/>
            <a:ext cx="4365249" cy="1030270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  <a:bevelB w="57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3086666" y="3829858"/>
            <a:ext cx="3235634" cy="1097339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  <a:bevelB w="57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/>
          <p:nvPr/>
        </p:nvSpPr>
        <p:spPr>
          <a:xfrm>
            <a:off x="3198802" y="914727"/>
            <a:ext cx="5629481" cy="2442169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  <a:bevelB w="57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1564414" y="552424"/>
            <a:ext cx="1438110" cy="5750678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  <a:bevelB w="57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Rounded Rectangle 449"/>
          <p:cNvSpPr/>
          <p:nvPr/>
        </p:nvSpPr>
        <p:spPr>
          <a:xfrm>
            <a:off x="9320384" y="3486047"/>
            <a:ext cx="1257221" cy="344883"/>
          </a:xfrm>
          <a:prstGeom prst="round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5" name="Rounded Rectangle 344"/>
          <p:cNvSpPr/>
          <p:nvPr/>
        </p:nvSpPr>
        <p:spPr>
          <a:xfrm>
            <a:off x="3306130" y="6023479"/>
            <a:ext cx="3898956" cy="2183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Assumptions</a:t>
            </a:r>
          </a:p>
        </p:txBody>
      </p:sp>
      <p:cxnSp>
        <p:nvCxnSpPr>
          <p:cNvPr id="225" name="Elbow Connector 224"/>
          <p:cNvCxnSpPr/>
          <p:nvPr/>
        </p:nvCxnSpPr>
        <p:spPr>
          <a:xfrm rot="10800000">
            <a:off x="3788664" y="5610201"/>
            <a:ext cx="4262806" cy="77473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Rounded Rectangle 277"/>
          <p:cNvSpPr/>
          <p:nvPr/>
        </p:nvSpPr>
        <p:spPr>
          <a:xfrm>
            <a:off x="2263193" y="425789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2217832" y="367102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2217832" y="3131828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2217832" y="2596733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2217832" y="2057538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8104862" y="1356747"/>
            <a:ext cx="745525" cy="58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EBCMD</a:t>
            </a:r>
          </a:p>
          <a:p>
            <a:r>
              <a:rPr lang="en-US" sz="800" dirty="0">
                <a:solidFill>
                  <a:srgbClr val="000000"/>
                </a:solidFill>
              </a:rPr>
              <a:t>Extraction </a:t>
            </a:r>
          </a:p>
          <a:p>
            <a:r>
              <a:rPr lang="en-US" sz="800" dirty="0">
                <a:solidFill>
                  <a:srgbClr val="000000"/>
                </a:solidFill>
              </a:rPr>
              <a:t>Service</a:t>
            </a:r>
          </a:p>
          <a:p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3299545" y="4254293"/>
            <a:ext cx="609639" cy="528430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08" name="Rounded Rectangle 407"/>
          <p:cNvSpPr/>
          <p:nvPr/>
        </p:nvSpPr>
        <p:spPr>
          <a:xfrm>
            <a:off x="4050937" y="4254293"/>
            <a:ext cx="609639" cy="528430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07" name="Rounded Rectangle 406"/>
          <p:cNvSpPr/>
          <p:nvPr/>
        </p:nvSpPr>
        <p:spPr>
          <a:xfrm>
            <a:off x="4802616" y="4254293"/>
            <a:ext cx="609639" cy="528430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 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06" name="Rounded Rectangle 405"/>
          <p:cNvSpPr/>
          <p:nvPr/>
        </p:nvSpPr>
        <p:spPr>
          <a:xfrm>
            <a:off x="5574492" y="4254293"/>
            <a:ext cx="609639" cy="528430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 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23" name="Straight Connector 122"/>
          <p:cNvCxnSpPr>
            <a:stCxn id="484" idx="1"/>
            <a:endCxn id="303" idx="3"/>
          </p:cNvCxnSpPr>
          <p:nvPr/>
        </p:nvCxnSpPr>
        <p:spPr>
          <a:xfrm flipH="1">
            <a:off x="5336079" y="4400007"/>
            <a:ext cx="162237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303" idx="1"/>
            <a:endCxn id="304" idx="3"/>
          </p:cNvCxnSpPr>
          <p:nvPr/>
        </p:nvCxnSpPr>
        <p:spPr>
          <a:xfrm flipH="1">
            <a:off x="4584399" y="4400007"/>
            <a:ext cx="142039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304" idx="1"/>
            <a:endCxn id="305" idx="3"/>
          </p:cNvCxnSpPr>
          <p:nvPr/>
        </p:nvCxnSpPr>
        <p:spPr>
          <a:xfrm flipH="1">
            <a:off x="3833007" y="4400007"/>
            <a:ext cx="141753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>
            <a:stCxn id="294" idx="1"/>
            <a:endCxn id="484" idx="3"/>
          </p:cNvCxnSpPr>
          <p:nvPr/>
        </p:nvCxnSpPr>
        <p:spPr>
          <a:xfrm flipH="1">
            <a:off x="6107954" y="4395466"/>
            <a:ext cx="282800" cy="454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4" name="Rounded Rectangle 343"/>
          <p:cNvSpPr/>
          <p:nvPr/>
        </p:nvSpPr>
        <p:spPr>
          <a:xfrm>
            <a:off x="3313533" y="3527485"/>
            <a:ext cx="3734444" cy="2183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Assumptions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537604" y="35399"/>
            <a:ext cx="7381933" cy="380901"/>
          </a:xfrm>
          <a:prstGeom prst="round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Rounded Rectangle 205"/>
          <p:cNvSpPr/>
          <p:nvPr/>
        </p:nvSpPr>
        <p:spPr>
          <a:xfrm>
            <a:off x="1537735" y="6446859"/>
            <a:ext cx="9062206" cy="38090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Rectangle 475"/>
          <p:cNvSpPr/>
          <p:nvPr/>
        </p:nvSpPr>
        <p:spPr>
          <a:xfrm>
            <a:off x="7673510" y="4927197"/>
            <a:ext cx="768847" cy="1345201"/>
          </a:xfrm>
          <a:prstGeom prst="rect">
            <a:avLst/>
          </a:prstGeom>
          <a:solidFill>
            <a:schemeClr val="accent5">
              <a:lumMod val="60000"/>
              <a:lumOff val="40000"/>
              <a:alpha val="28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  <a:bevelB w="57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extBox 365"/>
          <p:cNvSpPr txBox="1"/>
          <p:nvPr/>
        </p:nvSpPr>
        <p:spPr>
          <a:xfrm>
            <a:off x="1493219" y="521158"/>
            <a:ext cx="1562841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CLARA DPE                        Farm </a:t>
            </a:r>
            <a:r>
              <a:rPr lang="en-US" sz="600" dirty="0" err="1">
                <a:solidFill>
                  <a:srgbClr val="7F7F7F"/>
                </a:solidFill>
              </a:rPr>
              <a:t>Node</a:t>
            </a:r>
            <a:r>
              <a:rPr lang="en-US" sz="600" baseline="-25000" dirty="0" err="1">
                <a:solidFill>
                  <a:srgbClr val="7F7F7F"/>
                </a:solidFill>
              </a:rPr>
              <a:t>N</a:t>
            </a:r>
            <a:endParaRPr lang="en-US" sz="800" baseline="-25000" dirty="0">
              <a:solidFill>
                <a:srgbClr val="7F7F7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61369" y="77073"/>
            <a:ext cx="2195863" cy="25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Experimental and Simulated Data</a:t>
            </a:r>
          </a:p>
        </p:txBody>
      </p:sp>
      <p:cxnSp>
        <p:nvCxnSpPr>
          <p:cNvPr id="70" name="Curved Connector 69"/>
          <p:cNvCxnSpPr>
            <a:stCxn id="168" idx="1"/>
            <a:endCxn id="167" idx="1"/>
          </p:cNvCxnSpPr>
          <p:nvPr/>
        </p:nvCxnSpPr>
        <p:spPr>
          <a:xfrm rot="10800000">
            <a:off x="2027753" y="3450030"/>
            <a:ext cx="12697" cy="539197"/>
          </a:xfrm>
          <a:prstGeom prst="curved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Elbow Connector 129"/>
          <p:cNvCxnSpPr>
            <a:stCxn id="169" idx="1"/>
            <a:endCxn id="268" idx="1"/>
          </p:cNvCxnSpPr>
          <p:nvPr/>
        </p:nvCxnSpPr>
        <p:spPr>
          <a:xfrm rot="10800000" flipH="1">
            <a:off x="2015886" y="948758"/>
            <a:ext cx="50327" cy="3592822"/>
          </a:xfrm>
          <a:prstGeom prst="bentConnector3">
            <a:avLst>
              <a:gd name="adj1" fmla="val -454112"/>
            </a:avLst>
          </a:prstGeom>
          <a:ln w="12700">
            <a:solidFill>
              <a:srgbClr val="660066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Donut 180"/>
          <p:cNvSpPr/>
          <p:nvPr/>
        </p:nvSpPr>
        <p:spPr>
          <a:xfrm>
            <a:off x="2013136" y="4927161"/>
            <a:ext cx="572333" cy="560525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2" name="Donut 181"/>
          <p:cNvSpPr/>
          <p:nvPr/>
        </p:nvSpPr>
        <p:spPr>
          <a:xfrm>
            <a:off x="2037320" y="1341092"/>
            <a:ext cx="572333" cy="560525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3" name="Straight Connector 202"/>
          <p:cNvCxnSpPr>
            <a:stCxn id="182" idx="4"/>
          </p:cNvCxnSpPr>
          <p:nvPr/>
        </p:nvCxnSpPr>
        <p:spPr>
          <a:xfrm>
            <a:off x="2323488" y="1901616"/>
            <a:ext cx="987" cy="152284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>
            <a:stCxn id="441" idx="2"/>
            <a:endCxn id="268" idx="0"/>
          </p:cNvCxnSpPr>
          <p:nvPr/>
        </p:nvCxnSpPr>
        <p:spPr>
          <a:xfrm flipH="1">
            <a:off x="2318664" y="531327"/>
            <a:ext cx="581" cy="192364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stCxn id="270" idx="2"/>
            <a:endCxn id="440" idx="0"/>
          </p:cNvCxnSpPr>
          <p:nvPr/>
        </p:nvCxnSpPr>
        <p:spPr>
          <a:xfrm>
            <a:off x="2675138" y="6112049"/>
            <a:ext cx="989" cy="204647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TextBox 317"/>
          <p:cNvSpPr txBox="1"/>
          <p:nvPr/>
        </p:nvSpPr>
        <p:spPr>
          <a:xfrm rot="16200000">
            <a:off x="1608098" y="3283865"/>
            <a:ext cx="2550796" cy="21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7F7F7F"/>
                </a:solidFill>
              </a:rPr>
              <a:t>CLAS12 Reconstruction Multi-Node Application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9558303" y="3882102"/>
            <a:ext cx="581144" cy="920657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Rounded Rectangle 355"/>
          <p:cNvSpPr/>
          <p:nvPr/>
        </p:nvSpPr>
        <p:spPr>
          <a:xfrm>
            <a:off x="10158757" y="3882100"/>
            <a:ext cx="227115" cy="906968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extBox 357"/>
          <p:cNvSpPr txBox="1"/>
          <p:nvPr/>
        </p:nvSpPr>
        <p:spPr>
          <a:xfrm rot="16200000">
            <a:off x="9840225" y="4108321"/>
            <a:ext cx="833856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</a:rPr>
              <a:t>Simulated data Reconstruction</a:t>
            </a:r>
          </a:p>
        </p:txBody>
      </p:sp>
      <p:sp>
        <p:nvSpPr>
          <p:cNvPr id="367" name="TextBox 366"/>
          <p:cNvSpPr txBox="1"/>
          <p:nvPr/>
        </p:nvSpPr>
        <p:spPr>
          <a:xfrm rot="16200000">
            <a:off x="9269845" y="3933854"/>
            <a:ext cx="949752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</a:rPr>
              <a:t>Some other experiment </a:t>
            </a:r>
          </a:p>
          <a:p>
            <a:r>
              <a:rPr lang="en-US" sz="600" dirty="0">
                <a:solidFill>
                  <a:srgbClr val="000000"/>
                </a:solidFill>
              </a:rPr>
              <a:t>reconstruction program</a:t>
            </a:r>
          </a:p>
        </p:txBody>
      </p:sp>
      <p:pic>
        <p:nvPicPr>
          <p:cNvPr id="368" name="Picture 367" descr="AA039216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98" y="3435618"/>
            <a:ext cx="192145" cy="311868"/>
          </a:xfrm>
          <a:prstGeom prst="rect">
            <a:avLst/>
          </a:prstGeom>
        </p:spPr>
      </p:pic>
      <p:pic>
        <p:nvPicPr>
          <p:cNvPr id="370" name="Picture 369" descr="AA0392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66" y="6292615"/>
            <a:ext cx="288552" cy="468345"/>
          </a:xfrm>
          <a:prstGeom prst="rect">
            <a:avLst/>
          </a:prstGeom>
        </p:spPr>
      </p:pic>
      <p:pic>
        <p:nvPicPr>
          <p:cNvPr id="371" name="Picture 370" descr="AA0392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29" y="6341303"/>
            <a:ext cx="288552" cy="468345"/>
          </a:xfrm>
          <a:prstGeom prst="rect">
            <a:avLst/>
          </a:prstGeom>
        </p:spPr>
      </p:pic>
      <p:cxnSp>
        <p:nvCxnSpPr>
          <p:cNvPr id="375" name="Straight Connector 374"/>
          <p:cNvCxnSpPr>
            <a:stCxn id="368" idx="2"/>
            <a:endCxn id="324" idx="0"/>
          </p:cNvCxnSpPr>
          <p:nvPr/>
        </p:nvCxnSpPr>
        <p:spPr>
          <a:xfrm>
            <a:off x="9844470" y="3747486"/>
            <a:ext cx="4405" cy="13461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1" name="Rounded Rectangle 390"/>
          <p:cNvSpPr/>
          <p:nvPr/>
        </p:nvSpPr>
        <p:spPr>
          <a:xfrm>
            <a:off x="9379228" y="5559437"/>
            <a:ext cx="632927" cy="469545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9426696" y="5559436"/>
            <a:ext cx="745525" cy="58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EBCMD</a:t>
            </a:r>
          </a:p>
          <a:p>
            <a:r>
              <a:rPr lang="en-US" sz="800" dirty="0">
                <a:solidFill>
                  <a:srgbClr val="000000"/>
                </a:solidFill>
              </a:rPr>
              <a:t>Extraction </a:t>
            </a:r>
          </a:p>
          <a:p>
            <a:r>
              <a:rPr lang="en-US" sz="800" dirty="0">
                <a:solidFill>
                  <a:srgbClr val="000000"/>
                </a:solidFill>
              </a:rPr>
              <a:t>Service</a:t>
            </a:r>
          </a:p>
          <a:p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415" name="Elbow Connector 414"/>
          <p:cNvCxnSpPr>
            <a:stCxn id="370" idx="1"/>
            <a:endCxn id="296" idx="2"/>
          </p:cNvCxnSpPr>
          <p:nvPr/>
        </p:nvCxnSpPr>
        <p:spPr>
          <a:xfrm rot="10800000">
            <a:off x="9608596" y="6227128"/>
            <a:ext cx="376971" cy="29965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" name="Picture 439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53" y="6316696"/>
            <a:ext cx="514547" cy="537436"/>
          </a:xfrm>
          <a:prstGeom prst="rect">
            <a:avLst/>
          </a:prstGeom>
        </p:spPr>
      </p:pic>
      <p:pic>
        <p:nvPicPr>
          <p:cNvPr id="441" name="Picture 440" descr="BU005361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71" y="-6109"/>
            <a:ext cx="514547" cy="537436"/>
          </a:xfrm>
          <a:prstGeom prst="rect">
            <a:avLst/>
          </a:prstGeom>
        </p:spPr>
      </p:pic>
      <p:cxnSp>
        <p:nvCxnSpPr>
          <p:cNvPr id="445" name="Straight Connector 444"/>
          <p:cNvCxnSpPr/>
          <p:nvPr/>
        </p:nvCxnSpPr>
        <p:spPr>
          <a:xfrm>
            <a:off x="8512964" y="4878794"/>
            <a:ext cx="0" cy="1942721"/>
          </a:xfrm>
          <a:prstGeom prst="line">
            <a:avLst/>
          </a:prstGeom>
          <a:ln w="63500">
            <a:solidFill>
              <a:schemeClr val="accent1">
                <a:alpha val="36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8" name="TextBox 447"/>
          <p:cNvSpPr txBox="1"/>
          <p:nvPr/>
        </p:nvSpPr>
        <p:spPr>
          <a:xfrm rot="16200000">
            <a:off x="9231237" y="4855833"/>
            <a:ext cx="272309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rgbClr val="7F7F7F"/>
                </a:solidFill>
              </a:rPr>
              <a:t>Other Experiment and/or Research Facility Computing Resources</a:t>
            </a:r>
          </a:p>
        </p:txBody>
      </p:sp>
      <p:sp>
        <p:nvSpPr>
          <p:cNvPr id="494" name="TextBox 493"/>
          <p:cNvSpPr txBox="1"/>
          <p:nvPr/>
        </p:nvSpPr>
        <p:spPr>
          <a:xfrm>
            <a:off x="8141596" y="260133"/>
            <a:ext cx="796805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CLARA Data Bus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27755" y="2150671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EC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2027755" y="2689867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HT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2027755" y="3224962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2027755" y="3764158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TT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2015888" y="4316514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PID</a:t>
            </a:r>
          </a:p>
        </p:txBody>
      </p:sp>
      <p:cxnSp>
        <p:nvCxnSpPr>
          <p:cNvPr id="170" name="Straight Connector 169"/>
          <p:cNvCxnSpPr>
            <a:stCxn id="2" idx="2"/>
            <a:endCxn id="166" idx="0"/>
          </p:cNvCxnSpPr>
          <p:nvPr/>
        </p:nvCxnSpPr>
        <p:spPr>
          <a:xfrm>
            <a:off x="2280203" y="2600805"/>
            <a:ext cx="0" cy="89062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stCxn id="166" idx="2"/>
            <a:endCxn id="167" idx="0"/>
          </p:cNvCxnSpPr>
          <p:nvPr/>
        </p:nvCxnSpPr>
        <p:spPr>
          <a:xfrm>
            <a:off x="2280203" y="3140001"/>
            <a:ext cx="0" cy="84961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stCxn id="167" idx="2"/>
            <a:endCxn id="168" idx="0"/>
          </p:cNvCxnSpPr>
          <p:nvPr/>
        </p:nvCxnSpPr>
        <p:spPr>
          <a:xfrm>
            <a:off x="2280203" y="3675094"/>
            <a:ext cx="0" cy="89063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stCxn id="168" idx="2"/>
            <a:endCxn id="169" idx="0"/>
          </p:cNvCxnSpPr>
          <p:nvPr/>
        </p:nvCxnSpPr>
        <p:spPr>
          <a:xfrm flipH="1">
            <a:off x="2268336" y="4214292"/>
            <a:ext cx="11867" cy="102222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Rounded Rectangle 267"/>
          <p:cNvSpPr/>
          <p:nvPr/>
        </p:nvSpPr>
        <p:spPr>
          <a:xfrm>
            <a:off x="2066215" y="723692"/>
            <a:ext cx="504897" cy="450134"/>
          </a:xfrm>
          <a:prstGeom prst="roundRect">
            <a:avLst/>
          </a:prstGeom>
          <a:solidFill>
            <a:schemeClr val="accent6">
              <a:lumMod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2422689" y="5661917"/>
            <a:ext cx="504897" cy="450134"/>
          </a:xfrm>
          <a:prstGeom prst="roundRect">
            <a:avLst/>
          </a:prstGeom>
          <a:solidFill>
            <a:schemeClr val="accent6">
              <a:lumMod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W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EBCMD</a:t>
            </a:r>
          </a:p>
        </p:txBody>
      </p:sp>
      <p:cxnSp>
        <p:nvCxnSpPr>
          <p:cNvPr id="27" name="Straight Connector 26"/>
          <p:cNvCxnSpPr>
            <a:stCxn id="268" idx="2"/>
            <a:endCxn id="182" idx="0"/>
          </p:cNvCxnSpPr>
          <p:nvPr/>
        </p:nvCxnSpPr>
        <p:spPr>
          <a:xfrm>
            <a:off x="2318664" y="1173825"/>
            <a:ext cx="4824" cy="16726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2321633" y="4758182"/>
            <a:ext cx="0" cy="16079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2429491" y="6451928"/>
            <a:ext cx="507820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rgbClr val="7F7F7F"/>
                </a:solidFill>
              </a:rPr>
              <a:t> EBCMD </a:t>
            </a:r>
          </a:p>
          <a:p>
            <a:pPr algn="ctr"/>
            <a:r>
              <a:rPr lang="en-US" sz="600" dirty="0">
                <a:solidFill>
                  <a:srgbClr val="7F7F7F"/>
                </a:solidFill>
              </a:rPr>
              <a:t>Table</a:t>
            </a:r>
          </a:p>
        </p:txBody>
      </p:sp>
      <p:pic>
        <p:nvPicPr>
          <p:cNvPr id="292" name="Picture 291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43" y="6324829"/>
            <a:ext cx="514547" cy="537436"/>
          </a:xfrm>
          <a:prstGeom prst="rect">
            <a:avLst/>
          </a:prstGeom>
        </p:spPr>
      </p:pic>
      <p:sp>
        <p:nvSpPr>
          <p:cNvPr id="293" name="TextBox 292"/>
          <p:cNvSpPr txBox="1"/>
          <p:nvPr/>
        </p:nvSpPr>
        <p:spPr>
          <a:xfrm>
            <a:off x="7857523" y="6459896"/>
            <a:ext cx="501766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rgbClr val="7F7F7F"/>
                </a:solidFill>
              </a:rPr>
              <a:t> EBCMD </a:t>
            </a:r>
          </a:p>
          <a:p>
            <a:pPr algn="ctr"/>
            <a:r>
              <a:rPr lang="en-US" sz="600" dirty="0">
                <a:solidFill>
                  <a:srgbClr val="7F7F7F"/>
                </a:solidFill>
              </a:rPr>
              <a:t>Table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9292130" y="5757585"/>
            <a:ext cx="632927" cy="469545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/>
          <p:cNvCxnSpPr/>
          <p:nvPr/>
        </p:nvCxnSpPr>
        <p:spPr>
          <a:xfrm flipH="1" flipV="1">
            <a:off x="9486265" y="6785653"/>
            <a:ext cx="851144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9486264" y="6227130"/>
            <a:ext cx="0" cy="558523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4" name="TextBox 333"/>
          <p:cNvSpPr txBox="1"/>
          <p:nvPr/>
        </p:nvSpPr>
        <p:spPr>
          <a:xfrm>
            <a:off x="6967504" y="6640470"/>
            <a:ext cx="780780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CLARA Data Bus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2102494" y="154677"/>
            <a:ext cx="473084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7F7F7F"/>
                </a:solidFill>
              </a:rPr>
              <a:t>CLAS12</a:t>
            </a:r>
          </a:p>
        </p:txBody>
      </p:sp>
      <p:cxnSp>
        <p:nvCxnSpPr>
          <p:cNvPr id="124" name="Straight Connector 123"/>
          <p:cNvCxnSpPr>
            <a:stCxn id="468" idx="2"/>
            <a:endCxn id="292" idx="0"/>
          </p:cNvCxnSpPr>
          <p:nvPr/>
        </p:nvCxnSpPr>
        <p:spPr>
          <a:xfrm>
            <a:off x="8097086" y="6112050"/>
            <a:ext cx="4929" cy="212779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TextBox 353"/>
          <p:cNvSpPr txBox="1"/>
          <p:nvPr/>
        </p:nvSpPr>
        <p:spPr>
          <a:xfrm>
            <a:off x="4517914" y="6631493"/>
            <a:ext cx="1203862" cy="230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Reconstructed Data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3060166" y="493469"/>
            <a:ext cx="5925860" cy="2933800"/>
          </a:xfrm>
          <a:prstGeom prst="rect">
            <a:avLst/>
          </a:prstGeom>
          <a:noFill/>
          <a:ln w="63500">
            <a:solidFill>
              <a:schemeClr val="accent1">
                <a:shade val="95000"/>
                <a:satMod val="10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Rounded Rectangle 358"/>
          <p:cNvSpPr/>
          <p:nvPr/>
        </p:nvSpPr>
        <p:spPr>
          <a:xfrm>
            <a:off x="3313533" y="2372668"/>
            <a:ext cx="874081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Event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Generator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3503987" y="94948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en-US" sz="1000" baseline="-25000" dirty="0">
              <a:solidFill>
                <a:schemeClr val="tx1"/>
              </a:solidFill>
            </a:endParaRPr>
          </a:p>
        </p:txBody>
      </p:sp>
      <p:sp>
        <p:nvSpPr>
          <p:cNvPr id="362" name="Rounded Rectangle 361"/>
          <p:cNvSpPr/>
          <p:nvPr/>
        </p:nvSpPr>
        <p:spPr>
          <a:xfrm>
            <a:off x="4134111" y="94948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en-US" sz="1000" baseline="-25000" dirty="0">
              <a:solidFill>
                <a:schemeClr val="tx1"/>
              </a:solidFill>
            </a:endParaRPr>
          </a:p>
        </p:txBody>
      </p:sp>
      <p:sp>
        <p:nvSpPr>
          <p:cNvPr id="363" name="Rounded Rectangle 362"/>
          <p:cNvSpPr/>
          <p:nvPr/>
        </p:nvSpPr>
        <p:spPr>
          <a:xfrm>
            <a:off x="4134111" y="172644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4788858" y="172644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5426727" y="172644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6070434" y="172644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6707247" y="172644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6" name="Donut 375"/>
          <p:cNvSpPr/>
          <p:nvPr/>
        </p:nvSpPr>
        <p:spPr>
          <a:xfrm>
            <a:off x="7451913" y="2693233"/>
            <a:ext cx="572333" cy="560525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5" name="Straight Connector 144"/>
          <p:cNvCxnSpPr>
            <a:stCxn id="360" idx="3"/>
            <a:endCxn id="362" idx="1"/>
          </p:cNvCxnSpPr>
          <p:nvPr/>
        </p:nvCxnSpPr>
        <p:spPr>
          <a:xfrm>
            <a:off x="4008882" y="1174550"/>
            <a:ext cx="125227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362" idx="2"/>
            <a:endCxn id="363" idx="0"/>
          </p:cNvCxnSpPr>
          <p:nvPr/>
        </p:nvCxnSpPr>
        <p:spPr>
          <a:xfrm>
            <a:off x="4386559" y="1399618"/>
            <a:ext cx="0" cy="32682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363" idx="3"/>
            <a:endCxn id="365" idx="1"/>
          </p:cNvCxnSpPr>
          <p:nvPr/>
        </p:nvCxnSpPr>
        <p:spPr>
          <a:xfrm>
            <a:off x="4639007" y="1951510"/>
            <a:ext cx="149849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365" idx="3"/>
            <a:endCxn id="372" idx="1"/>
          </p:cNvCxnSpPr>
          <p:nvPr/>
        </p:nvCxnSpPr>
        <p:spPr>
          <a:xfrm>
            <a:off x="5293754" y="1951510"/>
            <a:ext cx="132971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372" idx="3"/>
            <a:endCxn id="373" idx="1"/>
          </p:cNvCxnSpPr>
          <p:nvPr/>
        </p:nvCxnSpPr>
        <p:spPr>
          <a:xfrm>
            <a:off x="5931622" y="1951510"/>
            <a:ext cx="138810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373" idx="3"/>
            <a:endCxn id="374" idx="1"/>
          </p:cNvCxnSpPr>
          <p:nvPr/>
        </p:nvCxnSpPr>
        <p:spPr>
          <a:xfrm>
            <a:off x="6575330" y="1951510"/>
            <a:ext cx="13191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190" idx="2"/>
            <a:endCxn id="376" idx="0"/>
          </p:cNvCxnSpPr>
          <p:nvPr/>
        </p:nvCxnSpPr>
        <p:spPr>
          <a:xfrm flipH="1">
            <a:off x="7738081" y="2335497"/>
            <a:ext cx="3732" cy="357735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359" idx="0"/>
          </p:cNvCxnSpPr>
          <p:nvPr/>
        </p:nvCxnSpPr>
        <p:spPr>
          <a:xfrm flipV="1">
            <a:off x="3750574" y="1551724"/>
            <a:ext cx="5861" cy="820942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4" name="Rounded Rectangle 383"/>
          <p:cNvSpPr/>
          <p:nvPr/>
        </p:nvSpPr>
        <p:spPr>
          <a:xfrm>
            <a:off x="3656347" y="1101845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MC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</a:t>
            </a:r>
            <a:r>
              <a:rPr lang="en-US" sz="10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4286472" y="1101845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MC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</a:t>
            </a:r>
            <a:r>
              <a:rPr lang="en-US" sz="1000" baseline="-25000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386" name="Straight Connector 385"/>
          <p:cNvCxnSpPr>
            <a:stCxn id="384" idx="3"/>
            <a:endCxn id="385" idx="1"/>
          </p:cNvCxnSpPr>
          <p:nvPr/>
        </p:nvCxnSpPr>
        <p:spPr>
          <a:xfrm>
            <a:off x="4161243" y="1326911"/>
            <a:ext cx="125227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7" name="Rounded Rectangle 386"/>
          <p:cNvSpPr/>
          <p:nvPr/>
        </p:nvSpPr>
        <p:spPr>
          <a:xfrm>
            <a:off x="4286472" y="1878804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EC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4941218" y="1878804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HT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5579087" y="1878804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6222794" y="1878804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TT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6859607" y="1878804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PID</a:t>
            </a:r>
          </a:p>
        </p:txBody>
      </p:sp>
      <p:cxnSp>
        <p:nvCxnSpPr>
          <p:cNvPr id="397" name="Straight Connector 396"/>
          <p:cNvCxnSpPr>
            <a:stCxn id="387" idx="3"/>
            <a:endCxn id="393" idx="1"/>
          </p:cNvCxnSpPr>
          <p:nvPr/>
        </p:nvCxnSpPr>
        <p:spPr>
          <a:xfrm>
            <a:off x="4791367" y="2103870"/>
            <a:ext cx="149849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393" idx="3"/>
            <a:endCxn id="394" idx="1"/>
          </p:cNvCxnSpPr>
          <p:nvPr/>
        </p:nvCxnSpPr>
        <p:spPr>
          <a:xfrm>
            <a:off x="5446114" y="2103870"/>
            <a:ext cx="132971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394" idx="3"/>
            <a:endCxn id="395" idx="1"/>
          </p:cNvCxnSpPr>
          <p:nvPr/>
        </p:nvCxnSpPr>
        <p:spPr>
          <a:xfrm>
            <a:off x="6083983" y="2103870"/>
            <a:ext cx="138810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395" idx="3"/>
            <a:endCxn id="396" idx="1"/>
          </p:cNvCxnSpPr>
          <p:nvPr/>
        </p:nvCxnSpPr>
        <p:spPr>
          <a:xfrm>
            <a:off x="6727690" y="2103870"/>
            <a:ext cx="13191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2" name="TextBox 401"/>
          <p:cNvSpPr txBox="1"/>
          <p:nvPr/>
        </p:nvSpPr>
        <p:spPr>
          <a:xfrm rot="5400000">
            <a:off x="2955604" y="1125351"/>
            <a:ext cx="668640" cy="1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CLARA DPE    </a:t>
            </a:r>
            <a:endParaRPr lang="en-US" sz="800" baseline="-25000" dirty="0">
              <a:solidFill>
                <a:srgbClr val="7F7F7F"/>
              </a:solidFill>
            </a:endParaRPr>
          </a:p>
        </p:txBody>
      </p:sp>
      <p:cxnSp>
        <p:nvCxnSpPr>
          <p:cNvPr id="180" name="Curved Connector 179"/>
          <p:cNvCxnSpPr>
            <a:stCxn id="395" idx="0"/>
            <a:endCxn id="394" idx="0"/>
          </p:cNvCxnSpPr>
          <p:nvPr/>
        </p:nvCxnSpPr>
        <p:spPr>
          <a:xfrm rot="16200000" flipV="1">
            <a:off x="6153388" y="1556950"/>
            <a:ext cx="12697" cy="643707"/>
          </a:xfrm>
          <a:prstGeom prst="curved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" name="TextBox 409"/>
          <p:cNvSpPr txBox="1"/>
          <p:nvPr/>
        </p:nvSpPr>
        <p:spPr>
          <a:xfrm rot="16200000">
            <a:off x="8213899" y="1858069"/>
            <a:ext cx="1328864" cy="200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Cloud Computing Resources</a:t>
            </a:r>
          </a:p>
        </p:txBody>
      </p:sp>
      <p:cxnSp>
        <p:nvCxnSpPr>
          <p:cNvPr id="287" name="Straight Connector 286"/>
          <p:cNvCxnSpPr>
            <a:stCxn id="376" idx="4"/>
          </p:cNvCxnSpPr>
          <p:nvPr/>
        </p:nvCxnSpPr>
        <p:spPr>
          <a:xfrm>
            <a:off x="7738081" y="3253757"/>
            <a:ext cx="3732" cy="501935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1" name="Picture 420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48" y="6317273"/>
            <a:ext cx="514547" cy="537436"/>
          </a:xfrm>
          <a:prstGeom prst="rect">
            <a:avLst/>
          </a:prstGeom>
        </p:spPr>
      </p:pic>
      <p:sp>
        <p:nvSpPr>
          <p:cNvPr id="422" name="TextBox 421"/>
          <p:cNvSpPr txBox="1"/>
          <p:nvPr/>
        </p:nvSpPr>
        <p:spPr>
          <a:xfrm>
            <a:off x="6362129" y="6462822"/>
            <a:ext cx="503533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7F7F7F"/>
                </a:solidFill>
              </a:rPr>
              <a:t> EBCMD </a:t>
            </a:r>
          </a:p>
          <a:p>
            <a:pPr algn="ctr"/>
            <a:r>
              <a:rPr lang="en-US" sz="600" dirty="0">
                <a:solidFill>
                  <a:srgbClr val="7F7F7F"/>
                </a:solidFill>
              </a:rPr>
              <a:t>Table</a:t>
            </a:r>
          </a:p>
        </p:txBody>
      </p:sp>
      <p:sp>
        <p:nvSpPr>
          <p:cNvPr id="465" name="TextBox 464"/>
          <p:cNvSpPr txBox="1"/>
          <p:nvPr/>
        </p:nvSpPr>
        <p:spPr>
          <a:xfrm>
            <a:off x="4873472" y="914026"/>
            <a:ext cx="325170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7F7F7F"/>
                </a:solidFill>
              </a:rPr>
              <a:t>CLAS12 Simulation and Reconstruction Multi-Node  Application</a:t>
            </a:r>
          </a:p>
        </p:txBody>
      </p:sp>
      <p:cxnSp>
        <p:nvCxnSpPr>
          <p:cNvPr id="466" name="Straight Connector 465"/>
          <p:cNvCxnSpPr/>
          <p:nvPr/>
        </p:nvCxnSpPr>
        <p:spPr>
          <a:xfrm>
            <a:off x="3057697" y="62808"/>
            <a:ext cx="0" cy="567047"/>
          </a:xfrm>
          <a:prstGeom prst="line">
            <a:avLst/>
          </a:prstGeom>
          <a:ln w="63500">
            <a:solidFill>
              <a:schemeClr val="accent1">
                <a:alpha val="36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7" name="Rounded Rectangle 466"/>
          <p:cNvSpPr/>
          <p:nvPr/>
        </p:nvSpPr>
        <p:spPr>
          <a:xfrm>
            <a:off x="7841902" y="5068143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STAT</a:t>
            </a:r>
          </a:p>
        </p:txBody>
      </p:sp>
      <p:cxnSp>
        <p:nvCxnSpPr>
          <p:cNvPr id="302" name="Elbow Connector 301"/>
          <p:cNvCxnSpPr>
            <a:stCxn id="171" idx="2"/>
            <a:endCxn id="467" idx="3"/>
          </p:cNvCxnSpPr>
          <p:nvPr/>
        </p:nvCxnSpPr>
        <p:spPr>
          <a:xfrm rot="10800000">
            <a:off x="8346800" y="5293212"/>
            <a:ext cx="386400" cy="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8" name="Rounded Rectangle 467"/>
          <p:cNvSpPr/>
          <p:nvPr/>
        </p:nvSpPr>
        <p:spPr>
          <a:xfrm>
            <a:off x="7844639" y="5661918"/>
            <a:ext cx="504897" cy="450134"/>
          </a:xfrm>
          <a:prstGeom prst="roundRect">
            <a:avLst/>
          </a:prstGeom>
          <a:solidFill>
            <a:schemeClr val="accent6">
              <a:lumMod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W</a:t>
            </a:r>
          </a:p>
        </p:txBody>
      </p:sp>
      <p:cxnSp>
        <p:nvCxnSpPr>
          <p:cNvPr id="306" name="Straight Connector 305"/>
          <p:cNvCxnSpPr>
            <a:stCxn id="467" idx="2"/>
            <a:endCxn id="468" idx="0"/>
          </p:cNvCxnSpPr>
          <p:nvPr/>
        </p:nvCxnSpPr>
        <p:spPr>
          <a:xfrm>
            <a:off x="8094349" y="5518276"/>
            <a:ext cx="2737" cy="143641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" name="Rounded Rectangle 470"/>
          <p:cNvSpPr/>
          <p:nvPr/>
        </p:nvSpPr>
        <p:spPr>
          <a:xfrm>
            <a:off x="7354201" y="3714472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STAT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7356938" y="4320001"/>
            <a:ext cx="504897" cy="450134"/>
          </a:xfrm>
          <a:prstGeom prst="roundRect">
            <a:avLst/>
          </a:prstGeom>
          <a:solidFill>
            <a:schemeClr val="accent6">
              <a:lumMod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W</a:t>
            </a:r>
          </a:p>
        </p:txBody>
      </p:sp>
      <p:cxnSp>
        <p:nvCxnSpPr>
          <p:cNvPr id="474" name="Straight Connector 473"/>
          <p:cNvCxnSpPr>
            <a:stCxn id="471" idx="2"/>
            <a:endCxn id="472" idx="0"/>
          </p:cNvCxnSpPr>
          <p:nvPr/>
        </p:nvCxnSpPr>
        <p:spPr>
          <a:xfrm>
            <a:off x="7606648" y="4164604"/>
            <a:ext cx="2737" cy="15539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8" name="TextBox 477"/>
          <p:cNvSpPr txBox="1"/>
          <p:nvPr/>
        </p:nvSpPr>
        <p:spPr>
          <a:xfrm>
            <a:off x="9612715" y="4949421"/>
            <a:ext cx="622124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CLARA DPE</a:t>
            </a:r>
            <a:endParaRPr lang="en-US" sz="600" baseline="-25000" dirty="0">
              <a:solidFill>
                <a:srgbClr val="7F7F7F"/>
              </a:solidFill>
            </a:endParaRPr>
          </a:p>
        </p:txBody>
      </p:sp>
      <p:sp>
        <p:nvSpPr>
          <p:cNvPr id="480" name="TextBox 479"/>
          <p:cNvSpPr txBox="1"/>
          <p:nvPr/>
        </p:nvSpPr>
        <p:spPr>
          <a:xfrm rot="16200000">
            <a:off x="8700785" y="4497260"/>
            <a:ext cx="622124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CLARA DPE</a:t>
            </a:r>
            <a:endParaRPr lang="en-US" sz="600" baseline="-25000" dirty="0">
              <a:solidFill>
                <a:srgbClr val="7F7F7F"/>
              </a:solidFill>
            </a:endParaRPr>
          </a:p>
        </p:txBody>
      </p:sp>
      <p:sp>
        <p:nvSpPr>
          <p:cNvPr id="481" name="TextBox 480"/>
          <p:cNvSpPr txBox="1"/>
          <p:nvPr/>
        </p:nvSpPr>
        <p:spPr>
          <a:xfrm rot="16200000">
            <a:off x="7411307" y="5974529"/>
            <a:ext cx="622124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CLARA DPE</a:t>
            </a:r>
            <a:endParaRPr lang="en-US" sz="600" baseline="-25000" dirty="0">
              <a:solidFill>
                <a:srgbClr val="7F7F7F"/>
              </a:solidFill>
            </a:endParaRPr>
          </a:p>
        </p:txBody>
      </p:sp>
      <p:sp>
        <p:nvSpPr>
          <p:cNvPr id="484" name="Rounded Rectangle 483"/>
          <p:cNvSpPr/>
          <p:nvPr/>
        </p:nvSpPr>
        <p:spPr>
          <a:xfrm>
            <a:off x="5498314" y="4135792"/>
            <a:ext cx="609639" cy="528430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GPD-TMD</a:t>
            </a:r>
            <a:endParaRPr lang="en-US" sz="700" baseline="-25000" dirty="0">
              <a:solidFill>
                <a:srgbClr val="000000"/>
              </a:solidFill>
            </a:endParaRPr>
          </a:p>
          <a:p>
            <a:pPr algn="ctr"/>
            <a:r>
              <a:rPr lang="en-US" sz="700" baseline="-25000" dirty="0">
                <a:solidFill>
                  <a:srgbClr val="000000"/>
                </a:solidFill>
              </a:rPr>
              <a:t>Calculation</a:t>
            </a:r>
          </a:p>
          <a:p>
            <a:pPr algn="ctr"/>
            <a:r>
              <a:rPr lang="en-US" sz="700" baseline="-25000" dirty="0">
                <a:solidFill>
                  <a:srgbClr val="000000"/>
                </a:solidFill>
              </a:rPr>
              <a:t>Service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 rot="16200000">
            <a:off x="8509162" y="4012985"/>
            <a:ext cx="1309633" cy="200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>
                <a:solidFill>
                  <a:srgbClr val="7F7F7F"/>
                </a:solidFill>
              </a:rPr>
              <a:t>JLAB Computing Resources</a:t>
            </a:r>
          </a:p>
        </p:txBody>
      </p:sp>
      <p:sp>
        <p:nvSpPr>
          <p:cNvPr id="171" name="Donut 170"/>
          <p:cNvSpPr/>
          <p:nvPr/>
        </p:nvSpPr>
        <p:spPr>
          <a:xfrm>
            <a:off x="8733198" y="5012949"/>
            <a:ext cx="572333" cy="560525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Elbow Connector 15"/>
          <p:cNvCxnSpPr>
            <a:stCxn id="171" idx="6"/>
            <a:endCxn id="392" idx="0"/>
          </p:cNvCxnSpPr>
          <p:nvPr/>
        </p:nvCxnSpPr>
        <p:spPr>
          <a:xfrm>
            <a:off x="9305531" y="5293212"/>
            <a:ext cx="493927" cy="266226"/>
          </a:xfrm>
          <a:prstGeom prst="bentConnector2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7" name="Picture 176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69" y="6321300"/>
            <a:ext cx="514547" cy="537436"/>
          </a:xfrm>
          <a:prstGeom prst="rect">
            <a:avLst/>
          </a:prstGeom>
        </p:spPr>
      </p:pic>
      <p:sp>
        <p:nvSpPr>
          <p:cNvPr id="178" name="TextBox 177"/>
          <p:cNvSpPr txBox="1"/>
          <p:nvPr/>
        </p:nvSpPr>
        <p:spPr>
          <a:xfrm>
            <a:off x="8760080" y="6475311"/>
            <a:ext cx="503533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7F7F7F"/>
                </a:solidFill>
              </a:rPr>
              <a:t> EBCMD </a:t>
            </a:r>
          </a:p>
          <a:p>
            <a:pPr algn="ctr"/>
            <a:r>
              <a:rPr lang="en-US" sz="600" dirty="0">
                <a:solidFill>
                  <a:srgbClr val="7F7F7F"/>
                </a:solidFill>
              </a:rPr>
              <a:t>Table</a:t>
            </a:r>
          </a:p>
        </p:txBody>
      </p:sp>
      <p:cxnSp>
        <p:nvCxnSpPr>
          <p:cNvPr id="18" name="Straight Connector 17"/>
          <p:cNvCxnSpPr>
            <a:stCxn id="183" idx="2"/>
            <a:endCxn id="177" idx="0"/>
          </p:cNvCxnSpPr>
          <p:nvPr/>
        </p:nvCxnSpPr>
        <p:spPr>
          <a:xfrm>
            <a:off x="9016876" y="6129614"/>
            <a:ext cx="1965" cy="19168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Rounded Rectangle 182"/>
          <p:cNvSpPr/>
          <p:nvPr/>
        </p:nvSpPr>
        <p:spPr>
          <a:xfrm>
            <a:off x="8764428" y="5679481"/>
            <a:ext cx="504897" cy="450134"/>
          </a:xfrm>
          <a:prstGeom prst="roundRect">
            <a:avLst/>
          </a:prstGeom>
          <a:solidFill>
            <a:schemeClr val="accent6">
              <a:lumMod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W</a:t>
            </a:r>
          </a:p>
        </p:txBody>
      </p:sp>
      <p:cxnSp>
        <p:nvCxnSpPr>
          <p:cNvPr id="21" name="Straight Connector 20"/>
          <p:cNvCxnSpPr>
            <a:stCxn id="171" idx="4"/>
            <a:endCxn id="183" idx="0"/>
          </p:cNvCxnSpPr>
          <p:nvPr/>
        </p:nvCxnSpPr>
        <p:spPr>
          <a:xfrm flipH="1">
            <a:off x="9016877" y="5573474"/>
            <a:ext cx="2488" cy="106007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ounded Rectangle 187"/>
          <p:cNvSpPr/>
          <p:nvPr/>
        </p:nvSpPr>
        <p:spPr>
          <a:xfrm>
            <a:off x="7337004" y="1733004"/>
            <a:ext cx="504897" cy="450134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89" name="Straight Connector 188"/>
          <p:cNvCxnSpPr>
            <a:endCxn id="188" idx="1"/>
          </p:cNvCxnSpPr>
          <p:nvPr/>
        </p:nvCxnSpPr>
        <p:spPr>
          <a:xfrm>
            <a:off x="7205087" y="1958070"/>
            <a:ext cx="13191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Rounded Rectangle 189"/>
          <p:cNvSpPr/>
          <p:nvPr/>
        </p:nvSpPr>
        <p:spPr>
          <a:xfrm>
            <a:off x="7489364" y="1885364"/>
            <a:ext cx="504897" cy="450134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DST</a:t>
            </a:r>
          </a:p>
        </p:txBody>
      </p:sp>
      <p:cxnSp>
        <p:nvCxnSpPr>
          <p:cNvPr id="191" name="Straight Connector 190"/>
          <p:cNvCxnSpPr>
            <a:endCxn id="190" idx="1"/>
          </p:cNvCxnSpPr>
          <p:nvPr/>
        </p:nvCxnSpPr>
        <p:spPr>
          <a:xfrm>
            <a:off x="7357447" y="2110430"/>
            <a:ext cx="13191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Rounded Rectangle 191"/>
          <p:cNvSpPr/>
          <p:nvPr/>
        </p:nvSpPr>
        <p:spPr>
          <a:xfrm>
            <a:off x="8195354" y="3745211"/>
            <a:ext cx="632927" cy="469545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/>
          <p:cNvSpPr txBox="1"/>
          <p:nvPr/>
        </p:nvSpPr>
        <p:spPr>
          <a:xfrm>
            <a:off x="8242822" y="3745209"/>
            <a:ext cx="745525" cy="58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EBCMD</a:t>
            </a:r>
          </a:p>
          <a:p>
            <a:r>
              <a:rPr lang="en-US" sz="800" dirty="0">
                <a:solidFill>
                  <a:srgbClr val="000000"/>
                </a:solidFill>
              </a:rPr>
              <a:t>Extraction </a:t>
            </a:r>
          </a:p>
          <a:p>
            <a:r>
              <a:rPr lang="en-US" sz="800" dirty="0">
                <a:solidFill>
                  <a:srgbClr val="000000"/>
                </a:solidFill>
              </a:rPr>
              <a:t>Service</a:t>
            </a:r>
          </a:p>
          <a:p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8108255" y="3943358"/>
            <a:ext cx="632927" cy="469545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471" idx="3"/>
          </p:cNvCxnSpPr>
          <p:nvPr/>
        </p:nvCxnSpPr>
        <p:spPr>
          <a:xfrm>
            <a:off x="7859096" y="3939538"/>
            <a:ext cx="383724" cy="3819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Rounded Rectangle 197"/>
          <p:cNvSpPr/>
          <p:nvPr/>
        </p:nvSpPr>
        <p:spPr>
          <a:xfrm>
            <a:off x="8129923" y="1353578"/>
            <a:ext cx="632927" cy="469545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8042825" y="1551725"/>
            <a:ext cx="632927" cy="469545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lbow Connector 30"/>
          <p:cNvCxnSpPr>
            <a:stCxn id="376" idx="6"/>
            <a:endCxn id="199" idx="2"/>
          </p:cNvCxnSpPr>
          <p:nvPr/>
        </p:nvCxnSpPr>
        <p:spPr>
          <a:xfrm flipV="1">
            <a:off x="8024248" y="2021269"/>
            <a:ext cx="335042" cy="95222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>
            <a:off x="3219511" y="675845"/>
            <a:ext cx="780780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CLARA Data Bus</a:t>
            </a:r>
          </a:p>
        </p:txBody>
      </p:sp>
      <p:pic>
        <p:nvPicPr>
          <p:cNvPr id="208" name="Picture 207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46" y="525480"/>
            <a:ext cx="514547" cy="537436"/>
          </a:xfrm>
          <a:prstGeom prst="rect">
            <a:avLst/>
          </a:prstGeom>
        </p:spPr>
      </p:pic>
      <p:sp>
        <p:nvSpPr>
          <p:cNvPr id="209" name="TextBox 208"/>
          <p:cNvSpPr txBox="1"/>
          <p:nvPr/>
        </p:nvSpPr>
        <p:spPr>
          <a:xfrm>
            <a:off x="8188734" y="624360"/>
            <a:ext cx="503533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7F7F7F"/>
                </a:solidFill>
              </a:rPr>
              <a:t> EBCMD </a:t>
            </a:r>
          </a:p>
          <a:p>
            <a:pPr algn="ctr"/>
            <a:r>
              <a:rPr lang="en-US" sz="600" dirty="0">
                <a:solidFill>
                  <a:srgbClr val="7F7F7F"/>
                </a:solidFill>
              </a:rPr>
              <a:t>Table</a:t>
            </a:r>
          </a:p>
        </p:txBody>
      </p:sp>
      <p:cxnSp>
        <p:nvCxnSpPr>
          <p:cNvPr id="33" name="Straight Connector 32"/>
          <p:cNvCxnSpPr>
            <a:stCxn id="198" idx="0"/>
            <a:endCxn id="208" idx="2"/>
          </p:cNvCxnSpPr>
          <p:nvPr/>
        </p:nvCxnSpPr>
        <p:spPr>
          <a:xfrm flipH="1" flipV="1">
            <a:off x="8445318" y="1062916"/>
            <a:ext cx="1068" cy="29066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305" idx="0"/>
          </p:cNvCxnSpPr>
          <p:nvPr/>
        </p:nvCxnSpPr>
        <p:spPr>
          <a:xfrm rot="5400000" flipH="1" flipV="1">
            <a:off x="2871695" y="3479296"/>
            <a:ext cx="1312991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6">
                <a:lumMod val="50000"/>
              </a:schemeClr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90" idx="3"/>
            <a:endCxn id="359" idx="3"/>
          </p:cNvCxnSpPr>
          <p:nvPr/>
        </p:nvCxnSpPr>
        <p:spPr>
          <a:xfrm flipH="1">
            <a:off x="4187614" y="2110430"/>
            <a:ext cx="3806647" cy="487303"/>
          </a:xfrm>
          <a:prstGeom prst="bentConnector3">
            <a:avLst>
              <a:gd name="adj1" fmla="val -6004"/>
            </a:avLst>
          </a:prstGeom>
          <a:ln w="12700">
            <a:solidFill>
              <a:srgbClr val="660066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>
            <a:off x="7520046" y="1672572"/>
            <a:ext cx="620521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  <a:p>
            <a:r>
              <a:rPr lang="en-US" sz="900" dirty="0"/>
              <a:t>         </a:t>
            </a:r>
            <a:r>
              <a:rPr lang="en-US" sz="900" dirty="0" err="1"/>
              <a:t>Cn</a:t>
            </a:r>
            <a:endParaRPr lang="en-US" sz="900" dirty="0"/>
          </a:p>
        </p:txBody>
      </p:sp>
      <p:cxnSp>
        <p:nvCxnSpPr>
          <p:cNvPr id="227" name="Straight Connector 226"/>
          <p:cNvCxnSpPr/>
          <p:nvPr/>
        </p:nvCxnSpPr>
        <p:spPr>
          <a:xfrm>
            <a:off x="7673510" y="1813069"/>
            <a:ext cx="158878" cy="72478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4344056" y="877750"/>
            <a:ext cx="620521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  <a:p>
            <a:r>
              <a:rPr lang="en-US" sz="900" dirty="0"/>
              <a:t>         </a:t>
            </a:r>
            <a:r>
              <a:rPr lang="en-US" sz="900" dirty="0" err="1"/>
              <a:t>Cn</a:t>
            </a:r>
            <a:endParaRPr lang="en-US" sz="900" dirty="0"/>
          </a:p>
        </p:txBody>
      </p:sp>
      <p:cxnSp>
        <p:nvCxnSpPr>
          <p:cNvPr id="229" name="Straight Connector 228"/>
          <p:cNvCxnSpPr/>
          <p:nvPr/>
        </p:nvCxnSpPr>
        <p:spPr>
          <a:xfrm>
            <a:off x="4497519" y="1018248"/>
            <a:ext cx="158878" cy="72478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Rounded Rectangle 246"/>
          <p:cNvSpPr/>
          <p:nvPr/>
        </p:nvSpPr>
        <p:spPr>
          <a:xfrm>
            <a:off x="1652700" y="5661919"/>
            <a:ext cx="504897" cy="450134"/>
          </a:xfrm>
          <a:prstGeom prst="roundRect">
            <a:avLst/>
          </a:prstGeom>
          <a:solidFill>
            <a:schemeClr val="accent6">
              <a:lumMod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W</a:t>
            </a:r>
          </a:p>
        </p:txBody>
      </p:sp>
      <p:pic>
        <p:nvPicPr>
          <p:cNvPr id="248" name="Picture 247" descr="BU005361.png"/>
          <p:cNvPicPr>
            <a:picLocks noChangeAspect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74" y="6324829"/>
            <a:ext cx="514547" cy="537436"/>
          </a:xfrm>
          <a:prstGeom prst="rect">
            <a:avLst/>
          </a:prstGeom>
        </p:spPr>
      </p:pic>
      <p:sp>
        <p:nvSpPr>
          <p:cNvPr id="249" name="TextBox 248"/>
          <p:cNvSpPr txBox="1"/>
          <p:nvPr/>
        </p:nvSpPr>
        <p:spPr>
          <a:xfrm>
            <a:off x="1678490" y="6484033"/>
            <a:ext cx="473083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7F7F7F"/>
                </a:solidFill>
              </a:rPr>
              <a:t>Cooked,</a:t>
            </a:r>
          </a:p>
          <a:p>
            <a:pPr algn="ctr"/>
            <a:r>
              <a:rPr lang="en-US" sz="600" dirty="0">
                <a:solidFill>
                  <a:srgbClr val="7F7F7F"/>
                </a:solidFill>
              </a:rPr>
              <a:t>DST</a:t>
            </a:r>
          </a:p>
        </p:txBody>
      </p:sp>
      <p:cxnSp>
        <p:nvCxnSpPr>
          <p:cNvPr id="68" name="Straight Connector 67"/>
          <p:cNvCxnSpPr>
            <a:stCxn id="247" idx="2"/>
            <a:endCxn id="248" idx="0"/>
          </p:cNvCxnSpPr>
          <p:nvPr/>
        </p:nvCxnSpPr>
        <p:spPr>
          <a:xfrm>
            <a:off x="1905147" y="6112052"/>
            <a:ext cx="4099" cy="212778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181" idx="6"/>
            <a:endCxn id="270" idx="0"/>
          </p:cNvCxnSpPr>
          <p:nvPr/>
        </p:nvCxnSpPr>
        <p:spPr>
          <a:xfrm>
            <a:off x="2585470" y="5207424"/>
            <a:ext cx="89668" cy="45449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181" idx="2"/>
            <a:endCxn id="247" idx="0"/>
          </p:cNvCxnSpPr>
          <p:nvPr/>
        </p:nvCxnSpPr>
        <p:spPr>
          <a:xfrm rot="10800000" flipV="1">
            <a:off x="1905150" y="5207423"/>
            <a:ext cx="107989" cy="45449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2254095" y="4456192"/>
            <a:ext cx="65257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         </a:t>
            </a:r>
            <a:r>
              <a:rPr lang="en-US" sz="900" dirty="0" err="1"/>
              <a:t>Cn</a:t>
            </a:r>
            <a:endParaRPr lang="en-US" sz="900" dirty="0"/>
          </a:p>
          <a:p>
            <a:r>
              <a:rPr lang="en-US" sz="900" dirty="0"/>
              <a:t>1</a:t>
            </a:r>
          </a:p>
        </p:txBody>
      </p:sp>
      <p:cxnSp>
        <p:nvCxnSpPr>
          <p:cNvPr id="265" name="Straight Connector 264"/>
          <p:cNvCxnSpPr/>
          <p:nvPr/>
        </p:nvCxnSpPr>
        <p:spPr>
          <a:xfrm flipV="1">
            <a:off x="2427292" y="4614377"/>
            <a:ext cx="183900" cy="136892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1" name="Picture 290" descr="stk19948boj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5876" y="4233108"/>
            <a:ext cx="582741" cy="362717"/>
          </a:xfrm>
          <a:prstGeom prst="rect">
            <a:avLst/>
          </a:prstGeom>
        </p:spPr>
      </p:pic>
      <p:sp>
        <p:nvSpPr>
          <p:cNvPr id="294" name="TextBox 293"/>
          <p:cNvSpPr txBox="1"/>
          <p:nvPr/>
        </p:nvSpPr>
        <p:spPr>
          <a:xfrm>
            <a:off x="6390754" y="4249310"/>
            <a:ext cx="665394" cy="29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7F7F7F"/>
                </a:solidFill>
              </a:rPr>
              <a:t> Model</a:t>
            </a:r>
          </a:p>
          <a:p>
            <a:pPr algn="ctr"/>
            <a:r>
              <a:rPr lang="en-US" sz="500" dirty="0">
                <a:solidFill>
                  <a:srgbClr val="7F7F7F"/>
                </a:solidFill>
              </a:rPr>
              <a:t>Parameterization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4726438" y="4135792"/>
            <a:ext cx="609639" cy="528430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SF</a:t>
            </a:r>
            <a:endParaRPr lang="en-US" sz="700" baseline="-25000" dirty="0">
              <a:solidFill>
                <a:srgbClr val="000000"/>
              </a:solidFill>
            </a:endParaRPr>
          </a:p>
          <a:p>
            <a:pPr algn="ctr"/>
            <a:r>
              <a:rPr lang="en-US" sz="700" baseline="-25000" dirty="0">
                <a:solidFill>
                  <a:srgbClr val="000000"/>
                </a:solidFill>
              </a:rPr>
              <a:t>Calculation</a:t>
            </a:r>
          </a:p>
          <a:p>
            <a:pPr algn="ctr"/>
            <a:r>
              <a:rPr lang="en-US" sz="700" baseline="-25000" dirty="0">
                <a:solidFill>
                  <a:srgbClr val="000000"/>
                </a:solidFill>
              </a:rPr>
              <a:t>Service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3974760" y="4135792"/>
            <a:ext cx="609639" cy="528430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800" b="1" baseline="-250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B</a:t>
            </a:r>
            <a:endParaRPr lang="en-US" sz="700" baseline="-25000" dirty="0">
              <a:solidFill>
                <a:schemeClr val="tx1"/>
              </a:solidFill>
            </a:endParaRPr>
          </a:p>
          <a:p>
            <a:pPr algn="ctr"/>
            <a:r>
              <a:rPr lang="en-US" sz="600" baseline="-25000" dirty="0">
                <a:solidFill>
                  <a:srgbClr val="000000"/>
                </a:solidFill>
              </a:rPr>
              <a:t>Calculation</a:t>
            </a:r>
          </a:p>
          <a:p>
            <a:pPr algn="ctr"/>
            <a:r>
              <a:rPr lang="en-US" sz="600" baseline="-25000" dirty="0">
                <a:solidFill>
                  <a:srgbClr val="000000"/>
                </a:solidFill>
              </a:rPr>
              <a:t>Service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3223368" y="4135792"/>
            <a:ext cx="609639" cy="528430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800" b="1" baseline="-250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R</a:t>
            </a:r>
            <a:endParaRPr lang="en-US" sz="700" baseline="-25000" dirty="0">
              <a:solidFill>
                <a:schemeClr val="tx1"/>
              </a:solidFill>
            </a:endParaRPr>
          </a:p>
          <a:p>
            <a:pPr algn="ctr"/>
            <a:r>
              <a:rPr lang="en-US" sz="700" baseline="-25000" dirty="0">
                <a:solidFill>
                  <a:srgbClr val="000000"/>
                </a:solidFill>
              </a:rPr>
              <a:t>Calculation</a:t>
            </a:r>
          </a:p>
          <a:p>
            <a:pPr algn="ctr"/>
            <a:r>
              <a:rPr lang="en-US" sz="700" baseline="-25000" dirty="0">
                <a:solidFill>
                  <a:srgbClr val="000000"/>
                </a:solidFill>
              </a:rPr>
              <a:t>Service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6404215" y="5122244"/>
            <a:ext cx="609639" cy="528430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GPD-TMD</a:t>
            </a:r>
            <a:endParaRPr lang="en-US" sz="700" baseline="-25000" dirty="0">
              <a:solidFill>
                <a:srgbClr val="000000"/>
              </a:solidFill>
            </a:endParaRPr>
          </a:p>
          <a:p>
            <a:pPr algn="ctr"/>
            <a:r>
              <a:rPr lang="en-US" sz="900" baseline="-25000" dirty="0">
                <a:solidFill>
                  <a:srgbClr val="000000"/>
                </a:solidFill>
              </a:rPr>
              <a:t>Extraction</a:t>
            </a:r>
          </a:p>
          <a:p>
            <a:pPr algn="ctr"/>
            <a:r>
              <a:rPr lang="en-US" sz="900" baseline="-25000" dirty="0">
                <a:solidFill>
                  <a:srgbClr val="000000"/>
                </a:solidFill>
              </a:rPr>
              <a:t>Service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5632339" y="5122244"/>
            <a:ext cx="609639" cy="528430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SF</a:t>
            </a:r>
            <a:endParaRPr lang="en-US" sz="700" baseline="-25000" dirty="0">
              <a:solidFill>
                <a:srgbClr val="000000"/>
              </a:solidFill>
            </a:endParaRPr>
          </a:p>
          <a:p>
            <a:pPr algn="ctr"/>
            <a:r>
              <a:rPr lang="en-US" sz="900" baseline="-25000" dirty="0">
                <a:solidFill>
                  <a:srgbClr val="000000"/>
                </a:solidFill>
              </a:rPr>
              <a:t>Extraction</a:t>
            </a:r>
          </a:p>
          <a:p>
            <a:pPr algn="ctr"/>
            <a:r>
              <a:rPr lang="en-US" sz="900" baseline="-25000" dirty="0">
                <a:solidFill>
                  <a:srgbClr val="000000"/>
                </a:solidFill>
              </a:rPr>
              <a:t>Service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4880661" y="5122244"/>
            <a:ext cx="609639" cy="528430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800" b="1" baseline="-250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B</a:t>
            </a:r>
            <a:endParaRPr lang="en-US" sz="700" baseline="-25000" dirty="0">
              <a:solidFill>
                <a:schemeClr val="tx1"/>
              </a:solidFill>
            </a:endParaRPr>
          </a:p>
          <a:p>
            <a:pPr algn="ctr"/>
            <a:r>
              <a:rPr lang="en-US" sz="900" baseline="-25000" dirty="0">
                <a:solidFill>
                  <a:srgbClr val="000000"/>
                </a:solidFill>
              </a:rPr>
              <a:t>Extraction</a:t>
            </a:r>
          </a:p>
          <a:p>
            <a:pPr algn="ctr"/>
            <a:r>
              <a:rPr lang="en-US" sz="900" baseline="-25000" dirty="0">
                <a:solidFill>
                  <a:srgbClr val="000000"/>
                </a:solidFill>
              </a:rPr>
              <a:t>Service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4129269" y="5122244"/>
            <a:ext cx="609639" cy="528430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800" b="1" baseline="-250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R</a:t>
            </a:r>
            <a:endParaRPr lang="en-US" sz="700" baseline="-25000" dirty="0">
              <a:solidFill>
                <a:schemeClr val="tx1"/>
              </a:solidFill>
            </a:endParaRPr>
          </a:p>
          <a:p>
            <a:pPr algn="ctr"/>
            <a:r>
              <a:rPr lang="en-US" sz="900" baseline="-25000" dirty="0">
                <a:solidFill>
                  <a:srgbClr val="000000"/>
                </a:solidFill>
              </a:rPr>
              <a:t>Extraction</a:t>
            </a:r>
          </a:p>
          <a:p>
            <a:pPr algn="ctr"/>
            <a:r>
              <a:rPr lang="en-US" sz="900" baseline="-25000" dirty="0">
                <a:solidFill>
                  <a:srgbClr val="000000"/>
                </a:solidFill>
              </a:rPr>
              <a:t>Service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3443104" y="5160066"/>
            <a:ext cx="504897" cy="450134"/>
          </a:xfrm>
          <a:prstGeom prst="roundRect">
            <a:avLst/>
          </a:prstGeom>
          <a:solidFill>
            <a:schemeClr val="accent6">
              <a:lumMod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32" name="Elbow Connector 131"/>
          <p:cNvCxnSpPr>
            <a:stCxn id="472" idx="2"/>
            <a:endCxn id="422" idx="3"/>
          </p:cNvCxnSpPr>
          <p:nvPr/>
        </p:nvCxnSpPr>
        <p:spPr>
          <a:xfrm rot="5400000">
            <a:off x="6321949" y="5313848"/>
            <a:ext cx="1831151" cy="74372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33"/>
          <p:cNvCxnSpPr/>
          <p:nvPr/>
        </p:nvCxnSpPr>
        <p:spPr>
          <a:xfrm flipV="1">
            <a:off x="2835228" y="5610200"/>
            <a:ext cx="764441" cy="9746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Elbow Connector 136"/>
          <p:cNvCxnSpPr>
            <a:stCxn id="422" idx="1"/>
            <a:endCxn id="315" idx="2"/>
          </p:cNvCxnSpPr>
          <p:nvPr/>
        </p:nvCxnSpPr>
        <p:spPr>
          <a:xfrm rot="10800000">
            <a:off x="3695555" y="5610200"/>
            <a:ext cx="2666576" cy="99108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315" idx="3"/>
            <a:endCxn id="314" idx="1"/>
          </p:cNvCxnSpPr>
          <p:nvPr/>
        </p:nvCxnSpPr>
        <p:spPr>
          <a:xfrm>
            <a:off x="3948000" y="5385134"/>
            <a:ext cx="181269" cy="1327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314" idx="3"/>
            <a:endCxn id="312" idx="1"/>
          </p:cNvCxnSpPr>
          <p:nvPr/>
        </p:nvCxnSpPr>
        <p:spPr>
          <a:xfrm>
            <a:off x="4738908" y="5386459"/>
            <a:ext cx="141753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312" idx="3"/>
            <a:endCxn id="311" idx="1"/>
          </p:cNvCxnSpPr>
          <p:nvPr/>
        </p:nvCxnSpPr>
        <p:spPr>
          <a:xfrm>
            <a:off x="5490300" y="5386459"/>
            <a:ext cx="142039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311" idx="3"/>
            <a:endCxn id="310" idx="1"/>
          </p:cNvCxnSpPr>
          <p:nvPr/>
        </p:nvCxnSpPr>
        <p:spPr>
          <a:xfrm>
            <a:off x="6241980" y="5386459"/>
            <a:ext cx="162237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Elbow Connector 338"/>
          <p:cNvCxnSpPr>
            <a:stCxn id="310" idx="0"/>
            <a:endCxn id="291" idx="2"/>
          </p:cNvCxnSpPr>
          <p:nvPr/>
        </p:nvCxnSpPr>
        <p:spPr>
          <a:xfrm rot="16200000" flipV="1">
            <a:off x="6444930" y="4858139"/>
            <a:ext cx="526421" cy="1791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6">
                <a:lumMod val="50000"/>
              </a:schemeClr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3656345" y="3755692"/>
            <a:ext cx="0" cy="3654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>
            <a:off x="4303097" y="3755692"/>
            <a:ext cx="0" cy="3654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>
            <a:off x="5061445" y="3755692"/>
            <a:ext cx="0" cy="3654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4421782" y="5676039"/>
            <a:ext cx="0" cy="3654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5183583" y="5676039"/>
            <a:ext cx="0" cy="3654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>
            <a:off x="5943420" y="5676039"/>
            <a:ext cx="0" cy="3654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7" name="Rounded Rectangle 416"/>
          <p:cNvSpPr/>
          <p:nvPr/>
        </p:nvSpPr>
        <p:spPr>
          <a:xfrm>
            <a:off x="4209589" y="5230245"/>
            <a:ext cx="609639" cy="528430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18" name="Rounded Rectangle 417"/>
          <p:cNvSpPr/>
          <p:nvPr/>
        </p:nvSpPr>
        <p:spPr>
          <a:xfrm>
            <a:off x="4960981" y="5230245"/>
            <a:ext cx="609639" cy="528430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19" name="Rounded Rectangle 418"/>
          <p:cNvSpPr/>
          <p:nvPr/>
        </p:nvSpPr>
        <p:spPr>
          <a:xfrm>
            <a:off x="5712660" y="5230245"/>
            <a:ext cx="609639" cy="528430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 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20" name="Rounded Rectangle 419"/>
          <p:cNvSpPr/>
          <p:nvPr/>
        </p:nvSpPr>
        <p:spPr>
          <a:xfrm>
            <a:off x="6484535" y="5230245"/>
            <a:ext cx="609639" cy="528430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 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3025024" y="4771061"/>
            <a:ext cx="622124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CLARA DPE</a:t>
            </a:r>
            <a:endParaRPr lang="en-US" sz="600" baseline="-25000" dirty="0">
              <a:solidFill>
                <a:srgbClr val="7F7F7F"/>
              </a:solidFill>
            </a:endParaRPr>
          </a:p>
        </p:txBody>
      </p:sp>
      <p:sp>
        <p:nvSpPr>
          <p:cNvPr id="428" name="TextBox 427"/>
          <p:cNvSpPr txBox="1"/>
          <p:nvPr/>
        </p:nvSpPr>
        <p:spPr>
          <a:xfrm>
            <a:off x="3023839" y="5826725"/>
            <a:ext cx="622124" cy="18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CLARA DPE</a:t>
            </a:r>
            <a:endParaRPr lang="en-US" sz="600" baseline="-25000" dirty="0">
              <a:solidFill>
                <a:srgbClr val="7F7F7F"/>
              </a:solidFill>
            </a:endParaRPr>
          </a:p>
        </p:txBody>
      </p:sp>
      <p:cxnSp>
        <p:nvCxnSpPr>
          <p:cNvPr id="429" name="Straight Connector 428"/>
          <p:cNvCxnSpPr/>
          <p:nvPr/>
        </p:nvCxnSpPr>
        <p:spPr>
          <a:xfrm flipH="1">
            <a:off x="9254743" y="3403609"/>
            <a:ext cx="12908" cy="1421821"/>
          </a:xfrm>
          <a:prstGeom prst="line">
            <a:avLst/>
          </a:prstGeom>
          <a:ln w="63500">
            <a:solidFill>
              <a:schemeClr val="accent1">
                <a:alpha val="36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" name="TextBox 429"/>
          <p:cNvSpPr txBox="1"/>
          <p:nvPr/>
        </p:nvSpPr>
        <p:spPr>
          <a:xfrm>
            <a:off x="8124488" y="3123363"/>
            <a:ext cx="756938" cy="1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Cloud </a:t>
            </a:r>
            <a:r>
              <a:rPr lang="en-US" sz="600" dirty="0" err="1">
                <a:solidFill>
                  <a:srgbClr val="7F7F7F"/>
                </a:solidFill>
              </a:rPr>
              <a:t>Node</a:t>
            </a:r>
            <a:r>
              <a:rPr lang="en-US" sz="600" baseline="-25000" dirty="0" err="1">
                <a:solidFill>
                  <a:srgbClr val="7F7F7F"/>
                </a:solidFill>
              </a:rPr>
              <a:t>N</a:t>
            </a:r>
            <a:endParaRPr lang="en-US" sz="600" baseline="-25000" dirty="0">
              <a:solidFill>
                <a:srgbClr val="7F7F7F"/>
              </a:solidFill>
            </a:endParaRPr>
          </a:p>
        </p:txBody>
      </p:sp>
      <p:cxnSp>
        <p:nvCxnSpPr>
          <p:cNvPr id="238" name="Straight Connector 237"/>
          <p:cNvCxnSpPr/>
          <p:nvPr/>
        </p:nvCxnSpPr>
        <p:spPr>
          <a:xfrm>
            <a:off x="8512964" y="4878792"/>
            <a:ext cx="749921" cy="0"/>
          </a:xfrm>
          <a:prstGeom prst="line">
            <a:avLst/>
          </a:prstGeom>
          <a:ln w="63500">
            <a:solidFill>
              <a:schemeClr val="accent1">
                <a:alpha val="38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/>
          <p:cNvCxnSpPr/>
          <p:nvPr/>
        </p:nvCxnSpPr>
        <p:spPr>
          <a:xfrm>
            <a:off x="5854509" y="3755692"/>
            <a:ext cx="0" cy="3654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Connector 431"/>
          <p:cNvCxnSpPr/>
          <p:nvPr/>
        </p:nvCxnSpPr>
        <p:spPr>
          <a:xfrm>
            <a:off x="6707244" y="5679480"/>
            <a:ext cx="0" cy="3654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3" name="Picture 432" descr="AA039216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03" y="3435032"/>
            <a:ext cx="192145" cy="311868"/>
          </a:xfrm>
          <a:prstGeom prst="rect">
            <a:avLst/>
          </a:prstGeom>
        </p:spPr>
      </p:pic>
      <p:cxnSp>
        <p:nvCxnSpPr>
          <p:cNvPr id="266" name="Elbow Connector 265"/>
          <p:cNvCxnSpPr>
            <a:stCxn id="324" idx="2"/>
            <a:endCxn id="370" idx="0"/>
          </p:cNvCxnSpPr>
          <p:nvPr/>
        </p:nvCxnSpPr>
        <p:spPr>
          <a:xfrm rot="16200000" flipH="1">
            <a:off x="9244430" y="5407203"/>
            <a:ext cx="1489856" cy="28096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>
            <a:stCxn id="433" idx="2"/>
            <a:endCxn id="356" idx="0"/>
          </p:cNvCxnSpPr>
          <p:nvPr/>
        </p:nvCxnSpPr>
        <p:spPr>
          <a:xfrm>
            <a:off x="10264275" y="3746900"/>
            <a:ext cx="8040" cy="135202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 flipV="1">
            <a:off x="9042849" y="3403607"/>
            <a:ext cx="1557090" cy="20103"/>
          </a:xfrm>
          <a:prstGeom prst="line">
            <a:avLst/>
          </a:prstGeom>
          <a:ln w="63500">
            <a:solidFill>
              <a:schemeClr val="accent1">
                <a:alpha val="38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Elbow Connector 306"/>
          <p:cNvCxnSpPr>
            <a:stCxn id="356" idx="2"/>
            <a:endCxn id="371" idx="0"/>
          </p:cNvCxnSpPr>
          <p:nvPr/>
        </p:nvCxnSpPr>
        <p:spPr>
          <a:xfrm rot="16200000" flipH="1">
            <a:off x="9571192" y="5490190"/>
            <a:ext cx="1552234" cy="149989"/>
          </a:xfrm>
          <a:prstGeom prst="bentConnector3">
            <a:avLst>
              <a:gd name="adj1" fmla="val 707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1" name="TextBox 450"/>
          <p:cNvSpPr txBox="1"/>
          <p:nvPr/>
        </p:nvSpPr>
        <p:spPr>
          <a:xfrm>
            <a:off x="9270018" y="3683282"/>
            <a:ext cx="679817" cy="169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>
                <a:solidFill>
                  <a:schemeClr val="accent6">
                    <a:lumMod val="50000"/>
                  </a:schemeClr>
                </a:solidFill>
              </a:rPr>
              <a:t>CLARA Data Bus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198401" y="422512"/>
            <a:ext cx="261364" cy="263533"/>
          </a:xfrm>
          <a:prstGeom prst="roundRect">
            <a:avLst/>
          </a:prstGeom>
          <a:solidFill>
            <a:srgbClr val="008000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50530" y="378655"/>
            <a:ext cx="252284" cy="257107"/>
          </a:xfrm>
          <a:prstGeom prst="roundRect">
            <a:avLst/>
          </a:prstGeom>
          <a:solidFill>
            <a:srgbClr val="008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455" name="Straight Connector 454"/>
          <p:cNvCxnSpPr/>
          <p:nvPr/>
        </p:nvCxnSpPr>
        <p:spPr>
          <a:xfrm flipH="1">
            <a:off x="10275489" y="893626"/>
            <a:ext cx="223455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/>
          <p:cNvCxnSpPr/>
          <p:nvPr/>
        </p:nvCxnSpPr>
        <p:spPr>
          <a:xfrm flipH="1">
            <a:off x="10293065" y="1154114"/>
            <a:ext cx="215170" cy="0"/>
          </a:xfrm>
          <a:prstGeom prst="line">
            <a:avLst/>
          </a:prstGeom>
          <a:ln w="12700">
            <a:solidFill>
              <a:srgbClr val="660066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/>
          <p:cNvCxnSpPr/>
          <p:nvPr/>
        </p:nvCxnSpPr>
        <p:spPr>
          <a:xfrm flipH="1">
            <a:off x="10293064" y="1227764"/>
            <a:ext cx="215170" cy="0"/>
          </a:xfrm>
          <a:prstGeom prst="line">
            <a:avLst/>
          </a:prstGeom>
          <a:ln w="12700">
            <a:solidFill>
              <a:srgbClr val="660066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/>
          <p:cNvCxnSpPr/>
          <p:nvPr/>
        </p:nvCxnSpPr>
        <p:spPr>
          <a:xfrm flipH="1">
            <a:off x="10365539" y="1381600"/>
            <a:ext cx="5455" cy="23618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/>
          <p:cNvCxnSpPr/>
          <p:nvPr/>
        </p:nvCxnSpPr>
        <p:spPr>
          <a:xfrm flipH="1">
            <a:off x="10293066" y="832925"/>
            <a:ext cx="223455" cy="0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/>
          <p:cNvCxnSpPr/>
          <p:nvPr/>
        </p:nvCxnSpPr>
        <p:spPr>
          <a:xfrm flipH="1">
            <a:off x="10444921" y="1381600"/>
            <a:ext cx="5455" cy="23618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Elbow Connector 474"/>
          <p:cNvCxnSpPr/>
          <p:nvPr/>
        </p:nvCxnSpPr>
        <p:spPr>
          <a:xfrm rot="16200000" flipV="1">
            <a:off x="10260018" y="1823360"/>
            <a:ext cx="290265" cy="385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6">
                <a:lumMod val="50000"/>
              </a:schemeClr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7" name="Rounded Rectangle 476"/>
          <p:cNvSpPr/>
          <p:nvPr/>
        </p:nvSpPr>
        <p:spPr>
          <a:xfrm>
            <a:off x="10281993" y="2020096"/>
            <a:ext cx="253821" cy="244415"/>
          </a:xfrm>
          <a:prstGeom prst="roundRect">
            <a:avLst/>
          </a:prstGeom>
          <a:solidFill>
            <a:schemeClr val="accent6">
              <a:lumMod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79" name="Donut 478"/>
          <p:cNvSpPr/>
          <p:nvPr/>
        </p:nvSpPr>
        <p:spPr>
          <a:xfrm>
            <a:off x="10272988" y="2330873"/>
            <a:ext cx="276427" cy="271553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10302071" y="434015"/>
            <a:ext cx="424536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     </a:t>
            </a:r>
            <a:r>
              <a:rPr lang="en-US" sz="700" dirty="0" err="1"/>
              <a:t>Cn</a:t>
            </a:r>
            <a:endParaRPr lang="en-US" sz="700" dirty="0"/>
          </a:p>
          <a:p>
            <a:r>
              <a:rPr lang="en-US" sz="700" dirty="0"/>
              <a:t>1</a:t>
            </a:r>
          </a:p>
        </p:txBody>
      </p:sp>
      <p:cxnSp>
        <p:nvCxnSpPr>
          <p:cNvPr id="485" name="Straight Connector 484"/>
          <p:cNvCxnSpPr/>
          <p:nvPr/>
        </p:nvCxnSpPr>
        <p:spPr>
          <a:xfrm flipV="1">
            <a:off x="10430386" y="528305"/>
            <a:ext cx="106513" cy="50107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/>
          <p:cNvCxnSpPr/>
          <p:nvPr/>
        </p:nvCxnSpPr>
        <p:spPr>
          <a:xfrm>
            <a:off x="10406285" y="2686973"/>
            <a:ext cx="7676" cy="256002"/>
          </a:xfrm>
          <a:prstGeom prst="line">
            <a:avLst/>
          </a:prstGeom>
          <a:ln w="63500">
            <a:solidFill>
              <a:schemeClr val="accent1">
                <a:alpha val="36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8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3963-CD93-1966-365F-180B25DD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1785" y="137010"/>
            <a:ext cx="10335516" cy="432426"/>
          </a:xfrm>
        </p:spPr>
        <p:txBody>
          <a:bodyPr/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First determination of distribution of forces in the proton</a:t>
            </a:r>
          </a:p>
        </p:txBody>
      </p:sp>
      <p:pic>
        <p:nvPicPr>
          <p:cNvPr id="7" name="Content Placeholder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320B3D2-BF68-39DE-0955-2C1E42C51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03" t="6907" r="5015" b="19107"/>
          <a:stretch/>
        </p:blipFill>
        <p:spPr>
          <a:xfrm>
            <a:off x="5473803" y="1705758"/>
            <a:ext cx="6105580" cy="294582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626E5-D2B0-DDE7-F246-C245BF0D2809}"/>
              </a:ext>
            </a:extLst>
          </p:cNvPr>
          <p:cNvSpPr txBox="1"/>
          <p:nvPr/>
        </p:nvSpPr>
        <p:spPr>
          <a:xfrm>
            <a:off x="5415618" y="4675059"/>
            <a:ext cx="660808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Distribution of forces in the proton as function of the distance from the proton’s center - Left panel: normal forces - Right panel: tangential forces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Gravitational Form Factors of the Proton </a:t>
            </a:r>
            <a:r>
              <a:rPr lang="en-US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(accepted for publication in RMP)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V. D. Burkert, L. Elouadrhiri,  F. X. Girod,1 C.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Lorc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́e, P. Schweitzer, and P. E. Shanahan</a:t>
            </a:r>
          </a:p>
          <a:p>
            <a:endParaRPr lang="en-US" sz="1200" dirty="0"/>
          </a:p>
        </p:txBody>
      </p:sp>
      <p:pic>
        <p:nvPicPr>
          <p:cNvPr id="3" name="Google Shape;386;p18">
            <a:extLst>
              <a:ext uri="{FF2B5EF4-FFF2-40B4-BE49-F238E27FC236}">
                <a16:creationId xmlns:a16="http://schemas.microsoft.com/office/drawing/2014/main" id="{33645E1C-5A0A-836C-CEDA-BDBD2887CC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18" y="1792382"/>
            <a:ext cx="3406400" cy="21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443D14-F825-08CD-4BBF-B25302DEBD1F}"/>
              </a:ext>
            </a:extLst>
          </p:cNvPr>
          <p:cNvSpPr txBox="1"/>
          <p:nvPr/>
        </p:nvSpPr>
        <p:spPr>
          <a:xfrm>
            <a:off x="398094" y="4043704"/>
            <a:ext cx="1888659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Graviton coupling to the proton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644F3-E465-9CC5-5998-B0B05BC4CF32}"/>
              </a:ext>
            </a:extLst>
          </p:cNvPr>
          <p:cNvSpPr txBox="1"/>
          <p:nvPr/>
        </p:nvSpPr>
        <p:spPr>
          <a:xfrm>
            <a:off x="2422977" y="4037027"/>
            <a:ext cx="1909539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Deeply Virtual Compton Scattering (DVCS)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D85DAFE-188C-AE4E-3C18-3FD5AA32D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48573"/>
          <a:stretch>
            <a:fillRect/>
          </a:stretch>
        </p:blipFill>
        <p:spPr bwMode="auto">
          <a:xfrm>
            <a:off x="334973" y="807142"/>
            <a:ext cx="8684538" cy="8427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6AF46BE-A68F-7721-D70A-747CC4D8E9E8}"/>
              </a:ext>
            </a:extLst>
          </p:cNvPr>
          <p:cNvGrpSpPr/>
          <p:nvPr/>
        </p:nvGrpSpPr>
        <p:grpSpPr>
          <a:xfrm>
            <a:off x="153333" y="5003627"/>
            <a:ext cx="5008336" cy="1295417"/>
            <a:chOff x="1818644" y="1184384"/>
            <a:chExt cx="5191760" cy="14325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6370F7-4E65-DC76-1677-C0F9ECC2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8644" y="1184384"/>
              <a:ext cx="5191760" cy="143256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A00879C-42B9-CD37-8F80-E3EFFA11F50D}"/>
                </a:ext>
              </a:extLst>
            </p:cNvPr>
            <p:cNvCxnSpPr/>
            <p:nvPr/>
          </p:nvCxnSpPr>
          <p:spPr>
            <a:xfrm>
              <a:off x="2760605" y="1827212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138144-78A1-79C6-E7AC-F08F44E729AD}"/>
                </a:ext>
              </a:extLst>
            </p:cNvPr>
            <p:cNvCxnSpPr/>
            <p:nvPr/>
          </p:nvCxnSpPr>
          <p:spPr>
            <a:xfrm>
              <a:off x="3891379" y="1825624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FBFE3A-69E7-D377-9412-E9809A8E28D4}"/>
                </a:ext>
              </a:extLst>
            </p:cNvPr>
            <p:cNvCxnSpPr/>
            <p:nvPr/>
          </p:nvCxnSpPr>
          <p:spPr>
            <a:xfrm>
              <a:off x="5262512" y="1824036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06C6F2-7560-9ADB-9DED-519DCB8BA89A}"/>
                </a:ext>
              </a:extLst>
            </p:cNvPr>
            <p:cNvCxnSpPr/>
            <p:nvPr/>
          </p:nvCxnSpPr>
          <p:spPr>
            <a:xfrm>
              <a:off x="5209830" y="2439988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182B91-1897-A3B5-42BD-8896613556BD}"/>
                </a:ext>
              </a:extLst>
            </p:cNvPr>
            <p:cNvCxnSpPr/>
            <p:nvPr/>
          </p:nvCxnSpPr>
          <p:spPr>
            <a:xfrm>
              <a:off x="6328845" y="2439988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D8A2A7-6577-1BFD-7446-62FDEF7BF5EE}"/>
                </a:ext>
              </a:extLst>
            </p:cNvPr>
            <p:cNvCxnSpPr/>
            <p:nvPr/>
          </p:nvCxnSpPr>
          <p:spPr>
            <a:xfrm>
              <a:off x="3914897" y="2438400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23E80074-4A18-7D87-C591-14B3D9309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64" y="2915407"/>
            <a:ext cx="1092581" cy="545100"/>
          </a:xfrm>
          <a:prstGeom prst="rect">
            <a:avLst/>
          </a:prstGeom>
        </p:spPr>
      </p:pic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67446FE1-67C8-E9F9-A04C-B49FB951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8818" y="2215472"/>
            <a:ext cx="1846160" cy="462771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F6793EC9-5A3C-F613-A93E-4E3F98A02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1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Announcement and Upcoming Events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9C6B28-675E-ED76-525D-01E81E474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46" y="938962"/>
            <a:ext cx="11422261" cy="570714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200" dirty="0"/>
              <a:t>FY24 CNF Graduate Fellowship application due  August 11, 2023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US" sz="500" dirty="0"/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200" dirty="0"/>
              <a:t>FY24/25 - Full time CNF post-doc to start in FY24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US" sz="500" dirty="0"/>
          </a:p>
          <a:p>
            <a:pPr marL="229870" indent="-229870">
              <a:lnSpc>
                <a:spcPct val="100000"/>
              </a:lnSpc>
              <a:buClr>
                <a:schemeClr val="tx1"/>
              </a:buClr>
            </a:pPr>
            <a:r>
              <a:rPr lang="en-US" sz="2200" dirty="0">
                <a:latin typeface="Arial"/>
                <a:cs typeface="Arial"/>
              </a:rPr>
              <a:t>CNF- Radiative Corrections working group (led by Andrei Afanasev) will take place end of October 2023</a:t>
            </a:r>
          </a:p>
          <a:p>
            <a:pPr marL="229870" indent="-229870">
              <a:lnSpc>
                <a:spcPct val="100000"/>
              </a:lnSpc>
              <a:buClr>
                <a:schemeClr val="tx1"/>
              </a:buClr>
            </a:pPr>
            <a:endParaRPr lang="en-US" sz="500" dirty="0">
              <a:latin typeface="Arial"/>
              <a:cs typeface="Arial"/>
            </a:endParaRPr>
          </a:p>
          <a:p>
            <a:pPr marL="229870" indent="-229870">
              <a:lnSpc>
                <a:spcPct val="100000"/>
              </a:lnSpc>
              <a:buClr>
                <a:schemeClr val="tx1"/>
              </a:buClr>
            </a:pPr>
            <a:r>
              <a:rPr lang="en-US" sz="2200" dirty="0">
                <a:latin typeface="Arial"/>
                <a:cs typeface="Arial"/>
              </a:rPr>
              <a:t>Series of small and mini-workshops along the year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US" sz="500" dirty="0"/>
          </a:p>
          <a:p>
            <a:pPr marL="229870" indent="-229870">
              <a:lnSpc>
                <a:spcPct val="100000"/>
              </a:lnSpc>
              <a:buClr>
                <a:schemeClr val="tx1"/>
              </a:buClr>
            </a:pPr>
            <a:r>
              <a:rPr lang="en-US" sz="2200" dirty="0">
                <a:latin typeface="Arial"/>
                <a:cs typeface="Arial"/>
              </a:rPr>
              <a:t>Nuclear </a:t>
            </a:r>
            <a:r>
              <a:rPr lang="en-US" sz="2200" dirty="0" err="1">
                <a:latin typeface="Arial"/>
                <a:cs typeface="Arial"/>
              </a:rPr>
              <a:t>femtography</a:t>
            </a:r>
            <a:r>
              <a:rPr lang="en-US" sz="2200" dirty="0">
                <a:latin typeface="Arial"/>
                <a:cs typeface="Arial"/>
              </a:rPr>
              <a:t> conference/workshop being planned early summer 2024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en-US" sz="500" dirty="0"/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sz="2200" dirty="0"/>
              <a:t>First CNF summer school – A dedicated school on nuclear </a:t>
            </a:r>
            <a:r>
              <a:rPr lang="en-US" sz="2200" dirty="0" err="1"/>
              <a:t>femtography</a:t>
            </a:r>
            <a:r>
              <a:rPr lang="en-US" sz="2200" dirty="0"/>
              <a:t> will be founded in FY24 targeted at graduate and young researchers. The school will comprise a core program together with a topical component (in discussion with the PI of GPD topical collaboration)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6F510C39-7339-9300-25E5-1748BED0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662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ocument with text on it&#10;&#10;Description automatically generated">
            <a:extLst>
              <a:ext uri="{FF2B5EF4-FFF2-40B4-BE49-F238E27FC236}">
                <a16:creationId xmlns:a16="http://schemas.microsoft.com/office/drawing/2014/main" id="{08C601F0-B9CC-582D-38BB-2FBC32BAA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7" y="333199"/>
            <a:ext cx="5497128" cy="6356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A68BA-DDEC-EF55-CD1B-F74F4E33C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31" y="296124"/>
            <a:ext cx="4957804" cy="63566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61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563" y="936207"/>
            <a:ext cx="11713697" cy="592400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Aim for a coherent approach across the CNF activities, in particular through: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Computationally efficient analysis/storage of experimental and MC data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Impose constraints in global analysis guided by theory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Advancing LQCD, e.g. through the efficient calculation 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use of AI and other methods to tackle the inverse problem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use of experimental data and LQCD in a combined global analysis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Visualization 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Training and professional mentoring 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457063" lvl="1" indent="0">
              <a:buNone/>
            </a:pP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Strengthen the relationships and activities with other National Labs, thematic collaborations and the international community through visitor program and dedicated interdisciplinary focused projects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439694FC-DABE-8D85-A213-2DC5A661D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683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Mission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AC0019-B0FD-401B-B2CB-2FA75321C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025" y="1107703"/>
            <a:ext cx="10067570" cy="328616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25DEEB-B503-47BC-BA1D-A6FD00412359}"/>
              </a:ext>
            </a:extLst>
          </p:cNvPr>
          <p:cNvSpPr txBox="1">
            <a:spLocks/>
          </p:cNvSpPr>
          <p:nvPr/>
        </p:nvSpPr>
        <p:spPr bwMode="auto">
          <a:xfrm>
            <a:off x="969025" y="1659369"/>
            <a:ext cx="10067570" cy="451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600" dirty="0"/>
              <a:t>Supported by the Commonwealth of Virginia</a:t>
            </a:r>
          </a:p>
          <a:p>
            <a:r>
              <a:rPr lang="en-US" sz="2600" dirty="0"/>
              <a:t>Hosted at Jefferson Lab and supported SURA</a:t>
            </a:r>
          </a:p>
        </p:txBody>
      </p:sp>
      <p:pic>
        <p:nvPicPr>
          <p:cNvPr id="8" name="Picture 2" descr="Home">
            <a:extLst>
              <a:ext uri="{FF2B5EF4-FFF2-40B4-BE49-F238E27FC236}">
                <a16:creationId xmlns:a16="http://schemas.microsoft.com/office/drawing/2014/main" id="{7C37554C-6F42-41BF-B644-7DB0E3EC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8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868" y="218659"/>
            <a:ext cx="11001674" cy="484748"/>
          </a:xfrm>
        </p:spPr>
        <p:txBody>
          <a:bodyPr/>
          <a:lstStyle/>
          <a:p>
            <a:r>
              <a:rPr lang="en-US" dirty="0"/>
              <a:t>Organization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2120A2-394F-41C2-915A-8819B9B5A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65" y="1122039"/>
            <a:ext cx="7734077" cy="34478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Acting Director:</a:t>
            </a:r>
            <a:r>
              <a:rPr lang="en-US" sz="2200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200" dirty="0">
                <a:latin typeface="+mn-lt"/>
              </a:rPr>
              <a:t>Latifa Elouadrhiri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Associate Director: </a:t>
            </a:r>
            <a:r>
              <a:rPr lang="en-US" sz="2200" dirty="0">
                <a:latin typeface="+mn-lt"/>
              </a:rPr>
              <a:t>David Richards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Senior Advisor: </a:t>
            </a:r>
            <a:r>
              <a:rPr lang="en-US" sz="2200" dirty="0" err="1">
                <a:latin typeface="+mn-lt"/>
              </a:rPr>
              <a:t>Xiangdong</a:t>
            </a:r>
            <a:r>
              <a:rPr lang="en-US" sz="2200" dirty="0">
                <a:latin typeface="+mn-lt"/>
              </a:rPr>
              <a:t> Ji</a:t>
            </a:r>
            <a:endParaRPr lang="en-US" sz="220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Fellows:</a:t>
            </a:r>
            <a:r>
              <a:rPr lang="en-US" sz="2200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200" dirty="0">
                <a:latin typeface="+mn-lt"/>
              </a:rPr>
              <a:t>Fellows from associated institutions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Postdocs: </a:t>
            </a:r>
            <a:r>
              <a:rPr lang="en-US" sz="2200" dirty="0">
                <a:latin typeface="+mn-lt"/>
              </a:rPr>
              <a:t>Gabriel Santiago, TBD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Graduate fellows</a:t>
            </a:r>
            <a:r>
              <a:rPr lang="en-US" sz="2200" dirty="0">
                <a:solidFill>
                  <a:srgbClr val="3333FF"/>
                </a:solidFill>
                <a:latin typeface="+mn-lt"/>
              </a:rPr>
              <a:t>: </a:t>
            </a:r>
            <a:r>
              <a:rPr lang="en-US" sz="2200" dirty="0">
                <a:latin typeface="+mn-lt"/>
              </a:rPr>
              <a:t> 6 for 2021-2022 and 5 for 2023 </a:t>
            </a:r>
            <a:r>
              <a:rPr lang="mr-IN" sz="2200" dirty="0">
                <a:latin typeface="+mn-lt"/>
              </a:rPr>
              <a:t>–</a:t>
            </a:r>
            <a:r>
              <a:rPr lang="en-US" sz="2200" dirty="0">
                <a:latin typeface="+mn-lt"/>
              </a:rPr>
              <a:t> 202</a:t>
            </a:r>
            <a:r>
              <a:rPr lang="en-US" sz="2200" dirty="0"/>
              <a:t>4</a:t>
            </a:r>
          </a:p>
        </p:txBody>
      </p:sp>
      <p:pic>
        <p:nvPicPr>
          <p:cNvPr id="6" name="Picture 6" descr="David">
            <a:extLst>
              <a:ext uri="{FF2B5EF4-FFF2-40B4-BE49-F238E27FC236}">
                <a16:creationId xmlns:a16="http://schemas.microsoft.com/office/drawing/2014/main" id="{F90BD9C7-5BB6-4AA7-B922-EC8E4CB2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50" y="2911714"/>
            <a:ext cx="1729796" cy="17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3624" y="4217960"/>
            <a:ext cx="601029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+mn-lt"/>
              </a:rPr>
              <a:t>CNF Website: </a:t>
            </a:r>
            <a:r>
              <a:rPr lang="en-US" sz="2200" b="1" dirty="0">
                <a:solidFill>
                  <a:srgbClr val="002060"/>
                </a:solidFill>
                <a:latin typeface="+mn-lt"/>
                <a:hlinkClick r:id="rId3"/>
              </a:rPr>
              <a:t>https://www.femtocenter.org</a:t>
            </a:r>
            <a:endParaRPr lang="en-US" sz="2200" b="1" dirty="0">
              <a:solidFill>
                <a:srgbClr val="002060"/>
              </a:solidFill>
              <a:latin typeface="+mn-lt"/>
            </a:endParaRP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Seminars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Series of Lectures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Mini-workshops &amp; Workshops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Center research activities and publications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607" y="1121087"/>
            <a:ext cx="1729796" cy="13729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8091" y="-744583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8C2F0689-4A86-0251-FF18-AB3C5278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14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7BB9F-210C-4CB0-84AC-C0303C6B8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37" y="1023941"/>
            <a:ext cx="6537131" cy="5417525"/>
          </a:xfrm>
        </p:spPr>
        <p:txBody>
          <a:bodyPr anchor="ctr">
            <a:normAutofit fontScale="55000" lnSpcReduction="20000"/>
          </a:bodyPr>
          <a:lstStyle/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University of Virginia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Old Dominion University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William and Mary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Christopher Newport University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Virginia Tech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Virginia Commonwealth University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Davidson College</a:t>
            </a:r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Hampton University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George Washington University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University of Maryland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State University of New Mexico 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Temple University 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Jefferson Lab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University of Connecticut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MIT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Others to be invited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Participating Universities</a:t>
            </a:r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56B45E77-BEB9-6ABE-5D18-5DA9280F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14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F666-987A-4884-8894-6DB2DB61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84" y="336727"/>
            <a:ext cx="8768575" cy="1325563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FF0000"/>
                </a:solidFill>
              </a:rPr>
              <a:t>Research directions:</a:t>
            </a:r>
            <a:br>
              <a:rPr lang="en-US" dirty="0"/>
            </a:br>
            <a:r>
              <a:rPr lang="en-US" sz="4000" dirty="0">
                <a:solidFill>
                  <a:srgbClr val="3333FF"/>
                </a:solidFill>
              </a:rPr>
              <a:t>Exp. probes of nuclear femto-structure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AE7D4-B0DE-49FC-932B-3561186B3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84" y="1696329"/>
            <a:ext cx="7297874" cy="662202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dirty="0" err="1"/>
              <a:t>JLab</a:t>
            </a:r>
            <a:r>
              <a:rPr lang="en-US" dirty="0"/>
              <a:t>  6 &amp; 12 GeV physics program</a:t>
            </a:r>
          </a:p>
          <a:p>
            <a:endParaRPr lang="en-US" dirty="0"/>
          </a:p>
          <a:p>
            <a:r>
              <a:rPr lang="en-US" dirty="0" err="1"/>
              <a:t>JLab</a:t>
            </a:r>
            <a:r>
              <a:rPr lang="en-US" dirty="0"/>
              <a:t> 22 GeV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Electron-Ion Collider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 descr="The Electron-Ion Collider | Electron-Ion Collider User Group">
            <a:extLst>
              <a:ext uri="{FF2B5EF4-FFF2-40B4-BE49-F238E27FC236}">
                <a16:creationId xmlns:a16="http://schemas.microsoft.com/office/drawing/2014/main" id="{93373078-A2C3-48D1-A73B-DC806D2A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30" y="4272161"/>
            <a:ext cx="3139673" cy="21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PT - The JLab 12GeV Upgrade PowerPoint Presentation, free download -  ID:2054933">
            <a:extLst>
              <a:ext uri="{FF2B5EF4-FFF2-40B4-BE49-F238E27FC236}">
                <a16:creationId xmlns:a16="http://schemas.microsoft.com/office/drawing/2014/main" id="{327A5F10-21E7-4027-9331-1539AE271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8467"/>
          <a:stretch/>
        </p:blipFill>
        <p:spPr bwMode="auto">
          <a:xfrm>
            <a:off x="7059077" y="1871216"/>
            <a:ext cx="4750792" cy="21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685326F9-3A9F-EB43-91A1-C1A321D9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2A1AE-857B-6EE3-DF65-218A8433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5" y="552473"/>
            <a:ext cx="5135401" cy="5443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96560-4C47-090A-1C82-BB4255E4D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8" r="12648"/>
          <a:stretch/>
        </p:blipFill>
        <p:spPr>
          <a:xfrm>
            <a:off x="5348484" y="884290"/>
            <a:ext cx="6545646" cy="4505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C223F9-DB21-6EF9-4A5E-21A2AA451021}"/>
              </a:ext>
            </a:extLst>
          </p:cNvPr>
          <p:cNvSpPr/>
          <p:nvPr/>
        </p:nvSpPr>
        <p:spPr>
          <a:xfrm>
            <a:off x="5435194" y="5592551"/>
            <a:ext cx="6372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Inst. and Methods in Physics Research, A 959 (2020) 163419 + 17 articles on all subsystems.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6942D-3C29-D6BB-50F7-98CD6859B516}"/>
              </a:ext>
            </a:extLst>
          </p:cNvPr>
          <p:cNvSpPr txBox="1"/>
          <p:nvPr/>
        </p:nvSpPr>
        <p:spPr>
          <a:xfrm>
            <a:off x="8708494" y="915768"/>
            <a:ext cx="309892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CLAS12 in Hall B</a:t>
            </a:r>
          </a:p>
        </p:txBody>
      </p:sp>
      <p:pic>
        <p:nvPicPr>
          <p:cNvPr id="8" name="Picture 2" descr="Home">
            <a:extLst>
              <a:ext uri="{FF2B5EF4-FFF2-40B4-BE49-F238E27FC236}">
                <a16:creationId xmlns:a16="http://schemas.microsoft.com/office/drawing/2014/main" id="{251464E9-CC94-7C8F-3B22-E2146F7A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4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F666-987A-4884-8894-6DB2DB61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08" y="176607"/>
            <a:ext cx="6028114" cy="1325563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FF0000"/>
                </a:solidFill>
              </a:rPr>
              <a:t>Research directions:</a:t>
            </a:r>
            <a:br>
              <a:rPr lang="en-US" dirty="0"/>
            </a:br>
            <a:r>
              <a:rPr lang="en-US" sz="2400" dirty="0">
                <a:solidFill>
                  <a:srgbClr val="3333FF"/>
                </a:solidFill>
              </a:rPr>
              <a:t>Imaging &amp; Mechanical Structure of the Nucleon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AE7D4-B0DE-49FC-932B-3561186B3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89" y="1198357"/>
            <a:ext cx="5417479" cy="1933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Generalized Parton Distributions (GPDs)  and Transverse Momentum Dependence (TMDs) probed through deep exclusive and semi-inclusive processes providing an important tool to visualize the nucleon. </a:t>
            </a:r>
          </a:p>
          <a:p>
            <a:endParaRPr lang="en-US" dirty="0"/>
          </a:p>
        </p:txBody>
      </p:sp>
      <p:pic>
        <p:nvPicPr>
          <p:cNvPr id="2050" name="Picture 2" descr="Imaging the proton through generalized parton distributions">
            <a:extLst>
              <a:ext uri="{FF2B5EF4-FFF2-40B4-BE49-F238E27FC236}">
                <a16:creationId xmlns:a16="http://schemas.microsoft.com/office/drawing/2014/main" id="{834DD2FD-F4A6-41AD-81FC-F988C83A4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97" y="2366478"/>
            <a:ext cx="2144465" cy="15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easurement of Deeply Virtual Compton Scattering at HERA - CERN Document  Server">
            <a:extLst>
              <a:ext uri="{FF2B5EF4-FFF2-40B4-BE49-F238E27FC236}">
                <a16:creationId xmlns:a16="http://schemas.microsoft.com/office/drawing/2014/main" id="{A118A580-F9A1-4932-970D-C4803F08C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0" y="2525916"/>
            <a:ext cx="1965317" cy="12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4FF666-987A-4884-8894-6DB2DB61AAA8}"/>
              </a:ext>
            </a:extLst>
          </p:cNvPr>
          <p:cNvSpPr txBox="1">
            <a:spLocks/>
          </p:cNvSpPr>
          <p:nvPr/>
        </p:nvSpPr>
        <p:spPr bwMode="auto">
          <a:xfrm>
            <a:off x="6288542" y="535576"/>
            <a:ext cx="631711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BE1D1D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br>
              <a:rPr lang="en-US" dirty="0"/>
            </a:br>
            <a:r>
              <a:rPr lang="en-US" sz="2500" dirty="0">
                <a:solidFill>
                  <a:srgbClr val="3333FF"/>
                </a:solidFill>
              </a:rPr>
              <a:t>Large-scale simulations of the proton structure: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5AE7D4-B0DE-49FC-932B-3561186B3105}"/>
              </a:ext>
            </a:extLst>
          </p:cNvPr>
          <p:cNvSpPr txBox="1">
            <a:spLocks/>
          </p:cNvSpPr>
          <p:nvPr/>
        </p:nvSpPr>
        <p:spPr bwMode="auto">
          <a:xfrm>
            <a:off x="6322422" y="1434002"/>
            <a:ext cx="5499463" cy="83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/>
              <a:t>QCD is the fundamental theory of strong interactions. It is a field theory that can be approximated on a four-dimensional Euclidean lattice, allowing researchers to use supercomputers to simulate this theory on lattice</a:t>
            </a:r>
          </a:p>
          <a:p>
            <a:endParaRPr lang="en-US" sz="1800" dirty="0"/>
          </a:p>
        </p:txBody>
      </p:sp>
      <p:pic>
        <p:nvPicPr>
          <p:cNvPr id="8" name="Picture 2" descr="Texas Boosts U.S. Science with Fastest Academic Supercomputer in the World  - UT News">
            <a:extLst>
              <a:ext uri="{FF2B5EF4-FFF2-40B4-BE49-F238E27FC236}">
                <a16:creationId xmlns:a16="http://schemas.microsoft.com/office/drawing/2014/main" id="{D0FD3C80-AD84-42C1-BE62-E71270D0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94" y="2841180"/>
            <a:ext cx="2212710" cy="14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attice QCD for Nuclear Physics">
            <a:extLst>
              <a:ext uri="{FF2B5EF4-FFF2-40B4-BE49-F238E27FC236}">
                <a16:creationId xmlns:a16="http://schemas.microsoft.com/office/drawing/2014/main" id="{C0164C25-7304-44D2-9A15-CD884E1C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08" y="2891236"/>
            <a:ext cx="1628512" cy="162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74FF666-987A-4884-8894-6DB2DB61AAA8}"/>
              </a:ext>
            </a:extLst>
          </p:cNvPr>
          <p:cNvSpPr txBox="1">
            <a:spLocks/>
          </p:cNvSpPr>
          <p:nvPr/>
        </p:nvSpPr>
        <p:spPr bwMode="auto">
          <a:xfrm>
            <a:off x="230772" y="4150589"/>
            <a:ext cx="1085959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BE1D1D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br>
              <a:rPr lang="en-US" dirty="0"/>
            </a:br>
            <a:r>
              <a:rPr lang="en-US" sz="2700" dirty="0">
                <a:solidFill>
                  <a:srgbClr val="3333FF"/>
                </a:solidFill>
              </a:rPr>
              <a:t>Machine Learning/Artificial Intelligence in </a:t>
            </a:r>
            <a:r>
              <a:rPr lang="en-US" sz="2700" dirty="0" err="1">
                <a:solidFill>
                  <a:srgbClr val="3333FF"/>
                </a:solidFill>
              </a:rPr>
              <a:t>Femtography</a:t>
            </a:r>
            <a:endParaRPr lang="en-US" sz="27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5AE7D4-B0DE-49FC-932B-3561186B3105}"/>
              </a:ext>
            </a:extLst>
          </p:cNvPr>
          <p:cNvSpPr txBox="1">
            <a:spLocks/>
          </p:cNvSpPr>
          <p:nvPr/>
        </p:nvSpPr>
        <p:spPr bwMode="auto">
          <a:xfrm>
            <a:off x="130629" y="5119262"/>
            <a:ext cx="9614263" cy="625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Many intermediate steps in experiment  and theory involve large amounts of data and computer simulations</a:t>
            </a:r>
          </a:p>
          <a:p>
            <a:r>
              <a:rPr lang="en-US" sz="1800" dirty="0"/>
              <a:t>Using ML/AI techniques and in collaboration with computer scientists and mathematicians, nuclear physicists will be able to obtain results in a timely and resource-saving manner. </a:t>
            </a:r>
          </a:p>
          <a:p>
            <a:pPr marL="0" indent="0">
              <a:buFont typeface="Arial" charset="0"/>
              <a:buNone/>
            </a:pPr>
            <a:endParaRPr lang="en-US" sz="2000" dirty="0"/>
          </a:p>
        </p:txBody>
      </p:sp>
      <p:pic>
        <p:nvPicPr>
          <p:cNvPr id="13" name="Picture 2" descr="Machine Learning/Artificial Intelligence in Femtography">
            <a:extLst>
              <a:ext uri="{FF2B5EF4-FFF2-40B4-BE49-F238E27FC236}">
                <a16:creationId xmlns:a16="http://schemas.microsoft.com/office/drawing/2014/main" id="{FB91FCFA-30DC-45FC-B030-E71FDDE7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28" y="4539345"/>
            <a:ext cx="2169614" cy="15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FDE067E4-1CDF-DCDC-EFE2-CA76DED0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F697C-0F80-420F-877C-030CE1C1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CNF Workshops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FEDBD-85F5-47C8-99BB-24864E031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77" y="857605"/>
            <a:ext cx="5294405" cy="2094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95D59-CFA8-4904-9AF4-08C264EE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08" y="3219925"/>
            <a:ext cx="5024535" cy="2930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2DE44-0C3A-4B26-935E-9D418560D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153" y="1469069"/>
            <a:ext cx="6716112" cy="4696600"/>
          </a:xfrm>
          <a:prstGeom prst="rect">
            <a:avLst/>
          </a:prstGeom>
        </p:spPr>
      </p:pic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BCC7D780-F3DA-1573-B6BB-85CEEE78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2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976"/>
            <a:ext cx="4421415" cy="6833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13" y="881812"/>
            <a:ext cx="7231811" cy="2083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28" y="3134763"/>
            <a:ext cx="3646118" cy="17638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0559" y="2999014"/>
            <a:ext cx="3385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Above:  184 participants attended the March 3-6, 2020 AI Workshop  for Nuclear Physics hosted Jefferson Lab and supported by NSF</a:t>
            </a:r>
          </a:p>
          <a:p>
            <a:r>
              <a:rPr lang="en-US" dirty="0"/>
              <a:t>Right:  NSF funded travel grants for 18 students and early career professionals to attend the Workshop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25160" y="4984172"/>
            <a:ext cx="3770810" cy="92333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s-IS" dirty="0">
                <a:latin typeface="+mn-lt"/>
                <a:ea typeface="Calibri" charset="0"/>
                <a:cs typeface="Calibri" charset="0"/>
              </a:rPr>
              <a:t>Eur. Phys. J. A (2021) 57:100</a:t>
            </a:r>
          </a:p>
          <a:p>
            <a:r>
              <a:rPr lang="en-US" b="0" i="0" u="none" strike="noStrike" dirty="0">
                <a:effectLst/>
                <a:latin typeface="+mn-lt"/>
              </a:rPr>
              <a:t>Rev. Mod. Phys. </a:t>
            </a:r>
            <a:r>
              <a:rPr lang="en-US" b="1" i="0" u="none" strike="noStrike" dirty="0">
                <a:effectLst/>
                <a:latin typeface="+mn-lt"/>
              </a:rPr>
              <a:t>94</a:t>
            </a:r>
            <a:r>
              <a:rPr lang="en-US" b="0" i="0" u="none" strike="noStrike" dirty="0">
                <a:effectLst/>
                <a:latin typeface="+mn-lt"/>
              </a:rPr>
              <a:t>, 031003 – Published 8 September 2022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30785" y="6087291"/>
            <a:ext cx="3732817" cy="3416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Supported by CNF, ONP and NSF </a:t>
            </a:r>
          </a:p>
        </p:txBody>
      </p:sp>
      <p:pic>
        <p:nvPicPr>
          <p:cNvPr id="2" name="Picture 2" descr="Home">
            <a:extLst>
              <a:ext uri="{FF2B5EF4-FFF2-40B4-BE49-F238E27FC236}">
                <a16:creationId xmlns:a16="http://schemas.microsoft.com/office/drawing/2014/main" id="{BDD3C318-8F06-EF40-7290-7945B0ADB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7766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4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8690</TotalTime>
  <Words>1427</Words>
  <Application>Microsoft Macintosh PowerPoint</Application>
  <PresentationFormat>Custom</PresentationFormat>
  <Paragraphs>323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Liberation Sans</vt:lpstr>
      <vt:lpstr>Lucida Grande</vt:lpstr>
      <vt:lpstr>Roboto</vt:lpstr>
      <vt:lpstr>Wingdings</vt:lpstr>
      <vt:lpstr>Presentations (Wide Screen)</vt:lpstr>
      <vt:lpstr>Office Theme</vt:lpstr>
      <vt:lpstr>1_Presentations (Wide Screen)</vt:lpstr>
      <vt:lpstr>JLab_presentation</vt:lpstr>
      <vt:lpstr>1_Office Theme</vt:lpstr>
      <vt:lpstr>Center for Nuclear Femtography (CNF) Overview and activities</vt:lpstr>
      <vt:lpstr>Mission</vt:lpstr>
      <vt:lpstr>Organization </vt:lpstr>
      <vt:lpstr>Participating Universities</vt:lpstr>
      <vt:lpstr>Research directions: Exp. probes of nuclear femto-structure </vt:lpstr>
      <vt:lpstr>PowerPoint Presentation</vt:lpstr>
      <vt:lpstr>Research directions: Imaging &amp; Mechanical Structure of the Nucleon </vt:lpstr>
      <vt:lpstr>CNF Workshops</vt:lpstr>
      <vt:lpstr>PowerPoint Presentation</vt:lpstr>
      <vt:lpstr>PowerPoint Presentation</vt:lpstr>
      <vt:lpstr>PowerPoint Presentation</vt:lpstr>
      <vt:lpstr>PowerPoint Presentation</vt:lpstr>
      <vt:lpstr>Workshop Outcome</vt:lpstr>
      <vt:lpstr>PowerPoint Presentation</vt:lpstr>
      <vt:lpstr>First determination of distribution of forces in the proton</vt:lpstr>
      <vt:lpstr>Announcement and Upcoming Events</vt:lpstr>
      <vt:lpstr>PowerPoint Presentation</vt:lpstr>
      <vt:lpstr>Path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 Lab Managers Budget Briefing  FY2019</dc:title>
  <dc:creator>Dean, David Jarvis</dc:creator>
  <cp:lastModifiedBy>Latifa Elouadrhiri</cp:lastModifiedBy>
  <cp:revision>315</cp:revision>
  <cp:lastPrinted>2022-07-20T16:43:11Z</cp:lastPrinted>
  <dcterms:created xsi:type="dcterms:W3CDTF">2017-01-04T16:29:24Z</dcterms:created>
  <dcterms:modified xsi:type="dcterms:W3CDTF">2023-08-07T12:44:30Z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