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49" r:id="rId2"/>
    <p:sldId id="679" r:id="rId3"/>
    <p:sldId id="513" r:id="rId4"/>
    <p:sldId id="702" r:id="rId5"/>
    <p:sldId id="706" r:id="rId6"/>
    <p:sldId id="709" r:id="rId7"/>
    <p:sldId id="552" r:id="rId8"/>
    <p:sldId id="696" r:id="rId9"/>
    <p:sldId id="717" r:id="rId10"/>
    <p:sldId id="707" r:id="rId11"/>
    <p:sldId id="464" r:id="rId12"/>
    <p:sldId id="711" r:id="rId13"/>
    <p:sldId id="688" r:id="rId14"/>
    <p:sldId id="710" r:id="rId15"/>
    <p:sldId id="713" r:id="rId16"/>
    <p:sldId id="714" r:id="rId17"/>
    <p:sldId id="715" r:id="rId18"/>
    <p:sldId id="263" r:id="rId19"/>
    <p:sldId id="278" r:id="rId20"/>
    <p:sldId id="692" r:id="rId21"/>
    <p:sldId id="454" r:id="rId22"/>
    <p:sldId id="258" r:id="rId23"/>
    <p:sldId id="716" r:id="rId24"/>
    <p:sldId id="691" r:id="rId25"/>
    <p:sldId id="718" r:id="rId26"/>
  </p:sldIdLst>
  <p:sldSz cx="9144000" cy="6858000" type="screen4x3"/>
  <p:notesSz cx="70104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CC0099"/>
    <a:srgbClr val="008000"/>
    <a:srgbClr val="CC0000"/>
    <a:srgbClr val="5A7BFF"/>
    <a:srgbClr val="3333FF"/>
    <a:srgbClr val="A50021"/>
    <a:srgbClr val="FF0000"/>
    <a:srgbClr val="00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8" autoAdjust="0"/>
    <p:restoredTop sz="96455" autoAdjust="0"/>
  </p:normalViewPr>
  <p:slideViewPr>
    <p:cSldViewPr>
      <p:cViewPr varScale="1">
        <p:scale>
          <a:sx n="204" d="100"/>
          <a:sy n="204" d="100"/>
        </p:scale>
        <p:origin x="38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332" y="-84"/>
      </p:cViewPr>
      <p:guideLst>
        <p:guide orient="horz" pos="295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9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222783E-88FF-7A4D-85C9-67C9800D19FC}" type="datetimeFigureOut">
              <a:rPr lang="en-US"/>
              <a:pPr>
                <a:defRPr/>
              </a:pPr>
              <a:t>7/31/23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4925"/>
            <a:ext cx="30384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924925"/>
            <a:ext cx="3038475" cy="469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4E1E6D6-E8DC-484A-9047-5CF090861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7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27T14:35:39.6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16113 9366 0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5700" y="704850"/>
            <a:ext cx="4699000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7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64050"/>
            <a:ext cx="560705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7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4925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7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24925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ABD7B9E-5ADE-864C-8373-0AF0F3EF4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73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704850"/>
            <a:ext cx="4699000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(9/27/11 07:19) ---</a:t>
            </a:r>
          </a:p>
          <a:p>
            <a:r>
              <a:rPr lang="en-US" dirty="0"/>
              <a:t>Many  thanks to organizers for invitation to participate in the conference and give this talk on GPD program at JLAB.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6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2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704850"/>
            <a:ext cx="4699000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(9/27/11 07:19) -----</a:t>
            </a:r>
          </a:p>
          <a:p>
            <a:r>
              <a:rPr lang="en-US" dirty="0"/>
              <a:t>we already heard about elastic form factors that characterize charge and magnetization distribution in hadrons</a:t>
            </a:r>
          </a:p>
          <a:p>
            <a:r>
              <a:rPr lang="en-US" dirty="0" err="1"/>
              <a:t>parton</a:t>
            </a:r>
            <a:r>
              <a:rPr lang="en-US" dirty="0"/>
              <a:t> distribution functions that have been studied extensively in DIS reveal quark-gluon substructure</a:t>
            </a:r>
            <a:r>
              <a:rPr lang="en-US" baseline="0" dirty="0"/>
              <a:t> of the nucleon </a:t>
            </a:r>
          </a:p>
          <a:p>
            <a:r>
              <a:rPr lang="en-US" baseline="0" dirty="0"/>
              <a:t>but these two are as 2-D projection of a complex, 3-D object</a:t>
            </a:r>
            <a:r>
              <a:rPr lang="en-US" dirty="0"/>
              <a:t>   </a:t>
            </a:r>
          </a:p>
          <a:p>
            <a:r>
              <a:rPr lang="en-US" dirty="0"/>
              <a:t>3-D imaging of the nucleon, that became now reality using </a:t>
            </a:r>
            <a:r>
              <a:rPr lang="en-US" dirty="0" err="1"/>
              <a:t>formaism</a:t>
            </a:r>
            <a:r>
              <a:rPr lang="en-US" dirty="0"/>
              <a:t> of generalized </a:t>
            </a:r>
            <a:r>
              <a:rPr lang="en-US" dirty="0" err="1"/>
              <a:t>parton</a:t>
            </a:r>
            <a:r>
              <a:rPr lang="en-US" dirty="0"/>
              <a:t> distributions and deeply exclusive reactions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22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704850"/>
            <a:ext cx="4699000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81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704850"/>
            <a:ext cx="4699000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(9/27/11 11:46) -----</a:t>
            </a:r>
          </a:p>
          <a:p>
            <a:r>
              <a:rPr lang="en-US"/>
              <a:t>so far the most promising way to access GPDs experimentally is through deeply virtual Compton scattering </a:t>
            </a:r>
          </a:p>
          <a:p>
            <a:r>
              <a:rPr lang="en-US"/>
              <a:t>DVCS is measured together with BH process, DVCS observables are spin and charge asymmetries and cross sections</a:t>
            </a:r>
          </a:p>
          <a:p>
            <a:endParaRPr lang="en-US"/>
          </a:p>
          <a:p>
            <a:r>
              <a:rPr lang="en-US"/>
              <a:t>----- Meeting Notes (9/27/11 12:09) -----</a:t>
            </a:r>
          </a:p>
          <a:p>
            <a:r>
              <a:rPr lang="en-US"/>
              <a:t>existing and a future programs will measure spin asymmetries and cross sections, there is one measurement on BCA (Hermes), important for direct access to the real part of CFF</a:t>
            </a:r>
          </a:p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74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704850"/>
            <a:ext cx="4699000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D7B9E-5ADE-864C-8373-0AF0F3EF448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3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80588" y="3276600"/>
            <a:ext cx="78835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2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1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BADD4-CD24-A945-BAAE-A91849A59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9" descr="JLab_logo_text_white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910" y="5966938"/>
            <a:ext cx="202088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go_180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2" y="6186014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office_of_science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4" y="6201881"/>
            <a:ext cx="1279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3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</p:spTree>
    <p:extLst>
      <p:ext uri="{BB962C8B-B14F-4D97-AF65-F5344CB8AC3E}">
        <p14:creationId xmlns:p14="http://schemas.microsoft.com/office/powerpoint/2010/main" val="29740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</p:spTree>
    <p:extLst>
      <p:ext uri="{BB962C8B-B14F-4D97-AF65-F5344CB8AC3E}">
        <p14:creationId xmlns:p14="http://schemas.microsoft.com/office/powerpoint/2010/main" val="15121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</p:spTree>
    <p:extLst>
      <p:ext uri="{BB962C8B-B14F-4D97-AF65-F5344CB8AC3E}">
        <p14:creationId xmlns:p14="http://schemas.microsoft.com/office/powerpoint/2010/main" val="28295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03A47-27B7-AE49-B4DD-748D2D4DD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64929-A0E5-804A-A4D7-E7B68F0E39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</p:spTree>
    <p:extLst>
      <p:ext uri="{BB962C8B-B14F-4D97-AF65-F5344CB8AC3E}">
        <p14:creationId xmlns:p14="http://schemas.microsoft.com/office/powerpoint/2010/main" val="283266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21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 userDrawn="1"/>
        </p:nvSpPr>
        <p:spPr bwMode="auto">
          <a:xfrm>
            <a:off x="8610600" y="8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9720EC9E-A843-3B41-91C8-68E632CF681B}" type="slidenum">
              <a:rPr lang="en-US"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>
              <a:cs typeface="+mn-cs"/>
            </a:endParaRPr>
          </a:p>
        </p:txBody>
      </p:sp>
      <p:pic>
        <p:nvPicPr>
          <p:cNvPr id="12" name="Picture 10" descr="logo_180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2" y="6186014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office_of_science3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427" y="6316670"/>
            <a:ext cx="1279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JLab_logo_text_white1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608" y="6213470"/>
            <a:ext cx="202088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971800" y="62484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S. Stepanyan, Hadron femtography, Aug. 7-11, JLAB</a:t>
            </a:r>
            <a:endParaRPr lang="en-US" dirty="0"/>
          </a:p>
        </p:txBody>
      </p:sp>
      <p:pic>
        <p:nvPicPr>
          <p:cNvPr id="3" name="Picture 2" descr="A logo of a television company&#10;&#10;Description automatically generated">
            <a:extLst>
              <a:ext uri="{FF2B5EF4-FFF2-40B4-BE49-F238E27FC236}">
                <a16:creationId xmlns:a16="http://schemas.microsoft.com/office/drawing/2014/main" id="{5F763466-8281-D311-03AE-5D168C99ADD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338781"/>
            <a:ext cx="1025931" cy="548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4" r:id="rId4"/>
    <p:sldLayoutId id="2147483673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22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43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659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88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15" indent="-34291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954" indent="-3254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95" indent="-35085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907" indent="-31592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235" indent="-3397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455" indent="-3397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674" indent="-3397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894" indent="-3397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10115" indent="-3397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0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9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9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80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9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8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37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57" algn="l" defTabSz="457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tiff"/><Relationship Id="rId4" Type="http://schemas.openxmlformats.org/officeDocument/2006/relationships/image" Target="../media/image46.png"/><Relationship Id="rId9" Type="http://schemas.openxmlformats.org/officeDocument/2006/relationships/image" Target="../media/image51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hyperlink" Target="https://arxiv.org/abs/hep-ex/030903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130.jpeg"/><Relationship Id="rId4" Type="http://schemas.openxmlformats.org/officeDocument/2006/relationships/image" Target="../media/image7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7" Type="http://schemas.openxmlformats.org/officeDocument/2006/relationships/image" Target="../media/image21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32.png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7.png"/><Relationship Id="rId10" Type="http://schemas.openxmlformats.org/officeDocument/2006/relationships/image" Target="../media/image14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3.jpeg"/><Relationship Id="rId7" Type="http://schemas.openxmlformats.org/officeDocument/2006/relationships/hyperlink" Target="https://journals.aps.org/prl/abstract/10.1103/PhysRevLett.127.26250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19201"/>
            <a:ext cx="8072846" cy="1752600"/>
          </a:xfrm>
        </p:spPr>
        <p:txBody>
          <a:bodyPr/>
          <a:lstStyle/>
          <a:p>
            <a:pPr lvl="0" algn="r">
              <a:spcBef>
                <a:spcPct val="20000"/>
              </a:spcBef>
              <a:buClr>
                <a:srgbClr val="CC9900"/>
              </a:buClr>
              <a:buSzPct val="65000"/>
            </a:pPr>
            <a:r>
              <a:rPr lang="en-US" sz="3600" b="1" dirty="0">
                <a:solidFill>
                  <a:schemeClr val="tx1"/>
                </a:solidFill>
                <a:latin typeface="Arial" charset="0"/>
                <a:cs typeface="+mj-cs"/>
              </a:rPr>
              <a:t>Double DVCS with CLAS12 in Hall-B</a:t>
            </a:r>
            <a:endParaRPr lang="en-US" sz="3600" b="1" baseline="24000" dirty="0">
              <a:solidFill>
                <a:schemeClr val="tx1"/>
              </a:solidFill>
              <a:latin typeface="Arial" charset="0"/>
              <a:cs typeface="+mj-cs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5247" y="3276600"/>
            <a:ext cx="8077200" cy="1371600"/>
          </a:xfrm>
        </p:spPr>
        <p:txBody>
          <a:bodyPr/>
          <a:lstStyle/>
          <a:p>
            <a:pPr algn="r" eaLnBrk="1" hangingPunct="1">
              <a:buClrTx/>
              <a:buSzTx/>
              <a:buFontTx/>
              <a:buNone/>
              <a:defRPr/>
            </a:pPr>
            <a:r>
              <a:rPr lang="en-US" sz="2000" dirty="0">
                <a:cs typeface="+mn-cs"/>
              </a:rPr>
              <a:t>S. Stepanyan</a:t>
            </a:r>
          </a:p>
          <a:p>
            <a:pPr algn="r" eaLnBrk="1" hangingPunct="1">
              <a:buClrTx/>
              <a:buSzTx/>
              <a:buFontTx/>
              <a:buNone/>
              <a:defRPr/>
            </a:pPr>
            <a:r>
              <a:rPr lang="en-US" sz="1600" i="1" dirty="0">
                <a:cs typeface="+mn-cs"/>
              </a:rPr>
              <a:t>Jefferson Lab</a:t>
            </a:r>
          </a:p>
          <a:p>
            <a:pPr algn="r" eaLnBrk="1" hangingPunct="1">
              <a:buClrTx/>
              <a:buSzTx/>
              <a:defRPr/>
            </a:pPr>
            <a:r>
              <a:rPr lang="en-US" sz="1600" dirty="0">
                <a:cs typeface="+mn-cs"/>
              </a:rPr>
              <a:t>Towards improved hadron </a:t>
            </a:r>
            <a:r>
              <a:rPr lang="en-US" sz="1600" dirty="0" err="1">
                <a:cs typeface="+mn-cs"/>
              </a:rPr>
              <a:t>femtography</a:t>
            </a:r>
            <a:r>
              <a:rPr lang="en-US" sz="1600" dirty="0">
                <a:cs typeface="+mn-cs"/>
              </a:rPr>
              <a:t> with hard exclusive reactions 2023</a:t>
            </a:r>
          </a:p>
          <a:p>
            <a:pPr algn="r" eaLnBrk="1" hangingPunct="1">
              <a:buClrTx/>
              <a:buSzTx/>
              <a:defRPr/>
            </a:pPr>
            <a:r>
              <a:rPr lang="en-US" sz="1600" dirty="0">
                <a:cs typeface="+mn-cs"/>
              </a:rPr>
              <a:t>Jefferson Lab, August 7 – 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3FDA-7820-124F-8FD9-7A9B2E42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422519" cy="642333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the loop on virtual Compton scattering</a:t>
            </a:r>
            <a:endParaRPr lang="en-US" sz="2800" i="1" dirty="0">
              <a:solidFill>
                <a:srgbClr val="008000"/>
              </a:solidFill>
            </a:endParaRPr>
          </a:p>
        </p:txBody>
      </p:sp>
      <p:pic>
        <p:nvPicPr>
          <p:cNvPr id="5" name="Picture 4" descr="3proc.pdf">
            <a:extLst>
              <a:ext uri="{FF2B5EF4-FFF2-40B4-BE49-F238E27FC236}">
                <a16:creationId xmlns:a16="http://schemas.microsoft.com/office/drawing/2014/main" id="{2D4EE40E-B595-8C49-A6EE-9849C0EC8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4214" y="3759831"/>
            <a:ext cx="2070887" cy="1645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D1B64-373B-5F47-A25E-54554569A70A}"/>
              </a:ext>
            </a:extLst>
          </p:cNvPr>
          <p:cNvSpPr txBox="1">
            <a:spLocks noChangeAspect="1"/>
          </p:cNvSpPr>
          <p:nvPr/>
        </p:nvSpPr>
        <p:spPr>
          <a:xfrm>
            <a:off x="3121132" y="372732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t>DDVCS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3D0576-69E8-1D40-BD4C-46EC92D6DC4D}"/>
              </a:ext>
            </a:extLst>
          </p:cNvPr>
          <p:cNvSpPr txBox="1">
            <a:spLocks noChangeAspect="1"/>
          </p:cNvSpPr>
          <p:nvPr/>
        </p:nvSpPr>
        <p:spPr>
          <a:xfrm>
            <a:off x="3005667" y="4326771"/>
            <a:ext cx="15511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</a:rPr>
              <a:t>Both space-like and time-like photons can set the hard scale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A10A289-7312-5946-A4E3-8613F9435B22}"/>
              </a:ext>
            </a:extLst>
          </p:cNvPr>
          <p:cNvSpPr>
            <a:spLocks noChangeAspect="1"/>
          </p:cNvSpPr>
          <p:nvPr/>
        </p:nvSpPr>
        <p:spPr>
          <a:xfrm>
            <a:off x="2819400" y="3657600"/>
            <a:ext cx="5883275" cy="1802404"/>
          </a:xfrm>
          <a:prstGeom prst="roundRect">
            <a:avLst/>
          </a:prstGeom>
          <a:solidFill>
            <a:srgbClr val="660066">
              <a:alpha val="10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340A27-B7C1-4449-AB89-EA5E13036F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911" y="4743904"/>
            <a:ext cx="2234566" cy="228600"/>
          </a:xfrm>
          <a:prstGeom prst="rect">
            <a:avLst/>
          </a:prstGeom>
        </p:spPr>
      </p:pic>
      <p:pic>
        <p:nvPicPr>
          <p:cNvPr id="20" name="Picture 19" descr="ddvcs_ampl.tiff">
            <a:extLst>
              <a:ext uri="{FF2B5EF4-FFF2-40B4-BE49-F238E27FC236}">
                <a16:creationId xmlns:a16="http://schemas.microsoft.com/office/drawing/2014/main" id="{6A13C39B-EE74-2F42-8D06-F748939729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939" y="4000229"/>
            <a:ext cx="195775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3640AD-9FFE-BB4F-BD07-9054EF829BDF}"/>
              </a:ext>
            </a:extLst>
          </p:cNvPr>
          <p:cNvSpPr txBox="1"/>
          <p:nvPr/>
        </p:nvSpPr>
        <p:spPr>
          <a:xfrm>
            <a:off x="373189" y="1828193"/>
            <a:ext cx="2280339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/>
              </a:rPr>
              <a:t>JLAB Flagship program – accessing GPDs through measurements of beam/target asymmetries and the cross sections of Compton processes (TCS and DVCS)</a:t>
            </a:r>
          </a:p>
        </p:txBody>
      </p:sp>
      <p:pic>
        <p:nvPicPr>
          <p:cNvPr id="12" name="Picture 11" descr="3proc.pdf">
            <a:extLst>
              <a:ext uri="{FF2B5EF4-FFF2-40B4-BE49-F238E27FC236}">
                <a16:creationId xmlns:a16="http://schemas.microsoft.com/office/drawing/2014/main" id="{918D919A-C375-1845-AA2B-648C4E5EBD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540" y="1800008"/>
            <a:ext cx="1738834" cy="15033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1955EB-9A60-1E43-940E-2B8DE618EE3B}"/>
              </a:ext>
            </a:extLst>
          </p:cNvPr>
          <p:cNvSpPr txBox="1"/>
          <p:nvPr/>
        </p:nvSpPr>
        <p:spPr>
          <a:xfrm>
            <a:off x="4132840" y="1591977"/>
            <a:ext cx="16020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000000"/>
                </a:solidFill>
              </a:rPr>
              <a:t>Hard scale is defined by time-like photons 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5A64695F-B0F7-C247-942C-4E0AA5B6E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799" y="1654348"/>
            <a:ext cx="6456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TCS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EFE82E8-BD53-9347-8366-D638471B2654}"/>
              </a:ext>
            </a:extLst>
          </p:cNvPr>
          <p:cNvSpPr>
            <a:spLocks noChangeAspect="1"/>
          </p:cNvSpPr>
          <p:nvPr/>
        </p:nvSpPr>
        <p:spPr>
          <a:xfrm>
            <a:off x="2743199" y="1587300"/>
            <a:ext cx="3010174" cy="189488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7A7B7E-4FCD-144F-86C7-72BBBB1C4DB0}"/>
              </a:ext>
            </a:extLst>
          </p:cNvPr>
          <p:cNvSpPr txBox="1">
            <a:spLocks noChangeAspect="1"/>
          </p:cNvSpPr>
          <p:nvPr/>
        </p:nvSpPr>
        <p:spPr>
          <a:xfrm>
            <a:off x="3892212" y="3141836"/>
            <a:ext cx="1701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000000"/>
                </a:solidFill>
              </a:rPr>
              <a:t>Access to the Re-part of the Compton amplitude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09BA6A-446E-664C-A81C-5404FD2B3DD3}"/>
              </a:ext>
            </a:extLst>
          </p:cNvPr>
          <p:cNvSpPr txBox="1"/>
          <p:nvPr/>
        </p:nvSpPr>
        <p:spPr>
          <a:xfrm>
            <a:off x="2996410" y="1091846"/>
            <a:ext cx="2530458" cy="451723"/>
          </a:xfrm>
          <a:prstGeom prst="roundRect">
            <a:avLst>
              <a:gd name="adj" fmla="val 8434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Arial"/>
                <a:ea typeface="ＭＳ Ｐゴシック"/>
              </a:rPr>
              <a:t>First experimental measurement with CLAS12 PRL 127, 262501 (2021)</a:t>
            </a:r>
          </a:p>
        </p:txBody>
      </p:sp>
      <p:pic>
        <p:nvPicPr>
          <p:cNvPr id="8" name="Picture 7" descr="3proc.pdf">
            <a:extLst>
              <a:ext uri="{FF2B5EF4-FFF2-40B4-BE49-F238E27FC236}">
                <a16:creationId xmlns:a16="http://schemas.microsoft.com/office/drawing/2014/main" id="{6E0DF647-A1B8-0A44-9625-BD95CD77D5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9654" y="1983039"/>
            <a:ext cx="1736744" cy="14238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3E7AF8-8B2F-BC4F-872A-560AB43F7B23}"/>
              </a:ext>
            </a:extLst>
          </p:cNvPr>
          <p:cNvSpPr txBox="1"/>
          <p:nvPr/>
        </p:nvSpPr>
        <p:spPr>
          <a:xfrm>
            <a:off x="7757418" y="159462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t>DVCS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9880B-8FAD-8D49-B8C4-301D3A1A1CB8}"/>
              </a:ext>
            </a:extLst>
          </p:cNvPr>
          <p:cNvSpPr txBox="1"/>
          <p:nvPr/>
        </p:nvSpPr>
        <p:spPr>
          <a:xfrm>
            <a:off x="5954432" y="1595876"/>
            <a:ext cx="16490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000000"/>
                </a:solidFill>
              </a:rPr>
              <a:t>Hard scale is defined by space-like photon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382E45-E7B5-AC42-8673-2BD28EAE9667}"/>
              </a:ext>
            </a:extLst>
          </p:cNvPr>
          <p:cNvSpPr>
            <a:spLocks noChangeAspect="1"/>
          </p:cNvSpPr>
          <p:nvPr/>
        </p:nvSpPr>
        <p:spPr>
          <a:xfrm>
            <a:off x="5786577" y="1581696"/>
            <a:ext cx="2922701" cy="189701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D5E6E5-71BB-A247-821C-971198840BAC}"/>
              </a:ext>
            </a:extLst>
          </p:cNvPr>
          <p:cNvSpPr txBox="1"/>
          <p:nvPr/>
        </p:nvSpPr>
        <p:spPr>
          <a:xfrm>
            <a:off x="6023044" y="1101274"/>
            <a:ext cx="2500388" cy="455890"/>
          </a:xfrm>
          <a:prstGeom prst="roundRect">
            <a:avLst>
              <a:gd name="adj" fmla="val 1032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Arial"/>
                <a:ea typeface="ＭＳ Ｐゴシック"/>
              </a:rPr>
              <a:t>Started in 2001, PRL 87, 182002.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FFFFFF"/>
                </a:solidFill>
                <a:latin typeface="Arial"/>
                <a:ea typeface="ＭＳ Ｐゴシック"/>
              </a:rPr>
              <a:t>Now is the flagship physics program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B6B07-40C1-1E4B-8925-D6A0256BCAA5}"/>
              </a:ext>
            </a:extLst>
          </p:cNvPr>
          <p:cNvSpPr txBox="1"/>
          <p:nvPr/>
        </p:nvSpPr>
        <p:spPr>
          <a:xfrm>
            <a:off x="416681" y="3741912"/>
            <a:ext cx="2236847" cy="18184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Jefferson Lab at the luminosity frontier is the only place in the world DDVCS can be measured! </a:t>
            </a:r>
          </a:p>
          <a:p>
            <a:pPr>
              <a:spcBef>
                <a:spcPts val="450"/>
              </a:spcBef>
            </a:pPr>
            <a:r>
              <a:rPr lang="en-US" sz="1200" b="1" dirty="0">
                <a:solidFill>
                  <a:srgbClr val="000000"/>
                </a:solidFill>
                <a:latin typeface="Symbol" pitchFamily="2" charset="2"/>
                <a:ea typeface="ＭＳ Ｐゴシック"/>
              </a:rPr>
              <a:t>m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/>
              </a:rPr>
              <a:t>CLAS12 in Hall B and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/>
              </a:rPr>
              <a:t>SoLID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/>
              </a:rPr>
              <a:t> in Hall A are the two proposed facilities capable of carrying out such measurements.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BBEE2B-8368-794B-909A-6BA497D5E1C7}"/>
              </a:ext>
            </a:extLst>
          </p:cNvPr>
          <p:cNvSpPr txBox="1"/>
          <p:nvPr/>
        </p:nvSpPr>
        <p:spPr>
          <a:xfrm>
            <a:off x="2743199" y="5596107"/>
            <a:ext cx="6008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sz="1600" b="1" i="1">
                <a:solidFill>
                  <a:srgbClr val="000000"/>
                </a:solidFill>
              </a:rPr>
              <a:t>-DDVCS is three orders of magnitude smaller than </a:t>
            </a:r>
            <a:r>
              <a:rPr lang="en-US" sz="1600" b="1" i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sz="1600" b="1" i="1">
                <a:solidFill>
                  <a:srgbClr val="000000"/>
                </a:solidFill>
              </a:rPr>
              <a:t>-DVCS</a:t>
            </a:r>
          </a:p>
        </p:txBody>
      </p:sp>
      <p:pic>
        <p:nvPicPr>
          <p:cNvPr id="17" name="Picture 16" descr="cff_real.tiff">
            <a:extLst>
              <a:ext uri="{FF2B5EF4-FFF2-40B4-BE49-F238E27FC236}">
                <a16:creationId xmlns:a16="http://schemas.microsoft.com/office/drawing/2014/main" id="{F2C4FE60-037E-A241-9D66-92A5E7A420A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607" y="2301342"/>
            <a:ext cx="2082340" cy="3657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 descr="cff_im.tiff">
            <a:extLst>
              <a:ext uri="{FF2B5EF4-FFF2-40B4-BE49-F238E27FC236}">
                <a16:creationId xmlns:a16="http://schemas.microsoft.com/office/drawing/2014/main" id="{963D6C11-A0ED-FA47-A277-96F7326975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365" y="2698011"/>
            <a:ext cx="1556295" cy="2743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5682A36-C628-26FF-688E-9E9F9C3CB4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71800" y="6207822"/>
            <a:ext cx="2895600" cy="365125"/>
          </a:xfrm>
        </p:spPr>
        <p:txBody>
          <a:bodyPr/>
          <a:lstStyle/>
          <a:p>
            <a:r>
              <a:rPr lang="en-US"/>
              <a:t>S. Stepanyan, Hadron femtography, Aug. 7-11,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EA943DB-E279-2045-AF54-6E4F0F6C3713}"/>
              </a:ext>
            </a:extLst>
          </p:cNvPr>
          <p:cNvGrpSpPr/>
          <p:nvPr/>
        </p:nvGrpSpPr>
        <p:grpSpPr>
          <a:xfrm>
            <a:off x="1593937" y="3103137"/>
            <a:ext cx="4150890" cy="2377440"/>
            <a:chOff x="2683035" y="3143251"/>
            <a:chExt cx="4150890" cy="2377440"/>
          </a:xfrm>
        </p:grpSpPr>
        <p:pic>
          <p:nvPicPr>
            <p:cNvPr id="20495" name="Picture 4" descr="spdd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035" y="3143251"/>
              <a:ext cx="4150890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97" name="Freeform 25"/>
            <p:cNvSpPr>
              <a:spLocks/>
            </p:cNvSpPr>
            <p:nvPr/>
          </p:nvSpPr>
          <p:spPr bwMode="auto">
            <a:xfrm>
              <a:off x="3352800" y="3203780"/>
              <a:ext cx="2057400" cy="1596819"/>
            </a:xfrm>
            <a:custGeom>
              <a:avLst/>
              <a:gdLst>
                <a:gd name="T0" fmla="*/ 1472 w 1472"/>
                <a:gd name="T1" fmla="*/ 0 h 1171"/>
                <a:gd name="T2" fmla="*/ 1433 w 1472"/>
                <a:gd name="T3" fmla="*/ 51 h 1171"/>
                <a:gd name="T4" fmla="*/ 1369 w 1472"/>
                <a:gd name="T5" fmla="*/ 167 h 1171"/>
                <a:gd name="T6" fmla="*/ 1337 w 1472"/>
                <a:gd name="T7" fmla="*/ 224 h 1171"/>
                <a:gd name="T8" fmla="*/ 1299 w 1472"/>
                <a:gd name="T9" fmla="*/ 275 h 1171"/>
                <a:gd name="T10" fmla="*/ 1273 w 1472"/>
                <a:gd name="T11" fmla="*/ 307 h 1171"/>
                <a:gd name="T12" fmla="*/ 1248 w 1472"/>
                <a:gd name="T13" fmla="*/ 346 h 1171"/>
                <a:gd name="T14" fmla="*/ 1113 w 1472"/>
                <a:gd name="T15" fmla="*/ 442 h 1171"/>
                <a:gd name="T16" fmla="*/ 1024 w 1472"/>
                <a:gd name="T17" fmla="*/ 512 h 1171"/>
                <a:gd name="T18" fmla="*/ 928 w 1472"/>
                <a:gd name="T19" fmla="*/ 576 h 1171"/>
                <a:gd name="T20" fmla="*/ 812 w 1472"/>
                <a:gd name="T21" fmla="*/ 653 h 1171"/>
                <a:gd name="T22" fmla="*/ 716 w 1472"/>
                <a:gd name="T23" fmla="*/ 711 h 1171"/>
                <a:gd name="T24" fmla="*/ 486 w 1472"/>
                <a:gd name="T25" fmla="*/ 864 h 1171"/>
                <a:gd name="T26" fmla="*/ 371 w 1472"/>
                <a:gd name="T27" fmla="*/ 947 h 1171"/>
                <a:gd name="T28" fmla="*/ 313 w 1472"/>
                <a:gd name="T29" fmla="*/ 986 h 1171"/>
                <a:gd name="T30" fmla="*/ 294 w 1472"/>
                <a:gd name="T31" fmla="*/ 999 h 1171"/>
                <a:gd name="T32" fmla="*/ 243 w 1472"/>
                <a:gd name="T33" fmla="*/ 1037 h 1171"/>
                <a:gd name="T34" fmla="*/ 115 w 1472"/>
                <a:gd name="T35" fmla="*/ 1101 h 1171"/>
                <a:gd name="T36" fmla="*/ 64 w 1472"/>
                <a:gd name="T37" fmla="*/ 1139 h 1171"/>
                <a:gd name="T38" fmla="*/ 0 w 1472"/>
                <a:gd name="T39" fmla="*/ 1171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72" h="1171">
                  <a:moveTo>
                    <a:pt x="1472" y="0"/>
                  </a:moveTo>
                  <a:cubicBezTo>
                    <a:pt x="1463" y="25"/>
                    <a:pt x="1456" y="37"/>
                    <a:pt x="1433" y="51"/>
                  </a:cubicBezTo>
                  <a:cubicBezTo>
                    <a:pt x="1422" y="97"/>
                    <a:pt x="1409" y="139"/>
                    <a:pt x="1369" y="167"/>
                  </a:cubicBezTo>
                  <a:cubicBezTo>
                    <a:pt x="1362" y="188"/>
                    <a:pt x="1337" y="224"/>
                    <a:pt x="1337" y="224"/>
                  </a:cubicBezTo>
                  <a:cubicBezTo>
                    <a:pt x="1329" y="249"/>
                    <a:pt x="1322" y="261"/>
                    <a:pt x="1299" y="275"/>
                  </a:cubicBezTo>
                  <a:cubicBezTo>
                    <a:pt x="1282" y="323"/>
                    <a:pt x="1306" y="269"/>
                    <a:pt x="1273" y="307"/>
                  </a:cubicBezTo>
                  <a:cubicBezTo>
                    <a:pt x="1263" y="319"/>
                    <a:pt x="1259" y="335"/>
                    <a:pt x="1248" y="346"/>
                  </a:cubicBezTo>
                  <a:cubicBezTo>
                    <a:pt x="1221" y="371"/>
                    <a:pt x="1150" y="428"/>
                    <a:pt x="1113" y="442"/>
                  </a:cubicBezTo>
                  <a:cubicBezTo>
                    <a:pt x="1097" y="465"/>
                    <a:pt x="1048" y="496"/>
                    <a:pt x="1024" y="512"/>
                  </a:cubicBezTo>
                  <a:cubicBezTo>
                    <a:pt x="994" y="532"/>
                    <a:pt x="954" y="551"/>
                    <a:pt x="928" y="576"/>
                  </a:cubicBezTo>
                  <a:cubicBezTo>
                    <a:pt x="896" y="607"/>
                    <a:pt x="855" y="640"/>
                    <a:pt x="812" y="653"/>
                  </a:cubicBezTo>
                  <a:cubicBezTo>
                    <a:pt x="784" y="672"/>
                    <a:pt x="742" y="689"/>
                    <a:pt x="716" y="711"/>
                  </a:cubicBezTo>
                  <a:cubicBezTo>
                    <a:pt x="645" y="769"/>
                    <a:pt x="575" y="836"/>
                    <a:pt x="486" y="864"/>
                  </a:cubicBezTo>
                  <a:cubicBezTo>
                    <a:pt x="446" y="891"/>
                    <a:pt x="408" y="918"/>
                    <a:pt x="371" y="947"/>
                  </a:cubicBezTo>
                  <a:cubicBezTo>
                    <a:pt x="353" y="961"/>
                    <a:pt x="332" y="973"/>
                    <a:pt x="313" y="986"/>
                  </a:cubicBezTo>
                  <a:cubicBezTo>
                    <a:pt x="307" y="990"/>
                    <a:pt x="294" y="999"/>
                    <a:pt x="294" y="999"/>
                  </a:cubicBezTo>
                  <a:cubicBezTo>
                    <a:pt x="279" y="1022"/>
                    <a:pt x="265" y="1022"/>
                    <a:pt x="243" y="1037"/>
                  </a:cubicBezTo>
                  <a:cubicBezTo>
                    <a:pt x="217" y="1076"/>
                    <a:pt x="159" y="1087"/>
                    <a:pt x="115" y="1101"/>
                  </a:cubicBezTo>
                  <a:cubicBezTo>
                    <a:pt x="94" y="1115"/>
                    <a:pt x="88" y="1131"/>
                    <a:pt x="64" y="1139"/>
                  </a:cubicBezTo>
                  <a:cubicBezTo>
                    <a:pt x="45" y="1151"/>
                    <a:pt x="15" y="1156"/>
                    <a:pt x="0" y="1171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98" name="Freeform 26"/>
            <p:cNvSpPr>
              <a:spLocks/>
            </p:cNvSpPr>
            <p:nvPr/>
          </p:nvSpPr>
          <p:spPr bwMode="auto">
            <a:xfrm>
              <a:off x="3871912" y="4200492"/>
              <a:ext cx="2605087" cy="295308"/>
            </a:xfrm>
            <a:custGeom>
              <a:avLst/>
              <a:gdLst>
                <a:gd name="T0" fmla="*/ 0 w 1843"/>
                <a:gd name="T1" fmla="*/ 28 h 515"/>
                <a:gd name="T2" fmla="*/ 173 w 1843"/>
                <a:gd name="T3" fmla="*/ 41 h 515"/>
                <a:gd name="T4" fmla="*/ 403 w 1843"/>
                <a:gd name="T5" fmla="*/ 9 h 515"/>
                <a:gd name="T6" fmla="*/ 435 w 1843"/>
                <a:gd name="T7" fmla="*/ 35 h 515"/>
                <a:gd name="T8" fmla="*/ 659 w 1843"/>
                <a:gd name="T9" fmla="*/ 60 h 515"/>
                <a:gd name="T10" fmla="*/ 1209 w 1843"/>
                <a:gd name="T11" fmla="*/ 214 h 515"/>
                <a:gd name="T12" fmla="*/ 1286 w 1843"/>
                <a:gd name="T13" fmla="*/ 246 h 515"/>
                <a:gd name="T14" fmla="*/ 1421 w 1843"/>
                <a:gd name="T15" fmla="*/ 304 h 515"/>
                <a:gd name="T16" fmla="*/ 1497 w 1843"/>
                <a:gd name="T17" fmla="*/ 348 h 515"/>
                <a:gd name="T18" fmla="*/ 1581 w 1843"/>
                <a:gd name="T19" fmla="*/ 374 h 515"/>
                <a:gd name="T20" fmla="*/ 1657 w 1843"/>
                <a:gd name="T21" fmla="*/ 406 h 515"/>
                <a:gd name="T22" fmla="*/ 1715 w 1843"/>
                <a:gd name="T23" fmla="*/ 432 h 515"/>
                <a:gd name="T24" fmla="*/ 1753 w 1843"/>
                <a:gd name="T25" fmla="*/ 457 h 515"/>
                <a:gd name="T26" fmla="*/ 1843 w 1843"/>
                <a:gd name="T27" fmla="*/ 51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43" h="515">
                  <a:moveTo>
                    <a:pt x="0" y="28"/>
                  </a:moveTo>
                  <a:cubicBezTo>
                    <a:pt x="57" y="14"/>
                    <a:pt x="116" y="33"/>
                    <a:pt x="173" y="41"/>
                  </a:cubicBezTo>
                  <a:cubicBezTo>
                    <a:pt x="257" y="37"/>
                    <a:pt x="324" y="24"/>
                    <a:pt x="403" y="9"/>
                  </a:cubicBezTo>
                  <a:cubicBezTo>
                    <a:pt x="454" y="28"/>
                    <a:pt x="390" y="0"/>
                    <a:pt x="435" y="35"/>
                  </a:cubicBezTo>
                  <a:cubicBezTo>
                    <a:pt x="480" y="70"/>
                    <a:pt x="655" y="60"/>
                    <a:pt x="659" y="60"/>
                  </a:cubicBezTo>
                  <a:cubicBezTo>
                    <a:pt x="839" y="126"/>
                    <a:pt x="1027" y="157"/>
                    <a:pt x="1209" y="214"/>
                  </a:cubicBezTo>
                  <a:cubicBezTo>
                    <a:pt x="1233" y="230"/>
                    <a:pt x="1259" y="237"/>
                    <a:pt x="1286" y="246"/>
                  </a:cubicBezTo>
                  <a:cubicBezTo>
                    <a:pt x="1327" y="274"/>
                    <a:pt x="1377" y="283"/>
                    <a:pt x="1421" y="304"/>
                  </a:cubicBezTo>
                  <a:cubicBezTo>
                    <a:pt x="1442" y="314"/>
                    <a:pt x="1477" y="343"/>
                    <a:pt x="1497" y="348"/>
                  </a:cubicBezTo>
                  <a:cubicBezTo>
                    <a:pt x="1525" y="356"/>
                    <a:pt x="1553" y="366"/>
                    <a:pt x="1581" y="374"/>
                  </a:cubicBezTo>
                  <a:cubicBezTo>
                    <a:pt x="1604" y="390"/>
                    <a:pt x="1630" y="397"/>
                    <a:pt x="1657" y="406"/>
                  </a:cubicBezTo>
                  <a:cubicBezTo>
                    <a:pt x="1676" y="419"/>
                    <a:pt x="1693" y="424"/>
                    <a:pt x="1715" y="432"/>
                  </a:cubicBezTo>
                  <a:cubicBezTo>
                    <a:pt x="1758" y="475"/>
                    <a:pt x="1711" y="434"/>
                    <a:pt x="1753" y="457"/>
                  </a:cubicBezTo>
                  <a:cubicBezTo>
                    <a:pt x="1784" y="474"/>
                    <a:pt x="1811" y="498"/>
                    <a:pt x="1843" y="515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>
              <a:off x="4300064" y="4420030"/>
              <a:ext cx="114300" cy="5715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1854"/>
            <a:ext cx="8229600" cy="59174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</a:rPr>
              <a:t>CFFs and GPDs in Virtual Compton Scattering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907" name="Text Box 35"/>
              <p:cNvSpPr txBox="1">
                <a:spLocks noChangeArrowheads="1"/>
              </p:cNvSpPr>
              <p:nvPr/>
            </p:nvSpPr>
            <p:spPr bwMode="auto">
              <a:xfrm>
                <a:off x="966400" y="3072863"/>
                <a:ext cx="2647936" cy="44319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200" b="1" dirty="0"/>
                  <a:t>Spin asymmetries (</a:t>
                </a:r>
                <a:r>
                  <a:rPr lang="en-US" sz="1200" b="1" dirty="0" err="1"/>
                  <a:t>Im</a:t>
                </a:r>
                <a:r>
                  <a:rPr lang="en-US" sz="1200" b="1" dirty="0"/>
                  <a:t>,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𝝃</m:t>
                    </m:r>
                  </m:oMath>
                </a14:m>
                <a:r>
                  <a:rPr lang="en-US" sz="1200" b="1" dirty="0"/>
                  <a:t>) 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US" sz="900" b="1" dirty="0"/>
                  <a:t>HERMES, CLAS, Hall A, </a:t>
                </a:r>
                <a:r>
                  <a:rPr lang="en-US" sz="900" b="1" dirty="0">
                    <a:solidFill>
                      <a:srgbClr val="000090"/>
                    </a:solidFill>
                  </a:rPr>
                  <a:t>JLAB12, COMPASS</a:t>
                </a:r>
                <a:r>
                  <a:rPr lang="en-US" sz="900" dirty="0">
                    <a:solidFill>
                      <a:srgbClr val="00009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79907" name="Text 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6400" y="3072863"/>
                <a:ext cx="2647936" cy="443198"/>
              </a:xfrm>
              <a:prstGeom prst="rect">
                <a:avLst/>
              </a:prstGeom>
              <a:blipFill>
                <a:blip r:embed="rId4"/>
                <a:stretch>
                  <a:fillRect l="-478" b="-5556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909" name="Text Box 37"/>
          <p:cNvSpPr txBox="1">
            <a:spLocks noChangeArrowheads="1"/>
          </p:cNvSpPr>
          <p:nvPr/>
        </p:nvSpPr>
        <p:spPr bwMode="auto">
          <a:xfrm>
            <a:off x="6147918" y="4534102"/>
            <a:ext cx="2291278" cy="415498"/>
          </a:xfrm>
          <a:prstGeom prst="rect">
            <a:avLst/>
          </a:prstGeom>
          <a:solidFill>
            <a:srgbClr val="FF0000">
              <a:alpha val="8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200" b="1" dirty="0"/>
              <a:t>DVCS Cross sections  (|Re|</a:t>
            </a:r>
            <a:r>
              <a:rPr lang="en-US" sz="1200" b="1" baseline="30000" dirty="0"/>
              <a:t>2</a:t>
            </a:r>
            <a:r>
              <a:rPr lang="en-US" sz="1200" b="1" dirty="0"/>
              <a:t>) </a:t>
            </a:r>
            <a:r>
              <a:rPr lang="en-US" sz="900" b="1" dirty="0"/>
              <a:t>H1, Hall A, </a:t>
            </a:r>
            <a:r>
              <a:rPr lang="en-US" sz="900" b="1" dirty="0">
                <a:solidFill>
                  <a:srgbClr val="000090"/>
                </a:solidFill>
              </a:rPr>
              <a:t>JLAB12, COMPASS</a:t>
            </a:r>
            <a:r>
              <a:rPr lang="en-US" sz="900" dirty="0">
                <a:solidFill>
                  <a:srgbClr val="000090"/>
                </a:solidFill>
              </a:rPr>
              <a:t> </a:t>
            </a:r>
            <a:r>
              <a:rPr lang="en-US" sz="900" b="1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79913" name="Text Box 41"/>
          <p:cNvSpPr txBox="1">
            <a:spLocks noChangeArrowheads="1"/>
          </p:cNvSpPr>
          <p:nvPr/>
        </p:nvSpPr>
        <p:spPr bwMode="auto">
          <a:xfrm>
            <a:off x="5935991" y="4126218"/>
            <a:ext cx="2677556" cy="415498"/>
          </a:xfrm>
          <a:prstGeom prst="rect">
            <a:avLst/>
          </a:prstGeom>
          <a:solidFill>
            <a:srgbClr val="FF0000">
              <a:alpha val="8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200" b="1" dirty="0"/>
              <a:t>Charge asymmetry in DVCS (|Re|) </a:t>
            </a:r>
            <a:r>
              <a:rPr lang="en-US" sz="900" b="1" dirty="0"/>
              <a:t>HERMES</a:t>
            </a:r>
            <a:r>
              <a:rPr lang="en-US" sz="900" b="1" dirty="0">
                <a:solidFill>
                  <a:srgbClr val="000090"/>
                </a:solidFill>
              </a:rPr>
              <a:t>, COMPASS, JLAB12</a:t>
            </a:r>
            <a:r>
              <a:rPr lang="en-US" sz="900" dirty="0">
                <a:solidFill>
                  <a:srgbClr val="000090"/>
                </a:solidFill>
              </a:rPr>
              <a:t> </a:t>
            </a:r>
            <a:r>
              <a:rPr lang="en-US" sz="900" b="1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772248" y="6184979"/>
            <a:ext cx="3095152" cy="365125"/>
          </a:xfrm>
        </p:spPr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 Box 39"/>
              <p:cNvSpPr txBox="1">
                <a:spLocks noChangeArrowheads="1"/>
              </p:cNvSpPr>
              <p:nvPr/>
            </p:nvSpPr>
            <p:spPr bwMode="auto">
              <a:xfrm>
                <a:off x="418388" y="5335481"/>
                <a:ext cx="2500023" cy="461665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dirty="0"/>
                  <a:t>DDVCS (</a:t>
                </a:r>
                <a:r>
                  <a:rPr lang="en-US" sz="1200" b="1" dirty="0" err="1"/>
                  <a:t>Im</a:t>
                </a:r>
                <a:r>
                  <a:rPr lang="en-US" sz="1200" b="1" dirty="0"/>
                  <a:t>,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𝝃</m:t>
                    </m:r>
                  </m:oMath>
                </a14:m>
                <a:r>
                  <a:rPr lang="en-US" sz="1200" b="1" dirty="0"/>
                  <a:t>) – JLAB12 at </a:t>
                </a:r>
                <a:r>
                  <a:rPr lang="en-US" sz="1200" b="1" i="1" dirty="0"/>
                  <a:t>L </a:t>
                </a:r>
                <a:r>
                  <a:rPr lang="en-US" sz="1200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≥ 10</a:t>
                </a:r>
                <a:r>
                  <a:rPr lang="en-US" sz="1200" b="1" i="1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37</a:t>
                </a:r>
                <a:r>
                  <a:rPr lang="en-US" sz="1200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cm</a:t>
                </a:r>
                <a:r>
                  <a:rPr lang="en-US" sz="1200" b="1" i="1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en-US" sz="1200" b="1" i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sec</a:t>
                </a:r>
                <a:r>
                  <a:rPr lang="en-US" sz="1200" b="1" i="1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1200" b="1" i="1" dirty="0"/>
              </a:p>
            </p:txBody>
          </p:sp>
        </mc:Choice>
        <mc:Fallback>
          <p:sp>
            <p:nvSpPr>
              <p:cNvPr id="21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388" y="5335481"/>
                <a:ext cx="2500023" cy="461665"/>
              </a:xfrm>
              <a:prstGeom prst="rect">
                <a:avLst/>
              </a:prstGeom>
              <a:blipFill>
                <a:blip r:embed="rId5"/>
                <a:stretch>
                  <a:fillRect b="-8108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41">
            <a:extLst>
              <a:ext uri="{FF2B5EF4-FFF2-40B4-BE49-F238E27FC236}">
                <a16:creationId xmlns:a16="http://schemas.microsoft.com/office/drawing/2014/main" id="{E0573D6D-A18E-E540-9622-1F0753CFB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313" y="3722971"/>
            <a:ext cx="2601356" cy="415498"/>
          </a:xfrm>
          <a:prstGeom prst="rect">
            <a:avLst/>
          </a:prstGeom>
          <a:solidFill>
            <a:srgbClr val="FF0000">
              <a:alpha val="8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200" b="1" dirty="0"/>
              <a:t>Angular asymmetry in TCS (|Re|) </a:t>
            </a:r>
            <a:r>
              <a:rPr lang="en-US" sz="900" b="1" dirty="0">
                <a:solidFill>
                  <a:srgbClr val="000090"/>
                </a:solidFill>
              </a:rPr>
              <a:t>JLAB12</a:t>
            </a:r>
            <a:r>
              <a:rPr lang="en-US" sz="900" dirty="0">
                <a:solidFill>
                  <a:srgbClr val="000090"/>
                </a:solidFill>
              </a:rPr>
              <a:t> </a:t>
            </a:r>
            <a:r>
              <a:rPr lang="en-US" sz="900" b="1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C45CB23-2AE1-E547-A824-202D8FA5B76D}"/>
                  </a:ext>
                </a:extLst>
              </p:cNvPr>
              <p:cNvSpPr/>
              <p:nvPr/>
            </p:nvSpPr>
            <p:spPr>
              <a:xfrm>
                <a:off x="5751091" y="5347304"/>
                <a:ext cx="31242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𝑅𝑒</m:t>
                    </m:r>
                  </m:oMath>
                </a14:m>
                <a:r>
                  <a:rPr lang="en-US" sz="1200"/>
                  <a:t> parts of CFFs provides a direct measurement of the D-term and access to the mechanical properties of the proton</a:t>
                </a: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C45CB23-2AE1-E547-A824-202D8FA5B7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091" y="5347304"/>
                <a:ext cx="3124200" cy="646331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AEA5AF-CDC7-DF42-465C-FF88828C1DE7}"/>
                  </a:ext>
                </a:extLst>
              </p:cNvPr>
              <p:cNvSpPr txBox="1"/>
              <p:nvPr/>
            </p:nvSpPr>
            <p:spPr>
              <a:xfrm>
                <a:off x="418388" y="1985553"/>
                <a:ext cx="4268861" cy="490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5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15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𝐷𝐷𝑉𝐶𝑆</m:t>
                          </m:r>
                        </m:sub>
                      </m:sSub>
                      <m:r>
                        <a:rPr lang="en-US" sz="11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𝐶𝐹𝐹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11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1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1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en-US" sz="11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1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sSup>
                                <m:sSupPr>
                                  <m:ctrlP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p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15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1150" b="0" dirty="0">
                    <a:ea typeface="Cambria Math" panose="020405030504060302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sz="115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nary>
                      <m:naryPr>
                        <m:limLoc m:val="undOvr"/>
                        <m:ctrlP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  <m:e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15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p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</m:den>
                        </m:f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1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11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115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15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p>
                                    <m:r>
                                      <a:rPr lang="en-US" sz="115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11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1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</m:den>
                        </m:f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)∓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nary>
                  </m:oMath>
                </a14:m>
                <a:endParaRPr lang="en-US" sz="115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AEA5AF-CDC7-DF42-465C-FF88828C1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88" y="1985553"/>
                <a:ext cx="4268861" cy="490134"/>
              </a:xfrm>
              <a:prstGeom prst="rect">
                <a:avLst/>
              </a:prstGeom>
              <a:blipFill>
                <a:blip r:embed="rId7"/>
                <a:stretch>
                  <a:fillRect l="-593" t="-23077" r="-297" b="-97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90D3D89-93D5-7BC7-FEA2-940B20B57845}"/>
              </a:ext>
            </a:extLst>
          </p:cNvPr>
          <p:cNvSpPr txBox="1"/>
          <p:nvPr/>
        </p:nvSpPr>
        <p:spPr>
          <a:xfrm>
            <a:off x="3754213" y="1282462"/>
            <a:ext cx="12715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(the same for TCS)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9B1D83-C01F-ED97-6DF3-DF3936D000D5}"/>
                  </a:ext>
                </a:extLst>
              </p:cNvPr>
              <p:cNvSpPr txBox="1"/>
              <p:nvPr/>
            </p:nvSpPr>
            <p:spPr>
              <a:xfrm>
                <a:off x="231832" y="1216056"/>
                <a:ext cx="3494803" cy="490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5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15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𝐷𝑉𝐶𝑆</m:t>
                          </m:r>
                        </m:sub>
                      </m:sSub>
                      <m:r>
                        <a:rPr lang="en-US" sz="11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𝐶𝐹𝐹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11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1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1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1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1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15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sz="1150" b="0" dirty="0">
                    <a:ea typeface="Cambria Math" panose="020405030504060302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sz="115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nary>
                      <m:naryPr>
                        <m:limLoc m:val="undOvr"/>
                        <m:ctrlP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  <m:e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den>
                        </m:f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1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den>
                        </m:f>
                        <m:r>
                          <a:rPr lang="en-US" sz="11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)∓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1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nary>
                  </m:oMath>
                </a14:m>
                <a:endParaRPr lang="en-US" sz="115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9B1D83-C01F-ED97-6DF3-DF3936D00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32" y="1216056"/>
                <a:ext cx="3494803" cy="490134"/>
              </a:xfrm>
              <a:prstGeom prst="rect">
                <a:avLst/>
              </a:prstGeom>
              <a:blipFill>
                <a:blip r:embed="rId8"/>
                <a:stretch>
                  <a:fillRect t="-22500" b="-9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887" name="Group 79886">
            <a:extLst>
              <a:ext uri="{FF2B5EF4-FFF2-40B4-BE49-F238E27FC236}">
                <a16:creationId xmlns:a16="http://schemas.microsoft.com/office/drawing/2014/main" id="{F741BA43-4F30-3DFE-B513-16CDBD5F28A9}"/>
              </a:ext>
            </a:extLst>
          </p:cNvPr>
          <p:cNvGrpSpPr>
            <a:grpSpLocks noChangeAspect="1"/>
          </p:cNvGrpSpPr>
          <p:nvPr/>
        </p:nvGrpSpPr>
        <p:grpSpPr>
          <a:xfrm>
            <a:off x="5436278" y="1143518"/>
            <a:ext cx="3133149" cy="1920240"/>
            <a:chOff x="5436278" y="1143519"/>
            <a:chExt cx="2837108" cy="1738803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E1461CD-BE24-1E9B-B78E-66DD9496CA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52959" y="1215462"/>
              <a:ext cx="4899" cy="16668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882" name="Picture 50">
              <a:extLst>
                <a:ext uri="{FF2B5EF4-FFF2-40B4-BE49-F238E27FC236}">
                  <a16:creationId xmlns:a16="http://schemas.microsoft.com/office/drawing/2014/main" id="{6C732AF5-ACB0-937F-ED87-C41ADA576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9876" y="1207086"/>
              <a:ext cx="63689" cy="150771"/>
            </a:xfrm>
            <a:prstGeom prst="rect">
              <a:avLst/>
            </a:prstGeom>
          </p:spPr>
        </p:pic>
        <p:grpSp>
          <p:nvGrpSpPr>
            <p:cNvPr id="79883" name="Group 79882">
              <a:extLst>
                <a:ext uri="{FF2B5EF4-FFF2-40B4-BE49-F238E27FC236}">
                  <a16:creationId xmlns:a16="http://schemas.microsoft.com/office/drawing/2014/main" id="{6C58C0B2-4E51-A326-B4CB-AD631CA8DEBB}"/>
                </a:ext>
              </a:extLst>
            </p:cNvPr>
            <p:cNvGrpSpPr/>
            <p:nvPr/>
          </p:nvGrpSpPr>
          <p:grpSpPr>
            <a:xfrm>
              <a:off x="5436278" y="1143519"/>
              <a:ext cx="2837108" cy="1731958"/>
              <a:chOff x="5379611" y="1381518"/>
              <a:chExt cx="2837108" cy="1731958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624674B6-6205-9BAC-AF46-DB8FCA792FC6}"/>
                  </a:ext>
                </a:extLst>
              </p:cNvPr>
              <p:cNvCxnSpPr/>
              <p:nvPr/>
            </p:nvCxnSpPr>
            <p:spPr>
              <a:xfrm>
                <a:off x="5480545" y="2959912"/>
                <a:ext cx="261124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16CB23BA-1F3B-4F11-384F-8F04A6C021A0}"/>
                  </a:ext>
                </a:extLst>
              </p:cNvPr>
              <p:cNvCxnSpPr/>
              <p:nvPr/>
            </p:nvCxnSpPr>
            <p:spPr>
              <a:xfrm flipV="1">
                <a:off x="6792962" y="1803103"/>
                <a:ext cx="1103787" cy="1156124"/>
              </a:xfrm>
              <a:prstGeom prst="straightConnector1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FB2D4B8-79ED-0C36-CEF1-AEA3691746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72121" y="1787457"/>
                <a:ext cx="1115341" cy="1177353"/>
              </a:xfrm>
              <a:prstGeom prst="straightConnector1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AD11BC2-B1CC-ED28-66FD-EEAE4C7FA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2362" y="2381957"/>
                <a:ext cx="110965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5EE847-42BA-59DB-405B-0020DD167ECB}"/>
                  </a:ext>
                </a:extLst>
              </p:cNvPr>
              <p:cNvSpPr/>
              <p:nvPr/>
            </p:nvSpPr>
            <p:spPr>
              <a:xfrm>
                <a:off x="6945390" y="2733755"/>
                <a:ext cx="58790" cy="7259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99DF8F2-7E42-84DD-632D-55C1FDEE56F0}"/>
                  </a:ext>
                </a:extLst>
              </p:cNvPr>
              <p:cNvSpPr/>
              <p:nvPr/>
            </p:nvSpPr>
            <p:spPr>
              <a:xfrm>
                <a:off x="7114411" y="2555063"/>
                <a:ext cx="58790" cy="7259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2E68F9E-C45C-E0AC-32E2-8477DFB84698}"/>
                  </a:ext>
                </a:extLst>
              </p:cNvPr>
              <p:cNvSpPr/>
              <p:nvPr/>
            </p:nvSpPr>
            <p:spPr>
              <a:xfrm>
                <a:off x="7442654" y="2211640"/>
                <a:ext cx="58790" cy="7259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3A7110D-F4E9-F97D-3905-96C6BA7A292B}"/>
                  </a:ext>
                </a:extLst>
              </p:cNvPr>
              <p:cNvSpPr/>
              <p:nvPr/>
            </p:nvSpPr>
            <p:spPr>
              <a:xfrm>
                <a:off x="7236890" y="2435004"/>
                <a:ext cx="58790" cy="7259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75BEAE7-C6C6-D214-7C33-0C3C4051840E}"/>
                  </a:ext>
                </a:extLst>
              </p:cNvPr>
              <p:cNvSpPr/>
              <p:nvPr/>
            </p:nvSpPr>
            <p:spPr>
              <a:xfrm>
                <a:off x="7604326" y="2044116"/>
                <a:ext cx="58790" cy="7259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F78FAD4-D6DD-8A2C-AAE7-DBF48063FC9C}"/>
                  </a:ext>
                </a:extLst>
              </p:cNvPr>
              <p:cNvSpPr/>
              <p:nvPr/>
            </p:nvSpPr>
            <p:spPr>
              <a:xfrm>
                <a:off x="6560807" y="2725378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4014AA-3136-4A5D-874F-2E305A4EF36A}"/>
                  </a:ext>
                </a:extLst>
              </p:cNvPr>
              <p:cNvSpPr/>
              <p:nvPr/>
            </p:nvSpPr>
            <p:spPr>
              <a:xfrm>
                <a:off x="6416282" y="2563438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3F67C24-30F5-7547-E8EB-0982C4CD7C86}"/>
                  </a:ext>
                </a:extLst>
              </p:cNvPr>
              <p:cNvSpPr/>
              <p:nvPr/>
            </p:nvSpPr>
            <p:spPr>
              <a:xfrm>
                <a:off x="6269308" y="2421043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F3FE2E5-90FE-287E-AFB7-66EA1A78AF81}"/>
                  </a:ext>
                </a:extLst>
              </p:cNvPr>
              <p:cNvSpPr/>
              <p:nvPr/>
            </p:nvSpPr>
            <p:spPr>
              <a:xfrm>
                <a:off x="6127232" y="2261895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B4D92-9E2D-6566-871C-00BF6D4562E7}"/>
                  </a:ext>
                </a:extLst>
              </p:cNvPr>
              <p:cNvSpPr/>
              <p:nvPr/>
            </p:nvSpPr>
            <p:spPr>
              <a:xfrm>
                <a:off x="5999855" y="2139045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B56851E-DA23-C5A6-47AE-22210DA69FB5}"/>
                  </a:ext>
                </a:extLst>
              </p:cNvPr>
              <p:cNvSpPr/>
              <p:nvPr/>
            </p:nvSpPr>
            <p:spPr>
              <a:xfrm>
                <a:off x="5808788" y="1929640"/>
                <a:ext cx="61240" cy="72594"/>
              </a:xfrm>
              <a:prstGeom prst="ellipse">
                <a:avLst/>
              </a:prstGeom>
              <a:solidFill>
                <a:srgbClr val="1F02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2" name="Star: 5 Points 25">
                <a:extLst>
                  <a:ext uri="{FF2B5EF4-FFF2-40B4-BE49-F238E27FC236}">
                    <a16:creationId xmlns:a16="http://schemas.microsoft.com/office/drawing/2014/main" id="{4D04A372-B702-8E60-053A-15C75138ABFD}"/>
                  </a:ext>
                </a:extLst>
              </p:cNvPr>
              <p:cNvSpPr/>
              <p:nvPr/>
            </p:nvSpPr>
            <p:spPr>
              <a:xfrm>
                <a:off x="6915995" y="2323323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3" name="Star: 5 Points 27">
                <a:extLst>
                  <a:ext uri="{FF2B5EF4-FFF2-40B4-BE49-F238E27FC236}">
                    <a16:creationId xmlns:a16="http://schemas.microsoft.com/office/drawing/2014/main" id="{7169E4FC-DD3A-8681-CAD4-91DF9127C313}"/>
                  </a:ext>
                </a:extLst>
              </p:cNvPr>
              <p:cNvSpPr/>
              <p:nvPr/>
            </p:nvSpPr>
            <p:spPr>
              <a:xfrm>
                <a:off x="7099713" y="2323323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4" name="Star: 5 Points 28">
                <a:extLst>
                  <a:ext uri="{FF2B5EF4-FFF2-40B4-BE49-F238E27FC236}">
                    <a16:creationId xmlns:a16="http://schemas.microsoft.com/office/drawing/2014/main" id="{3F497333-86B4-6026-17EB-26378B3999B7}"/>
                  </a:ext>
                </a:extLst>
              </p:cNvPr>
              <p:cNvSpPr/>
              <p:nvPr/>
            </p:nvSpPr>
            <p:spPr>
              <a:xfrm>
                <a:off x="6639194" y="2314947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5" name="Star: 5 Points 29">
                <a:extLst>
                  <a:ext uri="{FF2B5EF4-FFF2-40B4-BE49-F238E27FC236}">
                    <a16:creationId xmlns:a16="http://schemas.microsoft.com/office/drawing/2014/main" id="{367A755B-26FD-CB0C-4655-D08835852A54}"/>
                  </a:ext>
                </a:extLst>
              </p:cNvPr>
              <p:cNvSpPr/>
              <p:nvPr/>
            </p:nvSpPr>
            <p:spPr>
              <a:xfrm>
                <a:off x="6416282" y="2314947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EDAE0FA9-57F4-EB10-9257-6186AA11C2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6771" y="2030156"/>
                <a:ext cx="17808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Star: 5 Points 31">
                <a:extLst>
                  <a:ext uri="{FF2B5EF4-FFF2-40B4-BE49-F238E27FC236}">
                    <a16:creationId xmlns:a16="http://schemas.microsoft.com/office/drawing/2014/main" id="{D6000B5B-BFCC-57B7-1888-721F24FF3957}"/>
                  </a:ext>
                </a:extLst>
              </p:cNvPr>
              <p:cNvSpPr/>
              <p:nvPr/>
            </p:nvSpPr>
            <p:spPr>
              <a:xfrm>
                <a:off x="5955762" y="1965939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8" name="Star: 5 Points 32">
                <a:extLst>
                  <a:ext uri="{FF2B5EF4-FFF2-40B4-BE49-F238E27FC236}">
                    <a16:creationId xmlns:a16="http://schemas.microsoft.com/office/drawing/2014/main" id="{A5E4B066-F8B8-8C18-F393-9BC463A47CE6}"/>
                  </a:ext>
                </a:extLst>
              </p:cNvPr>
              <p:cNvSpPr/>
              <p:nvPr/>
            </p:nvSpPr>
            <p:spPr>
              <a:xfrm>
                <a:off x="6141929" y="1963147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9" name="Star: 5 Points 33">
                <a:extLst>
                  <a:ext uri="{FF2B5EF4-FFF2-40B4-BE49-F238E27FC236}">
                    <a16:creationId xmlns:a16="http://schemas.microsoft.com/office/drawing/2014/main" id="{AABA86D2-6329-BE3F-D5CD-C9EE3FDB1459}"/>
                  </a:ext>
                </a:extLst>
              </p:cNvPr>
              <p:cNvSpPr/>
              <p:nvPr/>
            </p:nvSpPr>
            <p:spPr>
              <a:xfrm>
                <a:off x="6347694" y="1974315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0" name="Star: 5 Points 34">
                <a:extLst>
                  <a:ext uri="{FF2B5EF4-FFF2-40B4-BE49-F238E27FC236}">
                    <a16:creationId xmlns:a16="http://schemas.microsoft.com/office/drawing/2014/main" id="{2B39DE27-4AAA-E3D8-1D1B-8D49C1713BD7}"/>
                  </a:ext>
                </a:extLst>
              </p:cNvPr>
              <p:cNvSpPr/>
              <p:nvPr/>
            </p:nvSpPr>
            <p:spPr>
              <a:xfrm>
                <a:off x="6592651" y="1963147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1" name="Star: 5 Points 35">
                <a:extLst>
                  <a:ext uri="{FF2B5EF4-FFF2-40B4-BE49-F238E27FC236}">
                    <a16:creationId xmlns:a16="http://schemas.microsoft.com/office/drawing/2014/main" id="{EE33932D-F7F3-A9B2-642D-785451572A04}"/>
                  </a:ext>
                </a:extLst>
              </p:cNvPr>
              <p:cNvSpPr/>
              <p:nvPr/>
            </p:nvSpPr>
            <p:spPr>
              <a:xfrm>
                <a:off x="6835158" y="1965939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2" name="Star: 5 Points 36">
                <a:extLst>
                  <a:ext uri="{FF2B5EF4-FFF2-40B4-BE49-F238E27FC236}">
                    <a16:creationId xmlns:a16="http://schemas.microsoft.com/office/drawing/2014/main" id="{1A79A9C0-AB79-6104-5BF4-0C52BE136CEB}"/>
                  </a:ext>
                </a:extLst>
              </p:cNvPr>
              <p:cNvSpPr/>
              <p:nvPr/>
            </p:nvSpPr>
            <p:spPr>
              <a:xfrm>
                <a:off x="7004179" y="1963147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3" name="Star: 5 Points 37">
                <a:extLst>
                  <a:ext uri="{FF2B5EF4-FFF2-40B4-BE49-F238E27FC236}">
                    <a16:creationId xmlns:a16="http://schemas.microsoft.com/office/drawing/2014/main" id="{73353AE1-C3E6-FDB4-407E-8E02EA9EA000}"/>
                  </a:ext>
                </a:extLst>
              </p:cNvPr>
              <p:cNvSpPr/>
              <p:nvPr/>
            </p:nvSpPr>
            <p:spPr>
              <a:xfrm>
                <a:off x="7207494" y="1965939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9872" name="Star: 5 Points 38">
                <a:extLst>
                  <a:ext uri="{FF2B5EF4-FFF2-40B4-BE49-F238E27FC236}">
                    <a16:creationId xmlns:a16="http://schemas.microsoft.com/office/drawing/2014/main" id="{E96B13F3-1C14-071F-4EB4-DE899FA65539}"/>
                  </a:ext>
                </a:extLst>
              </p:cNvPr>
              <p:cNvSpPr/>
              <p:nvPr/>
            </p:nvSpPr>
            <p:spPr>
              <a:xfrm>
                <a:off x="7427955" y="1965939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79873" name="Straight Arrow Connector 79872">
                <a:extLst>
                  <a:ext uri="{FF2B5EF4-FFF2-40B4-BE49-F238E27FC236}">
                    <a16:creationId xmlns:a16="http://schemas.microsoft.com/office/drawing/2014/main" id="{0B6E415F-C193-070A-359C-18E9A7483B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1815" y="2675122"/>
                <a:ext cx="54870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875" name="Star: 5 Points 40">
                <a:extLst>
                  <a:ext uri="{FF2B5EF4-FFF2-40B4-BE49-F238E27FC236}">
                    <a16:creationId xmlns:a16="http://schemas.microsoft.com/office/drawing/2014/main" id="{3693B2B8-526A-2A8B-728A-F52B4732D68E}"/>
                  </a:ext>
                </a:extLst>
              </p:cNvPr>
              <p:cNvSpPr/>
              <p:nvPr/>
            </p:nvSpPr>
            <p:spPr>
              <a:xfrm>
                <a:off x="6602450" y="2608113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9876" name="Star: 5 Points 41">
                <a:extLst>
                  <a:ext uri="{FF2B5EF4-FFF2-40B4-BE49-F238E27FC236}">
                    <a16:creationId xmlns:a16="http://schemas.microsoft.com/office/drawing/2014/main" id="{60455AED-FED5-9043-8701-03A8493A00F2}"/>
                  </a:ext>
                </a:extLst>
              </p:cNvPr>
              <p:cNvSpPr/>
              <p:nvPr/>
            </p:nvSpPr>
            <p:spPr>
              <a:xfrm>
                <a:off x="6857205" y="2608113"/>
                <a:ext cx="88185" cy="106098"/>
              </a:xfrm>
              <a:prstGeom prst="star5">
                <a:avLst/>
              </a:prstGeom>
              <a:solidFill>
                <a:srgbClr val="2C690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79877" name="Picture 44">
                <a:extLst>
                  <a:ext uri="{FF2B5EF4-FFF2-40B4-BE49-F238E27FC236}">
                    <a16:creationId xmlns:a16="http://schemas.microsoft.com/office/drawing/2014/main" id="{39B8F9AF-4178-6926-ECD8-1956EC607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5675" y="2999001"/>
                <a:ext cx="122479" cy="103307"/>
              </a:xfrm>
              <a:prstGeom prst="rect">
                <a:avLst/>
              </a:prstGeom>
            </p:spPr>
          </p:pic>
          <p:pic>
            <p:nvPicPr>
              <p:cNvPr id="79878" name="Picture 46">
                <a:extLst>
                  <a:ext uri="{FF2B5EF4-FFF2-40B4-BE49-F238E27FC236}">
                    <a16:creationId xmlns:a16="http://schemas.microsoft.com/office/drawing/2014/main" id="{FB30F775-9F34-0202-8FBD-4B4C8F835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90925" y="2990625"/>
                <a:ext cx="51441" cy="111682"/>
              </a:xfrm>
              <a:prstGeom prst="rect">
                <a:avLst/>
              </a:prstGeom>
            </p:spPr>
          </p:pic>
          <p:pic>
            <p:nvPicPr>
              <p:cNvPr id="79879" name="Picture 47">
                <a:extLst>
                  <a:ext uri="{FF2B5EF4-FFF2-40B4-BE49-F238E27FC236}">
                    <a16:creationId xmlns:a16="http://schemas.microsoft.com/office/drawing/2014/main" id="{B4E1D44F-0602-E864-19EA-6C8118C48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5332" y="1639268"/>
                <a:ext cx="63689" cy="136811"/>
              </a:xfrm>
              <a:prstGeom prst="rect">
                <a:avLst/>
              </a:prstGeom>
            </p:spPr>
          </p:pic>
          <p:pic>
            <p:nvPicPr>
              <p:cNvPr id="79880" name="Picture 48">
                <a:extLst>
                  <a:ext uri="{FF2B5EF4-FFF2-40B4-BE49-F238E27FC236}">
                    <a16:creationId xmlns:a16="http://schemas.microsoft.com/office/drawing/2014/main" id="{0E7F8169-5E4E-A857-4917-AA8276A264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73920" y="2982249"/>
                <a:ext cx="61240" cy="131227"/>
              </a:xfrm>
              <a:prstGeom prst="rect">
                <a:avLst/>
              </a:prstGeom>
            </p:spPr>
          </p:pic>
          <p:pic>
            <p:nvPicPr>
              <p:cNvPr id="79881" name="Picture 49">
                <a:extLst>
                  <a:ext uri="{FF2B5EF4-FFF2-40B4-BE49-F238E27FC236}">
                    <a16:creationId xmlns:a16="http://schemas.microsoft.com/office/drawing/2014/main" id="{1B32C0F4-D590-8BEC-26CC-2C0D941B7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30984" y="2859398"/>
                <a:ext cx="85735" cy="187068"/>
              </a:xfrm>
              <a:prstGeom prst="rect">
                <a:avLst/>
              </a:prstGeom>
            </p:spPr>
          </p:pic>
          <p:pic>
            <p:nvPicPr>
              <p:cNvPr id="33" name="Picture 52" descr="Logo&#10;&#10;Description automatically generated">
                <a:extLst>
                  <a:ext uri="{FF2B5EF4-FFF2-40B4-BE49-F238E27FC236}">
                    <a16:creationId xmlns:a16="http://schemas.microsoft.com/office/drawing/2014/main" id="{7A3B8D17-6BE2-26C0-7950-E77E34481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780000">
                <a:off x="7358940" y="2351345"/>
                <a:ext cx="466274" cy="146974"/>
              </a:xfrm>
              <a:prstGeom prst="rect">
                <a:avLst/>
              </a:prstGeom>
            </p:spPr>
          </p:pic>
          <p:pic>
            <p:nvPicPr>
              <p:cNvPr id="34" name="Picture 5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DCC2958-61AD-E97B-45F7-9B9979EB0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776295">
                <a:off x="5883388" y="2366741"/>
                <a:ext cx="328977" cy="146024"/>
              </a:xfrm>
              <a:prstGeom prst="rect">
                <a:avLst/>
              </a:prstGeom>
            </p:spPr>
          </p:pic>
          <p:pic>
            <p:nvPicPr>
              <p:cNvPr id="35" name="Picture 54" descr="A picture containing text, clock, gauge&#10;&#10;Description automatically generated">
                <a:extLst>
                  <a:ext uri="{FF2B5EF4-FFF2-40B4-BE49-F238E27FC236}">
                    <a16:creationId xmlns:a16="http://schemas.microsoft.com/office/drawing/2014/main" id="{7D6BE4DD-DDD7-3D94-F52E-1387D4857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85302" y="2164901"/>
                <a:ext cx="455621" cy="14373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C656347-6699-7180-143E-F1EE8CF91A6E}"/>
                  </a:ext>
                </a:extLst>
              </p:cNvPr>
              <p:cNvSpPr txBox="1"/>
              <p:nvPr/>
            </p:nvSpPr>
            <p:spPr>
              <a:xfrm>
                <a:off x="7745139" y="1568606"/>
                <a:ext cx="467259" cy="27699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x=𝜉</a:t>
                </a:r>
                <a:endParaRPr lang="en-US" sz="1200" dirty="0">
                  <a:solidFill>
                    <a:schemeClr val="accent2"/>
                  </a:solidFill>
                  <a:cs typeface="Calibri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29F3456-3D9A-8314-58E6-653F74AEA88A}"/>
                  </a:ext>
                </a:extLst>
              </p:cNvPr>
              <p:cNvSpPr txBox="1"/>
              <p:nvPr/>
            </p:nvSpPr>
            <p:spPr>
              <a:xfrm>
                <a:off x="5379611" y="1586341"/>
                <a:ext cx="539416" cy="27699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0509F5"/>
                    </a:solidFill>
                  </a:rPr>
                  <a:t>x=-𝜉</a:t>
                </a:r>
                <a:endParaRPr lang="en-US" sz="1200" dirty="0">
                  <a:solidFill>
                    <a:srgbClr val="0509F5"/>
                  </a:solidFill>
                  <a:cs typeface="Calibri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215C62-69D3-EC9B-DD4B-4C353665B780}"/>
                  </a:ext>
                </a:extLst>
              </p:cNvPr>
              <p:cNvSpPr txBox="1"/>
              <p:nvPr/>
            </p:nvSpPr>
            <p:spPr>
              <a:xfrm>
                <a:off x="6996370" y="1381518"/>
                <a:ext cx="692809" cy="27699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  <a:latin typeface="Arial"/>
                    <a:cs typeface="Arial"/>
                  </a:rPr>
                  <a:t>Q</a:t>
                </a:r>
                <a:r>
                  <a:rPr lang="en-US" sz="1200" baseline="30000" dirty="0">
                    <a:solidFill>
                      <a:schemeClr val="accent2"/>
                    </a:solidFill>
                    <a:latin typeface="Arial"/>
                    <a:cs typeface="Arial"/>
                  </a:rPr>
                  <a:t>2</a:t>
                </a:r>
                <a:r>
                  <a:rPr lang="en-US" sz="1200" dirty="0">
                    <a:solidFill>
                      <a:schemeClr val="accent2"/>
                    </a:solidFill>
                    <a:latin typeface="Arial"/>
                    <a:cs typeface="Arial"/>
                  </a:rPr>
                  <a:t>&gt;Q</a:t>
                </a:r>
                <a:r>
                  <a:rPr lang="en-US" sz="1200" baseline="30000" dirty="0">
                    <a:solidFill>
                      <a:schemeClr val="accent2"/>
                    </a:solidFill>
                    <a:latin typeface="Arial"/>
                    <a:cs typeface="Arial"/>
                  </a:rPr>
                  <a:t>’2</a:t>
                </a:r>
                <a:endParaRPr lang="en-US" sz="1200" dirty="0">
                  <a:solidFill>
                    <a:schemeClr val="accent2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55A056-B6F4-2ACD-44DF-1FCCB93D739B}"/>
                  </a:ext>
                </a:extLst>
              </p:cNvPr>
              <p:cNvSpPr txBox="1"/>
              <p:nvPr/>
            </p:nvSpPr>
            <p:spPr>
              <a:xfrm>
                <a:off x="5895146" y="1381519"/>
                <a:ext cx="649836" cy="27699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0509F5"/>
                    </a:solidFill>
                    <a:latin typeface="Arial"/>
                    <a:cs typeface="Arial"/>
                  </a:rPr>
                  <a:t>Q</a:t>
                </a:r>
                <a:r>
                  <a:rPr lang="en-US" sz="1200" baseline="30000" dirty="0">
                    <a:solidFill>
                      <a:srgbClr val="0509F5"/>
                    </a:solidFill>
                    <a:latin typeface="Arial"/>
                    <a:cs typeface="Arial"/>
                  </a:rPr>
                  <a:t>2</a:t>
                </a:r>
                <a:r>
                  <a:rPr lang="en-US" sz="1200" dirty="0">
                    <a:solidFill>
                      <a:srgbClr val="0509F5"/>
                    </a:solidFill>
                    <a:latin typeface="Arial"/>
                    <a:cs typeface="Arial"/>
                  </a:rPr>
                  <a:t>&lt;Q</a:t>
                </a:r>
                <a:r>
                  <a:rPr lang="en-US" sz="1200" baseline="30000" dirty="0">
                    <a:solidFill>
                      <a:srgbClr val="0509F5"/>
                    </a:solidFill>
                    <a:latin typeface="Arial"/>
                    <a:cs typeface="Arial"/>
                  </a:rPr>
                  <a:t>’2</a:t>
                </a:r>
                <a:endParaRPr lang="en-US" sz="1200" dirty="0">
                  <a:solidFill>
                    <a:srgbClr val="0509F5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7" name="Arrow: Right 18">
                <a:extLst>
                  <a:ext uri="{FF2B5EF4-FFF2-40B4-BE49-F238E27FC236}">
                    <a16:creationId xmlns:a16="http://schemas.microsoft.com/office/drawing/2014/main" id="{CB9D6036-DA96-551E-33C8-AB60F8BB42D7}"/>
                  </a:ext>
                </a:extLst>
              </p:cNvPr>
              <p:cNvSpPr/>
              <p:nvPr/>
            </p:nvSpPr>
            <p:spPr>
              <a:xfrm>
                <a:off x="6884749" y="1707107"/>
                <a:ext cx="735534" cy="212329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row: Right 60">
                <a:extLst>
                  <a:ext uri="{FF2B5EF4-FFF2-40B4-BE49-F238E27FC236}">
                    <a16:creationId xmlns:a16="http://schemas.microsoft.com/office/drawing/2014/main" id="{267060B0-E206-B185-D697-03341B976AD2}"/>
                  </a:ext>
                </a:extLst>
              </p:cNvPr>
              <p:cNvSpPr/>
              <p:nvPr/>
            </p:nvSpPr>
            <p:spPr>
              <a:xfrm flipH="1">
                <a:off x="6002111" y="1707106"/>
                <a:ext cx="699211" cy="212329"/>
              </a:xfrm>
              <a:prstGeom prst="rightArrow">
                <a:avLst/>
              </a:prstGeom>
              <a:solidFill>
                <a:srgbClr val="050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1B6E7E6-F537-E156-EF7B-2E78008B36D6}"/>
                  </a:ext>
                </a:extLst>
              </p:cNvPr>
              <p:cNvCxnSpPr/>
              <p:nvPr/>
            </p:nvCxnSpPr>
            <p:spPr>
              <a:xfrm>
                <a:off x="6710001" y="1779811"/>
                <a:ext cx="17654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D0AD3B2-C8CC-6930-90EA-51A0D6023E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9353" y="2859528"/>
                <a:ext cx="0" cy="1807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8B49250-0F82-E364-4B4D-A88869A0EC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0775" y="2873080"/>
                <a:ext cx="0" cy="1807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014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D5F01-8E0F-9731-6FF0-2C310F5C0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68615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Cross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9A8A5-E5C9-1788-D369-A657628427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D6BF106-0903-BF21-653B-FD43B901C3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2990835"/>
            <a:ext cx="3104297" cy="292608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422FBC3-DA27-8EC8-92AA-F74B5DE236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864" y="2911643"/>
            <a:ext cx="3102340" cy="2926080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A33E9FA9-F75D-759F-8629-FB1DA5A9F8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602" y="1404583"/>
            <a:ext cx="1795634" cy="155448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E0568D8-D486-01FD-7101-C2F3AAE9ED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585" y="1349097"/>
            <a:ext cx="1983249" cy="1554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38FC63-80C5-2EE3-32B9-0F6EF6C979E3}"/>
              </a:ext>
            </a:extLst>
          </p:cNvPr>
          <p:cNvSpPr txBox="1"/>
          <p:nvPr/>
        </p:nvSpPr>
        <p:spPr>
          <a:xfrm>
            <a:off x="5515490" y="103428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DDVCS &amp; BH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76066-1977-89D6-4D35-A4D8711D01A0}"/>
              </a:ext>
            </a:extLst>
          </p:cNvPr>
          <p:cNvSpPr txBox="1"/>
          <p:nvPr/>
        </p:nvSpPr>
        <p:spPr>
          <a:xfrm>
            <a:off x="1380460" y="102574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DVCS &amp; BH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2A078E-8B58-F025-486C-9731077814EF}"/>
              </a:ext>
            </a:extLst>
          </p:cNvPr>
          <p:cNvSpPr txBox="1"/>
          <p:nvPr/>
        </p:nvSpPr>
        <p:spPr>
          <a:xfrm>
            <a:off x="4808497" y="5865915"/>
            <a:ext cx="3986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Cross sections from R. </a:t>
            </a:r>
            <a:r>
              <a:rPr lang="en-US" sz="1400" dirty="0" err="1"/>
              <a:t>Paremuzyan</a:t>
            </a:r>
            <a:r>
              <a:rPr lang="en-US" sz="1400" dirty="0"/>
              <a:t>, VGG code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C85372-0F91-6B46-5F42-8438911C89E5}"/>
                  </a:ext>
                </a:extLst>
              </p:cNvPr>
              <p:cNvSpPr txBox="1"/>
              <p:nvPr/>
            </p:nvSpPr>
            <p:spPr>
              <a:xfrm>
                <a:off x="2608098" y="1939285"/>
                <a:ext cx="546623" cy="3347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𝑝𝑞</m:t>
                          </m:r>
                        </m:den>
                      </m:f>
                    </m:oMath>
                  </m:oMathPara>
                </a14:m>
                <a:endParaRPr lang="en-US" sz="1000" baseline="300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C85372-0F91-6B46-5F42-8438911C8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098" y="1939285"/>
                <a:ext cx="546623" cy="334707"/>
              </a:xfrm>
              <a:prstGeom prst="rect">
                <a:avLst/>
              </a:prstGeom>
              <a:blipFill>
                <a:blip r:embed="rId6"/>
                <a:stretch>
                  <a:fillRect l="-4545" r="-681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297BE9-7914-2836-B855-6E6FFD0A7CA5}"/>
                  </a:ext>
                </a:extLst>
              </p:cNvPr>
              <p:cNvSpPr txBox="1"/>
              <p:nvPr/>
            </p:nvSpPr>
            <p:spPr>
              <a:xfrm>
                <a:off x="2585303" y="1777688"/>
                <a:ext cx="1244893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0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297BE9-7914-2836-B855-6E6FFD0A7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303" y="1777688"/>
                <a:ext cx="1244893" cy="153888"/>
              </a:xfrm>
              <a:prstGeom prst="rect">
                <a:avLst/>
              </a:prstGeom>
              <a:blipFill>
                <a:blip r:embed="rId7"/>
                <a:stretch>
                  <a:fillRect l="-3030" t="-7692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8FECEE-C10C-F748-6F2A-A0838FFE9459}"/>
                  </a:ext>
                </a:extLst>
              </p:cNvPr>
              <p:cNvSpPr txBox="1"/>
              <p:nvPr/>
            </p:nvSpPr>
            <p:spPr>
              <a:xfrm>
                <a:off x="2608098" y="2320944"/>
                <a:ext cx="752321" cy="153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000" baseline="30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8FECEE-C10C-F748-6F2A-A0838FFE9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098" y="2320944"/>
                <a:ext cx="752321" cy="153375"/>
              </a:xfrm>
              <a:prstGeom prst="rect">
                <a:avLst/>
              </a:prstGeom>
              <a:blipFill>
                <a:blip r:embed="rId8"/>
                <a:stretch>
                  <a:fillRect l="-3333" r="-1667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3293B4-68EC-DC15-28E3-D1DBAC220050}"/>
                  </a:ext>
                </a:extLst>
              </p:cNvPr>
              <p:cNvSpPr txBox="1"/>
              <p:nvPr/>
            </p:nvSpPr>
            <p:spPr>
              <a:xfrm>
                <a:off x="6926995" y="1759116"/>
                <a:ext cx="1278299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′2</m:t>
                          </m:r>
                        </m:sup>
                      </m:sSup>
                      <m:r>
                        <a:rPr lang="en-US" sz="1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0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3293B4-68EC-DC15-28E3-D1DBAC22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995" y="1759116"/>
                <a:ext cx="1278299" cy="153888"/>
              </a:xfrm>
              <a:prstGeom prst="rect">
                <a:avLst/>
              </a:prstGeom>
              <a:blipFill>
                <a:blip r:embed="rId9"/>
                <a:stretch>
                  <a:fillRect l="-2941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54989E-356C-E92F-F054-140DDC0EC281}"/>
                  </a:ext>
                </a:extLst>
              </p:cNvPr>
              <p:cNvSpPr txBox="1"/>
              <p:nvPr/>
            </p:nvSpPr>
            <p:spPr>
              <a:xfrm>
                <a:off x="6715392" y="1981200"/>
                <a:ext cx="1956753" cy="380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9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9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groupChr>
                        <m:groupChrPr>
                          <m:chr m:val="→"/>
                          <m:vertJc m:val="bot"/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p>
                            <m:sSup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brk m:alnAt="2"/>
                            </m:rP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≫</m:t>
                          </m:r>
                        </m:e>
                      </m:groupChr>
                      <m:f>
                        <m:f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  <m:sSub>
                            <m:sSub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9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54989E-356C-E92F-F054-140DDC0EC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392" y="1981200"/>
                <a:ext cx="1956753" cy="380682"/>
              </a:xfrm>
              <a:prstGeom prst="rect">
                <a:avLst/>
              </a:prstGeom>
              <a:blipFill>
                <a:blip r:embed="rId10"/>
                <a:stretch>
                  <a:fillRect l="-1282" t="-26667" b="-1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524B99-0C18-1B48-7AEA-2B2759390F16}"/>
                  </a:ext>
                </a:extLst>
              </p:cNvPr>
              <p:cNvSpPr txBox="1"/>
              <p:nvPr/>
            </p:nvSpPr>
            <p:spPr>
              <a:xfrm>
                <a:off x="7019970" y="2473023"/>
                <a:ext cx="1092350" cy="321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skw"/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9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524B99-0C18-1B48-7AEA-2B2759390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970" y="2473023"/>
                <a:ext cx="1092350" cy="321050"/>
              </a:xfrm>
              <a:prstGeom prst="rect">
                <a:avLst/>
              </a:prstGeom>
              <a:blipFill>
                <a:blip r:embed="rId11"/>
                <a:stretch>
                  <a:fillRect l="-2299" t="-92308" r="-10345" b="-8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11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76452" y="252604"/>
            <a:ext cx="8207861" cy="66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dirty="0">
                <a:solidFill>
                  <a:srgbClr val="008000"/>
                </a:solidFill>
                <a:latin typeface="Arial" charset="0"/>
              </a:rPr>
              <a:t>High luminosity CLAS12 for DDVCS</a:t>
            </a:r>
            <a:endParaRPr lang="en-US" sz="3200" dirty="0">
              <a:solidFill>
                <a:srgbClr val="008000"/>
              </a:solidFill>
              <a:latin typeface="Arial" charset="0"/>
              <a:cs typeface="+mj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35C27-E6D7-5849-A7D3-A0F7AC18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66205" y="6218903"/>
            <a:ext cx="3086100" cy="273844"/>
          </a:xfrm>
        </p:spPr>
        <p:txBody>
          <a:bodyPr/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S. Stepanyan, Hadron femtography, Aug. 7-11, JLAB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58350-BA57-F044-AE44-9101B9CEB1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70" y="3072425"/>
            <a:ext cx="4049670" cy="2377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CF714C-0E80-5C4D-B94A-B8221B0167CD}"/>
              </a:ext>
            </a:extLst>
          </p:cNvPr>
          <p:cNvSpPr txBox="1"/>
          <p:nvPr/>
        </p:nvSpPr>
        <p:spPr>
          <a:xfrm>
            <a:off x="1456325" y="3225463"/>
            <a:ext cx="647934" cy="276999"/>
          </a:xfrm>
          <a:prstGeom prst="rect">
            <a:avLst/>
          </a:prstGeom>
          <a:noFill/>
          <a:ln>
            <a:solidFill>
              <a:srgbClr val="40719C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15679C"/>
                </a:solidFill>
              </a:rPr>
              <a:t>Shield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724EEE-48C9-D344-9C57-98AFB801F11F}"/>
              </a:ext>
            </a:extLst>
          </p:cNvPr>
          <p:cNvSpPr txBox="1"/>
          <p:nvPr/>
        </p:nvSpPr>
        <p:spPr>
          <a:xfrm>
            <a:off x="1397622" y="4989162"/>
            <a:ext cx="1037463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65900"/>
                </a:solidFill>
              </a:rPr>
              <a:t>Calorimeter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BA2984-157E-494E-B342-5A2B73ECE247}"/>
              </a:ext>
            </a:extLst>
          </p:cNvPr>
          <p:cNvCxnSpPr>
            <a:stCxn id="17" idx="0"/>
          </p:cNvCxnSpPr>
          <p:nvPr/>
        </p:nvCxnSpPr>
        <p:spPr>
          <a:xfrm flipV="1">
            <a:off x="1916354" y="4405207"/>
            <a:ext cx="273873" cy="5839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0BFC3AC-4367-0946-838A-4AB1D53315DA}"/>
              </a:ext>
            </a:extLst>
          </p:cNvPr>
          <p:cNvCxnSpPr>
            <a:stCxn id="12" idx="2"/>
          </p:cNvCxnSpPr>
          <p:nvPr/>
        </p:nvCxnSpPr>
        <p:spPr>
          <a:xfrm>
            <a:off x="1780292" y="3502462"/>
            <a:ext cx="485386" cy="392085"/>
          </a:xfrm>
          <a:prstGeom prst="straightConnector1">
            <a:avLst/>
          </a:prstGeom>
          <a:ln>
            <a:solidFill>
              <a:srgbClr val="40719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8FEDDA6-E9DB-8F49-B344-7A9B79E9096F}"/>
              </a:ext>
            </a:extLst>
          </p:cNvPr>
          <p:cNvSpPr txBox="1"/>
          <p:nvPr/>
        </p:nvSpPr>
        <p:spPr>
          <a:xfrm>
            <a:off x="1376030" y="3753794"/>
            <a:ext cx="814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Trackers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7EEC0B-E0EE-B07E-0CD3-25641E62460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83630" y="5486808"/>
                <a:ext cx="4560094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100" dirty="0"/>
                  <a:t>Detector capable of measuring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 smtClean="0">
                          <a:latin typeface="Cambria Math" panose="02040503050406030204" pitchFamily="18" charset="0"/>
                        </a:rPr>
                        <m:t>𝑒𝑝</m:t>
                      </m:r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@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37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𝑠𝑒𝑐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7EEC0B-E0EE-B07E-0CD3-25641E624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30" y="5486808"/>
                <a:ext cx="4560094" cy="646331"/>
              </a:xfrm>
              <a:prstGeom prst="rect">
                <a:avLst/>
              </a:prstGeom>
              <a:blipFill>
                <a:blip r:embed="rId3"/>
                <a:stretch>
                  <a:fillRect l="-556" t="-13725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0EA1042-355D-F718-2A9E-A5708F9181EB}"/>
              </a:ext>
            </a:extLst>
          </p:cNvPr>
          <p:cNvSpPr/>
          <p:nvPr/>
        </p:nvSpPr>
        <p:spPr>
          <a:xfrm>
            <a:off x="382802" y="983236"/>
            <a:ext cx="8279512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Two main challenges in DDVCS measurements:</a:t>
            </a:r>
          </a:p>
          <a:p>
            <a:pPr marL="517525" indent="-284163">
              <a:spcBef>
                <a:spcPts val="0"/>
              </a:spcBef>
              <a:buFont typeface="+mj-lt"/>
              <a:buAutoNum type="alphaLcParenR"/>
            </a:pPr>
            <a:r>
              <a:rPr lang="en-US" sz="1600" dirty="0"/>
              <a:t>Cross section is three orders of magnitude smaller than the DVCS cross section;</a:t>
            </a:r>
          </a:p>
          <a:p>
            <a:pPr marL="517525" indent="-284163">
              <a:spcBef>
                <a:spcPts val="600"/>
              </a:spcBef>
              <a:buFont typeface="+mj-lt"/>
              <a:buAutoNum type="alphaLcParenR"/>
            </a:pPr>
            <a:r>
              <a:rPr lang="en-US" sz="1600" dirty="0"/>
              <a:t>Ambiguities and anti-</a:t>
            </a:r>
            <a:r>
              <a:rPr lang="en-US" sz="1600" dirty="0" err="1"/>
              <a:t>symmetrization</a:t>
            </a:r>
            <a:r>
              <a:rPr lang="en-US" sz="1600" dirty="0"/>
              <a:t> issues with the decay leptons of the outgoing virtual photon and the incoming-scattered lepton.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700" dirty="0"/>
              <a:t>Di-muon electroproduction using upgraded CLAS12 will overcome these challenges.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BFD34-0D69-4947-2372-D43F02466912}"/>
              </a:ext>
            </a:extLst>
          </p:cNvPr>
          <p:cNvSpPr txBox="1"/>
          <p:nvPr/>
        </p:nvSpPr>
        <p:spPr>
          <a:xfrm>
            <a:off x="2013917" y="2696774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ymbol" pitchFamily="2" charset="2"/>
              </a:rPr>
              <a:t>m</a:t>
            </a:r>
            <a:r>
              <a:rPr lang="en-US" sz="2400" b="1" dirty="0"/>
              <a:t>CLAS12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6A1C6B-82A3-EBF7-6970-2B62EAE0D5ED}"/>
              </a:ext>
            </a:extLst>
          </p:cNvPr>
          <p:cNvSpPr txBox="1"/>
          <p:nvPr/>
        </p:nvSpPr>
        <p:spPr>
          <a:xfrm>
            <a:off x="4953000" y="2955495"/>
            <a:ext cx="376175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simple concept:</a:t>
            </a:r>
          </a:p>
          <a:p>
            <a:pPr marL="171450" indent="-171450">
              <a:spcBef>
                <a:spcPts val="600"/>
              </a:spcBef>
              <a:buSzPct val="85000"/>
              <a:buFont typeface="System Font Regular"/>
              <a:buChar char="⁃"/>
            </a:pPr>
            <a:r>
              <a:rPr lang="en-US" sz="1400" dirty="0"/>
              <a:t>Remove HTCC and block the CLAS12 forward with a W-shield and PbWO</a:t>
            </a:r>
            <a:r>
              <a:rPr lang="en-US" sz="1400" baseline="-25000" dirty="0"/>
              <a:t>4</a:t>
            </a:r>
            <a:r>
              <a:rPr lang="en-US" sz="1400" dirty="0"/>
              <a:t> calorimeter to prevent flooding of DC by EM background;</a:t>
            </a:r>
          </a:p>
          <a:p>
            <a:pPr marL="171450" indent="-171450">
              <a:spcBef>
                <a:spcPts val="600"/>
              </a:spcBef>
              <a:buSzPct val="85000"/>
              <a:buFont typeface="System Font Regular"/>
              <a:buChar char="⁃"/>
            </a:pPr>
            <a:r>
              <a:rPr lang="en-US" sz="1400" dirty="0"/>
              <a:t>Shield will work as pion filter, as most of charged </a:t>
            </a:r>
            <a:r>
              <a:rPr lang="en-US" sz="1400" dirty="0" err="1"/>
              <a:t>pions</a:t>
            </a:r>
            <a:r>
              <a:rPr lang="en-US" sz="1400" dirty="0"/>
              <a:t> will shower;</a:t>
            </a:r>
          </a:p>
          <a:p>
            <a:pPr marL="171450" indent="-171450">
              <a:spcBef>
                <a:spcPts val="600"/>
              </a:spcBef>
              <a:buSzPct val="85000"/>
              <a:buFont typeface="System Font Regular"/>
              <a:buChar char="⁃"/>
            </a:pPr>
            <a:r>
              <a:rPr lang="en-US" sz="1400" dirty="0"/>
              <a:t>Remove CVT, instead use a high rate MPGDs for central and forward (in front of the calorimeter) tracking</a:t>
            </a:r>
          </a:p>
        </p:txBody>
      </p:sp>
    </p:spTree>
    <p:extLst>
      <p:ext uri="{BB962C8B-B14F-4D97-AF65-F5344CB8AC3E}">
        <p14:creationId xmlns:p14="http://schemas.microsoft.com/office/powerpoint/2010/main" val="19066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13E7F-2FDC-E989-3D7E-2C3EDEBA17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EB16B-3E57-FF37-0A3C-2A57479A34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7" y="1069190"/>
            <a:ext cx="8141520" cy="4389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43C7BC-5B13-A254-0832-0E9943C524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7" y="1069190"/>
            <a:ext cx="8141520" cy="438912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8128A3C-6BB7-662C-9732-6D317AB42AEE}"/>
              </a:ext>
            </a:extLst>
          </p:cNvPr>
          <p:cNvSpPr txBox="1"/>
          <p:nvPr/>
        </p:nvSpPr>
        <p:spPr>
          <a:xfrm>
            <a:off x="405976" y="269372"/>
            <a:ext cx="767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Starting from CLAS12 with </a:t>
            </a:r>
            <a:r>
              <a:rPr lang="en-US" sz="3200" dirty="0" err="1">
                <a:latin typeface="Symbol" pitchFamily="2" charset="2"/>
              </a:rPr>
              <a:t>m</a:t>
            </a:r>
            <a:r>
              <a:rPr lang="en-US" sz="3200" dirty="0" err="1"/>
              <a:t>RWELL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B2ACC8-DA54-8F52-4788-5A8A561C33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7" y="1069190"/>
            <a:ext cx="8141520" cy="4389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62DF9-A4FF-9687-312F-95D45433A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6800"/>
            <a:ext cx="8141520" cy="4389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C3BC2-D889-481F-7F1B-BDDE3E1E3D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7" y="1066800"/>
            <a:ext cx="8167343" cy="4389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18801-6E44-2535-184A-5786702537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4410"/>
            <a:ext cx="8141520" cy="4389120"/>
          </a:xfrm>
          <a:prstGeom prst="rect">
            <a:avLst/>
          </a:prstGeom>
        </p:spPr>
      </p:pic>
      <p:pic>
        <p:nvPicPr>
          <p:cNvPr id="11" name="Picture 10" descr="A drawing of a machine&#10;&#10;Description automatically generated">
            <a:extLst>
              <a:ext uri="{FF2B5EF4-FFF2-40B4-BE49-F238E27FC236}">
                <a16:creationId xmlns:a16="http://schemas.microsoft.com/office/drawing/2014/main" id="{8CE27D51-76E1-605C-815C-4265FF0032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7" y="1069190"/>
            <a:ext cx="8141520" cy="4389120"/>
          </a:xfrm>
          <a:prstGeom prst="rect">
            <a:avLst/>
          </a:prstGeom>
        </p:spPr>
      </p:pic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0F15B2CA-2B24-0337-D612-DBC6AB6D48C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" y="1059470"/>
            <a:ext cx="8141520" cy="4389120"/>
          </a:xfrm>
          <a:prstGeom prst="rect">
            <a:avLst/>
          </a:prstGeom>
        </p:spPr>
      </p:pic>
      <p:pic>
        <p:nvPicPr>
          <p:cNvPr id="15" name="Picture 14" descr="A drawing of a machine&#10;&#10;Description automatically generated">
            <a:extLst>
              <a:ext uri="{FF2B5EF4-FFF2-40B4-BE49-F238E27FC236}">
                <a16:creationId xmlns:a16="http://schemas.microsoft.com/office/drawing/2014/main" id="{752ED598-EB2F-B11C-7617-A9E116F89E9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1066800"/>
            <a:ext cx="8141520" cy="4389120"/>
          </a:xfrm>
          <a:prstGeom prst="rect">
            <a:avLst/>
          </a:prstGeom>
        </p:spPr>
      </p:pic>
      <p:pic>
        <p:nvPicPr>
          <p:cNvPr id="17" name="Picture 16" descr="A drawing of a machine&#10;&#10;Description automatically generated">
            <a:extLst>
              <a:ext uri="{FF2B5EF4-FFF2-40B4-BE49-F238E27FC236}">
                <a16:creationId xmlns:a16="http://schemas.microsoft.com/office/drawing/2014/main" id="{4D4DA90C-1BC6-2EA5-C5A5-1FDE6AF8FE9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27" y="1059470"/>
            <a:ext cx="8183007" cy="44269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088A2A-72F5-1466-53F9-E2A254041856}"/>
              </a:ext>
            </a:extLst>
          </p:cNvPr>
          <p:cNvSpPr txBox="1"/>
          <p:nvPr/>
        </p:nvSpPr>
        <p:spPr>
          <a:xfrm>
            <a:off x="304800" y="269372"/>
            <a:ext cx="784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Convert CLAS12 FD into a </a:t>
            </a:r>
            <a:r>
              <a:rPr lang="en-US" sz="3200" dirty="0">
                <a:latin typeface="Symbol" pitchFamily="2" charset="2"/>
              </a:rPr>
              <a:t>m</a:t>
            </a:r>
            <a:r>
              <a:rPr lang="en-US" sz="3200" dirty="0">
                <a:latin typeface="+mn-lt"/>
              </a:rPr>
              <a:t>-spectrometer</a:t>
            </a:r>
          </a:p>
        </p:txBody>
      </p:sp>
    </p:spTree>
    <p:extLst>
      <p:ext uri="{BB962C8B-B14F-4D97-AF65-F5344CB8AC3E}">
        <p14:creationId xmlns:p14="http://schemas.microsoft.com/office/powerpoint/2010/main" val="255492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5BED-70FA-EE8D-7C0A-88987443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4467"/>
            <a:ext cx="8305800" cy="66993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GEANT4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BFE4A-DF61-7367-5E38-134CD2B19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p:pic>
        <p:nvPicPr>
          <p:cNvPr id="6" name="Picture 5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DCE0FDFB-ABFE-6C59-F5FD-CEFCE25D02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15" y="2697495"/>
            <a:ext cx="3809138" cy="3200400"/>
          </a:xfrm>
          <a:prstGeom prst="rect">
            <a:avLst/>
          </a:prstGeom>
        </p:spPr>
      </p:pic>
      <p:pic>
        <p:nvPicPr>
          <p:cNvPr id="8" name="Picture 7" descr="A colorful object with lines&#10;&#10;Description automatically generated with medium confidence">
            <a:extLst>
              <a:ext uri="{FF2B5EF4-FFF2-40B4-BE49-F238E27FC236}">
                <a16:creationId xmlns:a16="http://schemas.microsoft.com/office/drawing/2014/main" id="{271AD5BB-5585-856A-A014-C26B323E4D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273" y="2690320"/>
            <a:ext cx="3463707" cy="3200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F71108-E0FF-9ADC-A572-F99614AD759A}"/>
                  </a:ext>
                </a:extLst>
              </p:cNvPr>
              <p:cNvSpPr txBox="1"/>
              <p:nvPr/>
            </p:nvSpPr>
            <p:spPr>
              <a:xfrm>
                <a:off x="381001" y="1002276"/>
                <a:ext cx="83058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indent="-228600">
                  <a:buFont typeface="Arial" panose="020B0604020202020204" pitchFamily="34" charset="0"/>
                  <a:buChar char="•"/>
                </a:pPr>
                <a:r>
                  <a:rPr lang="en-US" dirty="0"/>
                  <a:t>The forward part of the proposed upgrade (calorimeter and the shielding) is in the CLAS12 MC, GEMC (M. </a:t>
                </a:r>
                <a:r>
                  <a:rPr lang="en-US" dirty="0" err="1"/>
                  <a:t>Ungaro</a:t>
                </a:r>
                <a:r>
                  <a:rPr lang="en-US" dirty="0"/>
                  <a:t>).</a:t>
                </a:r>
              </a:p>
              <a:p>
                <a:pPr marL="228600" indent="-228600">
                  <a:buFont typeface="Arial" panose="020B0604020202020204" pitchFamily="34" charset="0"/>
                  <a:buChar char="•"/>
                </a:pPr>
                <a:r>
                  <a:rPr lang="en-US" dirty="0"/>
                  <a:t>Simulations are underway to understand backgrounds in detectors, optimize shielding and determine luminosity limitations. (</a:t>
                </a:r>
                <a:r>
                  <a:rPr lang="en-US" i="1" dirty="0"/>
                  <a:t>Earlier studies for LOI12-16-004 validated the concept for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37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F71108-E0FF-9ADC-A572-F99614AD7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1002276"/>
                <a:ext cx="8305800" cy="1477328"/>
              </a:xfrm>
              <a:prstGeom prst="rect">
                <a:avLst/>
              </a:prstGeom>
              <a:blipFill>
                <a:blip r:embed="rId4"/>
                <a:stretch>
                  <a:fillRect l="-612" t="-1695" r="-765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22DB460-6F6C-EC9D-A550-B6269EE0C1CD}"/>
              </a:ext>
            </a:extLst>
          </p:cNvPr>
          <p:cNvSpPr txBox="1"/>
          <p:nvPr/>
        </p:nvSpPr>
        <p:spPr>
          <a:xfrm>
            <a:off x="5228419" y="5855724"/>
            <a:ext cx="2817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100k 11 GeV electrons in 250 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3B23E2-81A9-0394-5596-263A5A1419F6}"/>
              </a:ext>
            </a:extLst>
          </p:cNvPr>
          <p:cNvSpPr txBox="1"/>
          <p:nvPr/>
        </p:nvSpPr>
        <p:spPr>
          <a:xfrm>
            <a:off x="377663" y="2932070"/>
            <a:ext cx="1682967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Shielding is the simple extension of the existing CLAS12 W-pipe.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A72FF5-B92A-2C95-540B-7FD4FBB512C4}"/>
              </a:ext>
            </a:extLst>
          </p:cNvPr>
          <p:cNvSpPr txBox="1"/>
          <p:nvPr/>
        </p:nvSpPr>
        <p:spPr>
          <a:xfrm>
            <a:off x="727528" y="5426830"/>
            <a:ext cx="1219200" cy="60016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Cylindrical recoil detector should be added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2C9796-2647-F892-B50B-A4A4FB6C491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219147" y="3532234"/>
            <a:ext cx="1032070" cy="9650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9BEBD3-3B4A-5FFF-AFF4-08ECCF5E6DC8}"/>
              </a:ext>
            </a:extLst>
          </p:cNvPr>
          <p:cNvCxnSpPr>
            <a:cxnSpLocks/>
          </p:cNvCxnSpPr>
          <p:nvPr/>
        </p:nvCxnSpPr>
        <p:spPr>
          <a:xfrm flipV="1">
            <a:off x="1432502" y="4674282"/>
            <a:ext cx="243898" cy="752548"/>
          </a:xfrm>
          <a:prstGeom prst="straightConnector1">
            <a:avLst/>
          </a:prstGeom>
          <a:ln w="1270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C644A3-CE71-215C-2E42-AD2BBBEA2629}"/>
              </a:ext>
            </a:extLst>
          </p:cNvPr>
          <p:cNvSpPr txBox="1"/>
          <p:nvPr/>
        </p:nvSpPr>
        <p:spPr>
          <a:xfrm>
            <a:off x="3844382" y="3218895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ECal</a:t>
            </a:r>
            <a:endParaRPr lang="en-US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443B12-7BAC-C6D7-94D9-9DC8412D29C7}"/>
              </a:ext>
            </a:extLst>
          </p:cNvPr>
          <p:cNvSpPr txBox="1"/>
          <p:nvPr/>
        </p:nvSpPr>
        <p:spPr>
          <a:xfrm>
            <a:off x="3067929" y="3393734"/>
            <a:ext cx="585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FTOF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4AEC1-5C9B-9E6A-AD81-4DBDCEA9CFD4}"/>
              </a:ext>
            </a:extLst>
          </p:cNvPr>
          <p:cNvSpPr txBox="1"/>
          <p:nvPr/>
        </p:nvSpPr>
        <p:spPr>
          <a:xfrm>
            <a:off x="1985347" y="3984700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DC</a:t>
            </a:r>
          </a:p>
        </p:txBody>
      </p:sp>
    </p:spTree>
    <p:extLst>
      <p:ext uri="{BB962C8B-B14F-4D97-AF65-F5344CB8AC3E}">
        <p14:creationId xmlns:p14="http://schemas.microsoft.com/office/powerpoint/2010/main" val="248705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CB8F5A-E83A-F131-9DBD-4067A7187CD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244467"/>
                <a:ext cx="8305800" cy="74613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3200" dirty="0">
                    <a:latin typeface="+mn-lt"/>
                  </a:rPr>
                  <a:t> – separation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1CB8F5A-E83A-F131-9DBD-4067A7187C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244467"/>
                <a:ext cx="8305800" cy="746133"/>
              </a:xfrm>
              <a:blipFill>
                <a:blip r:embed="rId2"/>
                <a:stretch>
                  <a:fillRect l="-612" t="-11667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23599-938F-835B-CEE2-4F3B576049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p:pic>
        <p:nvPicPr>
          <p:cNvPr id="10" name="Picture 9" descr="A computer generated image of a computer generated image&#10;&#10;Description automatically generated with medium confidence">
            <a:extLst>
              <a:ext uri="{FF2B5EF4-FFF2-40B4-BE49-F238E27FC236}">
                <a16:creationId xmlns:a16="http://schemas.microsoft.com/office/drawing/2014/main" id="{54808C84-E208-60E1-BE4D-0D1E41C632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374" y="1628414"/>
            <a:ext cx="3724456" cy="3474720"/>
          </a:xfrm>
          <a:prstGeom prst="rect">
            <a:avLst/>
          </a:prstGeom>
        </p:spPr>
      </p:pic>
      <p:pic>
        <p:nvPicPr>
          <p:cNvPr id="12" name="Picture 11" descr="A colorful lines and dots&#10;&#10;Description automatically generated with medium confidence">
            <a:extLst>
              <a:ext uri="{FF2B5EF4-FFF2-40B4-BE49-F238E27FC236}">
                <a16:creationId xmlns:a16="http://schemas.microsoft.com/office/drawing/2014/main" id="{4A4BB6FD-E082-C76C-67F7-007363C2DF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700804"/>
            <a:ext cx="3388998" cy="33832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1C78D7-2193-F08C-FC42-B39112028ABB}"/>
                  </a:ext>
                </a:extLst>
              </p:cNvPr>
              <p:cNvSpPr txBox="1"/>
              <p:nvPr/>
            </p:nvSpPr>
            <p:spPr>
              <a:xfrm>
                <a:off x="1445690" y="1212850"/>
                <a:ext cx="12473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1C78D7-2193-F08C-FC42-B39112028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690" y="1212850"/>
                <a:ext cx="1247393" cy="369332"/>
              </a:xfrm>
              <a:prstGeom prst="rect">
                <a:avLst/>
              </a:prstGeom>
              <a:blipFill>
                <a:blip r:embed="rId5"/>
                <a:stretch>
                  <a:fillRect l="-400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5F1E30-F2B7-3550-AC69-84AEE6DB360B}"/>
                  </a:ext>
                </a:extLst>
              </p:cNvPr>
              <p:cNvSpPr txBox="1"/>
              <p:nvPr/>
            </p:nvSpPr>
            <p:spPr>
              <a:xfrm>
                <a:off x="6246290" y="1146064"/>
                <a:ext cx="12311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5F1E30-F2B7-3550-AC69-84AEE6DB3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290" y="1146064"/>
                <a:ext cx="1231171" cy="369332"/>
              </a:xfrm>
              <a:prstGeom prst="rect">
                <a:avLst/>
              </a:prstGeom>
              <a:blipFill>
                <a:blip r:embed="rId6"/>
                <a:stretch>
                  <a:fillRect l="-515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86EEDB9-859E-E466-31EF-3A3F91E71E36}"/>
              </a:ext>
            </a:extLst>
          </p:cNvPr>
          <p:cNvSpPr txBox="1"/>
          <p:nvPr/>
        </p:nvSpPr>
        <p:spPr>
          <a:xfrm>
            <a:off x="5105400" y="5140782"/>
            <a:ext cx="341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Conversely, muons will lose some energy in the calorimeter/shielding but will reach drift chambers and </a:t>
            </a:r>
            <a:r>
              <a:rPr lang="en-US" sz="1400" dirty="0" err="1"/>
              <a:t>Ecal</a:t>
            </a:r>
            <a:r>
              <a:rPr lang="en-US" sz="1400" dirty="0"/>
              <a:t>. </a:t>
            </a:r>
            <a:r>
              <a:rPr lang="en-US" sz="1400" dirty="0" err="1"/>
              <a:t>Ecal</a:t>
            </a:r>
            <a:r>
              <a:rPr lang="en-US" sz="1400" dirty="0"/>
              <a:t> is where muons are IDed.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28803D-E5B9-B1AB-02AC-602D1358493E}"/>
              </a:ext>
            </a:extLst>
          </p:cNvPr>
          <p:cNvSpPr txBox="1"/>
          <p:nvPr/>
        </p:nvSpPr>
        <p:spPr>
          <a:xfrm>
            <a:off x="566858" y="5202706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Most </a:t>
            </a:r>
            <a:r>
              <a:rPr lang="en-US" sz="1400" dirty="0" err="1"/>
              <a:t>pions</a:t>
            </a:r>
            <a:r>
              <a:rPr lang="en-US" sz="1400" dirty="0"/>
              <a:t> will shower in the calorimeter/shielding and will not reach drift chambers, much less the </a:t>
            </a:r>
            <a:r>
              <a:rPr lang="en-US" sz="1400" dirty="0" err="1"/>
              <a:t>ECal</a:t>
            </a:r>
            <a:r>
              <a:rPr lang="en-US" sz="1400" dirty="0"/>
              <a:t>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8C3875-6772-49CB-517D-6CEBA8205AA6}"/>
              </a:ext>
            </a:extLst>
          </p:cNvPr>
          <p:cNvSpPr txBox="1"/>
          <p:nvPr/>
        </p:nvSpPr>
        <p:spPr>
          <a:xfrm>
            <a:off x="7162800" y="1808913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ECal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Qp2_vs_Q2_Bin1_Run_2.png">
            <a:extLst>
              <a:ext uri="{FF2B5EF4-FFF2-40B4-BE49-F238E27FC236}">
                <a16:creationId xmlns:a16="http://schemas.microsoft.com/office/drawing/2014/main" id="{11CB1C00-E1C8-0331-F672-A5917D4495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43" r="-662" b="-226"/>
          <a:stretch/>
        </p:blipFill>
        <p:spPr>
          <a:xfrm>
            <a:off x="6075694" y="982905"/>
            <a:ext cx="2687306" cy="24688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0F10BF9-7540-57EC-D0D9-CD0545D388DA}"/>
              </a:ext>
            </a:extLst>
          </p:cNvPr>
          <p:cNvGrpSpPr/>
          <p:nvPr/>
        </p:nvGrpSpPr>
        <p:grpSpPr>
          <a:xfrm>
            <a:off x="2974211" y="961421"/>
            <a:ext cx="2814872" cy="2553909"/>
            <a:chOff x="152400" y="964374"/>
            <a:chExt cx="3753162" cy="3405212"/>
          </a:xfrm>
        </p:grpSpPr>
        <p:pic>
          <p:nvPicPr>
            <p:cNvPr id="6" name="Picture 6" descr="xB_tM2_Run_2.png">
              <a:extLst>
                <a:ext uri="{FF2B5EF4-FFF2-40B4-BE49-F238E27FC236}">
                  <a16:creationId xmlns:a16="http://schemas.microsoft.com/office/drawing/2014/main" id="{08E8C6A3-5345-7477-7BE8-6718B9E70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470" r="-324" b="2318"/>
            <a:stretch/>
          </p:blipFill>
          <p:spPr>
            <a:xfrm>
              <a:off x="152400" y="964374"/>
              <a:ext cx="3753162" cy="3405212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864FAE-676A-976A-63E0-DF043B10E7E1}"/>
                </a:ext>
              </a:extLst>
            </p:cNvPr>
            <p:cNvSpPr/>
            <p:nvPr/>
          </p:nvSpPr>
          <p:spPr>
            <a:xfrm>
              <a:off x="755955" y="3314095"/>
              <a:ext cx="564845" cy="13909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cs typeface="Calibri"/>
                </a:rPr>
                <a:t>Bin1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FDAD33C-99D7-1C1F-4445-E8E314D0C559}"/>
                </a:ext>
              </a:extLst>
            </p:cNvPr>
            <p:cNvSpPr/>
            <p:nvPr/>
          </p:nvSpPr>
          <p:spPr>
            <a:xfrm>
              <a:off x="755956" y="3894666"/>
              <a:ext cx="526139" cy="13909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600" dirty="0">
                  <a:cs typeface="Calibri"/>
                </a:rPr>
                <a:t>Bin2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4283BB-C7ED-A2AA-3E0F-0F54E0CC00F7}"/>
                </a:ext>
              </a:extLst>
            </p:cNvPr>
            <p:cNvSpPr/>
            <p:nvPr/>
          </p:nvSpPr>
          <p:spPr>
            <a:xfrm>
              <a:off x="711201" y="3646713"/>
              <a:ext cx="564845" cy="13909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600" dirty="0">
                  <a:cs typeface="Calibri"/>
                </a:rPr>
                <a:t>Bin3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37C97-DFAA-BAD5-84AE-3B59AFBBBB26}"/>
              </a:ext>
            </a:extLst>
          </p:cNvPr>
          <p:cNvSpPr/>
          <p:nvPr/>
        </p:nvSpPr>
        <p:spPr>
          <a:xfrm>
            <a:off x="6745689" y="1473663"/>
            <a:ext cx="625928" cy="26307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200" dirty="0">
                <a:cs typeface="Calibri"/>
              </a:rPr>
              <a:t>Bin1</a:t>
            </a:r>
          </a:p>
        </p:txBody>
      </p:sp>
      <p:pic>
        <p:nvPicPr>
          <p:cNvPr id="2" name="Picture 4" descr="xi_vs_x_FixQ2_RUn_2.png">
            <a:extLst>
              <a:ext uri="{FF2B5EF4-FFF2-40B4-BE49-F238E27FC236}">
                <a16:creationId xmlns:a16="http://schemas.microsoft.com/office/drawing/2014/main" id="{3212D000-F875-F340-FCBF-F71149AEE8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8" r="-221" b="-226"/>
          <a:stretch/>
        </p:blipFill>
        <p:spPr>
          <a:xfrm>
            <a:off x="2899787" y="3534380"/>
            <a:ext cx="2766987" cy="2560320"/>
          </a:xfrm>
          <a:prstGeom prst="rect">
            <a:avLst/>
          </a:prstGeom>
          <a:ln w="19050">
            <a:solidFill>
              <a:srgbClr val="FF93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8B20FF-69FC-E7CE-B2B4-CA1D33C30329}"/>
              </a:ext>
            </a:extLst>
          </p:cNvPr>
          <p:cNvSpPr txBox="1"/>
          <p:nvPr/>
        </p:nvSpPr>
        <p:spPr>
          <a:xfrm>
            <a:off x="3473314" y="3735582"/>
            <a:ext cx="1550873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Bin1 scan over Q'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pic>
        <p:nvPicPr>
          <p:cNvPr id="4" name="Picture 6" descr="xi_vs_x_FixQp2_RUn_2.png">
            <a:extLst>
              <a:ext uri="{FF2B5EF4-FFF2-40B4-BE49-F238E27FC236}">
                <a16:creationId xmlns:a16="http://schemas.microsoft.com/office/drawing/2014/main" id="{7BDBB170-577B-F774-13ED-C960EDB94C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92" r="-221" b="-226"/>
          <a:stretch/>
        </p:blipFill>
        <p:spPr>
          <a:xfrm>
            <a:off x="5919773" y="3515330"/>
            <a:ext cx="2767027" cy="2560320"/>
          </a:xfrm>
          <a:prstGeom prst="rect">
            <a:avLst/>
          </a:prstGeom>
          <a:ln>
            <a:solidFill>
              <a:srgbClr val="CC0099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769AC-97DD-F4CC-D1D4-012C32E538F8}"/>
              </a:ext>
            </a:extLst>
          </p:cNvPr>
          <p:cNvSpPr txBox="1"/>
          <p:nvPr/>
        </p:nvSpPr>
        <p:spPr>
          <a:xfrm>
            <a:off x="6477000" y="3732020"/>
            <a:ext cx="1550873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Bin1 scan over Q</a:t>
            </a:r>
            <a:r>
              <a:rPr lang="en-US" sz="1200" baseline="30000" dirty="0"/>
              <a:t>2</a:t>
            </a:r>
            <a:endParaRPr lang="en-US" sz="12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98B073F-23FD-AA51-0815-6AC8431A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4467"/>
            <a:ext cx="8305800" cy="74613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Kinematical coverage for DDVCS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747247-25B9-9E8C-2103-80588CEE1BD8}"/>
                  </a:ext>
                </a:extLst>
              </p:cNvPr>
              <p:cNvSpPr txBox="1"/>
              <p:nvPr/>
            </p:nvSpPr>
            <p:spPr>
              <a:xfrm>
                <a:off x="318603" y="1218982"/>
                <a:ext cx="2814872" cy="1969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9063" indent="-119063">
                  <a:spcBef>
                    <a:spcPts val="600"/>
                  </a:spcBef>
                  <a:buFont typeface="Arial"/>
                  <a:buChar char="•"/>
                </a:pPr>
                <a:r>
                  <a:rPr lang="en-US" sz="1600" dirty="0">
                    <a:cs typeface="Calibri"/>
                  </a:rPr>
                  <a:t>GRAPE event generator, BH only.</a:t>
                </a:r>
              </a:p>
              <a:p>
                <a:pPr marL="119063" indent="-119063">
                  <a:spcBef>
                    <a:spcPts val="600"/>
                  </a:spcBef>
                  <a:buFont typeface="Arial"/>
                  <a:buChar char="•"/>
                </a:pPr>
                <a:r>
                  <a:rPr lang="en-US" sz="1600" dirty="0">
                    <a:cs typeface="Calibri"/>
                  </a:rPr>
                  <a:t>Shown one t-bin, but measurements can be extended to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Calibri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Calibri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~1</m:t>
                    </m:r>
                  </m:oMath>
                </a14:m>
                <a:r>
                  <a:rPr lang="en-US" sz="1600" dirty="0">
                    <a:cs typeface="Calibri"/>
                  </a:rPr>
                  <a:t> GeV</a:t>
                </a:r>
                <a:r>
                  <a:rPr lang="en-US" sz="1600" baseline="30000" dirty="0">
                    <a:cs typeface="Calibri"/>
                  </a:rPr>
                  <a:t>2</a:t>
                </a:r>
                <a:r>
                  <a:rPr lang="en-US" sz="1600" dirty="0">
                    <a:cs typeface="Calibri"/>
                  </a:rPr>
                  <a:t>.</a:t>
                </a:r>
              </a:p>
              <a:p>
                <a:pPr marL="119063" indent="-119063">
                  <a:spcBef>
                    <a:spcPts val="600"/>
                  </a:spcBef>
                  <a:buFont typeface="Arial"/>
                  <a:buChar char="•"/>
                </a:pPr>
                <a:r>
                  <a:rPr lang="en-US" sz="1600" dirty="0">
                    <a:cs typeface="Calibri"/>
                  </a:rPr>
                  <a:t>The whole region is measured simultaneously. 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8747247-25B9-9E8C-2103-80588CEE1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03" y="1218982"/>
                <a:ext cx="2814872" cy="1969770"/>
              </a:xfrm>
              <a:prstGeom prst="rect">
                <a:avLst/>
              </a:prstGeom>
              <a:blipFill>
                <a:blip r:embed="rId6"/>
                <a:stretch>
                  <a:fillRect l="-448" t="-1282" b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59F03C-25C9-3E7C-0ACF-C19A83513A56}"/>
                  </a:ext>
                </a:extLst>
              </p:cNvPr>
              <p:cNvSpPr txBox="1"/>
              <p:nvPr/>
            </p:nvSpPr>
            <p:spPr>
              <a:xfrm>
                <a:off x="620128" y="3796766"/>
                <a:ext cx="656013" cy="40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𝑝𝑞</m:t>
                          </m:r>
                        </m:den>
                      </m:f>
                    </m:oMath>
                  </m:oMathPara>
                </a14:m>
                <a:endParaRPr lang="en-US" sz="1200" baseline="30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59F03C-25C9-3E7C-0ACF-C19A83513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28" y="3796766"/>
                <a:ext cx="656013" cy="401648"/>
              </a:xfrm>
              <a:prstGeom prst="rect">
                <a:avLst/>
              </a:prstGeom>
              <a:blipFill>
                <a:blip r:embed="rId7"/>
                <a:stretch>
                  <a:fillRect l="-1887" r="-7547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034535-5103-010D-5CE1-88858F1207E8}"/>
                  </a:ext>
                </a:extLst>
              </p:cNvPr>
              <p:cNvSpPr txBox="1"/>
              <p:nvPr/>
            </p:nvSpPr>
            <p:spPr>
              <a:xfrm>
                <a:off x="598011" y="3539788"/>
                <a:ext cx="1497782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034535-5103-010D-5CE1-88858F120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11" y="3539788"/>
                <a:ext cx="1497782" cy="184666"/>
              </a:xfrm>
              <a:prstGeom prst="rect">
                <a:avLst/>
              </a:prstGeom>
              <a:blipFill>
                <a:blip r:embed="rId8"/>
                <a:stretch>
                  <a:fillRect l="-2521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DA3195-810C-2498-AD35-5677B5D608F1}"/>
                  </a:ext>
                </a:extLst>
              </p:cNvPr>
              <p:cNvSpPr txBox="1"/>
              <p:nvPr/>
            </p:nvSpPr>
            <p:spPr>
              <a:xfrm>
                <a:off x="585311" y="4328061"/>
                <a:ext cx="153984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′2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DA3195-810C-2498-AD35-5677B5D60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11" y="4328061"/>
                <a:ext cx="1539845" cy="184666"/>
              </a:xfrm>
              <a:prstGeom prst="rect">
                <a:avLst/>
              </a:prstGeom>
              <a:blipFill>
                <a:blip r:embed="rId9"/>
                <a:stretch>
                  <a:fillRect l="-2459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3FC85B-DF35-95EA-5577-64372E284C63}"/>
                  </a:ext>
                </a:extLst>
              </p:cNvPr>
              <p:cNvSpPr txBox="1"/>
              <p:nvPr/>
            </p:nvSpPr>
            <p:spPr>
              <a:xfrm>
                <a:off x="578961" y="4642374"/>
                <a:ext cx="1882247" cy="507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3FC85B-DF35-95EA-5577-64372E284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61" y="4642374"/>
                <a:ext cx="1882247" cy="507511"/>
              </a:xfrm>
              <a:prstGeom prst="rect">
                <a:avLst/>
              </a:prstGeom>
              <a:blipFill>
                <a:blip r:embed="rId10"/>
                <a:stretch>
                  <a:fillRect l="-2013" t="-29268" r="-671" b="-1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0007B2-839B-20B0-92AF-4B0069A8866F}"/>
                  </a:ext>
                </a:extLst>
              </p:cNvPr>
              <p:cNvSpPr txBox="1"/>
              <p:nvPr/>
            </p:nvSpPr>
            <p:spPr>
              <a:xfrm>
                <a:off x="635935" y="5285460"/>
                <a:ext cx="1456424" cy="428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skw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80007B2-839B-20B0-92AF-4B0069A88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35" y="5285460"/>
                <a:ext cx="1456424" cy="428131"/>
              </a:xfrm>
              <a:prstGeom prst="rect">
                <a:avLst/>
              </a:prstGeom>
              <a:blipFill>
                <a:blip r:embed="rId11"/>
                <a:stretch>
                  <a:fillRect l="-1724" t="-94118" r="-12069" b="-9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175A6A7-D6D1-3F72-3E9E-4D3CF14B9310}"/>
              </a:ext>
            </a:extLst>
          </p:cNvPr>
          <p:cNvSpPr txBox="1"/>
          <p:nvPr/>
        </p:nvSpPr>
        <p:spPr>
          <a:xfrm>
            <a:off x="6349164" y="807532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R. </a:t>
            </a:r>
            <a:r>
              <a:rPr lang="en-US" sz="1400" dirty="0" err="1"/>
              <a:t>Paremuzyan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81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55FFE-E336-E61D-4A99-DEC4EC3D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F39D419-F566-7392-A88F-B09D71C35DD1}"/>
                  </a:ext>
                </a:extLst>
              </p14:cNvPr>
              <p14:cNvContentPartPr/>
              <p14:nvPr/>
            </p14:nvContentPartPr>
            <p14:xfrm>
              <a:off x="5351186" y="3232416"/>
              <a:ext cx="8282" cy="8282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F39D419-F566-7392-A88F-B09D71C35D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37086" y="2818316"/>
                <a:ext cx="828200" cy="8282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10">
            <a:extLst>
              <a:ext uri="{FF2B5EF4-FFF2-40B4-BE49-F238E27FC236}">
                <a16:creationId xmlns:a16="http://schemas.microsoft.com/office/drawing/2014/main" id="{4DD096EA-536B-AA7F-C456-41D013B5F8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376" y="3970431"/>
            <a:ext cx="2608685" cy="210312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EC5B43A1-6CDD-C0CE-C591-7FCAB2410665}"/>
              </a:ext>
            </a:extLst>
          </p:cNvPr>
          <p:cNvSpPr txBox="1"/>
          <p:nvPr/>
        </p:nvSpPr>
        <p:spPr>
          <a:xfrm>
            <a:off x="3143043" y="4256487"/>
            <a:ext cx="507974" cy="27699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cs typeface="Calibri"/>
              </a:rPr>
              <a:t>𝝁</a:t>
            </a:r>
            <a:r>
              <a:rPr lang="en-US" sz="1350" baseline="30000">
                <a:cs typeface="Calibri"/>
              </a:rPr>
              <a:t>-</a:t>
            </a:r>
            <a:endParaRPr lang="en-US" sz="1350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F7E4219-9A13-57E6-E585-CB84809063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643" y="3970431"/>
            <a:ext cx="2624517" cy="210312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D89C5B75-9C37-C046-0BF1-9D906C7F3A04}"/>
              </a:ext>
            </a:extLst>
          </p:cNvPr>
          <p:cNvSpPr txBox="1"/>
          <p:nvPr/>
        </p:nvSpPr>
        <p:spPr>
          <a:xfrm>
            <a:off x="5983977" y="4249566"/>
            <a:ext cx="665344" cy="27699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cs typeface="Calibri"/>
              </a:rPr>
              <a:t>𝝁+</a:t>
            </a:r>
            <a:endParaRPr lang="en-US" sz="1350" baseline="30000" dirty="0">
              <a:cs typeface="Calibri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DF1EF41C-598F-560F-0A05-9ABD2DC4AC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735782"/>
            <a:ext cx="2645465" cy="211258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32A6347B-108B-4041-4E19-1BB5D7EC33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771" y="1735781"/>
            <a:ext cx="2633296" cy="21031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76EDCC-4FE2-5ABD-9A82-561963AC2021}"/>
              </a:ext>
            </a:extLst>
          </p:cNvPr>
          <p:cNvSpPr txBox="1"/>
          <p:nvPr/>
        </p:nvSpPr>
        <p:spPr>
          <a:xfrm>
            <a:off x="2133807" y="1906631"/>
            <a:ext cx="1311965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Electrons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59E163-8D7D-9947-7B9D-033B2C5D6273}"/>
              </a:ext>
            </a:extLst>
          </p:cNvPr>
          <p:cNvSpPr txBox="1"/>
          <p:nvPr/>
        </p:nvSpPr>
        <p:spPr>
          <a:xfrm>
            <a:off x="5253036" y="1906631"/>
            <a:ext cx="1311965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Protons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2ED84-7AFF-0911-44E2-DAB9AB14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4467"/>
            <a:ext cx="8305800" cy="74613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Final state particles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60C01B-711D-7A8E-721D-CAF34D6829B0}"/>
                  </a:ext>
                </a:extLst>
              </p:cNvPr>
              <p:cNvSpPr txBox="1"/>
              <p:nvPr/>
            </p:nvSpPr>
            <p:spPr>
              <a:xfrm>
                <a:off x="381000" y="989649"/>
                <a:ext cx="818819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buFont typeface="Arial"/>
                  <a:buChar char="•"/>
                </a:pPr>
                <a:r>
                  <a:rPr lang="en-US" dirty="0">
                    <a:cs typeface="Calibri"/>
                  </a:rPr>
                  <a:t>Electrons and muons are confined within the calorimeter and  FD.</a:t>
                </a:r>
              </a:p>
              <a:p>
                <a:pPr marL="214313" indent="-214313">
                  <a:buFont typeface="Arial"/>
                  <a:buChar char="•"/>
                </a:pPr>
                <a:r>
                  <a:rPr lang="en-US" dirty="0">
                    <a:cs typeface="Calibri"/>
                  </a:rPr>
                  <a:t>Recoil proton detection will be limited to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𝜗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&gt;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40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dirty="0">
                    <a:cs typeface="Calibri"/>
                  </a:rPr>
                  <a:t>, not crucial for DDVCS. </a:t>
                </a:r>
                <a:r>
                  <a:rPr lang="en-US" sz="1800" dirty="0">
                    <a:cs typeface="Calibri"/>
                  </a:rPr>
                  <a:t>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60C01B-711D-7A8E-721D-CAF34D682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989649"/>
                <a:ext cx="8188190" cy="646331"/>
              </a:xfrm>
              <a:prstGeom prst="rect">
                <a:avLst/>
              </a:prstGeom>
              <a:blipFill>
                <a:blip r:embed="rId8"/>
                <a:stretch>
                  <a:fillRect l="-620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2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3D5826B-146A-381F-C5C2-1D087C9E10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59" y="1364469"/>
            <a:ext cx="2400706" cy="246888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7C08F7C-8242-013C-05D4-316845D2BF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4184" y="1392118"/>
            <a:ext cx="2353310" cy="23774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1310061-2049-8724-E6D3-E98FC167B9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732" y="3763208"/>
            <a:ext cx="2333967" cy="237744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A1DA509-504B-352C-53F9-5B321684AE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3675181"/>
            <a:ext cx="2288509" cy="237744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F7EF92-BF77-B77D-F91E-533AB78A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D36225F5-988C-A2C3-A86E-E908022362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244467"/>
                <a:ext cx="8305800" cy="1050933"/>
              </a:xfrm>
            </p:spPr>
            <p:txBody>
              <a:bodyPr/>
              <a:lstStyle/>
              <a:p>
                <a:pPr marL="1831975" indent="-1827213"/>
                <a:r>
                  <a:rPr lang="en-US" sz="2800" dirty="0">
                    <a:latin typeface="+mn-lt"/>
                  </a:rPr>
                  <a:t>Projections for BSA: Bin1 </a:t>
                </a:r>
                <a:br>
                  <a:rPr lang="en-US" sz="2800" dirty="0">
                    <a:latin typeface="+mn-lt"/>
                  </a:rPr>
                </a:br>
                <a:r>
                  <a:rPr lang="en-US" sz="2800" dirty="0">
                    <a:latin typeface="+mn-lt"/>
                  </a:rPr>
                  <a:t>100 days @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37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br>
                  <a:rPr lang="en-US" sz="1200" dirty="0"/>
                </a:br>
                <a:endParaRPr lang="en-US" sz="3200" dirty="0">
                  <a:latin typeface="+mn-lt"/>
                </a:endParaRPr>
              </a:p>
            </p:txBody>
          </p:sp>
        </mc:Choice>
        <mc:Fallback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D36225F5-988C-A2C3-A86E-E908022362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244467"/>
                <a:ext cx="8305800" cy="1050933"/>
              </a:xfrm>
              <a:blipFill>
                <a:blip r:embed="rId6"/>
                <a:stretch>
                  <a:fillRect l="-1529" t="-714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B1F841-5DA4-740F-E138-BA4596C96D5F}"/>
                  </a:ext>
                </a:extLst>
              </p:cNvPr>
              <p:cNvSpPr txBox="1"/>
              <p:nvPr/>
            </p:nvSpPr>
            <p:spPr>
              <a:xfrm>
                <a:off x="5837904" y="2449945"/>
                <a:ext cx="29997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Space-like region,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B1F841-5DA4-740F-E138-BA4596C96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904" y="2449945"/>
                <a:ext cx="2999715" cy="369332"/>
              </a:xfrm>
              <a:prstGeom prst="rect">
                <a:avLst/>
              </a:prstGeom>
              <a:blipFill>
                <a:blip r:embed="rId7"/>
                <a:stretch>
                  <a:fillRect l="-168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1168FF-C08C-E148-A4E8-398060196715}"/>
                  </a:ext>
                </a:extLst>
              </p:cNvPr>
              <p:cNvSpPr txBox="1"/>
              <p:nvPr/>
            </p:nvSpPr>
            <p:spPr>
              <a:xfrm>
                <a:off x="545042" y="5079718"/>
                <a:ext cx="29997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Time-like region,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1168FF-C08C-E148-A4E8-398060196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42" y="5079718"/>
                <a:ext cx="2999715" cy="369332"/>
              </a:xfrm>
              <a:prstGeom prst="rect">
                <a:avLst/>
              </a:prstGeom>
              <a:blipFill>
                <a:blip r:embed="rId8"/>
                <a:stretch>
                  <a:fillRect l="-1688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>
            <a:extLst>
              <a:ext uri="{FF2B5EF4-FFF2-40B4-BE49-F238E27FC236}">
                <a16:creationId xmlns:a16="http://schemas.microsoft.com/office/drawing/2014/main" id="{69E49424-3254-2020-CA92-6AE752881511}"/>
              </a:ext>
            </a:extLst>
          </p:cNvPr>
          <p:cNvSpPr/>
          <p:nvPr/>
        </p:nvSpPr>
        <p:spPr>
          <a:xfrm>
            <a:off x="2297641" y="3655259"/>
            <a:ext cx="1247115" cy="1158591"/>
          </a:xfrm>
          <a:custGeom>
            <a:avLst/>
            <a:gdLst>
              <a:gd name="connsiteX0" fmla="*/ 0 w 1492250"/>
              <a:gd name="connsiteY0" fmla="*/ 0 h 1041401"/>
              <a:gd name="connsiteX1" fmla="*/ 6350 w 1492250"/>
              <a:gd name="connsiteY1" fmla="*/ 120650 h 1041401"/>
              <a:gd name="connsiteX2" fmla="*/ 19050 w 1492250"/>
              <a:gd name="connsiteY2" fmla="*/ 152400 h 1041401"/>
              <a:gd name="connsiteX3" fmla="*/ 25400 w 1492250"/>
              <a:gd name="connsiteY3" fmla="*/ 171450 h 1041401"/>
              <a:gd name="connsiteX4" fmla="*/ 82550 w 1492250"/>
              <a:gd name="connsiteY4" fmla="*/ 241300 h 1041401"/>
              <a:gd name="connsiteX5" fmla="*/ 95250 w 1492250"/>
              <a:gd name="connsiteY5" fmla="*/ 260350 h 1041401"/>
              <a:gd name="connsiteX6" fmla="*/ 133350 w 1492250"/>
              <a:gd name="connsiteY6" fmla="*/ 298450 h 1041401"/>
              <a:gd name="connsiteX7" fmla="*/ 165100 w 1492250"/>
              <a:gd name="connsiteY7" fmla="*/ 336550 h 1041401"/>
              <a:gd name="connsiteX8" fmla="*/ 203200 w 1492250"/>
              <a:gd name="connsiteY8" fmla="*/ 387350 h 1041401"/>
              <a:gd name="connsiteX9" fmla="*/ 254000 w 1492250"/>
              <a:gd name="connsiteY9" fmla="*/ 457200 h 1041401"/>
              <a:gd name="connsiteX10" fmla="*/ 298450 w 1492250"/>
              <a:gd name="connsiteY10" fmla="*/ 501650 h 1041401"/>
              <a:gd name="connsiteX11" fmla="*/ 323850 w 1492250"/>
              <a:gd name="connsiteY11" fmla="*/ 527050 h 1041401"/>
              <a:gd name="connsiteX12" fmla="*/ 342900 w 1492250"/>
              <a:gd name="connsiteY12" fmla="*/ 552450 h 1041401"/>
              <a:gd name="connsiteX13" fmla="*/ 368300 w 1492250"/>
              <a:gd name="connsiteY13" fmla="*/ 571500 h 1041401"/>
              <a:gd name="connsiteX14" fmla="*/ 457200 w 1492250"/>
              <a:gd name="connsiteY14" fmla="*/ 647700 h 1041401"/>
              <a:gd name="connsiteX15" fmla="*/ 571500 w 1492250"/>
              <a:gd name="connsiteY15" fmla="*/ 717550 h 1041401"/>
              <a:gd name="connsiteX16" fmla="*/ 603250 w 1492250"/>
              <a:gd name="connsiteY16" fmla="*/ 736600 h 1041401"/>
              <a:gd name="connsiteX17" fmla="*/ 628650 w 1492250"/>
              <a:gd name="connsiteY17" fmla="*/ 755650 h 1041401"/>
              <a:gd name="connsiteX18" fmla="*/ 647700 w 1492250"/>
              <a:gd name="connsiteY18" fmla="*/ 762000 h 1041401"/>
              <a:gd name="connsiteX19" fmla="*/ 711200 w 1492250"/>
              <a:gd name="connsiteY19" fmla="*/ 800100 h 1041401"/>
              <a:gd name="connsiteX20" fmla="*/ 755650 w 1492250"/>
              <a:gd name="connsiteY20" fmla="*/ 831850 h 1041401"/>
              <a:gd name="connsiteX21" fmla="*/ 774700 w 1492250"/>
              <a:gd name="connsiteY21" fmla="*/ 838200 h 1041401"/>
              <a:gd name="connsiteX22" fmla="*/ 806450 w 1492250"/>
              <a:gd name="connsiteY22" fmla="*/ 857250 h 1041401"/>
              <a:gd name="connsiteX23" fmla="*/ 838200 w 1492250"/>
              <a:gd name="connsiteY23" fmla="*/ 869950 h 1041401"/>
              <a:gd name="connsiteX24" fmla="*/ 876300 w 1492250"/>
              <a:gd name="connsiteY24" fmla="*/ 882650 h 1041401"/>
              <a:gd name="connsiteX25" fmla="*/ 895350 w 1492250"/>
              <a:gd name="connsiteY25" fmla="*/ 889000 h 1041401"/>
              <a:gd name="connsiteX26" fmla="*/ 914400 w 1492250"/>
              <a:gd name="connsiteY26" fmla="*/ 895350 h 1041401"/>
              <a:gd name="connsiteX27" fmla="*/ 939800 w 1492250"/>
              <a:gd name="connsiteY27" fmla="*/ 901700 h 1041401"/>
              <a:gd name="connsiteX28" fmla="*/ 977900 w 1492250"/>
              <a:gd name="connsiteY28" fmla="*/ 914400 h 1041401"/>
              <a:gd name="connsiteX29" fmla="*/ 1022350 w 1492250"/>
              <a:gd name="connsiteY29" fmla="*/ 927100 h 1041401"/>
              <a:gd name="connsiteX30" fmla="*/ 1047750 w 1492250"/>
              <a:gd name="connsiteY30" fmla="*/ 933450 h 1041401"/>
              <a:gd name="connsiteX31" fmla="*/ 1092200 w 1492250"/>
              <a:gd name="connsiteY31" fmla="*/ 946150 h 1041401"/>
              <a:gd name="connsiteX32" fmla="*/ 1130300 w 1492250"/>
              <a:gd name="connsiteY32" fmla="*/ 952500 h 1041401"/>
              <a:gd name="connsiteX33" fmla="*/ 1149350 w 1492250"/>
              <a:gd name="connsiteY33" fmla="*/ 958850 h 1041401"/>
              <a:gd name="connsiteX34" fmla="*/ 1174750 w 1492250"/>
              <a:gd name="connsiteY34" fmla="*/ 965200 h 1041401"/>
              <a:gd name="connsiteX35" fmla="*/ 1193800 w 1492250"/>
              <a:gd name="connsiteY35" fmla="*/ 971550 h 1041401"/>
              <a:gd name="connsiteX36" fmla="*/ 1257300 w 1492250"/>
              <a:gd name="connsiteY36" fmla="*/ 984250 h 1041401"/>
              <a:gd name="connsiteX37" fmla="*/ 1276350 w 1492250"/>
              <a:gd name="connsiteY37" fmla="*/ 990600 h 1041401"/>
              <a:gd name="connsiteX38" fmla="*/ 1308100 w 1492250"/>
              <a:gd name="connsiteY38" fmla="*/ 1003300 h 1041401"/>
              <a:gd name="connsiteX39" fmla="*/ 1352550 w 1492250"/>
              <a:gd name="connsiteY39" fmla="*/ 1009650 h 1041401"/>
              <a:gd name="connsiteX40" fmla="*/ 1403350 w 1492250"/>
              <a:gd name="connsiteY40" fmla="*/ 1022350 h 1041401"/>
              <a:gd name="connsiteX41" fmla="*/ 1422400 w 1492250"/>
              <a:gd name="connsiteY41" fmla="*/ 1028700 h 1041401"/>
              <a:gd name="connsiteX42" fmla="*/ 1492250 w 1492250"/>
              <a:gd name="connsiteY42" fmla="*/ 1041400 h 104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492250" h="1041401">
                <a:moveTo>
                  <a:pt x="0" y="0"/>
                </a:moveTo>
                <a:cubicBezTo>
                  <a:pt x="2117" y="40217"/>
                  <a:pt x="1355" y="80689"/>
                  <a:pt x="6350" y="120650"/>
                </a:cubicBezTo>
                <a:cubicBezTo>
                  <a:pt x="7764" y="131961"/>
                  <a:pt x="15048" y="141727"/>
                  <a:pt x="19050" y="152400"/>
                </a:cubicBezTo>
                <a:cubicBezTo>
                  <a:pt x="21400" y="158667"/>
                  <a:pt x="21806" y="165803"/>
                  <a:pt x="25400" y="171450"/>
                </a:cubicBezTo>
                <a:cubicBezTo>
                  <a:pt x="84184" y="263826"/>
                  <a:pt x="42043" y="192692"/>
                  <a:pt x="82550" y="241300"/>
                </a:cubicBezTo>
                <a:cubicBezTo>
                  <a:pt x="87436" y="247163"/>
                  <a:pt x="90180" y="254646"/>
                  <a:pt x="95250" y="260350"/>
                </a:cubicBezTo>
                <a:cubicBezTo>
                  <a:pt x="107182" y="273774"/>
                  <a:pt x="123387" y="283506"/>
                  <a:pt x="133350" y="298450"/>
                </a:cubicBezTo>
                <a:cubicBezTo>
                  <a:pt x="167652" y="349903"/>
                  <a:pt x="121096" y="282768"/>
                  <a:pt x="165100" y="336550"/>
                </a:cubicBezTo>
                <a:cubicBezTo>
                  <a:pt x="178504" y="352932"/>
                  <a:pt x="191459" y="369738"/>
                  <a:pt x="203200" y="387350"/>
                </a:cubicBezTo>
                <a:cubicBezTo>
                  <a:pt x="217382" y="408624"/>
                  <a:pt x="239774" y="442974"/>
                  <a:pt x="254000" y="457200"/>
                </a:cubicBezTo>
                <a:lnTo>
                  <a:pt x="298450" y="501650"/>
                </a:lnTo>
                <a:cubicBezTo>
                  <a:pt x="306917" y="510117"/>
                  <a:pt x="316666" y="517471"/>
                  <a:pt x="323850" y="527050"/>
                </a:cubicBezTo>
                <a:cubicBezTo>
                  <a:pt x="330200" y="535517"/>
                  <a:pt x="335416" y="544966"/>
                  <a:pt x="342900" y="552450"/>
                </a:cubicBezTo>
                <a:cubicBezTo>
                  <a:pt x="350384" y="559934"/>
                  <a:pt x="360335" y="564531"/>
                  <a:pt x="368300" y="571500"/>
                </a:cubicBezTo>
                <a:cubicBezTo>
                  <a:pt x="409722" y="607744"/>
                  <a:pt x="391471" y="608263"/>
                  <a:pt x="457200" y="647700"/>
                </a:cubicBezTo>
                <a:cubicBezTo>
                  <a:pt x="593243" y="729326"/>
                  <a:pt x="454935" y="645818"/>
                  <a:pt x="571500" y="717550"/>
                </a:cubicBezTo>
                <a:cubicBezTo>
                  <a:pt x="582011" y="724019"/>
                  <a:pt x="593376" y="729195"/>
                  <a:pt x="603250" y="736600"/>
                </a:cubicBezTo>
                <a:cubicBezTo>
                  <a:pt x="611717" y="742950"/>
                  <a:pt x="619461" y="750399"/>
                  <a:pt x="628650" y="755650"/>
                </a:cubicBezTo>
                <a:cubicBezTo>
                  <a:pt x="634462" y="758971"/>
                  <a:pt x="641807" y="758827"/>
                  <a:pt x="647700" y="762000"/>
                </a:cubicBezTo>
                <a:cubicBezTo>
                  <a:pt x="669434" y="773703"/>
                  <a:pt x="691453" y="785289"/>
                  <a:pt x="711200" y="800100"/>
                </a:cubicBezTo>
                <a:cubicBezTo>
                  <a:pt x="716953" y="804414"/>
                  <a:pt x="746365" y="827207"/>
                  <a:pt x="755650" y="831850"/>
                </a:cubicBezTo>
                <a:cubicBezTo>
                  <a:pt x="761637" y="834843"/>
                  <a:pt x="768713" y="835207"/>
                  <a:pt x="774700" y="838200"/>
                </a:cubicBezTo>
                <a:cubicBezTo>
                  <a:pt x="785739" y="843720"/>
                  <a:pt x="795411" y="851730"/>
                  <a:pt x="806450" y="857250"/>
                </a:cubicBezTo>
                <a:cubicBezTo>
                  <a:pt x="816645" y="862348"/>
                  <a:pt x="827488" y="866055"/>
                  <a:pt x="838200" y="869950"/>
                </a:cubicBezTo>
                <a:cubicBezTo>
                  <a:pt x="850781" y="874525"/>
                  <a:pt x="863600" y="878417"/>
                  <a:pt x="876300" y="882650"/>
                </a:cubicBezTo>
                <a:lnTo>
                  <a:pt x="895350" y="889000"/>
                </a:lnTo>
                <a:cubicBezTo>
                  <a:pt x="901700" y="891117"/>
                  <a:pt x="907906" y="893727"/>
                  <a:pt x="914400" y="895350"/>
                </a:cubicBezTo>
                <a:cubicBezTo>
                  <a:pt x="922867" y="897467"/>
                  <a:pt x="931441" y="899192"/>
                  <a:pt x="939800" y="901700"/>
                </a:cubicBezTo>
                <a:cubicBezTo>
                  <a:pt x="952622" y="905547"/>
                  <a:pt x="964913" y="911153"/>
                  <a:pt x="977900" y="914400"/>
                </a:cubicBezTo>
                <a:cubicBezTo>
                  <a:pt x="1057305" y="934251"/>
                  <a:pt x="958581" y="908880"/>
                  <a:pt x="1022350" y="927100"/>
                </a:cubicBezTo>
                <a:cubicBezTo>
                  <a:pt x="1030741" y="929498"/>
                  <a:pt x="1039359" y="931052"/>
                  <a:pt x="1047750" y="933450"/>
                </a:cubicBezTo>
                <a:cubicBezTo>
                  <a:pt x="1075993" y="941520"/>
                  <a:pt x="1059115" y="939533"/>
                  <a:pt x="1092200" y="946150"/>
                </a:cubicBezTo>
                <a:cubicBezTo>
                  <a:pt x="1104825" y="948675"/>
                  <a:pt x="1117731" y="949707"/>
                  <a:pt x="1130300" y="952500"/>
                </a:cubicBezTo>
                <a:cubicBezTo>
                  <a:pt x="1136834" y="953952"/>
                  <a:pt x="1142914" y="957011"/>
                  <a:pt x="1149350" y="958850"/>
                </a:cubicBezTo>
                <a:cubicBezTo>
                  <a:pt x="1157741" y="961248"/>
                  <a:pt x="1166359" y="962802"/>
                  <a:pt x="1174750" y="965200"/>
                </a:cubicBezTo>
                <a:cubicBezTo>
                  <a:pt x="1181186" y="967039"/>
                  <a:pt x="1187278" y="970045"/>
                  <a:pt x="1193800" y="971550"/>
                </a:cubicBezTo>
                <a:cubicBezTo>
                  <a:pt x="1214833" y="976404"/>
                  <a:pt x="1236822" y="977424"/>
                  <a:pt x="1257300" y="984250"/>
                </a:cubicBezTo>
                <a:cubicBezTo>
                  <a:pt x="1263650" y="986367"/>
                  <a:pt x="1270083" y="988250"/>
                  <a:pt x="1276350" y="990600"/>
                </a:cubicBezTo>
                <a:cubicBezTo>
                  <a:pt x="1287023" y="994602"/>
                  <a:pt x="1297042" y="1000535"/>
                  <a:pt x="1308100" y="1003300"/>
                </a:cubicBezTo>
                <a:cubicBezTo>
                  <a:pt x="1322620" y="1006930"/>
                  <a:pt x="1337733" y="1007533"/>
                  <a:pt x="1352550" y="1009650"/>
                </a:cubicBezTo>
                <a:cubicBezTo>
                  <a:pt x="1396096" y="1024165"/>
                  <a:pt x="1342048" y="1007025"/>
                  <a:pt x="1403350" y="1022350"/>
                </a:cubicBezTo>
                <a:cubicBezTo>
                  <a:pt x="1409844" y="1023973"/>
                  <a:pt x="1415878" y="1027195"/>
                  <a:pt x="1422400" y="1028700"/>
                </a:cubicBezTo>
                <a:cubicBezTo>
                  <a:pt x="1479232" y="1041815"/>
                  <a:pt x="1465172" y="1041400"/>
                  <a:pt x="1492250" y="1041400"/>
                </a:cubicBezTo>
              </a:path>
            </a:pathLst>
          </a:custGeom>
          <a:ln w="190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5DC8DB-3265-9DFE-FEDA-D950AEE3911A}"/>
              </a:ext>
            </a:extLst>
          </p:cNvPr>
          <p:cNvSpPr txBox="1"/>
          <p:nvPr/>
        </p:nvSpPr>
        <p:spPr>
          <a:xfrm>
            <a:off x="681559" y="4133946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BSA sign change</a:t>
            </a:r>
          </a:p>
        </p:txBody>
      </p:sp>
    </p:spTree>
    <p:extLst>
      <p:ext uri="{BB962C8B-B14F-4D97-AF65-F5344CB8AC3E}">
        <p14:creationId xmlns:p14="http://schemas.microsoft.com/office/powerpoint/2010/main" val="36626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E85A5-DCD1-104A-AA34-ED1F5C5B4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0032"/>
            <a:ext cx="8229600" cy="636585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A7EC75-67E9-E244-8A14-EB29DB4CC3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1163637"/>
                <a:ext cx="7772400" cy="4530725"/>
              </a:xfrm>
            </p:spPr>
            <p:txBody>
              <a:bodyPr/>
              <a:lstStyle/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3D structure of the nucleon and GPD framework</a:t>
                </a:r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DVCS and TCS</a:t>
                </a:r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Extraction of GPDs from experimental observables </a:t>
                </a:r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Opportunities with DDVCS</a:t>
                </a:r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>
                    <a:latin typeface="Symbol" pitchFamily="2" charset="2"/>
                  </a:rPr>
                  <a:t>m</a:t>
                </a:r>
                <a:r>
                  <a:rPr lang="en-US" sz="2400" dirty="0"/>
                  <a:t>CLAS12 for operations @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37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Experimental projections</a:t>
                </a:r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Reach at higher energies</a:t>
                </a:r>
              </a:p>
              <a:p>
                <a:pPr marL="230198" indent="-230198">
                  <a:buClr>
                    <a:schemeClr val="tx1"/>
                  </a:buClr>
                </a:pPr>
                <a:r>
                  <a:rPr lang="en-US" sz="2400" dirty="0"/>
                  <a:t>Summary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A7EC75-67E9-E244-8A14-EB29DB4CC3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163637"/>
                <a:ext cx="7772400" cy="4530725"/>
              </a:xfrm>
              <a:blipFill>
                <a:blip r:embed="rId3"/>
                <a:stretch>
                  <a:fillRect l="-326" t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93A46-6B47-8248-AE02-E64A0B30C7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</p:spTree>
    <p:extLst>
      <p:ext uri="{BB962C8B-B14F-4D97-AF65-F5344CB8AC3E}">
        <p14:creationId xmlns:p14="http://schemas.microsoft.com/office/powerpoint/2010/main" val="46000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4852A8-9A84-F14B-870E-75EF9B9CB8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>
                    <a:tint val="75000"/>
                  </a:srgbClr>
                </a:solidFill>
                <a:latin typeface="Arial" charset="0"/>
                <a:ea typeface="ＭＳ Ｐゴシック" charset="0"/>
              </a:rPr>
              <a:t>S. Stepanyan, Hadron femtography, Aug. 7-11, JLAB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FBA594-C13A-7645-A7E2-3F4741463D2E}"/>
              </a:ext>
            </a:extLst>
          </p:cNvPr>
          <p:cNvSpPr txBox="1">
            <a:spLocks/>
          </p:cNvSpPr>
          <p:nvPr/>
        </p:nvSpPr>
        <p:spPr bwMode="auto">
          <a:xfrm>
            <a:off x="393468" y="228600"/>
            <a:ext cx="8217132" cy="54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39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59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79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How about 20+ GeV?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8E803-574C-764F-ACAF-98E0BF36A2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87"/>
          <a:stretch/>
        </p:blipFill>
        <p:spPr>
          <a:xfrm>
            <a:off x="339261" y="3505200"/>
            <a:ext cx="2776667" cy="2560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584079-AE9F-B04D-A42C-4F3AA58FD3BB}"/>
              </a:ext>
            </a:extLst>
          </p:cNvPr>
          <p:cNvSpPr txBox="1"/>
          <p:nvPr/>
        </p:nvSpPr>
        <p:spPr>
          <a:xfrm>
            <a:off x="827624" y="3675287"/>
            <a:ext cx="899970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11 GeV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1490FD-EC6F-FA46-8659-D82D3A58A0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1"/>
          <a:stretch/>
        </p:blipFill>
        <p:spPr>
          <a:xfrm>
            <a:off x="3039551" y="3505200"/>
            <a:ext cx="2760097" cy="2560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6597F0-5532-1C4E-949D-7A0ED289F7D3}"/>
              </a:ext>
            </a:extLst>
          </p:cNvPr>
          <p:cNvSpPr txBox="1"/>
          <p:nvPr/>
        </p:nvSpPr>
        <p:spPr>
          <a:xfrm>
            <a:off x="4411379" y="5108574"/>
            <a:ext cx="1091072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22 GeV 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453418B6-0EEC-F14B-86BE-03F7D7D8DC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774" y="3357212"/>
            <a:ext cx="2808370" cy="274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C2165C-30E2-2C44-B156-E315E51D68A7}"/>
              </a:ext>
            </a:extLst>
          </p:cNvPr>
          <p:cNvSpPr txBox="1"/>
          <p:nvPr/>
        </p:nvSpPr>
        <p:spPr>
          <a:xfrm>
            <a:off x="7069273" y="4532604"/>
            <a:ext cx="1440221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ea typeface="+mn-lt"/>
                <a:cs typeface="+mn-lt"/>
              </a:rPr>
              <a:t>0.3 &lt; Q'</a:t>
            </a:r>
            <a:r>
              <a:rPr lang="en-US" sz="1050" baseline="30000" dirty="0">
                <a:ea typeface="+mn-lt"/>
                <a:cs typeface="+mn-lt"/>
              </a:rPr>
              <a:t>2</a:t>
            </a:r>
            <a:r>
              <a:rPr lang="en-US" sz="1050" dirty="0">
                <a:ea typeface="+mn-lt"/>
                <a:cs typeface="+mn-lt"/>
              </a:rPr>
              <a:t>  &lt; 0.6 GeV</a:t>
            </a:r>
            <a:r>
              <a:rPr lang="en-US" sz="1050" baseline="30000" dirty="0">
                <a:ea typeface="+mn-lt"/>
                <a:cs typeface="+mn-lt"/>
              </a:rPr>
              <a:t>2</a:t>
            </a:r>
          </a:p>
          <a:p>
            <a:r>
              <a:rPr lang="en-US" sz="1050" dirty="0"/>
              <a:t>0.2 &lt; </a:t>
            </a:r>
            <a:r>
              <a:rPr lang="en-US" sz="1050" dirty="0" err="1"/>
              <a:t>x</a:t>
            </a:r>
            <a:r>
              <a:rPr lang="en-US" sz="1050" baseline="-25000" dirty="0" err="1"/>
              <a:t>B</a:t>
            </a:r>
            <a:r>
              <a:rPr lang="en-US" sz="1050" dirty="0"/>
              <a:t> &lt; 0.3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428DCE0-FFE1-5448-9DE1-E164D545B67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63740" y="3092900"/>
                <a:ext cx="2983124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𝐶𝐿𝐴𝑆</m:t>
                      </m:r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12, </m:t>
                      </m:r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𝑒𝑝</m:t>
                      </m:r>
                      <m:r>
                        <a:rPr lang="en-US"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1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428DCE0-FFE1-5448-9DE1-E164D545B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740" y="3092900"/>
                <a:ext cx="2983124" cy="323165"/>
              </a:xfrm>
              <a:prstGeom prst="rect">
                <a:avLst/>
              </a:prstGeom>
              <a:blipFill>
                <a:blip r:embed="rId5"/>
                <a:stretch>
                  <a:fillRect l="-2119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3C7EFCB-A3DB-6B44-B1AB-A52538AD6598}"/>
              </a:ext>
            </a:extLst>
          </p:cNvPr>
          <p:cNvSpPr txBox="1"/>
          <p:nvPr/>
        </p:nvSpPr>
        <p:spPr>
          <a:xfrm>
            <a:off x="393468" y="946331"/>
            <a:ext cx="821713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CLAS12 will perform with higher energy beams, providing a significant coverage at large Q</a:t>
            </a:r>
            <a:r>
              <a:rPr lang="en-US" baseline="30000" dirty="0"/>
              <a:t>2</a:t>
            </a:r>
            <a:r>
              <a:rPr lang="en-US" dirty="0"/>
              <a:t>.</a:t>
            </a:r>
          </a:p>
          <a:p>
            <a:pPr marL="1778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Incremental improvements of the tracking detectors can help to retain momentum resolution for high momentum tracks.</a:t>
            </a:r>
          </a:p>
          <a:p>
            <a:pPr marL="177800" indent="-1778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Available PID will be sufficient for exclusive and for the most of semi-inclusive reactions.    </a:t>
            </a:r>
          </a:p>
        </p:txBody>
      </p:sp>
    </p:spTree>
    <p:extLst>
      <p:ext uri="{BB962C8B-B14F-4D97-AF65-F5344CB8AC3E}">
        <p14:creationId xmlns:p14="http://schemas.microsoft.com/office/powerpoint/2010/main" val="14506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7815"/>
            <a:ext cx="82296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Arial" charset="0"/>
                <a:cs typeface="+mj-cs"/>
              </a:rPr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51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12750" y="990600"/>
                <a:ext cx="8229600" cy="5029200"/>
              </a:xfrm>
            </p:spPr>
            <p:txBody>
              <a:bodyPr/>
              <a:lstStyle/>
              <a:p>
                <a:pPr marL="230198" indent="-230198">
                  <a:spcBef>
                    <a:spcPts val="1200"/>
                  </a:spcBef>
                  <a:buClr>
                    <a:srgbClr val="CC9900"/>
                  </a:buClr>
                </a:pPr>
                <a:r>
                  <a:rPr lang="en-US" sz="1800" dirty="0"/>
                  <a:t>The description of the partonic structure of hadronic matter is a major thrust of the </a:t>
                </a:r>
                <a:r>
                  <a:rPr lang="en-US" sz="1800" dirty="0" err="1"/>
                  <a:t>JLab</a:t>
                </a:r>
                <a:r>
                  <a:rPr lang="en-US" sz="1800" dirty="0"/>
                  <a:t> 12 GeV. </a:t>
                </a:r>
              </a:p>
              <a:p>
                <a:pPr marL="230198" indent="-230198">
                  <a:spcBef>
                    <a:spcPts val="1200"/>
                  </a:spcBef>
                  <a:buClr>
                    <a:srgbClr val="CC9900"/>
                  </a:buClr>
                </a:pPr>
                <a:r>
                  <a:rPr lang="en-US" sz="1800" dirty="0">
                    <a:effectLst/>
                  </a:rPr>
                  <a:t>The Compton scattering is the golden reaction for mapping GPDs, and a large set of data from DVCS and TCS measurements are already available for phenomenological analysis. </a:t>
                </a:r>
              </a:p>
              <a:p>
                <a:pPr marL="230198" indent="-230198">
                  <a:spcBef>
                    <a:spcPts val="1200"/>
                  </a:spcBef>
                  <a:buClr>
                    <a:srgbClr val="CC9900"/>
                  </a:buClr>
                </a:pPr>
                <a:r>
                  <a:rPr lang="en-US" sz="1800" dirty="0"/>
                  <a:t>These data (DVCS &amp; TCS) are crucially important yet limited for inferring information on GPDs from experimental observables, as one of the GPD variables (𝑥) is completely integrated out. </a:t>
                </a:r>
              </a:p>
              <a:p>
                <a:pPr marL="230198" indent="-230198">
                  <a:spcBef>
                    <a:spcPts val="1200"/>
                  </a:spcBef>
                  <a:buClr>
                    <a:srgbClr val="CC9900"/>
                  </a:buClr>
                </a:pPr>
                <a:r>
                  <a:rPr lang="en-US" sz="1800" dirty="0"/>
                  <a:t>Double DVCS, on the other hand, allows mapping of GPDs in the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dirty="0"/>
                  <a:t>-space, and Jefferson lab, home to high luminosity experiments, is the only place DDVCS can be studied. </a:t>
                </a:r>
              </a:p>
              <a:p>
                <a:pPr marL="230198" indent="-230198">
                  <a:spcBef>
                    <a:spcPts val="1200"/>
                  </a:spcBef>
                  <a:buClr>
                    <a:srgbClr val="CC9900"/>
                  </a:buClr>
                </a:pPr>
                <a:r>
                  <a:rPr lang="en-US" sz="1800" dirty="0"/>
                  <a:t>CLAS12 in Hall B, with modest upgrades, and </a:t>
                </a:r>
                <a:r>
                  <a:rPr lang="en-US" sz="1800" dirty="0" err="1"/>
                  <a:t>SoLiD</a:t>
                </a:r>
                <a:r>
                  <a:rPr lang="en-US" sz="1800" dirty="0"/>
                  <a:t> in Hall-A, can provide a wealth of data on DDVCS in a wide kinematic range.</a:t>
                </a:r>
              </a:p>
              <a:p>
                <a:pPr marL="230198" indent="-230198">
                  <a:spcBef>
                    <a:spcPts val="1200"/>
                  </a:spcBef>
                  <a:buClr>
                    <a:srgbClr val="CC9900"/>
                  </a:buClr>
                </a:pPr>
                <a:r>
                  <a:rPr lang="en-US" sz="1800" dirty="0"/>
                  <a:t>Also, exciting opportunities for DDVCS exist with positron beams and high energy, &gt;20 GeV, machine.</a:t>
                </a:r>
              </a:p>
            </p:txBody>
          </p:sp>
        </mc:Choice>
        <mc:Fallback>
          <p:sp>
            <p:nvSpPr>
              <p:cNvPr id="6451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2750" y="990600"/>
                <a:ext cx="8229600" cy="5029200"/>
              </a:xfrm>
              <a:blipFill>
                <a:blip r:embed="rId3"/>
                <a:stretch>
                  <a:fillRect t="-756" r="-462" b="-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xi_vs_x_KinBin2_Run_2.png">
            <a:extLst>
              <a:ext uri="{FF2B5EF4-FFF2-40B4-BE49-F238E27FC236}">
                <a16:creationId xmlns:a16="http://schemas.microsoft.com/office/drawing/2014/main" id="{42731FBE-10FF-C2F9-1032-A733C8F847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42" r="-188" b="-103"/>
          <a:stretch/>
        </p:blipFill>
        <p:spPr>
          <a:xfrm>
            <a:off x="1488762" y="3735241"/>
            <a:ext cx="2595929" cy="2377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3C05D0-50BA-BAAD-8CF1-624713498534}"/>
              </a:ext>
            </a:extLst>
          </p:cNvPr>
          <p:cNvSpPr txBox="1"/>
          <p:nvPr/>
        </p:nvSpPr>
        <p:spPr>
          <a:xfrm>
            <a:off x="1967321" y="3577422"/>
            <a:ext cx="1702364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Bin2 scan over Q'</a:t>
            </a:r>
            <a:r>
              <a:rPr lang="en-US" sz="1400" baseline="30000" dirty="0"/>
              <a:t>2</a:t>
            </a:r>
            <a:r>
              <a:rPr lang="en-US" sz="1400" dirty="0"/>
              <a:t>.</a:t>
            </a:r>
          </a:p>
        </p:txBody>
      </p:sp>
      <p:pic>
        <p:nvPicPr>
          <p:cNvPr id="10" name="Picture 10" descr="xi_vs_x_KinBin3_Run_2.png">
            <a:extLst>
              <a:ext uri="{FF2B5EF4-FFF2-40B4-BE49-F238E27FC236}">
                <a16:creationId xmlns:a16="http://schemas.microsoft.com/office/drawing/2014/main" id="{1BDA8ED4-8489-7D9A-228C-E426D36D93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83" r="-192" b="-197"/>
          <a:stretch/>
        </p:blipFill>
        <p:spPr>
          <a:xfrm>
            <a:off x="4038600" y="3733800"/>
            <a:ext cx="2599364" cy="23774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2B1D6C-BDFB-E464-6C1F-C06C4EDDCB97}"/>
              </a:ext>
            </a:extLst>
          </p:cNvPr>
          <p:cNvSpPr txBox="1"/>
          <p:nvPr/>
        </p:nvSpPr>
        <p:spPr>
          <a:xfrm>
            <a:off x="4566685" y="3571176"/>
            <a:ext cx="1702364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Bin3 scan over Q'</a:t>
            </a:r>
            <a:r>
              <a:rPr lang="en-US" sz="1400" baseline="30000" dirty="0"/>
              <a:t>2</a:t>
            </a:r>
            <a:r>
              <a:rPr lang="en-US" sz="1400" dirty="0"/>
              <a:t>.</a:t>
            </a:r>
          </a:p>
        </p:txBody>
      </p:sp>
      <p:pic>
        <p:nvPicPr>
          <p:cNvPr id="2" name="Picture 12" descr="Qp2_vs_Q2_Bin2_Run_2.png">
            <a:extLst>
              <a:ext uri="{FF2B5EF4-FFF2-40B4-BE49-F238E27FC236}">
                <a16:creationId xmlns:a16="http://schemas.microsoft.com/office/drawing/2014/main" id="{DB84A91F-7F13-44B4-38CF-1463DDE53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15" r="-192" b="-106"/>
          <a:stretch/>
        </p:blipFill>
        <p:spPr>
          <a:xfrm>
            <a:off x="1596202" y="1325415"/>
            <a:ext cx="2470477" cy="2286000"/>
          </a:xfrm>
          <a:prstGeom prst="rect">
            <a:avLst/>
          </a:prstGeom>
        </p:spPr>
      </p:pic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5FA64245-7618-5BE0-74D6-2DEBC25272E8}"/>
              </a:ext>
            </a:extLst>
          </p:cNvPr>
          <p:cNvSpPr/>
          <p:nvPr/>
        </p:nvSpPr>
        <p:spPr>
          <a:xfrm>
            <a:off x="2273837" y="1645547"/>
            <a:ext cx="625928" cy="26307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200">
                <a:cs typeface="Calibri"/>
              </a:rPr>
              <a:t>Bin2</a:t>
            </a:r>
          </a:p>
        </p:txBody>
      </p:sp>
      <p:pic>
        <p:nvPicPr>
          <p:cNvPr id="13" name="Picture 14" descr="Qp2_vs_Q2_Bin3_Run_2.png">
            <a:extLst>
              <a:ext uri="{FF2B5EF4-FFF2-40B4-BE49-F238E27FC236}">
                <a16:creationId xmlns:a16="http://schemas.microsoft.com/office/drawing/2014/main" id="{5523009D-C5E4-9A47-898E-11C9EF126D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39" r="-194" b="-198"/>
          <a:stretch/>
        </p:blipFill>
        <p:spPr>
          <a:xfrm>
            <a:off x="4161739" y="1332674"/>
            <a:ext cx="2488925" cy="2286000"/>
          </a:xfrm>
          <a:prstGeom prst="rect">
            <a:avLst/>
          </a:prstGeom>
        </p:spPr>
      </p:pic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4FB7603B-8F48-26AD-7641-3DC8ABA8A2BA}"/>
              </a:ext>
            </a:extLst>
          </p:cNvPr>
          <p:cNvSpPr/>
          <p:nvPr/>
        </p:nvSpPr>
        <p:spPr>
          <a:xfrm>
            <a:off x="4872802" y="1645547"/>
            <a:ext cx="625928" cy="26307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200">
                <a:cs typeface="Calibri"/>
              </a:rPr>
              <a:t>Bin3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2FCD197-32F1-2A3E-B0E0-9D4319B3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4467"/>
            <a:ext cx="7620000" cy="74613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More kinematics to explore </a:t>
            </a:r>
          </a:p>
        </p:txBody>
      </p:sp>
    </p:spTree>
    <p:extLst>
      <p:ext uri="{BB962C8B-B14F-4D97-AF65-F5344CB8AC3E}">
        <p14:creationId xmlns:p14="http://schemas.microsoft.com/office/powerpoint/2010/main" val="32392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B5D5D-3733-DD96-8811-1454EED970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142DB-A90B-7B37-FDE0-487BCD1F2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47800"/>
            <a:ext cx="5298030" cy="3657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0C2DE5-0FD9-9ADB-4246-302A68E5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4467"/>
            <a:ext cx="7620000" cy="746133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CLAS12 </a:t>
            </a:r>
            <a:r>
              <a:rPr lang="en-US" sz="3200" dirty="0" err="1">
                <a:latin typeface="+mn-lt"/>
              </a:rPr>
              <a:t>ECal</a:t>
            </a:r>
            <a:r>
              <a:rPr lang="en-US" sz="3200" dirty="0">
                <a:latin typeface="+mn-lt"/>
              </a:rPr>
              <a:t> for muon ID</a:t>
            </a:r>
          </a:p>
        </p:txBody>
      </p:sp>
    </p:spTree>
    <p:extLst>
      <p:ext uri="{BB962C8B-B14F-4D97-AF65-F5344CB8AC3E}">
        <p14:creationId xmlns:p14="http://schemas.microsoft.com/office/powerpoint/2010/main" val="40713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AFEAB-2B7A-C249-A9D0-9E5A4C60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40" y="228600"/>
            <a:ext cx="8312727" cy="602129"/>
          </a:xfrm>
        </p:spPr>
        <p:txBody>
          <a:bodyPr/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More with higher energy: </a:t>
            </a:r>
            <a:r>
              <a:rPr lang="en-US" sz="2400">
                <a:latin typeface="+mn-lt"/>
              </a:rPr>
              <a:t>XYZ spectroscopy</a:t>
            </a:r>
            <a:endParaRPr lang="en-US" sz="2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C24C4-9F50-0847-877B-74B62B4D2D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19400" y="6188075"/>
            <a:ext cx="3124200" cy="365125"/>
          </a:xfrm>
        </p:spPr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6DD322A-B19E-BB4F-A51D-5609E161BB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0519" y="954294"/>
                <a:ext cx="8320149" cy="1946883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 defTabSz="685800" fontAlgn="auto">
                  <a:spcBef>
                    <a:spcPts val="450"/>
                  </a:spcBef>
                  <a:spcAft>
                    <a:spcPts val="0"/>
                  </a:spcAft>
                  <a:defRPr/>
                </a:pPr>
                <a:r>
                  <a:rPr lang="en-US" sz="1800">
                    <a:solidFill>
                      <a:sysClr val="windowText" lastClr="000000"/>
                    </a:solidFill>
                    <a:latin typeface="Calibri" panose="020F0502020204030204"/>
                  </a:rPr>
                  <a:t>Several states in </a:t>
                </a:r>
                <a:r>
                  <a:rPr lang="en-US" sz="1800" err="1">
                    <a:solidFill>
                      <a:sysClr val="windowText" lastClr="000000"/>
                    </a:solidFill>
                    <a:latin typeface="Calibri" panose="020F0502020204030204"/>
                  </a:rPr>
                  <a:t>charmonium</a:t>
                </a:r>
                <a:r>
                  <a:rPr lang="en-US" sz="1800">
                    <a:solidFill>
                      <a:sysClr val="windowText" lastClr="000000"/>
                    </a:solidFill>
                    <a:latin typeface="Calibri" panose="020F0502020204030204"/>
                  </a:rPr>
                  <a:t> region have been discovered that do not fit into a simple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800">
                    <a:solidFill>
                      <a:sysClr val="windowText" lastClr="000000"/>
                    </a:solidFill>
                    <a:latin typeface="Calibri" panose="020F0502020204030204"/>
                  </a:rPr>
                  <a:t> model.</a:t>
                </a:r>
              </a:p>
              <a:p>
                <a:pPr marL="171450" indent="-171450" defTabSz="685800" fontAlgn="auto">
                  <a:spcBef>
                    <a:spcPts val="450"/>
                  </a:spcBef>
                  <a:spcAft>
                    <a:spcPts val="0"/>
                  </a:spcAft>
                  <a:defRPr/>
                </a:pPr>
                <a:r>
                  <a:rPr lang="en-US" sz="1800">
                    <a:solidFill>
                      <a:sysClr val="windowText" lastClr="000000"/>
                    </a:solidFill>
                    <a:latin typeface="Calibri" panose="020F0502020204030204"/>
                  </a:rPr>
                  <a:t>JLAB energy upgrade (20+ GeV) will open a phase space for photoproduction of  some of these states.</a:t>
                </a:r>
              </a:p>
              <a:p>
                <a:pPr marL="171450" indent="-171450" defTabSz="685800" fontAlgn="auto">
                  <a:spcBef>
                    <a:spcPts val="450"/>
                  </a:spcBef>
                  <a:spcAft>
                    <a:spcPts val="0"/>
                  </a:spcAft>
                  <a:defRPr/>
                </a:pPr>
                <a:r>
                  <a:rPr lang="en-US" sz="1800">
                    <a:solidFill>
                      <a:prstClr val="black"/>
                    </a:solidFill>
                    <a:latin typeface="Calibri" panose="020F0502020204030204"/>
                  </a:rPr>
                  <a:t>𝝁CLAS12 at 10</a:t>
                </a:r>
                <a:r>
                  <a:rPr lang="en-US" sz="1800" baseline="30000">
                    <a:solidFill>
                      <a:prstClr val="black"/>
                    </a:solidFill>
                    <a:latin typeface="Calibri" panose="020F0502020204030204"/>
                  </a:rPr>
                  <a:t>37</a:t>
                </a:r>
                <a:r>
                  <a:rPr lang="en-US" sz="1800">
                    <a:solidFill>
                      <a:prstClr val="black"/>
                    </a:solidFill>
                    <a:latin typeface="Calibri" panose="020F0502020204030204"/>
                  </a:rPr>
                  <a:t> cm</a:t>
                </a:r>
                <a:r>
                  <a:rPr lang="en-US" sz="1800" baseline="30000">
                    <a:solidFill>
                      <a:prstClr val="black"/>
                    </a:solidFill>
                    <a:latin typeface="Calibri" panose="020F0502020204030204"/>
                  </a:rPr>
                  <a:t>-2 </a:t>
                </a:r>
                <a:r>
                  <a:rPr lang="en-US" sz="1800">
                    <a:solidFill>
                      <a:prstClr val="black"/>
                    </a:solidFill>
                    <a:latin typeface="Calibri" panose="020F0502020204030204"/>
                  </a:rPr>
                  <a:t>sec</a:t>
                </a:r>
                <a:r>
                  <a:rPr lang="en-US" sz="1800" baseline="30000">
                    <a:solidFill>
                      <a:prstClr val="black"/>
                    </a:solidFill>
                    <a:latin typeface="Calibri" panose="020F0502020204030204"/>
                  </a:rPr>
                  <a:t>-1 </a:t>
                </a:r>
                <a:r>
                  <a:rPr lang="en-US" sz="1800">
                    <a:solidFill>
                      <a:sysClr val="windowText" lastClr="000000"/>
                    </a:solidFill>
                    <a:latin typeface="Calibri" panose="020F0502020204030204"/>
                  </a:rPr>
                  <a:t>will contribute in the studies of the lowest mass states. </a:t>
                </a:r>
              </a:p>
              <a:p>
                <a:pPr marL="171450" indent="-171450" defTabSz="685800" fontAlgn="auto">
                  <a:spcBef>
                    <a:spcPts val="450"/>
                  </a:spcBef>
                  <a:spcAft>
                    <a:spcPts val="0"/>
                  </a:spcAft>
                  <a:defRPr/>
                </a:pPr>
                <a:r>
                  <a:rPr lang="en-US" sz="1800">
                    <a:solidFill>
                      <a:sysClr val="windowText" lastClr="000000"/>
                    </a:solidFill>
                    <a:latin typeface="Calibri" panose="020F0502020204030204"/>
                  </a:rPr>
                  <a:t>An example, well know exotic 𝜒</a:t>
                </a:r>
                <a:r>
                  <a:rPr lang="en-US" sz="1800" baseline="-25000">
                    <a:solidFill>
                      <a:sysClr val="windowText" lastClr="000000"/>
                    </a:solidFill>
                    <a:latin typeface="Calibri" panose="020F0502020204030204"/>
                  </a:rPr>
                  <a:t>c1</a:t>
                </a:r>
                <a:r>
                  <a:rPr lang="en-US" sz="1800">
                    <a:solidFill>
                      <a:sysClr val="windowText" lastClr="000000"/>
                    </a:solidFill>
                    <a:latin typeface="Calibri" panose="020F0502020204030204"/>
                  </a:rPr>
                  <a:t>(3872), aka X(3872), first discovered by </a:t>
                </a:r>
                <a:r>
                  <a:rPr lang="en-US" sz="1800">
                    <a:solidFill>
                      <a:sysClr val="windowText" lastClr="000000"/>
                    </a:solidFill>
                    <a:latin typeface="Calibri" panose="020F0502020204030204"/>
                    <a:hlinkClick r:id="rId2"/>
                  </a:rPr>
                  <a:t>Belle in 2003</a:t>
                </a:r>
                <a:r>
                  <a:rPr lang="en-US" sz="1800">
                    <a:solidFill>
                      <a:sysClr val="windowText" lastClr="000000"/>
                    </a:solidFill>
                    <a:latin typeface="Calibri" panose="020F0502020204030204"/>
                  </a:rPr>
                  <a:t>.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6DD322A-B19E-BB4F-A51D-5609E161B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19" y="954294"/>
                <a:ext cx="8320149" cy="1946883"/>
              </a:xfrm>
              <a:prstGeom prst="rect">
                <a:avLst/>
              </a:prstGeom>
              <a:blipFill>
                <a:blip r:embed="rId3"/>
                <a:stretch>
                  <a:fillRect l="-762" t="-3247" r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5D8039-7383-8F42-9E52-F87DD1BC0C7C}"/>
                  </a:ext>
                </a:extLst>
              </p:cNvPr>
              <p:cNvSpPr txBox="1"/>
              <p:nvPr/>
            </p:nvSpPr>
            <p:spPr>
              <a:xfrm>
                <a:off x="6000348" y="3390161"/>
                <a:ext cx="3124200" cy="2208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900"/>
                  </a:spcAft>
                </a:pPr>
                <a:r>
                  <a:rPr lang="en-US">
                    <a:solidFill>
                      <a:prstClr val="black"/>
                    </a:solidFill>
                    <a:latin typeface="Calibri" panose="020F0502020204030204"/>
                  </a:rPr>
                  <a:t>𝜒</a:t>
                </a:r>
                <a:r>
                  <a:rPr lang="en-US" baseline="-25000">
                    <a:solidFill>
                      <a:prstClr val="black"/>
                    </a:solidFill>
                    <a:latin typeface="Calibri" panose="020F0502020204030204"/>
                  </a:rPr>
                  <a:t>c1</a:t>
                </a:r>
                <a:r>
                  <a:rPr lang="en-US">
                    <a:solidFill>
                      <a:prstClr val="black"/>
                    </a:solidFill>
                    <a:latin typeface="Calibri" panose="020F0502020204030204"/>
                  </a:rPr>
                  <a:t>(3872) decay modes:</a:t>
                </a:r>
              </a:p>
              <a:p>
                <a:pPr marL="177800" indent="-177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400">
                    <a:solidFill>
                      <a:prstClr val="black"/>
                    </a:solidFill>
                    <a:latin typeface="Calibri" panose="020F0502020204030204"/>
                  </a:rPr>
                  <a:t> BR= 4.3%</a:t>
                </a:r>
              </a:p>
              <a:p>
                <a:pPr lvl="2" indent="-169863"/>
                <a14:m>
                  <m:oMath xmlns:m="http://schemas.openxmlformats.org/officeDocument/2006/math"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400">
                    <a:solidFill>
                      <a:prstClr val="black"/>
                    </a:solidFill>
                    <a:latin typeface="Calibri" panose="020F0502020204030204"/>
                  </a:rPr>
                  <a:t> BR=8.28%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>
                    <a:solidFill>
                      <a:prstClr val="black"/>
                    </a:solidFill>
                    <a:latin typeface="Calibri" panose="020F0502020204030204"/>
                  </a:rPr>
                  <a:t> BR=6%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𝛾𝛾𝛾</m:t>
                    </m:r>
                    <m:sSup>
                      <m:sSup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>
                    <a:solidFill>
                      <a:prstClr val="black"/>
                    </a:solidFill>
                    <a:latin typeface="Calibri" panose="020F0502020204030204"/>
                  </a:rPr>
                  <a:t> BR≥ 2x10</a:t>
                </a:r>
                <a:r>
                  <a:rPr lang="en-US" sz="1400" baseline="30000">
                    <a:solidFill>
                      <a:prstClr val="black"/>
                    </a:solidFill>
                    <a:latin typeface="Calibri" panose="020F0502020204030204"/>
                  </a:rPr>
                  <a:t>-4</a:t>
                </a:r>
              </a:p>
              <a:p>
                <a:pPr lvl="1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77800" indent="-177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(2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>
                    <a:solidFill>
                      <a:prstClr val="black"/>
                    </a:solidFill>
                    <a:latin typeface="Calibri" panose="020F0502020204030204"/>
                  </a:rPr>
                  <a:t> BR= 4%</a:t>
                </a:r>
              </a:p>
              <a:p>
                <a:pPr lvl="2" indent="-111125"/>
                <a14:m>
                  <m:oMath xmlns:m="http://schemas.openxmlformats.org/officeDocument/2006/math"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(2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)→</m:t>
                    </m:r>
                    <m:sSup>
                      <m:sSup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>
                    <a:solidFill>
                      <a:prstClr val="black"/>
                    </a:solidFill>
                    <a:latin typeface="Calibri" panose="020F0502020204030204"/>
                  </a:rPr>
                  <a:t> BR=0.8%</a:t>
                </a:r>
              </a:p>
              <a:p>
                <a:pPr lvl="2" indent="-111125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400">
                    <a:solidFill>
                      <a:prstClr val="black"/>
                    </a:solidFill>
                    <a:latin typeface="Calibri" panose="020F0502020204030204"/>
                  </a:rPr>
                  <a:t> BR≥ 2.3x10</a:t>
                </a:r>
                <a:r>
                  <a:rPr lang="en-US" sz="1400" baseline="30000">
                    <a:solidFill>
                      <a:prstClr val="black"/>
                    </a:solidFill>
                    <a:latin typeface="Calibri" panose="020F0502020204030204"/>
                  </a:rPr>
                  <a:t>-4</a:t>
                </a:r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5D8039-7383-8F42-9E52-F87DD1BC0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348" y="3390161"/>
                <a:ext cx="3124200" cy="2208297"/>
              </a:xfrm>
              <a:prstGeom prst="rect">
                <a:avLst/>
              </a:prstGeom>
              <a:blipFill>
                <a:blip r:embed="rId4"/>
                <a:stretch>
                  <a:fillRect l="-1619" t="-1143" b="-2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B177C7D-46E5-EB40-9310-5A6964FB99B5}"/>
              </a:ext>
            </a:extLst>
          </p:cNvPr>
          <p:cNvSpPr txBox="1"/>
          <p:nvPr/>
        </p:nvSpPr>
        <p:spPr>
          <a:xfrm>
            <a:off x="3268133" y="3528963"/>
            <a:ext cx="27237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The luminosity in the energy range: 13 GeV to 22 GeV is 100 nb</a:t>
            </a:r>
            <a:r>
              <a:rPr lang="en-US" baseline="30000">
                <a:solidFill>
                  <a:prstClr val="black"/>
                </a:solidFill>
                <a:latin typeface="Calibri" panose="020F0502020204030204"/>
              </a:rPr>
              <a:t>-1</a:t>
            </a:r>
            <a:r>
              <a:rPr lang="en-US">
                <a:solidFill>
                  <a:prstClr val="black"/>
                </a:solidFill>
                <a:latin typeface="Calibri" panose="020F0502020204030204"/>
              </a:rPr>
              <a:t>, even with modest efficiency of 2% one expects </a:t>
            </a:r>
            <a:r>
              <a:rPr lang="en-US" b="1">
                <a:solidFill>
                  <a:prstClr val="black"/>
                </a:solidFill>
                <a:latin typeface="Calibri" panose="020F0502020204030204"/>
              </a:rPr>
              <a:t>&gt;50 detected 𝜒</a:t>
            </a:r>
            <a:r>
              <a:rPr lang="en-US" b="1" baseline="-25000">
                <a:solidFill>
                  <a:prstClr val="black"/>
                </a:solidFill>
                <a:latin typeface="Calibri" panose="020F0502020204030204"/>
              </a:rPr>
              <a:t>c1</a:t>
            </a:r>
            <a:r>
              <a:rPr lang="en-US" b="1">
                <a:solidFill>
                  <a:prstClr val="black"/>
                </a:solidFill>
                <a:latin typeface="Calibri" panose="020F0502020204030204"/>
              </a:rPr>
              <a:t>(3872) per hour </a:t>
            </a:r>
            <a:r>
              <a:rPr lang="en-US">
                <a:solidFill>
                  <a:prstClr val="black"/>
                </a:solidFill>
                <a:latin typeface="Calibri" panose="020F0502020204030204"/>
              </a:rPr>
              <a:t>in each decay mode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EB2F6C-5D2D-B445-AAAB-ED894CC0BA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40" y="3223728"/>
            <a:ext cx="2815825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0E72C6-7B63-8B4E-B897-D61B7C8CCBE9}"/>
                  </a:ext>
                </a:extLst>
              </p:cNvPr>
              <p:cNvSpPr txBox="1"/>
              <p:nvPr/>
            </p:nvSpPr>
            <p:spPr>
              <a:xfrm>
                <a:off x="3443985" y="2901176"/>
                <a:ext cx="2261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3872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0E72C6-7B63-8B4E-B897-D61B7C8CC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985" y="2901176"/>
                <a:ext cx="2261068" cy="400110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49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BC156-E7CD-8B4B-8D98-5A7FC59B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8524"/>
            <a:ext cx="8229600" cy="629676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Nucleon EMT FF, GFF and tomography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A18BF-0EC3-7045-BE73-139A7D3783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9C3302-A750-C748-9B75-17A95A784F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535" y="1981869"/>
            <a:ext cx="3271421" cy="457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5D61EE-6615-914B-83AC-6DF9418514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62" y="2814997"/>
            <a:ext cx="2531766" cy="365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57EADB-E0FF-0740-83B7-E1E6FC1544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36" y="1790055"/>
            <a:ext cx="2887090" cy="106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AF02D9-FF77-0040-9704-3CF6C266341A}"/>
              </a:ext>
            </a:extLst>
          </p:cNvPr>
          <p:cNvSpPr txBox="1"/>
          <p:nvPr/>
        </p:nvSpPr>
        <p:spPr>
          <a:xfrm>
            <a:off x="1030646" y="1474666"/>
            <a:ext cx="3541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Link to the energy-momentum tensor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9A912E-5C4F-D34C-A431-BE36328DFD47}"/>
              </a:ext>
            </a:extLst>
          </p:cNvPr>
          <p:cNvSpPr txBox="1"/>
          <p:nvPr/>
        </p:nvSpPr>
        <p:spPr>
          <a:xfrm>
            <a:off x="4715050" y="4887864"/>
            <a:ext cx="3984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i="1" dirty="0"/>
              <a:t>D</a:t>
            </a:r>
            <a:r>
              <a:rPr lang="en-US" sz="1600" dirty="0"/>
              <a:t>-term characterizes the distribution of forces inside the nucleon </a:t>
            </a:r>
          </a:p>
          <a:p>
            <a:pPr algn="r"/>
            <a:r>
              <a:rPr lang="en-US" sz="1200" dirty="0"/>
              <a:t>Polyakov, Physics Letters B 555, 2003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D60E17-3440-B24E-ACF3-9E0144A04483}"/>
              </a:ext>
            </a:extLst>
          </p:cNvPr>
          <p:cNvSpPr txBox="1"/>
          <p:nvPr/>
        </p:nvSpPr>
        <p:spPr>
          <a:xfrm>
            <a:off x="3304683" y="3906015"/>
            <a:ext cx="207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Nucleon tomography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29EC92-CC43-934C-9209-F72CE47E4919}"/>
              </a:ext>
            </a:extLst>
          </p:cNvPr>
          <p:cNvSpPr txBox="1"/>
          <p:nvPr/>
        </p:nvSpPr>
        <p:spPr>
          <a:xfrm>
            <a:off x="5501640" y="3828260"/>
            <a:ext cx="332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Ji, Phys. Rev. Lett 77 / </a:t>
            </a:r>
            <a:r>
              <a:rPr lang="en-US" sz="1200" dirty="0">
                <a:effectLst/>
                <a:latin typeface="Arial" panose="020B0604020202020204" pitchFamily="34" charset="0"/>
              </a:rPr>
              <a:t>Phys. Rev. D 55, 1997.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FF15D-FB42-E14B-86E8-6485494A76CA}"/>
              </a:ext>
            </a:extLst>
          </p:cNvPr>
          <p:cNvSpPr txBox="1"/>
          <p:nvPr/>
        </p:nvSpPr>
        <p:spPr>
          <a:xfrm>
            <a:off x="4904866" y="1729737"/>
            <a:ext cx="3318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Decomposition of the nucleon spin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8017A-7094-334A-4E26-2F6244ECD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536" y="3115925"/>
            <a:ext cx="2455748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7E4F9E-15FB-7A10-8CA5-1C6EA655A0C3}"/>
              </a:ext>
            </a:extLst>
          </p:cNvPr>
          <p:cNvSpPr/>
          <p:nvPr/>
        </p:nvSpPr>
        <p:spPr>
          <a:xfrm>
            <a:off x="419100" y="5915267"/>
            <a:ext cx="29906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/>
              <a:t>M. </a:t>
            </a:r>
            <a:r>
              <a:rPr lang="en-GB" sz="1200" dirty="0" err="1"/>
              <a:t>Burkardt</a:t>
            </a:r>
            <a:r>
              <a:rPr lang="en-GB" sz="1200" dirty="0"/>
              <a:t>, Int.J.Mod.Phys.A18,2003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B2BE6B-0514-403A-A9AB-64305E241D29}"/>
                  </a:ext>
                </a:extLst>
              </p:cNvPr>
              <p:cNvSpPr txBox="1"/>
              <p:nvPr/>
            </p:nvSpPr>
            <p:spPr>
              <a:xfrm>
                <a:off x="4419600" y="4230108"/>
                <a:ext cx="4473724" cy="574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nary>
                        <m:nary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Im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B2BE6B-0514-403A-A9AB-64305E24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4230108"/>
                <a:ext cx="4473724" cy="574901"/>
              </a:xfrm>
              <a:prstGeom prst="rect">
                <a:avLst/>
              </a:prstGeom>
              <a:blipFill>
                <a:blip r:embed="rId6"/>
                <a:stretch>
                  <a:fillRect t="-145652" b="-2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75DB6EC-53E5-7735-C16C-9AD85A170E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03" y="993016"/>
            <a:ext cx="7772400" cy="49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67094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Arial" charset="0"/>
                <a:cs typeface="+mj-cs"/>
              </a:rPr>
              <a:t>3-D Structure of the Nucleon</a:t>
            </a:r>
          </a:p>
        </p:txBody>
      </p:sp>
      <p:pic>
        <p:nvPicPr>
          <p:cNvPr id="3" name="Picture 2" descr="cylinder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6" t="4833" r="3048" b="17466"/>
          <a:stretch/>
        </p:blipFill>
        <p:spPr>
          <a:xfrm>
            <a:off x="2324891" y="1400643"/>
            <a:ext cx="4457215" cy="3017520"/>
          </a:xfrm>
          <a:prstGeom prst="rect">
            <a:avLst/>
          </a:prstGeom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6928398" y="1442849"/>
            <a:ext cx="1632806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4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cs typeface="+mn-cs"/>
              </a:rPr>
              <a:t>Elastic Form Factors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621993" y="1433460"/>
            <a:ext cx="1556606" cy="830997"/>
          </a:xfrm>
          <a:prstGeom prst="rect">
            <a:avLst/>
          </a:prstGeom>
          <a:solidFill>
            <a:srgbClr val="3366FF">
              <a:alpha val="53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cs typeface="+mn-cs"/>
              </a:rPr>
              <a:t>DIS Parton Distribution Functions</a:t>
            </a:r>
            <a:endParaRPr lang="en-US" sz="16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457201" y="4655866"/>
            <a:ext cx="8229599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>
                <a:cs typeface="+mn-cs"/>
              </a:rPr>
              <a:t>Advances in theory over the past 25 years – development of formalisms of Generalized Parton Distributions – laid the path towards 3-D imaging of the nucleon’s partonic structure and determination of nucleons’ fundamental properties using deep exclusive and semi-inclusive reactions become a reality.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p:pic>
        <p:nvPicPr>
          <p:cNvPr id="8" name="Picture 7" descr="elastic_diagram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95" y="2142068"/>
            <a:ext cx="1381611" cy="1188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42340" y="3527212"/>
            <a:ext cx="2056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No information about the underlying dynamics of the system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98" y="2378204"/>
            <a:ext cx="1636548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81528" y="3716223"/>
            <a:ext cx="1760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No information on the spatial location of the constituents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51FE9-08AF-3F77-2F94-18BC56DA96E1}"/>
              </a:ext>
            </a:extLst>
          </p:cNvPr>
          <p:cNvSpPr txBox="1"/>
          <p:nvPr/>
        </p:nvSpPr>
        <p:spPr>
          <a:xfrm>
            <a:off x="645689" y="873690"/>
            <a:ext cx="754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Elastic and deep inelastic scatterings give us two orthogonal projections.</a:t>
            </a:r>
          </a:p>
        </p:txBody>
      </p:sp>
    </p:spTree>
    <p:extLst>
      <p:ext uri="{BB962C8B-B14F-4D97-AF65-F5344CB8AC3E}">
        <p14:creationId xmlns:p14="http://schemas.microsoft.com/office/powerpoint/2010/main" val="157444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BC156-E7CD-8B4B-8D98-5A7FC59B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6204"/>
            <a:ext cx="8229600" cy="629676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GPD framework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A18BF-0EC3-7045-BE73-139A7D3783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09B8B2E9-CA05-A346-BDF5-B994C76D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166" y="2072640"/>
            <a:ext cx="2467250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87E2462C-F9F4-4344-A2D9-02D4A686B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29" y="4541467"/>
            <a:ext cx="299277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9525" indent="-9525">
              <a:spcBef>
                <a:spcPct val="50000"/>
              </a:spcBef>
              <a:buClr>
                <a:schemeClr val="accent1"/>
              </a:buClr>
              <a:buSzPct val="65000"/>
              <a:defRPr/>
            </a:pPr>
            <a:r>
              <a:rPr lang="en-US" dirty="0">
                <a:cs typeface="+mn-cs"/>
              </a:rPr>
              <a:t>At leading-twist, there are four chiral-even (</a:t>
            </a:r>
            <a:r>
              <a:rPr lang="en-US" dirty="0" err="1">
                <a:cs typeface="+mn-cs"/>
              </a:rPr>
              <a:t>parton</a:t>
            </a:r>
            <a:r>
              <a:rPr lang="en-US" dirty="0">
                <a:cs typeface="+mn-cs"/>
              </a:rPr>
              <a:t> helicity-conserving) GPDs:</a:t>
            </a:r>
          </a:p>
        </p:txBody>
      </p:sp>
      <p:graphicFrame>
        <p:nvGraphicFramePr>
          <p:cNvPr id="30" name="Object 99">
            <a:extLst>
              <a:ext uri="{FF2B5EF4-FFF2-40B4-BE49-F238E27FC236}">
                <a16:creationId xmlns:a16="http://schemas.microsoft.com/office/drawing/2014/main" id="{601CDA4A-AFA6-994D-A992-5D58B0049F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152961"/>
              </p:ext>
            </p:extLst>
          </p:nvPr>
        </p:nvGraphicFramePr>
        <p:xfrm>
          <a:off x="914400" y="5537943"/>
          <a:ext cx="1953651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228600" progId="Equation.3">
                  <p:embed/>
                </p:oleObj>
              </mc:Choice>
              <mc:Fallback>
                <p:oleObj name="Equation" r:id="rId3" imgW="977900" imgH="228600" progId="Equation.3">
                  <p:embed/>
                  <p:pic>
                    <p:nvPicPr>
                      <p:cNvPr id="19468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537943"/>
                        <a:ext cx="1953651" cy="457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4">
            <a:extLst>
              <a:ext uri="{FF2B5EF4-FFF2-40B4-BE49-F238E27FC236}">
                <a16:creationId xmlns:a16="http://schemas.microsoft.com/office/drawing/2014/main" id="{A062E459-88A4-2F46-BB53-F09C71AF28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021887"/>
              </p:ext>
            </p:extLst>
          </p:nvPr>
        </p:nvGraphicFramePr>
        <p:xfrm>
          <a:off x="4921993" y="3154680"/>
          <a:ext cx="2638853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39900" imgH="482600" progId="Equation.3">
                  <p:embed/>
                </p:oleObj>
              </mc:Choice>
              <mc:Fallback>
                <p:oleObj name="Equation" r:id="rId5" imgW="1739900" imgH="482600" progId="Equation.3">
                  <p:embed/>
                  <p:pic>
                    <p:nvPicPr>
                      <p:cNvPr id="19461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993" y="3154680"/>
                        <a:ext cx="2638853" cy="73152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89">
            <a:extLst>
              <a:ext uri="{FF2B5EF4-FFF2-40B4-BE49-F238E27FC236}">
                <a16:creationId xmlns:a16="http://schemas.microsoft.com/office/drawing/2014/main" id="{F7145086-430F-8249-8B5D-5130B6EAB6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548860"/>
              </p:ext>
            </p:extLst>
          </p:nvPr>
        </p:nvGraphicFramePr>
        <p:xfrm>
          <a:off x="3906916" y="4866181"/>
          <a:ext cx="2325795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4000" imgH="330200" progId="Equation.3">
                  <p:embed/>
                </p:oleObj>
              </mc:Choice>
              <mc:Fallback>
                <p:oleObj name="Equation" r:id="rId7" imgW="1524000" imgH="330200" progId="Equation.3">
                  <p:embed/>
                  <p:pic>
                    <p:nvPicPr>
                      <p:cNvPr id="19462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916" y="4866181"/>
                        <a:ext cx="2325795" cy="548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90">
            <a:extLst>
              <a:ext uri="{FF2B5EF4-FFF2-40B4-BE49-F238E27FC236}">
                <a16:creationId xmlns:a16="http://schemas.microsoft.com/office/drawing/2014/main" id="{E6A75553-A33B-D641-9A82-271FD4724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481965"/>
              </p:ext>
            </p:extLst>
          </p:nvPr>
        </p:nvGraphicFramePr>
        <p:xfrm>
          <a:off x="6391806" y="4865227"/>
          <a:ext cx="2307256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11300" imgH="330200" progId="Equation.3">
                  <p:embed/>
                </p:oleObj>
              </mc:Choice>
              <mc:Fallback>
                <p:oleObj name="Equation" r:id="rId9" imgW="1511300" imgH="330200" progId="Equation.3">
                  <p:embed/>
                  <p:pic>
                    <p:nvPicPr>
                      <p:cNvPr id="19463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1806" y="4865227"/>
                        <a:ext cx="2307256" cy="548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91">
            <a:extLst>
              <a:ext uri="{FF2B5EF4-FFF2-40B4-BE49-F238E27FC236}">
                <a16:creationId xmlns:a16="http://schemas.microsoft.com/office/drawing/2014/main" id="{FD33EABB-A218-E649-809A-EECD2BC93E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983568"/>
              </p:ext>
            </p:extLst>
          </p:nvPr>
        </p:nvGraphicFramePr>
        <p:xfrm>
          <a:off x="3906916" y="5390431"/>
          <a:ext cx="2307256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11300" imgH="330200" progId="Equation.3">
                  <p:embed/>
                </p:oleObj>
              </mc:Choice>
              <mc:Fallback>
                <p:oleObj name="Equation" r:id="rId11" imgW="1511300" imgH="330200" progId="Equation.3">
                  <p:embed/>
                  <p:pic>
                    <p:nvPicPr>
                      <p:cNvPr id="19464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916" y="5390431"/>
                        <a:ext cx="2307256" cy="548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92">
            <a:extLst>
              <a:ext uri="{FF2B5EF4-FFF2-40B4-BE49-F238E27FC236}">
                <a16:creationId xmlns:a16="http://schemas.microsoft.com/office/drawing/2014/main" id="{D9CA198A-7BC9-9340-B6F1-2C637ACEC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126877"/>
              </p:ext>
            </p:extLst>
          </p:nvPr>
        </p:nvGraphicFramePr>
        <p:xfrm>
          <a:off x="6400800" y="5390431"/>
          <a:ext cx="2248791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73200" imgH="330200" progId="Equation.3">
                  <p:embed/>
                </p:oleObj>
              </mc:Choice>
              <mc:Fallback>
                <p:oleObj name="Equation" r:id="rId13" imgW="1473200" imgH="330200" progId="Equation.3">
                  <p:embed/>
                  <p:pic>
                    <p:nvPicPr>
                      <p:cNvPr id="19465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390431"/>
                        <a:ext cx="2248791" cy="5486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512325-9A11-F675-F679-375BA02253C6}"/>
              </a:ext>
            </a:extLst>
          </p:cNvPr>
          <p:cNvSpPr txBox="1"/>
          <p:nvPr/>
        </p:nvSpPr>
        <p:spPr>
          <a:xfrm>
            <a:off x="381001" y="954297"/>
            <a:ext cx="8229600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800" dirty="0">
                <a:cs typeface="+mn-cs"/>
              </a:rPr>
              <a:t>GPDs describe the correlation of quark/antiquark transverse spatial and longitudinal momentum, and the quark angular momentum distributions.</a:t>
            </a:r>
          </a:p>
          <a:p>
            <a:pPr marL="233363" indent="-233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+mn-cs"/>
              </a:rPr>
              <a:t>They exhibit several interesting properties, such as </a:t>
            </a:r>
            <a:r>
              <a:rPr lang="en-US" i="1" dirty="0">
                <a:effectLst/>
                <a:latin typeface="Helvetica" pitchFamily="2" charset="0"/>
              </a:rPr>
              <a:t>polynomiality </a:t>
            </a:r>
            <a:r>
              <a:rPr lang="en-US" dirty="0">
                <a:effectLst/>
                <a:latin typeface="+mn-lt"/>
              </a:rPr>
              <a:t>and subject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0183A5-5DA1-0C77-A4EC-7178F05E6B01}"/>
                  </a:ext>
                </a:extLst>
              </p:cNvPr>
              <p:cNvSpPr txBox="1"/>
              <p:nvPr/>
            </p:nvSpPr>
            <p:spPr>
              <a:xfrm>
                <a:off x="3733800" y="1930009"/>
                <a:ext cx="4876800" cy="2961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effectLst/>
                    <a:latin typeface="+mn-lt"/>
                  </a:rPr>
                  <a:t>to several constraints:</a:t>
                </a:r>
              </a:p>
              <a:p>
                <a:pPr marL="400050" lvl="1" indent="-166688">
                  <a:spcBef>
                    <a:spcPts val="600"/>
                  </a:spcBef>
                  <a:buFont typeface="Wingdings" pitchFamily="2" charset="2"/>
                  <a:buChar char="§"/>
                </a:pPr>
                <a:r>
                  <a:rPr lang="en-US" dirty="0">
                    <a:latin typeface="+mn-lt"/>
                  </a:rPr>
                  <a:t>i</a:t>
                </a:r>
                <a:r>
                  <a:rPr lang="en-US" dirty="0">
                    <a:effectLst/>
                    <a:latin typeface="+mn-lt"/>
                  </a:rPr>
                  <a:t>n the forward limit (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→0, 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effectLst/>
                        <a:latin typeface="+mn-lt"/>
                      </a:rPr>
                      <m:t>and</m:t>
                    </m:r>
                    <m:r>
                      <a:rPr lang="en-US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>
                    <a:effectLst/>
                    <a:latin typeface="+mn-lt"/>
                  </a:rPr>
                  <a:t> </a:t>
                </a:r>
                <a:r>
                  <a:rPr lang="en-US" dirty="0">
                    <a:latin typeface="+mn-lt"/>
                  </a:rPr>
                  <a:t>GPD reduce to quark, anti-quark, and gluon PDFs</a:t>
                </a:r>
              </a:p>
              <a:p>
                <a:pPr marL="400050" lvl="1" indent="-166688">
                  <a:spcBef>
                    <a:spcPts val="6600"/>
                  </a:spcBef>
                  <a:buFont typeface="Wingdings" pitchFamily="2" charset="2"/>
                  <a:buChar char="§"/>
                </a:pPr>
                <a:r>
                  <a:rPr lang="en-US" dirty="0">
                    <a:latin typeface="+mn-lt"/>
                  </a:rPr>
                  <a:t>and the first moments of quark GPDs are related to the Dirac, Pauli, axial, and pseudoscalar form factors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0183A5-5DA1-0C77-A4EC-7178F05E6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930009"/>
                <a:ext cx="4876800" cy="2961516"/>
              </a:xfrm>
              <a:prstGeom prst="rect">
                <a:avLst/>
              </a:prstGeom>
              <a:blipFill>
                <a:blip r:embed="rId15"/>
                <a:stretch>
                  <a:fillRect l="-1299" t="-1288" b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8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BC156-E7CD-8B4B-8D98-5A7FC59B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8524"/>
            <a:ext cx="8229600" cy="629676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Nucleon EMT FF, GFF and GPDs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A18BF-0EC3-7045-BE73-139A7D3783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9C3302-A750-C748-9B75-17A95A784F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2633731"/>
            <a:ext cx="3925705" cy="548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57EADB-E0FF-0740-83B7-E1E6FC1544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673009"/>
            <a:ext cx="2887090" cy="106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AF02D9-FF77-0040-9704-3CF6C266341A}"/>
              </a:ext>
            </a:extLst>
          </p:cNvPr>
          <p:cNvSpPr txBox="1"/>
          <p:nvPr/>
        </p:nvSpPr>
        <p:spPr>
          <a:xfrm>
            <a:off x="596283" y="1999471"/>
            <a:ext cx="3899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dirty="0" err="1"/>
              <a:t>Mellin</a:t>
            </a:r>
            <a:r>
              <a:rPr lang="en-US" sz="1600" dirty="0"/>
              <a:t> moments of GPDs linked to the EMT FF -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9A912E-5C4F-D34C-A431-BE36328DFD47}"/>
              </a:ext>
            </a:extLst>
          </p:cNvPr>
          <p:cNvSpPr txBox="1"/>
          <p:nvPr/>
        </p:nvSpPr>
        <p:spPr>
          <a:xfrm>
            <a:off x="568401" y="4159102"/>
            <a:ext cx="800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And the </a:t>
            </a:r>
            <a:r>
              <a:rPr lang="en-US" sz="1600" i="1" dirty="0"/>
              <a:t>D</a:t>
            </a:r>
            <a:r>
              <a:rPr lang="en-US" sz="1600" dirty="0"/>
              <a:t>-term characterizes the distribution of forces inside the nucleon and be inferred from GPD dispersion relation.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29EC92-CC43-934C-9209-F72CE47E4919}"/>
              </a:ext>
            </a:extLst>
          </p:cNvPr>
          <p:cNvSpPr txBox="1"/>
          <p:nvPr/>
        </p:nvSpPr>
        <p:spPr>
          <a:xfrm>
            <a:off x="3518516" y="3551573"/>
            <a:ext cx="332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Ji, Phys. Rev. Lett 77 / </a:t>
            </a:r>
            <a:r>
              <a:rPr lang="en-US" sz="1200" dirty="0">
                <a:effectLst/>
                <a:latin typeface="Arial" panose="020B0604020202020204" pitchFamily="34" charset="0"/>
              </a:rPr>
              <a:t>Phys. Rev. D 55, 1997.</a:t>
            </a:r>
            <a:endParaRPr lang="en-US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B2BE6B-0514-403A-A9AB-64305E241D29}"/>
                  </a:ext>
                </a:extLst>
              </p:cNvPr>
              <p:cNvSpPr txBox="1"/>
              <p:nvPr/>
            </p:nvSpPr>
            <p:spPr>
              <a:xfrm>
                <a:off x="1577251" y="4887928"/>
                <a:ext cx="5684698" cy="71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Im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B2BE6B-0514-403A-A9AB-64305E24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251" y="4887928"/>
                <a:ext cx="5684698" cy="712824"/>
              </a:xfrm>
              <a:prstGeom prst="rect">
                <a:avLst/>
              </a:prstGeom>
              <a:blipFill>
                <a:blip r:embed="rId4"/>
                <a:stretch>
                  <a:fillRect t="-148276" b="-2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75DB6EC-53E5-7735-C16C-9AD85A170E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59" y="1449945"/>
            <a:ext cx="7772400" cy="4961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930C88-F361-4EC4-25AE-9B6AC21F55A3}"/>
              </a:ext>
            </a:extLst>
          </p:cNvPr>
          <p:cNvSpPr txBox="1"/>
          <p:nvPr/>
        </p:nvSpPr>
        <p:spPr>
          <a:xfrm>
            <a:off x="451003" y="1028775"/>
            <a:ext cx="328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QCD EMT of the nucleon: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C93F2-5629-B4B7-561C-7FA910964624}"/>
              </a:ext>
            </a:extLst>
          </p:cNvPr>
          <p:cNvSpPr txBox="1"/>
          <p:nvPr/>
        </p:nvSpPr>
        <p:spPr>
          <a:xfrm>
            <a:off x="5181600" y="2005727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the nucleon spin -  </a:t>
            </a:r>
          </a:p>
        </p:txBody>
      </p:sp>
    </p:spTree>
    <p:extLst>
      <p:ext uri="{BB962C8B-B14F-4D97-AF65-F5344CB8AC3E}">
        <p14:creationId xmlns:p14="http://schemas.microsoft.com/office/powerpoint/2010/main" val="128331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95317-33C9-E7FB-80A5-637004A257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p:grpSp>
        <p:nvGrpSpPr>
          <p:cNvPr id="6" name="Group 28">
            <a:extLst>
              <a:ext uri="{FF2B5EF4-FFF2-40B4-BE49-F238E27FC236}">
                <a16:creationId xmlns:a16="http://schemas.microsoft.com/office/drawing/2014/main" id="{3B6BAB12-0B9E-A6D5-EC58-5407E1DDF0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6273" y="1679871"/>
            <a:ext cx="3402434" cy="1188720"/>
            <a:chOff x="1008" y="1584"/>
            <a:chExt cx="3334" cy="1165"/>
          </a:xfrm>
        </p:grpSpPr>
        <p:pic>
          <p:nvPicPr>
            <p:cNvPr id="7" name="Picture 29" descr="dvcs_bh_diagram">
              <a:extLst>
                <a:ext uri="{FF2B5EF4-FFF2-40B4-BE49-F238E27FC236}">
                  <a16:creationId xmlns:a16="http://schemas.microsoft.com/office/drawing/2014/main" id="{191D5B9A-C561-45C7-2A0C-6923FA8B6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584"/>
              <a:ext cx="3334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30">
              <a:extLst>
                <a:ext uri="{FF2B5EF4-FFF2-40B4-BE49-F238E27FC236}">
                  <a16:creationId xmlns:a16="http://schemas.microsoft.com/office/drawing/2014/main" id="{4E88BE8D-5A9B-2877-E7BA-2418E69C74E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56" y="2015"/>
              <a:ext cx="336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100"/>
                <a:t>+</a:t>
              </a:r>
            </a:p>
          </p:txBody>
        </p:sp>
      </p:grpSp>
      <p:graphicFrame>
        <p:nvGraphicFramePr>
          <p:cNvPr id="11" name="Object 33">
            <a:extLst>
              <a:ext uri="{FF2B5EF4-FFF2-40B4-BE49-F238E27FC236}">
                <a16:creationId xmlns:a16="http://schemas.microsoft.com/office/drawing/2014/main" id="{8838E811-A884-3742-C8C1-484E8BF451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726904"/>
              </p:ext>
            </p:extLst>
          </p:nvPr>
        </p:nvGraphicFramePr>
        <p:xfrm>
          <a:off x="713018" y="3212955"/>
          <a:ext cx="3588944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90800" imgH="330200" progId="Equation.3">
                  <p:embed/>
                </p:oleObj>
              </mc:Choice>
              <mc:Fallback>
                <p:oleObj name="Equation" r:id="rId3" imgW="2590800" imgH="330200" progId="Equation.3">
                  <p:embed/>
                  <p:pic>
                    <p:nvPicPr>
                      <p:cNvPr id="20486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018" y="3212955"/>
                        <a:ext cx="3588944" cy="457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08C6D2-EC44-CE8B-84B8-9B6968FBF7E9}"/>
                  </a:ext>
                </a:extLst>
              </p:cNvPr>
              <p:cNvSpPr txBox="1"/>
              <p:nvPr/>
            </p:nvSpPr>
            <p:spPr>
              <a:xfrm>
                <a:off x="4555331" y="2539163"/>
                <a:ext cx="1558953" cy="285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𝑈𝐿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𝐼𝑚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08C6D2-EC44-CE8B-84B8-9B6968FBF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331" y="2539163"/>
                <a:ext cx="1558953" cy="285719"/>
              </a:xfrm>
              <a:prstGeom prst="rect">
                <a:avLst/>
              </a:prstGeom>
              <a:blipFill>
                <a:blip r:embed="rId5"/>
                <a:stretch>
                  <a:fillRect l="-4839" t="-26087" r="-8871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FCF8B4-017C-2B5B-DF2E-C94BA2B74774}"/>
                  </a:ext>
                </a:extLst>
              </p:cNvPr>
              <p:cNvSpPr txBox="1"/>
              <p:nvPr/>
            </p:nvSpPr>
            <p:spPr>
              <a:xfrm>
                <a:off x="6737667" y="2195560"/>
                <a:ext cx="1507144" cy="285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𝑅𝑒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FCF8B4-017C-2B5B-DF2E-C94BA2B74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667" y="2195560"/>
                <a:ext cx="1507144" cy="285719"/>
              </a:xfrm>
              <a:prstGeom prst="rect">
                <a:avLst/>
              </a:prstGeom>
              <a:blipFill>
                <a:blip r:embed="rId6"/>
                <a:stretch>
                  <a:fillRect l="-5042" t="-20833" r="-10084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338C10C-3151-20D5-6E4B-5DCBB6BF0544}"/>
                  </a:ext>
                </a:extLst>
              </p:cNvPr>
              <p:cNvSpPr txBox="1"/>
              <p:nvPr/>
            </p:nvSpPr>
            <p:spPr>
              <a:xfrm>
                <a:off x="4561720" y="2180564"/>
                <a:ext cx="1876411" cy="285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𝐿𝑈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338C10C-3151-20D5-6E4B-5DCBB6BF0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720" y="2180564"/>
                <a:ext cx="1876411" cy="285719"/>
              </a:xfrm>
              <a:prstGeom prst="rect">
                <a:avLst/>
              </a:prstGeom>
              <a:blipFill>
                <a:blip r:embed="rId7"/>
                <a:stretch>
                  <a:fillRect l="-4730" t="-12500" r="-202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1330AA-EBC7-5488-A599-B4C8CCEFDE67}"/>
                  </a:ext>
                </a:extLst>
              </p:cNvPr>
              <p:cNvSpPr txBox="1"/>
              <p:nvPr/>
            </p:nvSpPr>
            <p:spPr>
              <a:xfrm>
                <a:off x="6710095" y="2547883"/>
                <a:ext cx="15347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𝑈𝑇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ℰ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1330AA-EBC7-5488-A599-B4C8CCEFD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095" y="2547883"/>
                <a:ext cx="1534716" cy="276999"/>
              </a:xfrm>
              <a:prstGeom prst="rect">
                <a:avLst/>
              </a:prstGeom>
              <a:blipFill>
                <a:blip r:embed="rId8"/>
                <a:stretch>
                  <a:fillRect l="-4959" t="-26087" r="-9917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07B51BDE-C5CF-CE3A-CD3D-DF4AE4ED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2"/>
            <a:ext cx="8229600" cy="712787"/>
          </a:xfrm>
        </p:spPr>
        <p:txBody>
          <a:bodyPr/>
          <a:lstStyle/>
          <a:p>
            <a:r>
              <a:rPr lang="en-US" sz="3200" dirty="0">
                <a:solidFill>
                  <a:srgbClr val="006633"/>
                </a:solidFill>
                <a:latin typeface="Arial"/>
              </a:rPr>
              <a:t>Accessing GPDs experimentally – DVCS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70E91B-91DB-5862-D845-DA3F7FB43D2C}"/>
              </a:ext>
            </a:extLst>
          </p:cNvPr>
          <p:cNvSpPr txBox="1"/>
          <p:nvPr/>
        </p:nvSpPr>
        <p:spPr>
          <a:xfrm>
            <a:off x="412847" y="909316"/>
            <a:ext cx="8197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large set of observables: beam helicity, longitudinal and transverse polarized target asymmetries, and cross sections.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8C0E2-F79D-A193-82A4-4D3FB8FD5AF7}"/>
              </a:ext>
            </a:extLst>
          </p:cNvPr>
          <p:cNvSpPr txBox="1"/>
          <p:nvPr/>
        </p:nvSpPr>
        <p:spPr>
          <a:xfrm>
            <a:off x="3505200" y="3673054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Comparisons with KM15 and VGG/GK models. </a:t>
            </a:r>
          </a:p>
        </p:txBody>
      </p:sp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7E6400D4-B5F4-0701-4632-D042C20A64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735" y="4042386"/>
            <a:ext cx="5940519" cy="19202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559FDE-C068-5F92-06BC-6FFBE63CB80B}"/>
                  </a:ext>
                </a:extLst>
              </p:cNvPr>
              <p:cNvSpPr txBox="1"/>
              <p:nvPr/>
            </p:nvSpPr>
            <p:spPr>
              <a:xfrm>
                <a:off x="862281" y="2819411"/>
                <a:ext cx="34042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𝐵𝐻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𝐷𝑉𝐶𝑆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𝐼𝑛𝑡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559FDE-C068-5F92-06BC-6FFBE63CB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81" y="2819411"/>
                <a:ext cx="3404201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AFCF0B-E4D0-EA0B-DC62-A3C1DE30861F}"/>
                  </a:ext>
                </a:extLst>
              </p:cNvPr>
              <p:cNvSpPr txBox="1"/>
              <p:nvPr/>
            </p:nvSpPr>
            <p:spPr>
              <a:xfrm>
                <a:off x="612501" y="4005844"/>
                <a:ext cx="1951881" cy="3795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𝑐</m:t>
                          </m:r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AFCF0B-E4D0-EA0B-DC62-A3C1DE308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01" y="4005844"/>
                <a:ext cx="1951881" cy="379591"/>
              </a:xfrm>
              <a:prstGeom prst="rect">
                <a:avLst/>
              </a:prstGeom>
              <a:blipFill>
                <a:blip r:embed="rId11"/>
                <a:stretch>
                  <a:fillRect l="-1290" t="-3226" r="-1290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5F601554-F7B1-10DF-105F-593FF3E2B851}"/>
              </a:ext>
            </a:extLst>
          </p:cNvPr>
          <p:cNvSpPr txBox="1"/>
          <p:nvPr/>
        </p:nvSpPr>
        <p:spPr>
          <a:xfrm>
            <a:off x="3697020" y="5882794"/>
            <a:ext cx="5070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G. </a:t>
            </a:r>
            <a:r>
              <a:rPr lang="en-US" sz="1200" dirty="0" err="1"/>
              <a:t>Christiaens</a:t>
            </a:r>
            <a:r>
              <a:rPr lang="en-US" sz="1200" dirty="0"/>
              <a:t> et al. (CLAS Collaboration) Phys. Rev. Lett. 130, 211902 </a:t>
            </a:r>
          </a:p>
        </p:txBody>
      </p:sp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A1D90F1F-FDEB-EA13-3369-98C6B87B988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419600"/>
            <a:ext cx="1899877" cy="17373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3BB6DE-51B5-431A-CEDD-B1A4414D78FE}"/>
              </a:ext>
            </a:extLst>
          </p:cNvPr>
          <p:cNvSpPr txBox="1"/>
          <p:nvPr/>
        </p:nvSpPr>
        <p:spPr>
          <a:xfrm>
            <a:off x="4713932" y="2928486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a flavor decomposition, </a:t>
            </a:r>
            <a:r>
              <a:rPr lang="en-US" i="1" dirty="0" err="1"/>
              <a:t>p/n</a:t>
            </a:r>
            <a:endParaRPr lang="en-US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E3F576-C27B-3C56-ED45-9F4044116B03}"/>
              </a:ext>
            </a:extLst>
          </p:cNvPr>
          <p:cNvSpPr txBox="1"/>
          <p:nvPr/>
        </p:nvSpPr>
        <p:spPr>
          <a:xfrm>
            <a:off x="4419600" y="1690937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various combinations of CFFs</a:t>
            </a:r>
          </a:p>
        </p:txBody>
      </p:sp>
    </p:spTree>
    <p:extLst>
      <p:ext uri="{BB962C8B-B14F-4D97-AF65-F5344CB8AC3E}">
        <p14:creationId xmlns:p14="http://schemas.microsoft.com/office/powerpoint/2010/main" val="7747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2BEAF-BEB4-A24D-8E12-11A9711EC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2"/>
            <a:ext cx="8229600" cy="712787"/>
          </a:xfrm>
        </p:spPr>
        <p:txBody>
          <a:bodyPr/>
          <a:lstStyle/>
          <a:p>
            <a:r>
              <a:rPr lang="en-US" sz="3200" dirty="0">
                <a:solidFill>
                  <a:srgbClr val="006633"/>
                </a:solidFill>
                <a:latin typeface="Arial"/>
              </a:rPr>
              <a:t>TCS with CLAS12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E2317-D25B-584F-A70D-E352C3A1BF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IWHSS2022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0948C17-6F89-2E40-9C6B-8DB08A21890A}"/>
                  </a:ext>
                </a:extLst>
              </p:cNvPr>
              <p:cNvSpPr/>
              <p:nvPr/>
            </p:nvSpPr>
            <p:spPr>
              <a:xfrm>
                <a:off x="5715000" y="1189007"/>
                <a:ext cx="3145837" cy="1467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7808" indent="-177808">
                  <a:spcBef>
                    <a:spcPts val="600"/>
                  </a:spcBef>
                  <a:buFont typeface="Arial"/>
                  <a:buChar char="•"/>
                </a:pPr>
                <a:r>
                  <a:rPr lang="en-US" sz="1600" dirty="0"/>
                  <a:t>BHA,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𝐼𝑚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−−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1600" dirty="0"/>
                  <a:t>, universality of GPDs </a:t>
                </a:r>
              </a:p>
              <a:p>
                <a:pPr marL="177808" indent="-177808">
                  <a:spcBef>
                    <a:spcPts val="600"/>
                  </a:spcBef>
                  <a:buFont typeface="Arial"/>
                  <a:buChar char="•"/>
                </a:pPr>
                <a:r>
                  <a:rPr lang="en-US" sz="1600" dirty="0"/>
                  <a:t>FB asymmetry,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𝐹𝐵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−−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1600" dirty="0"/>
                  <a:t>, access to EMT FF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sz="1600" dirty="0"/>
                  <a:t>(D-term).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0948C17-6F89-2E40-9C6B-8DB08A2189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1189007"/>
                <a:ext cx="3145837" cy="1467261"/>
              </a:xfrm>
              <a:prstGeom prst="rect">
                <a:avLst/>
              </a:prstGeom>
              <a:blipFill>
                <a:blip r:embed="rId2"/>
                <a:stretch>
                  <a:fillRect l="-1210" t="-1709" r="-2823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7402CFB-5FE8-374D-8746-7F398FC0AD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591" y="3855078"/>
            <a:ext cx="3409014" cy="2011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42055F-B184-C74C-88BB-69354510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54" y="3896376"/>
            <a:ext cx="3475089" cy="2011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222CF0-4F89-0247-BFDF-56EF236814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614" y="2902759"/>
            <a:ext cx="5533844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3374C7-831B-0046-B78E-31C335F631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614" y="3420066"/>
            <a:ext cx="5772049" cy="4114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39D874-5BB1-8A43-82A0-D748766782FB}"/>
              </a:ext>
            </a:extLst>
          </p:cNvPr>
          <p:cNvSpPr/>
          <p:nvPr/>
        </p:nvSpPr>
        <p:spPr>
          <a:xfrm>
            <a:off x="3188663" y="5885538"/>
            <a:ext cx="563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i="1" dirty="0">
                <a:solidFill>
                  <a:prstClr val="black"/>
                </a:solidFill>
              </a:rPr>
              <a:t>P. </a:t>
            </a:r>
            <a:r>
              <a:rPr lang="en-US" sz="1200" i="1" dirty="0" err="1">
                <a:solidFill>
                  <a:prstClr val="black"/>
                </a:solidFill>
              </a:rPr>
              <a:t>Chatagnon</a:t>
            </a:r>
            <a:r>
              <a:rPr lang="en-US" sz="1200" i="1" dirty="0">
                <a:solidFill>
                  <a:prstClr val="black"/>
                </a:solidFill>
              </a:rPr>
              <a:t>, et al. (CLAS Collaboration),"</a:t>
            </a:r>
            <a:r>
              <a:rPr lang="en-US" sz="1200" i="1" dirty="0">
                <a:solidFill>
                  <a:prstClr val="black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127, 262501 (2021)</a:t>
            </a:r>
            <a:r>
              <a:rPr lang="en-US" sz="1200" i="1" dirty="0">
                <a:solidFill>
                  <a:prstClr val="black"/>
                </a:solidFill>
              </a:rPr>
              <a:t>.</a:t>
            </a:r>
            <a:endParaRPr lang="en-US" sz="1600" i="1" dirty="0">
              <a:solidFill>
                <a:prstClr val="black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3F17728-CA3E-2F4C-9DDA-62A6FABD0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16" y="2389867"/>
            <a:ext cx="4268688" cy="27432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FAE9353-ABA7-324C-A4BE-D9E2233B48B1}"/>
              </a:ext>
            </a:extLst>
          </p:cNvPr>
          <p:cNvSpPr/>
          <p:nvPr/>
        </p:nvSpPr>
        <p:spPr>
          <a:xfrm>
            <a:off x="4563563" y="2336566"/>
            <a:ext cx="843139" cy="431148"/>
          </a:xfrm>
          <a:prstGeom prst="ellipse">
            <a:avLst/>
          </a:prstGeom>
          <a:noFill/>
          <a:ln w="1905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30" descr="tcs">
            <a:extLst>
              <a:ext uri="{FF2B5EF4-FFF2-40B4-BE49-F238E27FC236}">
                <a16:creationId xmlns:a16="http://schemas.microsoft.com/office/drawing/2014/main" id="{AA681C62-E594-4D44-B3BB-E21C1EB2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850" y="999746"/>
            <a:ext cx="162951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9">
            <a:extLst>
              <a:ext uri="{FF2B5EF4-FFF2-40B4-BE49-F238E27FC236}">
                <a16:creationId xmlns:a16="http://schemas.microsoft.com/office/drawing/2014/main" id="{78C5735C-2512-CD4A-8839-3C52DB988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616" y="1103600"/>
            <a:ext cx="76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TCS</a:t>
            </a:r>
          </a:p>
        </p:txBody>
      </p:sp>
      <p:sp>
        <p:nvSpPr>
          <p:cNvPr id="31" name="Text Box 20">
            <a:extLst>
              <a:ext uri="{FF2B5EF4-FFF2-40B4-BE49-F238E27FC236}">
                <a16:creationId xmlns:a16="http://schemas.microsoft.com/office/drawing/2014/main" id="{5E4C7580-D368-CE4F-89B8-AC1585DE6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942" y="961233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Bethe-</a:t>
            </a:r>
            <a:r>
              <a:rPr lang="en-US" sz="1800" dirty="0" err="1"/>
              <a:t>Heitler</a:t>
            </a:r>
            <a:r>
              <a:rPr lang="en-US" sz="1800" dirty="0"/>
              <a:t> (BH)</a:t>
            </a:r>
          </a:p>
        </p:txBody>
      </p:sp>
      <p:sp>
        <p:nvSpPr>
          <p:cNvPr id="32" name="Text Box 23">
            <a:extLst>
              <a:ext uri="{FF2B5EF4-FFF2-40B4-BE49-F238E27FC236}">
                <a16:creationId xmlns:a16="http://schemas.microsoft.com/office/drawing/2014/main" id="{5BAFC698-0238-AE41-9CDE-5CDAB82F7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566344"/>
            <a:ext cx="38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+</a:t>
            </a:r>
          </a:p>
        </p:txBody>
      </p:sp>
      <p:pic>
        <p:nvPicPr>
          <p:cNvPr id="33" name="Picture 29" descr="bh">
            <a:extLst>
              <a:ext uri="{FF2B5EF4-FFF2-40B4-BE49-F238E27FC236}">
                <a16:creationId xmlns:a16="http://schemas.microsoft.com/office/drawing/2014/main" id="{63F71217-0DA0-DE47-B36C-1054F0A3F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308972"/>
            <a:ext cx="30409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7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92A5E4-E630-1875-A0EA-4E87DC18A1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6941" y="1066800"/>
                <a:ext cx="8270118" cy="5029200"/>
              </a:xfrm>
            </p:spPr>
            <p:txBody>
              <a:bodyPr>
                <a:noAutofit/>
              </a:bodyPr>
              <a:lstStyle/>
              <a:p>
                <a:pPr marL="233363" indent="-223838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he experimental observables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DVCS/TCS) contain complex-valued CFF. </a:t>
                </a:r>
              </a:p>
              <a:p>
                <a:pPr marL="233363" indent="-223838">
                  <a:spcBef>
                    <a:spcPts val="780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These CFFs are expressed as convolutions of complex-valued hard-scattering coefficient functions with the real-valued GPDs.</a:t>
                </a:r>
              </a:p>
              <a:p>
                <a:pPr marL="233363" indent="-223838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Therefore, extracting information on GPDs from DVCS/TCS data is not straightforward and is a two-step process.</a:t>
                </a:r>
              </a:p>
              <a:p>
                <a:pPr marL="233363" indent="-223838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Several extraction methods for the first step, obtaining CFFs from data at leading-twist, exist. The second step, inferring information on GPDs from CFFs, is challenging, particularly because one of the GPD variables,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, is integrated out, and the CFFs do not contain it.</a:t>
                </a:r>
              </a:p>
              <a:p>
                <a:pPr marL="233363" indent="-223838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means there can not be a unique solution going from CFF to GPDs. Various GPD functions can possibly explain experimental data at different scales.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92A5E4-E630-1875-A0EA-4E87DC18A1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6941" y="1066800"/>
                <a:ext cx="8270118" cy="5029200"/>
              </a:xfrm>
              <a:blipFill>
                <a:blip r:embed="rId2"/>
                <a:stretch>
                  <a:fillRect t="-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0F633-17AC-A48F-6C3C-6D2F278C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S. Stepanyan, Hadron femtography, Aug. 7-11, JLAB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8F348-495D-7B06-E26D-9FA195BC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422519" cy="642333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Extracting information on GPDs </a:t>
            </a:r>
            <a:endParaRPr lang="en-US" sz="2800" i="1" dirty="0">
              <a:solidFill>
                <a:srgbClr val="008000"/>
              </a:solidFill>
            </a:endParaRPr>
          </a:p>
        </p:txBody>
      </p:sp>
      <p:graphicFrame>
        <p:nvGraphicFramePr>
          <p:cNvPr id="6" name="Object 32">
            <a:extLst>
              <a:ext uri="{FF2B5EF4-FFF2-40B4-BE49-F238E27FC236}">
                <a16:creationId xmlns:a16="http://schemas.microsoft.com/office/drawing/2014/main" id="{07A27F02-8289-0B71-73D2-65336E3FFD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420130"/>
              </p:ext>
            </p:extLst>
          </p:nvPr>
        </p:nvGraphicFramePr>
        <p:xfrm>
          <a:off x="762000" y="1524000"/>
          <a:ext cx="7108472" cy="77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05500" imgH="647700" progId="Equation.3">
                  <p:embed/>
                </p:oleObj>
              </mc:Choice>
              <mc:Fallback>
                <p:oleObj name="Equation" r:id="rId3" imgW="5905500" imgH="647700" progId="Equation.3">
                  <p:embed/>
                  <p:pic>
                    <p:nvPicPr>
                      <p:cNvPr id="6" name="Object 32">
                        <a:extLst>
                          <a:ext uri="{FF2B5EF4-FFF2-40B4-BE49-F238E27FC236}">
                            <a16:creationId xmlns:a16="http://schemas.microsoft.com/office/drawing/2014/main" id="{01FAC020-F006-8101-164D-178A4117C9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24000"/>
                        <a:ext cx="7108472" cy="77724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41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A3DE6-8392-9E4A-E3A8-7820D5C5B8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Hadron femtography, Aug. 7-11, JLAB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F4AFCC48-601E-3026-0241-F7C82EBD66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780" y="3429000"/>
            <a:ext cx="2580189" cy="24688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B60E8C-63DD-7868-2026-8843462F7DE8}"/>
                  </a:ext>
                </a:extLst>
              </p:cNvPr>
              <p:cNvSpPr txBox="1"/>
              <p:nvPr/>
            </p:nvSpPr>
            <p:spPr>
              <a:xfrm>
                <a:off x="381000" y="894616"/>
                <a:ext cx="8305800" cy="2468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30188" indent="-220663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  <a:cs typeface="Arial" panose="020B0604020202020204" pitchFamily="34" charset="0"/>
                  </a:rPr>
                  <a:t>Filtering through various GPD models and parameters, will be limited by experimental uncertainties. </a:t>
                </a:r>
              </a:p>
              <a:p>
                <a:pPr marL="230188" indent="-220663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  <a:cs typeface="Arial" panose="020B0604020202020204" pitchFamily="34" charset="0"/>
                  </a:rPr>
                  <a:t>Moreover, studies of deconvolution in recent years reveal existence of a class of functions, shadow GPDs (SGPD) with a null CFF and a null forward limit at a given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+mn-lt"/>
                    <a:cs typeface="Arial" panose="020B0604020202020204" pitchFamily="34" charset="0"/>
                  </a:rPr>
                  <a:t>, that will contribute to solutions in the GPD extraction</a:t>
                </a:r>
                <a:r>
                  <a:rPr lang="el-GR" dirty="0">
                    <a:latin typeface="+mn-lt"/>
                    <a:cs typeface="Arial" panose="020B0604020202020204" pitchFamily="34" charset="0"/>
                  </a:rPr>
                  <a:t>. </a:t>
                </a:r>
                <a:endParaRPr lang="en-US" dirty="0">
                  <a:latin typeface="+mn-lt"/>
                  <a:cs typeface="Arial" panose="020B0604020202020204" pitchFamily="34" charset="0"/>
                </a:endParaRPr>
              </a:p>
              <a:p>
                <a:pPr marL="230188" indent="-220663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effectLst/>
                    <a:latin typeface="+mn-lt"/>
                  </a:rPr>
                  <a:t>While the QCD evolution of GPDs in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+mn-lt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>
                    <a:effectLst/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effectLst/>
                            <a:latin typeface="+mn-lt"/>
                          </a:rPr>
                        </m:ctrlPr>
                      </m:sSupPr>
                      <m:e>
                        <m:r>
                          <a:rPr lang="en-US" b="0" i="1" smtClean="0">
                            <a:effectLst/>
                            <a:latin typeface="+mn-lt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effectLst/>
                            <a:latin typeface="+mn-lt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effectLst/>
                    <a:latin typeface="+mn-lt"/>
                  </a:rPr>
                  <a:t> can be used to exclude large class </a:t>
                </a:r>
                <a:r>
                  <a:rPr lang="en-US" dirty="0">
                    <a:latin typeface="+mn-lt"/>
                  </a:rPr>
                  <a:t>S</a:t>
                </a:r>
                <a:r>
                  <a:rPr lang="en-US" dirty="0">
                    <a:effectLst/>
                    <a:latin typeface="+mn-lt"/>
                  </a:rPr>
                  <a:t>GPDs, </a:t>
                </a:r>
                <a:r>
                  <a:rPr lang="en-US" dirty="0">
                    <a:latin typeface="+mn-lt"/>
                  </a:rPr>
                  <a:t>processes directly sensitive to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+mn-lt"/>
                  </a:rPr>
                  <a:t> dependence of GPDs will be required.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B60E8C-63DD-7868-2026-8843462F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894616"/>
                <a:ext cx="8305800" cy="2468433"/>
              </a:xfrm>
              <a:prstGeom prst="rect">
                <a:avLst/>
              </a:prstGeom>
              <a:blipFill>
                <a:blip r:embed="rId3"/>
                <a:stretch>
                  <a:fillRect l="-459" t="-1026" r="-765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4B88376E-E6B1-01DD-91D2-CC1ACDECE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422519" cy="642333"/>
          </a:xfrm>
        </p:spPr>
        <p:txBody>
          <a:bodyPr/>
          <a:lstStyle/>
          <a:p>
            <a:r>
              <a:rPr lang="en-US" sz="2800" kern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of GPDs and SGPDs</a:t>
            </a:r>
            <a:endParaRPr lang="en-US" sz="2800" i="1" dirty="0">
              <a:solidFill>
                <a:srgbClr val="008000"/>
              </a:solidFill>
            </a:endParaRPr>
          </a:p>
        </p:txBody>
      </p:sp>
      <p:pic>
        <p:nvPicPr>
          <p:cNvPr id="12" name="Picture 11" descr="A graph of a graph of a model&#10;&#10;Description automatically generated with medium confidence">
            <a:extLst>
              <a:ext uri="{FF2B5EF4-FFF2-40B4-BE49-F238E27FC236}">
                <a16:creationId xmlns:a16="http://schemas.microsoft.com/office/drawing/2014/main" id="{32C57D51-955E-3735-2997-00A0DC0B52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326" y="3203199"/>
            <a:ext cx="2613241" cy="24688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4DF306-4FE4-62B6-9EE9-D32DC10AC43A}"/>
              </a:ext>
            </a:extLst>
          </p:cNvPr>
          <p:cNvSpPr txBox="1"/>
          <p:nvPr/>
        </p:nvSpPr>
        <p:spPr>
          <a:xfrm>
            <a:off x="5257800" y="5592198"/>
            <a:ext cx="31160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marR="0" lvl="0" indent="47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V. Bertone, H.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Dutrieux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C.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Mezrag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H.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Moutarde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, and P.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charset="0"/>
              </a:rPr>
              <a:t>Sznajder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ＭＳ Ｐゴシック" charset="0"/>
              </a:rPr>
              <a:t>, Phys. Rev. D 103, 114019 (2021)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ＭＳ Ｐゴシック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5C82C8-C155-CA8A-A895-4EC2F2D5A191}"/>
              </a:ext>
            </a:extLst>
          </p:cNvPr>
          <p:cNvSpPr txBox="1"/>
          <p:nvPr/>
        </p:nvSpPr>
        <p:spPr>
          <a:xfrm>
            <a:off x="770107" y="5848298"/>
            <a:ext cx="36679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effectLst/>
                <a:latin typeface="Helvetica" pitchFamily="2" charset="0"/>
              </a:rPr>
              <a:t>V. </a:t>
            </a:r>
            <a:r>
              <a:rPr lang="en-US" sz="1000" i="1" dirty="0" err="1">
                <a:effectLst/>
                <a:latin typeface="Helvetica" pitchFamily="2" charset="0"/>
              </a:rPr>
              <a:t>Guzey</a:t>
            </a:r>
            <a:r>
              <a:rPr lang="en-US" sz="1000" i="1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en-US" sz="1000" i="1" dirty="0">
                <a:effectLst/>
                <a:latin typeface="Helvetica" pitchFamily="2" charset="0"/>
              </a:rPr>
              <a:t>and T. </a:t>
            </a:r>
            <a:r>
              <a:rPr lang="en-US" sz="1000" i="1" dirty="0" err="1">
                <a:effectLst/>
                <a:latin typeface="Helvetica" pitchFamily="2" charset="0"/>
              </a:rPr>
              <a:t>Teckentrup</a:t>
            </a:r>
            <a:r>
              <a:rPr lang="en-US" sz="1000" i="1" dirty="0">
                <a:latin typeface="Helvetica" pitchFamily="2" charset="0"/>
              </a:rPr>
              <a:t>, Phys. Rev. D 74, 054027 (2006)</a:t>
            </a:r>
          </a:p>
        </p:txBody>
      </p:sp>
    </p:spTree>
    <p:extLst>
      <p:ext uri="{BB962C8B-B14F-4D97-AF65-F5344CB8AC3E}">
        <p14:creationId xmlns:p14="http://schemas.microsoft.com/office/powerpoint/2010/main" val="41272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{0BDD671C-611D-2742-AB19-D695D964DFD2}tf16401369</Template>
  <TotalTime>134573</TotalTime>
  <Words>2505</Words>
  <Application>Microsoft Macintosh PowerPoint</Application>
  <PresentationFormat>On-screen Show (4:3)</PresentationFormat>
  <Paragraphs>260</Paragraphs>
  <Slides>25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Cambria Math</vt:lpstr>
      <vt:lpstr>Garamond</vt:lpstr>
      <vt:lpstr>Helvetica</vt:lpstr>
      <vt:lpstr>Symbol</vt:lpstr>
      <vt:lpstr>System Font Regular</vt:lpstr>
      <vt:lpstr>Wingdings</vt:lpstr>
      <vt:lpstr>Edge</vt:lpstr>
      <vt:lpstr>Equation</vt:lpstr>
      <vt:lpstr>Double DVCS with CLAS12 in Hall-B</vt:lpstr>
      <vt:lpstr>Outline</vt:lpstr>
      <vt:lpstr>3-D Structure of the Nucleon</vt:lpstr>
      <vt:lpstr>GPD framework</vt:lpstr>
      <vt:lpstr>Nucleon EMT FF, GFF and GPDs</vt:lpstr>
      <vt:lpstr>Accessing GPDs experimentally – DVCS </vt:lpstr>
      <vt:lpstr>TCS with CLAS12</vt:lpstr>
      <vt:lpstr>Extracting information on GPDs </vt:lpstr>
      <vt:lpstr>Models of GPDs and SGPDs</vt:lpstr>
      <vt:lpstr>Closing the loop on virtual Compton scattering</vt:lpstr>
      <vt:lpstr>CFFs and GPDs in Virtual Compton Scattering</vt:lpstr>
      <vt:lpstr>Cross section</vt:lpstr>
      <vt:lpstr>High luminosity CLAS12 for DDVCS</vt:lpstr>
      <vt:lpstr>PowerPoint Presentation</vt:lpstr>
      <vt:lpstr>GEANT4 model</vt:lpstr>
      <vt:lpstr>μ/π – separation</vt:lpstr>
      <vt:lpstr>Kinematical coverage for DDVCS</vt:lpstr>
      <vt:lpstr>Final state particles</vt:lpstr>
      <vt:lpstr>Projections for BSA: Bin1  100 days @ 10^37 〖cm〗^(-2) 〖sec〗^(-1) </vt:lpstr>
      <vt:lpstr>PowerPoint Presentation</vt:lpstr>
      <vt:lpstr>Summary</vt:lpstr>
      <vt:lpstr>More kinematics to explore </vt:lpstr>
      <vt:lpstr>CLAS12 ECal for muon ID</vt:lpstr>
      <vt:lpstr>More with higher energy: XYZ spectroscopy</vt:lpstr>
      <vt:lpstr>Nucleon EMT FF, GFF and tomography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Gaskell</dc:creator>
  <cp:lastModifiedBy>Stepan Stepanyan</cp:lastModifiedBy>
  <cp:revision>1416</cp:revision>
  <cp:lastPrinted>2022-08-26T21:55:31Z</cp:lastPrinted>
  <dcterms:created xsi:type="dcterms:W3CDTF">2011-09-27T10:07:37Z</dcterms:created>
  <dcterms:modified xsi:type="dcterms:W3CDTF">2023-08-08T22:41:28Z</dcterms:modified>
</cp:coreProperties>
</file>