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256" r:id="rId2"/>
    <p:sldId id="1169" r:id="rId3"/>
    <p:sldId id="1170" r:id="rId4"/>
    <p:sldId id="1172" r:id="rId5"/>
    <p:sldId id="3928" r:id="rId6"/>
    <p:sldId id="1171" r:id="rId7"/>
    <p:sldId id="1160" r:id="rId8"/>
    <p:sldId id="1153" r:id="rId9"/>
    <p:sldId id="5628" r:id="rId10"/>
    <p:sldId id="1174" r:id="rId11"/>
    <p:sldId id="1526" r:id="rId12"/>
    <p:sldId id="1168" r:id="rId13"/>
    <p:sldId id="1500" r:id="rId14"/>
    <p:sldId id="1173" r:id="rId15"/>
    <p:sldId id="1177" r:id="rId16"/>
    <p:sldId id="1175" r:id="rId17"/>
    <p:sldId id="1525" r:id="rId18"/>
    <p:sldId id="1524" r:id="rId19"/>
    <p:sldId id="262" r:id="rId20"/>
    <p:sldId id="3927" r:id="rId21"/>
    <p:sldId id="3609" r:id="rId22"/>
    <p:sldId id="5678" r:id="rId23"/>
    <p:sldId id="5677" r:id="rId24"/>
    <p:sldId id="5679" r:id="rId25"/>
    <p:sldId id="3812" r:id="rId26"/>
    <p:sldId id="5680" r:id="rId27"/>
    <p:sldId id="3835" r:id="rId28"/>
    <p:sldId id="265" r:id="rId29"/>
    <p:sldId id="1155" r:id="rId30"/>
    <p:sldId id="258"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642" autoAdjust="0"/>
    <p:restoredTop sz="96408" autoAdjust="0"/>
  </p:normalViewPr>
  <p:slideViewPr>
    <p:cSldViewPr snapToGrid="0" snapToObjects="1">
      <p:cViewPr varScale="1">
        <p:scale>
          <a:sx n="109" d="100"/>
          <a:sy n="109" d="100"/>
        </p:scale>
        <p:origin x="192" y="632"/>
      </p:cViewPr>
      <p:guideLst/>
    </p:cSldViewPr>
  </p:slideViewPr>
  <p:outlineViewPr>
    <p:cViewPr>
      <p:scale>
        <a:sx n="33" d="100"/>
        <a:sy n="33" d="100"/>
      </p:scale>
      <p:origin x="0" y="-11706"/>
    </p:cViewPr>
  </p:outlineViewPr>
  <p:notesTextViewPr>
    <p:cViewPr>
      <p:scale>
        <a:sx n="1" d="1"/>
        <a:sy n="1" d="1"/>
      </p:scale>
      <p:origin x="0" y="0"/>
    </p:cViewPr>
  </p:notesTextViewPr>
  <p:sorterViewPr>
    <p:cViewPr>
      <p:scale>
        <a:sx n="90" d="100"/>
        <a:sy n="90"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defRPr>
            </a:pPr>
            <a:r>
              <a:rPr lang="en-US" dirty="0"/>
              <a:t>EICUG membership @ time of EICUG Meetings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1"/>
          <c:order val="0"/>
          <c:tx>
            <c:v>EICUG membership</c:v>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Sheet1!$A$3:$A$9</c:f>
              <c:strCache>
                <c:ptCount val="7"/>
                <c:pt idx="0">
                  <c:v>Jan-16</c:v>
                </c:pt>
                <c:pt idx="1">
                  <c:v>Jul-16</c:v>
                </c:pt>
                <c:pt idx="2">
                  <c:v>Jul-17</c:v>
                </c:pt>
                <c:pt idx="3">
                  <c:v>Jul-18</c:v>
                </c:pt>
                <c:pt idx="4">
                  <c:v>Jul-19</c:v>
                </c:pt>
                <c:pt idx="5">
                  <c:v>Jul-20</c:v>
                </c:pt>
                <c:pt idx="6">
                  <c:v>Now</c:v>
                </c:pt>
              </c:strCache>
            </c:strRef>
          </c:cat>
          <c:val>
            <c:numRef>
              <c:f>Sheet1!$B$3:$B$9</c:f>
              <c:numCache>
                <c:formatCode>General</c:formatCode>
                <c:ptCount val="7"/>
                <c:pt idx="0">
                  <c:v>397</c:v>
                </c:pt>
                <c:pt idx="1">
                  <c:v>600</c:v>
                </c:pt>
                <c:pt idx="2">
                  <c:v>697</c:v>
                </c:pt>
                <c:pt idx="3">
                  <c:v>807</c:v>
                </c:pt>
                <c:pt idx="4">
                  <c:v>925</c:v>
                </c:pt>
                <c:pt idx="5">
                  <c:v>1092</c:v>
                </c:pt>
                <c:pt idx="6">
                  <c:v>1278</c:v>
                </c:pt>
              </c:numCache>
            </c:numRef>
          </c:val>
          <c:smooth val="0"/>
          <c:extLst>
            <c:ext xmlns:c16="http://schemas.microsoft.com/office/drawing/2014/chart" uri="{C3380CC4-5D6E-409C-BE32-E72D297353CC}">
              <c16:uniqueId val="{00000000-13A2-4FE2-8C57-A96F57181340}"/>
            </c:ext>
          </c:extLst>
        </c:ser>
        <c:dLbls>
          <c:showLegendKey val="0"/>
          <c:showVal val="0"/>
          <c:showCatName val="0"/>
          <c:showSerName val="0"/>
          <c:showPercent val="0"/>
          <c:showBubbleSize val="0"/>
        </c:dLbls>
        <c:smooth val="0"/>
        <c:axId val="566242936"/>
        <c:axId val="566245232"/>
      </c:lineChart>
      <c:catAx>
        <c:axId val="566242936"/>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crossAx val="566245232"/>
        <c:crosses val="autoZero"/>
        <c:auto val="1"/>
        <c:lblAlgn val="ctr"/>
        <c:lblOffset val="100"/>
        <c:noMultiLvlLbl val="0"/>
      </c:catAx>
      <c:valAx>
        <c:axId val="56624523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crossAx val="566242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b="1">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8/7/23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E146D-72E3-4D17-8794-005420F3EB37}" type="slidenum">
              <a:rPr lang="en-US" smtClean="0"/>
              <a:t>9</a:t>
            </a:fld>
            <a:endParaRPr lang="en-US" dirty="0"/>
          </a:p>
        </p:txBody>
      </p:sp>
    </p:spTree>
    <p:extLst>
      <p:ext uri="{BB962C8B-B14F-4D97-AF65-F5344CB8AC3E}">
        <p14:creationId xmlns:p14="http://schemas.microsoft.com/office/powerpoint/2010/main" val="4289606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4B7A38-86DD-4622-844E-2813CF5B6E06}" type="slidenum">
              <a:rPr lang="en-US" smtClean="0"/>
              <a:t>21</a:t>
            </a:fld>
            <a:endParaRPr lang="en-US"/>
          </a:p>
        </p:txBody>
      </p:sp>
    </p:spTree>
    <p:extLst>
      <p:ext uri="{BB962C8B-B14F-4D97-AF65-F5344CB8AC3E}">
        <p14:creationId xmlns:p14="http://schemas.microsoft.com/office/powerpoint/2010/main" val="1352358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4B7A38-86DD-4622-844E-2813CF5B6E06}" type="slidenum">
              <a:rPr lang="en-US" smtClean="0"/>
              <a:t>27</a:t>
            </a:fld>
            <a:endParaRPr lang="en-US" dirty="0"/>
          </a:p>
        </p:txBody>
      </p:sp>
    </p:spTree>
    <p:extLst>
      <p:ext uri="{BB962C8B-B14F-4D97-AF65-F5344CB8AC3E}">
        <p14:creationId xmlns:p14="http://schemas.microsoft.com/office/powerpoint/2010/main" val="11906498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a:t>Questions?</a:t>
            </a:r>
            <a:endParaRPr lang="en-US" dirty="0"/>
          </a:p>
        </p:txBody>
      </p:sp>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30519D"/>
                </a:solidFill>
                <a:latin typeface="Arial" charset="0"/>
                <a:ea typeface="Arial" charset="0"/>
                <a:cs typeface="Arial" charset="0"/>
              </a:defRPr>
            </a:lvl1pPr>
          </a:lstStyle>
          <a:p>
            <a:r>
              <a:rPr lang="en-US" dirty="0"/>
              <a:t>Heading</a:t>
            </a:r>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endParaRPr lang="en-US" dirty="0"/>
          </a:p>
        </p:txBody>
      </p:sp>
      <p:sp>
        <p:nvSpPr>
          <p:cNvPr id="6" name="Slide Number Placeholder 5"/>
          <p:cNvSpPr>
            <a:spLocks noGrp="1"/>
          </p:cNvSpPr>
          <p:nvPr>
            <p:ph type="sldNum" sz="quarter" idx="12"/>
          </p:nvPr>
        </p:nvSpPr>
        <p:spPr>
          <a:xfrm>
            <a:off x="3543300" y="6362006"/>
            <a:ext cx="2057400" cy="365125"/>
          </a:xfrm>
        </p:spPr>
        <p:txBody>
          <a:bodyPr/>
          <a:lstStyle>
            <a:lvl1pPr algn="ctr">
              <a:defRPr/>
            </a:lvl1pPr>
          </a:lstStyle>
          <a:p>
            <a:fld id="{893C5830-40F3-F04E-B2E3-10E6672BA8FF}" type="slidenum">
              <a:rPr lang="en-US" smtClean="0"/>
              <a:pPr/>
              <a:t>‹#›</a:t>
            </a:fld>
            <a:endParaRPr lang="en-US" dirty="0"/>
          </a:p>
        </p:txBody>
      </p:sp>
    </p:spTree>
    <p:extLst>
      <p:ext uri="{BB962C8B-B14F-4D97-AF65-F5344CB8AC3E}">
        <p14:creationId xmlns:p14="http://schemas.microsoft.com/office/powerpoint/2010/main" val="2319012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a:xfrm>
            <a:off x="3830405" y="6448426"/>
            <a:ext cx="1543050" cy="365125"/>
          </a:xfrm>
        </p:spPr>
        <p:txBody>
          <a:bodyPr/>
          <a:lstStyle>
            <a:lvl1pPr algn="ctr">
              <a:defRPr sz="750"/>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2886312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7886700" cy="833120"/>
          </a:xfrm>
        </p:spPr>
        <p:txBody>
          <a:bodyPr>
            <a:normAutofit/>
          </a:bodyPr>
          <a:lstStyle>
            <a:lvl1pPr>
              <a:defRPr sz="4000"/>
            </a:lvl1pPr>
          </a:lstStyle>
          <a:p>
            <a:r>
              <a:rPr lang="en-US"/>
              <a:t>Click to edit Master title style</a:t>
            </a:r>
            <a:endParaRPr lang="en-US" dirty="0"/>
          </a:p>
        </p:txBody>
      </p:sp>
      <p:sp>
        <p:nvSpPr>
          <p:cNvPr id="3" name="Date Placeholder 2"/>
          <p:cNvSpPr>
            <a:spLocks noGrp="1"/>
          </p:cNvSpPr>
          <p:nvPr>
            <p:ph type="dt" sz="half" idx="10"/>
          </p:nvPr>
        </p:nvSpPr>
        <p:spPr>
          <a:xfrm>
            <a:off x="20320" y="6458588"/>
            <a:ext cx="2057400" cy="365125"/>
          </a:xfrm>
        </p:spPr>
        <p:txBody>
          <a:bodyPr/>
          <a:lstStyle/>
          <a:p>
            <a:r>
              <a:rPr lang="en-US"/>
              <a:t>E.C. Aschenauer</a:t>
            </a:r>
            <a:endParaRPr lang="en-US" dirty="0"/>
          </a:p>
        </p:txBody>
      </p:sp>
      <p:sp>
        <p:nvSpPr>
          <p:cNvPr id="4" name="Footer Placeholder 3"/>
          <p:cNvSpPr>
            <a:spLocks noGrp="1"/>
          </p:cNvSpPr>
          <p:nvPr>
            <p:ph type="ftr" sz="quarter" idx="11"/>
          </p:nvPr>
        </p:nvSpPr>
        <p:spPr>
          <a:xfrm>
            <a:off x="3028950" y="6457953"/>
            <a:ext cx="3086100" cy="365125"/>
          </a:xfrm>
        </p:spPr>
        <p:txBody>
          <a:bodyPr/>
          <a:lstStyle/>
          <a:p>
            <a:endParaRPr lang="en-US" dirty="0"/>
          </a:p>
        </p:txBody>
      </p:sp>
      <p:sp>
        <p:nvSpPr>
          <p:cNvPr id="5" name="Slide Number Placeholder 4"/>
          <p:cNvSpPr>
            <a:spLocks noGrp="1"/>
          </p:cNvSpPr>
          <p:nvPr>
            <p:ph type="sldNum" sz="quarter" idx="12"/>
          </p:nvPr>
        </p:nvSpPr>
        <p:spPr>
          <a:xfrm>
            <a:off x="7058172" y="6447793"/>
            <a:ext cx="2057400" cy="365125"/>
          </a:xfrm>
        </p:spPr>
        <p:txBody>
          <a:bodyPr/>
          <a:lstStyle/>
          <a:p>
            <a:fld id="{893C5830-40F3-F04E-B2E3-10E6672BA8FF}" type="slidenum">
              <a:rPr lang="en-US" smtClean="0"/>
              <a:t>‹#›</a:t>
            </a:fld>
            <a:endParaRPr lang="en-US" dirty="0"/>
          </a:p>
        </p:txBody>
      </p:sp>
    </p:spTree>
    <p:extLst>
      <p:ext uri="{BB962C8B-B14F-4D97-AF65-F5344CB8AC3E}">
        <p14:creationId xmlns:p14="http://schemas.microsoft.com/office/powerpoint/2010/main" val="2044760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a:t>Click icon to add picture</a:t>
            </a:r>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a:t>Click icon to add picture</a:t>
            </a:r>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Electron Ion Collider Overview</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 id="2147483679" r:id="rId11"/>
    <p:sldLayoutId id="2147483681" r:id="rId12"/>
    <p:sldLayoutId id="2147483682" r:id="rId13"/>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hyperlink" Target="https://github.com/sherwberry/SULI2020_CrabCrossingAnimation" TargetMode="Externa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hyperlink" Target="https://arxiv.org/abs/2103.05419"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1016/j.physletb.2021.136726"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5" Type="http://schemas.openxmlformats.org/officeDocument/2006/relationships/hyperlink" Target="https://www.bnl.gov/dpapanelmeeting/" TargetMode="Externa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indico.cern.ch/event/1238718/" TargetMode="External"/><Relationship Id="rId2" Type="http://schemas.openxmlformats.org/officeDocument/2006/relationships/image" Target="../media/image31.emf"/><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hyperlink" Target="https://phonebook.sdcc.bnl.gov/eic/client/" TargetMode="External"/><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hyperlink" Target="https://www.eiccenter.org/detector-testin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nap.edu/login.php?record_id=25171&amp;page=https%3A%2F%2Fwww.nap.edu%2Fdownload%2F2517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nap.edu/catalog/25171/an-assessment-of-us-based-electron-ion-collider-science" TargetMode="External"/><Relationship Id="rId2" Type="http://schemas.openxmlformats.org/officeDocument/2006/relationships/hyperlink" Target="https://arxiv.org/abs/1212.1701" TargetMode="External"/><Relationship Id="rId1" Type="http://schemas.openxmlformats.org/officeDocument/2006/relationships/slideLayout" Target="../slideLayouts/slideLayout6.xml"/><Relationship Id="rId5" Type="http://schemas.openxmlformats.org/officeDocument/2006/relationships/image" Target="../media/image9.tiff"/><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2" Type="http://schemas.openxmlformats.org/officeDocument/2006/relationships/hyperlink" Target="https://www.energy.gov/articles/us-department-energy-selects-brookhaven-national-laboratory-host-major-new-nuclear-physic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31187"/>
            <a:ext cx="9144000" cy="732292"/>
          </a:xfrm>
        </p:spPr>
        <p:txBody>
          <a:bodyPr/>
          <a:lstStyle/>
          <a:p>
            <a:pPr algn="ctr"/>
            <a:r>
              <a:rPr lang="en-US" sz="2000" b="0" dirty="0"/>
              <a:t>Short History and a Non-Project Person’s View of the Project Status</a:t>
            </a:r>
            <a:br>
              <a:rPr lang="en-US" sz="2000" b="0" dirty="0"/>
            </a:br>
            <a:endParaRPr lang="en-US" sz="2000" b="0" dirty="0"/>
          </a:p>
        </p:txBody>
      </p:sp>
      <p:sp>
        <p:nvSpPr>
          <p:cNvPr id="5" name="Text Placeholder 4"/>
          <p:cNvSpPr>
            <a:spLocks noGrp="1"/>
          </p:cNvSpPr>
          <p:nvPr>
            <p:ph type="body" sz="quarter" idx="14"/>
          </p:nvPr>
        </p:nvSpPr>
        <p:spPr>
          <a:xfrm>
            <a:off x="5577865" y="5896164"/>
            <a:ext cx="3566135" cy="961836"/>
          </a:xfrm>
        </p:spPr>
        <p:txBody>
          <a:bodyPr>
            <a:normAutofit/>
          </a:bodyPr>
          <a:lstStyle/>
          <a:p>
            <a:r>
              <a:rPr lang="en-US" dirty="0"/>
              <a:t>Douglas W. Higinbotham</a:t>
            </a:r>
          </a:p>
          <a:p>
            <a:r>
              <a:rPr lang="en-US" dirty="0"/>
              <a:t>7 August 2023</a:t>
            </a:r>
          </a:p>
        </p:txBody>
      </p:sp>
      <p:sp>
        <p:nvSpPr>
          <p:cNvPr id="3" name="TextBox 2">
            <a:extLst>
              <a:ext uri="{FF2B5EF4-FFF2-40B4-BE49-F238E27FC236}">
                <a16:creationId xmlns:a16="http://schemas.microsoft.com/office/drawing/2014/main" id="{EC3DA98A-38AD-3403-DED5-187BEC3D3309}"/>
              </a:ext>
            </a:extLst>
          </p:cNvPr>
          <p:cNvSpPr txBox="1"/>
          <p:nvPr/>
        </p:nvSpPr>
        <p:spPr>
          <a:xfrm>
            <a:off x="0" y="283909"/>
            <a:ext cx="9144000" cy="830997"/>
          </a:xfrm>
          <a:prstGeom prst="rect">
            <a:avLst/>
          </a:prstGeom>
          <a:noFill/>
        </p:spPr>
        <p:txBody>
          <a:bodyPr wrap="square" rtlCol="0">
            <a:spAutoFit/>
          </a:bodyPr>
          <a:lstStyle/>
          <a:p>
            <a:pPr algn="ctr"/>
            <a:r>
              <a:rPr lang="en-US" sz="4800" b="1" dirty="0"/>
              <a:t>Election-Ion Collider Overview</a:t>
            </a:r>
          </a:p>
        </p:txBody>
      </p:sp>
    </p:spTree>
    <p:extLst>
      <p:ext uri="{BB962C8B-B14F-4D97-AF65-F5344CB8AC3E}">
        <p14:creationId xmlns:p14="http://schemas.microsoft.com/office/powerpoint/2010/main" val="139274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6CBBC-4A7C-EF40-A39E-AF322F107261}"/>
              </a:ext>
            </a:extLst>
          </p:cNvPr>
          <p:cNvSpPr>
            <a:spLocks noGrp="1"/>
          </p:cNvSpPr>
          <p:nvPr>
            <p:ph type="title"/>
          </p:nvPr>
        </p:nvSpPr>
        <p:spPr/>
        <p:txBody>
          <a:bodyPr/>
          <a:lstStyle/>
          <a:p>
            <a:r>
              <a:rPr lang="en-US" dirty="0"/>
              <a:t>From RHIC to Electron Ion Collider @ BNL</a:t>
            </a:r>
          </a:p>
        </p:txBody>
      </p:sp>
      <p:pic>
        <p:nvPicPr>
          <p:cNvPr id="6" name="EIC-ring-animation-compressed.mp4">
            <a:hlinkClick r:id="" action="ppaction://media"/>
            <a:extLst>
              <a:ext uri="{FF2B5EF4-FFF2-40B4-BE49-F238E27FC236}">
                <a16:creationId xmlns:a16="http://schemas.microsoft.com/office/drawing/2014/main" id="{ADCF3FAA-9D89-C748-93BD-32A2B9E9057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762965" y="897454"/>
            <a:ext cx="4175125" cy="5381625"/>
          </a:xfrm>
        </p:spPr>
      </p:pic>
      <p:sp>
        <p:nvSpPr>
          <p:cNvPr id="5" name="Slide Number Placeholder 4">
            <a:extLst>
              <a:ext uri="{FF2B5EF4-FFF2-40B4-BE49-F238E27FC236}">
                <a16:creationId xmlns:a16="http://schemas.microsoft.com/office/drawing/2014/main" id="{C24010BB-C8EF-9546-8685-58676CFAA644}"/>
              </a:ext>
            </a:extLst>
          </p:cNvPr>
          <p:cNvSpPr>
            <a:spLocks noGrp="1"/>
          </p:cNvSpPr>
          <p:nvPr>
            <p:ph type="sldNum" sz="quarter" idx="12"/>
          </p:nvPr>
        </p:nvSpPr>
        <p:spPr/>
        <p:txBody>
          <a:bodyPr/>
          <a:lstStyle/>
          <a:p>
            <a:fld id="{07E1C93C-5050-FC42-8F10-D22D4F119D13}" type="slidenum">
              <a:rPr lang="en-US" smtClean="0"/>
              <a:pPr/>
              <a:t>10</a:t>
            </a:fld>
            <a:endParaRPr lang="en-US" dirty="0"/>
          </a:p>
        </p:txBody>
      </p:sp>
      <p:pic>
        <p:nvPicPr>
          <p:cNvPr id="7" name="RHIC-ring-animation-compressed.mp4">
            <a:hlinkClick r:id="" action="ppaction://media"/>
            <a:extLst>
              <a:ext uri="{FF2B5EF4-FFF2-40B4-BE49-F238E27FC236}">
                <a16:creationId xmlns:a16="http://schemas.microsoft.com/office/drawing/2014/main" id="{F9DDC151-F050-7645-931A-95C9A5DD4A27}"/>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08919" y="916286"/>
            <a:ext cx="4181801" cy="5391041"/>
          </a:xfrm>
          <a:prstGeom prst="rect">
            <a:avLst/>
          </a:prstGeom>
        </p:spPr>
      </p:pic>
    </p:spTree>
    <p:extLst>
      <p:ext uri="{BB962C8B-B14F-4D97-AF65-F5344CB8AC3E}">
        <p14:creationId xmlns:p14="http://schemas.microsoft.com/office/powerpoint/2010/main" val="360375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2DCBF-D386-A346-BF16-B4AAD6E86C05}"/>
              </a:ext>
            </a:extLst>
          </p:cNvPr>
          <p:cNvSpPr>
            <a:spLocks noGrp="1"/>
          </p:cNvSpPr>
          <p:nvPr>
            <p:ph type="title"/>
          </p:nvPr>
        </p:nvSpPr>
        <p:spPr>
          <a:xfrm>
            <a:off x="0" y="142219"/>
            <a:ext cx="9144000" cy="487490"/>
          </a:xfrm>
        </p:spPr>
        <p:txBody>
          <a:bodyPr/>
          <a:lstStyle/>
          <a:p>
            <a:pPr algn="ctr"/>
            <a:r>
              <a:rPr lang="en-US" dirty="0"/>
              <a:t>Luminosity vs Center of Mass Energy at the EIC</a:t>
            </a:r>
          </a:p>
        </p:txBody>
      </p:sp>
      <p:sp>
        <p:nvSpPr>
          <p:cNvPr id="5" name="Slide Number Placeholder 4">
            <a:extLst>
              <a:ext uri="{FF2B5EF4-FFF2-40B4-BE49-F238E27FC236}">
                <a16:creationId xmlns:a16="http://schemas.microsoft.com/office/drawing/2014/main" id="{AA22D4F2-D074-DD49-99CB-6AB5A20DC1FF}"/>
              </a:ext>
            </a:extLst>
          </p:cNvPr>
          <p:cNvSpPr>
            <a:spLocks noGrp="1"/>
          </p:cNvSpPr>
          <p:nvPr>
            <p:ph type="sldNum" sz="quarter" idx="12"/>
          </p:nvPr>
        </p:nvSpPr>
        <p:spPr/>
        <p:txBody>
          <a:bodyPr/>
          <a:lstStyle/>
          <a:p>
            <a:fld id="{07E1C93C-5050-FC42-8F10-D22D4F119D13}" type="slidenum">
              <a:rPr lang="en-US" smtClean="0"/>
              <a:pPr/>
              <a:t>11</a:t>
            </a:fld>
            <a:endParaRPr lang="en-US" dirty="0"/>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83A5AA8B-CCB7-A14C-9230-6DD181BCA890}"/>
                  </a:ext>
                </a:extLst>
              </p:cNvPr>
              <p:cNvSpPr txBox="1"/>
              <p:nvPr/>
            </p:nvSpPr>
            <p:spPr>
              <a:xfrm>
                <a:off x="548640" y="5141690"/>
                <a:ext cx="8286440"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solidFill>
                  </a:rPr>
                  <a:t>Parameter and IR optimization at 105 GeV center-of-mass energy </a:t>
                </a:r>
              </a:p>
              <a:p>
                <a:pPr marL="285750" indent="-285750">
                  <a:buFont typeface="Arial" panose="020B0604020202020204" pitchFamily="34" charset="0"/>
                  <a:buChar char="•"/>
                </a:pPr>
                <a:r>
                  <a:rPr lang="en-US" dirty="0">
                    <a:solidFill>
                      <a:schemeClr val="tx1"/>
                    </a:solidFill>
                  </a:rPr>
                  <a:t>Optimization yields </a:t>
                </a:r>
                <a14:m>
                  <m:oMath xmlns:m="http://schemas.openxmlformats.org/officeDocument/2006/math">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10</m:t>
                        </m:r>
                      </m:e>
                      <m:sup>
                        <m:r>
                          <a:rPr lang="en-US" b="0" i="1" smtClean="0">
                            <a:solidFill>
                              <a:schemeClr val="tx1"/>
                            </a:solidFill>
                            <a:latin typeface="Cambria Math" panose="02040503050406030204" pitchFamily="18" charset="0"/>
                          </a:rPr>
                          <m:t>34</m:t>
                        </m:r>
                      </m:sup>
                    </m:sSup>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𝑐𝑚</m:t>
                        </m:r>
                      </m:e>
                      <m:sup>
                        <m:r>
                          <a:rPr lang="en-US" b="0" i="1" smtClean="0">
                            <a:solidFill>
                              <a:schemeClr val="tx1"/>
                            </a:solidFill>
                            <a:latin typeface="Cambria Math" panose="02040503050406030204" pitchFamily="18" charset="0"/>
                          </a:rPr>
                          <m:t>−2</m:t>
                        </m:r>
                      </m:sup>
                    </m:sSup>
                    <m:sSup>
                      <m:sSupPr>
                        <m:ctrlPr>
                          <a:rPr lang="en-US" i="1" smtClean="0">
                            <a:solidFill>
                              <a:schemeClr val="tx1"/>
                            </a:solidFill>
                            <a:latin typeface="Cambria Math" panose="02040503050406030204" pitchFamily="18" charset="0"/>
                          </a:rPr>
                        </m:ctrlPr>
                      </m:sSupPr>
                      <m:e>
                        <m:r>
                          <a:rPr lang="en-US" b="0" i="1" smtClean="0">
                            <a:solidFill>
                              <a:schemeClr val="tx1"/>
                            </a:solidFill>
                            <a:latin typeface="Cambria Math" panose="02040503050406030204" pitchFamily="18" charset="0"/>
                          </a:rPr>
                          <m:t>𝑠𝑒𝑐</m:t>
                        </m:r>
                      </m:e>
                      <m:sup>
                        <m:r>
                          <a:rPr lang="en-US" b="0" i="1" smtClean="0">
                            <a:solidFill>
                              <a:schemeClr val="tx1"/>
                            </a:solidFill>
                            <a:latin typeface="Cambria Math" panose="02040503050406030204" pitchFamily="18" charset="0"/>
                          </a:rPr>
                          <m:t>−1</m:t>
                        </m:r>
                      </m:sup>
                    </m:sSup>
                    <m:r>
                      <a:rPr lang="en-US" b="0" i="1" smtClean="0">
                        <a:solidFill>
                          <a:schemeClr val="tx1"/>
                        </a:solidFill>
                        <a:latin typeface="Cambria Math" panose="02040503050406030204" pitchFamily="18" charset="0"/>
                      </a:rPr>
                      <m:t> </m:t>
                    </m:r>
                  </m:oMath>
                </a14:m>
                <a:r>
                  <a:rPr lang="en-US" dirty="0">
                    <a:solidFill>
                      <a:schemeClr val="tx1"/>
                    </a:solidFill>
                  </a:rPr>
                  <a:t>luminosity</a:t>
                </a:r>
              </a:p>
              <a:p>
                <a:pPr marL="285750" indent="-285750">
                  <a:buFont typeface="Arial" panose="020B0604020202020204" pitchFamily="34" charset="0"/>
                  <a:buChar char="•"/>
                </a:pPr>
                <a:r>
                  <a:rPr lang="en-US" dirty="0"/>
                  <a:t>NOTE:  At a collider, it nominally takes years to reach the maximum luminosity with rapid luminosity improvements at first and then a long slow multi-year rise to </a:t>
                </a:r>
              </a:p>
            </p:txBody>
          </p:sp>
        </mc:Choice>
        <mc:Fallback>
          <p:sp>
            <p:nvSpPr>
              <p:cNvPr id="6" name="TextBox 5">
                <a:extLst>
                  <a:ext uri="{FF2B5EF4-FFF2-40B4-BE49-F238E27FC236}">
                    <a16:creationId xmlns:a16="http://schemas.microsoft.com/office/drawing/2014/main" id="{83A5AA8B-CCB7-A14C-9230-6DD181BCA890}"/>
                  </a:ext>
                </a:extLst>
              </p:cNvPr>
              <p:cNvSpPr txBox="1">
                <a:spLocks noRot="1" noChangeAspect="1" noMove="1" noResize="1" noEditPoints="1" noAdjustHandles="1" noChangeArrowheads="1" noChangeShapeType="1" noTextEdit="1"/>
              </p:cNvSpPr>
              <p:nvPr/>
            </p:nvSpPr>
            <p:spPr>
              <a:xfrm>
                <a:off x="548640" y="5141690"/>
                <a:ext cx="8286440" cy="1200329"/>
              </a:xfrm>
              <a:prstGeom prst="rect">
                <a:avLst/>
              </a:prstGeom>
              <a:blipFill>
                <a:blip r:embed="rId2"/>
                <a:stretch>
                  <a:fillRect l="-459" t="-2083" b="-7292"/>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CCACA2C7-6E8E-5543-9B5F-8589AFB1A978}"/>
              </a:ext>
            </a:extLst>
          </p:cNvPr>
          <p:cNvPicPr>
            <a:picLocks noChangeAspect="1"/>
          </p:cNvPicPr>
          <p:nvPr/>
        </p:nvPicPr>
        <p:blipFill rotWithShape="1">
          <a:blip r:embed="rId3"/>
          <a:srcRect r="482" b="1639"/>
          <a:stretch/>
        </p:blipFill>
        <p:spPr>
          <a:xfrm>
            <a:off x="1571263" y="940877"/>
            <a:ext cx="5906497" cy="4050888"/>
          </a:xfrm>
          <a:prstGeom prst="rect">
            <a:avLst/>
          </a:prstGeom>
          <a:effectLst/>
        </p:spPr>
      </p:pic>
    </p:spTree>
    <p:extLst>
      <p:ext uri="{BB962C8B-B14F-4D97-AF65-F5344CB8AC3E}">
        <p14:creationId xmlns:p14="http://schemas.microsoft.com/office/powerpoint/2010/main" val="1640439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6D43A-662E-CB45-821F-4463E09651DA}"/>
              </a:ext>
            </a:extLst>
          </p:cNvPr>
          <p:cNvSpPr>
            <a:spLocks noGrp="1"/>
          </p:cNvSpPr>
          <p:nvPr>
            <p:ph type="title"/>
          </p:nvPr>
        </p:nvSpPr>
        <p:spPr>
          <a:xfrm>
            <a:off x="0" y="175027"/>
            <a:ext cx="9143999" cy="487490"/>
          </a:xfrm>
        </p:spPr>
        <p:txBody>
          <a:bodyPr>
            <a:normAutofit fontScale="90000"/>
          </a:bodyPr>
          <a:lstStyle/>
          <a:p>
            <a:pPr algn="ctr"/>
            <a:r>
              <a:rPr lang="en-US" dirty="0"/>
              <a:t>Crab Crossing Cavities Another Key To High EIC Luminosities </a:t>
            </a:r>
          </a:p>
        </p:txBody>
      </p:sp>
      <p:sp>
        <p:nvSpPr>
          <p:cNvPr id="3" name="Content Placeholder 2">
            <a:extLst>
              <a:ext uri="{FF2B5EF4-FFF2-40B4-BE49-F238E27FC236}">
                <a16:creationId xmlns:a16="http://schemas.microsoft.com/office/drawing/2014/main" id="{CF457ED6-E092-F244-9842-F0A22CAEDDC1}"/>
              </a:ext>
            </a:extLst>
          </p:cNvPr>
          <p:cNvSpPr>
            <a:spLocks noGrp="1"/>
          </p:cNvSpPr>
          <p:nvPr>
            <p:ph idx="1"/>
          </p:nvPr>
        </p:nvSpPr>
        <p:spPr>
          <a:xfrm>
            <a:off x="0" y="966055"/>
            <a:ext cx="9144000" cy="5381694"/>
          </a:xfrm>
        </p:spPr>
        <p:txBody>
          <a:bodyPr>
            <a:normAutofit/>
          </a:bodyPr>
          <a:lstStyle/>
          <a:p>
            <a:pPr marL="0" indent="0">
              <a:buNone/>
            </a:pPr>
            <a:r>
              <a:rPr lang="en-US" sz="1600" dirty="0"/>
              <a:t>Animation made by DOE SULI summer student Asia Parker (Duquesne University) and source code posted online: </a:t>
            </a:r>
            <a:r>
              <a:rPr lang="en-US" sz="1600" dirty="0">
                <a:hlinkClick r:id="rId2"/>
              </a:rPr>
              <a:t>https://github.com/sherwberry/SULI2020_CrabCrossingAnimation</a:t>
            </a:r>
            <a:r>
              <a:rPr lang="en-US" sz="1600" dirty="0"/>
              <a:t>  </a:t>
            </a:r>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6B3C32A1-F821-E749-8CD0-9A810F72C0DE}"/>
              </a:ext>
            </a:extLst>
          </p:cNvPr>
          <p:cNvSpPr>
            <a:spLocks noGrp="1"/>
          </p:cNvSpPr>
          <p:nvPr>
            <p:ph type="sldNum" sz="quarter" idx="12"/>
          </p:nvPr>
        </p:nvSpPr>
        <p:spPr/>
        <p:txBody>
          <a:bodyPr/>
          <a:lstStyle/>
          <a:p>
            <a:fld id="{07E1C93C-5050-FC42-8F10-D22D4F119D13}" type="slidenum">
              <a:rPr lang="en-US" smtClean="0"/>
              <a:pPr/>
              <a:t>12</a:t>
            </a:fld>
            <a:endParaRPr lang="en-US" dirty="0"/>
          </a:p>
        </p:txBody>
      </p:sp>
      <p:pic>
        <p:nvPicPr>
          <p:cNvPr id="7" name="Picture 6">
            <a:extLst>
              <a:ext uri="{FF2B5EF4-FFF2-40B4-BE49-F238E27FC236}">
                <a16:creationId xmlns:a16="http://schemas.microsoft.com/office/drawing/2014/main" id="{879BBDBF-0097-ED45-8679-9D523D7AF262}"/>
              </a:ext>
            </a:extLst>
          </p:cNvPr>
          <p:cNvPicPr>
            <a:picLocks noChangeAspect="1"/>
          </p:cNvPicPr>
          <p:nvPr/>
        </p:nvPicPr>
        <p:blipFill>
          <a:blip r:embed="rId3"/>
          <a:stretch>
            <a:fillRect/>
          </a:stretch>
        </p:blipFill>
        <p:spPr>
          <a:xfrm>
            <a:off x="4624282" y="2582532"/>
            <a:ext cx="4300760" cy="2352882"/>
          </a:xfrm>
          <a:prstGeom prst="rect">
            <a:avLst/>
          </a:prstGeom>
        </p:spPr>
      </p:pic>
      <p:pic>
        <p:nvPicPr>
          <p:cNvPr id="9" name="Picture 8">
            <a:extLst>
              <a:ext uri="{FF2B5EF4-FFF2-40B4-BE49-F238E27FC236}">
                <a16:creationId xmlns:a16="http://schemas.microsoft.com/office/drawing/2014/main" id="{F69B2C8D-F666-5941-8E4E-AE717FD3A907}"/>
              </a:ext>
            </a:extLst>
          </p:cNvPr>
          <p:cNvPicPr>
            <a:picLocks noChangeAspect="1"/>
          </p:cNvPicPr>
          <p:nvPr/>
        </p:nvPicPr>
        <p:blipFill>
          <a:blip r:embed="rId4"/>
          <a:stretch>
            <a:fillRect/>
          </a:stretch>
        </p:blipFill>
        <p:spPr>
          <a:xfrm>
            <a:off x="218959" y="2582531"/>
            <a:ext cx="4300762" cy="2352883"/>
          </a:xfrm>
          <a:prstGeom prst="rect">
            <a:avLst/>
          </a:prstGeom>
        </p:spPr>
      </p:pic>
    </p:spTree>
    <p:extLst>
      <p:ext uri="{BB962C8B-B14F-4D97-AF65-F5344CB8AC3E}">
        <p14:creationId xmlns:p14="http://schemas.microsoft.com/office/powerpoint/2010/main" val="4041740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B70AB4E-9BE9-8E4C-8D86-4833232B4B57}"/>
              </a:ext>
            </a:extLst>
          </p:cNvPr>
          <p:cNvSpPr txBox="1"/>
          <p:nvPr/>
        </p:nvSpPr>
        <p:spPr>
          <a:xfrm>
            <a:off x="268928" y="1392855"/>
            <a:ext cx="4947704" cy="4185761"/>
          </a:xfrm>
          <a:prstGeom prst="rect">
            <a:avLst/>
          </a:prstGeom>
          <a:noFill/>
        </p:spPr>
        <p:txBody>
          <a:bodyPr wrap="square" rtlCol="0">
            <a:spAutoFit/>
          </a:bodyPr>
          <a:lstStyle/>
          <a:p>
            <a:r>
              <a:rPr lang="en-US" sz="1600" dirty="0"/>
              <a:t>Posted to the </a:t>
            </a:r>
            <a:r>
              <a:rPr lang="en-US" sz="1600" dirty="0" err="1"/>
              <a:t>arXiv</a:t>
            </a:r>
            <a:r>
              <a:rPr lang="en-US" sz="1600" dirty="0"/>
              <a:t> on 8 March 2021:</a:t>
            </a:r>
          </a:p>
          <a:p>
            <a:r>
              <a:rPr lang="en-US" sz="1600" dirty="0">
                <a:hlinkClick r:id="rId2"/>
              </a:rPr>
              <a:t>https://arxiv.org/abs/2103.05419</a:t>
            </a:r>
            <a:r>
              <a:rPr lang="en-US" sz="1600" dirty="0"/>
              <a:t>  </a:t>
            </a:r>
          </a:p>
          <a:p>
            <a:endParaRPr lang="en-US" sz="1600" dirty="0"/>
          </a:p>
          <a:p>
            <a:r>
              <a:rPr lang="en-US" sz="1600" dirty="0"/>
              <a:t>902 pages, 415 authors, and 151 institutions</a:t>
            </a:r>
          </a:p>
          <a:p>
            <a:endParaRPr lang="en-US" sz="1600" dirty="0"/>
          </a:p>
          <a:p>
            <a:r>
              <a:rPr lang="en-US" sz="1600" b="1" dirty="0"/>
              <a:t>LaTeX Source Code On The </a:t>
            </a:r>
            <a:r>
              <a:rPr lang="en-US" sz="1600" b="1" dirty="0" err="1"/>
              <a:t>arXiv</a:t>
            </a:r>
            <a:r>
              <a:rPr lang="en-US" sz="1600" b="1" dirty="0"/>
              <a:t> </a:t>
            </a:r>
          </a:p>
          <a:p>
            <a:endParaRPr lang="en-US" sz="1600" b="1" dirty="0"/>
          </a:p>
          <a:p>
            <a:r>
              <a:rPr lang="en-US" sz="1600" dirty="0"/>
              <a:t>Now also published in a refereed journal:</a:t>
            </a:r>
          </a:p>
          <a:p>
            <a:r>
              <a:rPr lang="en-US" sz="1600" i="1" dirty="0" err="1"/>
              <a:t>Nucl.Phys.A</a:t>
            </a:r>
            <a:r>
              <a:rPr lang="en-US" sz="1600" dirty="0"/>
              <a:t> 1026 (2022) 122447</a:t>
            </a:r>
          </a:p>
          <a:p>
            <a:endParaRPr lang="en-US" sz="1600" dirty="0"/>
          </a:p>
          <a:p>
            <a:r>
              <a:rPr lang="en-US" sz="1600" dirty="0"/>
              <a:t>As of 7 August 2023 has 590 </a:t>
            </a:r>
            <a:r>
              <a:rPr lang="en-US" sz="1600" dirty="0" err="1"/>
              <a:t>Inspire’s</a:t>
            </a:r>
            <a:r>
              <a:rPr lang="en-US" sz="1600" dirty="0"/>
              <a:t> citations</a:t>
            </a:r>
          </a:p>
          <a:p>
            <a:endParaRPr lang="en-US" sz="1600" dirty="0"/>
          </a:p>
          <a:p>
            <a:r>
              <a:rPr lang="en-US" sz="1600" dirty="0"/>
              <a:t>The document is broken into three volumes:</a:t>
            </a:r>
          </a:p>
          <a:p>
            <a:r>
              <a:rPr lang="en-US" sz="1600" b="1" dirty="0"/>
              <a:t>Executive Summary</a:t>
            </a:r>
          </a:p>
          <a:p>
            <a:r>
              <a:rPr lang="en-US" sz="1600" dirty="0"/>
              <a:t>Physics</a:t>
            </a:r>
          </a:p>
          <a:p>
            <a:r>
              <a:rPr lang="en-US" sz="1600" dirty="0"/>
              <a:t>Detectors</a:t>
            </a:r>
          </a:p>
          <a:p>
            <a:endParaRPr lang="en-US" sz="1000" dirty="0"/>
          </a:p>
        </p:txBody>
      </p:sp>
      <p:sp>
        <p:nvSpPr>
          <p:cNvPr id="4" name="Title 3">
            <a:extLst>
              <a:ext uri="{FF2B5EF4-FFF2-40B4-BE49-F238E27FC236}">
                <a16:creationId xmlns:a16="http://schemas.microsoft.com/office/drawing/2014/main" id="{480B5ED9-D88D-FF4D-BC4D-587E5AFFC394}"/>
              </a:ext>
            </a:extLst>
          </p:cNvPr>
          <p:cNvSpPr>
            <a:spLocks noGrp="1"/>
          </p:cNvSpPr>
          <p:nvPr>
            <p:ph type="ctrTitle"/>
          </p:nvPr>
        </p:nvSpPr>
        <p:spPr>
          <a:xfrm>
            <a:off x="0" y="119359"/>
            <a:ext cx="9144000" cy="846342"/>
          </a:xfrm>
        </p:spPr>
        <p:txBody>
          <a:bodyPr/>
          <a:lstStyle/>
          <a:p>
            <a:pPr algn="ctr"/>
            <a:r>
              <a:rPr lang="en-US" sz="4000" dirty="0"/>
              <a:t>EIC Yellow Report</a:t>
            </a:r>
          </a:p>
        </p:txBody>
      </p:sp>
      <p:pic>
        <p:nvPicPr>
          <p:cNvPr id="5" name="Picture 4">
            <a:extLst>
              <a:ext uri="{FF2B5EF4-FFF2-40B4-BE49-F238E27FC236}">
                <a16:creationId xmlns:a16="http://schemas.microsoft.com/office/drawing/2014/main" id="{F6DB53D7-FB0C-3F43-8209-B4F8294497FC}"/>
              </a:ext>
            </a:extLst>
          </p:cNvPr>
          <p:cNvPicPr>
            <a:picLocks noChangeAspect="1"/>
          </p:cNvPicPr>
          <p:nvPr/>
        </p:nvPicPr>
        <p:blipFill>
          <a:blip r:embed="rId3"/>
          <a:stretch>
            <a:fillRect/>
          </a:stretch>
        </p:blipFill>
        <p:spPr>
          <a:xfrm>
            <a:off x="5254343" y="1385925"/>
            <a:ext cx="3794838" cy="4910965"/>
          </a:xfrm>
          <a:prstGeom prst="rect">
            <a:avLst/>
          </a:prstGeom>
        </p:spPr>
      </p:pic>
    </p:spTree>
    <p:extLst>
      <p:ext uri="{BB962C8B-B14F-4D97-AF65-F5344CB8AC3E}">
        <p14:creationId xmlns:p14="http://schemas.microsoft.com/office/powerpoint/2010/main" val="392923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E2CDF-189F-C244-A7AC-0300D7403CDB}"/>
              </a:ext>
            </a:extLst>
          </p:cNvPr>
          <p:cNvSpPr>
            <a:spLocks noGrp="1"/>
          </p:cNvSpPr>
          <p:nvPr>
            <p:ph type="title"/>
          </p:nvPr>
        </p:nvSpPr>
        <p:spPr>
          <a:xfrm>
            <a:off x="262697" y="146918"/>
            <a:ext cx="8464378" cy="487490"/>
          </a:xfrm>
        </p:spPr>
        <p:txBody>
          <a:bodyPr/>
          <a:lstStyle/>
          <a:p>
            <a:r>
              <a:rPr lang="en-US" dirty="0"/>
              <a:t>Detector polar angle / pseudo-rapidity coverage</a:t>
            </a:r>
          </a:p>
        </p:txBody>
      </p:sp>
      <p:sp>
        <p:nvSpPr>
          <p:cNvPr id="4" name="Footer Placeholder 3">
            <a:extLst>
              <a:ext uri="{FF2B5EF4-FFF2-40B4-BE49-F238E27FC236}">
                <a16:creationId xmlns:a16="http://schemas.microsoft.com/office/drawing/2014/main" id="{59EAA88B-159B-6949-AB56-4539E4581A16}"/>
              </a:ext>
            </a:extLst>
          </p:cNvPr>
          <p:cNvSpPr>
            <a:spLocks noGrp="1"/>
          </p:cNvSpPr>
          <p:nvPr>
            <p:ph type="ftr" sz="quarter" idx="4294967295"/>
          </p:nvPr>
        </p:nvSpPr>
        <p:spPr>
          <a:xfrm>
            <a:off x="308920" y="6467336"/>
            <a:ext cx="3917888" cy="311322"/>
          </a:xfrm>
        </p:spPr>
        <p:txBody>
          <a:bodyPr/>
          <a:lstStyle/>
          <a:p>
            <a:r>
              <a:rPr lang="en-US"/>
              <a:t>Electron Ion Collider Overview</a:t>
            </a:r>
            <a:endParaRPr lang="en-US" dirty="0"/>
          </a:p>
        </p:txBody>
      </p:sp>
      <p:sp>
        <p:nvSpPr>
          <p:cNvPr id="5" name="Slide Number Placeholder 4">
            <a:extLst>
              <a:ext uri="{FF2B5EF4-FFF2-40B4-BE49-F238E27FC236}">
                <a16:creationId xmlns:a16="http://schemas.microsoft.com/office/drawing/2014/main" id="{49EF2265-67FD-6243-9255-4BDD03AFACC1}"/>
              </a:ext>
            </a:extLst>
          </p:cNvPr>
          <p:cNvSpPr>
            <a:spLocks noGrp="1"/>
          </p:cNvSpPr>
          <p:nvPr>
            <p:ph type="sldNum" sz="quarter" idx="12"/>
          </p:nvPr>
        </p:nvSpPr>
        <p:spPr/>
        <p:txBody>
          <a:bodyPr/>
          <a:lstStyle/>
          <a:p>
            <a:fld id="{07E1C93C-5050-FC42-8F10-D22D4F119D13}" type="slidenum">
              <a:rPr lang="en-US" smtClean="0"/>
              <a:pPr/>
              <a:t>14</a:t>
            </a:fld>
            <a:endParaRPr lang="en-US" dirty="0"/>
          </a:p>
        </p:txBody>
      </p:sp>
      <p:pic>
        <p:nvPicPr>
          <p:cNvPr id="7" name="Picture 6">
            <a:extLst>
              <a:ext uri="{FF2B5EF4-FFF2-40B4-BE49-F238E27FC236}">
                <a16:creationId xmlns:a16="http://schemas.microsoft.com/office/drawing/2014/main" id="{66B8099C-3277-4E40-B50D-E3E2E3C3EACE}"/>
              </a:ext>
            </a:extLst>
          </p:cNvPr>
          <p:cNvPicPr>
            <a:picLocks noChangeAspect="1"/>
          </p:cNvPicPr>
          <p:nvPr/>
        </p:nvPicPr>
        <p:blipFill>
          <a:blip r:embed="rId2"/>
          <a:stretch>
            <a:fillRect/>
          </a:stretch>
        </p:blipFill>
        <p:spPr>
          <a:xfrm>
            <a:off x="0" y="734785"/>
            <a:ext cx="9144000" cy="5388429"/>
          </a:xfrm>
          <a:prstGeom prst="rect">
            <a:avLst/>
          </a:prstGeom>
        </p:spPr>
      </p:pic>
      <p:pic>
        <p:nvPicPr>
          <p:cNvPr id="9" name="Picture 8">
            <a:extLst>
              <a:ext uri="{FF2B5EF4-FFF2-40B4-BE49-F238E27FC236}">
                <a16:creationId xmlns:a16="http://schemas.microsoft.com/office/drawing/2014/main" id="{D5503007-B4C6-C247-ACBA-77B9A95F530F}"/>
              </a:ext>
            </a:extLst>
          </p:cNvPr>
          <p:cNvPicPr>
            <a:picLocks noChangeAspect="1"/>
          </p:cNvPicPr>
          <p:nvPr/>
        </p:nvPicPr>
        <p:blipFill>
          <a:blip r:embed="rId3"/>
          <a:stretch>
            <a:fillRect/>
          </a:stretch>
        </p:blipFill>
        <p:spPr>
          <a:xfrm>
            <a:off x="6542341" y="836930"/>
            <a:ext cx="2601659" cy="950306"/>
          </a:xfrm>
          <a:prstGeom prst="rect">
            <a:avLst/>
          </a:prstGeom>
        </p:spPr>
      </p:pic>
    </p:spTree>
    <p:extLst>
      <p:ext uri="{BB962C8B-B14F-4D97-AF65-F5344CB8AC3E}">
        <p14:creationId xmlns:p14="http://schemas.microsoft.com/office/powerpoint/2010/main" val="3326184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4DDC0-1DDB-1C4D-B3C1-85CAAFB82179}"/>
              </a:ext>
            </a:extLst>
          </p:cNvPr>
          <p:cNvSpPr>
            <a:spLocks noGrp="1"/>
          </p:cNvSpPr>
          <p:nvPr>
            <p:ph type="title"/>
          </p:nvPr>
        </p:nvSpPr>
        <p:spPr/>
        <p:txBody>
          <a:bodyPr/>
          <a:lstStyle/>
          <a:p>
            <a:r>
              <a:rPr lang="en-US" dirty="0"/>
              <a:t>CAD Model of Generic EIC Detector</a:t>
            </a:r>
          </a:p>
        </p:txBody>
      </p:sp>
      <p:sp>
        <p:nvSpPr>
          <p:cNvPr id="5" name="Slide Number Placeholder 4">
            <a:extLst>
              <a:ext uri="{FF2B5EF4-FFF2-40B4-BE49-F238E27FC236}">
                <a16:creationId xmlns:a16="http://schemas.microsoft.com/office/drawing/2014/main" id="{EDC809A5-0328-3B4D-B3FE-E17A1919B651}"/>
              </a:ext>
            </a:extLst>
          </p:cNvPr>
          <p:cNvSpPr>
            <a:spLocks noGrp="1"/>
          </p:cNvSpPr>
          <p:nvPr>
            <p:ph type="sldNum" sz="quarter" idx="12"/>
          </p:nvPr>
        </p:nvSpPr>
        <p:spPr/>
        <p:txBody>
          <a:bodyPr/>
          <a:lstStyle/>
          <a:p>
            <a:fld id="{07E1C93C-5050-FC42-8F10-D22D4F119D13}" type="slidenum">
              <a:rPr lang="en-US" smtClean="0"/>
              <a:pPr/>
              <a:t>15</a:t>
            </a:fld>
            <a:endParaRPr lang="en-US" dirty="0"/>
          </a:p>
        </p:txBody>
      </p:sp>
      <p:pic>
        <p:nvPicPr>
          <p:cNvPr id="6" name="Picture 5">
            <a:extLst>
              <a:ext uri="{FF2B5EF4-FFF2-40B4-BE49-F238E27FC236}">
                <a16:creationId xmlns:a16="http://schemas.microsoft.com/office/drawing/2014/main" id="{72CAF694-3426-A441-9BE9-00AF8339681E}"/>
              </a:ext>
            </a:extLst>
          </p:cNvPr>
          <p:cNvPicPr>
            <a:picLocks noChangeAspect="1"/>
          </p:cNvPicPr>
          <p:nvPr/>
        </p:nvPicPr>
        <p:blipFill>
          <a:blip r:embed="rId2"/>
          <a:stretch>
            <a:fillRect/>
          </a:stretch>
        </p:blipFill>
        <p:spPr>
          <a:xfrm>
            <a:off x="-28670" y="1040471"/>
            <a:ext cx="9144000" cy="5426865"/>
          </a:xfrm>
          <a:prstGeom prst="rect">
            <a:avLst/>
          </a:prstGeom>
        </p:spPr>
      </p:pic>
      <p:sp>
        <p:nvSpPr>
          <p:cNvPr id="3" name="TextBox 2">
            <a:extLst>
              <a:ext uri="{FF2B5EF4-FFF2-40B4-BE49-F238E27FC236}">
                <a16:creationId xmlns:a16="http://schemas.microsoft.com/office/drawing/2014/main" id="{BA31D622-73E2-651B-CE25-73AE59EDD02F}"/>
              </a:ext>
            </a:extLst>
          </p:cNvPr>
          <p:cNvSpPr txBox="1"/>
          <p:nvPr/>
        </p:nvSpPr>
        <p:spPr>
          <a:xfrm>
            <a:off x="308919" y="751475"/>
            <a:ext cx="7979296" cy="369332"/>
          </a:xfrm>
          <a:prstGeom prst="rect">
            <a:avLst/>
          </a:prstGeom>
          <a:noFill/>
        </p:spPr>
        <p:txBody>
          <a:bodyPr wrap="square" rtlCol="0">
            <a:spAutoFit/>
          </a:bodyPr>
          <a:lstStyle/>
          <a:p>
            <a:r>
              <a:rPr lang="en-US" dirty="0"/>
              <a:t>Alex’s talk will show the latest design which is different details but similar.</a:t>
            </a:r>
          </a:p>
        </p:txBody>
      </p:sp>
    </p:spTree>
    <p:extLst>
      <p:ext uri="{BB962C8B-B14F-4D97-AF65-F5344CB8AC3E}">
        <p14:creationId xmlns:p14="http://schemas.microsoft.com/office/powerpoint/2010/main" val="898806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66B37-FE36-3545-B1E5-1F4D4C885689}"/>
              </a:ext>
            </a:extLst>
          </p:cNvPr>
          <p:cNvSpPr>
            <a:spLocks noGrp="1"/>
          </p:cNvSpPr>
          <p:nvPr>
            <p:ph type="title"/>
          </p:nvPr>
        </p:nvSpPr>
        <p:spPr/>
        <p:txBody>
          <a:bodyPr/>
          <a:lstStyle/>
          <a:p>
            <a:r>
              <a:rPr lang="en-US" dirty="0"/>
              <a:t>Size and Planned Location of the First EIC Detector</a:t>
            </a:r>
          </a:p>
        </p:txBody>
      </p:sp>
      <p:sp>
        <p:nvSpPr>
          <p:cNvPr id="5" name="Slide Number Placeholder 4">
            <a:extLst>
              <a:ext uri="{FF2B5EF4-FFF2-40B4-BE49-F238E27FC236}">
                <a16:creationId xmlns:a16="http://schemas.microsoft.com/office/drawing/2014/main" id="{05B3D71F-FB18-E040-A287-F3C10D4B1D11}"/>
              </a:ext>
            </a:extLst>
          </p:cNvPr>
          <p:cNvSpPr>
            <a:spLocks noGrp="1"/>
          </p:cNvSpPr>
          <p:nvPr>
            <p:ph type="sldNum" sz="quarter" idx="12"/>
          </p:nvPr>
        </p:nvSpPr>
        <p:spPr/>
        <p:txBody>
          <a:bodyPr/>
          <a:lstStyle/>
          <a:p>
            <a:fld id="{07E1C93C-5050-FC42-8F10-D22D4F119D13}" type="slidenum">
              <a:rPr lang="en-US" smtClean="0"/>
              <a:pPr/>
              <a:t>16</a:t>
            </a:fld>
            <a:endParaRPr lang="en-US" dirty="0"/>
          </a:p>
        </p:txBody>
      </p:sp>
      <p:pic>
        <p:nvPicPr>
          <p:cNvPr id="1026" name="Picture 2" descr="https://lh3.googleusercontent.com/qrwcfQVX4v3ruom524N2SzEXXVHPcaflp4tyfqfozqGwGYSJwblma77HGeCUeyg-5cvzfTKr1r1rJcSygeLN-JZL4vqUW6Ep0VIKTxXjU4UULoW5Eb19cWnhUWzgs5rbDXaxkDqj5UsvekusVPN1oq1fFlE7fKCSpnIVY6I6PHjYvIUnTyq5o6qAsDFotCJCfswVQ2tGMXjtESBivSHE8jT7zqEGUwLVMlrePmx7KKNYYXPl5tj8aO9Y39RAXU-ifb2cOrlOQMZclTWcXq-dnvS3BXfs8emvSdngR9rVOI9zn7T2CSem3eiKQN0D1KJP8_su8ibny9TPCQ1qz8XuOaDV7SJEfNrg1Uc3nOzdSYBbR6-K-uQ_yD0nzUyRCjcKgM4ZpczjOt0gs3YNUd8oJA4VjTRDHU7Wf3ZBemviIbpoJhoP7k19lUjB7b_SCSB6m-H0g_bKJRZmrn4k_ptII7RtCq0KeMBuw0JPJo1CQxDLbscUNmd-Lye4-039JWpk9aY8kChW5-oRj0LQdtoYwtSlAsb8Q0UP986GjbEkbHfJTFBKddCQhbC83zatsUbTIf8SWapNPxtMPsQR6jT0wrTTu-qKmy8GYW7yZcNC-69TDeGUTS3IeqKoNeoNKj_qhcSRZ1m-BpMc_cGe8FOWhvxAqI7ZTl5YZ-hSuLYUD0Zvdwr-93FDpwU0MvkE8Q=w1194-h1592-no?authuser=0">
            <a:extLst>
              <a:ext uri="{FF2B5EF4-FFF2-40B4-BE49-F238E27FC236}">
                <a16:creationId xmlns:a16="http://schemas.microsoft.com/office/drawing/2014/main" id="{96DFF5BD-64F1-6248-BA0C-1E91CE6C05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39415" y="906870"/>
            <a:ext cx="4036218" cy="53816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927401F-86AB-434B-90B9-13867BA555CC}"/>
              </a:ext>
            </a:extLst>
          </p:cNvPr>
          <p:cNvPicPr>
            <a:picLocks noChangeAspect="1"/>
          </p:cNvPicPr>
          <p:nvPr/>
        </p:nvPicPr>
        <p:blipFill>
          <a:blip r:embed="rId3"/>
          <a:stretch>
            <a:fillRect/>
          </a:stretch>
        </p:blipFill>
        <p:spPr>
          <a:xfrm>
            <a:off x="308919" y="2823261"/>
            <a:ext cx="4338320" cy="2451151"/>
          </a:xfrm>
          <a:prstGeom prst="rect">
            <a:avLst/>
          </a:prstGeom>
        </p:spPr>
      </p:pic>
      <p:sp>
        <p:nvSpPr>
          <p:cNvPr id="10" name="TextBox 9">
            <a:extLst>
              <a:ext uri="{FF2B5EF4-FFF2-40B4-BE49-F238E27FC236}">
                <a16:creationId xmlns:a16="http://schemas.microsoft.com/office/drawing/2014/main" id="{ADFDC11A-0F49-0D46-8069-0FC56C885749}"/>
              </a:ext>
            </a:extLst>
          </p:cNvPr>
          <p:cNvSpPr txBox="1"/>
          <p:nvPr/>
        </p:nvSpPr>
        <p:spPr>
          <a:xfrm>
            <a:off x="308919" y="5455920"/>
            <a:ext cx="4198650" cy="646331"/>
          </a:xfrm>
          <a:prstGeom prst="rect">
            <a:avLst/>
          </a:prstGeom>
          <a:noFill/>
        </p:spPr>
        <p:txBody>
          <a:bodyPr wrap="none" rtlCol="0">
            <a:spAutoFit/>
          </a:bodyPr>
          <a:lstStyle/>
          <a:p>
            <a:r>
              <a:rPr lang="en-US" dirty="0"/>
              <a:t>Image show how such a detector could be</a:t>
            </a:r>
          </a:p>
          <a:p>
            <a:r>
              <a:rPr lang="en-US" dirty="0"/>
              <a:t>moved out of IP-6 at the EIC. </a:t>
            </a:r>
          </a:p>
        </p:txBody>
      </p:sp>
    </p:spTree>
    <p:extLst>
      <p:ext uri="{BB962C8B-B14F-4D97-AF65-F5344CB8AC3E}">
        <p14:creationId xmlns:p14="http://schemas.microsoft.com/office/powerpoint/2010/main" val="3132195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40A6-5309-574A-9E20-DB2E43CD1CAC}"/>
              </a:ext>
            </a:extLst>
          </p:cNvPr>
          <p:cNvSpPr>
            <a:spLocks noGrp="1"/>
          </p:cNvSpPr>
          <p:nvPr>
            <p:ph type="title"/>
          </p:nvPr>
        </p:nvSpPr>
        <p:spPr>
          <a:xfrm>
            <a:off x="0" y="240539"/>
            <a:ext cx="9143999" cy="487490"/>
          </a:xfrm>
        </p:spPr>
        <p:txBody>
          <a:bodyPr>
            <a:normAutofit/>
          </a:bodyPr>
          <a:lstStyle/>
          <a:p>
            <a:pPr algn="ctr"/>
            <a:r>
              <a:rPr lang="en-US" dirty="0"/>
              <a:t>Far Forward Detection Systems ( my favorite part of the EIC)</a:t>
            </a:r>
          </a:p>
        </p:txBody>
      </p:sp>
      <p:sp>
        <p:nvSpPr>
          <p:cNvPr id="5" name="Slide Number Placeholder 4">
            <a:extLst>
              <a:ext uri="{FF2B5EF4-FFF2-40B4-BE49-F238E27FC236}">
                <a16:creationId xmlns:a16="http://schemas.microsoft.com/office/drawing/2014/main" id="{AA603882-8BAF-1E43-AF80-A9515E6F0220}"/>
              </a:ext>
            </a:extLst>
          </p:cNvPr>
          <p:cNvSpPr>
            <a:spLocks noGrp="1"/>
          </p:cNvSpPr>
          <p:nvPr>
            <p:ph type="sldNum" sz="quarter" idx="12"/>
          </p:nvPr>
        </p:nvSpPr>
        <p:spPr/>
        <p:txBody>
          <a:bodyPr/>
          <a:lstStyle/>
          <a:p>
            <a:fld id="{07E1C93C-5050-FC42-8F10-D22D4F119D13}" type="slidenum">
              <a:rPr lang="en-US" smtClean="0"/>
              <a:pPr/>
              <a:t>17</a:t>
            </a:fld>
            <a:endParaRPr lang="en-US" dirty="0"/>
          </a:p>
        </p:txBody>
      </p:sp>
      <p:pic>
        <p:nvPicPr>
          <p:cNvPr id="7" name="Content Placeholder 4">
            <a:extLst>
              <a:ext uri="{FF2B5EF4-FFF2-40B4-BE49-F238E27FC236}">
                <a16:creationId xmlns:a16="http://schemas.microsoft.com/office/drawing/2014/main" id="{25A3F58A-4044-2041-B6D7-299051B53C7B}"/>
              </a:ext>
            </a:extLst>
          </p:cNvPr>
          <p:cNvPicPr>
            <a:picLocks noGrp="1" noChangeAspect="1"/>
          </p:cNvPicPr>
          <p:nvPr>
            <p:ph idx="1"/>
          </p:nvPr>
        </p:nvPicPr>
        <p:blipFill>
          <a:blip r:embed="rId2"/>
          <a:stretch>
            <a:fillRect/>
          </a:stretch>
        </p:blipFill>
        <p:spPr>
          <a:xfrm>
            <a:off x="383061" y="1169421"/>
            <a:ext cx="8109634" cy="3965667"/>
          </a:xfrm>
        </p:spPr>
      </p:pic>
      <p:sp>
        <p:nvSpPr>
          <p:cNvPr id="3" name="TextBox 2">
            <a:extLst>
              <a:ext uri="{FF2B5EF4-FFF2-40B4-BE49-F238E27FC236}">
                <a16:creationId xmlns:a16="http://schemas.microsoft.com/office/drawing/2014/main" id="{48558D50-689B-2A42-A758-946BB37DE14B}"/>
              </a:ext>
            </a:extLst>
          </p:cNvPr>
          <p:cNvSpPr txBox="1"/>
          <p:nvPr/>
        </p:nvSpPr>
        <p:spPr>
          <a:xfrm>
            <a:off x="308919" y="819136"/>
            <a:ext cx="7768793" cy="369332"/>
          </a:xfrm>
          <a:prstGeom prst="rect">
            <a:avLst/>
          </a:prstGeom>
          <a:noFill/>
        </p:spPr>
        <p:txBody>
          <a:bodyPr wrap="none" rtlCol="0">
            <a:spAutoFit/>
          </a:bodyPr>
          <a:lstStyle/>
          <a:p>
            <a:r>
              <a:rPr lang="en-US" dirty="0"/>
              <a:t>Detectors located tens of meters from the main EIC detector and are small in size.</a:t>
            </a:r>
          </a:p>
        </p:txBody>
      </p:sp>
    </p:spTree>
    <p:extLst>
      <p:ext uri="{BB962C8B-B14F-4D97-AF65-F5344CB8AC3E}">
        <p14:creationId xmlns:p14="http://schemas.microsoft.com/office/powerpoint/2010/main" val="3412008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2AE7B-1C52-1543-8466-D9F61B72F4F3}"/>
              </a:ext>
            </a:extLst>
          </p:cNvPr>
          <p:cNvSpPr>
            <a:spLocks noGrp="1"/>
          </p:cNvSpPr>
          <p:nvPr>
            <p:ph type="title"/>
          </p:nvPr>
        </p:nvSpPr>
        <p:spPr>
          <a:xfrm>
            <a:off x="0" y="149099"/>
            <a:ext cx="9143999" cy="487490"/>
          </a:xfrm>
        </p:spPr>
        <p:txBody>
          <a:bodyPr>
            <a:normAutofit/>
          </a:bodyPr>
          <a:lstStyle/>
          <a:p>
            <a:pPr algn="ctr"/>
            <a:r>
              <a:rPr lang="en-US" dirty="0"/>
              <a:t>EIC </a:t>
            </a:r>
            <a:r>
              <a:rPr lang="en-US" baseline="30000" dirty="0"/>
              <a:t>3</a:t>
            </a:r>
            <a:r>
              <a:rPr lang="en-US" dirty="0"/>
              <a:t>He Physics with Tagging</a:t>
            </a:r>
          </a:p>
        </p:txBody>
      </p:sp>
      <p:sp>
        <p:nvSpPr>
          <p:cNvPr id="4" name="Footer Placeholder 3">
            <a:extLst>
              <a:ext uri="{FF2B5EF4-FFF2-40B4-BE49-F238E27FC236}">
                <a16:creationId xmlns:a16="http://schemas.microsoft.com/office/drawing/2014/main" id="{58BAA717-92A0-FD49-A048-45680982005F}"/>
              </a:ext>
            </a:extLst>
          </p:cNvPr>
          <p:cNvSpPr>
            <a:spLocks noGrp="1"/>
          </p:cNvSpPr>
          <p:nvPr>
            <p:ph type="ftr" sz="quarter" idx="4294967295"/>
          </p:nvPr>
        </p:nvSpPr>
        <p:spPr>
          <a:xfrm>
            <a:off x="308920" y="6467336"/>
            <a:ext cx="3917888" cy="311322"/>
          </a:xfrm>
        </p:spPr>
        <p:txBody>
          <a:bodyPr/>
          <a:lstStyle/>
          <a:p>
            <a:endParaRPr lang="en-US" dirty="0"/>
          </a:p>
        </p:txBody>
      </p:sp>
      <p:pic>
        <p:nvPicPr>
          <p:cNvPr id="9" name="Picture 8">
            <a:extLst>
              <a:ext uri="{FF2B5EF4-FFF2-40B4-BE49-F238E27FC236}">
                <a16:creationId xmlns:a16="http://schemas.microsoft.com/office/drawing/2014/main" id="{50A66ADB-0E34-3B4A-8BAD-B3CC24803B5A}"/>
              </a:ext>
            </a:extLst>
          </p:cNvPr>
          <p:cNvPicPr>
            <a:picLocks noChangeAspect="1"/>
          </p:cNvPicPr>
          <p:nvPr/>
        </p:nvPicPr>
        <p:blipFill>
          <a:blip r:embed="rId2"/>
          <a:stretch>
            <a:fillRect/>
          </a:stretch>
        </p:blipFill>
        <p:spPr>
          <a:xfrm>
            <a:off x="260083" y="1519600"/>
            <a:ext cx="2914269" cy="2263838"/>
          </a:xfrm>
          <a:prstGeom prst="rect">
            <a:avLst/>
          </a:prstGeom>
        </p:spPr>
      </p:pic>
      <p:sp>
        <p:nvSpPr>
          <p:cNvPr id="10" name="Right Brace 9">
            <a:extLst>
              <a:ext uri="{FF2B5EF4-FFF2-40B4-BE49-F238E27FC236}">
                <a16:creationId xmlns:a16="http://schemas.microsoft.com/office/drawing/2014/main" id="{D206E987-676A-B34F-B132-BCCE40D900C6}"/>
              </a:ext>
            </a:extLst>
          </p:cNvPr>
          <p:cNvSpPr/>
          <p:nvPr/>
        </p:nvSpPr>
        <p:spPr>
          <a:xfrm>
            <a:off x="3253925" y="1612882"/>
            <a:ext cx="362945" cy="88089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TextBox 10">
            <a:extLst>
              <a:ext uri="{FF2B5EF4-FFF2-40B4-BE49-F238E27FC236}">
                <a16:creationId xmlns:a16="http://schemas.microsoft.com/office/drawing/2014/main" id="{EB255A13-08D8-7346-9015-F7C3B81A1203}"/>
              </a:ext>
            </a:extLst>
          </p:cNvPr>
          <p:cNvSpPr txBox="1"/>
          <p:nvPr/>
        </p:nvSpPr>
        <p:spPr>
          <a:xfrm>
            <a:off x="3740748" y="1833504"/>
            <a:ext cx="1508276" cy="369332"/>
          </a:xfrm>
          <a:prstGeom prst="rect">
            <a:avLst/>
          </a:prstGeom>
          <a:noFill/>
        </p:spPr>
        <p:txBody>
          <a:bodyPr wrap="square" rtlCol="0">
            <a:spAutoFit/>
          </a:bodyPr>
          <a:lstStyle/>
          <a:p>
            <a:r>
              <a:rPr lang="en-US" dirty="0"/>
              <a:t>DIS &amp; SIDIS</a:t>
            </a:r>
          </a:p>
        </p:txBody>
      </p:sp>
      <p:sp>
        <p:nvSpPr>
          <p:cNvPr id="12" name="Right Brace 11">
            <a:extLst>
              <a:ext uri="{FF2B5EF4-FFF2-40B4-BE49-F238E27FC236}">
                <a16:creationId xmlns:a16="http://schemas.microsoft.com/office/drawing/2014/main" id="{496F5F60-345B-724C-A77F-4E4EC8F2370E}"/>
              </a:ext>
            </a:extLst>
          </p:cNvPr>
          <p:cNvSpPr/>
          <p:nvPr/>
        </p:nvSpPr>
        <p:spPr>
          <a:xfrm>
            <a:off x="2669721" y="2929823"/>
            <a:ext cx="362945" cy="88089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97CF1AC8-9510-6740-AFD5-FD88D1A80409}"/>
              </a:ext>
            </a:extLst>
          </p:cNvPr>
          <p:cNvSpPr txBox="1"/>
          <p:nvPr/>
        </p:nvSpPr>
        <p:spPr>
          <a:xfrm>
            <a:off x="3140839" y="3144201"/>
            <a:ext cx="1508276" cy="369332"/>
          </a:xfrm>
          <a:prstGeom prst="rect">
            <a:avLst/>
          </a:prstGeom>
          <a:noFill/>
        </p:spPr>
        <p:txBody>
          <a:bodyPr wrap="square" rtlCol="0">
            <a:spAutoFit/>
          </a:bodyPr>
          <a:lstStyle/>
          <a:p>
            <a:r>
              <a:rPr lang="en-US" dirty="0"/>
              <a:t>Tagging</a:t>
            </a:r>
          </a:p>
        </p:txBody>
      </p:sp>
      <p:sp>
        <p:nvSpPr>
          <p:cNvPr id="15" name="TextBox 14">
            <a:extLst>
              <a:ext uri="{FF2B5EF4-FFF2-40B4-BE49-F238E27FC236}">
                <a16:creationId xmlns:a16="http://schemas.microsoft.com/office/drawing/2014/main" id="{DEB274BC-76B3-7D48-915E-B9578ABFE375}"/>
              </a:ext>
            </a:extLst>
          </p:cNvPr>
          <p:cNvSpPr txBox="1"/>
          <p:nvPr/>
        </p:nvSpPr>
        <p:spPr>
          <a:xfrm>
            <a:off x="5249024" y="1371281"/>
            <a:ext cx="3757324" cy="2185214"/>
          </a:xfrm>
          <a:prstGeom prst="rect">
            <a:avLst/>
          </a:prstGeom>
          <a:noFill/>
          <a:ln>
            <a:solidFill>
              <a:schemeClr val="tx1"/>
            </a:solidFill>
          </a:ln>
        </p:spPr>
        <p:txBody>
          <a:bodyPr wrap="square" rtlCol="0">
            <a:spAutoFit/>
          </a:bodyPr>
          <a:lstStyle/>
          <a:p>
            <a:r>
              <a:rPr lang="en-US" sz="2400" b="1" u="sng" dirty="0"/>
              <a:t>Physics Goals:</a:t>
            </a:r>
          </a:p>
          <a:p>
            <a:pPr marL="342900" indent="-342900">
              <a:buFont typeface="Wingdings" pitchFamily="2" charset="2"/>
              <a:buChar char="q"/>
            </a:pPr>
            <a:r>
              <a:rPr lang="en-US" sz="1600" dirty="0"/>
              <a:t>Nucleon structure function F</a:t>
            </a:r>
            <a:r>
              <a:rPr lang="en-US" sz="1600" baseline="-25000" dirty="0"/>
              <a:t>2</a:t>
            </a:r>
            <a:r>
              <a:rPr lang="en-US" sz="1600" baseline="30000" dirty="0"/>
              <a:t>n</a:t>
            </a:r>
            <a:r>
              <a:rPr lang="en-US" sz="1600" dirty="0"/>
              <a:t>, F</a:t>
            </a:r>
            <a:r>
              <a:rPr lang="en-US" sz="1600" baseline="-25000" dirty="0"/>
              <a:t>2</a:t>
            </a:r>
            <a:r>
              <a:rPr lang="en-US" sz="1600" baseline="30000" dirty="0"/>
              <a:t>p</a:t>
            </a:r>
            <a:r>
              <a:rPr lang="en-US" sz="1600" dirty="0"/>
              <a:t> and study medium modifications</a:t>
            </a:r>
          </a:p>
          <a:p>
            <a:pPr marL="342900" indent="-342900">
              <a:buFont typeface="Wingdings" pitchFamily="2" charset="2"/>
              <a:buChar char="q"/>
            </a:pPr>
            <a:r>
              <a:rPr lang="en-US" sz="1600" dirty="0"/>
              <a:t>Neutron spin structure study on A</a:t>
            </a:r>
            <a:r>
              <a:rPr lang="en-US" sz="1600" baseline="-25000" dirty="0"/>
              <a:t>1</a:t>
            </a:r>
            <a:r>
              <a:rPr lang="en-US" sz="1600" baseline="30000" dirty="0"/>
              <a:t>n</a:t>
            </a:r>
            <a:r>
              <a:rPr lang="en-US" sz="1600" dirty="0"/>
              <a:t>, g</a:t>
            </a:r>
            <a:r>
              <a:rPr lang="en-US" sz="1600" baseline="-25000" dirty="0"/>
              <a:t>1</a:t>
            </a:r>
            <a:r>
              <a:rPr lang="en-US" sz="1600" baseline="30000" dirty="0"/>
              <a:t>n</a:t>
            </a:r>
            <a:r>
              <a:rPr lang="en-US" sz="1600" dirty="0"/>
              <a:t> for polarized PDFs</a:t>
            </a:r>
          </a:p>
          <a:p>
            <a:pPr marL="342900" indent="-342900">
              <a:buFont typeface="Wingdings" pitchFamily="2" charset="2"/>
              <a:buChar char="q"/>
            </a:pPr>
            <a:r>
              <a:rPr lang="en-US" sz="1600" dirty="0"/>
              <a:t>TMD measurements: Flavor and spin dependence of the Transverse Momentum Distribution.</a:t>
            </a:r>
          </a:p>
        </p:txBody>
      </p:sp>
      <p:sp>
        <p:nvSpPr>
          <p:cNvPr id="3" name="Rectangle 2">
            <a:extLst>
              <a:ext uri="{FF2B5EF4-FFF2-40B4-BE49-F238E27FC236}">
                <a16:creationId xmlns:a16="http://schemas.microsoft.com/office/drawing/2014/main" id="{35F9DDE6-3C67-CB42-A440-A0A4711C0B5D}"/>
              </a:ext>
            </a:extLst>
          </p:cNvPr>
          <p:cNvSpPr/>
          <p:nvPr/>
        </p:nvSpPr>
        <p:spPr>
          <a:xfrm>
            <a:off x="26022" y="726026"/>
            <a:ext cx="9117977" cy="861774"/>
          </a:xfrm>
          <a:prstGeom prst="rect">
            <a:avLst/>
          </a:prstGeom>
        </p:spPr>
        <p:txBody>
          <a:bodyPr wrap="square">
            <a:spAutoFit/>
          </a:bodyPr>
          <a:lstStyle/>
          <a:p>
            <a:r>
              <a:rPr lang="en-US" sz="1600" b="1" dirty="0" err="1"/>
              <a:t>Frišcic</a:t>
            </a:r>
            <a:r>
              <a:rPr lang="en-US" sz="1600" b="1" dirty="0"/>
              <a:t>, D. Nguyen, J.R. Pybus, A. Jentsch, E.P. Segarra, </a:t>
            </a:r>
            <a:r>
              <a:rPr lang="en-US" sz="1600" dirty="0"/>
              <a:t>M.D. Baker, O. Hen, D.W.H., R. Milner,</a:t>
            </a:r>
            <a:r>
              <a:rPr lang="en-US" sz="1600" b="1" dirty="0"/>
              <a:t> A.S. </a:t>
            </a:r>
            <a:r>
              <a:rPr lang="en-US" sz="1600" b="1" dirty="0" err="1"/>
              <a:t>Tadepalli</a:t>
            </a:r>
            <a:r>
              <a:rPr lang="en-US" sz="1600" b="1" dirty="0"/>
              <a:t>, Z. Tu, J. Rittenhouse West, </a:t>
            </a:r>
            <a:r>
              <a:rPr lang="en-US" sz="1600" dirty="0"/>
              <a:t>Phys. Lett. B (2021) 136726  </a:t>
            </a:r>
            <a:r>
              <a:rPr lang="en-US" sz="1600" b="1" dirty="0">
                <a:hlinkClick r:id="rId3"/>
              </a:rPr>
              <a:t>https://doi.org/10.1016/j.physletb.2021.136726</a:t>
            </a:r>
            <a:r>
              <a:rPr lang="en-US" sz="1600" b="1" dirty="0"/>
              <a:t> </a:t>
            </a:r>
          </a:p>
          <a:p>
            <a:endParaRPr lang="en-US" b="1" dirty="0"/>
          </a:p>
        </p:txBody>
      </p:sp>
      <p:pic>
        <p:nvPicPr>
          <p:cNvPr id="7" name="Picture 6">
            <a:extLst>
              <a:ext uri="{FF2B5EF4-FFF2-40B4-BE49-F238E27FC236}">
                <a16:creationId xmlns:a16="http://schemas.microsoft.com/office/drawing/2014/main" id="{4E900C7C-EB26-0C44-83D4-6F55A59E85DA}"/>
              </a:ext>
            </a:extLst>
          </p:cNvPr>
          <p:cNvPicPr>
            <a:picLocks noChangeAspect="1"/>
          </p:cNvPicPr>
          <p:nvPr/>
        </p:nvPicPr>
        <p:blipFill rotWithShape="1">
          <a:blip r:embed="rId4"/>
          <a:srcRect t="6483"/>
          <a:stretch/>
        </p:blipFill>
        <p:spPr>
          <a:xfrm>
            <a:off x="26022" y="3929489"/>
            <a:ext cx="9149488" cy="2858067"/>
          </a:xfrm>
          <a:prstGeom prst="rect">
            <a:avLst/>
          </a:prstGeom>
        </p:spPr>
      </p:pic>
      <p:sp>
        <p:nvSpPr>
          <p:cNvPr id="5" name="Slide Number Placeholder 4">
            <a:extLst>
              <a:ext uri="{FF2B5EF4-FFF2-40B4-BE49-F238E27FC236}">
                <a16:creationId xmlns:a16="http://schemas.microsoft.com/office/drawing/2014/main" id="{033B1C26-A8F4-F04F-A211-AEDEA2C6158D}"/>
              </a:ext>
            </a:extLst>
          </p:cNvPr>
          <p:cNvSpPr>
            <a:spLocks noGrp="1"/>
          </p:cNvSpPr>
          <p:nvPr>
            <p:ph type="sldNum" sz="quarter" idx="12"/>
          </p:nvPr>
        </p:nvSpPr>
        <p:spPr/>
        <p:txBody>
          <a:bodyPr/>
          <a:lstStyle/>
          <a:p>
            <a:fld id="{07E1C93C-5050-FC42-8F10-D22D4F119D13}" type="slidenum">
              <a:rPr lang="en-US" smtClean="0"/>
              <a:pPr/>
              <a:t>18</a:t>
            </a:fld>
            <a:endParaRPr lang="en-US" dirty="0"/>
          </a:p>
        </p:txBody>
      </p:sp>
    </p:spTree>
    <p:extLst>
      <p:ext uri="{BB962C8B-B14F-4D97-AF65-F5344CB8AC3E}">
        <p14:creationId xmlns:p14="http://schemas.microsoft.com/office/powerpoint/2010/main" val="3803474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2275" y="1638468"/>
            <a:ext cx="2872348" cy="2199961"/>
          </a:xfrm>
          <a:prstGeom prst="rect">
            <a:avLst/>
          </a:prstGeom>
        </p:spPr>
      </p:pic>
      <p:sp>
        <p:nvSpPr>
          <p:cNvPr id="4" name="Title 1">
            <a:extLst>
              <a:ext uri="{FF2B5EF4-FFF2-40B4-BE49-F238E27FC236}">
                <a16:creationId xmlns:a16="http://schemas.microsoft.com/office/drawing/2014/main" id="{78FD68DA-43BA-4508-8DE2-BA9BB7B2FA5B}"/>
              </a:ext>
            </a:extLst>
          </p:cNvPr>
          <p:cNvSpPr txBox="1">
            <a:spLocks/>
          </p:cNvSpPr>
          <p:nvPr/>
        </p:nvSpPr>
        <p:spPr>
          <a:xfrm>
            <a:off x="295496" y="402567"/>
            <a:ext cx="8809132" cy="493869"/>
          </a:xfrm>
          <a:prstGeom prst="rect">
            <a:avLst/>
          </a:prstGeom>
        </p:spPr>
        <p:txBody>
          <a:bodyPr>
            <a:normAutofit lnSpcReduction="10000"/>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US" sz="3000" dirty="0"/>
              <a:t>ATHENA, ECCE, and CORE Proto-Collaborations</a:t>
            </a:r>
          </a:p>
        </p:txBody>
      </p:sp>
      <p:cxnSp>
        <p:nvCxnSpPr>
          <p:cNvPr id="5" name="Straight Connector 4"/>
          <p:cNvCxnSpPr/>
          <p:nvPr/>
        </p:nvCxnSpPr>
        <p:spPr>
          <a:xfrm>
            <a:off x="297212" y="896436"/>
            <a:ext cx="854957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16333" y="3832301"/>
            <a:ext cx="2817965" cy="646331"/>
          </a:xfrm>
          <a:prstGeom prst="rect">
            <a:avLst/>
          </a:prstGeom>
          <a:noFill/>
        </p:spPr>
        <p:txBody>
          <a:bodyPr wrap="square" rtlCol="0">
            <a:spAutoFit/>
          </a:bodyPr>
          <a:lstStyle/>
          <a:p>
            <a:pPr algn="ctr">
              <a:tabLst>
                <a:tab pos="126206" algn="l"/>
              </a:tabLst>
            </a:pPr>
            <a:r>
              <a:rPr lang="en-US" sz="1500" b="1" dirty="0">
                <a:latin typeface="Candara" panose="020E0502030303020204" pitchFamily="34" charset="0"/>
              </a:rPr>
              <a:t>ATHENA </a:t>
            </a:r>
          </a:p>
          <a:p>
            <a:pPr>
              <a:tabLst>
                <a:tab pos="126206" algn="l"/>
              </a:tabLst>
            </a:pPr>
            <a:r>
              <a:rPr lang="en-US" sz="1050" b="1" dirty="0">
                <a:latin typeface="Candara" panose="020E0502030303020204" pitchFamily="34" charset="0"/>
              </a:rPr>
              <a:t>A Totally Hermetic Electron-Nucleus Apparatus</a:t>
            </a:r>
          </a:p>
        </p:txBody>
      </p:sp>
      <p:sp>
        <p:nvSpPr>
          <p:cNvPr id="3" name="Slide Number Placeholder 2"/>
          <p:cNvSpPr>
            <a:spLocks noGrp="1"/>
          </p:cNvSpPr>
          <p:nvPr>
            <p:ph type="sldNum" sz="quarter" idx="12"/>
          </p:nvPr>
        </p:nvSpPr>
        <p:spPr/>
        <p:txBody>
          <a:bodyPr/>
          <a:lstStyle/>
          <a:p>
            <a:fld id="{A981D3CC-1EA5-47FA-A1CC-C7419F014A45}" type="slidenum">
              <a:rPr lang="en-US" smtClean="0"/>
              <a:pPr/>
              <a:t>19</a:t>
            </a:fld>
            <a:endParaRPr lang="en-US" dirty="0"/>
          </a:p>
        </p:txBody>
      </p:sp>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28840" y="2842105"/>
            <a:ext cx="3164021" cy="2838053"/>
          </a:xfrm>
          <a:prstGeom prst="rect">
            <a:avLst/>
          </a:prstGeom>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43492" y="1638468"/>
            <a:ext cx="2772488" cy="2199961"/>
          </a:xfrm>
          <a:prstGeom prst="rect">
            <a:avLst/>
          </a:prstGeom>
        </p:spPr>
      </p:pic>
      <p:sp>
        <p:nvSpPr>
          <p:cNvPr id="11" name="TextBox 10"/>
          <p:cNvSpPr txBox="1"/>
          <p:nvPr/>
        </p:nvSpPr>
        <p:spPr>
          <a:xfrm>
            <a:off x="6164226" y="3853124"/>
            <a:ext cx="2979775" cy="646331"/>
          </a:xfrm>
          <a:prstGeom prst="rect">
            <a:avLst/>
          </a:prstGeom>
          <a:noFill/>
        </p:spPr>
        <p:txBody>
          <a:bodyPr wrap="square" rtlCol="0">
            <a:spAutoFit/>
          </a:bodyPr>
          <a:lstStyle/>
          <a:p>
            <a:pPr algn="ctr">
              <a:tabLst>
                <a:tab pos="126206" algn="l"/>
              </a:tabLst>
            </a:pPr>
            <a:r>
              <a:rPr lang="en-US" sz="1500" b="1" dirty="0">
                <a:latin typeface="Candara" panose="020E0502030303020204" pitchFamily="34" charset="0"/>
              </a:rPr>
              <a:t>ECCE </a:t>
            </a:r>
          </a:p>
          <a:p>
            <a:pPr algn="ctr">
              <a:tabLst>
                <a:tab pos="126206" algn="l"/>
              </a:tabLst>
            </a:pPr>
            <a:r>
              <a:rPr lang="en-US" sz="1050" b="1" dirty="0">
                <a:latin typeface="Candara" panose="020E0502030303020204" pitchFamily="34" charset="0"/>
              </a:rPr>
              <a:t>EIC Comprehensive Chromodynamics Experiment</a:t>
            </a:r>
          </a:p>
        </p:txBody>
      </p:sp>
      <p:sp>
        <p:nvSpPr>
          <p:cNvPr id="12" name="TextBox 11"/>
          <p:cNvSpPr txBox="1"/>
          <p:nvPr/>
        </p:nvSpPr>
        <p:spPr>
          <a:xfrm>
            <a:off x="3138889" y="2070956"/>
            <a:ext cx="2817965" cy="484748"/>
          </a:xfrm>
          <a:prstGeom prst="rect">
            <a:avLst/>
          </a:prstGeom>
          <a:noFill/>
        </p:spPr>
        <p:txBody>
          <a:bodyPr wrap="square" rtlCol="0">
            <a:spAutoFit/>
          </a:bodyPr>
          <a:lstStyle/>
          <a:p>
            <a:pPr algn="ctr">
              <a:tabLst>
                <a:tab pos="126206" algn="l"/>
              </a:tabLst>
            </a:pPr>
            <a:r>
              <a:rPr lang="en-US" sz="1500" b="1" dirty="0">
                <a:latin typeface="Candara" panose="020E0502030303020204" pitchFamily="34" charset="0"/>
              </a:rPr>
              <a:t>CORE</a:t>
            </a:r>
          </a:p>
          <a:p>
            <a:pPr algn="ctr">
              <a:tabLst>
                <a:tab pos="126206" algn="l"/>
              </a:tabLst>
            </a:pPr>
            <a:r>
              <a:rPr lang="en-US" sz="1050" b="1" dirty="0" err="1">
                <a:latin typeface="Candara" panose="020E0502030303020204" pitchFamily="34" charset="0"/>
              </a:rPr>
              <a:t>COmpact</a:t>
            </a:r>
            <a:r>
              <a:rPr lang="en-US" sz="1050" b="1" dirty="0">
                <a:latin typeface="Candara" panose="020E0502030303020204" pitchFamily="34" charset="0"/>
              </a:rPr>
              <a:t> </a:t>
            </a:r>
            <a:r>
              <a:rPr lang="en-US" sz="1050" b="1" dirty="0" err="1">
                <a:latin typeface="Candara" panose="020E0502030303020204" pitchFamily="34" charset="0"/>
              </a:rPr>
              <a:t>detectoR</a:t>
            </a:r>
            <a:r>
              <a:rPr lang="en-US" sz="1050" b="1" dirty="0">
                <a:latin typeface="Candara" panose="020E0502030303020204" pitchFamily="34" charset="0"/>
              </a:rPr>
              <a:t> for the EIC</a:t>
            </a:r>
          </a:p>
        </p:txBody>
      </p:sp>
      <p:sp>
        <p:nvSpPr>
          <p:cNvPr id="8" name="TextBox 7">
            <a:extLst>
              <a:ext uri="{FF2B5EF4-FFF2-40B4-BE49-F238E27FC236}">
                <a16:creationId xmlns:a16="http://schemas.microsoft.com/office/drawing/2014/main" id="{DB06A616-0436-0040-9215-CF6967A60D64}"/>
              </a:ext>
            </a:extLst>
          </p:cNvPr>
          <p:cNvSpPr txBox="1"/>
          <p:nvPr/>
        </p:nvSpPr>
        <p:spPr>
          <a:xfrm>
            <a:off x="2587500" y="948083"/>
            <a:ext cx="4028860" cy="369332"/>
          </a:xfrm>
          <a:prstGeom prst="rect">
            <a:avLst/>
          </a:prstGeom>
          <a:noFill/>
        </p:spPr>
        <p:txBody>
          <a:bodyPr wrap="none" rtlCol="0">
            <a:spAutoFit/>
          </a:bodyPr>
          <a:lstStyle/>
          <a:p>
            <a:r>
              <a:rPr lang="en-US" dirty="0">
                <a:hlinkClick r:id="rId5"/>
              </a:rPr>
              <a:t>https://www.bnl.gov/dpapanelmeeting/</a:t>
            </a:r>
            <a:r>
              <a:rPr lang="en-US" dirty="0"/>
              <a:t> </a:t>
            </a:r>
          </a:p>
        </p:txBody>
      </p:sp>
      <p:sp>
        <p:nvSpPr>
          <p:cNvPr id="6" name="TextBox 5">
            <a:extLst>
              <a:ext uri="{FF2B5EF4-FFF2-40B4-BE49-F238E27FC236}">
                <a16:creationId xmlns:a16="http://schemas.microsoft.com/office/drawing/2014/main" id="{61735E58-D0B5-2A1C-DAC9-65049EDA94F5}"/>
              </a:ext>
            </a:extLst>
          </p:cNvPr>
          <p:cNvSpPr txBox="1"/>
          <p:nvPr/>
        </p:nvSpPr>
        <p:spPr>
          <a:xfrm>
            <a:off x="179982" y="5931990"/>
            <a:ext cx="8843896" cy="646331"/>
          </a:xfrm>
          <a:prstGeom prst="rect">
            <a:avLst/>
          </a:prstGeom>
          <a:noFill/>
        </p:spPr>
        <p:txBody>
          <a:bodyPr wrap="none" rtlCol="0">
            <a:spAutoFit/>
          </a:bodyPr>
          <a:lstStyle/>
          <a:p>
            <a:r>
              <a:rPr lang="en-US" dirty="0"/>
              <a:t>21 March 2022 the ECCE concept was selected to be the baseline and now we are coming</a:t>
            </a:r>
          </a:p>
          <a:p>
            <a:r>
              <a:rPr lang="en-US" dirty="0"/>
              <a:t>back together to take those ideas (improve them) into what is presently called detector one.</a:t>
            </a:r>
          </a:p>
        </p:txBody>
      </p:sp>
    </p:spTree>
    <p:extLst>
      <p:ext uri="{BB962C8B-B14F-4D97-AF65-F5344CB8AC3E}">
        <p14:creationId xmlns:p14="http://schemas.microsoft.com/office/powerpoint/2010/main" val="2135570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16360-9410-1741-B1EB-C8EA41AA3D04}"/>
              </a:ext>
            </a:extLst>
          </p:cNvPr>
          <p:cNvSpPr>
            <a:spLocks noGrp="1"/>
          </p:cNvSpPr>
          <p:nvPr>
            <p:ph type="title"/>
          </p:nvPr>
        </p:nvSpPr>
        <p:spPr>
          <a:xfrm>
            <a:off x="0" y="191552"/>
            <a:ext cx="9143999" cy="487490"/>
          </a:xfrm>
        </p:spPr>
        <p:txBody>
          <a:bodyPr>
            <a:normAutofit/>
          </a:bodyPr>
          <a:lstStyle/>
          <a:p>
            <a:pPr algn="ctr"/>
            <a:r>
              <a:rPr lang="en-US" dirty="0"/>
              <a:t>Fixed Target and Collider Electron Beam Scattering Facilities</a:t>
            </a:r>
          </a:p>
        </p:txBody>
      </p:sp>
      <p:sp>
        <p:nvSpPr>
          <p:cNvPr id="3" name="Content Placeholder 2">
            <a:extLst>
              <a:ext uri="{FF2B5EF4-FFF2-40B4-BE49-F238E27FC236}">
                <a16:creationId xmlns:a16="http://schemas.microsoft.com/office/drawing/2014/main" id="{B0DE4470-1A73-464B-BD2A-7FB6E329D25F}"/>
              </a:ext>
            </a:extLst>
          </p:cNvPr>
          <p:cNvSpPr>
            <a:spLocks noGrp="1"/>
          </p:cNvSpPr>
          <p:nvPr>
            <p:ph idx="1"/>
          </p:nvPr>
        </p:nvSpPr>
        <p:spPr>
          <a:xfrm>
            <a:off x="308919" y="827505"/>
            <a:ext cx="8464378" cy="5381694"/>
          </a:xfrm>
        </p:spPr>
        <p:txBody>
          <a:bodyPr>
            <a:normAutofit lnSpcReduction="10000"/>
          </a:bodyPr>
          <a:lstStyle/>
          <a:p>
            <a:r>
              <a:rPr lang="en-US" dirty="0"/>
              <a:t>CEBAF at Jefferson Lab</a:t>
            </a:r>
          </a:p>
          <a:p>
            <a:pPr lvl="1"/>
            <a:r>
              <a:rPr lang="en-US" dirty="0"/>
              <a:t>Decade+ long physics program with 12GeV beams</a:t>
            </a:r>
          </a:p>
          <a:p>
            <a:pPr lvl="2"/>
            <a:r>
              <a:rPr lang="en-US" dirty="0"/>
              <a:t>Lots of exciting new results and fantastic new experiments</a:t>
            </a:r>
          </a:p>
          <a:p>
            <a:pPr lvl="2"/>
            <a:r>
              <a:rPr lang="en-US" dirty="0"/>
              <a:t>Outstanding new ideas still being developed.</a:t>
            </a:r>
          </a:p>
          <a:p>
            <a:pPr lvl="2"/>
            <a:r>
              <a:rPr lang="en-US" dirty="0"/>
              <a:t>PAC51 was held last week of July</a:t>
            </a:r>
          </a:p>
          <a:p>
            <a:pPr lvl="3"/>
            <a:r>
              <a:rPr lang="en-US" dirty="0"/>
              <a:t>Five Electron Experiments Fully Approved</a:t>
            </a:r>
          </a:p>
          <a:p>
            <a:pPr lvl="3"/>
            <a:r>
              <a:rPr lang="en-US" dirty="0"/>
              <a:t>Five Positron Experiments Approved (C1)</a:t>
            </a:r>
          </a:p>
          <a:p>
            <a:pPr lvl="1"/>
            <a:r>
              <a:rPr lang="en-US" dirty="0"/>
              <a:t>Very exciting ideas for increasing Jefferson Lab’s energy to 22GeV</a:t>
            </a:r>
          </a:p>
          <a:p>
            <a:endParaRPr lang="en-US" dirty="0"/>
          </a:p>
          <a:p>
            <a:r>
              <a:rPr lang="en-US" dirty="0"/>
              <a:t>EIC at Brookhaven </a:t>
            </a:r>
          </a:p>
          <a:p>
            <a:pPr lvl="1"/>
            <a:r>
              <a:rPr lang="en-US" dirty="0"/>
              <a:t>Cutting edge electron-ion collider (amazing accelerator physics)</a:t>
            </a:r>
          </a:p>
          <a:p>
            <a:pPr lvl="1"/>
            <a:r>
              <a:rPr lang="en-US" dirty="0"/>
              <a:t>World class physics program to start in the 2030’s</a:t>
            </a:r>
          </a:p>
          <a:p>
            <a:pPr lvl="1"/>
            <a:endParaRPr lang="en-US" dirty="0"/>
          </a:p>
          <a:p>
            <a:r>
              <a:rPr lang="en-US" dirty="0"/>
              <a:t>In general, the fixed target program’s focus is on the valence quark region (medium to high </a:t>
            </a:r>
            <a:r>
              <a:rPr lang="en-US" dirty="0" err="1"/>
              <a:t>x</a:t>
            </a:r>
            <a:r>
              <a:rPr lang="en-US" baseline="-25000" dirty="0" err="1"/>
              <a:t>B</a:t>
            </a:r>
            <a:r>
              <a:rPr lang="en-US" dirty="0"/>
              <a:t>) while with a collider one can easily access the sea quarks (low to medium </a:t>
            </a:r>
            <a:r>
              <a:rPr lang="en-US" dirty="0" err="1"/>
              <a:t>x</a:t>
            </a:r>
            <a:r>
              <a:rPr lang="en-US" baseline="-25000" dirty="0" err="1"/>
              <a:t>B</a:t>
            </a:r>
            <a:r>
              <a:rPr lang="en-US" dirty="0"/>
              <a:t>). </a:t>
            </a:r>
          </a:p>
        </p:txBody>
      </p:sp>
      <p:sp>
        <p:nvSpPr>
          <p:cNvPr id="5" name="Slide Number Placeholder 4">
            <a:extLst>
              <a:ext uri="{FF2B5EF4-FFF2-40B4-BE49-F238E27FC236}">
                <a16:creationId xmlns:a16="http://schemas.microsoft.com/office/drawing/2014/main" id="{64256390-7E1A-414D-97DA-8E2EA3785C6F}"/>
              </a:ext>
            </a:extLst>
          </p:cNvPr>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3275903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77AD0A-783B-F34F-8D05-A36FBA26C904}"/>
              </a:ext>
            </a:extLst>
          </p:cNvPr>
          <p:cNvPicPr>
            <a:picLocks noChangeAspect="1"/>
          </p:cNvPicPr>
          <p:nvPr/>
        </p:nvPicPr>
        <p:blipFill rotWithShape="1">
          <a:blip r:embed="rId2"/>
          <a:srcRect l="11604" t="55999" r="11634" b="6668"/>
          <a:stretch/>
        </p:blipFill>
        <p:spPr>
          <a:xfrm>
            <a:off x="1527820" y="506747"/>
            <a:ext cx="6088360" cy="1773455"/>
          </a:xfrm>
          <a:prstGeom prst="rect">
            <a:avLst/>
          </a:prstGeom>
        </p:spPr>
      </p:pic>
      <p:sp>
        <p:nvSpPr>
          <p:cNvPr id="5" name="Content Placeholder 2">
            <a:extLst>
              <a:ext uri="{FF2B5EF4-FFF2-40B4-BE49-F238E27FC236}">
                <a16:creationId xmlns:a16="http://schemas.microsoft.com/office/drawing/2014/main" id="{CB0C0B7B-C210-454E-88C2-FAF9075ECFB5}"/>
              </a:ext>
            </a:extLst>
          </p:cNvPr>
          <p:cNvSpPr txBox="1">
            <a:spLocks/>
          </p:cNvSpPr>
          <p:nvPr/>
        </p:nvSpPr>
        <p:spPr>
          <a:xfrm>
            <a:off x="187576" y="3063786"/>
            <a:ext cx="5451224" cy="37491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0000FF"/>
              </a:buClr>
              <a:buFont typeface="Wingdings" pitchFamily="2" charset="2"/>
              <a:buChar char="§"/>
            </a:pPr>
            <a:r>
              <a:rPr lang="en-US" sz="1600" dirty="0">
                <a:latin typeface="Arial" panose="020B0604020202020204" pitchFamily="34" charset="0"/>
                <a:cs typeface="Arial" panose="020B0604020202020204" pitchFamily="34" charset="0"/>
              </a:rPr>
              <a:t>Consolidation of ATHENA and ECCE and formation of a new scientific collaboration for the first EIC detector </a:t>
            </a:r>
          </a:p>
          <a:p>
            <a:pPr>
              <a:lnSpc>
                <a:spcPct val="100000"/>
              </a:lnSpc>
              <a:spcBef>
                <a:spcPts val="0"/>
              </a:spcBef>
              <a:buClr>
                <a:srgbClr val="0000FF"/>
              </a:buClr>
              <a:buFont typeface="Wingdings" pitchFamily="2" charset="2"/>
              <a:buChar char="§"/>
            </a:pPr>
            <a:r>
              <a:rPr lang="en-US" sz="1600" dirty="0">
                <a:latin typeface="Arial" panose="020B0604020202020204" pitchFamily="34" charset="0"/>
                <a:cs typeface="Arial" panose="020B0604020202020204" pitchFamily="34" charset="0"/>
              </a:rPr>
              <a:t>The </a:t>
            </a:r>
            <a:r>
              <a:rPr lang="en-US" sz="1600" b="1"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Collaboration!  </a:t>
            </a:r>
          </a:p>
          <a:p>
            <a:pPr lvl="1">
              <a:lnSpc>
                <a:spcPct val="100000"/>
              </a:lnSpc>
              <a:spcBef>
                <a:spcPts val="0"/>
              </a:spcBef>
              <a:buClr>
                <a:srgbClr val="0000FF"/>
              </a:buClr>
              <a:buFont typeface="Wingdings" pitchFamily="2" charset="2"/>
              <a:buChar char="§"/>
            </a:pPr>
            <a:r>
              <a:rPr lang="en-US" sz="1500" dirty="0">
                <a:latin typeface="Arial" panose="020B0604020202020204" pitchFamily="34" charset="0"/>
                <a:cs typeface="Arial" panose="020B0604020202020204" pitchFamily="34" charset="0"/>
              </a:rPr>
              <a:t>Evolution of the ECCE reference design to a detector one technical design </a:t>
            </a:r>
          </a:p>
          <a:p>
            <a:pPr lvl="1">
              <a:lnSpc>
                <a:spcPct val="100000"/>
              </a:lnSpc>
              <a:spcBef>
                <a:spcPts val="0"/>
              </a:spcBef>
              <a:buClr>
                <a:srgbClr val="0000FF"/>
              </a:buClr>
              <a:buFont typeface="Wingdings" pitchFamily="2" charset="2"/>
              <a:buChar char="§"/>
            </a:pPr>
            <a:r>
              <a:rPr lang="en-US" sz="1500" dirty="0">
                <a:latin typeface="Arial" panose="020B0604020202020204" pitchFamily="34" charset="0"/>
                <a:cs typeface="Arial" panose="020B0604020202020204" pitchFamily="34" charset="0"/>
              </a:rPr>
              <a:t>New Working Groups</a:t>
            </a:r>
          </a:p>
          <a:p>
            <a:pPr lvl="2">
              <a:lnSpc>
                <a:spcPct val="100000"/>
              </a:lnSpc>
              <a:spcBef>
                <a:spcPts val="0"/>
              </a:spcBef>
              <a:buClr>
                <a:srgbClr val="0000FF"/>
              </a:buClr>
              <a:buFont typeface="Wingdings" pitchFamily="2" charset="2"/>
              <a:buChar char="§"/>
            </a:pPr>
            <a:r>
              <a:rPr lang="en-US" sz="1500" dirty="0">
                <a:latin typeface="Arial" panose="020B0604020202020204" pitchFamily="34" charset="0"/>
                <a:cs typeface="Arial" panose="020B0604020202020204" pitchFamily="34" charset="0"/>
              </a:rPr>
              <a:t>Taking advantage of the strength in both the ATHENA and ECCE collaborations </a:t>
            </a:r>
          </a:p>
          <a:p>
            <a:pPr>
              <a:lnSpc>
                <a:spcPct val="100000"/>
              </a:lnSpc>
              <a:spcBef>
                <a:spcPts val="0"/>
              </a:spcBef>
              <a:buClr>
                <a:srgbClr val="0000FF"/>
              </a:buClr>
              <a:buFont typeface="Wingdings" pitchFamily="2" charset="2"/>
              <a:buChar char="§"/>
            </a:pPr>
            <a:r>
              <a:rPr lang="en-US" sz="1600" dirty="0">
                <a:latin typeface="Arial" panose="020B0604020202020204" pitchFamily="34" charset="0"/>
                <a:cs typeface="Arial" panose="020B0604020202020204" pitchFamily="34" charset="0"/>
              </a:rPr>
              <a:t>Many members of the CORE team are now focused on a 2</a:t>
            </a:r>
            <a:r>
              <a:rPr lang="en-US" sz="1600" baseline="30000" dirty="0">
                <a:latin typeface="Arial" panose="020B0604020202020204" pitchFamily="34" charset="0"/>
                <a:cs typeface="Arial" panose="020B0604020202020204" pitchFamily="34" charset="0"/>
              </a:rPr>
              <a:t>nd</a:t>
            </a:r>
            <a:r>
              <a:rPr lang="en-US" sz="1600" dirty="0">
                <a:latin typeface="Arial" panose="020B0604020202020204" pitchFamily="34" charset="0"/>
                <a:cs typeface="Arial" panose="020B0604020202020204" pitchFamily="34" charset="0"/>
              </a:rPr>
              <a:t> detector for the EIC.</a:t>
            </a:r>
          </a:p>
          <a:p>
            <a:pPr>
              <a:lnSpc>
                <a:spcPct val="100000"/>
              </a:lnSpc>
              <a:spcBef>
                <a:spcPts val="0"/>
              </a:spcBef>
              <a:buClr>
                <a:srgbClr val="0000FF"/>
              </a:buClr>
              <a:buFont typeface="Wingdings" pitchFamily="2" charset="2"/>
              <a:buChar char="§"/>
            </a:pPr>
            <a:r>
              <a:rPr lang="en-US" sz="1600" dirty="0">
                <a:latin typeface="Arial" panose="020B0604020202020204" pitchFamily="34" charset="0"/>
                <a:cs typeface="Arial" panose="020B0604020202020204" pitchFamily="34" charset="0"/>
              </a:rPr>
              <a:t>See talks from the EIC meeting 23-31 July 2023</a:t>
            </a:r>
          </a:p>
          <a:p>
            <a:pPr lvl="1">
              <a:lnSpc>
                <a:spcPct val="100000"/>
              </a:lnSpc>
              <a:spcBef>
                <a:spcPts val="0"/>
              </a:spcBef>
              <a:buClr>
                <a:srgbClr val="0000FF"/>
              </a:buClr>
              <a:buFont typeface="Wingdings" pitchFamily="2" charset="2"/>
              <a:buChar char="§"/>
            </a:pPr>
            <a:r>
              <a:rPr lang="en-US" sz="1400" dirty="0">
                <a:latin typeface="Arial" panose="020B0604020202020204" pitchFamily="34" charset="0"/>
                <a:cs typeface="Arial" panose="020B0604020202020204" pitchFamily="34" charset="0"/>
                <a:hlinkClick r:id="rId3"/>
              </a:rPr>
              <a:t>https://indico.cern.ch/event/1238718/</a:t>
            </a:r>
            <a:r>
              <a:rPr lang="en-US" sz="1400" dirty="0">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76E6F740-D35F-5049-84BC-49C40AD53A0A}"/>
              </a:ext>
            </a:extLst>
          </p:cNvPr>
          <p:cNvSpPr>
            <a:spLocks noGrp="1"/>
          </p:cNvSpPr>
          <p:nvPr>
            <p:ph type="title"/>
          </p:nvPr>
        </p:nvSpPr>
        <p:spPr>
          <a:xfrm>
            <a:off x="0" y="1"/>
            <a:ext cx="9144000" cy="714564"/>
          </a:xfrm>
        </p:spPr>
        <p:txBody>
          <a:bodyPr>
            <a:noAutofit/>
          </a:bodyPr>
          <a:lstStyle/>
          <a:p>
            <a:pPr algn="ctr"/>
            <a:r>
              <a:rPr lang="en-US" sz="3200" dirty="0"/>
              <a:t>Path to EIC Project Detector Collaboration</a:t>
            </a:r>
          </a:p>
        </p:txBody>
      </p:sp>
      <p:sp>
        <p:nvSpPr>
          <p:cNvPr id="3" name="Slide Number Placeholder 2">
            <a:extLst>
              <a:ext uri="{FF2B5EF4-FFF2-40B4-BE49-F238E27FC236}">
                <a16:creationId xmlns:a16="http://schemas.microsoft.com/office/drawing/2014/main" id="{2EA6C247-AE3B-B74A-BAD1-809821F31043}"/>
              </a:ext>
            </a:extLst>
          </p:cNvPr>
          <p:cNvSpPr>
            <a:spLocks noGrp="1"/>
          </p:cNvSpPr>
          <p:nvPr>
            <p:ph type="sldNum" sz="quarter" idx="12"/>
          </p:nvPr>
        </p:nvSpPr>
        <p:spPr/>
        <p:txBody>
          <a:bodyPr/>
          <a:lstStyle/>
          <a:p>
            <a:fld id="{893C5830-40F3-F04E-B2E3-10E6672BA8FF}" type="slidenum">
              <a:rPr lang="en-US" smtClean="0"/>
              <a:t>20</a:t>
            </a:fld>
            <a:endParaRPr lang="en-US"/>
          </a:p>
        </p:txBody>
      </p:sp>
      <p:sp>
        <p:nvSpPr>
          <p:cNvPr id="10" name="TextBox 9">
            <a:extLst>
              <a:ext uri="{FF2B5EF4-FFF2-40B4-BE49-F238E27FC236}">
                <a16:creationId xmlns:a16="http://schemas.microsoft.com/office/drawing/2014/main" id="{66AD1035-7BCA-27D7-9CFA-EB3B19A0FDF2}"/>
              </a:ext>
            </a:extLst>
          </p:cNvPr>
          <p:cNvSpPr txBox="1"/>
          <p:nvPr/>
        </p:nvSpPr>
        <p:spPr>
          <a:xfrm>
            <a:off x="1378254" y="2324198"/>
            <a:ext cx="6237926" cy="369332"/>
          </a:xfrm>
          <a:prstGeom prst="rect">
            <a:avLst/>
          </a:prstGeom>
          <a:noFill/>
        </p:spPr>
        <p:txBody>
          <a:bodyPr wrap="none" rtlCol="0">
            <a:spAutoFit/>
          </a:bodyPr>
          <a:lstStyle/>
          <a:p>
            <a:r>
              <a:rPr lang="en-US" dirty="0"/>
              <a:t>Silvia Dalla Torre, Or Hen, Tanja Horn, John </a:t>
            </a:r>
            <a:r>
              <a:rPr lang="en-US" dirty="0" err="1"/>
              <a:t>Lejoie</a:t>
            </a:r>
            <a:r>
              <a:rPr lang="en-US" dirty="0"/>
              <a:t>, Bernd </a:t>
            </a:r>
            <a:r>
              <a:rPr lang="en-US" dirty="0" err="1"/>
              <a:t>Surrow</a:t>
            </a:r>
            <a:r>
              <a:rPr lang="en-US" dirty="0"/>
              <a:t> </a:t>
            </a:r>
          </a:p>
        </p:txBody>
      </p:sp>
      <p:pic>
        <p:nvPicPr>
          <p:cNvPr id="7" name="Picture 6">
            <a:extLst>
              <a:ext uri="{FF2B5EF4-FFF2-40B4-BE49-F238E27FC236}">
                <a16:creationId xmlns:a16="http://schemas.microsoft.com/office/drawing/2014/main" id="{B9006A80-E637-1789-DADA-7BC525F16FD7}"/>
              </a:ext>
            </a:extLst>
          </p:cNvPr>
          <p:cNvPicPr>
            <a:picLocks noChangeAspect="1"/>
          </p:cNvPicPr>
          <p:nvPr/>
        </p:nvPicPr>
        <p:blipFill rotWithShape="1">
          <a:blip r:embed="rId4"/>
          <a:srcRect l="9190" t="-1213" b="-1"/>
          <a:stretch/>
        </p:blipFill>
        <p:spPr>
          <a:xfrm>
            <a:off x="5638800" y="3190578"/>
            <a:ext cx="3473940" cy="2775656"/>
          </a:xfrm>
          <a:prstGeom prst="rect">
            <a:avLst/>
          </a:prstGeom>
        </p:spPr>
      </p:pic>
    </p:spTree>
    <p:extLst>
      <p:ext uri="{BB962C8B-B14F-4D97-AF65-F5344CB8AC3E}">
        <p14:creationId xmlns:p14="http://schemas.microsoft.com/office/powerpoint/2010/main" val="1089891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D61B9-9040-44C4-94EC-5D195008DF89}"/>
              </a:ext>
            </a:extLst>
          </p:cNvPr>
          <p:cNvSpPr>
            <a:spLocks noGrp="1"/>
          </p:cNvSpPr>
          <p:nvPr>
            <p:ph type="title"/>
          </p:nvPr>
        </p:nvSpPr>
        <p:spPr>
          <a:xfrm>
            <a:off x="0" y="63131"/>
            <a:ext cx="9144000" cy="1010036"/>
          </a:xfrm>
        </p:spPr>
        <p:txBody>
          <a:bodyPr>
            <a:normAutofit fontScale="90000"/>
          </a:bodyPr>
          <a:lstStyle/>
          <a:p>
            <a:pPr algn="ctr"/>
            <a:r>
              <a:rPr lang="en-US" sz="4000" dirty="0"/>
              <a:t>DOE Project Phases and EIC Milestones </a:t>
            </a:r>
          </a:p>
        </p:txBody>
      </p:sp>
      <p:sp>
        <p:nvSpPr>
          <p:cNvPr id="6" name="Slide Number Placeholder 5">
            <a:extLst>
              <a:ext uri="{FF2B5EF4-FFF2-40B4-BE49-F238E27FC236}">
                <a16:creationId xmlns:a16="http://schemas.microsoft.com/office/drawing/2014/main" id="{9D06D79E-E78E-4DD7-A6BA-DB89B96BEFBF}"/>
              </a:ext>
            </a:extLst>
          </p:cNvPr>
          <p:cNvSpPr>
            <a:spLocks noGrp="1"/>
          </p:cNvSpPr>
          <p:nvPr>
            <p:ph type="sldNum" sz="quarter" idx="12"/>
          </p:nvPr>
        </p:nvSpPr>
        <p:spPr>
          <a:xfrm>
            <a:off x="3543300" y="6517076"/>
            <a:ext cx="2057400" cy="365125"/>
          </a:xfrm>
        </p:spPr>
        <p:txBody>
          <a:bodyPr/>
          <a:lstStyle/>
          <a:p>
            <a:fld id="{893C5830-40F3-F04E-B2E3-10E6672BA8FF}" type="slidenum">
              <a:rPr lang="en-US" smtClean="0"/>
              <a:pPr/>
              <a:t>21</a:t>
            </a:fld>
            <a:endParaRPr lang="en-US" dirty="0"/>
          </a:p>
        </p:txBody>
      </p:sp>
      <p:graphicFrame>
        <p:nvGraphicFramePr>
          <p:cNvPr id="3" name="Table 3">
            <a:extLst>
              <a:ext uri="{FF2B5EF4-FFF2-40B4-BE49-F238E27FC236}">
                <a16:creationId xmlns:a16="http://schemas.microsoft.com/office/drawing/2014/main" id="{ADDF2A46-B187-3E47-87C7-54CAEA4894A5}"/>
              </a:ext>
            </a:extLst>
          </p:cNvPr>
          <p:cNvGraphicFramePr>
            <a:graphicFrameLocks noGrp="1"/>
          </p:cNvGraphicFramePr>
          <p:nvPr>
            <p:extLst>
              <p:ext uri="{D42A27DB-BD31-4B8C-83A1-F6EECF244321}">
                <p14:modId xmlns:p14="http://schemas.microsoft.com/office/powerpoint/2010/main" val="2317215408"/>
              </p:ext>
            </p:extLst>
          </p:nvPr>
        </p:nvGraphicFramePr>
        <p:xfrm>
          <a:off x="615461" y="4003850"/>
          <a:ext cx="7954941" cy="2489781"/>
        </p:xfrm>
        <a:graphic>
          <a:graphicData uri="http://schemas.openxmlformats.org/drawingml/2006/table">
            <a:tbl>
              <a:tblPr firstRow="1" bandRow="1">
                <a:tableStyleId>{5C22544A-7EE6-4342-B048-85BDC9FD1C3A}</a:tableStyleId>
              </a:tblPr>
              <a:tblGrid>
                <a:gridCol w="5936198">
                  <a:extLst>
                    <a:ext uri="{9D8B030D-6E8A-4147-A177-3AD203B41FA5}">
                      <a16:colId xmlns:a16="http://schemas.microsoft.com/office/drawing/2014/main" val="2476933501"/>
                    </a:ext>
                  </a:extLst>
                </a:gridCol>
                <a:gridCol w="2018743">
                  <a:extLst>
                    <a:ext uri="{9D8B030D-6E8A-4147-A177-3AD203B41FA5}">
                      <a16:colId xmlns:a16="http://schemas.microsoft.com/office/drawing/2014/main" val="1548912746"/>
                    </a:ext>
                  </a:extLst>
                </a:gridCol>
              </a:tblGrid>
              <a:tr h="4315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latin typeface="+mn-lt"/>
                        </a:rPr>
                        <a:t>CD-0, Mission Need Approved</a:t>
                      </a:r>
                    </a:p>
                  </a:txBody>
                  <a:tcPr/>
                </a:tc>
                <a:tc>
                  <a:txBody>
                    <a:bodyPr/>
                    <a:lstStyle/>
                    <a:p>
                      <a:pPr algn="r"/>
                      <a:r>
                        <a:rPr lang="en-US" sz="2000" b="0" dirty="0">
                          <a:latin typeface="+mn-lt"/>
                        </a:rPr>
                        <a:t>December 2019</a:t>
                      </a:r>
                    </a:p>
                  </a:txBody>
                  <a:tcPr/>
                </a:tc>
                <a:extLst>
                  <a:ext uri="{0D108BD9-81ED-4DB2-BD59-A6C34878D82A}">
                    <a16:rowId xmlns:a16="http://schemas.microsoft.com/office/drawing/2014/main" val="592143428"/>
                  </a:ext>
                </a:extLst>
              </a:tr>
              <a:tr h="4315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a:latin typeface="+mn-lt"/>
                        </a:rPr>
                        <a:t>DOE Site Selection Announced</a:t>
                      </a:r>
                    </a:p>
                  </a:txBody>
                  <a:tcPr/>
                </a:tc>
                <a:tc>
                  <a:txBody>
                    <a:bodyPr/>
                    <a:lstStyle/>
                    <a:p>
                      <a:pPr algn="r"/>
                      <a:r>
                        <a:rPr lang="en-US" sz="2000" b="0" i="0">
                          <a:latin typeface="+mn-lt"/>
                        </a:rPr>
                        <a:t>January 2020</a:t>
                      </a:r>
                    </a:p>
                  </a:txBody>
                  <a:tcPr/>
                </a:tc>
                <a:extLst>
                  <a:ext uri="{0D108BD9-81ED-4DB2-BD59-A6C34878D82A}">
                    <a16:rowId xmlns:a16="http://schemas.microsoft.com/office/drawing/2014/main" val="1071193962"/>
                  </a:ext>
                </a:extLst>
              </a:tr>
              <a:tr h="4315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latin typeface="+mn-lt"/>
                        </a:rPr>
                        <a:t>CD-1, Alternative Selection and Cost Range, Approved</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0" i="0" dirty="0">
                          <a:latin typeface="+mn-lt"/>
                        </a:rPr>
                        <a:t>June 2021</a:t>
                      </a:r>
                    </a:p>
                  </a:txBody>
                  <a:tcPr/>
                </a:tc>
                <a:extLst>
                  <a:ext uri="{0D108BD9-81ED-4DB2-BD59-A6C34878D82A}">
                    <a16:rowId xmlns:a16="http://schemas.microsoft.com/office/drawing/2014/main" val="1602212932"/>
                  </a:ext>
                </a:extLst>
              </a:tr>
              <a:tr h="398365">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lang="en-US" sz="2000" b="1" dirty="0">
                          <a:latin typeface="+mn-lt"/>
                        </a:rPr>
                        <a:t>CD-3A, Long Lead Procurement</a:t>
                      </a:r>
                    </a:p>
                  </a:txBody>
                  <a:tcPr/>
                </a:tc>
                <a:tc>
                  <a:txBody>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lang="en-US" sz="2000" b="1">
                          <a:latin typeface="+mn-lt"/>
                        </a:rPr>
                        <a:t>January 2024</a:t>
                      </a:r>
                      <a:endParaRPr kumimoji="0" lang="en-US" sz="2000" b="1" i="0" u="none" strike="noStrike" kern="1200" cap="none" spc="0" normalizeH="0" baseline="0" noProof="0">
                        <a:ln>
                          <a:noFill/>
                        </a:ln>
                        <a:solidFill>
                          <a:prstClr val="black"/>
                        </a:solidFill>
                        <a:effectLst/>
                        <a:uLnTx/>
                        <a:uFillTx/>
                        <a:latin typeface="+mn-lt"/>
                        <a:cs typeface="Arial" charset="0"/>
                      </a:endParaRPr>
                    </a:p>
                  </a:txBody>
                  <a:tcPr/>
                </a:tc>
                <a:extLst>
                  <a:ext uri="{0D108BD9-81ED-4DB2-BD59-A6C34878D82A}">
                    <a16:rowId xmlns:a16="http://schemas.microsoft.com/office/drawing/2014/main" val="1302889476"/>
                  </a:ext>
                </a:extLst>
              </a:tr>
              <a:tr h="398365">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lang="en-US" sz="2000" b="1" dirty="0">
                          <a:latin typeface="+mn-lt"/>
                        </a:rPr>
                        <a:t>CD-2/3, Performance Baseline/Construction Start</a:t>
                      </a:r>
                    </a:p>
                  </a:txBody>
                  <a:tcPr/>
                </a:tc>
                <a:tc>
                  <a:txBody>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kumimoji="0" lang="en-US" sz="2000" b="1" i="0" u="none" strike="noStrike" kern="1200" cap="none" spc="0" normalizeH="0" baseline="0" noProof="0">
                          <a:ln>
                            <a:noFill/>
                          </a:ln>
                          <a:solidFill>
                            <a:prstClr val="black"/>
                          </a:solidFill>
                          <a:effectLst/>
                          <a:uLnTx/>
                          <a:uFillTx/>
                          <a:latin typeface="+mn-lt"/>
                          <a:cs typeface="Arial" charset="0"/>
                        </a:rPr>
                        <a:t>April 2025</a:t>
                      </a:r>
                    </a:p>
                  </a:txBody>
                  <a:tcPr/>
                </a:tc>
                <a:extLst>
                  <a:ext uri="{0D108BD9-81ED-4DB2-BD59-A6C34878D82A}">
                    <a16:rowId xmlns:a16="http://schemas.microsoft.com/office/drawing/2014/main" val="4275421582"/>
                  </a:ext>
                </a:extLst>
              </a:tr>
              <a:tr h="398365">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lang="en-US" sz="2000" b="1" dirty="0">
                          <a:latin typeface="+mn-lt"/>
                        </a:rPr>
                        <a:t>RHIC Shut Down</a:t>
                      </a:r>
                    </a:p>
                  </a:txBody>
                  <a:tcPr/>
                </a:tc>
                <a:tc>
                  <a:txBody>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tab pos="7762875" algn="r"/>
                        </a:tabLst>
                        <a:defRPr/>
                      </a:pPr>
                      <a:r>
                        <a:rPr kumimoji="0" lang="en-US" sz="2000" b="1" i="0" u="none" strike="noStrike" kern="1200" cap="none" spc="0" normalizeH="0" baseline="0" noProof="0" dirty="0">
                          <a:ln>
                            <a:noFill/>
                          </a:ln>
                          <a:solidFill>
                            <a:prstClr val="black"/>
                          </a:solidFill>
                          <a:effectLst/>
                          <a:uLnTx/>
                          <a:uFillTx/>
                          <a:latin typeface="+mn-lt"/>
                          <a:cs typeface="Arial" charset="0"/>
                        </a:rPr>
                        <a:t>June 2025</a:t>
                      </a:r>
                    </a:p>
                  </a:txBody>
                  <a:tcPr/>
                </a:tc>
                <a:extLst>
                  <a:ext uri="{0D108BD9-81ED-4DB2-BD59-A6C34878D82A}">
                    <a16:rowId xmlns:a16="http://schemas.microsoft.com/office/drawing/2014/main" val="3989625869"/>
                  </a:ext>
                </a:extLst>
              </a:tr>
            </a:tbl>
          </a:graphicData>
        </a:graphic>
      </p:graphicFrame>
      <p:pic>
        <p:nvPicPr>
          <p:cNvPr id="7" name="Picture 6">
            <a:extLst>
              <a:ext uri="{FF2B5EF4-FFF2-40B4-BE49-F238E27FC236}">
                <a16:creationId xmlns:a16="http://schemas.microsoft.com/office/drawing/2014/main" id="{BB56E7CF-9D51-1B2B-ACF1-D6D9AD7E1B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259" y="902677"/>
            <a:ext cx="8137482" cy="3101174"/>
          </a:xfrm>
          <a:prstGeom prst="rect">
            <a:avLst/>
          </a:prstGeom>
        </p:spPr>
      </p:pic>
    </p:spTree>
    <p:extLst>
      <p:ext uri="{BB962C8B-B14F-4D97-AF65-F5344CB8AC3E}">
        <p14:creationId xmlns:p14="http://schemas.microsoft.com/office/powerpoint/2010/main" val="282294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CB7941-278D-4506-AA98-7A0F0F91AF03}"/>
              </a:ext>
            </a:extLst>
          </p:cNvPr>
          <p:cNvSpPr>
            <a:spLocks noGrp="1"/>
          </p:cNvSpPr>
          <p:nvPr>
            <p:ph type="sldNum" sz="quarter" idx="12"/>
          </p:nvPr>
        </p:nvSpPr>
        <p:spPr/>
        <p:txBody>
          <a:bodyPr/>
          <a:lstStyle/>
          <a:p>
            <a:fld id="{893C5830-40F3-F04E-B2E3-10E6672BA8FF}" type="slidenum">
              <a:rPr lang="en-US" smtClean="0"/>
              <a:t>22</a:t>
            </a:fld>
            <a:endParaRPr lang="en-US" dirty="0"/>
          </a:p>
        </p:txBody>
      </p:sp>
      <p:sp>
        <p:nvSpPr>
          <p:cNvPr id="6" name="Title 1">
            <a:extLst>
              <a:ext uri="{FF2B5EF4-FFF2-40B4-BE49-F238E27FC236}">
                <a16:creationId xmlns:a16="http://schemas.microsoft.com/office/drawing/2014/main" id="{6485FC42-DA54-4174-B2C6-4A70FB0D9A6F}"/>
              </a:ext>
            </a:extLst>
          </p:cNvPr>
          <p:cNvSpPr>
            <a:spLocks noGrp="1"/>
          </p:cNvSpPr>
          <p:nvPr>
            <p:ph type="title"/>
          </p:nvPr>
        </p:nvSpPr>
        <p:spPr>
          <a:xfrm>
            <a:off x="510818" y="176279"/>
            <a:ext cx="8286750" cy="685752"/>
          </a:xfrm>
        </p:spPr>
        <p:txBody>
          <a:bodyPr>
            <a:normAutofit fontScale="90000"/>
          </a:bodyPr>
          <a:lstStyle/>
          <a:p>
            <a:r>
              <a:rPr lang="en-US" dirty="0"/>
              <a:t>Reference Schedule (July 2023)</a:t>
            </a:r>
          </a:p>
        </p:txBody>
      </p:sp>
      <p:pic>
        <p:nvPicPr>
          <p:cNvPr id="7" name="Picture 6">
            <a:extLst>
              <a:ext uri="{FF2B5EF4-FFF2-40B4-BE49-F238E27FC236}">
                <a16:creationId xmlns:a16="http://schemas.microsoft.com/office/drawing/2014/main" id="{FE436510-B3B3-42F4-8652-25F6FC00E2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8625" y="862031"/>
            <a:ext cx="8429086" cy="5637127"/>
          </a:xfrm>
          <a:prstGeom prst="rect">
            <a:avLst/>
          </a:prstGeom>
        </p:spPr>
      </p:pic>
    </p:spTree>
    <p:extLst>
      <p:ext uri="{BB962C8B-B14F-4D97-AF65-F5344CB8AC3E}">
        <p14:creationId xmlns:p14="http://schemas.microsoft.com/office/powerpoint/2010/main" val="2889958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4E921B-7984-4D47-A096-02F35B2BFBE8}"/>
              </a:ext>
            </a:extLst>
          </p:cNvPr>
          <p:cNvSpPr>
            <a:spLocks noGrp="1"/>
          </p:cNvSpPr>
          <p:nvPr>
            <p:ph type="sldNum" sz="quarter" idx="12"/>
          </p:nvPr>
        </p:nvSpPr>
        <p:spPr/>
        <p:txBody>
          <a:bodyPr/>
          <a:lstStyle/>
          <a:p>
            <a:fld id="{893C5830-40F3-F04E-B2E3-10E6672BA8FF}" type="slidenum">
              <a:rPr lang="en-US" smtClean="0"/>
              <a:t>23</a:t>
            </a:fld>
            <a:endParaRPr lang="en-US" dirty="0"/>
          </a:p>
        </p:txBody>
      </p:sp>
      <p:sp>
        <p:nvSpPr>
          <p:cNvPr id="5" name="Title 1">
            <a:extLst>
              <a:ext uri="{FF2B5EF4-FFF2-40B4-BE49-F238E27FC236}">
                <a16:creationId xmlns:a16="http://schemas.microsoft.com/office/drawing/2014/main" id="{D26705FD-F54E-4EBF-A418-0C191660A054}"/>
              </a:ext>
            </a:extLst>
          </p:cNvPr>
          <p:cNvSpPr>
            <a:spLocks noGrp="1"/>
          </p:cNvSpPr>
          <p:nvPr>
            <p:ph type="title"/>
          </p:nvPr>
        </p:nvSpPr>
        <p:spPr>
          <a:xfrm>
            <a:off x="428625" y="145457"/>
            <a:ext cx="8286750" cy="754271"/>
          </a:xfrm>
        </p:spPr>
        <p:txBody>
          <a:bodyPr>
            <a:normAutofit/>
          </a:bodyPr>
          <a:lstStyle/>
          <a:p>
            <a:r>
              <a:rPr lang="en-US" dirty="0"/>
              <a:t>DOE Reference Funding Plan</a:t>
            </a:r>
          </a:p>
        </p:txBody>
      </p:sp>
      <p:sp>
        <p:nvSpPr>
          <p:cNvPr id="6" name="Slide Number Placeholder 2">
            <a:extLst>
              <a:ext uri="{FF2B5EF4-FFF2-40B4-BE49-F238E27FC236}">
                <a16:creationId xmlns:a16="http://schemas.microsoft.com/office/drawing/2014/main" id="{AF21EFE4-293A-4E4C-A4F5-3ABE347DB549}"/>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23</a:t>
            </a:fld>
            <a:endParaRPr lang="en-US" sz="750" dirty="0"/>
          </a:p>
        </p:txBody>
      </p:sp>
      <p:pic>
        <p:nvPicPr>
          <p:cNvPr id="7" name="Picture 6">
            <a:extLst>
              <a:ext uri="{FF2B5EF4-FFF2-40B4-BE49-F238E27FC236}">
                <a16:creationId xmlns:a16="http://schemas.microsoft.com/office/drawing/2014/main" id="{DE5EF75E-5D53-4005-AC0B-225ACECA49F1}"/>
              </a:ext>
            </a:extLst>
          </p:cNvPr>
          <p:cNvPicPr>
            <a:picLocks noChangeAspect="1"/>
          </p:cNvPicPr>
          <p:nvPr/>
        </p:nvPicPr>
        <p:blipFill>
          <a:blip r:embed="rId2"/>
          <a:stretch>
            <a:fillRect/>
          </a:stretch>
        </p:blipFill>
        <p:spPr>
          <a:xfrm>
            <a:off x="341301" y="913744"/>
            <a:ext cx="8710232" cy="3678914"/>
          </a:xfrm>
          <a:prstGeom prst="rect">
            <a:avLst/>
          </a:prstGeom>
        </p:spPr>
      </p:pic>
      <p:sp>
        <p:nvSpPr>
          <p:cNvPr id="8" name="TextBox 7">
            <a:extLst>
              <a:ext uri="{FF2B5EF4-FFF2-40B4-BE49-F238E27FC236}">
                <a16:creationId xmlns:a16="http://schemas.microsoft.com/office/drawing/2014/main" id="{9153A651-043F-4E23-9BEF-B20F1E6F379A}"/>
              </a:ext>
            </a:extLst>
          </p:cNvPr>
          <p:cNvSpPr txBox="1"/>
          <p:nvPr/>
        </p:nvSpPr>
        <p:spPr>
          <a:xfrm>
            <a:off x="341301" y="4700729"/>
            <a:ext cx="8635439" cy="1815882"/>
          </a:xfrm>
          <a:prstGeom prst="rect">
            <a:avLst/>
          </a:prstGeom>
          <a:solidFill>
            <a:schemeClr val="bg1"/>
          </a:solidFill>
          <a:ln w="12700">
            <a:solidFill>
              <a:schemeClr val="tx1"/>
            </a:solidFill>
          </a:ln>
        </p:spPr>
        <p:txBody>
          <a:bodyPr wrap="square" rtlCol="0">
            <a:spAutoFit/>
          </a:bodyPr>
          <a:lstStyle/>
          <a:p>
            <a:pPr marL="285750" indent="-285750">
              <a:buFont typeface="Arial" panose="020B0604020202020204" pitchFamily="34" charset="0"/>
              <a:buChar char="•"/>
            </a:pPr>
            <a:r>
              <a:rPr lang="en-US" sz="1600" dirty="0"/>
              <a:t>DOE Inflation Reduction Act funding of $138M allocated in September 2022.  Actual FY2023 funding is $70M.  DOE request for FY2024 is $98M.</a:t>
            </a:r>
          </a:p>
          <a:p>
            <a:pPr marL="285750" indent="-285750">
              <a:buFont typeface="Arial" panose="020B0604020202020204" pitchFamily="34" charset="0"/>
              <a:buChar char="•"/>
            </a:pPr>
            <a:r>
              <a:rPr lang="en-US" sz="1600" dirty="0"/>
              <a:t>RHIC shut down planned for June 2025.  Significant RHIC Operations funding will be redirected to EIC construction starting in FY2025 and reaching ~$150M/year in FY2026.</a:t>
            </a:r>
          </a:p>
          <a:p>
            <a:pPr marL="285750" indent="-285750">
              <a:buFont typeface="Arial" panose="020B0604020202020204" pitchFamily="34" charset="0"/>
              <a:buChar char="•"/>
            </a:pPr>
            <a:r>
              <a:rPr lang="en-US" sz="1600" dirty="0"/>
              <a:t>Current funding supports DOE CD-3A, Long Lead Procurement Approval, in January 2024.  Long lead procurement mitigate risks:  technical, supply chain, inflation, and schedule.</a:t>
            </a:r>
          </a:p>
          <a:p>
            <a:pPr marL="285750" indent="-285750">
              <a:buFont typeface="Arial" panose="020B0604020202020204" pitchFamily="34" charset="0"/>
              <a:buChar char="•"/>
            </a:pPr>
            <a:r>
              <a:rPr lang="en-US" sz="1600" dirty="0"/>
              <a:t>Sum of this funding profile is slightly under 3 billion dollars.</a:t>
            </a:r>
          </a:p>
        </p:txBody>
      </p:sp>
    </p:spTree>
    <p:extLst>
      <p:ext uri="{BB962C8B-B14F-4D97-AF65-F5344CB8AC3E}">
        <p14:creationId xmlns:p14="http://schemas.microsoft.com/office/powerpoint/2010/main" val="79687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8FEE58-06E6-4188-92F3-3A7E0B8C4D1D}"/>
              </a:ext>
            </a:extLst>
          </p:cNvPr>
          <p:cNvSpPr>
            <a:spLocks noGrp="1"/>
          </p:cNvSpPr>
          <p:nvPr>
            <p:ph type="sldNum" sz="quarter" idx="12"/>
          </p:nvPr>
        </p:nvSpPr>
        <p:spPr/>
        <p:txBody>
          <a:bodyPr/>
          <a:lstStyle/>
          <a:p>
            <a:fld id="{893C5830-40F3-F04E-B2E3-10E6672BA8FF}" type="slidenum">
              <a:rPr lang="en-US" smtClean="0"/>
              <a:t>24</a:t>
            </a:fld>
            <a:endParaRPr lang="en-US" dirty="0"/>
          </a:p>
        </p:txBody>
      </p:sp>
      <p:sp>
        <p:nvSpPr>
          <p:cNvPr id="6" name="Title 1">
            <a:extLst>
              <a:ext uri="{FF2B5EF4-FFF2-40B4-BE49-F238E27FC236}">
                <a16:creationId xmlns:a16="http://schemas.microsoft.com/office/drawing/2014/main" id="{05E979FD-50F6-495F-81DC-2868830089B4}"/>
              </a:ext>
            </a:extLst>
          </p:cNvPr>
          <p:cNvSpPr>
            <a:spLocks noGrp="1"/>
          </p:cNvSpPr>
          <p:nvPr>
            <p:ph type="title"/>
          </p:nvPr>
        </p:nvSpPr>
        <p:spPr>
          <a:xfrm>
            <a:off x="0" y="157642"/>
            <a:ext cx="9144000" cy="726695"/>
          </a:xfrm>
        </p:spPr>
        <p:txBody>
          <a:bodyPr>
            <a:noAutofit/>
          </a:bodyPr>
          <a:lstStyle/>
          <a:p>
            <a:pPr algn="ctr"/>
            <a:r>
              <a:rPr lang="en-US" sz="2800" dirty="0"/>
              <a:t>Notional Schedule for 2</a:t>
            </a:r>
            <a:r>
              <a:rPr lang="en-US" sz="2800" baseline="30000" dirty="0"/>
              <a:t>nd</a:t>
            </a:r>
            <a:r>
              <a:rPr lang="en-US" sz="2800" dirty="0"/>
              <a:t> IR &amp; Detector (July 2023) </a:t>
            </a:r>
          </a:p>
        </p:txBody>
      </p:sp>
      <p:sp>
        <p:nvSpPr>
          <p:cNvPr id="7" name="Slide Number Placeholder 2">
            <a:extLst>
              <a:ext uri="{FF2B5EF4-FFF2-40B4-BE49-F238E27FC236}">
                <a16:creationId xmlns:a16="http://schemas.microsoft.com/office/drawing/2014/main" id="{DE126AAA-C73A-4CA8-B861-A4A780601CD5}"/>
              </a:ext>
            </a:extLst>
          </p:cNvPr>
          <p:cNvSpPr txBox="1">
            <a:spLocks/>
          </p:cNvSpPr>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24</a:t>
            </a:fld>
            <a:endParaRPr lang="en-US" sz="750" dirty="0"/>
          </a:p>
        </p:txBody>
      </p:sp>
      <p:pic>
        <p:nvPicPr>
          <p:cNvPr id="8" name="Picture 7">
            <a:extLst>
              <a:ext uri="{FF2B5EF4-FFF2-40B4-BE49-F238E27FC236}">
                <a16:creationId xmlns:a16="http://schemas.microsoft.com/office/drawing/2014/main" id="{F7CF77D5-BCF5-480D-964F-3FC3558CAF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8624" y="801384"/>
            <a:ext cx="8305329" cy="5898974"/>
          </a:xfrm>
          <a:prstGeom prst="rect">
            <a:avLst/>
          </a:prstGeom>
        </p:spPr>
      </p:pic>
    </p:spTree>
    <p:extLst>
      <p:ext uri="{BB962C8B-B14F-4D97-AF65-F5344CB8AC3E}">
        <p14:creationId xmlns:p14="http://schemas.microsoft.com/office/powerpoint/2010/main" val="3453951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4C82B49-13A2-48E1-8136-6A66626BB573}"/>
              </a:ext>
            </a:extLst>
          </p:cNvPr>
          <p:cNvPicPr>
            <a:picLocks noChangeAspect="1"/>
          </p:cNvPicPr>
          <p:nvPr/>
        </p:nvPicPr>
        <p:blipFill>
          <a:blip r:embed="rId2"/>
          <a:stretch>
            <a:fillRect/>
          </a:stretch>
        </p:blipFill>
        <p:spPr>
          <a:xfrm>
            <a:off x="636417" y="885653"/>
            <a:ext cx="7718766" cy="5554588"/>
          </a:xfrm>
          <a:prstGeom prst="rect">
            <a:avLst/>
          </a:prstGeom>
        </p:spPr>
      </p:pic>
      <p:sp>
        <p:nvSpPr>
          <p:cNvPr id="2" name="Title 1"/>
          <p:cNvSpPr>
            <a:spLocks noGrp="1"/>
          </p:cNvSpPr>
          <p:nvPr>
            <p:ph type="title"/>
          </p:nvPr>
        </p:nvSpPr>
        <p:spPr>
          <a:xfrm>
            <a:off x="468482" y="-153020"/>
            <a:ext cx="8587028" cy="1325563"/>
          </a:xfrm>
        </p:spPr>
        <p:txBody>
          <a:bodyPr/>
          <a:lstStyle/>
          <a:p>
            <a:r>
              <a:rPr lang="en-US" dirty="0"/>
              <a:t>Reference Schedule (Oct. 2021)</a:t>
            </a:r>
          </a:p>
        </p:txBody>
      </p:sp>
      <p:sp>
        <p:nvSpPr>
          <p:cNvPr id="4" name="Slide Number Placeholder 3">
            <a:extLst>
              <a:ext uri="{FF2B5EF4-FFF2-40B4-BE49-F238E27FC236}">
                <a16:creationId xmlns:a16="http://schemas.microsoft.com/office/drawing/2014/main" id="{EDFCEB32-5665-4078-9BAC-7F0C2CFC30A3}"/>
              </a:ext>
            </a:extLst>
          </p:cNvPr>
          <p:cNvSpPr>
            <a:spLocks noGrp="1"/>
          </p:cNvSpPr>
          <p:nvPr>
            <p:ph type="sldNum" sz="quarter" idx="12"/>
          </p:nvPr>
        </p:nvSpPr>
        <p:spPr/>
        <p:txBody>
          <a:bodyPr/>
          <a:lstStyle/>
          <a:p>
            <a:fld id="{893C5830-40F3-F04E-B2E3-10E6672BA8FF}" type="slidenum">
              <a:rPr lang="en-US" smtClean="0"/>
              <a:pPr/>
              <a:t>25</a:t>
            </a:fld>
            <a:endParaRPr lang="en-US" dirty="0"/>
          </a:p>
        </p:txBody>
      </p:sp>
      <p:sp>
        <p:nvSpPr>
          <p:cNvPr id="6" name="TextBox 5">
            <a:extLst>
              <a:ext uri="{FF2B5EF4-FFF2-40B4-BE49-F238E27FC236}">
                <a16:creationId xmlns:a16="http://schemas.microsoft.com/office/drawing/2014/main" id="{C440C38C-03DA-6147-A040-0706FB07E49F}"/>
              </a:ext>
            </a:extLst>
          </p:cNvPr>
          <p:cNvSpPr txBox="1"/>
          <p:nvPr/>
        </p:nvSpPr>
        <p:spPr>
          <a:xfrm>
            <a:off x="827223" y="5148221"/>
            <a:ext cx="587020" cy="461665"/>
          </a:xfrm>
          <a:prstGeom prst="rect">
            <a:avLst/>
          </a:prstGeom>
          <a:noFill/>
        </p:spPr>
        <p:txBody>
          <a:bodyPr wrap="square" rtlCol="0">
            <a:spAutoFit/>
          </a:bodyPr>
          <a:lstStyle/>
          <a:p>
            <a:r>
              <a:rPr lang="en-US" sz="800" dirty="0">
                <a:solidFill>
                  <a:schemeClr val="bg1"/>
                </a:solidFill>
              </a:rPr>
              <a:t>Notional Schedule</a:t>
            </a:r>
          </a:p>
          <a:p>
            <a:r>
              <a:rPr lang="en-US" sz="800" dirty="0">
                <a:solidFill>
                  <a:schemeClr val="bg1"/>
                </a:solidFill>
              </a:rPr>
              <a:t>2</a:t>
            </a:r>
            <a:r>
              <a:rPr lang="en-US" sz="800" baseline="30000" dirty="0">
                <a:solidFill>
                  <a:schemeClr val="bg1"/>
                </a:solidFill>
              </a:rPr>
              <a:t>nd</a:t>
            </a:r>
            <a:r>
              <a:rPr lang="en-US" sz="800" dirty="0">
                <a:solidFill>
                  <a:schemeClr val="bg1"/>
                </a:solidFill>
              </a:rPr>
              <a:t> IR and</a:t>
            </a:r>
          </a:p>
        </p:txBody>
      </p:sp>
      <p:sp>
        <p:nvSpPr>
          <p:cNvPr id="8" name="TextBox 7">
            <a:extLst>
              <a:ext uri="{FF2B5EF4-FFF2-40B4-BE49-F238E27FC236}">
                <a16:creationId xmlns:a16="http://schemas.microsoft.com/office/drawing/2014/main" id="{AC1317E2-D10A-5149-A054-6C17580A29C1}"/>
              </a:ext>
            </a:extLst>
          </p:cNvPr>
          <p:cNvSpPr txBox="1"/>
          <p:nvPr/>
        </p:nvSpPr>
        <p:spPr>
          <a:xfrm>
            <a:off x="1416114" y="5470013"/>
            <a:ext cx="587020" cy="215444"/>
          </a:xfrm>
          <a:prstGeom prst="rect">
            <a:avLst/>
          </a:prstGeom>
          <a:noFill/>
        </p:spPr>
        <p:txBody>
          <a:bodyPr wrap="none" rtlCol="0">
            <a:spAutoFit/>
          </a:bodyPr>
          <a:lstStyle/>
          <a:p>
            <a:r>
              <a:rPr lang="en-US" sz="800" dirty="0">
                <a:solidFill>
                  <a:schemeClr val="bg1"/>
                </a:solidFill>
              </a:rPr>
              <a:t> Schedule</a:t>
            </a:r>
          </a:p>
        </p:txBody>
      </p:sp>
      <p:sp>
        <p:nvSpPr>
          <p:cNvPr id="9" name="TextBox 8">
            <a:extLst>
              <a:ext uri="{FF2B5EF4-FFF2-40B4-BE49-F238E27FC236}">
                <a16:creationId xmlns:a16="http://schemas.microsoft.com/office/drawing/2014/main" id="{C5A49CF8-A087-FD42-97E3-B13C86368C31}"/>
              </a:ext>
            </a:extLst>
          </p:cNvPr>
          <p:cNvSpPr txBox="1"/>
          <p:nvPr/>
        </p:nvSpPr>
        <p:spPr>
          <a:xfrm>
            <a:off x="2592025" y="5519504"/>
            <a:ext cx="2057400" cy="21544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spPr>
        <p:txBody>
          <a:bodyPr wrap="square" rtlCol="0">
            <a:spAutoFit/>
          </a:bodyPr>
          <a:lstStyle/>
          <a:p>
            <a:r>
              <a:rPr lang="en-US" sz="800" i="1" dirty="0"/>
              <a:t>Generic Detector R&amp;D</a:t>
            </a:r>
          </a:p>
        </p:txBody>
      </p:sp>
    </p:spTree>
    <p:extLst>
      <p:ext uri="{BB962C8B-B14F-4D97-AF65-F5344CB8AC3E}">
        <p14:creationId xmlns:p14="http://schemas.microsoft.com/office/powerpoint/2010/main" val="3119795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61997-CAF6-CB83-288A-67A9B2FB956D}"/>
              </a:ext>
            </a:extLst>
          </p:cNvPr>
          <p:cNvSpPr>
            <a:spLocks noGrp="1"/>
          </p:cNvSpPr>
          <p:nvPr>
            <p:ph type="title"/>
          </p:nvPr>
        </p:nvSpPr>
        <p:spPr>
          <a:xfrm>
            <a:off x="0" y="6532"/>
            <a:ext cx="9144000" cy="1325563"/>
          </a:xfrm>
        </p:spPr>
        <p:txBody>
          <a:bodyPr>
            <a:normAutofit fontScale="90000"/>
          </a:bodyPr>
          <a:lstStyle/>
          <a:p>
            <a:pPr algn="ctr"/>
            <a:r>
              <a:rPr lang="en-US" dirty="0"/>
              <a:t>~10% Cost of A US Aircraft Carrier</a:t>
            </a:r>
            <a:br>
              <a:rPr lang="en-US" dirty="0"/>
            </a:br>
            <a:r>
              <a:rPr lang="en-US" sz="2700" dirty="0"/>
              <a:t>which are all built here in Newport News </a:t>
            </a:r>
          </a:p>
        </p:txBody>
      </p:sp>
      <p:sp>
        <p:nvSpPr>
          <p:cNvPr id="4" name="Slide Number Placeholder 3">
            <a:extLst>
              <a:ext uri="{FF2B5EF4-FFF2-40B4-BE49-F238E27FC236}">
                <a16:creationId xmlns:a16="http://schemas.microsoft.com/office/drawing/2014/main" id="{41065EE8-2F2C-EAA7-AFE8-2800FC47DC87}"/>
              </a:ext>
            </a:extLst>
          </p:cNvPr>
          <p:cNvSpPr>
            <a:spLocks noGrp="1"/>
          </p:cNvSpPr>
          <p:nvPr>
            <p:ph type="sldNum" sz="quarter" idx="12"/>
          </p:nvPr>
        </p:nvSpPr>
        <p:spPr/>
        <p:txBody>
          <a:bodyPr/>
          <a:lstStyle/>
          <a:p>
            <a:fld id="{893C5830-40F3-F04E-B2E3-10E6672BA8FF}" type="slidenum">
              <a:rPr lang="en-US" smtClean="0"/>
              <a:pPr/>
              <a:t>26</a:t>
            </a:fld>
            <a:endParaRPr lang="en-US" dirty="0"/>
          </a:p>
        </p:txBody>
      </p:sp>
      <p:pic>
        <p:nvPicPr>
          <p:cNvPr id="1028" name="Picture 4" descr="USS Gerald R. Ford underway">
            <a:extLst>
              <a:ext uri="{FF2B5EF4-FFF2-40B4-BE49-F238E27FC236}">
                <a16:creationId xmlns:a16="http://schemas.microsoft.com/office/drawing/2014/main" id="{A8994320-7216-68E0-A07E-E69232E942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60" b="7024"/>
          <a:stretch/>
        </p:blipFill>
        <p:spPr bwMode="auto">
          <a:xfrm>
            <a:off x="169985" y="1172307"/>
            <a:ext cx="8804029" cy="43258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E8B303D-06BA-5E5A-4650-D163023849A5}"/>
              </a:ext>
            </a:extLst>
          </p:cNvPr>
          <p:cNvSpPr txBox="1"/>
          <p:nvPr/>
        </p:nvSpPr>
        <p:spPr>
          <a:xfrm>
            <a:off x="-1" y="5715675"/>
            <a:ext cx="9144000" cy="646331"/>
          </a:xfrm>
          <a:prstGeom prst="rect">
            <a:avLst/>
          </a:prstGeom>
          <a:noFill/>
        </p:spPr>
        <p:txBody>
          <a:bodyPr wrap="square" rtlCol="0">
            <a:spAutoFit/>
          </a:bodyPr>
          <a:lstStyle/>
          <a:p>
            <a:pPr algn="ctr"/>
            <a:r>
              <a:rPr lang="en-US" dirty="0"/>
              <a:t>Nevertheless, 3 billion dollars is a very large amount for a DOE nuclear physics project and budgets in the US are annual so we can expect good years and bad years along the way. </a:t>
            </a:r>
          </a:p>
        </p:txBody>
      </p:sp>
      <p:sp>
        <p:nvSpPr>
          <p:cNvPr id="7" name="TextBox 6">
            <a:extLst>
              <a:ext uri="{FF2B5EF4-FFF2-40B4-BE49-F238E27FC236}">
                <a16:creationId xmlns:a16="http://schemas.microsoft.com/office/drawing/2014/main" id="{5A18CE6A-685E-B3AD-A9A5-1776206ED7A0}"/>
              </a:ext>
            </a:extLst>
          </p:cNvPr>
          <p:cNvSpPr txBox="1"/>
          <p:nvPr/>
        </p:nvSpPr>
        <p:spPr>
          <a:xfrm>
            <a:off x="3083169" y="5114110"/>
            <a:ext cx="3420232" cy="369332"/>
          </a:xfrm>
          <a:prstGeom prst="rect">
            <a:avLst/>
          </a:prstGeom>
          <a:noFill/>
        </p:spPr>
        <p:txBody>
          <a:bodyPr wrap="none" rtlCol="0">
            <a:spAutoFit/>
          </a:bodyPr>
          <a:lstStyle/>
          <a:p>
            <a:r>
              <a:rPr lang="en-US" i="1" dirty="0"/>
              <a:t>Gerald R. Ford</a:t>
            </a:r>
            <a:r>
              <a:rPr lang="en-US" dirty="0"/>
              <a:t>-class aircraft carrier</a:t>
            </a:r>
          </a:p>
        </p:txBody>
      </p:sp>
    </p:spTree>
    <p:extLst>
      <p:ext uri="{BB962C8B-B14F-4D97-AF65-F5344CB8AC3E}">
        <p14:creationId xmlns:p14="http://schemas.microsoft.com/office/powerpoint/2010/main" val="2461460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36085-75E7-E84E-B281-761C480C332F}"/>
              </a:ext>
            </a:extLst>
          </p:cNvPr>
          <p:cNvSpPr>
            <a:spLocks noGrp="1"/>
          </p:cNvSpPr>
          <p:nvPr>
            <p:ph type="title"/>
          </p:nvPr>
        </p:nvSpPr>
        <p:spPr>
          <a:xfrm>
            <a:off x="512851" y="378361"/>
            <a:ext cx="8299032" cy="636373"/>
          </a:xfrm>
        </p:spPr>
        <p:txBody>
          <a:bodyPr>
            <a:noAutofit/>
          </a:bodyPr>
          <a:lstStyle/>
          <a:p>
            <a:r>
              <a:rPr lang="en-US" sz="3600" dirty="0"/>
              <a:t>International Interest in EIC Science</a:t>
            </a:r>
          </a:p>
        </p:txBody>
      </p:sp>
      <p:sp>
        <p:nvSpPr>
          <p:cNvPr id="3" name="Slide Number Placeholder 2">
            <a:extLst>
              <a:ext uri="{FF2B5EF4-FFF2-40B4-BE49-F238E27FC236}">
                <a16:creationId xmlns:a16="http://schemas.microsoft.com/office/drawing/2014/main" id="{5A32A11E-00D6-5048-8BD6-926A9B4FE1F9}"/>
              </a:ext>
            </a:extLst>
          </p:cNvPr>
          <p:cNvSpPr>
            <a:spLocks noGrp="1"/>
          </p:cNvSpPr>
          <p:nvPr>
            <p:ph type="sldNum" sz="quarter" idx="12"/>
          </p:nvPr>
        </p:nvSpPr>
        <p:spPr/>
        <p:txBody>
          <a:bodyPr/>
          <a:lstStyle/>
          <a:p>
            <a:fld id="{893C5830-40F3-F04E-B2E3-10E6672BA8FF}" type="slidenum">
              <a:rPr lang="en-US" smtClean="0"/>
              <a:t>27</a:t>
            </a:fld>
            <a:endParaRPr lang="en-US" dirty="0"/>
          </a:p>
        </p:txBody>
      </p:sp>
      <p:pic>
        <p:nvPicPr>
          <p:cNvPr id="6" name="Picture 5">
            <a:extLst>
              <a:ext uri="{FF2B5EF4-FFF2-40B4-BE49-F238E27FC236}">
                <a16:creationId xmlns:a16="http://schemas.microsoft.com/office/drawing/2014/main" id="{A03F498E-6B24-4616-A936-9F6453EFCB0B}"/>
              </a:ext>
            </a:extLst>
          </p:cNvPr>
          <p:cNvPicPr>
            <a:picLocks noChangeAspect="1"/>
          </p:cNvPicPr>
          <p:nvPr/>
        </p:nvPicPr>
        <p:blipFill rotWithShape="1">
          <a:blip r:embed="rId3"/>
          <a:srcRect t="523" b="523"/>
          <a:stretch/>
        </p:blipFill>
        <p:spPr>
          <a:xfrm>
            <a:off x="3751696" y="2745996"/>
            <a:ext cx="4937760" cy="3347892"/>
          </a:xfrm>
          <a:prstGeom prst="rect">
            <a:avLst/>
          </a:prstGeom>
        </p:spPr>
      </p:pic>
      <p:sp>
        <p:nvSpPr>
          <p:cNvPr id="7" name="Rounded Rectangle 5">
            <a:extLst>
              <a:ext uri="{FF2B5EF4-FFF2-40B4-BE49-F238E27FC236}">
                <a16:creationId xmlns:a16="http://schemas.microsoft.com/office/drawing/2014/main" id="{DBD15EC1-6370-4E78-9785-A08100BF72F5}"/>
              </a:ext>
            </a:extLst>
          </p:cNvPr>
          <p:cNvSpPr/>
          <p:nvPr/>
        </p:nvSpPr>
        <p:spPr bwMode="auto">
          <a:xfrm>
            <a:off x="512851" y="1604658"/>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endParaRPr>
          </a:p>
        </p:txBody>
      </p:sp>
      <p:sp>
        <p:nvSpPr>
          <p:cNvPr id="9" name="TextBox 8">
            <a:extLst>
              <a:ext uri="{FF2B5EF4-FFF2-40B4-BE49-F238E27FC236}">
                <a16:creationId xmlns:a16="http://schemas.microsoft.com/office/drawing/2014/main" id="{836E59DB-6A23-4D63-A322-8B09CA4BBD12}"/>
              </a:ext>
            </a:extLst>
          </p:cNvPr>
          <p:cNvSpPr txBox="1"/>
          <p:nvPr/>
        </p:nvSpPr>
        <p:spPr>
          <a:xfrm>
            <a:off x="5661484" y="2745996"/>
            <a:ext cx="1287532" cy="369332"/>
          </a:xfrm>
          <a:prstGeom prst="rect">
            <a:avLst/>
          </a:prstGeom>
          <a:solidFill>
            <a:schemeClr val="bg1"/>
          </a:solidFill>
          <a:ln>
            <a:solidFill>
              <a:schemeClr val="accent1"/>
            </a:solidFill>
          </a:ln>
        </p:spPr>
        <p:txBody>
          <a:bodyPr wrap="none" rtlCol="0">
            <a:spAutoFit/>
          </a:bodyPr>
          <a:lstStyle/>
          <a:p>
            <a:r>
              <a:rPr lang="en-US" dirty="0">
                <a:latin typeface="Arial" panose="020B0604020202020204" pitchFamily="34" charset="0"/>
                <a:cs typeface="Arial" panose="020B0604020202020204" pitchFamily="34" charset="0"/>
              </a:rPr>
              <a:t>Institutions</a:t>
            </a:r>
          </a:p>
        </p:txBody>
      </p:sp>
      <p:sp>
        <p:nvSpPr>
          <p:cNvPr id="10" name="Rectangle 9">
            <a:extLst>
              <a:ext uri="{FF2B5EF4-FFF2-40B4-BE49-F238E27FC236}">
                <a16:creationId xmlns:a16="http://schemas.microsoft.com/office/drawing/2014/main" id="{D815DFCD-B384-41DB-9BD5-83E550B393A2}"/>
              </a:ext>
            </a:extLst>
          </p:cNvPr>
          <p:cNvSpPr/>
          <p:nvPr/>
        </p:nvSpPr>
        <p:spPr>
          <a:xfrm>
            <a:off x="601424" y="1308879"/>
            <a:ext cx="3061699" cy="1754326"/>
          </a:xfrm>
          <a:prstGeom prst="rect">
            <a:avLst/>
          </a:prstGeom>
          <a:ln w="25400">
            <a:solidFill>
              <a:srgbClr val="0000FF"/>
            </a:solidFill>
          </a:ln>
        </p:spPr>
        <p:txBody>
          <a:bodyPr wrap="square">
            <a:spAutoFit/>
          </a:bodyPr>
          <a:lstStyle/>
          <a:p>
            <a:pPr lvl="0" algn="ctr" defTabSz="457200">
              <a:spcBef>
                <a:spcPct val="0"/>
              </a:spcBef>
              <a:defRPr/>
            </a:pPr>
            <a:r>
              <a:rPr lang="en-US" altLang="en-US" b="1" dirty="0">
                <a:latin typeface="Arial" panose="020B0604020202020204" pitchFamily="34" charset="0"/>
                <a:cs typeface="Arial" panose="020B0604020202020204" pitchFamily="34" charset="0"/>
              </a:rPr>
              <a:t>The EIC User Group: </a:t>
            </a:r>
            <a:r>
              <a:rPr lang="en-US" altLang="en-US" b="1" dirty="0">
                <a:solidFill>
                  <a:srgbClr val="0000FF"/>
                </a:solidFill>
                <a:latin typeface="Arial" panose="020B0604020202020204" pitchFamily="34" charset="0"/>
                <a:cs typeface="Arial" panose="020B0604020202020204" pitchFamily="34" charset="0"/>
              </a:rPr>
              <a:t>EICUG.ORG, Formed 2016</a:t>
            </a:r>
          </a:p>
          <a:p>
            <a:pPr lvl="0" algn="ctr" defTabSz="457200">
              <a:spcBef>
                <a:spcPct val="0"/>
              </a:spcBef>
              <a:defRPr/>
            </a:pPr>
            <a:endParaRPr lang="en-US" altLang="en-US" sz="800" b="1" dirty="0">
              <a:solidFill>
                <a:srgbClr val="0000FF"/>
              </a:solidFill>
              <a:latin typeface="Arial" panose="020B0604020202020204" pitchFamily="34" charset="0"/>
              <a:cs typeface="Arial" panose="020B0604020202020204" pitchFamily="34" charset="0"/>
            </a:endParaRPr>
          </a:p>
          <a:p>
            <a:pPr lvl="0" defTabSz="457200">
              <a:spcBef>
                <a:spcPct val="0"/>
              </a:spcBef>
              <a:defRPr/>
            </a:pPr>
            <a:r>
              <a:rPr lang="en-US" altLang="en-US" sz="1600" b="1" dirty="0">
                <a:latin typeface="Arial" panose="020B0604020202020204" pitchFamily="34" charset="0"/>
                <a:cs typeface="Arial" panose="020B0604020202020204" pitchFamily="34" charset="0"/>
              </a:rPr>
              <a:t>7 August 2023:</a:t>
            </a:r>
          </a:p>
          <a:p>
            <a:pPr marL="285750" lvl="0" indent="-285750" defTabSz="457200">
              <a:spcBef>
                <a:spcPct val="0"/>
              </a:spcBef>
              <a:buFont typeface="Arial" panose="020B0604020202020204" pitchFamily="34" charset="0"/>
              <a:buChar char="•"/>
              <a:defRPr/>
            </a:pPr>
            <a:r>
              <a:rPr lang="en-US" altLang="en-US" sz="1600" b="1" dirty="0">
                <a:latin typeface="Arial" panose="020B0604020202020204" pitchFamily="34" charset="0"/>
                <a:cs typeface="Arial" panose="020B0604020202020204" pitchFamily="34" charset="0"/>
              </a:rPr>
              <a:t>1403 collaborators</a:t>
            </a:r>
          </a:p>
          <a:p>
            <a:pPr marL="285750" lvl="0" indent="-285750" defTabSz="457200">
              <a:spcBef>
                <a:spcPct val="0"/>
              </a:spcBef>
              <a:buFont typeface="Arial" panose="020B0604020202020204" pitchFamily="34" charset="0"/>
              <a:buChar char="•"/>
              <a:defRPr/>
            </a:pPr>
            <a:r>
              <a:rPr lang="en-US" altLang="en-US" sz="1600" b="1" dirty="0">
                <a:latin typeface="Arial" panose="020B0604020202020204" pitchFamily="34" charset="0"/>
                <a:cs typeface="Arial" panose="020B0604020202020204" pitchFamily="34" charset="0"/>
              </a:rPr>
              <a:t>279 institutions</a:t>
            </a:r>
          </a:p>
          <a:p>
            <a:pPr marL="285750" lvl="0" indent="-285750" defTabSz="457200">
              <a:spcBef>
                <a:spcPct val="0"/>
              </a:spcBef>
              <a:buFont typeface="Arial" panose="020B0604020202020204" pitchFamily="34" charset="0"/>
              <a:buChar char="•"/>
              <a:defRPr/>
            </a:pPr>
            <a:r>
              <a:rPr lang="en-US" altLang="en-US" sz="1600" b="1" dirty="0">
                <a:latin typeface="Arial" panose="020B0604020202020204" pitchFamily="34" charset="0"/>
                <a:cs typeface="Arial" panose="020B0604020202020204" pitchFamily="34" charset="0"/>
              </a:rPr>
              <a:t>37 countries</a:t>
            </a:r>
          </a:p>
        </p:txBody>
      </p:sp>
      <p:graphicFrame>
        <p:nvGraphicFramePr>
          <p:cNvPr id="11" name="Chart 10">
            <a:extLst>
              <a:ext uri="{FF2B5EF4-FFF2-40B4-BE49-F238E27FC236}">
                <a16:creationId xmlns:a16="http://schemas.microsoft.com/office/drawing/2014/main" id="{DE199680-0BAD-454D-8378-C5DB1A4D8355}"/>
              </a:ext>
            </a:extLst>
          </p:cNvPr>
          <p:cNvGraphicFramePr>
            <a:graphicFrameLocks/>
          </p:cNvGraphicFramePr>
          <p:nvPr>
            <p:extLst>
              <p:ext uri="{D42A27DB-BD31-4B8C-83A1-F6EECF244321}">
                <p14:modId xmlns:p14="http://schemas.microsoft.com/office/powerpoint/2010/main" val="3163315206"/>
              </p:ext>
            </p:extLst>
          </p:nvPr>
        </p:nvGraphicFramePr>
        <p:xfrm>
          <a:off x="611926" y="3115328"/>
          <a:ext cx="3052553" cy="2927350"/>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2C6C3269-6DAC-40BD-8C38-7C27F20CAD0C}"/>
              </a:ext>
            </a:extLst>
          </p:cNvPr>
          <p:cNvSpPr txBox="1"/>
          <p:nvPr/>
        </p:nvSpPr>
        <p:spPr>
          <a:xfrm>
            <a:off x="3803061" y="1289215"/>
            <a:ext cx="5154129" cy="1400383"/>
          </a:xfrm>
          <a:prstGeom prst="rect">
            <a:avLst/>
          </a:prstGeom>
          <a:noFill/>
        </p:spPr>
        <p:txBody>
          <a:bodyPr wrap="square" rtlCol="0">
            <a:spAutoFit/>
          </a:bodyPr>
          <a:lstStyle/>
          <a:p>
            <a:pPr>
              <a:spcAft>
                <a:spcPts val="600"/>
              </a:spcAft>
              <a:buClr>
                <a:srgbClr val="0000CC"/>
              </a:buClr>
            </a:pPr>
            <a:r>
              <a:rPr lang="en-US" sz="2000" dirty="0">
                <a:latin typeface="Arial" panose="020B0604020202020204" pitchFamily="34" charset="0"/>
                <a:cs typeface="Arial" panose="020B0604020202020204" pitchFamily="34" charset="0"/>
              </a:rPr>
              <a:t>You are all welcome to join the EICUG by contacting your institutional  representative:  </a:t>
            </a:r>
            <a:r>
              <a:rPr lang="en-US" sz="2000" dirty="0">
                <a:latin typeface="Arial" panose="020B0604020202020204" pitchFamily="34" charset="0"/>
                <a:cs typeface="Arial" panose="020B0604020202020204" pitchFamily="34" charset="0"/>
                <a:hlinkClick r:id="rId5"/>
              </a:rPr>
              <a:t>https://phonebook.sdcc.bnl.gov/eic/client/</a:t>
            </a:r>
            <a:endParaRPr lang="en-US" sz="2000" dirty="0">
              <a:latin typeface="Arial" panose="020B0604020202020204" pitchFamily="34" charset="0"/>
              <a:cs typeface="Arial" panose="020B0604020202020204" pitchFamily="34" charset="0"/>
            </a:endParaRPr>
          </a:p>
          <a:p>
            <a:pPr>
              <a:spcAft>
                <a:spcPts val="600"/>
              </a:spcAft>
              <a:buClr>
                <a:srgbClr val="0000CC"/>
              </a:buClr>
            </a:pPr>
            <a:r>
              <a:rPr lang="en-US" sz="2000" dirty="0">
                <a:latin typeface="Arial" panose="020B0604020202020204" pitchFamily="34" charset="0"/>
                <a:cs typeface="Arial" panose="020B0604020202020204" pitchFamily="34" charset="0"/>
              </a:rPr>
              <a:t>( or email me and I will help you! )   </a:t>
            </a:r>
            <a:endParaRPr lang="en-US" sz="2000" b="0" i="0"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555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Summary</a:t>
            </a:r>
          </a:p>
        </p:txBody>
      </p:sp>
      <p:sp>
        <p:nvSpPr>
          <p:cNvPr id="7" name="Text Placeholder 6"/>
          <p:cNvSpPr>
            <a:spLocks noGrp="1"/>
          </p:cNvSpPr>
          <p:nvPr>
            <p:ph type="body" sz="quarter" idx="17"/>
          </p:nvPr>
        </p:nvSpPr>
        <p:spPr>
          <a:xfrm>
            <a:off x="115091" y="1417314"/>
            <a:ext cx="4643722" cy="4659021"/>
          </a:xfrm>
        </p:spPr>
        <p:txBody>
          <a:bodyPr>
            <a:normAutofit lnSpcReduction="10000"/>
          </a:bodyPr>
          <a:lstStyle/>
          <a:p>
            <a:r>
              <a:rPr lang="en-US" sz="1800" dirty="0">
                <a:solidFill>
                  <a:schemeClr val="tx1"/>
                </a:solidFill>
              </a:rPr>
              <a:t>Due to a very strong overlap in the </a:t>
            </a:r>
            <a:r>
              <a:rPr lang="en-US" sz="1800" b="1" dirty="0">
                <a:solidFill>
                  <a:schemeClr val="tx1"/>
                </a:solidFill>
              </a:rPr>
              <a:t>physics interests</a:t>
            </a:r>
            <a:r>
              <a:rPr lang="en-US" sz="1800" dirty="0">
                <a:solidFill>
                  <a:schemeClr val="tx1"/>
                </a:solidFill>
              </a:rPr>
              <a:t>, the EIC project has turned into a very nice joint project with BNL and JLab.   (note: in an ideal world this is how science should always be done!)</a:t>
            </a:r>
          </a:p>
          <a:p>
            <a:r>
              <a:rPr lang="en-US" sz="1800" dirty="0">
                <a:solidFill>
                  <a:schemeClr val="tx1"/>
                </a:solidFill>
              </a:rPr>
              <a:t>Just as the two labs were able to come together after site selection, the detector teams ECCE and ATHENA have nicely come together to form </a:t>
            </a:r>
            <a:r>
              <a:rPr lang="en-US" sz="1800" dirty="0" err="1">
                <a:solidFill>
                  <a:schemeClr val="tx1"/>
                </a:solidFill>
              </a:rPr>
              <a:t>ePIC</a:t>
            </a:r>
            <a:r>
              <a:rPr lang="en-US" sz="1800" dirty="0">
                <a:solidFill>
                  <a:schemeClr val="tx1"/>
                </a:solidFill>
              </a:rPr>
              <a:t>.</a:t>
            </a:r>
          </a:p>
          <a:p>
            <a:r>
              <a:rPr lang="en-US" sz="1800" dirty="0">
                <a:solidFill>
                  <a:schemeClr val="tx1"/>
                </a:solidFill>
              </a:rPr>
              <a:t>Many that were in the CORE team are now pushing for the second detector. </a:t>
            </a:r>
          </a:p>
          <a:p>
            <a:r>
              <a:rPr lang="en-US" sz="1800" dirty="0">
                <a:solidFill>
                  <a:schemeClr val="tx1"/>
                </a:solidFill>
              </a:rPr>
              <a:t>This machine will turn on for science in the 2030’s, so the young people in this room will be part of the scientific team running the experiments and analyzing the exclusive physics channels!</a:t>
            </a:r>
          </a:p>
        </p:txBody>
      </p:sp>
      <p:pic>
        <p:nvPicPr>
          <p:cNvPr id="8" name="Picture Placeholder 7">
            <a:extLst>
              <a:ext uri="{FF2B5EF4-FFF2-40B4-BE49-F238E27FC236}">
                <a16:creationId xmlns:a16="http://schemas.microsoft.com/office/drawing/2014/main" id="{DCF7A142-FD60-D944-B68C-6BF82074364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tretch>
            <a:fillRect/>
          </a:stretch>
        </p:blipFill>
        <p:spPr>
          <a:xfrm>
            <a:off x="4645152" y="1417314"/>
            <a:ext cx="4436415" cy="4760748"/>
          </a:xfrm>
          <a:prstGeom prst="rect">
            <a:avLst/>
          </a:prstGeom>
          <a:effectLst/>
        </p:spPr>
      </p:pic>
      <p:sp>
        <p:nvSpPr>
          <p:cNvPr id="9" name="TextBox 8">
            <a:extLst>
              <a:ext uri="{FF2B5EF4-FFF2-40B4-BE49-F238E27FC236}">
                <a16:creationId xmlns:a16="http://schemas.microsoft.com/office/drawing/2014/main" id="{6BE5C389-D99B-9942-9102-5089111F6314}"/>
              </a:ext>
            </a:extLst>
          </p:cNvPr>
          <p:cNvSpPr txBox="1"/>
          <p:nvPr/>
        </p:nvSpPr>
        <p:spPr>
          <a:xfrm>
            <a:off x="6473952" y="2697480"/>
            <a:ext cx="478016" cy="369332"/>
          </a:xfrm>
          <a:prstGeom prst="rect">
            <a:avLst/>
          </a:prstGeom>
          <a:noFill/>
        </p:spPr>
        <p:txBody>
          <a:bodyPr wrap="none" rtlCol="0">
            <a:spAutoFit/>
          </a:bodyPr>
          <a:lstStyle/>
          <a:p>
            <a:r>
              <a:rPr lang="en-US" dirty="0"/>
              <a:t>EIC</a:t>
            </a:r>
          </a:p>
        </p:txBody>
      </p:sp>
    </p:spTree>
    <p:extLst>
      <p:ext uri="{BB962C8B-B14F-4D97-AF65-F5344CB8AC3E}">
        <p14:creationId xmlns:p14="http://schemas.microsoft.com/office/powerpoint/2010/main" val="354149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E96C3-2BC1-2F47-AB79-CBD8E0BE2C1A}"/>
              </a:ext>
            </a:extLst>
          </p:cNvPr>
          <p:cNvSpPr>
            <a:spLocks noGrp="1"/>
          </p:cNvSpPr>
          <p:nvPr>
            <p:ph type="title"/>
          </p:nvPr>
        </p:nvSpPr>
        <p:spPr>
          <a:xfrm>
            <a:off x="308918" y="178404"/>
            <a:ext cx="8464378" cy="487490"/>
          </a:xfrm>
        </p:spPr>
        <p:txBody>
          <a:bodyPr>
            <a:noAutofit/>
          </a:bodyPr>
          <a:lstStyle/>
          <a:p>
            <a:r>
              <a:rPr lang="en-US" sz="3200" dirty="0"/>
              <a:t>Detector Testing @ Jefferson Lab</a:t>
            </a:r>
          </a:p>
        </p:txBody>
      </p:sp>
      <p:sp>
        <p:nvSpPr>
          <p:cNvPr id="3" name="Content Placeholder 2">
            <a:extLst>
              <a:ext uri="{FF2B5EF4-FFF2-40B4-BE49-F238E27FC236}">
                <a16:creationId xmlns:a16="http://schemas.microsoft.com/office/drawing/2014/main" id="{8F18FE74-6ACD-3B42-986F-DBF742722A60}"/>
              </a:ext>
            </a:extLst>
          </p:cNvPr>
          <p:cNvSpPr>
            <a:spLocks noGrp="1"/>
          </p:cNvSpPr>
          <p:nvPr>
            <p:ph idx="1"/>
          </p:nvPr>
        </p:nvSpPr>
        <p:spPr>
          <a:xfrm>
            <a:off x="308918" y="810412"/>
            <a:ext cx="8708621" cy="5381694"/>
          </a:xfrm>
        </p:spPr>
        <p:txBody>
          <a:bodyPr>
            <a:normAutofit/>
          </a:bodyPr>
          <a:lstStyle/>
          <a:p>
            <a:r>
              <a:rPr lang="en-US" dirty="0"/>
              <a:t>Jefferson Lab users have a long history of its users setting up small parasitic detector tests in the experimental halls to ensure successful experiments.</a:t>
            </a:r>
          </a:p>
          <a:p>
            <a:r>
              <a:rPr lang="en-US" dirty="0"/>
              <a:t>With a focus on detectors for the EIC, the EIC center coordinates between outside groups and the experimental Halls to facilitate testing.</a:t>
            </a:r>
          </a:p>
          <a:p>
            <a:r>
              <a:rPr lang="en-US" dirty="0"/>
              <a:t>Presently Four Parasitic Testing Areas On Site</a:t>
            </a:r>
          </a:p>
          <a:p>
            <a:pPr lvl="1"/>
            <a:r>
              <a:rPr lang="en-US" dirty="0"/>
              <a:t>High Luminosity Tests: Hall A and Hall C </a:t>
            </a:r>
          </a:p>
          <a:p>
            <a:pPr lvl="1"/>
            <a:r>
              <a:rPr lang="en-US" dirty="0"/>
              <a:t>Low Luminosity Tests: Hall B and Hall D</a:t>
            </a:r>
          </a:p>
          <a:p>
            <a:r>
              <a:rPr lang="en-US" dirty="0"/>
              <a:t>Presently One Area For Dedicated Testing</a:t>
            </a:r>
          </a:p>
          <a:p>
            <a:pPr lvl="1"/>
            <a:r>
              <a:rPr lang="en-US" dirty="0"/>
              <a:t>10 MeV Upgraded Injector Test Facility </a:t>
            </a:r>
          </a:p>
          <a:p>
            <a:r>
              <a:rPr lang="en-US" dirty="0"/>
              <a:t>Testing requires approval by hall leader and work coordinator as well as appropriate training and safety documentation</a:t>
            </a:r>
          </a:p>
          <a:p>
            <a:r>
              <a:rPr lang="en-US" dirty="0"/>
              <a:t>More details found at: </a:t>
            </a:r>
            <a:r>
              <a:rPr lang="en-US" dirty="0">
                <a:hlinkClick r:id="rId2"/>
              </a:rPr>
              <a:t>https://www.eiccenter.org/detector-testing</a:t>
            </a:r>
            <a:r>
              <a:rPr lang="en-US" dirty="0"/>
              <a:t> </a:t>
            </a:r>
          </a:p>
        </p:txBody>
      </p:sp>
      <p:sp>
        <p:nvSpPr>
          <p:cNvPr id="5" name="Slide Number Placeholder 4">
            <a:extLst>
              <a:ext uri="{FF2B5EF4-FFF2-40B4-BE49-F238E27FC236}">
                <a16:creationId xmlns:a16="http://schemas.microsoft.com/office/drawing/2014/main" id="{0F11312F-ABBB-F744-BF20-7E1B94395E77}"/>
              </a:ext>
            </a:extLst>
          </p:cNvPr>
          <p:cNvSpPr>
            <a:spLocks noGrp="1"/>
          </p:cNvSpPr>
          <p:nvPr>
            <p:ph type="sldNum" sz="quarter" idx="12"/>
          </p:nvPr>
        </p:nvSpPr>
        <p:spPr/>
        <p:txBody>
          <a:bodyPr/>
          <a:lstStyle/>
          <a:p>
            <a:fld id="{07E1C93C-5050-FC42-8F10-D22D4F119D13}" type="slidenum">
              <a:rPr lang="en-US" smtClean="0"/>
              <a:pPr/>
              <a:t>29</a:t>
            </a:fld>
            <a:endParaRPr lang="en-US" dirty="0"/>
          </a:p>
        </p:txBody>
      </p:sp>
    </p:spTree>
    <p:extLst>
      <p:ext uri="{BB962C8B-B14F-4D97-AF65-F5344CB8AC3E}">
        <p14:creationId xmlns:p14="http://schemas.microsoft.com/office/powerpoint/2010/main" val="3963112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6CD8-D67A-EB42-9F3A-B444F12C7332}"/>
              </a:ext>
            </a:extLst>
          </p:cNvPr>
          <p:cNvSpPr>
            <a:spLocks noGrp="1"/>
          </p:cNvSpPr>
          <p:nvPr>
            <p:ph type="title"/>
          </p:nvPr>
        </p:nvSpPr>
        <p:spPr/>
        <p:txBody>
          <a:bodyPr/>
          <a:lstStyle/>
          <a:p>
            <a:r>
              <a:rPr lang="en-US" dirty="0"/>
              <a:t>Kinematic Coverage Of The Electron Ion Collider</a:t>
            </a:r>
          </a:p>
        </p:txBody>
      </p:sp>
      <p:sp>
        <p:nvSpPr>
          <p:cNvPr id="5" name="Slide Number Placeholder 4">
            <a:extLst>
              <a:ext uri="{FF2B5EF4-FFF2-40B4-BE49-F238E27FC236}">
                <a16:creationId xmlns:a16="http://schemas.microsoft.com/office/drawing/2014/main" id="{BC6ACE17-D291-2C49-BC60-35DA87D0C665}"/>
              </a:ext>
            </a:extLst>
          </p:cNvPr>
          <p:cNvSpPr>
            <a:spLocks noGrp="1"/>
          </p:cNvSpPr>
          <p:nvPr>
            <p:ph type="sldNum" sz="quarter" idx="12"/>
          </p:nvPr>
        </p:nvSpPr>
        <p:spPr/>
        <p:txBody>
          <a:bodyPr/>
          <a:lstStyle/>
          <a:p>
            <a:fld id="{07E1C93C-5050-FC42-8F10-D22D4F119D13}" type="slidenum">
              <a:rPr lang="en-US" smtClean="0"/>
              <a:pPr/>
              <a:t>3</a:t>
            </a:fld>
            <a:endParaRPr lang="en-US" dirty="0"/>
          </a:p>
        </p:txBody>
      </p:sp>
      <p:pic>
        <p:nvPicPr>
          <p:cNvPr id="7" name="Picture 6">
            <a:extLst>
              <a:ext uri="{FF2B5EF4-FFF2-40B4-BE49-F238E27FC236}">
                <a16:creationId xmlns:a16="http://schemas.microsoft.com/office/drawing/2014/main" id="{0313F125-0F0F-2742-BA43-A8401C8BD765}"/>
              </a:ext>
            </a:extLst>
          </p:cNvPr>
          <p:cNvPicPr>
            <a:picLocks noChangeAspect="1"/>
          </p:cNvPicPr>
          <p:nvPr/>
        </p:nvPicPr>
        <p:blipFill rotWithShape="1">
          <a:blip r:embed="rId2"/>
          <a:srcRect r="48820"/>
          <a:stretch/>
        </p:blipFill>
        <p:spPr>
          <a:xfrm>
            <a:off x="971840" y="872249"/>
            <a:ext cx="7035022" cy="4856422"/>
          </a:xfrm>
          <a:prstGeom prst="rect">
            <a:avLst/>
          </a:prstGeom>
        </p:spPr>
      </p:pic>
      <p:sp>
        <p:nvSpPr>
          <p:cNvPr id="8" name="TextBox 7">
            <a:extLst>
              <a:ext uri="{FF2B5EF4-FFF2-40B4-BE49-F238E27FC236}">
                <a16:creationId xmlns:a16="http://schemas.microsoft.com/office/drawing/2014/main" id="{DA3B020A-FF70-EC4F-A3C1-A24F043C1364}"/>
              </a:ext>
            </a:extLst>
          </p:cNvPr>
          <p:cNvSpPr txBox="1"/>
          <p:nvPr/>
        </p:nvSpPr>
        <p:spPr>
          <a:xfrm>
            <a:off x="492339" y="5774838"/>
            <a:ext cx="8097538" cy="646331"/>
          </a:xfrm>
          <a:prstGeom prst="rect">
            <a:avLst/>
          </a:prstGeom>
          <a:noFill/>
        </p:spPr>
        <p:txBody>
          <a:bodyPr wrap="none" rtlCol="0">
            <a:spAutoFit/>
          </a:bodyPr>
          <a:lstStyle/>
          <a:p>
            <a:r>
              <a:rPr lang="en-US" dirty="0"/>
              <a:t>NOTE:   Jefferson Lab is also very high luminosity &gt;10</a:t>
            </a:r>
            <a:r>
              <a:rPr lang="en-US" baseline="30000" dirty="0"/>
              <a:t>38</a:t>
            </a:r>
            <a:r>
              <a:rPr lang="en-US" dirty="0"/>
              <a:t> cm</a:t>
            </a:r>
            <a:r>
              <a:rPr lang="en-US" baseline="30000" dirty="0"/>
              <a:t>-2</a:t>
            </a:r>
            <a:r>
              <a:rPr lang="en-US" dirty="0"/>
              <a:t>s</a:t>
            </a:r>
            <a:r>
              <a:rPr lang="en-US" baseline="30000" dirty="0"/>
              <a:t>-1</a:t>
            </a:r>
            <a:r>
              <a:rPr lang="en-US" dirty="0"/>
              <a:t> while the proposed</a:t>
            </a:r>
          </a:p>
          <a:p>
            <a:r>
              <a:rPr lang="en-US" dirty="0"/>
              <a:t>EIC would be ~10</a:t>
            </a:r>
            <a:r>
              <a:rPr lang="en-US" baseline="30000" dirty="0"/>
              <a:t>33</a:t>
            </a:r>
            <a:r>
              <a:rPr lang="en-US" dirty="0"/>
              <a:t> to 10</a:t>
            </a:r>
            <a:r>
              <a:rPr lang="en-US" baseline="30000" dirty="0"/>
              <a:t>34</a:t>
            </a:r>
            <a:r>
              <a:rPr lang="en-US" dirty="0"/>
              <a:t> cm</a:t>
            </a:r>
            <a:r>
              <a:rPr lang="en-US" baseline="30000" dirty="0"/>
              <a:t>-2</a:t>
            </a:r>
            <a:r>
              <a:rPr lang="en-US" dirty="0"/>
              <a:t>s</a:t>
            </a:r>
            <a:r>
              <a:rPr lang="en-US" baseline="30000" dirty="0"/>
              <a:t>-1  </a:t>
            </a:r>
            <a:r>
              <a:rPr lang="en-US" dirty="0"/>
              <a:t>so kinematic coverage alone isn’t the whole story.</a:t>
            </a:r>
          </a:p>
        </p:txBody>
      </p:sp>
    </p:spTree>
    <p:extLst>
      <p:ext uri="{BB962C8B-B14F-4D97-AF65-F5344CB8AC3E}">
        <p14:creationId xmlns:p14="http://schemas.microsoft.com/office/powerpoint/2010/main" val="1575220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B6D07-2E7D-4448-A56E-8FA0B31E0553}"/>
              </a:ext>
            </a:extLst>
          </p:cNvPr>
          <p:cNvSpPr>
            <a:spLocks noGrp="1"/>
          </p:cNvSpPr>
          <p:nvPr>
            <p:ph type="title"/>
          </p:nvPr>
        </p:nvSpPr>
        <p:spPr>
          <a:xfrm>
            <a:off x="0" y="81512"/>
            <a:ext cx="9144000" cy="694985"/>
          </a:xfrm>
        </p:spPr>
        <p:txBody>
          <a:bodyPr>
            <a:normAutofit/>
          </a:bodyPr>
          <a:lstStyle/>
          <a:p>
            <a:pPr algn="ctr"/>
            <a:r>
              <a:rPr lang="en-US" dirty="0"/>
              <a:t>Test Setup in Hall D</a:t>
            </a:r>
          </a:p>
        </p:txBody>
      </p:sp>
      <p:sp>
        <p:nvSpPr>
          <p:cNvPr id="5" name="Slide Number Placeholder 4">
            <a:extLst>
              <a:ext uri="{FF2B5EF4-FFF2-40B4-BE49-F238E27FC236}">
                <a16:creationId xmlns:a16="http://schemas.microsoft.com/office/drawing/2014/main" id="{69C0E9F3-14C1-DF4D-9D7F-7BBAFE3FF29C}"/>
              </a:ext>
            </a:extLst>
          </p:cNvPr>
          <p:cNvSpPr>
            <a:spLocks noGrp="1"/>
          </p:cNvSpPr>
          <p:nvPr>
            <p:ph type="sldNum" sz="quarter" idx="12"/>
          </p:nvPr>
        </p:nvSpPr>
        <p:spPr/>
        <p:txBody>
          <a:bodyPr/>
          <a:lstStyle/>
          <a:p>
            <a:fld id="{8471BD59-619A-7347-A029-AF98DB99E6C5}" type="slidenum">
              <a:rPr lang="en-US" smtClean="0"/>
              <a:t>30</a:t>
            </a:fld>
            <a:endParaRPr lang="en-US"/>
          </a:p>
        </p:txBody>
      </p:sp>
      <p:pic>
        <p:nvPicPr>
          <p:cNvPr id="7" name="Picture 6">
            <a:extLst>
              <a:ext uri="{FF2B5EF4-FFF2-40B4-BE49-F238E27FC236}">
                <a16:creationId xmlns:a16="http://schemas.microsoft.com/office/drawing/2014/main" id="{C3B201C4-6751-5144-8FEF-FC8DB2A0060E}"/>
              </a:ext>
            </a:extLst>
          </p:cNvPr>
          <p:cNvPicPr>
            <a:picLocks noChangeAspect="1"/>
          </p:cNvPicPr>
          <p:nvPr/>
        </p:nvPicPr>
        <p:blipFill>
          <a:blip r:embed="rId2"/>
          <a:stretch>
            <a:fillRect/>
          </a:stretch>
        </p:blipFill>
        <p:spPr>
          <a:xfrm>
            <a:off x="5901798" y="1008185"/>
            <a:ext cx="3007598" cy="4018450"/>
          </a:xfrm>
          <a:prstGeom prst="rect">
            <a:avLst/>
          </a:prstGeom>
        </p:spPr>
      </p:pic>
      <p:pic>
        <p:nvPicPr>
          <p:cNvPr id="9" name="Picture 8">
            <a:extLst>
              <a:ext uri="{FF2B5EF4-FFF2-40B4-BE49-F238E27FC236}">
                <a16:creationId xmlns:a16="http://schemas.microsoft.com/office/drawing/2014/main" id="{BBFDDDE1-AD5F-EC4A-8DB3-E813923F36DD}"/>
              </a:ext>
            </a:extLst>
          </p:cNvPr>
          <p:cNvPicPr>
            <a:picLocks noChangeAspect="1"/>
          </p:cNvPicPr>
          <p:nvPr/>
        </p:nvPicPr>
        <p:blipFill>
          <a:blip r:embed="rId3"/>
          <a:stretch>
            <a:fillRect/>
          </a:stretch>
        </p:blipFill>
        <p:spPr>
          <a:xfrm>
            <a:off x="215969" y="1008185"/>
            <a:ext cx="5271515" cy="3956708"/>
          </a:xfrm>
          <a:prstGeom prst="rect">
            <a:avLst/>
          </a:prstGeom>
        </p:spPr>
      </p:pic>
      <p:cxnSp>
        <p:nvCxnSpPr>
          <p:cNvPr id="11" name="Straight Arrow Connector 10">
            <a:extLst>
              <a:ext uri="{FF2B5EF4-FFF2-40B4-BE49-F238E27FC236}">
                <a16:creationId xmlns:a16="http://schemas.microsoft.com/office/drawing/2014/main" id="{01CB2BD4-D9ED-B54D-8D48-6B07A4A4FB0A}"/>
              </a:ext>
            </a:extLst>
          </p:cNvPr>
          <p:cNvCxnSpPr>
            <a:cxnSpLocks/>
          </p:cNvCxnSpPr>
          <p:nvPr/>
        </p:nvCxnSpPr>
        <p:spPr>
          <a:xfrm flipH="1">
            <a:off x="3057598" y="2610687"/>
            <a:ext cx="3517583" cy="9062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66997D9-5D2E-DE40-84FC-A677B5C22E58}"/>
              </a:ext>
            </a:extLst>
          </p:cNvPr>
          <p:cNvCxnSpPr>
            <a:cxnSpLocks/>
          </p:cNvCxnSpPr>
          <p:nvPr/>
        </p:nvCxnSpPr>
        <p:spPr>
          <a:xfrm>
            <a:off x="2532750" y="1905293"/>
            <a:ext cx="124799" cy="227038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DC41481-9387-E445-9B9F-2A3B6C6DED45}"/>
              </a:ext>
            </a:extLst>
          </p:cNvPr>
          <p:cNvSpPr txBox="1"/>
          <p:nvPr/>
        </p:nvSpPr>
        <p:spPr>
          <a:xfrm>
            <a:off x="1832245" y="1573993"/>
            <a:ext cx="1450397" cy="369332"/>
          </a:xfrm>
          <a:prstGeom prst="rect">
            <a:avLst/>
          </a:prstGeom>
          <a:noFill/>
        </p:spPr>
        <p:txBody>
          <a:bodyPr wrap="none" rtlCol="0">
            <a:spAutoFit/>
          </a:bodyPr>
          <a:lstStyle/>
          <a:p>
            <a:r>
              <a:rPr lang="en-US" dirty="0">
                <a:solidFill>
                  <a:srgbClr val="FFFF00"/>
                </a:solidFill>
              </a:rPr>
              <a:t>Photon beam</a:t>
            </a:r>
          </a:p>
        </p:txBody>
      </p:sp>
      <p:cxnSp>
        <p:nvCxnSpPr>
          <p:cNvPr id="16" name="Straight Arrow Connector 15">
            <a:extLst>
              <a:ext uri="{FF2B5EF4-FFF2-40B4-BE49-F238E27FC236}">
                <a16:creationId xmlns:a16="http://schemas.microsoft.com/office/drawing/2014/main" id="{E2A0B837-1C18-3741-B9FF-1F5D39A8A4EF}"/>
              </a:ext>
            </a:extLst>
          </p:cNvPr>
          <p:cNvCxnSpPr>
            <a:cxnSpLocks/>
          </p:cNvCxnSpPr>
          <p:nvPr/>
        </p:nvCxnSpPr>
        <p:spPr>
          <a:xfrm>
            <a:off x="2562492" y="2221980"/>
            <a:ext cx="577874" cy="201544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616D15E-5716-1A4E-9830-649D54CBDAF9}"/>
              </a:ext>
            </a:extLst>
          </p:cNvPr>
          <p:cNvSpPr txBox="1"/>
          <p:nvPr/>
        </p:nvSpPr>
        <p:spPr>
          <a:xfrm>
            <a:off x="2912136" y="4211109"/>
            <a:ext cx="835870" cy="300082"/>
          </a:xfrm>
          <a:prstGeom prst="rect">
            <a:avLst/>
          </a:prstGeom>
          <a:noFill/>
        </p:spPr>
        <p:txBody>
          <a:bodyPr wrap="none" rtlCol="0">
            <a:spAutoFit/>
          </a:bodyPr>
          <a:lstStyle/>
          <a:p>
            <a:r>
              <a:rPr lang="en-US" sz="1350" dirty="0">
                <a:solidFill>
                  <a:srgbClr val="FFFF00"/>
                </a:solidFill>
              </a:rPr>
              <a:t>Electrons</a:t>
            </a:r>
          </a:p>
        </p:txBody>
      </p:sp>
      <p:sp>
        <p:nvSpPr>
          <p:cNvPr id="20" name="Donut 19">
            <a:extLst>
              <a:ext uri="{FF2B5EF4-FFF2-40B4-BE49-F238E27FC236}">
                <a16:creationId xmlns:a16="http://schemas.microsoft.com/office/drawing/2014/main" id="{20BD8F14-C6CD-B342-BA6B-311FBD4FFF41}"/>
              </a:ext>
            </a:extLst>
          </p:cNvPr>
          <p:cNvSpPr/>
          <p:nvPr/>
        </p:nvSpPr>
        <p:spPr>
          <a:xfrm>
            <a:off x="2657549" y="3231173"/>
            <a:ext cx="575705" cy="544286"/>
          </a:xfrm>
          <a:prstGeom prst="donut">
            <a:avLst>
              <a:gd name="adj" fmla="val 4336"/>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 name="TextBox 2">
            <a:extLst>
              <a:ext uri="{FF2B5EF4-FFF2-40B4-BE49-F238E27FC236}">
                <a16:creationId xmlns:a16="http://schemas.microsoft.com/office/drawing/2014/main" id="{E9556AD5-9387-B243-2012-911782E28C27}"/>
              </a:ext>
            </a:extLst>
          </p:cNvPr>
          <p:cNvSpPr txBox="1"/>
          <p:nvPr/>
        </p:nvSpPr>
        <p:spPr>
          <a:xfrm>
            <a:off x="141428" y="5370997"/>
            <a:ext cx="8861144" cy="369332"/>
          </a:xfrm>
          <a:prstGeom prst="rect">
            <a:avLst/>
          </a:prstGeom>
          <a:noFill/>
        </p:spPr>
        <p:txBody>
          <a:bodyPr wrap="none" rtlCol="0">
            <a:spAutoFit/>
          </a:bodyPr>
          <a:lstStyle/>
          <a:p>
            <a:r>
              <a:rPr lang="en-US" dirty="0"/>
              <a:t>Other halls are also used for parasitic detector testing (e.g. Hall C has been going </a:t>
            </a:r>
            <a:r>
              <a:rPr lang="en-US" dirty="0" err="1"/>
              <a:t>SoLID</a:t>
            </a:r>
            <a:r>
              <a:rPr lang="en-US" dirty="0"/>
              <a:t> tests).</a:t>
            </a:r>
          </a:p>
        </p:txBody>
      </p:sp>
    </p:spTree>
    <p:extLst>
      <p:ext uri="{BB962C8B-B14F-4D97-AF65-F5344CB8AC3E}">
        <p14:creationId xmlns:p14="http://schemas.microsoft.com/office/powerpoint/2010/main" val="2927933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8AE06-A678-9441-81C0-D60851DCBFBF}"/>
              </a:ext>
            </a:extLst>
          </p:cNvPr>
          <p:cNvSpPr>
            <a:spLocks noGrp="1"/>
          </p:cNvSpPr>
          <p:nvPr>
            <p:ph type="title"/>
          </p:nvPr>
        </p:nvSpPr>
        <p:spPr/>
        <p:txBody>
          <a:bodyPr/>
          <a:lstStyle/>
          <a:p>
            <a:r>
              <a:rPr lang="en-US" dirty="0"/>
              <a:t>Deep Inelastic Electron Scattering</a:t>
            </a:r>
          </a:p>
        </p:txBody>
      </p:sp>
      <p:pic>
        <p:nvPicPr>
          <p:cNvPr id="7" name="Content Placeholder 6">
            <a:extLst>
              <a:ext uri="{FF2B5EF4-FFF2-40B4-BE49-F238E27FC236}">
                <a16:creationId xmlns:a16="http://schemas.microsoft.com/office/drawing/2014/main" id="{EFF398BC-078B-F844-9121-497929DA39B4}"/>
              </a:ext>
            </a:extLst>
          </p:cNvPr>
          <p:cNvPicPr>
            <a:picLocks noGrp="1" noChangeAspect="1"/>
          </p:cNvPicPr>
          <p:nvPr>
            <p:ph idx="1"/>
          </p:nvPr>
        </p:nvPicPr>
        <p:blipFill>
          <a:blip r:embed="rId2"/>
          <a:stretch>
            <a:fillRect/>
          </a:stretch>
        </p:blipFill>
        <p:spPr>
          <a:xfrm>
            <a:off x="105718" y="1422400"/>
            <a:ext cx="2880617" cy="2072640"/>
          </a:xfrm>
        </p:spPr>
      </p:pic>
      <p:sp>
        <p:nvSpPr>
          <p:cNvPr id="5" name="Slide Number Placeholder 4">
            <a:extLst>
              <a:ext uri="{FF2B5EF4-FFF2-40B4-BE49-F238E27FC236}">
                <a16:creationId xmlns:a16="http://schemas.microsoft.com/office/drawing/2014/main" id="{16862738-36E3-1246-A7C8-5D554D655ED3}"/>
              </a:ext>
            </a:extLst>
          </p:cNvPr>
          <p:cNvSpPr>
            <a:spLocks noGrp="1"/>
          </p:cNvSpPr>
          <p:nvPr>
            <p:ph type="sldNum" sz="quarter" idx="12"/>
          </p:nvPr>
        </p:nvSpPr>
        <p:spPr/>
        <p:txBody>
          <a:bodyPr/>
          <a:lstStyle/>
          <a:p>
            <a:fld id="{07E1C93C-5050-FC42-8F10-D22D4F119D13}" type="slidenum">
              <a:rPr lang="en-US" smtClean="0"/>
              <a:pPr/>
              <a:t>4</a:t>
            </a:fld>
            <a:endParaRPr lang="en-US" dirty="0"/>
          </a:p>
        </p:txBody>
      </p:sp>
      <p:pic>
        <p:nvPicPr>
          <p:cNvPr id="9" name="Picture 8">
            <a:extLst>
              <a:ext uri="{FF2B5EF4-FFF2-40B4-BE49-F238E27FC236}">
                <a16:creationId xmlns:a16="http://schemas.microsoft.com/office/drawing/2014/main" id="{E6DD2748-6A97-E342-85E0-E8FAEC2B41C8}"/>
              </a:ext>
            </a:extLst>
          </p:cNvPr>
          <p:cNvPicPr>
            <a:picLocks noChangeAspect="1"/>
          </p:cNvPicPr>
          <p:nvPr/>
        </p:nvPicPr>
        <p:blipFill>
          <a:blip r:embed="rId3"/>
          <a:stretch>
            <a:fillRect/>
          </a:stretch>
        </p:blipFill>
        <p:spPr>
          <a:xfrm>
            <a:off x="3090476" y="1446306"/>
            <a:ext cx="3197366" cy="2072640"/>
          </a:xfrm>
          <a:prstGeom prst="rect">
            <a:avLst/>
          </a:prstGeom>
        </p:spPr>
      </p:pic>
      <p:sp>
        <p:nvSpPr>
          <p:cNvPr id="10" name="TextBox 9">
            <a:extLst>
              <a:ext uri="{FF2B5EF4-FFF2-40B4-BE49-F238E27FC236}">
                <a16:creationId xmlns:a16="http://schemas.microsoft.com/office/drawing/2014/main" id="{3BBAE9AD-8D7D-B442-9AA9-D076DE125116}"/>
              </a:ext>
            </a:extLst>
          </p:cNvPr>
          <p:cNvSpPr txBox="1"/>
          <p:nvPr/>
        </p:nvSpPr>
        <p:spPr>
          <a:xfrm>
            <a:off x="868116" y="3724353"/>
            <a:ext cx="1355820" cy="369332"/>
          </a:xfrm>
          <a:prstGeom prst="rect">
            <a:avLst/>
          </a:prstGeom>
          <a:noFill/>
        </p:spPr>
        <p:txBody>
          <a:bodyPr wrap="none" rtlCol="0">
            <a:spAutoFit/>
          </a:bodyPr>
          <a:lstStyle/>
          <a:p>
            <a:r>
              <a:rPr lang="en-US" dirty="0"/>
              <a:t>Inclusive DIS</a:t>
            </a:r>
          </a:p>
        </p:txBody>
      </p:sp>
      <p:sp>
        <p:nvSpPr>
          <p:cNvPr id="11" name="TextBox 10">
            <a:extLst>
              <a:ext uri="{FF2B5EF4-FFF2-40B4-BE49-F238E27FC236}">
                <a16:creationId xmlns:a16="http://schemas.microsoft.com/office/drawing/2014/main" id="{BF46712F-54C7-ED49-8514-B08665D86AFB}"/>
              </a:ext>
            </a:extLst>
          </p:cNvPr>
          <p:cNvSpPr txBox="1"/>
          <p:nvPr/>
        </p:nvSpPr>
        <p:spPr>
          <a:xfrm>
            <a:off x="3746754" y="3724353"/>
            <a:ext cx="1884811" cy="369332"/>
          </a:xfrm>
          <a:prstGeom prst="rect">
            <a:avLst/>
          </a:prstGeom>
          <a:noFill/>
        </p:spPr>
        <p:txBody>
          <a:bodyPr wrap="none" rtlCol="0">
            <a:spAutoFit/>
          </a:bodyPr>
          <a:lstStyle/>
          <a:p>
            <a:r>
              <a:rPr lang="en-US" dirty="0"/>
              <a:t>Semi-Inclusive DIS</a:t>
            </a:r>
          </a:p>
        </p:txBody>
      </p:sp>
      <p:pic>
        <p:nvPicPr>
          <p:cNvPr id="13" name="Picture 12">
            <a:extLst>
              <a:ext uri="{FF2B5EF4-FFF2-40B4-BE49-F238E27FC236}">
                <a16:creationId xmlns:a16="http://schemas.microsoft.com/office/drawing/2014/main" id="{0C0149EA-F292-1D46-AF90-992BD0542FF3}"/>
              </a:ext>
            </a:extLst>
          </p:cNvPr>
          <p:cNvPicPr>
            <a:picLocks noChangeAspect="1"/>
          </p:cNvPicPr>
          <p:nvPr/>
        </p:nvPicPr>
        <p:blipFill>
          <a:blip r:embed="rId4"/>
          <a:stretch>
            <a:fillRect/>
          </a:stretch>
        </p:blipFill>
        <p:spPr>
          <a:xfrm>
            <a:off x="6361648" y="1422400"/>
            <a:ext cx="2751372" cy="2072640"/>
          </a:xfrm>
          <a:prstGeom prst="rect">
            <a:avLst/>
          </a:prstGeom>
        </p:spPr>
      </p:pic>
      <p:sp>
        <p:nvSpPr>
          <p:cNvPr id="14" name="TextBox 13">
            <a:extLst>
              <a:ext uri="{FF2B5EF4-FFF2-40B4-BE49-F238E27FC236}">
                <a16:creationId xmlns:a16="http://schemas.microsoft.com/office/drawing/2014/main" id="{DDFA2535-F015-D947-AA8F-31B74B2EED8B}"/>
              </a:ext>
            </a:extLst>
          </p:cNvPr>
          <p:cNvSpPr txBox="1"/>
          <p:nvPr/>
        </p:nvSpPr>
        <p:spPr>
          <a:xfrm>
            <a:off x="7045991" y="3724353"/>
            <a:ext cx="1382686" cy="369332"/>
          </a:xfrm>
          <a:prstGeom prst="rect">
            <a:avLst/>
          </a:prstGeom>
          <a:noFill/>
        </p:spPr>
        <p:txBody>
          <a:bodyPr wrap="none" rtlCol="0">
            <a:spAutoFit/>
          </a:bodyPr>
          <a:lstStyle/>
          <a:p>
            <a:r>
              <a:rPr lang="en-US" dirty="0"/>
              <a:t>Exclusive DIS</a:t>
            </a:r>
          </a:p>
        </p:txBody>
      </p:sp>
      <p:sp>
        <p:nvSpPr>
          <p:cNvPr id="8" name="TextBox 7">
            <a:extLst>
              <a:ext uri="{FF2B5EF4-FFF2-40B4-BE49-F238E27FC236}">
                <a16:creationId xmlns:a16="http://schemas.microsoft.com/office/drawing/2014/main" id="{C0CD33EB-9475-525C-9ADE-169A0E09888A}"/>
              </a:ext>
            </a:extLst>
          </p:cNvPr>
          <p:cNvSpPr txBox="1"/>
          <p:nvPr/>
        </p:nvSpPr>
        <p:spPr>
          <a:xfrm>
            <a:off x="739588" y="4612341"/>
            <a:ext cx="1802801" cy="369332"/>
          </a:xfrm>
          <a:prstGeom prst="rect">
            <a:avLst/>
          </a:prstGeom>
          <a:noFill/>
        </p:spPr>
        <p:txBody>
          <a:bodyPr wrap="none" rtlCol="0">
            <a:spAutoFit/>
          </a:bodyPr>
          <a:lstStyle/>
          <a:p>
            <a:r>
              <a:rPr lang="en-US" dirty="0"/>
              <a:t>( low luminosity )</a:t>
            </a:r>
          </a:p>
        </p:txBody>
      </p:sp>
      <p:sp>
        <p:nvSpPr>
          <p:cNvPr id="12" name="TextBox 11">
            <a:extLst>
              <a:ext uri="{FF2B5EF4-FFF2-40B4-BE49-F238E27FC236}">
                <a16:creationId xmlns:a16="http://schemas.microsoft.com/office/drawing/2014/main" id="{9868B893-C454-6D03-E9EB-677B148ACF74}"/>
              </a:ext>
            </a:extLst>
          </p:cNvPr>
          <p:cNvSpPr txBox="1"/>
          <p:nvPr/>
        </p:nvSpPr>
        <p:spPr>
          <a:xfrm>
            <a:off x="6835933" y="4612341"/>
            <a:ext cx="1869423" cy="369332"/>
          </a:xfrm>
          <a:prstGeom prst="rect">
            <a:avLst/>
          </a:prstGeom>
          <a:noFill/>
        </p:spPr>
        <p:txBody>
          <a:bodyPr wrap="none" rtlCol="0">
            <a:spAutoFit/>
          </a:bodyPr>
          <a:lstStyle/>
          <a:p>
            <a:r>
              <a:rPr lang="en-US" dirty="0"/>
              <a:t>( high luminosity )</a:t>
            </a:r>
          </a:p>
        </p:txBody>
      </p:sp>
      <p:sp>
        <p:nvSpPr>
          <p:cNvPr id="15" name="TextBox 14">
            <a:extLst>
              <a:ext uri="{FF2B5EF4-FFF2-40B4-BE49-F238E27FC236}">
                <a16:creationId xmlns:a16="http://schemas.microsoft.com/office/drawing/2014/main" id="{78DE156C-A67B-5E67-3339-422BA983AAF7}"/>
              </a:ext>
            </a:extLst>
          </p:cNvPr>
          <p:cNvSpPr txBox="1"/>
          <p:nvPr/>
        </p:nvSpPr>
        <p:spPr>
          <a:xfrm>
            <a:off x="3566898" y="4625788"/>
            <a:ext cx="2244525" cy="369332"/>
          </a:xfrm>
          <a:prstGeom prst="rect">
            <a:avLst/>
          </a:prstGeom>
          <a:noFill/>
        </p:spPr>
        <p:txBody>
          <a:bodyPr wrap="none" rtlCol="0">
            <a:spAutoFit/>
          </a:bodyPr>
          <a:lstStyle/>
          <a:p>
            <a:r>
              <a:rPr lang="en-US" dirty="0"/>
              <a:t>( medium luminosity )</a:t>
            </a:r>
          </a:p>
        </p:txBody>
      </p:sp>
    </p:spTree>
    <p:extLst>
      <p:ext uri="{BB962C8B-B14F-4D97-AF65-F5344CB8AC3E}">
        <p14:creationId xmlns:p14="http://schemas.microsoft.com/office/powerpoint/2010/main" val="2627796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C3CD2-DE3E-29E7-1CF6-27D3481FA50E}"/>
              </a:ext>
            </a:extLst>
          </p:cNvPr>
          <p:cNvSpPr>
            <a:spLocks noGrp="1"/>
          </p:cNvSpPr>
          <p:nvPr>
            <p:ph type="title"/>
          </p:nvPr>
        </p:nvSpPr>
        <p:spPr/>
        <p:txBody>
          <a:bodyPr/>
          <a:lstStyle/>
          <a:p>
            <a:r>
              <a:rPr lang="en-US" dirty="0"/>
              <a:t>HERA</a:t>
            </a:r>
          </a:p>
        </p:txBody>
      </p:sp>
      <p:sp>
        <p:nvSpPr>
          <p:cNvPr id="3" name="Content Placeholder 2">
            <a:extLst>
              <a:ext uri="{FF2B5EF4-FFF2-40B4-BE49-F238E27FC236}">
                <a16:creationId xmlns:a16="http://schemas.microsoft.com/office/drawing/2014/main" id="{3A2F4357-9CAB-4DEF-BA89-01B1329B5551}"/>
              </a:ext>
            </a:extLst>
          </p:cNvPr>
          <p:cNvSpPr>
            <a:spLocks noGrp="1"/>
          </p:cNvSpPr>
          <p:nvPr>
            <p:ph idx="1"/>
          </p:nvPr>
        </p:nvSpPr>
        <p:spPr>
          <a:xfrm>
            <a:off x="-16329" y="826000"/>
            <a:ext cx="9160329" cy="8077700"/>
          </a:xfrm>
        </p:spPr>
        <p:txBody>
          <a:bodyPr/>
          <a:lstStyle/>
          <a:p>
            <a:r>
              <a:rPr lang="en-US" dirty="0"/>
              <a:t>HERA (German: Hadron-</a:t>
            </a:r>
            <a:r>
              <a:rPr lang="en-US" dirty="0" err="1"/>
              <a:t>Elektron</a:t>
            </a:r>
            <a:r>
              <a:rPr lang="en-US" dirty="0"/>
              <a:t>-</a:t>
            </a:r>
            <a:r>
              <a:rPr lang="en-US" dirty="0" err="1"/>
              <a:t>Ringanlage</a:t>
            </a:r>
            <a:r>
              <a:rPr lang="en-US" dirty="0"/>
              <a:t>, English: Hadron-Electron Ring Accelerator) was a particle accelerator at DESY in Hamburg.    </a:t>
            </a:r>
          </a:p>
          <a:p>
            <a:r>
              <a:rPr lang="en-US" dirty="0"/>
              <a:t>318 GeV center of mass energies: 27.5 GeV e, 920 GeV p</a:t>
            </a:r>
          </a:p>
          <a:p>
            <a:r>
              <a:rPr lang="en-US" dirty="0"/>
              <a:t>Electron-proton collider ran from 1992 – 2007</a:t>
            </a:r>
          </a:p>
          <a:p>
            <a:r>
              <a:rPr lang="en-US" dirty="0"/>
              <a:t>Electron polarization by Sokolov – </a:t>
            </a:r>
            <a:r>
              <a:rPr lang="en-US" dirty="0" err="1"/>
              <a:t>Ternov</a:t>
            </a:r>
            <a:r>
              <a:rPr lang="en-US" dirty="0"/>
              <a:t> effect.</a:t>
            </a:r>
          </a:p>
          <a:p>
            <a:r>
              <a:rPr lang="en-US" dirty="0"/>
              <a:t>Amazing machine and publications are still coming out from the data.</a:t>
            </a:r>
          </a:p>
          <a:p>
            <a:r>
              <a:rPr lang="en-US" dirty="0"/>
              <a:t>Luminosity (~10</a:t>
            </a:r>
            <a:r>
              <a:rPr lang="en-US" baseline="30000" dirty="0"/>
              <a:t>31</a:t>
            </a:r>
            <a:r>
              <a:rPr lang="en-US" dirty="0"/>
              <a:t> cm</a:t>
            </a:r>
            <a:r>
              <a:rPr lang="en-US" baseline="30000" dirty="0"/>
              <a:t>-2</a:t>
            </a:r>
            <a:r>
              <a:rPr lang="en-US" dirty="0"/>
              <a:t>s</a:t>
            </a:r>
            <a:r>
              <a:rPr lang="en-US" baseline="30000" dirty="0"/>
              <a:t>-1</a:t>
            </a:r>
            <a:r>
              <a:rPr lang="en-US" dirty="0"/>
              <a:t>) and design choices limited the physics reach which now naturally lead to next generation machine: the EIC.</a:t>
            </a:r>
          </a:p>
          <a:p>
            <a:endParaRPr lang="en-US" dirty="0"/>
          </a:p>
        </p:txBody>
      </p:sp>
      <p:sp>
        <p:nvSpPr>
          <p:cNvPr id="4" name="Slide Number Placeholder 3">
            <a:extLst>
              <a:ext uri="{FF2B5EF4-FFF2-40B4-BE49-F238E27FC236}">
                <a16:creationId xmlns:a16="http://schemas.microsoft.com/office/drawing/2014/main" id="{56125873-4805-7ED1-ED0E-61BF0F637A64}"/>
              </a:ext>
            </a:extLst>
          </p:cNvPr>
          <p:cNvSpPr>
            <a:spLocks noGrp="1"/>
          </p:cNvSpPr>
          <p:nvPr>
            <p:ph type="sldNum" sz="quarter" idx="12"/>
          </p:nvPr>
        </p:nvSpPr>
        <p:spPr/>
        <p:txBody>
          <a:bodyPr/>
          <a:lstStyle/>
          <a:p>
            <a:fld id="{07E1C93C-5050-FC42-8F10-D22D4F119D13}" type="slidenum">
              <a:rPr lang="en-US" smtClean="0"/>
              <a:pPr/>
              <a:t>5</a:t>
            </a:fld>
            <a:endParaRPr lang="en-US" dirty="0"/>
          </a:p>
        </p:txBody>
      </p:sp>
      <p:pic>
        <p:nvPicPr>
          <p:cNvPr id="1026" name="Picture 2" descr="Schematic diagram of the HERA accelerator layout until 2000 with the... |  Download Scientific Diagram">
            <a:extLst>
              <a:ext uri="{FF2B5EF4-FFF2-40B4-BE49-F238E27FC236}">
                <a16:creationId xmlns:a16="http://schemas.microsoft.com/office/drawing/2014/main" id="{8ADF848E-36F3-8387-B7F6-45A2335B5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085" y="4334336"/>
            <a:ext cx="4577443" cy="201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258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717FB-0D61-B144-8A40-F3DE80318C90}"/>
              </a:ext>
            </a:extLst>
          </p:cNvPr>
          <p:cNvSpPr>
            <a:spLocks noGrp="1"/>
          </p:cNvSpPr>
          <p:nvPr>
            <p:ph type="title"/>
          </p:nvPr>
        </p:nvSpPr>
        <p:spPr/>
        <p:txBody>
          <a:bodyPr/>
          <a:lstStyle/>
          <a:p>
            <a:r>
              <a:rPr lang="en-US" dirty="0"/>
              <a:t>Key Science Questions For The EIC To Answer</a:t>
            </a:r>
          </a:p>
        </p:txBody>
      </p:sp>
      <p:sp>
        <p:nvSpPr>
          <p:cNvPr id="3" name="Content Placeholder 2">
            <a:extLst>
              <a:ext uri="{FF2B5EF4-FFF2-40B4-BE49-F238E27FC236}">
                <a16:creationId xmlns:a16="http://schemas.microsoft.com/office/drawing/2014/main" id="{7285713E-9D42-E647-A130-F31537AD7082}"/>
              </a:ext>
            </a:extLst>
          </p:cNvPr>
          <p:cNvSpPr>
            <a:spLocks noGrp="1"/>
          </p:cNvSpPr>
          <p:nvPr>
            <p:ph idx="1"/>
          </p:nvPr>
        </p:nvSpPr>
        <p:spPr/>
        <p:txBody>
          <a:bodyPr>
            <a:normAutofit/>
          </a:bodyPr>
          <a:lstStyle/>
          <a:p>
            <a:r>
              <a:rPr lang="en-US" dirty="0"/>
              <a:t>How do the nucleonic properties such as mass and spin emerge from </a:t>
            </a:r>
            <a:r>
              <a:rPr lang="en-US" dirty="0" err="1"/>
              <a:t>partons</a:t>
            </a:r>
            <a:r>
              <a:rPr lang="en-US" dirty="0"/>
              <a:t>?</a:t>
            </a:r>
          </a:p>
          <a:p>
            <a:r>
              <a:rPr lang="en-US" dirty="0"/>
              <a:t>How are </a:t>
            </a:r>
            <a:r>
              <a:rPr lang="en-US" dirty="0" err="1"/>
              <a:t>partons</a:t>
            </a:r>
            <a:r>
              <a:rPr lang="en-US" dirty="0"/>
              <a:t> inside the nucleon distributed in both momentum and position space?</a:t>
            </a:r>
          </a:p>
          <a:p>
            <a:r>
              <a:rPr lang="en-US" dirty="0"/>
              <a:t>How do color-charged quarks and gluons, and jets, interact with a nuclear medium? </a:t>
            </a:r>
          </a:p>
          <a:p>
            <a:r>
              <a:rPr lang="en-US" dirty="0"/>
              <a:t>How does a dense nuclear environment affect the quarks and gluons, their correlations, and their interactions? </a:t>
            </a:r>
          </a:p>
          <a:p>
            <a:endParaRPr lang="en-US" dirty="0"/>
          </a:p>
          <a:p>
            <a:pPr marL="0" indent="0">
              <a:buNone/>
            </a:pPr>
            <a:endParaRPr lang="en-US" dirty="0"/>
          </a:p>
          <a:p>
            <a:pPr marL="0" indent="0">
              <a:buNone/>
            </a:pPr>
            <a:r>
              <a:rPr lang="en-US" dirty="0"/>
              <a:t>See National Academy of Science Report for details:</a:t>
            </a:r>
          </a:p>
          <a:p>
            <a:pPr marL="0" indent="0">
              <a:buNone/>
            </a:pPr>
            <a:r>
              <a:rPr lang="en-US" dirty="0">
                <a:hlinkClick r:id="rId2"/>
              </a:rPr>
              <a:t>https://www.nap.edu/login.php?record_id=25171&amp;page=https%3A%2F%2Fwww.nap.edu%2Fdownload%2F25171</a:t>
            </a:r>
            <a:endParaRPr lang="en-US" dirty="0"/>
          </a:p>
        </p:txBody>
      </p:sp>
      <p:sp>
        <p:nvSpPr>
          <p:cNvPr id="5" name="Slide Number Placeholder 4">
            <a:extLst>
              <a:ext uri="{FF2B5EF4-FFF2-40B4-BE49-F238E27FC236}">
                <a16:creationId xmlns:a16="http://schemas.microsoft.com/office/drawing/2014/main" id="{2CA74CB9-615D-FE47-A12C-C893FB2829B2}"/>
              </a:ext>
            </a:extLst>
          </p:cNvPr>
          <p:cNvSpPr>
            <a:spLocks noGrp="1"/>
          </p:cNvSpPr>
          <p:nvPr>
            <p:ph type="sldNum" sz="quarter" idx="12"/>
          </p:nvPr>
        </p:nvSpPr>
        <p:spPr/>
        <p:txBody>
          <a:bodyPr/>
          <a:lstStyle/>
          <a:p>
            <a:fld id="{07E1C93C-5050-FC42-8F10-D22D4F119D13}" type="slidenum">
              <a:rPr lang="en-US" smtClean="0"/>
              <a:pPr/>
              <a:t>6</a:t>
            </a:fld>
            <a:endParaRPr lang="en-US" dirty="0"/>
          </a:p>
        </p:txBody>
      </p:sp>
    </p:spTree>
    <p:extLst>
      <p:ext uri="{BB962C8B-B14F-4D97-AF65-F5344CB8AC3E}">
        <p14:creationId xmlns:p14="http://schemas.microsoft.com/office/powerpoint/2010/main" val="2701540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3D201-8A29-EB43-972A-BA20794DE539}"/>
              </a:ext>
            </a:extLst>
          </p:cNvPr>
          <p:cNvSpPr>
            <a:spLocks noGrp="1"/>
          </p:cNvSpPr>
          <p:nvPr>
            <p:ph type="title"/>
          </p:nvPr>
        </p:nvSpPr>
        <p:spPr/>
        <p:txBody>
          <a:bodyPr/>
          <a:lstStyle/>
          <a:p>
            <a:r>
              <a:rPr lang="en-US" dirty="0"/>
              <a:t>October 2019 Review of Two Competing EIC Designs</a:t>
            </a:r>
          </a:p>
        </p:txBody>
      </p:sp>
      <p:sp>
        <p:nvSpPr>
          <p:cNvPr id="3" name="Content Placeholder 2">
            <a:extLst>
              <a:ext uri="{FF2B5EF4-FFF2-40B4-BE49-F238E27FC236}">
                <a16:creationId xmlns:a16="http://schemas.microsoft.com/office/drawing/2014/main" id="{CBE74991-F038-344F-AAD3-0DFC2EA6F549}"/>
              </a:ext>
            </a:extLst>
          </p:cNvPr>
          <p:cNvSpPr>
            <a:spLocks noGrp="1"/>
          </p:cNvSpPr>
          <p:nvPr>
            <p:ph idx="1"/>
          </p:nvPr>
        </p:nvSpPr>
        <p:spPr>
          <a:xfrm>
            <a:off x="162998" y="966055"/>
            <a:ext cx="4491860" cy="5381694"/>
          </a:xfrm>
        </p:spPr>
        <p:txBody>
          <a:bodyPr>
            <a:normAutofit fontScale="92500" lnSpcReduction="10000"/>
          </a:bodyPr>
          <a:lstStyle/>
          <a:p>
            <a:r>
              <a:rPr lang="en-US" sz="2400" dirty="0"/>
              <a:t>For e-N collisions:</a:t>
            </a:r>
          </a:p>
          <a:p>
            <a:pPr lvl="1"/>
            <a:r>
              <a:rPr lang="en-US" sz="2200" dirty="0"/>
              <a:t>Polarized beams: e, p, d/</a:t>
            </a:r>
            <a:r>
              <a:rPr lang="en-US" sz="2200" baseline="30000" dirty="0"/>
              <a:t>3</a:t>
            </a:r>
            <a:r>
              <a:rPr lang="en-US" sz="2200" dirty="0"/>
              <a:t>He </a:t>
            </a:r>
          </a:p>
          <a:p>
            <a:pPr lvl="1"/>
            <a:r>
              <a:rPr lang="en-US" sz="2200" dirty="0"/>
              <a:t>e beam 5-20 GeV</a:t>
            </a:r>
          </a:p>
          <a:p>
            <a:pPr lvl="1"/>
            <a:r>
              <a:rPr lang="en-US" sz="2200" dirty="0"/>
              <a:t>Luminosity ~ 10</a:t>
            </a:r>
            <a:r>
              <a:rPr lang="en-US" sz="2200" baseline="30000" dirty="0"/>
              <a:t>33-34</a:t>
            </a:r>
            <a:r>
              <a:rPr lang="en-US" sz="2200" dirty="0"/>
              <a:t> cm</a:t>
            </a:r>
            <a:r>
              <a:rPr lang="en-US" sz="2200" baseline="30000" dirty="0"/>
              <a:t>-2</a:t>
            </a:r>
            <a:r>
              <a:rPr lang="en-US" sz="2200" dirty="0"/>
              <a:t>sec</a:t>
            </a:r>
            <a:r>
              <a:rPr lang="en-US" sz="2200" baseline="30000" dirty="0"/>
              <a:t>-1  </a:t>
            </a:r>
          </a:p>
          <a:p>
            <a:pPr lvl="1"/>
            <a:r>
              <a:rPr lang="en-US" sz="2200" dirty="0"/>
              <a:t>100-1000 times HERA</a:t>
            </a:r>
          </a:p>
          <a:p>
            <a:pPr lvl="1"/>
            <a:r>
              <a:rPr lang="en-US" sz="2200" dirty="0"/>
              <a:t>20-140 GeV variable center of mass energy</a:t>
            </a:r>
          </a:p>
          <a:p>
            <a:r>
              <a:rPr lang="en-US" sz="2400" dirty="0"/>
              <a:t>For e-A collisions:</a:t>
            </a:r>
          </a:p>
          <a:p>
            <a:pPr lvl="1"/>
            <a:r>
              <a:rPr lang="en-US" sz="2200" dirty="0"/>
              <a:t>Wide range in nuclei</a:t>
            </a:r>
          </a:p>
          <a:p>
            <a:pPr lvl="1"/>
            <a:r>
              <a:rPr lang="en-US" sz="2200" dirty="0"/>
              <a:t>Luminosity per nucleon same as e-p</a:t>
            </a:r>
          </a:p>
          <a:p>
            <a:pPr lvl="1"/>
            <a:r>
              <a:rPr lang="en-US" sz="2200" dirty="0"/>
              <a:t>Variable center of mass energy </a:t>
            </a:r>
          </a:p>
          <a:p>
            <a:r>
              <a:rPr lang="en-US" sz="2400" dirty="0"/>
              <a:t>Key Supporting Documents</a:t>
            </a:r>
          </a:p>
          <a:p>
            <a:pPr lvl="1"/>
            <a:r>
              <a:rPr lang="en-US" sz="2200" dirty="0">
                <a:hlinkClick r:id="rId2">
                  <a:extLst>
                    <a:ext uri="{A12FA001-AC4F-418D-AE19-62706E023703}">
                      <ahyp:hlinkClr xmlns:ahyp="http://schemas.microsoft.com/office/drawing/2018/hyperlinkcolor" val="tx"/>
                    </a:ext>
                  </a:extLst>
                </a:hlinkClick>
              </a:rPr>
              <a:t>EIC White Paper</a:t>
            </a:r>
          </a:p>
          <a:p>
            <a:pPr lvl="1"/>
            <a:r>
              <a:rPr lang="en-US" sz="2200" dirty="0">
                <a:hlinkClick r:id="rId3"/>
              </a:rPr>
              <a:t>National Academy of Science Report</a:t>
            </a:r>
            <a:r>
              <a:rPr lang="en-US" sz="2200" dirty="0"/>
              <a:t> </a:t>
            </a:r>
          </a:p>
          <a:p>
            <a:endParaRPr lang="en-US" dirty="0"/>
          </a:p>
        </p:txBody>
      </p:sp>
      <p:sp>
        <p:nvSpPr>
          <p:cNvPr id="4" name="Footer Placeholder 3">
            <a:extLst>
              <a:ext uri="{FF2B5EF4-FFF2-40B4-BE49-F238E27FC236}">
                <a16:creationId xmlns:a16="http://schemas.microsoft.com/office/drawing/2014/main" id="{8FC763A5-9421-8D44-AD5E-D89A0307E578}"/>
              </a:ext>
            </a:extLst>
          </p:cNvPr>
          <p:cNvSpPr>
            <a:spLocks noGrp="1"/>
          </p:cNvSpPr>
          <p:nvPr>
            <p:ph type="ftr" sz="quarter" idx="4294967295"/>
          </p:nvPr>
        </p:nvSpPr>
        <p:spPr>
          <a:xfrm>
            <a:off x="308920" y="6467336"/>
            <a:ext cx="3917888" cy="311322"/>
          </a:xfrm>
        </p:spPr>
        <p:txBody>
          <a:bodyPr/>
          <a:lstStyle/>
          <a:p>
            <a:r>
              <a:rPr lang="en-US"/>
              <a:t>Electron Ion Collider Overview</a:t>
            </a:r>
            <a:endParaRPr lang="en-US" dirty="0"/>
          </a:p>
        </p:txBody>
      </p:sp>
      <p:sp>
        <p:nvSpPr>
          <p:cNvPr id="5" name="Slide Number Placeholder 4">
            <a:extLst>
              <a:ext uri="{FF2B5EF4-FFF2-40B4-BE49-F238E27FC236}">
                <a16:creationId xmlns:a16="http://schemas.microsoft.com/office/drawing/2014/main" id="{28779D76-1858-F24E-BFAB-07986440D8F5}"/>
              </a:ext>
            </a:extLst>
          </p:cNvPr>
          <p:cNvSpPr>
            <a:spLocks noGrp="1"/>
          </p:cNvSpPr>
          <p:nvPr>
            <p:ph type="sldNum" sz="quarter" idx="12"/>
          </p:nvPr>
        </p:nvSpPr>
        <p:spPr/>
        <p:txBody>
          <a:bodyPr/>
          <a:lstStyle/>
          <a:p>
            <a:fld id="{07E1C93C-5050-FC42-8F10-D22D4F119D13}" type="slidenum">
              <a:rPr lang="en-US" smtClean="0"/>
              <a:pPr/>
              <a:t>7</a:t>
            </a:fld>
            <a:endParaRPr lang="en-US" dirty="0"/>
          </a:p>
        </p:txBody>
      </p:sp>
      <p:pic>
        <p:nvPicPr>
          <p:cNvPr id="8" name="Picture Placeholder 7">
            <a:extLst>
              <a:ext uri="{FF2B5EF4-FFF2-40B4-BE49-F238E27FC236}">
                <a16:creationId xmlns:a16="http://schemas.microsoft.com/office/drawing/2014/main" id="{1ED7FEE3-0C2C-BC4C-88D2-007FAF99BCF8}"/>
              </a:ext>
            </a:extLst>
          </p:cNvPr>
          <p:cNvPicPr>
            <a:picLocks noGrp="1" noChangeAspect="1"/>
          </p:cNvPicPr>
          <p:nvPr>
            <p:ph type="pic" sz="quarter" idx="13"/>
          </p:nvPr>
        </p:nvPicPr>
        <p:blipFill>
          <a:blip r:embed="rId4"/>
          <a:srcRect t="9527" b="9527"/>
          <a:stretch>
            <a:fillRect/>
          </a:stretch>
        </p:blipFill>
        <p:spPr>
          <a:prstGeom prst="rect">
            <a:avLst/>
          </a:prstGeom>
        </p:spPr>
      </p:pic>
      <p:pic>
        <p:nvPicPr>
          <p:cNvPr id="9" name="Picture Placeholder 8">
            <a:extLst>
              <a:ext uri="{FF2B5EF4-FFF2-40B4-BE49-F238E27FC236}">
                <a16:creationId xmlns:a16="http://schemas.microsoft.com/office/drawing/2014/main" id="{1D7EBE73-AFE0-B543-88AC-BED991D496E8}"/>
              </a:ext>
            </a:extLst>
          </p:cNvPr>
          <p:cNvPicPr>
            <a:picLocks noGrp="1" noChangeAspect="1"/>
          </p:cNvPicPr>
          <p:nvPr>
            <p:ph type="pic" sz="quarter" idx="14"/>
          </p:nvPr>
        </p:nvPicPr>
        <p:blipFill>
          <a:blip r:embed="rId5"/>
          <a:stretch>
            <a:fillRect/>
          </a:stretch>
        </p:blipFill>
        <p:spPr>
          <a:xfrm>
            <a:off x="4654859" y="3989306"/>
            <a:ext cx="4117666" cy="1853090"/>
          </a:xfrm>
          <a:prstGeom prst="rect">
            <a:avLst/>
          </a:prstGeom>
        </p:spPr>
      </p:pic>
      <p:sp>
        <p:nvSpPr>
          <p:cNvPr id="10" name="Rectangle 9">
            <a:extLst>
              <a:ext uri="{FF2B5EF4-FFF2-40B4-BE49-F238E27FC236}">
                <a16:creationId xmlns:a16="http://schemas.microsoft.com/office/drawing/2014/main" id="{421B078A-0BC9-A049-B9DE-A08F8B3ADAA6}"/>
              </a:ext>
            </a:extLst>
          </p:cNvPr>
          <p:cNvSpPr/>
          <p:nvPr/>
        </p:nvSpPr>
        <p:spPr>
          <a:xfrm>
            <a:off x="6412968" y="5647035"/>
            <a:ext cx="601447" cy="338554"/>
          </a:xfrm>
          <a:prstGeom prst="rect">
            <a:avLst/>
          </a:prstGeom>
        </p:spPr>
        <p:txBody>
          <a:bodyPr wrap="none">
            <a:spAutoFit/>
          </a:bodyPr>
          <a:lstStyle/>
          <a:p>
            <a:r>
              <a:rPr lang="en-US" sz="1600" dirty="0"/>
              <a:t>JLEIC</a:t>
            </a:r>
          </a:p>
        </p:txBody>
      </p:sp>
    </p:spTree>
    <p:extLst>
      <p:ext uri="{BB962C8B-B14F-4D97-AF65-F5344CB8AC3E}">
        <p14:creationId xmlns:p14="http://schemas.microsoft.com/office/powerpoint/2010/main" val="3848210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83F3-C462-1046-9B59-11D755C6668A}"/>
              </a:ext>
            </a:extLst>
          </p:cNvPr>
          <p:cNvSpPr>
            <a:spLocks noGrp="1"/>
          </p:cNvSpPr>
          <p:nvPr>
            <p:ph type="title"/>
          </p:nvPr>
        </p:nvSpPr>
        <p:spPr/>
        <p:txBody>
          <a:bodyPr/>
          <a:lstStyle/>
          <a:p>
            <a:r>
              <a:rPr lang="en-US" dirty="0"/>
              <a:t>Site Selection &amp; Intellectual Ownership of the Physics</a:t>
            </a:r>
          </a:p>
        </p:txBody>
      </p:sp>
      <p:sp>
        <p:nvSpPr>
          <p:cNvPr id="3" name="Content Placeholder 2">
            <a:extLst>
              <a:ext uri="{FF2B5EF4-FFF2-40B4-BE49-F238E27FC236}">
                <a16:creationId xmlns:a16="http://schemas.microsoft.com/office/drawing/2014/main" id="{F9CB2596-969E-0940-8F1E-FD71FE76E4D6}"/>
              </a:ext>
            </a:extLst>
          </p:cNvPr>
          <p:cNvSpPr>
            <a:spLocks noGrp="1"/>
          </p:cNvSpPr>
          <p:nvPr>
            <p:ph idx="1"/>
          </p:nvPr>
        </p:nvSpPr>
        <p:spPr/>
        <p:txBody>
          <a:bodyPr>
            <a:normAutofit lnSpcReduction="10000"/>
          </a:bodyPr>
          <a:lstStyle/>
          <a:p>
            <a:r>
              <a:rPr lang="en-US" sz="2400" dirty="0"/>
              <a:t>CD0 was approved 19 Dec. 2019 with an announcement from the DOE department of energy on 9 Jan. 2020 </a:t>
            </a:r>
            <a:r>
              <a:rPr lang="en-US" sz="2400" dirty="0">
                <a:hlinkClick r:id="rId2"/>
              </a:rPr>
              <a:t>https://www.energy.gov/articles/us-department-energy-selects-brookhaven-national-laboratory-host-major-new-nuclear-physics</a:t>
            </a:r>
            <a:r>
              <a:rPr lang="en-US" sz="2400" dirty="0"/>
              <a:t> </a:t>
            </a:r>
          </a:p>
          <a:p>
            <a:r>
              <a:rPr lang="en-US" sz="2400" dirty="0"/>
              <a:t>While JLab scientists were understandably disappointed, Tim Hallman (Associate Director of Science for Nuclear Physics) came here after site selection and encouraged the Jefferson Lab community to continue to develop their intellectual ownership of the physics.   </a:t>
            </a:r>
          </a:p>
          <a:p>
            <a:r>
              <a:rPr lang="en-US" sz="2400" dirty="0"/>
              <a:t>This idea really resonated with many and a very positive BNL-JLab partnership started.</a:t>
            </a:r>
          </a:p>
          <a:p>
            <a:r>
              <a:rPr lang="en-US" sz="2400" dirty="0"/>
              <a:t>This commitment to the EIC was formalized with the BNL-JLAB Partnering Agreement, signed May 7, 2020.</a:t>
            </a:r>
          </a:p>
          <a:p>
            <a:r>
              <a:rPr lang="en-US" sz="2400" dirty="0"/>
              <a:t>This partnership has been flourishing ever since.</a:t>
            </a:r>
          </a:p>
        </p:txBody>
      </p:sp>
      <p:sp>
        <p:nvSpPr>
          <p:cNvPr id="5" name="Slide Number Placeholder 4">
            <a:extLst>
              <a:ext uri="{FF2B5EF4-FFF2-40B4-BE49-F238E27FC236}">
                <a16:creationId xmlns:a16="http://schemas.microsoft.com/office/drawing/2014/main" id="{8AEB883E-AFB3-D44F-8805-4C49CE83053F}"/>
              </a:ext>
            </a:extLst>
          </p:cNvPr>
          <p:cNvSpPr>
            <a:spLocks noGrp="1"/>
          </p:cNvSpPr>
          <p:nvPr>
            <p:ph type="sldNum" sz="quarter" idx="12"/>
          </p:nvPr>
        </p:nvSpPr>
        <p:spPr/>
        <p:txBody>
          <a:bodyPr/>
          <a:lstStyle/>
          <a:p>
            <a:fld id="{07E1C93C-5050-FC42-8F10-D22D4F119D13}" type="slidenum">
              <a:rPr lang="en-US" smtClean="0"/>
              <a:pPr/>
              <a:t>8</a:t>
            </a:fld>
            <a:endParaRPr lang="en-US" dirty="0"/>
          </a:p>
        </p:txBody>
      </p:sp>
    </p:spTree>
    <p:extLst>
      <p:ext uri="{BB962C8B-B14F-4D97-AF65-F5344CB8AC3E}">
        <p14:creationId xmlns:p14="http://schemas.microsoft.com/office/powerpoint/2010/main" val="2240643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92474-BDCB-4AB5-9EE7-00E9CE99FB2A}"/>
              </a:ext>
            </a:extLst>
          </p:cNvPr>
          <p:cNvSpPr>
            <a:spLocks noGrp="1"/>
          </p:cNvSpPr>
          <p:nvPr>
            <p:ph type="title"/>
          </p:nvPr>
        </p:nvSpPr>
        <p:spPr>
          <a:xfrm>
            <a:off x="427068" y="180976"/>
            <a:ext cx="6475177" cy="1069391"/>
          </a:xfrm>
        </p:spPr>
        <p:txBody>
          <a:bodyPr>
            <a:normAutofit fontScale="90000"/>
          </a:bodyPr>
          <a:lstStyle/>
          <a:p>
            <a:r>
              <a:rPr lang="en-US" b="0" dirty="0"/>
              <a:t>EIC </a:t>
            </a:r>
            <a:r>
              <a:rPr lang="en-US" dirty="0">
                <a:solidFill>
                  <a:schemeClr val="tx1"/>
                </a:solidFill>
              </a:rPr>
              <a:t>Project</a:t>
            </a:r>
            <a:r>
              <a:rPr lang="en-US" b="0" dirty="0"/>
              <a:t> Requirements</a:t>
            </a:r>
          </a:p>
        </p:txBody>
      </p:sp>
      <p:sp>
        <p:nvSpPr>
          <p:cNvPr id="3" name="Content Placeholder 2">
            <a:extLst>
              <a:ext uri="{FF2B5EF4-FFF2-40B4-BE49-F238E27FC236}">
                <a16:creationId xmlns:a16="http://schemas.microsoft.com/office/drawing/2014/main" id="{30D59CAD-CD6D-4406-A92A-8FE4489FBFEA}"/>
              </a:ext>
            </a:extLst>
          </p:cNvPr>
          <p:cNvSpPr>
            <a:spLocks noGrp="1"/>
          </p:cNvSpPr>
          <p:nvPr>
            <p:ph idx="1"/>
          </p:nvPr>
        </p:nvSpPr>
        <p:spPr>
          <a:xfrm>
            <a:off x="401697" y="1351021"/>
            <a:ext cx="6728569" cy="4882220"/>
          </a:xfrm>
        </p:spPr>
        <p:txBody>
          <a:bodyPr>
            <a:normAutofit/>
          </a:bodyPr>
          <a:lstStyle/>
          <a:p>
            <a:pPr>
              <a:tabLst>
                <a:tab pos="6454775" algn="r"/>
              </a:tabLst>
            </a:pPr>
            <a:r>
              <a:rPr lang="en-US" sz="1800" dirty="0"/>
              <a:t>High Luminosity: L= 10</a:t>
            </a:r>
            <a:r>
              <a:rPr lang="en-US" sz="1800" baseline="30000" dirty="0"/>
              <a:t>33</a:t>
            </a:r>
            <a:r>
              <a:rPr lang="en-US" sz="1800" dirty="0"/>
              <a:t> – 10</a:t>
            </a:r>
            <a:r>
              <a:rPr lang="en-US" sz="1800" baseline="30000" dirty="0"/>
              <a:t>34</a:t>
            </a:r>
            <a:r>
              <a:rPr lang="en-US" sz="1800" dirty="0"/>
              <a:t>cm</a:t>
            </a:r>
            <a:r>
              <a:rPr lang="en-US" sz="1800" baseline="30000" dirty="0"/>
              <a:t>-2</a:t>
            </a:r>
            <a:r>
              <a:rPr lang="en-US" sz="1800" dirty="0"/>
              <a:t>sec</a:t>
            </a:r>
            <a:r>
              <a:rPr lang="en-US" sz="1800" baseline="30000" dirty="0"/>
              <a:t>-1</a:t>
            </a:r>
            <a:r>
              <a:rPr lang="en-US" sz="1800" dirty="0"/>
              <a:t>, 10 – 100 fb</a:t>
            </a:r>
            <a:r>
              <a:rPr lang="en-US" sz="1800" baseline="30000" dirty="0"/>
              <a:t>-1</a:t>
            </a:r>
            <a:r>
              <a:rPr lang="en-US" sz="1800" dirty="0"/>
              <a:t>/year</a:t>
            </a:r>
          </a:p>
          <a:p>
            <a:pPr>
              <a:tabLst>
                <a:tab pos="6454775" algn="r"/>
              </a:tabLst>
            </a:pPr>
            <a:r>
              <a:rPr lang="en-US" sz="1800" dirty="0"/>
              <a:t>Highly Polarized Beams:  70%</a:t>
            </a:r>
          </a:p>
          <a:p>
            <a:pPr>
              <a:tabLst>
                <a:tab pos="6454775" algn="r"/>
              </a:tabLst>
            </a:pPr>
            <a:r>
              <a:rPr lang="en-US" sz="1800" dirty="0"/>
              <a:t>Large Center of Mass Energy Range: E</a:t>
            </a:r>
            <a:r>
              <a:rPr lang="en-US" sz="1800" baseline="-25000" dirty="0"/>
              <a:t>cm</a:t>
            </a:r>
            <a:r>
              <a:rPr lang="en-US" sz="1800" dirty="0"/>
              <a:t> = 20 – 140 GeV</a:t>
            </a:r>
          </a:p>
          <a:p>
            <a:pPr>
              <a:tabLst>
                <a:tab pos="6454775" algn="r"/>
              </a:tabLst>
            </a:pPr>
            <a:r>
              <a:rPr lang="en-US" sz="1800" dirty="0"/>
              <a:t>Large Ion Species Range:  protons – Uranium</a:t>
            </a:r>
          </a:p>
          <a:p>
            <a:pPr>
              <a:tabLst>
                <a:tab pos="6454775" algn="r"/>
              </a:tabLst>
            </a:pPr>
            <a:r>
              <a:rPr lang="en-US" sz="1800" dirty="0"/>
              <a:t>Large Detector Acceptance and</a:t>
            </a:r>
            <a:br>
              <a:rPr lang="en-US" sz="1800" dirty="0"/>
            </a:br>
            <a:r>
              <a:rPr lang="en-US" sz="1800" dirty="0"/>
              <a:t>Good Background Conditions</a:t>
            </a:r>
          </a:p>
          <a:p>
            <a:pPr>
              <a:tabLst>
                <a:tab pos="6454775" algn="r"/>
              </a:tabLst>
            </a:pPr>
            <a:r>
              <a:rPr lang="en-US" sz="1800" b="1" dirty="0"/>
              <a:t>Accommodate a Second Interaction Region (IR)</a:t>
            </a:r>
          </a:p>
          <a:p>
            <a:pPr marL="0" indent="0">
              <a:buNone/>
            </a:pPr>
            <a:endParaRPr lang="en-US" sz="1800" dirty="0"/>
          </a:p>
          <a:p>
            <a:pPr marL="0" indent="0">
              <a:buNone/>
            </a:pPr>
            <a:r>
              <a:rPr lang="en-US" sz="2000" dirty="0"/>
              <a:t>Conceptual design scope and expected performance meets or exceed NSAC Long Range Plan (2015) and the EIC White Paper requirements endorsed by NAS (2018).</a:t>
            </a:r>
          </a:p>
        </p:txBody>
      </p:sp>
      <p:sp>
        <p:nvSpPr>
          <p:cNvPr id="4" name="Slide Number Placeholder 3">
            <a:extLst>
              <a:ext uri="{FF2B5EF4-FFF2-40B4-BE49-F238E27FC236}">
                <a16:creationId xmlns:a16="http://schemas.microsoft.com/office/drawing/2014/main" id="{1E510081-424D-4B32-B391-A2DF3BE2E335}"/>
              </a:ext>
            </a:extLst>
          </p:cNvPr>
          <p:cNvSpPr>
            <a:spLocks noGrp="1"/>
          </p:cNvSpPr>
          <p:nvPr>
            <p:ph type="sldNum" sz="quarter" idx="12"/>
          </p:nvPr>
        </p:nvSpPr>
        <p:spPr/>
        <p:txBody>
          <a:bodyPr/>
          <a:lstStyle/>
          <a:p>
            <a:fld id="{893C5830-40F3-F04E-B2E3-10E6672BA8FF}" type="slidenum">
              <a:rPr lang="en-US" smtClean="0"/>
              <a:pPr/>
              <a:t>9</a:t>
            </a:fld>
            <a:endParaRPr lang="en-US" dirty="0"/>
          </a:p>
        </p:txBody>
      </p:sp>
      <p:pic>
        <p:nvPicPr>
          <p:cNvPr id="5" name="Picture 4">
            <a:extLst>
              <a:ext uri="{FF2B5EF4-FFF2-40B4-BE49-F238E27FC236}">
                <a16:creationId xmlns:a16="http://schemas.microsoft.com/office/drawing/2014/main" id="{2903C379-7B6B-4A6B-B4FF-BC78A9B6BD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30266" y="28546"/>
            <a:ext cx="2014454" cy="2020824"/>
          </a:xfrm>
          <a:prstGeom prst="rect">
            <a:avLst/>
          </a:prstGeom>
          <a:ln>
            <a:noFill/>
          </a:ln>
          <a:effectLst>
            <a:softEdge rad="112500"/>
          </a:effectLst>
        </p:spPr>
      </p:pic>
      <p:pic>
        <p:nvPicPr>
          <p:cNvPr id="6" name="Picture 5">
            <a:extLst>
              <a:ext uri="{FF2B5EF4-FFF2-40B4-BE49-F238E27FC236}">
                <a16:creationId xmlns:a16="http://schemas.microsoft.com/office/drawing/2014/main" id="{5E511349-5D5B-4638-9735-720B689D67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30266" y="2229492"/>
            <a:ext cx="2013734" cy="2020824"/>
          </a:xfrm>
          <a:prstGeom prst="rect">
            <a:avLst/>
          </a:prstGeom>
          <a:ln>
            <a:noFill/>
          </a:ln>
          <a:effectLst>
            <a:softEdge rad="112500"/>
          </a:effectLst>
        </p:spPr>
      </p:pic>
      <p:pic>
        <p:nvPicPr>
          <p:cNvPr id="8" name="Picture 7">
            <a:extLst>
              <a:ext uri="{FF2B5EF4-FFF2-40B4-BE49-F238E27FC236}">
                <a16:creationId xmlns:a16="http://schemas.microsoft.com/office/drawing/2014/main" id="{BA487172-0F49-4921-B2BC-7F83178398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30266" y="4371854"/>
            <a:ext cx="2013734" cy="2020824"/>
          </a:xfrm>
          <a:prstGeom prst="rect">
            <a:avLst/>
          </a:prstGeom>
          <a:ln>
            <a:noFill/>
          </a:ln>
          <a:effectLst>
            <a:softEdge rad="112500"/>
          </a:effectLst>
        </p:spPr>
      </p:pic>
    </p:spTree>
    <p:extLst>
      <p:ext uri="{BB962C8B-B14F-4D97-AF65-F5344CB8AC3E}">
        <p14:creationId xmlns:p14="http://schemas.microsoft.com/office/powerpoint/2010/main" val="3899659113"/>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JLabPowerPointMain</Template>
  <TotalTime>33983</TotalTime>
  <Words>1884</Words>
  <Application>Microsoft Macintosh PowerPoint</Application>
  <PresentationFormat>On-screen Show (4:3)</PresentationFormat>
  <Paragraphs>236</Paragraphs>
  <Slides>30</Slides>
  <Notes>3</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PingFangSC-Regular</vt:lpstr>
      <vt:lpstr>.PingFangSC-Regular</vt:lpstr>
      <vt:lpstr>Arial</vt:lpstr>
      <vt:lpstr>Calibri</vt:lpstr>
      <vt:lpstr>Calibri Light</vt:lpstr>
      <vt:lpstr>Cambria Math</vt:lpstr>
      <vt:lpstr>Candara</vt:lpstr>
      <vt:lpstr>Wingdings</vt:lpstr>
      <vt:lpstr>Office Theme</vt:lpstr>
      <vt:lpstr>Short History and a Non-Project Person’s View of the Project Status </vt:lpstr>
      <vt:lpstr>Fixed Target and Collider Electron Beam Scattering Facilities</vt:lpstr>
      <vt:lpstr>Kinematic Coverage Of The Electron Ion Collider</vt:lpstr>
      <vt:lpstr>Deep Inelastic Electron Scattering</vt:lpstr>
      <vt:lpstr>HERA</vt:lpstr>
      <vt:lpstr>Key Science Questions For The EIC To Answer</vt:lpstr>
      <vt:lpstr>October 2019 Review of Two Competing EIC Designs</vt:lpstr>
      <vt:lpstr>Site Selection &amp; Intellectual Ownership of the Physics</vt:lpstr>
      <vt:lpstr>EIC Project Requirements</vt:lpstr>
      <vt:lpstr>From RHIC to Electron Ion Collider @ BNL</vt:lpstr>
      <vt:lpstr>Luminosity vs Center of Mass Energy at the EIC</vt:lpstr>
      <vt:lpstr>Crab Crossing Cavities Another Key To High EIC Luminosities </vt:lpstr>
      <vt:lpstr>EIC Yellow Report</vt:lpstr>
      <vt:lpstr>Detector polar angle / pseudo-rapidity coverage</vt:lpstr>
      <vt:lpstr>CAD Model of Generic EIC Detector</vt:lpstr>
      <vt:lpstr>Size and Planned Location of the First EIC Detector</vt:lpstr>
      <vt:lpstr>Far Forward Detection Systems ( my favorite part of the EIC)</vt:lpstr>
      <vt:lpstr>EIC 3He Physics with Tagging</vt:lpstr>
      <vt:lpstr>PowerPoint Presentation</vt:lpstr>
      <vt:lpstr>Path to EIC Project Detector Collaboration</vt:lpstr>
      <vt:lpstr>DOE Project Phases and EIC Milestones </vt:lpstr>
      <vt:lpstr>Reference Schedule (July 2023)</vt:lpstr>
      <vt:lpstr>DOE Reference Funding Plan</vt:lpstr>
      <vt:lpstr>Notional Schedule for 2nd IR &amp; Detector (July 2023) </vt:lpstr>
      <vt:lpstr>Reference Schedule (Oct. 2021)</vt:lpstr>
      <vt:lpstr>~10% Cost of A US Aircraft Carrier which are all built here in Newport News </vt:lpstr>
      <vt:lpstr>International Interest in EIC Science</vt:lpstr>
      <vt:lpstr>Summary</vt:lpstr>
      <vt:lpstr>Detector Testing @ Jefferson Lab</vt:lpstr>
      <vt:lpstr>Test Setup in Hall D</vt:lpstr>
    </vt:vector>
  </TitlesOfParts>
  <Company>Jefferson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Betty Jean-Pierre</dc:creator>
  <cp:lastModifiedBy>Douglas Higinbotham</cp:lastModifiedBy>
  <cp:revision>165</cp:revision>
  <dcterms:created xsi:type="dcterms:W3CDTF">2019-07-03T13:59:42Z</dcterms:created>
  <dcterms:modified xsi:type="dcterms:W3CDTF">2023-08-07T17:30:04Z</dcterms:modified>
</cp:coreProperties>
</file>