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91" r:id="rId4"/>
  </p:sldMasterIdLst>
  <p:notesMasterIdLst>
    <p:notesMasterId r:id="rId36"/>
  </p:notesMasterIdLst>
  <p:sldIdLst>
    <p:sldId id="1100" r:id="rId5"/>
    <p:sldId id="266" r:id="rId6"/>
    <p:sldId id="375" r:id="rId7"/>
    <p:sldId id="1447" r:id="rId8"/>
    <p:sldId id="260" r:id="rId9"/>
    <p:sldId id="1449" r:id="rId10"/>
    <p:sldId id="265" r:id="rId11"/>
    <p:sldId id="1450" r:id="rId12"/>
    <p:sldId id="985" r:id="rId13"/>
    <p:sldId id="1456" r:id="rId14"/>
    <p:sldId id="793" r:id="rId15"/>
    <p:sldId id="554" r:id="rId16"/>
    <p:sldId id="790" r:id="rId17"/>
    <p:sldId id="792" r:id="rId18"/>
    <p:sldId id="791" r:id="rId19"/>
    <p:sldId id="351" r:id="rId20"/>
    <p:sldId id="887" r:id="rId21"/>
    <p:sldId id="889" r:id="rId22"/>
    <p:sldId id="890" r:id="rId23"/>
    <p:sldId id="891" r:id="rId24"/>
    <p:sldId id="258" r:id="rId25"/>
    <p:sldId id="1457" r:id="rId26"/>
    <p:sldId id="283" r:id="rId27"/>
    <p:sldId id="1455" r:id="rId28"/>
    <p:sldId id="277" r:id="rId29"/>
    <p:sldId id="278" r:id="rId30"/>
    <p:sldId id="374" r:id="rId31"/>
    <p:sldId id="301" r:id="rId32"/>
    <p:sldId id="1452" r:id="rId33"/>
    <p:sldId id="1454" r:id="rId34"/>
    <p:sldId id="354" r:id="rId35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203"/>
    <a:srgbClr val="FFF507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2"/>
    <p:restoredTop sz="94753"/>
  </p:normalViewPr>
  <p:slideViewPr>
    <p:cSldViewPr snapToGrid="0" snapToObjects="1">
      <p:cViewPr>
        <p:scale>
          <a:sx n="100" d="100"/>
          <a:sy n="100" d="100"/>
        </p:scale>
        <p:origin x="664" y="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7A6AC-4CD4-AC44-A837-7E6ACC0D5EDA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257300"/>
            <a:ext cx="45212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6B32-A61D-6045-804B-1D920186C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96B32-A61D-6045-804B-1D920186C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0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7613" cy="3771900"/>
          </a:xfrm>
          <a:prstGeom prst="rect">
            <a:avLst/>
          </a:prstGeom>
        </p:spPr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777960" y="4778280"/>
            <a:ext cx="6215400" cy="4524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995" name="CustomShape 3"/>
          <p:cNvSpPr/>
          <p:nvPr/>
        </p:nvSpPr>
        <p:spPr>
          <a:xfrm>
            <a:off x="4402080" y="9553680"/>
            <a:ext cx="336744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DDAB892-3DAB-42DB-AE18-29B8CDA0162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20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5f92813732_1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5f92813732_1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96B32-A61D-6045-804B-1D920186C0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9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012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62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F1203761-64BA-7146-AA8E-D5DDF60B3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961AEB-70FF-7C70-E337-DC82AACC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03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54" y="265261"/>
            <a:ext cx="9328450" cy="537593"/>
          </a:xfrm>
        </p:spPr>
        <p:txBody>
          <a:bodyPr>
            <a:normAutofit/>
          </a:bodyPr>
          <a:lstStyle>
            <a:lvl1pPr>
              <a:defRPr sz="2645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54" y="1036074"/>
            <a:ext cx="4572302" cy="3206784"/>
          </a:xfrm>
        </p:spPr>
        <p:txBody>
          <a:bodyPr/>
          <a:lstStyle>
            <a:lvl1pPr>
              <a:defRPr sz="2425" baseline="0">
                <a:solidFill>
                  <a:schemeClr val="tx1"/>
                </a:solidFill>
                <a:latin typeface="Arial" charset="0"/>
              </a:defRPr>
            </a:lvl1pPr>
            <a:lvl2pPr marL="755820" indent="-251940">
              <a:buFont typeface="PingFangSC-Regular" charset="-122"/>
              <a:buChar char="－"/>
              <a:defRPr sz="2204" baseline="0">
                <a:solidFill>
                  <a:schemeClr val="tx1"/>
                </a:solidFill>
                <a:latin typeface="Arial" charset="0"/>
              </a:defRPr>
            </a:lvl2pPr>
            <a:lvl3pPr marL="1259700" indent="-251940">
              <a:buFont typeface="Arial" charset="0"/>
              <a:buChar char="•"/>
              <a:defRPr sz="1984" baseline="0">
                <a:solidFill>
                  <a:schemeClr val="tx1"/>
                </a:solidFill>
                <a:latin typeface="Arial" charset="0"/>
              </a:defRPr>
            </a:lvl3pPr>
            <a:lvl4pPr marL="1826565" indent="-314925">
              <a:buFont typeface="PingFangSC-Regular" charset="-122"/>
              <a:buChar char="－"/>
              <a:defRPr sz="1763" baseline="0">
                <a:solidFill>
                  <a:schemeClr val="tx1"/>
                </a:solidFill>
                <a:latin typeface="Arial" charset="0"/>
              </a:defRPr>
            </a:lvl4pPr>
            <a:lvl5pPr marL="2267461" indent="-251940">
              <a:buFont typeface="Arial" charset="0"/>
              <a:buChar char="•"/>
              <a:defRPr sz="1543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456" y="7132034"/>
            <a:ext cx="4317839" cy="343319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58293" y="7132034"/>
            <a:ext cx="590891" cy="334543"/>
          </a:xfrm>
        </p:spPr>
        <p:txBody>
          <a:bodyPr/>
          <a:lstStyle>
            <a:lvl1pPr algn="ctr">
              <a:defRPr sz="1102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78" y="7066380"/>
            <a:ext cx="1464724" cy="47462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3618" y="811630"/>
            <a:ext cx="100910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40454" y="4374451"/>
            <a:ext cx="4572302" cy="262599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095752" y="1036073"/>
            <a:ext cx="4572302" cy="3206785"/>
          </a:xfrm>
        </p:spPr>
        <p:txBody>
          <a:bodyPr/>
          <a:lstStyle>
            <a:lvl1pPr>
              <a:defRPr sz="2425" baseline="0">
                <a:solidFill>
                  <a:schemeClr val="tx1"/>
                </a:solidFill>
                <a:latin typeface="Arial" charset="0"/>
              </a:defRPr>
            </a:lvl1pPr>
            <a:lvl2pPr marL="755820" indent="-251940">
              <a:buFont typeface="PingFangSC-Regular" charset="-122"/>
              <a:buChar char="－"/>
              <a:defRPr sz="2204" baseline="0">
                <a:solidFill>
                  <a:schemeClr val="tx1"/>
                </a:solidFill>
                <a:latin typeface="Arial" charset="0"/>
              </a:defRPr>
            </a:lvl2pPr>
            <a:lvl3pPr marL="1259700" indent="-251940">
              <a:buFont typeface="Arial" charset="0"/>
              <a:buChar char="•"/>
              <a:defRPr sz="1984" baseline="0">
                <a:solidFill>
                  <a:schemeClr val="tx1"/>
                </a:solidFill>
                <a:latin typeface="Arial" charset="0"/>
              </a:defRPr>
            </a:lvl3pPr>
            <a:lvl4pPr marL="1826565" indent="-314925">
              <a:buFont typeface="PingFangSC-Regular" charset="-122"/>
              <a:buChar char="－"/>
              <a:defRPr sz="1763" baseline="0">
                <a:solidFill>
                  <a:schemeClr val="tx1"/>
                </a:solidFill>
                <a:latin typeface="Arial" charset="0"/>
              </a:defRPr>
            </a:lvl4pPr>
            <a:lvl5pPr marL="2267461" indent="-251940">
              <a:buFont typeface="Arial" charset="0"/>
              <a:buChar char="•"/>
              <a:defRPr sz="1543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095752" y="4374451"/>
            <a:ext cx="4572302" cy="262599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1020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326264" y="112498"/>
            <a:ext cx="660863" cy="3483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2164174"/>
      </p:ext>
    </p:extLst>
  </p:cSld>
  <p:clrMapOvr>
    <a:masterClrMapping/>
  </p:clrMapOvr>
  <p:transition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3708-63A5-FC4E-882E-BF9838E1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EDAFF-49B8-2948-B38F-AC17150A9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8CF49-E00B-7846-A745-BE75107E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C4A95-63F4-EA45-A177-481A327D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CE42-7A6A-8E43-88DC-FC81443D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D75C-9D54-DF43-A736-03A829B0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9AE3-F39F-004E-9B60-DCE68E371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67D90-C322-EB43-BC90-0B1DD706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FC90F-6B6D-084D-9795-66AABF04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47435-C45A-8249-BAA2-A68D1444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3998-5ED2-3943-988B-C0FA3249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BE71A-C4C5-5B42-91B8-CAA46EB0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1E4D-1BC9-3542-B967-2F2B7EB7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3CA79-5E7B-9C4C-A947-F4A29087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67A8-E631-794D-95F1-C9DC24E9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1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E4CA-F1E7-8C42-9B0E-4169EDAE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B43D-680D-854F-9939-8C0218E84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012950"/>
            <a:ext cx="4270375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4E99C-8121-0849-872E-5B5A85DE1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012950"/>
            <a:ext cx="4270375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7AE22-0C7D-C649-9885-CD44AAA7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321CA-9D46-3B48-8232-678DB348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3B45A-0C4B-424E-B550-974AA707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B097-3C27-724A-84E6-9DF39195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735F1-82F9-BC46-BFE7-F5581F5F7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FCECF-A9D8-C04C-9B1C-B2A40370D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2A926-1A90-A546-A528-993A71CF1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3A8F5-681E-CE4F-9E39-78896E568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C7D48-4021-AD49-8D93-1999BCB6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25D79-A707-2445-BB9C-EA0DB38B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44113-E06D-A54F-A1BC-D40856A8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85EA-44DE-0948-8692-0FA6AC26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EBEDE-6986-274D-AB8E-9D3EB78F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9F45B-0DCD-D240-B9A5-CEE2DD63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8D301-6190-2E48-B3EE-BB643CC2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4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8D7A6-6B5F-D44D-8F14-F06D3E91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8A8A7-630A-8442-9853-2B686A31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6DC56-F4EA-5040-BF97-A283556E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4014-3C75-E740-B718-38420F89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6E16-5DF3-694C-914F-61BCAD2F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C1AF1-BBC2-0341-9DA2-732D0351B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8A451-2BF9-6343-B63A-E6CCC2C5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0871E-10FE-5B40-89A4-65C2C8E4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D017B-8997-964B-8E30-3C792D9C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72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549F-1CBB-2E4D-8240-60CBCB03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88768-F44D-224E-B520-9626F13F3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0F95-E681-1B4B-91BF-E746D7C21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71DDB-7DBE-A740-9A2B-7C571D1E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01D82-4A7F-FD4A-82BF-CD248FCE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01590-DD64-474B-B02E-ADB0E1E8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7DFD-19D2-1541-92D5-EBB83FB8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AE699-5CB2-4348-A44B-B01F95B84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9924-3AA7-7346-B3D7-7D8286BA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67C49-1137-524C-A59A-4C3F0FCC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88109-9690-0C48-9954-298D3ED5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8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62988-E115-DF49-9508-ABFC1A518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2013" y="403225"/>
            <a:ext cx="2173287" cy="6408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66098-3551-E447-9519-AE4FC23E2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403225"/>
            <a:ext cx="6367463" cy="6408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80BE6-AE66-5348-80FA-CA1B27A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3CDA-B985-5749-9F1C-04D64219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FDF7-E1D5-A148-8CAA-7D1D1ADA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5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2D62-CA71-CF47-8BF9-D0CDE886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6620C-8A41-5E43-B750-723D44F3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E7DBE-C4C6-4149-A628-9ADBF17D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EA41F-B46D-5049-BCBA-AB41A33D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25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97EB-7E66-6748-8B9C-32303B28A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97655-9FAE-764E-A102-20D044767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D68F-F6E4-FD40-8A9D-B864003A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A87BD-6C55-A24B-A53E-1635CAB3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886A6-12AB-EE43-BA9F-3704FF40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31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40F2-E2C4-EC42-B5A6-B4F0D3BE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D4A1-7614-9246-8B23-B005C2E6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8E2F-EDD7-C54A-9B51-5B8366AF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77DDA-7994-3A44-8BA9-DE9BFE52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AA50-67ED-894A-90A0-7706D1E3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1DF3-6D99-3447-A7FE-C7ED677F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B6B76-0802-D542-AC12-675C07B93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8373-E19B-F048-8DCF-EE0C44E4A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D979D-F9BF-CF43-A7D8-939E0DA7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331B1-895E-144C-99FE-8C61B452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8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8D50-3A6F-5E4F-B4BB-FECBD77D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CCED-3261-E64F-B1C3-D4D0DC9E6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012950"/>
            <a:ext cx="4270375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A8025-2A1C-A648-959B-E0D5C6CF1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012950"/>
            <a:ext cx="4270375" cy="479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026AA-AACA-5947-95EB-D92CAE11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7CDC7-3312-944D-A920-B942D403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9A184-D8AC-464F-A926-2993BD23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21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50B4-73C2-4B47-A74F-0E769EEF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467A1-3E32-A748-9E4F-8B0FC469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024AC-4309-8341-AA49-47F272DF8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4D643-831D-0B4E-BEB0-F7C8AD3E0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594C7-AD59-A244-8E47-73F027A82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F7AFE-31BA-DA4D-943E-5B0E9F4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ADC43-8E71-894A-BCA3-D68F36ED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2F451-A20C-4640-A068-0A24249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59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BC16-686F-A644-972A-25B84BEF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0CBBC-F992-7640-A1A6-C8505E9D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50CBB-925E-5043-A1EE-071D9438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F88FD-0D6D-BB4A-90DF-B4184C88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03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B56FC-926B-4C42-818A-62EB71C7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5A06F-5FCA-A341-A836-ED70F049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BF7B2-CF32-874F-B910-FD026B7D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50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C69-E6E6-0540-9217-C6A8EA12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C8F0-A0BC-1A40-BC68-7B8F2DF05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0D06E-12B4-EC4E-A39E-936BCBBBD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EE724-125C-9F42-B820-5716546B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F73D8-580F-D749-832E-B7FC0B4B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03B1-DAB8-8047-9BB1-F429E224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36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4A46-157E-E148-B4FB-108CCBAB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F0497-2672-6D44-B519-A736FB015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7AA82-E797-D941-ADFF-3428374AD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8BCBA-1284-6C4E-91D6-66879942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13004-FFAA-124E-9601-03EB2857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6227B-96EF-CB4D-A332-5D768A50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72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5AA0-B1A1-9149-AF3F-3B25B70C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3F6B1-DAB7-8D40-9ECF-5D3DFF280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D532E-7DB7-BA41-8A3A-97C33892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/>
          <a:lstStyle/>
          <a:p>
            <a:fld id="{FCA394EF-0056-CC4A-B6F9-1912911E90A7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3327F-4C38-5146-8C49-4B34EE7F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4195-8B92-F947-8F41-0D5399F3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51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DB891A-9E9C-564E-B215-499A3ABDD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2013" y="403225"/>
            <a:ext cx="2173287" cy="64087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75927-5DC4-3543-B3B5-7904C2851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403225"/>
            <a:ext cx="6367463" cy="64087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A33D9-5278-5049-8EEA-DA1FE6E2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30EE-C99F-0A4B-9F9D-CE1E808D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/>
          <a:lstStyle/>
          <a:p>
            <a:fld id="{DCA61A77-6BDF-7548-B876-4B9C81556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0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3528" y="1094801"/>
            <a:ext cx="9390411" cy="30180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3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3520" y="4167213"/>
            <a:ext cx="9390411" cy="1165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016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3520" y="3162546"/>
            <a:ext cx="9390411" cy="12377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68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8681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87713" y="0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lvl="0" indent="-37791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rtl="0">
              <a:spcBef>
                <a:spcPts val="1763"/>
              </a:spcBef>
              <a:spcAft>
                <a:spcPts val="176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-8844" y="884538"/>
            <a:ext cx="10094973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88764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43520" y="0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43519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lvl="0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1763"/>
              </a:spcBef>
              <a:spcAft>
                <a:spcPts val="1763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325708" y="1694565"/>
            <a:ext cx="4408223" cy="50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lvl="0" indent="-349917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7760" lvl="1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1763"/>
              </a:spcBef>
              <a:spcAft>
                <a:spcPts val="1763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6" name="Google Shape;26;p5"/>
          <p:cNvCxnSpPr/>
          <p:nvPr/>
        </p:nvCxnSpPr>
        <p:spPr>
          <a:xfrm>
            <a:off x="-8844" y="884538"/>
            <a:ext cx="10094973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65685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43520" y="0"/>
            <a:ext cx="9390411" cy="842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" name="Google Shape;30;p6"/>
          <p:cNvCxnSpPr/>
          <p:nvPr/>
        </p:nvCxnSpPr>
        <p:spPr>
          <a:xfrm>
            <a:off x="-8844" y="884538"/>
            <a:ext cx="10094973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08027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43519" y="0"/>
            <a:ext cx="8993661" cy="8844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645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43519" y="2043226"/>
            <a:ext cx="3094650" cy="4674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lvl="0" indent="-33592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1pPr>
            <a:lvl2pPr marL="1007760" lvl="1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1640" lvl="2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5520" lvl="3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19401" lvl="4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3281" lvl="5" indent="-335920" rtl="0">
              <a:spcBef>
                <a:spcPts val="1763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7161" lvl="6" indent="-335920" rtl="0">
              <a:spcBef>
                <a:spcPts val="1763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1041" lvl="7" indent="-335920" rtl="0">
              <a:spcBef>
                <a:spcPts val="1763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4921" lvl="8" indent="-335920" rtl="0">
              <a:spcBef>
                <a:spcPts val="1763"/>
              </a:spcBef>
              <a:spcAft>
                <a:spcPts val="1763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5" name="Google Shape;35;p7"/>
          <p:cNvCxnSpPr/>
          <p:nvPr/>
        </p:nvCxnSpPr>
        <p:spPr>
          <a:xfrm>
            <a:off x="-8844" y="884538"/>
            <a:ext cx="10094973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71344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40296" y="661887"/>
            <a:ext cx="7017846" cy="6014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29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6660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038725" y="-184"/>
            <a:ext cx="5038725" cy="75628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0758" tIns="100758" rIns="100758" bIns="1007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4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92603" y="1813224"/>
            <a:ext cx="4458148" cy="2179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629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92603" y="4121559"/>
            <a:ext cx="4458148" cy="1816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4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443741" y="1064658"/>
            <a:ext cx="4228694" cy="54331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03880" lvl="0" indent="-37791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rtl="0">
              <a:spcBef>
                <a:spcPts val="1763"/>
              </a:spcBef>
              <a:spcAft>
                <a:spcPts val="176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53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43519" y="6220512"/>
            <a:ext cx="6611178" cy="8897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03880" lvl="0" indent="-2519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9278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43520" y="1626414"/>
            <a:ext cx="9390411" cy="2887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25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43520" y="4634938"/>
            <a:ext cx="9390411" cy="191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lvl="0" indent="-37791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7760" lvl="1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2pPr>
            <a:lvl3pPr marL="1511640" lvl="2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3pPr>
            <a:lvl4pPr marL="2015520" lvl="3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4pPr>
            <a:lvl5pPr marL="2519401" lvl="4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5pPr>
            <a:lvl6pPr marL="3023281" lvl="5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■"/>
              <a:defRPr/>
            </a:lvl6pPr>
            <a:lvl7pPr marL="3527161" lvl="6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●"/>
              <a:defRPr/>
            </a:lvl7pPr>
            <a:lvl8pPr marL="4031041" lvl="7" indent="-349917" algn="ctr" rtl="0">
              <a:spcBef>
                <a:spcPts val="1763"/>
              </a:spcBef>
              <a:spcAft>
                <a:spcPts val="0"/>
              </a:spcAft>
              <a:buSzPts val="1400"/>
              <a:buChar char="○"/>
              <a:defRPr/>
            </a:lvl8pPr>
            <a:lvl9pPr marL="4534921" lvl="8" indent="-349917" algn="ctr" rtl="0">
              <a:spcBef>
                <a:spcPts val="1763"/>
              </a:spcBef>
              <a:spcAft>
                <a:spcPts val="176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0059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813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503842" y="301524"/>
            <a:ext cx="9068713" cy="126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03842" y="1769295"/>
            <a:ext cx="9068713" cy="438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1763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1763"/>
              </a:spcBef>
              <a:spcAft>
                <a:spcPts val="176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9430289" y="6984040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433"/>
            </a:lvl1pPr>
            <a:lvl2pPr lvl="1" rtl="0">
              <a:buNone/>
              <a:defRPr sz="1433"/>
            </a:lvl2pPr>
            <a:lvl3pPr lvl="2" rtl="0">
              <a:buNone/>
              <a:defRPr sz="1433"/>
            </a:lvl3pPr>
            <a:lvl4pPr lvl="3" rtl="0">
              <a:buNone/>
              <a:defRPr sz="1433"/>
            </a:lvl4pPr>
            <a:lvl5pPr lvl="4" rtl="0">
              <a:buNone/>
              <a:defRPr sz="1433"/>
            </a:lvl5pPr>
            <a:lvl6pPr lvl="5" rtl="0">
              <a:buNone/>
              <a:defRPr sz="1433"/>
            </a:lvl6pPr>
            <a:lvl7pPr lvl="6" rtl="0">
              <a:buNone/>
              <a:defRPr sz="1433"/>
            </a:lvl7pPr>
            <a:lvl8pPr lvl="7" rtl="0">
              <a:buNone/>
              <a:defRPr sz="1433"/>
            </a:lvl8pPr>
            <a:lvl9pPr lvl="8" rtl="0">
              <a:buNone/>
              <a:defRPr sz="14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2022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077450" cy="74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32691" y="1020636"/>
            <a:ext cx="9589448" cy="60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marR="0" lvl="0" indent="-369512" algn="l" rtl="0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■"/>
              <a:defRPr sz="26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07760" marR="0" lvl="1" indent="-359714" algn="l" rtl="0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■"/>
              <a:defRPr sz="2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11640" marR="0" lvl="2" indent="-349917" algn="l" rtl="0">
              <a:lnSpc>
                <a:spcPct val="100000"/>
              </a:lnSpc>
              <a:spcBef>
                <a:spcPts val="441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2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5520" marR="0" lvl="3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9401" marR="0" lvl="4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23281" marR="0" lvl="5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527161" marR="0" lvl="6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031041" marR="0" lvl="7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534921" marR="0" lvl="8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307645" y="7186459"/>
            <a:ext cx="769695" cy="37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4299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077450" cy="74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232692" y="1020636"/>
            <a:ext cx="4709753" cy="60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marR="0" lvl="0" indent="-389107" algn="l" rtl="0">
              <a:lnSpc>
                <a:spcPct val="100000"/>
              </a:lnSpc>
              <a:spcBef>
                <a:spcPts val="617"/>
              </a:spcBef>
              <a:spcAft>
                <a:spcPts val="0"/>
              </a:spcAft>
              <a:buClr>
                <a:schemeClr val="dk2"/>
              </a:buClr>
              <a:buSzPts val="1960"/>
              <a:buFont typeface="Noto Sans Symbols"/>
              <a:buChar char="■"/>
              <a:defRPr sz="308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07760" marR="0" lvl="1" indent="-369512" algn="l" rtl="0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■"/>
              <a:defRPr sz="26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11640" marR="0" lvl="2" indent="-349917" algn="l" rtl="0">
              <a:lnSpc>
                <a:spcPct val="100000"/>
              </a:lnSpc>
              <a:spcBef>
                <a:spcPts val="441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2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5520" marR="0" lvl="3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9401" marR="0" lvl="4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23281" marR="0" lvl="5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527161" marR="0" lvl="6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031041" marR="0" lvl="7" indent="-340118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534921" marR="0" lvl="8" indent="-340118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5110458" y="1020636"/>
            <a:ext cx="4711406" cy="60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marR="0" lvl="0" indent="-389107" algn="l" rtl="0">
              <a:lnSpc>
                <a:spcPct val="100000"/>
              </a:lnSpc>
              <a:spcBef>
                <a:spcPts val="617"/>
              </a:spcBef>
              <a:spcAft>
                <a:spcPts val="0"/>
              </a:spcAft>
              <a:buClr>
                <a:schemeClr val="dk2"/>
              </a:buClr>
              <a:buSzPts val="1960"/>
              <a:buFont typeface="Noto Sans Symbols"/>
              <a:buChar char="■"/>
              <a:defRPr sz="308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07760" marR="0" lvl="1" indent="-369512" algn="l" rtl="0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■"/>
              <a:defRPr sz="26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11640" marR="0" lvl="2" indent="-349917" algn="l" rtl="0">
              <a:lnSpc>
                <a:spcPct val="100000"/>
              </a:lnSpc>
              <a:spcBef>
                <a:spcPts val="441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2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5520" marR="0" lvl="3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9401" marR="0" lvl="4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23281" marR="0" lvl="5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527161" marR="0" lvl="6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031041" marR="0" lvl="7" indent="-340118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534921" marR="0" lvl="8" indent="-340118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9307645" y="7186459"/>
            <a:ext cx="769695" cy="37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645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892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32697" y="1020621"/>
            <a:ext cx="4361605" cy="60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marR="0" lvl="0" indent="-369512" algn="l" rtl="0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●"/>
              <a:defRPr sz="26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07760" marR="0" lvl="1" indent="-359714" algn="l" rtl="0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11640" marR="0" lvl="2" indent="-349917" algn="l" rtl="0">
              <a:lnSpc>
                <a:spcPct val="100000"/>
              </a:lnSpc>
              <a:spcBef>
                <a:spcPts val="441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2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5520" marR="0" lvl="3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●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9401" marR="0" lvl="4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23281" marR="0" lvl="5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527161" marR="0" lvl="6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031041" marR="0" lvl="7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534921" marR="0" lvl="8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4785018" y="1004263"/>
            <a:ext cx="4361605" cy="601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880" marR="0" lvl="0" indent="-369512" algn="l" rtl="0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●"/>
              <a:defRPr sz="26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07760" marR="0" lvl="1" indent="-359714" algn="l" rtl="0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11640" marR="0" lvl="2" indent="-349917" algn="l" rtl="0">
              <a:lnSpc>
                <a:spcPct val="100000"/>
              </a:lnSpc>
              <a:spcBef>
                <a:spcPts val="441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sz="22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15520" marR="0" lvl="3" indent="-340119" algn="l" rtl="0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●"/>
              <a:defRPr sz="198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9401" marR="0" lvl="4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23281" marR="0" lvl="5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527161" marR="0" lvl="6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031041" marR="0" lvl="7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534921" marR="0" lvl="8" indent="-330321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sz="1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077450" cy="74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27" b="1" i="0" u="none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2" name="Google Shape;72;p16"/>
          <p:cNvCxnSpPr/>
          <p:nvPr/>
        </p:nvCxnSpPr>
        <p:spPr>
          <a:xfrm>
            <a:off x="-8762" y="742390"/>
            <a:ext cx="10094973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3198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8458200" y="529200"/>
            <a:ext cx="1827360" cy="227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7"/>
          <a:stretch/>
        </p:blipFill>
        <p:spPr>
          <a:xfrm>
            <a:off x="8056440" y="7122600"/>
            <a:ext cx="1327320" cy="428760"/>
          </a:xfrm>
          <a:prstGeom prst="rect">
            <a:avLst/>
          </a:prstGeom>
          <a:ln>
            <a:noFill/>
          </a:ln>
        </p:spPr>
      </p:pic>
      <p:sp>
        <p:nvSpPr>
          <p:cNvPr id="3" name="Line 3"/>
          <p:cNvSpPr/>
          <p:nvPr/>
        </p:nvSpPr>
        <p:spPr>
          <a:xfrm>
            <a:off x="18360" y="685800"/>
            <a:ext cx="10058400" cy="360"/>
          </a:xfrm>
          <a:prstGeom prst="line">
            <a:avLst/>
          </a:prstGeom>
          <a:ln w="57240">
            <a:solidFill>
              <a:srgbClr val="0000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600760" y="7208280"/>
            <a:ext cx="1188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fld id="{11F1C941-8105-4910-9550-F1D1F698FF19}" type="slidenum">
              <a:rPr lang="en-US" sz="1400" b="0" strike="noStrike" spc="-1">
                <a:solidFill>
                  <a:srgbClr val="000000"/>
                </a:solidFill>
                <a:latin typeface="ARiel"/>
                <a:ea typeface="DejaVu Sans"/>
              </a:rPr>
              <a:t>‹#›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18"/>
          <a:stretch/>
        </p:blipFill>
        <p:spPr>
          <a:xfrm>
            <a:off x="7076880" y="7168680"/>
            <a:ext cx="822600" cy="352800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  <p:sldLayoutId id="2147483687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30AE6-C0DA-5149-ACF4-E1177E29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13EB8-AE34-B543-AA7E-F7A7154FE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A9A6C-8C01-4242-BA7C-6D5D43170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7FFBF-7EE5-2945-9792-8968003DDC73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C0C6-1DF5-8E4E-BC0D-C16D41D1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170FF-9478-6E42-8CB7-98A345AC1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DABD-CF72-8C41-A0F5-B50E9AA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5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4D7D4-1877-F54B-98CB-010B85786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35E17-E2F7-5C4A-943B-9E015CD9140D}" type="datetimeFigureOut">
              <a:rPr lang="en-US" smtClean="0"/>
              <a:t>8/3/23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8A42CA-6AA1-4E45-AEC7-FBF75E92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2BD0-D928-5246-A9FF-8E0D1AE953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CD349A-5BF7-DB4F-863C-15AB6EA3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58285B5-01E8-3E4E-BD9C-000D7BC66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2E16B5BA-6B55-0740-A6D0-2B7DDBBE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0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3520" y="654352"/>
            <a:ext cx="9390411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3520" y="1694565"/>
            <a:ext cx="9390411" cy="50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37355" y="6856656"/>
            <a:ext cx="604713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102">
                <a:solidFill>
                  <a:schemeClr val="dk2"/>
                </a:solidFill>
              </a:defRPr>
            </a:lvl1pPr>
            <a:lvl2pPr lvl="1" algn="r" rtl="0">
              <a:buNone/>
              <a:defRPr sz="1102">
                <a:solidFill>
                  <a:schemeClr val="dk2"/>
                </a:solidFill>
              </a:defRPr>
            </a:lvl2pPr>
            <a:lvl3pPr lvl="2" algn="r" rtl="0">
              <a:buNone/>
              <a:defRPr sz="1102">
                <a:solidFill>
                  <a:schemeClr val="dk2"/>
                </a:solidFill>
              </a:defRPr>
            </a:lvl3pPr>
            <a:lvl4pPr lvl="3" algn="r" rtl="0">
              <a:buNone/>
              <a:defRPr sz="1102">
                <a:solidFill>
                  <a:schemeClr val="dk2"/>
                </a:solidFill>
              </a:defRPr>
            </a:lvl4pPr>
            <a:lvl5pPr lvl="4" algn="r" rtl="0">
              <a:buNone/>
              <a:defRPr sz="1102">
                <a:solidFill>
                  <a:schemeClr val="dk2"/>
                </a:solidFill>
              </a:defRPr>
            </a:lvl5pPr>
            <a:lvl6pPr lvl="5" algn="r" rtl="0">
              <a:buNone/>
              <a:defRPr sz="1102">
                <a:solidFill>
                  <a:schemeClr val="dk2"/>
                </a:solidFill>
              </a:defRPr>
            </a:lvl6pPr>
            <a:lvl7pPr lvl="6" algn="r" rtl="0">
              <a:buNone/>
              <a:defRPr sz="1102">
                <a:solidFill>
                  <a:schemeClr val="dk2"/>
                </a:solidFill>
              </a:defRPr>
            </a:lvl7pPr>
            <a:lvl8pPr lvl="7" algn="r" rtl="0">
              <a:buNone/>
              <a:defRPr sz="1102">
                <a:solidFill>
                  <a:schemeClr val="dk2"/>
                </a:solidFill>
              </a:defRPr>
            </a:lvl8pPr>
            <a:lvl9pPr lvl="8" algn="r" rtl="0">
              <a:buNone/>
              <a:defRPr sz="110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6139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tif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d.jlab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olid.jlab.org/experiments.html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olid.jlab.org/experiments.html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16955"/>
            <a:ext cx="10077450" cy="5553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</a:rPr>
              <a:t>GPD Physics with </a:t>
            </a:r>
            <a:r>
              <a:rPr lang="en-US" sz="3200" spc="-1" dirty="0" err="1">
                <a:solidFill>
                  <a:srgbClr val="000000"/>
                </a:solidFill>
              </a:rPr>
              <a:t>SoLID</a:t>
            </a:r>
            <a:endParaRPr lang="en-US" sz="3200" spc="-1" dirty="0">
              <a:solidFill>
                <a:srgbClr val="000000"/>
              </a:solidFill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5126715" y="1600674"/>
            <a:ext cx="4258613" cy="800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400" spc="-1" dirty="0">
                <a:latin typeface="ARial"/>
              </a:rPr>
              <a:t>J. P. Chen, </a:t>
            </a:r>
            <a:r>
              <a:rPr lang="en-US" sz="2400" b="0" strike="noStrike" spc="-1" dirty="0">
                <a:latin typeface="ARial"/>
              </a:rPr>
              <a:t>Jefferson </a:t>
            </a:r>
            <a:r>
              <a:rPr lang="en-US" sz="2400" spc="-1" dirty="0">
                <a:latin typeface="ARial"/>
              </a:rPr>
              <a:t>Lab</a:t>
            </a:r>
          </a:p>
          <a:p>
            <a:pPr algn="ctr"/>
            <a:r>
              <a:rPr lang="en-US" sz="2400" spc="-1" dirty="0">
                <a:latin typeface="ARial"/>
              </a:rPr>
              <a:t>For the </a:t>
            </a:r>
            <a:r>
              <a:rPr lang="en-US" sz="2400" spc="-1" dirty="0" err="1">
                <a:latin typeface="ARial"/>
              </a:rPr>
              <a:t>SoLID</a:t>
            </a:r>
            <a:r>
              <a:rPr lang="en-US" sz="2400" spc="-1" dirty="0">
                <a:latin typeface="ARial"/>
              </a:rPr>
              <a:t> Collaboration </a:t>
            </a:r>
          </a:p>
        </p:txBody>
      </p:sp>
      <p:pic>
        <p:nvPicPr>
          <p:cNvPr id="46" name="Picture 45"/>
          <p:cNvPicPr/>
          <p:nvPr/>
        </p:nvPicPr>
        <p:blipFill rotWithShape="1">
          <a:blip r:embed="rId3"/>
          <a:srcRect t="-637" r="31734" b="-1"/>
          <a:stretch/>
        </p:blipFill>
        <p:spPr>
          <a:xfrm>
            <a:off x="888196" y="1317404"/>
            <a:ext cx="3711639" cy="2247900"/>
          </a:xfrm>
          <a:prstGeom prst="rect">
            <a:avLst/>
          </a:prstGeom>
          <a:ln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5126715" y="3035204"/>
            <a:ext cx="4494956" cy="7893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000" spc="-1" dirty="0">
                <a:solidFill>
                  <a:srgbClr val="000000"/>
                </a:solidFill>
                <a:latin typeface="ARial"/>
                <a:ea typeface="ＭＳ Ｐゴシック"/>
              </a:rPr>
              <a:t>Tomography_Workshop_2023</a:t>
            </a:r>
          </a:p>
          <a:p>
            <a:pPr algn="ctr"/>
            <a:r>
              <a:rPr lang="en-US" sz="2000" spc="-1" dirty="0">
                <a:solidFill>
                  <a:srgbClr val="000000"/>
                </a:solidFill>
                <a:latin typeface="ARial"/>
                <a:ea typeface="ＭＳ Ｐゴシック"/>
              </a:rPr>
              <a:t>Jefferson Lab, August 7-11, 2023</a:t>
            </a:r>
          </a:p>
          <a:p>
            <a:pPr algn="ctr"/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E7282F-2838-434C-AB5A-2A952BD8054F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55AF22-0CA4-2D45-8EFD-1B390E5B22A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03748" y="3825615"/>
            <a:ext cx="1686040" cy="78937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BADA24-BB0C-3E71-5AD3-06709A8B1A9A}"/>
              </a:ext>
            </a:extLst>
          </p:cNvPr>
          <p:cNvSpPr/>
          <p:nvPr/>
        </p:nvSpPr>
        <p:spPr>
          <a:xfrm>
            <a:off x="148673" y="5117086"/>
            <a:ext cx="9780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latin typeface="ARial"/>
              </a:rPr>
              <a:t>Acknowledgement: Thanks to Z. Ye, Z. Zhao, A. </a:t>
            </a:r>
            <a:r>
              <a:rPr lang="en-US" spc="-1" dirty="0" err="1">
                <a:latin typeface="ARial"/>
              </a:rPr>
              <a:t>Camsonne</a:t>
            </a:r>
            <a:r>
              <a:rPr lang="en-US" spc="-1" dirty="0">
                <a:latin typeface="ARial"/>
              </a:rPr>
              <a:t>, M. Boer, G. Hubert, and many others for helping with slides and for their efforts in developing the </a:t>
            </a:r>
            <a:r>
              <a:rPr lang="en-US" spc="-1" dirty="0" err="1">
                <a:latin typeface="ARial"/>
              </a:rPr>
              <a:t>SoLID</a:t>
            </a:r>
            <a:r>
              <a:rPr lang="en-US" spc="-1" dirty="0">
                <a:latin typeface="ARial"/>
              </a:rPr>
              <a:t> GPD Program</a:t>
            </a:r>
            <a:endParaRPr lang="en-US" spc="-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1543580" y="86618"/>
            <a:ext cx="6990289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strike="noStrike" spc="-1" dirty="0">
                <a:ea typeface="DejaVu Sans"/>
              </a:rPr>
              <a:t>Overview of </a:t>
            </a:r>
            <a:r>
              <a:rPr lang="en-US" sz="3200" strike="noStrike" spc="-1" dirty="0" err="1">
                <a:ea typeface="DejaVu Sans"/>
              </a:rPr>
              <a:t>SoLID</a:t>
            </a:r>
            <a:r>
              <a:rPr lang="en-US" sz="3200" strike="noStrike" spc="-1" dirty="0">
                <a:ea typeface="DejaVu Sans"/>
              </a:rPr>
              <a:t> GPD Experiments</a:t>
            </a:r>
            <a:endParaRPr lang="en-US" sz="3200" strike="noStrike" spc="-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F668D1-5F5C-BC79-0192-94312E7B9C08}"/>
              </a:ext>
            </a:extLst>
          </p:cNvPr>
          <p:cNvSpPr txBox="1">
            <a:spLocks/>
          </p:cNvSpPr>
          <p:nvPr/>
        </p:nvSpPr>
        <p:spPr>
          <a:xfrm>
            <a:off x="416336" y="836070"/>
            <a:ext cx="9442649" cy="64153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Advantages of </a:t>
            </a:r>
            <a:r>
              <a:rPr lang="en-US" sz="2000" b="1" dirty="0" err="1">
                <a:solidFill>
                  <a:srgbClr val="FF0000"/>
                </a:solidFill>
              </a:rPr>
              <a:t>SoLID</a:t>
            </a:r>
            <a:r>
              <a:rPr lang="en-US" sz="2000" b="1" dirty="0">
                <a:solidFill>
                  <a:srgbClr val="FF0000"/>
                </a:solidFill>
              </a:rPr>
              <a:t>:  </a:t>
            </a:r>
            <a:r>
              <a:rPr lang="en-US" sz="2000" b="1" dirty="0">
                <a:solidFill>
                  <a:srgbClr val="0070C0"/>
                </a:solidFill>
              </a:rPr>
              <a:t>high luminosity and large acceptance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                                        2</a:t>
            </a:r>
            <a:r>
              <a:rPr lang="en-US" sz="2000" b="1" dirty="0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US" sz="2000" b="1" dirty="0">
                <a:solidFill>
                  <a:srgbClr val="0070C0"/>
                </a:solidFill>
              </a:rPr>
              <a:t> azimuthal angle acceptance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       		            polarized p/n(</a:t>
            </a:r>
            <a:r>
              <a:rPr lang="en-US" sz="2000" b="1" baseline="30000" dirty="0">
                <a:solidFill>
                  <a:srgbClr val="0070C0"/>
                </a:solidFill>
              </a:rPr>
              <a:t>3</a:t>
            </a:r>
            <a:r>
              <a:rPr lang="en-US" sz="2000" b="1" dirty="0">
                <a:solidFill>
                  <a:srgbClr val="0070C0"/>
                </a:solidFill>
              </a:rPr>
              <a:t>He) targets in both T/L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DVMP (exclusive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2000" b="1" dirty="0">
                <a:solidFill>
                  <a:srgbClr val="FF0000"/>
                </a:solidFill>
              </a:rPr>
              <a:t>- production on transversely polarized neutron/</a:t>
            </a:r>
            <a:r>
              <a:rPr lang="en-US" sz="2000" b="1" baseline="30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He) </a:t>
            </a:r>
          </a:p>
          <a:p>
            <a:pPr marL="0" indent="0">
              <a:buNone/>
            </a:pPr>
            <a:r>
              <a:rPr lang="en-US" sz="1800" dirty="0"/>
              <a:t>    Spokespersons: G. Huber (contact), Z. Ahmed, Z. Ye 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b="1" dirty="0"/>
              <a:t>Approved</a:t>
            </a:r>
            <a:r>
              <a:rPr lang="en-US" sz="1800" dirty="0"/>
              <a:t> run-group with SIDIS transversely polarized neutron/</a:t>
            </a:r>
            <a:r>
              <a:rPr lang="en-US" sz="1800" baseline="30000" dirty="0"/>
              <a:t>3</a:t>
            </a:r>
            <a:r>
              <a:rPr lang="en-US" sz="1800" dirty="0"/>
              <a:t>He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2000" b="1" dirty="0"/>
              <a:t>DVSC with transversely polarized nucleon targets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1800" dirty="0" err="1"/>
              <a:t>Zhihong</a:t>
            </a:r>
            <a:r>
              <a:rPr lang="en-US" sz="1800" dirty="0"/>
              <a:t> Ye et al. Under study. Add </a:t>
            </a:r>
            <a:r>
              <a:rPr lang="en-US" sz="1800" b="1" dirty="0">
                <a:solidFill>
                  <a:srgbClr val="00B0F0"/>
                </a:solidFill>
              </a:rPr>
              <a:t>recoil detector</a:t>
            </a:r>
            <a:r>
              <a:rPr lang="en-US" sz="1800" dirty="0"/>
              <a:t>?</a:t>
            </a:r>
          </a:p>
          <a:p>
            <a:pPr marL="0" indent="0">
              <a:buNone/>
            </a:pPr>
            <a:endParaRPr lang="en-US" sz="9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TCS (pol beam on </a:t>
            </a:r>
            <a:r>
              <a:rPr lang="en-US" sz="2000" b="1" dirty="0" err="1">
                <a:solidFill>
                  <a:srgbClr val="FF0000"/>
                </a:solidFill>
              </a:rPr>
              <a:t>unpol</a:t>
            </a:r>
            <a:r>
              <a:rPr lang="en-US" sz="2000" b="1" dirty="0">
                <a:solidFill>
                  <a:srgbClr val="FF0000"/>
                </a:solidFill>
              </a:rPr>
              <a:t> LH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   </a:t>
            </a:r>
            <a:r>
              <a:rPr lang="en-US" sz="1800" dirty="0"/>
              <a:t>Spokespersons:  M. </a:t>
            </a:r>
            <a:r>
              <a:rPr lang="en-US" sz="1800" dirty="0" err="1"/>
              <a:t>Beor</a:t>
            </a:r>
            <a:r>
              <a:rPr lang="en-US" sz="1800" dirty="0"/>
              <a:t>, P. Nadel-</a:t>
            </a:r>
            <a:r>
              <a:rPr lang="en-US" sz="1800" dirty="0" err="1"/>
              <a:t>Turonski</a:t>
            </a:r>
            <a:r>
              <a:rPr lang="en-US" sz="1800" dirty="0"/>
              <a:t>, J. Zhang, Z. W. Zhao (contact)</a:t>
            </a:r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en-US" sz="1800" b="1" dirty="0"/>
              <a:t>Approved</a:t>
            </a:r>
            <a:r>
              <a:rPr lang="en-US" sz="1800" dirty="0"/>
              <a:t> run group with J/</a:t>
            </a:r>
            <a:r>
              <a:rPr lang="en-US" sz="1800" dirty="0">
                <a:latin typeface="Symbol" pitchFamily="2" charset="2"/>
              </a:rPr>
              <a:t>y</a:t>
            </a:r>
            <a:r>
              <a:rPr lang="en-US" sz="1800" dirty="0"/>
              <a:t> threshold production on LH</a:t>
            </a:r>
            <a:r>
              <a:rPr lang="en-US" sz="1800" baseline="-25000" dirty="0"/>
              <a:t>2</a:t>
            </a:r>
          </a:p>
          <a:p>
            <a:pPr marL="0" indent="0">
              <a:buNone/>
            </a:pPr>
            <a:endParaRPr lang="en-US" sz="900" baseline="-25000" dirty="0"/>
          </a:p>
          <a:p>
            <a:r>
              <a:rPr lang="en-US" sz="1800" b="1" dirty="0">
                <a:solidFill>
                  <a:srgbClr val="0070C0"/>
                </a:solidFill>
              </a:rPr>
              <a:t>LOI’s: 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DDVCS</a:t>
            </a:r>
          </a:p>
          <a:p>
            <a:pPr marL="0" indent="0">
              <a:buNone/>
            </a:pPr>
            <a:r>
              <a:rPr lang="en-US" sz="1800" b="1" dirty="0"/>
              <a:t>  </a:t>
            </a:r>
            <a:r>
              <a:rPr lang="en-US" sz="1800" dirty="0"/>
              <a:t>Spokespersons: A. </a:t>
            </a:r>
            <a:r>
              <a:rPr lang="en-US" sz="1800" dirty="0" err="1"/>
              <a:t>Camsonne</a:t>
            </a:r>
            <a:r>
              <a:rPr lang="en-US" sz="1800" dirty="0"/>
              <a:t> (contact), M. Boer, E. </a:t>
            </a:r>
            <a:r>
              <a:rPr lang="en-US" sz="1800" dirty="0" err="1"/>
              <a:t>Voutier</a:t>
            </a:r>
            <a:r>
              <a:rPr lang="en-US" sz="1800" dirty="0"/>
              <a:t>, Z. Zhao, </a:t>
            </a:r>
          </a:p>
          <a:p>
            <a:pPr marL="0" indent="0">
              <a:buNone/>
            </a:pPr>
            <a:r>
              <a:rPr lang="en-US" sz="1800" dirty="0"/>
              <a:t>  (talk on Wednesday by Z. Zhao).    Add </a:t>
            </a:r>
            <a:r>
              <a:rPr lang="en-US" sz="1800" b="1" dirty="0">
                <a:solidFill>
                  <a:srgbClr val="00B0F0"/>
                </a:solidFill>
              </a:rPr>
              <a:t>muon detector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Backward DVCS: B. Li (talk on Wednesday)</a:t>
            </a:r>
          </a:p>
          <a:p>
            <a:r>
              <a:rPr lang="en-US" sz="1800" dirty="0"/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3930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p15="http://schemas.microsoft.com/office/powerpoint/2012/main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6FB6-2AD5-F76A-F5B2-1FFBDCE7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65" y="119541"/>
            <a:ext cx="9069120" cy="480198"/>
          </a:xfrm>
        </p:spPr>
        <p:txBody>
          <a:bodyPr/>
          <a:lstStyle/>
          <a:p>
            <a:pPr algn="ctr"/>
            <a:r>
              <a:rPr lang="en-US" sz="2800" dirty="0" err="1"/>
              <a:t>SoLID</a:t>
            </a:r>
            <a:r>
              <a:rPr lang="en-US" sz="2800" dirty="0"/>
              <a:t> DVMP on Transversely Polarized n/</a:t>
            </a:r>
            <a:r>
              <a:rPr lang="en-US" sz="2800" baseline="30000" dirty="0"/>
              <a:t>3</a:t>
            </a:r>
            <a:r>
              <a:rPr lang="en-US" sz="2800" dirty="0"/>
              <a:t>He</a:t>
            </a:r>
          </a:p>
        </p:txBody>
      </p:sp>
      <p:pic>
        <p:nvPicPr>
          <p:cNvPr id="4" name="Picture 3" descr="SoLID_setup_20160804_SIDIS_He3_coil_baseline.pdf">
            <a:extLst>
              <a:ext uri="{FF2B5EF4-FFF2-40B4-BE49-F238E27FC236}">
                <a16:creationId xmlns:a16="http://schemas.microsoft.com/office/drawing/2014/main" id="{EEE654A0-35DA-5ECE-6B20-78173D827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53" y="909399"/>
            <a:ext cx="6372777" cy="4779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CD115-8F2E-9ADC-36B9-B35189CA4C4C}"/>
              </a:ext>
            </a:extLst>
          </p:cNvPr>
          <p:cNvSpPr txBox="1"/>
          <p:nvPr/>
        </p:nvSpPr>
        <p:spPr>
          <a:xfrm>
            <a:off x="-219075" y="5688983"/>
            <a:ext cx="9944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E12-10-006: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Single Spin Asymmetries on Transversely polarized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@ 90 days,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A</a:t>
            </a:r>
          </a:p>
          <a:p>
            <a:pPr lvl="1">
              <a:defRPr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i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E12-10-006B: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Deep Virtual Exclusive π</a:t>
            </a:r>
            <a:r>
              <a:rPr lang="en-US" altLang="en-US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Transversely Polarized n 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E12-11-007: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Single and Double Spin Asymmetries on longitudinally polarized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@ 35 days,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A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E12-11-108: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Single Spin Asymmetries on Transversely Polarized Proton @120 days,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A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BECB-DD39-78E0-B7BF-6F5DE8B7F266}"/>
              </a:ext>
            </a:extLst>
          </p:cNvPr>
          <p:cNvSpPr txBox="1"/>
          <p:nvPr/>
        </p:nvSpPr>
        <p:spPr>
          <a:xfrm>
            <a:off x="2743200" y="932939"/>
            <a:ext cx="4622206" cy="4770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SIDIS and DVMP setup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64106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5410B74F-3755-4763-9814-EC41B4A4E1D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86418" y="4771411"/>
            <a:ext cx="5402130" cy="1071344"/>
          </a:xfrm>
          <a:prstGeom prst="rect">
            <a:avLst/>
          </a:prstGeom>
          <a:noFill/>
          <a:ln>
            <a:noFill/>
          </a:ln>
        </p:spPr>
        <p:txBody>
          <a:bodyPr lIns="188913" tIns="37783" rIns="75564" bIns="37783" anchor="t"/>
          <a:lstStyle>
            <a:lvl1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36201" indent="-23620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en-US" sz="1653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DVMP w/ asymmetries:</a:t>
            </a:r>
          </a:p>
          <a:p>
            <a:pPr marL="614122" lvl="1" indent="-23620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A</a:t>
            </a:r>
            <a:r>
              <a:rPr lang="en-US" altLang="en-US" sz="1488" b="0" baseline="-2500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L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┴ displays factorization even at only Q</a:t>
            </a:r>
            <a:r>
              <a:rPr lang="en-US" altLang="en-US" sz="1488" b="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2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~2-4 GeV</a:t>
            </a:r>
            <a:r>
              <a:rPr lang="en-US" altLang="en-US" sz="1488" b="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2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98767D26-2D07-4C97-AF15-8DB0758BC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91" y="3137442"/>
            <a:ext cx="3387509" cy="392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354F34-1DF8-46B0-A546-91F73CEE076B}"/>
              </a:ext>
            </a:extLst>
          </p:cNvPr>
          <p:cNvSpPr txBox="1"/>
          <p:nvPr/>
        </p:nvSpPr>
        <p:spPr>
          <a:xfrm>
            <a:off x="572977" y="6538910"/>
            <a:ext cx="4039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i="1" dirty="0">
                <a:latin typeface="Comic Sans MS" panose="030F0702030302020204" pitchFamily="66" charset="0"/>
                <a:ea typeface="Times" charset="0"/>
                <a:cs typeface="Times" charset="0"/>
              </a:rPr>
              <a:t> </a:t>
            </a:r>
            <a:r>
              <a:rPr lang="en-US" altLang="en-US" sz="1200" dirty="0" err="1">
                <a:ea typeface="Times" charset="0"/>
                <a:cs typeface="Times" charset="0"/>
              </a:rPr>
              <a:t>Belitsky</a:t>
            </a:r>
            <a:r>
              <a:rPr lang="en-US" altLang="en-US" sz="1200" dirty="0">
                <a:ea typeface="Times" charset="0"/>
                <a:cs typeface="Times" charset="0"/>
              </a:rPr>
              <a:t> &amp; </a:t>
            </a:r>
            <a:r>
              <a:rPr lang="en-US" altLang="en-US" sz="1200" dirty="0" err="1">
                <a:ea typeface="Times" charset="0"/>
                <a:cs typeface="Times" charset="0"/>
              </a:rPr>
              <a:t>Műller</a:t>
            </a:r>
            <a:r>
              <a:rPr lang="en-US" altLang="en-US" sz="1200" dirty="0">
                <a:ea typeface="Times" charset="0"/>
                <a:cs typeface="Times" charset="0"/>
              </a:rPr>
              <a:t> PLB 513(2001)349, CIPANP 2003).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8">
                <a:extLst>
                  <a:ext uri="{FF2B5EF4-FFF2-40B4-BE49-F238E27FC236}">
                    <a16:creationId xmlns:a16="http://schemas.microsoft.com/office/drawing/2014/main" id="{91FFBCE5-42C6-4D03-A8AF-A714B094B403}"/>
                  </a:ext>
                </a:extLst>
              </p:cNvPr>
              <p:cNvSpPr>
                <a:spLocks noRot="1" noChangeArrowheads="1"/>
              </p:cNvSpPr>
              <p:nvPr/>
            </p:nvSpPr>
            <p:spPr bwMode="auto">
              <a:xfrm>
                <a:off x="386418" y="1023940"/>
                <a:ext cx="6743252" cy="143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88913" tIns="37783" rIns="75564" bIns="37783" anchor="t"/>
              <a:lstStyle>
                <a:lvl1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36201" indent="-236201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sz="1653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rPr>
                  <a:t>DVM</a:t>
                </a:r>
                <a:r>
                  <a:rPr lang="en-US" altLang="en-US" sz="1488" b="0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P advantages:</a:t>
                </a:r>
              </a:p>
              <a:p>
                <a:pPr marL="614122" lvl="1" indent="-236201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488" b="0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Direct probe of quark flavor</a:t>
                </a:r>
              </a:p>
              <a:p>
                <a:pPr marL="614122" lvl="1" indent="-236201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488" b="0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Vector mesons sensitive to </a:t>
                </a:r>
                <a:r>
                  <a:rPr lang="en-US" altLang="en-US" sz="1488" i="1" dirty="0">
                    <a:solidFill>
                      <a:srgbClr val="002060"/>
                    </a:solidFill>
                    <a:latin typeface="+mn-lt"/>
                    <a:cs typeface="Times New Roman" panose="02020603050405020304" pitchFamily="18" charset="0"/>
                  </a:rPr>
                  <a:t>H</a:t>
                </a:r>
                <a:r>
                  <a:rPr lang="en-US" altLang="en-US" sz="1488" b="0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en-US" sz="1488" i="1" dirty="0">
                    <a:solidFill>
                      <a:srgbClr val="002060"/>
                    </a:solidFill>
                    <a:latin typeface="+mn-lt"/>
                    <a:cs typeface="Times New Roman" panose="02020603050405020304" pitchFamily="18" charset="0"/>
                  </a:rPr>
                  <a:t>E</a:t>
                </a:r>
              </a:p>
              <a:p>
                <a:pPr marL="614122" lvl="1" indent="-236201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488" dirty="0" err="1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Pseudoscaler</a:t>
                </a:r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 mesons sensitive to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88" i="1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r>
                          <a:rPr lang="en-US" sz="1488" b="1" i="1">
                            <a:solidFill>
                              <a:srgbClr val="002060"/>
                            </a:solidFill>
                            <a:latin typeface="+mn-lt"/>
                          </a:rPr>
                          <m:t>𝑯</m:t>
                        </m:r>
                      </m:e>
                    </m:acc>
                    <m:r>
                      <a:rPr lang="en-US" sz="1488" b="1" i="1">
                        <a:solidFill>
                          <a:srgbClr val="002060"/>
                        </a:solidFill>
                        <a:latin typeface="+mn-lt"/>
                      </a:rPr>
                      <m:t> </m:t>
                    </m:r>
                  </m:oMath>
                </a14:m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88" i="1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r>
                          <a:rPr lang="en-US" sz="1488" b="1" i="1">
                            <a:solidFill>
                              <a:srgbClr val="002060"/>
                            </a:solidFill>
                            <a:latin typeface="+mn-lt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 (uniquely w/ neutron)</a:t>
                </a:r>
              </a:p>
              <a:p>
                <a:pPr marL="614122" lvl="1" indent="-236201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" charset="0"/>
                    <a:cs typeface="Times New Roman" panose="02020603050405020304" pitchFamily="18" charset="0"/>
                  </a:rPr>
                  <a:t>Sensitive to transverse GPDs</a:t>
                </a:r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 New Roman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88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𝑯</m:t>
                        </m:r>
                      </m:e>
                      <m:sub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𝑻</m:t>
                        </m:r>
                      </m:sub>
                    </m:sSub>
                    <m:r>
                      <a:rPr lang="en-US" altLang="en-US" sz="1488" b="1" i="1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88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𝑬</m:t>
                        </m:r>
                      </m:e>
                      <m:sub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𝑻</m:t>
                        </m:r>
                      </m:sub>
                    </m:sSub>
                    <m:r>
                      <a:rPr lang="en-US" altLang="en-US" sz="1488" b="1" i="1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Times New Roman" charset="0"/>
                        <a:cs typeface="Times New Roman" charset="0"/>
                      </a:rPr>
                      <m:t>,</m:t>
                    </m:r>
                    <m:sSub>
                      <m:sSubPr>
                        <m:ctrlPr>
                          <a:rPr lang="en-US" altLang="en-US" sz="1488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en-US" sz="1488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+mn-lt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altLang="en-US" sz="1488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+mn-lt"/>
                                <a:ea typeface="Times New Roman" charset="0"/>
                                <a:cs typeface="Times New Roman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𝑻</m:t>
                        </m:r>
                      </m:sub>
                    </m:sSub>
                    <m:r>
                      <a:rPr lang="en-US" altLang="en-US" sz="1488" b="1" i="1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88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en-US" sz="1488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+mn-lt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altLang="en-US" sz="1488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+mn-lt"/>
                                <a:ea typeface="Times New Roman" charset="0"/>
                                <a:cs typeface="Times New Roman" charset="0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lang="en-US" altLang="en-US" sz="1488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+mn-lt"/>
                            <a:ea typeface="Times New Roman" charset="0"/>
                            <a:cs typeface="Times New Roman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en-US" sz="1488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Times New Roman" charset="0"/>
                    <a:cs typeface="Times New Roman" panose="02020603050405020304" pitchFamily="18" charset="0"/>
                  </a:rPr>
                  <a:t>) </a:t>
                </a:r>
                <a:endParaRPr lang="en-US" altLang="en-US" sz="1488" dirty="0">
                  <a:solidFill>
                    <a:schemeClr val="bg2">
                      <a:lumMod val="10000"/>
                    </a:schemeClr>
                  </a:solidFill>
                  <a:latin typeface="+mn-lt"/>
                  <a:ea typeface="Times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8">
                <a:extLst>
                  <a:ext uri="{FF2B5EF4-FFF2-40B4-BE49-F238E27FC236}">
                    <a16:creationId xmlns:a16="http://schemas.microsoft.com/office/drawing/2014/main" id="{91FFBCE5-42C6-4D03-A8AF-A714B094B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418" y="1023940"/>
                <a:ext cx="6743252" cy="1438392"/>
              </a:xfrm>
              <a:prstGeom prst="rect">
                <a:avLst/>
              </a:prstGeom>
              <a:blipFill>
                <a:blip r:embed="rId3"/>
                <a:stretch>
                  <a:fillRect t="-1754" b="-4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8">
            <a:extLst>
              <a:ext uri="{FF2B5EF4-FFF2-40B4-BE49-F238E27FC236}">
                <a16:creationId xmlns:a16="http://schemas.microsoft.com/office/drawing/2014/main" id="{F4883B2F-2E34-4837-A15E-CDCFA9659A76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86418" y="2755751"/>
            <a:ext cx="5832873" cy="1438392"/>
          </a:xfrm>
          <a:prstGeom prst="rect">
            <a:avLst/>
          </a:prstGeom>
          <a:noFill/>
          <a:ln>
            <a:noFill/>
          </a:ln>
        </p:spPr>
        <p:txBody>
          <a:bodyPr lIns="188913" tIns="37783" rIns="75564" bIns="37783" anchor="t"/>
          <a:lstStyle>
            <a:lvl1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36201" indent="-236201"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en-US" sz="1653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DVM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P disadvantages:</a:t>
            </a:r>
          </a:p>
          <a:p>
            <a:pPr marL="614122" lvl="1" indent="-236201"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Usually requires Q</a:t>
            </a:r>
            <a:r>
              <a:rPr lang="en-US" altLang="en-US" sz="1488" b="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2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 ~10 GeV</a:t>
            </a:r>
            <a:r>
              <a:rPr lang="en-US" altLang="en-US" sz="1488" b="0" baseline="3000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2</a:t>
            </a: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 for factorization</a:t>
            </a:r>
          </a:p>
          <a:p>
            <a:pPr marL="614122" lvl="1" indent="-236201"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Higher twist contaminations </a:t>
            </a:r>
          </a:p>
          <a:p>
            <a:pPr marL="614122" lvl="1" indent="-236201">
              <a:spcBef>
                <a:spcPct val="20000"/>
              </a:spcBef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en-US" sz="1488" b="0" dirty="0">
                <a:solidFill>
                  <a:schemeClr val="bg2">
                    <a:lumMod val="10000"/>
                  </a:schemeClr>
                </a:solidFill>
                <a:latin typeface="+mn-lt"/>
                <a:ea typeface="Times" charset="0"/>
                <a:cs typeface="Times New Roman" panose="02020603050405020304" pitchFamily="18" charset="0"/>
              </a:rPr>
              <a:t>Long. photons to link to GPD (LT separation)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F9FA54-21F7-46A2-8BFC-E29BA9940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7" y="3963243"/>
            <a:ext cx="5450214" cy="756098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D70A3228-ADF2-4F6F-B1B8-3DAC87EEB2FC}"/>
              </a:ext>
            </a:extLst>
          </p:cNvPr>
          <p:cNvSpPr/>
          <p:nvPr/>
        </p:nvSpPr>
        <p:spPr bwMode="auto">
          <a:xfrm>
            <a:off x="1479905" y="4081712"/>
            <a:ext cx="535672" cy="492307"/>
          </a:xfrm>
          <a:prstGeom prst="ellipse">
            <a:avLst/>
          </a:prstGeom>
          <a:solidFill>
            <a:srgbClr val="00B050">
              <a:alpha val="3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581" tIns="37790" rIns="75581" bIns="37790" numCol="1" rtlCol="0" anchor="t" anchorCtr="0" compatLnSpc="1">
            <a:prstTxWarp prst="textNoShape">
              <a:avLst/>
            </a:prstTxWarp>
          </a:bodyPr>
          <a:lstStyle/>
          <a:p>
            <a:pPr defTabSz="755843" fontAlgn="base">
              <a:spcBef>
                <a:spcPct val="0"/>
              </a:spcBef>
              <a:spcAft>
                <a:spcPct val="0"/>
              </a:spcAft>
            </a:pPr>
            <a:endParaRPr lang="en-US" sz="1488" dirty="0"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7BF842E-DCFC-40B1-8035-7944C1190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31" y="5652637"/>
            <a:ext cx="4158737" cy="767386"/>
          </a:xfrm>
          <a:prstGeom prst="rect">
            <a:avLst/>
          </a:prstGeom>
        </p:spPr>
      </p:pic>
      <p:sp>
        <p:nvSpPr>
          <p:cNvPr id="34" name="标题 1">
            <a:extLst>
              <a:ext uri="{FF2B5EF4-FFF2-40B4-BE49-F238E27FC236}">
                <a16:creationId xmlns:a16="http://schemas.microsoft.com/office/drawing/2014/main" id="{BA7B5C2C-624E-488B-8051-AF3406439148}"/>
              </a:ext>
            </a:extLst>
          </p:cNvPr>
          <p:cNvSpPr txBox="1">
            <a:spLocks/>
          </p:cNvSpPr>
          <p:nvPr/>
        </p:nvSpPr>
        <p:spPr>
          <a:xfrm>
            <a:off x="874643" y="150531"/>
            <a:ext cx="8110331" cy="422502"/>
          </a:xfrm>
          <a:prstGeom prst="rect">
            <a:avLst/>
          </a:prstGeom>
        </p:spPr>
        <p:txBody>
          <a:bodyPr vert="horz" lIns="75581" tIns="37790" rIns="75581" bIns="377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DVMP Cross Sections and Asymmetries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14DCB4-A322-DB3A-7FF8-ABEC50C02CDA}"/>
              </a:ext>
            </a:extLst>
          </p:cNvPr>
          <p:cNvGrpSpPr>
            <a:grpSpLocks/>
          </p:cNvGrpSpPr>
          <p:nvPr/>
        </p:nvGrpSpPr>
        <p:grpSpPr bwMode="auto">
          <a:xfrm>
            <a:off x="7350333" y="774700"/>
            <a:ext cx="2479467" cy="2184402"/>
            <a:chOff x="3600" y="480"/>
            <a:chExt cx="1776" cy="14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CDDC21-4F64-A521-8218-3D60141F3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480"/>
              <a:ext cx="1776" cy="1488"/>
              <a:chOff x="3216" y="1296"/>
              <a:chExt cx="2256" cy="1632"/>
            </a:xfrm>
          </p:grpSpPr>
          <p:sp>
            <p:nvSpPr>
              <p:cNvPr id="6" name="Rectangle 8">
                <a:extLst>
                  <a:ext uri="{FF2B5EF4-FFF2-40B4-BE49-F238E27FC236}">
                    <a16:creationId xmlns:a16="http://schemas.microsoft.com/office/drawing/2014/main" id="{F828880D-2433-9D51-AC12-DF5560BC0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2160" cy="15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" name="Picture 9">
                <a:extLst>
                  <a:ext uri="{FF2B5EF4-FFF2-40B4-BE49-F238E27FC236}">
                    <a16:creationId xmlns:a16="http://schemas.microsoft.com/office/drawing/2014/main" id="{6C45174A-76E2-146D-42E9-0DA736E1F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296"/>
                <a:ext cx="2160" cy="15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3FE9BBEC-7AB4-4A93-E6F1-4CFAF3F0A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1082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Factorization</a:t>
              </a:r>
            </a:p>
          </p:txBody>
        </p:sp>
        <p:graphicFrame>
          <p:nvGraphicFramePr>
            <p:cNvPr id="5" name="Object 11">
              <a:extLst>
                <a:ext uri="{FF2B5EF4-FFF2-40B4-BE49-F238E27FC236}">
                  <a16:creationId xmlns:a16="http://schemas.microsoft.com/office/drawing/2014/main" id="{7F7D6BD5-151C-E8EA-9877-EE72573351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00" y="1387"/>
            <a:ext cx="99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280" imgH="203040" progId="Equation.3">
                    <p:embed/>
                  </p:oleObj>
                </mc:Choice>
                <mc:Fallback>
                  <p:oleObj name="Equation" r:id="rId7" imgW="152280" imgH="203040" progId="Equation.3">
                    <p:embed/>
                    <p:pic>
                      <p:nvPicPr>
                        <p:cNvPr id="10" name="Object 11">
                          <a:extLst>
                            <a:ext uri="{FF2B5EF4-FFF2-40B4-BE49-F238E27FC236}">
                              <a16:creationId xmlns:a16="http://schemas.microsoft.com/office/drawing/2014/main" id="{E24BF1E0-3C66-95DE-EB17-07FFD21ACA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0" y="1387"/>
                          <a:ext cx="99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490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22AC9CF-1546-F90C-FF84-04DA0FA361A8}"/>
              </a:ext>
            </a:extLst>
          </p:cNvPr>
          <p:cNvSpPr/>
          <p:nvPr/>
        </p:nvSpPr>
        <p:spPr>
          <a:xfrm>
            <a:off x="34517" y="130129"/>
            <a:ext cx="9155520" cy="83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latin typeface="+mj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7B989B-1275-0415-D80E-E0972FE8D776}"/>
              </a:ext>
            </a:extLst>
          </p:cNvPr>
          <p:cNvSpPr txBox="1">
            <a:spLocks noChangeArrowheads="1"/>
          </p:cNvSpPr>
          <p:nvPr/>
        </p:nvSpPr>
        <p:spPr>
          <a:xfrm>
            <a:off x="353326" y="870192"/>
            <a:ext cx="5303837" cy="1501775"/>
          </a:xfrm>
          <a:prstGeom prst="rect">
            <a:avLst/>
          </a:prstGeom>
        </p:spPr>
        <p:txBody>
          <a:bodyPr/>
          <a:lstStyle/>
          <a:p>
            <a:pPr marL="230188" indent="-230188">
              <a:tabLst>
                <a:tab pos="111125" algn="l"/>
                <a:tab pos="230188" algn="l"/>
              </a:tabLst>
            </a:pPr>
            <a:r>
              <a:rPr lang="en-US" altLang="en-US" b="1" dirty="0"/>
              <a:t>Next Generation Study: Polarized GPD </a:t>
            </a:r>
            <a:r>
              <a:rPr lang="en-US" altLang="en-US" b="1" i="1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b="1" kern="0" dirty="0">
                <a:solidFill>
                  <a:sysClr val="windowText" lastClr="000000"/>
                </a:solidFill>
              </a:rPr>
              <a:t> </a:t>
            </a:r>
          </a:p>
          <a:p>
            <a:pPr marL="230188" indent="-230188">
              <a:tabLst>
                <a:tab pos="111125" algn="l"/>
                <a:tab pos="230188" algn="l"/>
              </a:tabLst>
            </a:pPr>
            <a:r>
              <a:rPr lang="en-US" altLang="en-US" b="1" kern="0" dirty="0">
                <a:solidFill>
                  <a:sysClr val="windowText" lastClr="000000"/>
                </a:solidFill>
              </a:rPr>
              <a:t>involves a helicity flip:</a:t>
            </a:r>
          </a:p>
          <a:p>
            <a:pPr marL="573088" lvl="1" indent="-228600">
              <a:tabLst>
                <a:tab pos="111125" algn="l"/>
                <a:tab pos="230188" algn="l"/>
              </a:tabLst>
            </a:pPr>
            <a:r>
              <a:rPr lang="en-US" altLang="en-US" kern="0" dirty="0">
                <a:solidFill>
                  <a:sysClr val="windowText" lastClr="000000"/>
                </a:solidFill>
              </a:rPr>
              <a:t>Depends on the spin difference between initial and final quarks.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8E40FED-8294-22E1-0724-4919FD4177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7412" y="2224056"/>
          <a:ext cx="383222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5840" imgH="469800" progId="Equation.DSMT4">
                  <p:embed/>
                </p:oleObj>
              </mc:Choice>
              <mc:Fallback>
                <p:oleObj name="Equation" r:id="rId2" imgW="1815840" imgH="469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8E40FED-8294-22E1-0724-4919FD4177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2" y="2224056"/>
                        <a:ext cx="3832225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4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75F2170-4747-4641-F3C9-D66B9EE42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3019425"/>
            <a:ext cx="556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000" i="1" baseline="-25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lang="en-US" alt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is highly uncertain because it is   negligible at the momentum transfer of </a:t>
            </a:r>
            <a:r>
              <a:rPr lang="el-GR" alt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-decay.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BC9667A7-699D-1A2C-D021-2BC052E2D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3705225"/>
            <a:ext cx="38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dirty="0"/>
              <a:t>~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510AB342-DC84-8B4A-48B3-E10D8ED96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277" y="742590"/>
            <a:ext cx="38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/>
              <a:t>~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0B2B2FA-6F04-8867-C15E-6173DB5F7921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695325" y="3857625"/>
            <a:ext cx="8839200" cy="1018352"/>
          </a:xfrm>
          <a:prstGeom prst="rect">
            <a:avLst/>
          </a:prstGeom>
        </p:spPr>
        <p:txBody>
          <a:bodyPr/>
          <a:lstStyle/>
          <a:p>
            <a:r>
              <a:rPr lang="en-US" altLang="en-US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b="1" kern="0" dirty="0"/>
              <a:t> not related to an already known </a:t>
            </a:r>
            <a:r>
              <a:rPr lang="en-US" altLang="en-US" b="1" kern="0" dirty="0" err="1"/>
              <a:t>parton</a:t>
            </a:r>
            <a:r>
              <a:rPr lang="en-US" altLang="en-US" b="1" kern="0" dirty="0"/>
              <a:t> distribution → essentially unknown.</a:t>
            </a:r>
          </a:p>
          <a:p>
            <a:r>
              <a:rPr lang="en-US" altLang="en-US" kern="0" dirty="0"/>
              <a:t>Experimental information can provide new nucleon structure information unlikely to be available from any other source</a:t>
            </a:r>
            <a:r>
              <a:rPr lang="en-US" altLang="en-US" kern="0" dirty="0">
                <a:solidFill>
                  <a:srgbClr val="A50021"/>
                </a:solidFill>
              </a:rPr>
              <a:t>.</a:t>
            </a:r>
            <a:endParaRPr lang="en-US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3EE5C1C-8EE6-9434-F630-580C648C52D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E12-10-006B:</a:t>
            </a:r>
            <a:r>
              <a:rPr lang="en-US" altLang="en-US" sz="2500" dirty="0">
                <a:latin typeface="+mj-lt"/>
              </a:rPr>
              <a:t> Deep Exclusive </a:t>
            </a:r>
            <a:r>
              <a:rPr lang="en-US" altLang="en-US" sz="2500" dirty="0">
                <a:latin typeface="+mj-lt"/>
                <a:cs typeface="Times New Roman" panose="02020603050405020304" pitchFamily="18" charset="0"/>
              </a:rPr>
              <a:t>π</a:t>
            </a:r>
            <a:r>
              <a:rPr lang="en-US" altLang="en-US" sz="2500" baseline="30000" dirty="0">
                <a:latin typeface="+mj-lt"/>
              </a:rPr>
              <a:t>–</a:t>
            </a:r>
            <a:r>
              <a:rPr lang="en-US" altLang="en-US" sz="2500" dirty="0">
                <a:latin typeface="+mj-lt"/>
              </a:rPr>
              <a:t> from Transversely Polarized n</a:t>
            </a:r>
          </a:p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dirty="0">
                <a:latin typeface="+mj-lt"/>
              </a:rPr>
              <a:t> </a:t>
            </a:r>
            <a:r>
              <a:rPr lang="en-US" altLang="en-US" dirty="0">
                <a:latin typeface="+mj-lt"/>
              </a:rPr>
              <a:t>Z. Ahmed, G. Huber, Z. Ye</a:t>
            </a:r>
            <a:endParaRPr lang="en-US" altLang="en-US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19" name="Picture 34" descr="atpi_planes">
            <a:extLst>
              <a:ext uri="{FF2B5EF4-FFF2-40B4-BE49-F238E27FC236}">
                <a16:creationId xmlns:a16="http://schemas.microsoft.com/office/drawing/2014/main" id="{7C41BDAB-986B-FB83-6FF0-65FDCDB5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9" y="5012842"/>
            <a:ext cx="3841138" cy="20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26E809-C92D-9248-0B28-6322BC0EB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46267" y="4852848"/>
            <a:ext cx="4935858" cy="90977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62124D3-886F-0618-896B-4F81F48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08" y="5917359"/>
            <a:ext cx="35560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5626D0-342D-C04D-E69C-D56525F55FE2}"/>
              </a:ext>
            </a:extLst>
          </p:cNvPr>
          <p:cNvSpPr txBox="1"/>
          <p:nvPr/>
        </p:nvSpPr>
        <p:spPr>
          <a:xfrm>
            <a:off x="2542025" y="6612493"/>
            <a:ext cx="514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l-GR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=sin(</a:t>
            </a:r>
            <a:r>
              <a:rPr lang="el-GR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l-GR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="1" baseline="-250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dependence.</a:t>
            </a:r>
            <a:endParaRPr lang="el-GR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E23932-15B3-FB7D-80B9-C718E550965C}"/>
              </a:ext>
            </a:extLst>
          </p:cNvPr>
          <p:cNvSpPr txBox="1"/>
          <p:nvPr/>
        </p:nvSpPr>
        <p:spPr>
          <a:xfrm>
            <a:off x="3743325" y="7014163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b="1" kern="0" dirty="0">
                <a:solidFill>
                  <a:schemeClr val="accent4"/>
                </a:solidFill>
              </a:rPr>
              <a:t>Need large acceptance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F1EC9F-B47A-0C2D-F93D-DB37255EC28B}"/>
              </a:ext>
            </a:extLst>
          </p:cNvPr>
          <p:cNvSpPr txBox="1"/>
          <p:nvPr/>
        </p:nvSpPr>
        <p:spPr>
          <a:xfrm>
            <a:off x="38737" y="7229606"/>
            <a:ext cx="251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kern="0" dirty="0">
                <a:solidFill>
                  <a:sysClr val="windowText" lastClr="000000"/>
                </a:solidFill>
              </a:rPr>
              <a:t>Garth Huber, U. of Regina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07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7D8DBBF8-BB17-A6A0-2228-14D38D8034EF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511425"/>
            <a:ext cx="3525837" cy="1041400"/>
            <a:chOff x="230" y="584"/>
            <a:chExt cx="2522" cy="656"/>
          </a:xfrm>
        </p:grpSpPr>
        <p:sp>
          <p:nvSpPr>
            <p:cNvPr id="5" name="Text Box 16">
              <a:extLst>
                <a:ext uri="{FF2B5EF4-FFF2-40B4-BE49-F238E27FC236}">
                  <a16:creationId xmlns:a16="http://schemas.microsoft.com/office/drawing/2014/main" id="{B38DDABE-BD86-E30E-C17D-FA8AD00D6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" y="584"/>
              <a:ext cx="2522" cy="653"/>
            </a:xfrm>
            <a:prstGeom prst="rect">
              <a:avLst/>
            </a:prstGeom>
            <a:solidFill>
              <a:schemeClr val="folHlink">
                <a:alpha val="14999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66688" indent="-166688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2400" dirty="0">
                  <a:solidFill>
                    <a:schemeClr val="hlink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600" dirty="0">
                  <a:solidFill>
                    <a:schemeClr val="hlink"/>
                  </a:solidFill>
                  <a:cs typeface="Arial" panose="020B0604020202020204" pitchFamily="34" charset="0"/>
                </a:rPr>
                <a:t>              </a:t>
              </a:r>
              <a:r>
                <a:rPr lang="en-US" altLang="en-US" sz="1400" dirty="0">
                  <a:solidFill>
                    <a:schemeClr val="accent2"/>
                  </a:solidFill>
                  <a:cs typeface="Arial" panose="020B0604020202020204" pitchFamily="34" charset="0"/>
                </a:rPr>
                <a:t>with transversely polarized </a:t>
              </a:r>
              <a:r>
                <a:rPr lang="en-US" altLang="en-US" sz="1400" baseline="30000" dirty="0">
                  <a:solidFill>
                    <a:schemeClr val="accent2"/>
                  </a:solidFill>
                  <a:cs typeface="Arial" panose="020B0604020202020204" pitchFamily="34" charset="0"/>
                </a:rPr>
                <a:t>3</a:t>
              </a:r>
              <a:r>
                <a:rPr lang="en-US" altLang="en-US" sz="1400" dirty="0">
                  <a:solidFill>
                    <a:schemeClr val="accent2"/>
                  </a:solidFill>
                  <a:cs typeface="Arial" panose="020B0604020202020204" pitchFamily="34" charset="0"/>
                </a:rPr>
                <a:t>He</a:t>
              </a:r>
              <a:endParaRPr lang="en-US" altLang="en-US" sz="1600" dirty="0">
                <a:solidFill>
                  <a:schemeClr val="accent2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 dirty="0">
                <a:solidFill>
                  <a:schemeClr val="accent2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 dirty="0">
                <a:solidFill>
                  <a:schemeClr val="hlink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 dirty="0">
                <a:solidFill>
                  <a:schemeClr val="hlink"/>
                </a:solidFill>
                <a:cs typeface="Arial" panose="020B0604020202020204" pitchFamily="34" charset="0"/>
              </a:endParaRPr>
            </a:p>
          </p:txBody>
        </p:sp>
        <p:graphicFrame>
          <p:nvGraphicFramePr>
            <p:cNvPr id="6" name="Object 17">
              <a:extLst>
                <a:ext uri="{FF2B5EF4-FFF2-40B4-BE49-F238E27FC236}">
                  <a16:creationId xmlns:a16="http://schemas.microsoft.com/office/drawing/2014/main" id="{06145D8B-5ED6-AAE3-C88A-5CF911B7A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" y="644"/>
            <a:ext cx="584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749160" imgH="228600" progId="Equation.DSMT4">
                    <p:embed/>
                  </p:oleObj>
                </mc:Choice>
                <mc:Fallback>
                  <p:oleObj name="Equation" r:id="rId2" imgW="749160" imgH="228600" progId="Equation.DSMT4">
                    <p:embed/>
                    <p:pic>
                      <p:nvPicPr>
                        <p:cNvPr id="6" name="Object 17">
                          <a:extLst>
                            <a:ext uri="{FF2B5EF4-FFF2-40B4-BE49-F238E27FC236}">
                              <a16:creationId xmlns:a16="http://schemas.microsoft.com/office/drawing/2014/main" id="{06145D8B-5ED6-AAE3-C88A-5CF911B7AC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" y="644"/>
                          <a:ext cx="584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4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8">
              <a:extLst>
                <a:ext uri="{FF2B5EF4-FFF2-40B4-BE49-F238E27FC236}">
                  <a16:creationId xmlns:a16="http://schemas.microsoft.com/office/drawing/2014/main" id="{20AA1063-C72E-0AF9-3BEC-D47E53A7CD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9" y="833"/>
            <a:ext cx="1356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39880" imgH="507960" progId="Equation.DSMT4">
                    <p:embed/>
                  </p:oleObj>
                </mc:Choice>
                <mc:Fallback>
                  <p:oleObj name="Equation" r:id="rId4" imgW="1739880" imgH="507960" progId="Equation.DSMT4">
                    <p:embed/>
                    <p:pic>
                      <p:nvPicPr>
                        <p:cNvPr id="7" name="Object 18">
                          <a:extLst>
                            <a:ext uri="{FF2B5EF4-FFF2-40B4-BE49-F238E27FC236}">
                              <a16:creationId xmlns:a16="http://schemas.microsoft.com/office/drawing/2014/main" id="{20AA1063-C72E-0AF9-3BEC-D47E53A7CD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" y="833"/>
                          <a:ext cx="1356" cy="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4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 Box 19">
            <a:extLst>
              <a:ext uri="{FF2B5EF4-FFF2-40B4-BE49-F238E27FC236}">
                <a16:creationId xmlns:a16="http://schemas.microsoft.com/office/drawing/2014/main" id="{856F8798-6CB0-38C1-70A7-069045636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7534"/>
            <a:ext cx="69469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168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b="1" dirty="0">
                <a:cs typeface="Arial" panose="020B0604020202020204" pitchFamily="34" charset="0"/>
              </a:rPr>
              <a:t>Azimuthal modulations of Transverse Single Spin Asymmetry allow access to different GPDs: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sin(β=φ-</a:t>
            </a:r>
            <a:r>
              <a:rPr lang="en-US" altLang="en-US" b="1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="1" baseline="-25000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b="1" dirty="0">
                <a:solidFill>
                  <a:srgbClr val="292929"/>
                </a:solidFill>
                <a:cs typeface="Arial" panose="020B0604020202020204" pitchFamily="34" charset="0"/>
              </a:rPr>
              <a:t> moment sensitive to helicity-flip GPD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en-US" b="1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="1" baseline="-25000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b="1" dirty="0">
                <a:solidFill>
                  <a:srgbClr val="292929"/>
                </a:solidFill>
              </a:rPr>
              <a:t> moment sensitive to </a:t>
            </a:r>
            <a:r>
              <a:rPr lang="en-US" altLang="en-US" b="1" dirty="0" err="1">
                <a:solidFill>
                  <a:srgbClr val="292929"/>
                </a:solidFill>
              </a:rPr>
              <a:t>transversity</a:t>
            </a:r>
            <a:r>
              <a:rPr lang="en-US" altLang="en-US" b="1" dirty="0">
                <a:solidFill>
                  <a:srgbClr val="292929"/>
                </a:solidFill>
              </a:rPr>
              <a:t> GPDs</a:t>
            </a: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6C7254B9-015B-D9D2-E196-D9E4800C655D}"/>
              </a:ext>
            </a:extLst>
          </p:cNvPr>
          <p:cNvGraphicFramePr>
            <a:graphicFrameLocks noGrp="1"/>
          </p:cNvGraphicFramePr>
          <p:nvPr/>
        </p:nvGraphicFramePr>
        <p:xfrm>
          <a:off x="6022977" y="1435512"/>
          <a:ext cx="3790950" cy="1916875"/>
        </p:xfrm>
        <a:graphic>
          <a:graphicData uri="http://schemas.openxmlformats.org/drawingml/2006/table">
            <a:tbl>
              <a:tblPr/>
              <a:tblGrid>
                <a:gridCol w="1914525">
                  <a:extLst>
                    <a:ext uri="{9D8B030D-6E8A-4147-A177-3AD203B41FA5}">
                      <a16:colId xmlns:a16="http://schemas.microsoft.com/office/drawing/2014/main" val="2488248179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982276016"/>
                    </a:ext>
                  </a:extLst>
                </a:gridCol>
              </a:tblGrid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GeV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 GeV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54579"/>
                  </a:ext>
                </a:extLst>
              </a:tr>
              <a:tr h="3397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DEMP: 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n(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e,e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kumimoji="0" lang="el-GR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p)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Triple Coin (Hz)</a:t>
                      </a:r>
                      <a:endParaRPr kumimoji="0" lang="el-G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03360"/>
                  </a:ext>
                </a:extLst>
              </a:tr>
              <a:tr h="346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70339"/>
                  </a:ext>
                </a:extLst>
              </a:tr>
              <a:tr h="33496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SIDIS: </a:t>
                      </a: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n(e,e’</a:t>
                      </a:r>
                      <a:r>
                        <a:rPr kumimoji="0" lang="el-GR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)X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Double Coin (Hz)</a:t>
                      </a:r>
                      <a:endParaRPr kumimoji="0" lang="el-G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82376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478313"/>
                  </a:ext>
                </a:extLst>
              </a:tr>
            </a:tbl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D29F9888-E1B4-5BEB-C47A-013F3DC2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4906"/>
          <a:stretch>
            <a:fillRect/>
          </a:stretch>
        </p:blipFill>
        <p:spPr>
          <a:xfrm>
            <a:off x="390525" y="3975590"/>
            <a:ext cx="4291013" cy="2814638"/>
          </a:xfrm>
          <a:prstGeom prst="rect">
            <a:avLst/>
          </a:prstGeom>
          <a:noFill/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37E39-1D12-2BCE-5615-A0C9767E24CB}"/>
              </a:ext>
            </a:extLst>
          </p:cNvPr>
          <p:cNvSpPr txBox="1"/>
          <p:nvPr/>
        </p:nvSpPr>
        <p:spPr>
          <a:xfrm>
            <a:off x="7108615" y="869475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b="1" kern="0" dirty="0">
                <a:solidFill>
                  <a:schemeClr val="accent4"/>
                </a:solidFill>
              </a:rPr>
              <a:t>Need high luminosity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456B4-6687-DAE4-065D-BB7748F4DA4A}"/>
              </a:ext>
            </a:extLst>
          </p:cNvPr>
          <p:cNvSpPr txBox="1"/>
          <p:nvPr/>
        </p:nvSpPr>
        <p:spPr>
          <a:xfrm>
            <a:off x="26654" y="7202432"/>
            <a:ext cx="514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kern="0" dirty="0">
                <a:solidFill>
                  <a:sysClr val="windowText" lastClr="000000"/>
                </a:solidFill>
              </a:rPr>
              <a:t>Garth Huber, U. of Regina</a:t>
            </a:r>
            <a:endParaRPr lang="en-US" sz="1400" dirty="0"/>
          </a:p>
        </p:txBody>
      </p:sp>
      <p:pic>
        <p:nvPicPr>
          <p:cNvPr id="15" name="Picture 10" descr="Missing_Mass_PiDelta_Cut">
            <a:extLst>
              <a:ext uri="{FF2B5EF4-FFF2-40B4-BE49-F238E27FC236}">
                <a16:creationId xmlns:a16="http://schemas.microsoft.com/office/drawing/2014/main" id="{048345B6-2EE8-9C56-A100-6CB5BEB2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850422"/>
            <a:ext cx="4253062" cy="306497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C5016D-5BE3-D719-9168-7F96C1151493}"/>
              </a:ext>
            </a:extLst>
          </p:cNvPr>
          <p:cNvSpPr txBox="1"/>
          <p:nvPr/>
        </p:nvSpPr>
        <p:spPr>
          <a:xfrm>
            <a:off x="1609725" y="6863245"/>
            <a:ext cx="637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292929"/>
                </a:solidFill>
              </a:rPr>
              <a:t>Large kinematic coverage and well controlled background</a:t>
            </a:r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CDA3E9-056A-E889-675A-4F1C8707D45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E12-10-006B:</a:t>
            </a:r>
            <a:r>
              <a:rPr lang="en-US" altLang="en-US" sz="2500" dirty="0">
                <a:latin typeface="+mj-lt"/>
              </a:rPr>
              <a:t> Deep Exclusive </a:t>
            </a:r>
            <a:r>
              <a:rPr lang="en-US" altLang="en-US" sz="2500" dirty="0">
                <a:latin typeface="+mj-lt"/>
                <a:cs typeface="Times New Roman" panose="02020603050405020304" pitchFamily="18" charset="0"/>
              </a:rPr>
              <a:t>π</a:t>
            </a:r>
            <a:r>
              <a:rPr lang="en-US" altLang="en-US" sz="2500" baseline="30000" dirty="0">
                <a:latin typeface="+mj-lt"/>
              </a:rPr>
              <a:t>–</a:t>
            </a:r>
            <a:r>
              <a:rPr lang="en-US" altLang="en-US" sz="2500" dirty="0">
                <a:latin typeface="+mj-lt"/>
              </a:rPr>
              <a:t> from Transversely Polarized n</a:t>
            </a:r>
          </a:p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dirty="0">
                <a:latin typeface="+mj-lt"/>
              </a:rPr>
              <a:t> </a:t>
            </a:r>
            <a:r>
              <a:rPr lang="en-US" altLang="en-US" dirty="0">
                <a:latin typeface="+mj-lt"/>
              </a:rPr>
              <a:t>Z. Ahmed, G. Huber, Z. Ye</a:t>
            </a:r>
            <a:endParaRPr lang="en-US" alt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76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15538C6E-0EB4-0E2D-4503-D4A57B31B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2212975"/>
            <a:ext cx="4432300" cy="23272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 dirty="0">
                <a:solidFill>
                  <a:srgbClr val="990000"/>
                </a:solidFill>
                <a:cs typeface="Arial" panose="020B0604020202020204" pitchFamily="34" charset="0"/>
              </a:rPr>
              <a:t>World Data: HERMES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>
                <a:solidFill>
                  <a:srgbClr val="990000"/>
                </a:solidFill>
                <a:cs typeface="Arial" panose="020B0604020202020204" pitchFamily="34" charset="0"/>
              </a:rPr>
              <a:t>Pioneering measurement</a:t>
            </a:r>
            <a:r>
              <a:rPr lang="en-US" altLang="en-US" dirty="0"/>
              <a:t> </a:t>
            </a:r>
            <a:r>
              <a:rPr lang="en-US" altLang="en-US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[PLB </a:t>
            </a:r>
            <a:r>
              <a:rPr lang="en-US" altLang="en-US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682</a:t>
            </a:r>
            <a:r>
              <a:rPr lang="en-US" altLang="en-US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(2010)345]</a:t>
            </a:r>
            <a:endParaRPr lang="en-US" altLang="en-US" sz="1600" dirty="0">
              <a:solidFill>
                <a:srgbClr val="990000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8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8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8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5F195019-6B60-2AE2-31AD-1279B47EE2E9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2917825"/>
            <a:ext cx="4189413" cy="1603375"/>
            <a:chOff x="164" y="3050"/>
            <a:chExt cx="2639" cy="1010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579A577B-6B98-DC51-84FF-05864A01C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" y="3050"/>
              <a:ext cx="1278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 descr="hermes_Aut">
              <a:extLst>
                <a:ext uri="{FF2B5EF4-FFF2-40B4-BE49-F238E27FC236}">
                  <a16:creationId xmlns:a16="http://schemas.microsoft.com/office/drawing/2014/main" id="{0A842383-80D2-891F-6A59-290176D68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" y="3056"/>
              <a:ext cx="1320" cy="1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5">
            <a:extLst>
              <a:ext uri="{FF2B5EF4-FFF2-40B4-BE49-F238E27FC236}">
                <a16:creationId xmlns:a16="http://schemas.microsoft.com/office/drawing/2014/main" id="{3C183651-6472-0CA9-F22A-14B639A2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63" y="1792288"/>
            <a:ext cx="4360862" cy="2751137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>
                <a:solidFill>
                  <a:srgbClr val="008000"/>
                </a:solidFill>
                <a:cs typeface="Arial" panose="020B0604020202020204" pitchFamily="34" charset="0"/>
              </a:rPr>
              <a:t>SoLID Projected Uncertainties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>
                <a:solidFill>
                  <a:srgbClr val="008000"/>
                </a:solidFill>
                <a:cs typeface="Arial" panose="020B0604020202020204" pitchFamily="34" charset="0"/>
              </a:rPr>
              <a:t>Proton is tagged to isolate exclusive </a:t>
            </a:r>
            <a:r>
              <a:rPr lang="el-GR" altLang="en-US" sz="1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1600" baseline="30000">
                <a:solidFill>
                  <a:srgbClr val="008000"/>
                </a:solidFill>
                <a:cs typeface="Arial" panose="020B0604020202020204" pitchFamily="34" charset="0"/>
              </a:rPr>
              <a:t>–</a:t>
            </a:r>
            <a:r>
              <a:rPr lang="en-US" altLang="en-US" sz="1600">
                <a:solidFill>
                  <a:srgbClr val="008000"/>
                </a:solidFill>
                <a:cs typeface="Arial" panose="020B0604020202020204" pitchFamily="34" charset="0"/>
              </a:rPr>
              <a:t> events</a:t>
            </a:r>
            <a:endParaRPr lang="el-GR" altLang="en-US" sz="16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2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8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80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20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6BB425F-3EB3-EFE1-4EA5-58893B15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490414"/>
            <a:ext cx="41814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5">
            <a:extLst>
              <a:ext uri="{FF2B5EF4-FFF2-40B4-BE49-F238E27FC236}">
                <a16:creationId xmlns:a16="http://schemas.microsoft.com/office/drawing/2014/main" id="{8FD56B13-7153-D71E-0530-A17D3C624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7" y="5129212"/>
            <a:ext cx="88677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SoLID’s</a:t>
            </a:r>
            <a:r>
              <a:rPr lang="en-US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large acceptance and high luminosity well-suited to this measurement</a:t>
            </a:r>
          </a:p>
          <a:p>
            <a:endParaRPr lang="en-US" altLang="en-US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SzPct val="80000"/>
            </a:pPr>
            <a:r>
              <a:rPr lang="en-US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Unique, cannot be done with precision anywhere else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FCF39-DB7C-E84C-E153-15DAF7514DEA}"/>
              </a:ext>
            </a:extLst>
          </p:cNvPr>
          <p:cNvSpPr txBox="1"/>
          <p:nvPr/>
        </p:nvSpPr>
        <p:spPr>
          <a:xfrm>
            <a:off x="26654" y="7202432"/>
            <a:ext cx="514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kern="0" dirty="0">
                <a:solidFill>
                  <a:sysClr val="windowText" lastClr="000000"/>
                </a:solidFill>
              </a:rPr>
              <a:t>Garth Huber, U. of Regina</a:t>
            </a:r>
            <a:endParaRPr lang="en-US" sz="14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126BD7-7A2D-04E5-90D6-AB3CA90EBCE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E12-10-006B:</a:t>
            </a:r>
            <a:r>
              <a:rPr lang="en-US" altLang="en-US" sz="2500" dirty="0">
                <a:latin typeface="+mj-lt"/>
              </a:rPr>
              <a:t> Deep Exclusive </a:t>
            </a:r>
            <a:r>
              <a:rPr lang="en-US" altLang="en-US" sz="2500" dirty="0">
                <a:latin typeface="+mj-lt"/>
                <a:cs typeface="Times New Roman" panose="02020603050405020304" pitchFamily="18" charset="0"/>
              </a:rPr>
              <a:t>π</a:t>
            </a:r>
            <a:r>
              <a:rPr lang="en-US" altLang="en-US" sz="2500" baseline="30000" dirty="0">
                <a:latin typeface="+mj-lt"/>
              </a:rPr>
              <a:t>–</a:t>
            </a:r>
            <a:r>
              <a:rPr lang="en-US" altLang="en-US" sz="2500" dirty="0">
                <a:latin typeface="+mj-lt"/>
              </a:rPr>
              <a:t> from Transversely Polarized n</a:t>
            </a:r>
          </a:p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dirty="0">
                <a:latin typeface="+mj-lt"/>
              </a:rPr>
              <a:t> </a:t>
            </a:r>
            <a:r>
              <a:rPr lang="en-US" altLang="en-US" dirty="0">
                <a:latin typeface="+mj-lt"/>
              </a:rPr>
              <a:t>Z. Ahmed, G. Huber, Z. Ye</a:t>
            </a:r>
            <a:endParaRPr lang="en-US" alt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8350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5ED1258-FEE8-913D-A1EA-7B160AF9FEA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DVCS with polarized beam and (both T/L) polarized targets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5970F-57D5-1C97-7A3B-CF7050D5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5" y="4314825"/>
            <a:ext cx="4431587" cy="2765341"/>
          </a:xfrm>
          <a:prstGeom prst="rect">
            <a:avLst/>
          </a:prstGeom>
        </p:spPr>
      </p:pic>
      <p:sp>
        <p:nvSpPr>
          <p:cNvPr id="7" name="Rectangle 25">
            <a:extLst>
              <a:ext uri="{FF2B5EF4-FFF2-40B4-BE49-F238E27FC236}">
                <a16:creationId xmlns:a16="http://schemas.microsoft.com/office/drawing/2014/main" id="{6E3AB4AF-0293-CEA3-5994-592703152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66" y="1194716"/>
            <a:ext cx="41267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Both polarized proton and neutron targets are available</a:t>
            </a:r>
          </a:p>
          <a:p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transversely polarized neutron is unique</a:t>
            </a:r>
          </a:p>
          <a:p>
            <a:r>
              <a:rPr lang="en-US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May need a recoil detector?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18A13-6FEB-3FBF-CFA1-7ED5296B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2903105"/>
            <a:ext cx="5029201" cy="4230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D8B77E-6B22-9BD4-CF52-1DD2067A8804}"/>
              </a:ext>
            </a:extLst>
          </p:cNvPr>
          <p:cNvSpPr txBox="1"/>
          <p:nvPr/>
        </p:nvSpPr>
        <p:spPr>
          <a:xfrm>
            <a:off x="454737" y="710829"/>
            <a:ext cx="4812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kern="0" dirty="0">
                <a:solidFill>
                  <a:sysClr val="windowText" lastClr="000000"/>
                </a:solidFill>
              </a:rPr>
              <a:t>No approved experiment yet, still under study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B2142A-901D-7C4D-F022-67ECF4CB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925" y="1358289"/>
            <a:ext cx="2983787" cy="249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3D4E58-70EB-F53F-4AD7-9E7D0F41B914}"/>
              </a:ext>
            </a:extLst>
          </p:cNvPr>
          <p:cNvSpPr/>
          <p:nvPr/>
        </p:nvSpPr>
        <p:spPr>
          <a:xfrm>
            <a:off x="6508665" y="782937"/>
            <a:ext cx="2310249" cy="411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76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polarized </a:t>
            </a:r>
            <a:r>
              <a:rPr lang="en-GB" sz="2076" baseline="33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76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He target</a:t>
            </a:r>
            <a:endParaRPr lang="en-US" sz="2076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62E516-043F-2B2E-189F-531A0D25F4BD}"/>
              </a:ext>
            </a:extLst>
          </p:cNvPr>
          <p:cNvSpPr/>
          <p:nvPr/>
        </p:nvSpPr>
        <p:spPr>
          <a:xfrm>
            <a:off x="4581525" y="1266825"/>
            <a:ext cx="3082265" cy="6764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615011"/>
            <a:r>
              <a:rPr lang="en-GB" sz="1898" dirty="0">
                <a:latin typeface="Times New Roman" pitchFamily="18" charset="0"/>
                <a:cs typeface="Times New Roman" pitchFamily="18" charset="0"/>
              </a:rPr>
              <a:t>Pol luminosity  &gt; </a:t>
            </a:r>
            <a:r>
              <a:rPr lang="en-GB" sz="189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GB" sz="1898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GB" sz="189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GB" sz="1898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89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/s</a:t>
            </a:r>
            <a:endParaRPr lang="en-GB" sz="1898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15011"/>
            <a:r>
              <a:rPr lang="en-GB" sz="1898" dirty="0">
                <a:latin typeface="Times New Roman" pitchFamily="18" charset="0"/>
                <a:cs typeface="Times New Roman" pitchFamily="18" charset="0"/>
              </a:rPr>
              <a:t>in-beam </a:t>
            </a:r>
            <a:r>
              <a:rPr lang="en-GB" sz="189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polarization</a:t>
            </a:r>
            <a:r>
              <a:rPr lang="en-GB" sz="189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~ 60%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DEF026-5014-377D-BB0D-47A71BF81C31}"/>
              </a:ext>
            </a:extLst>
          </p:cNvPr>
          <p:cNvSpPr txBox="1"/>
          <p:nvPr/>
        </p:nvSpPr>
        <p:spPr>
          <a:xfrm>
            <a:off x="161924" y="7255073"/>
            <a:ext cx="514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kern="0" dirty="0">
                <a:solidFill>
                  <a:sysClr val="windowText" lastClr="000000"/>
                </a:solidFill>
              </a:rPr>
              <a:t>Zhihong Ye, Tsinghua U.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334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6FB6-2AD5-F76A-F5B2-1FFBDCE7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65" y="116150"/>
            <a:ext cx="9069120" cy="618339"/>
          </a:xfrm>
        </p:spPr>
        <p:txBody>
          <a:bodyPr/>
          <a:lstStyle/>
          <a:p>
            <a:pPr algn="ctr"/>
            <a:r>
              <a:rPr lang="en-US" sz="3200" dirty="0" err="1"/>
              <a:t>SoLID</a:t>
            </a:r>
            <a:r>
              <a:rPr lang="en-US" sz="3200" dirty="0"/>
              <a:t> J/</a:t>
            </a:r>
            <a:r>
              <a:rPr lang="en-US" sz="3200" dirty="0">
                <a:latin typeface="Symbol" pitchFamily="2" charset="2"/>
              </a:rPr>
              <a:t>y</a:t>
            </a:r>
            <a:r>
              <a:rPr lang="en-US" sz="3200" dirty="0"/>
              <a:t> and TCS Experiments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CD115-8F2E-9ADC-36B9-B35189CA4C4C}"/>
              </a:ext>
            </a:extLst>
          </p:cNvPr>
          <p:cNvSpPr txBox="1"/>
          <p:nvPr/>
        </p:nvSpPr>
        <p:spPr>
          <a:xfrm>
            <a:off x="275700" y="6009004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E12-12-006: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Near Threshold J/Psi production on LH2 target 60 days,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A</a:t>
            </a:r>
          </a:p>
          <a:p>
            <a:pPr lvl="1" defTabSz="914400">
              <a:buNone/>
              <a:defRPr/>
            </a:pPr>
            <a:r>
              <a:rPr lang="en-US" altLang="en-US" sz="1800" b="1" i="0" dirty="0">
                <a:solidFill>
                  <a:schemeClr val="accent2"/>
                </a:solidFill>
              </a:rPr>
              <a:t>	E12-12-006A:</a:t>
            </a:r>
            <a:r>
              <a:rPr lang="en-US" altLang="en-US" sz="1800" b="1" dirty="0">
                <a:solidFill>
                  <a:schemeClr val="accent2"/>
                </a:solidFill>
              </a:rPr>
              <a:t> TCS with circular polarized beam and LH2 target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defTabSz="914400">
              <a:buNone/>
              <a:defRPr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B5B62-EEF4-5E44-06C9-62594134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67" y="734489"/>
            <a:ext cx="6730865" cy="50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4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447C5D-5F42-2B28-E00D-360370191F8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E12-12-006: Near Threshold J/</a:t>
            </a:r>
            <a:r>
              <a:rPr lang="en-US" altLang="en-US" sz="2500" i="0" dirty="0">
                <a:latin typeface="Symbol" pitchFamily="2" charset="2"/>
              </a:rPr>
              <a:t>y</a:t>
            </a:r>
            <a:r>
              <a:rPr lang="en-US" altLang="en-US" sz="2500" i="0" dirty="0">
                <a:latin typeface="+mj-lt"/>
              </a:rPr>
              <a:t> production on LH2 target</a:t>
            </a:r>
          </a:p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kern="0" dirty="0">
                <a:solidFill>
                  <a:sysClr val="windowText" lastClr="000000"/>
                </a:solidFill>
                <a:latin typeface="+mj-lt"/>
              </a:rPr>
              <a:t>S. Joosten, Z.-E. </a:t>
            </a:r>
            <a:r>
              <a:rPr lang="en-US" altLang="en-US" kern="0" dirty="0" err="1">
                <a:solidFill>
                  <a:sysClr val="windowText" lastClr="000000"/>
                </a:solidFill>
                <a:latin typeface="+mj-lt"/>
              </a:rPr>
              <a:t>Meziani</a:t>
            </a:r>
            <a:r>
              <a:rPr lang="en-US" altLang="en-US" kern="0" dirty="0">
                <a:solidFill>
                  <a:sysClr val="windowText" lastClr="000000"/>
                </a:solidFill>
                <a:latin typeface="+mj-lt"/>
              </a:rPr>
              <a:t>, X. Qian, N. </a:t>
            </a:r>
            <a:r>
              <a:rPr lang="en-US" altLang="en-US" kern="0" dirty="0" err="1">
                <a:solidFill>
                  <a:sysClr val="windowText" lastClr="000000"/>
                </a:solidFill>
                <a:latin typeface="+mj-lt"/>
              </a:rPr>
              <a:t>Spaveris</a:t>
            </a:r>
            <a:r>
              <a:rPr lang="en-US" altLang="en-US" kern="0" dirty="0">
                <a:solidFill>
                  <a:sysClr val="windowText" lastClr="000000"/>
                </a:solidFill>
                <a:latin typeface="+mj-lt"/>
              </a:rPr>
              <a:t> and Z. W. Zhao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92B3E-57B8-EF08-5861-CB6B2D17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684787"/>
            <a:ext cx="9824156" cy="516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AE342B-CF11-1131-6E3A-774C40E67843}"/>
              </a:ext>
            </a:extLst>
          </p:cNvPr>
          <p:cNvSpPr txBox="1"/>
          <p:nvPr/>
        </p:nvSpPr>
        <p:spPr>
          <a:xfrm>
            <a:off x="3057525" y="982179"/>
            <a:ext cx="659508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"/>
                <a:cs typeface="Arial"/>
              </a:rPr>
              <a:t>Most precise measurement near threshold</a:t>
            </a:r>
            <a:endParaRPr lang="en-US" sz="2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07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447C5D-5F42-2B28-E00D-360370191F8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E12-12-006A: TCS with circular polarized beam and LH2 target</a:t>
            </a:r>
          </a:p>
          <a:p>
            <a:pPr algn="ctr"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000" kern="0" dirty="0">
                <a:solidFill>
                  <a:sysClr val="windowText" lastClr="000000"/>
                </a:solidFill>
                <a:latin typeface="+mj-lt"/>
              </a:rPr>
              <a:t>M. Boer, P. Nadel-</a:t>
            </a:r>
            <a:r>
              <a:rPr lang="en-US" altLang="en-US" sz="2000" kern="0" dirty="0" err="1">
                <a:solidFill>
                  <a:sysClr val="windowText" lastClr="000000"/>
                </a:solidFill>
                <a:latin typeface="+mj-lt"/>
              </a:rPr>
              <a:t>Turonski</a:t>
            </a:r>
            <a:r>
              <a:rPr lang="en-US" altLang="en-US" sz="2000" kern="0" dirty="0">
                <a:solidFill>
                  <a:sysClr val="windowText" lastClr="000000"/>
                </a:solidFill>
                <a:latin typeface="+mj-lt"/>
              </a:rPr>
              <a:t>, J. Zhang, Z. Zhao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CCDAA-F19D-18D3-E08A-62BC271C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605" y="1709801"/>
            <a:ext cx="4480378" cy="203409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B93CED-AFFD-9FFF-2CF6-53BECEB2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6346" y="4518507"/>
            <a:ext cx="4872320" cy="170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F762C-361B-F950-835A-E2B8591C887A}"/>
              </a:ext>
            </a:extLst>
          </p:cNvPr>
          <p:cNvSpPr txBox="1"/>
          <p:nvPr/>
        </p:nvSpPr>
        <p:spPr>
          <a:xfrm>
            <a:off x="7034981" y="3997371"/>
            <a:ext cx="1505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Kinematics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93331-9924-E07B-6459-DEFB19CF509F}"/>
              </a:ext>
            </a:extLst>
          </p:cNvPr>
          <p:cNvSpPr txBox="1"/>
          <p:nvPr/>
        </p:nvSpPr>
        <p:spPr>
          <a:xfrm>
            <a:off x="6356528" y="1752633"/>
            <a:ext cx="678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TCS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185E-85BB-9023-9C77-67D140B52796}"/>
              </a:ext>
            </a:extLst>
          </p:cNvPr>
          <p:cNvSpPr txBox="1"/>
          <p:nvPr/>
        </p:nvSpPr>
        <p:spPr>
          <a:xfrm>
            <a:off x="8511666" y="1719327"/>
            <a:ext cx="542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BH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62D8F-B409-20BD-6792-AB2AAB965C9B}"/>
              </a:ext>
            </a:extLst>
          </p:cNvPr>
          <p:cNvSpPr/>
          <p:nvPr/>
        </p:nvSpPr>
        <p:spPr>
          <a:xfrm>
            <a:off x="6410325" y="870297"/>
            <a:ext cx="3733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p → </a:t>
            </a:r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*(e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500" dirty="0"/>
              <a:t>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p′</a:t>
            </a:r>
            <a:endParaRPr lang="en-US" sz="2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C4FD4C-D0EB-1D39-E76D-0AEB502B7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89" y="5168249"/>
            <a:ext cx="3591477" cy="21204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5EAC54-DC62-136D-A943-B208622FF278}"/>
              </a:ext>
            </a:extLst>
          </p:cNvPr>
          <p:cNvSpPr txBox="1"/>
          <p:nvPr/>
        </p:nvSpPr>
        <p:spPr>
          <a:xfrm>
            <a:off x="377808" y="5887134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CLAS12 result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A8D339-B55F-103D-26E2-61767B12087D}"/>
              </a:ext>
            </a:extLst>
          </p:cNvPr>
          <p:cNvSpPr txBox="1">
            <a:spLocks/>
          </p:cNvSpPr>
          <p:nvPr/>
        </p:nvSpPr>
        <p:spPr>
          <a:xfrm>
            <a:off x="126648" y="1868487"/>
            <a:ext cx="5197180" cy="31479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Motivation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Access the same GPDs like DVCS and test universality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Access real and imaginary part of GPD H through CFF</a:t>
            </a:r>
            <a:endParaRPr lang="en-US" sz="1600" kern="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New observables for global GPD 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Status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exploration at CLAS 6GeV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First CLAS12 result PRL, 127, 262501 (2021) </a:t>
            </a:r>
            <a:r>
              <a:rPr lang="en-US" sz="1600" b="1" kern="0" dirty="0">
                <a:solidFill>
                  <a:srgbClr val="231F20"/>
                </a:solidFill>
              </a:rPr>
              <a:t>nonzero</a:t>
            </a:r>
            <a:r>
              <a:rPr lang="en-US" sz="1600" kern="0" dirty="0">
                <a:solidFill>
                  <a:srgbClr val="231F20"/>
                </a:solidFill>
              </a:rPr>
              <a:t> beam polarized asymmetry A</a:t>
            </a:r>
            <a:r>
              <a:rPr lang="en-US" sz="1600" kern="0" baseline="-25000" dirty="0">
                <a:solidFill>
                  <a:srgbClr val="231F20"/>
                </a:solidFill>
              </a:rPr>
              <a:t>LU</a:t>
            </a:r>
            <a:r>
              <a:rPr lang="en-US" sz="1600" kern="0" dirty="0">
                <a:solidFill>
                  <a:srgbClr val="231F20"/>
                </a:solidFill>
              </a:rPr>
              <a:t> and forward backward asymmetry A</a:t>
            </a:r>
            <a:r>
              <a:rPr lang="en-US" sz="1600" kern="0" baseline="-25000" dirty="0">
                <a:solidFill>
                  <a:srgbClr val="231F20"/>
                </a:solidFill>
              </a:rPr>
              <a:t>FB</a:t>
            </a:r>
            <a:endParaRPr lang="en-US" sz="1600" kern="0" baseline="-25000" dirty="0">
              <a:solidFill>
                <a:sysClr val="windowText" lastClr="000000"/>
              </a:solidFill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Limited by low statistics</a:t>
            </a:r>
            <a:r>
              <a:rPr lang="en-US" sz="160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4112F-4064-7A35-3984-ACC95788AEAC}"/>
              </a:ext>
            </a:extLst>
          </p:cNvPr>
          <p:cNvSpPr txBox="1"/>
          <p:nvPr/>
        </p:nvSpPr>
        <p:spPr>
          <a:xfrm>
            <a:off x="459320" y="935187"/>
            <a:ext cx="51472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sz="1800" dirty="0">
                <a:solidFill>
                  <a:schemeClr val="tx1"/>
                </a:solidFill>
              </a:rPr>
              <a:t>haring beam time with J/</a:t>
            </a:r>
            <a:r>
              <a:rPr lang="en-US" sz="1800" dirty="0">
                <a:solidFill>
                  <a:schemeClr val="tx1"/>
                </a:solidFill>
                <a:latin typeface="Symbol" pitchFamily="2" charset="2"/>
              </a:rPr>
              <a:t>y</a:t>
            </a:r>
            <a:r>
              <a:rPr lang="en-US" sz="1800" dirty="0">
                <a:solidFill>
                  <a:schemeClr val="tx1"/>
                </a:solidFill>
              </a:rPr>
              <a:t> run using same trigger on decay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800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1800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 pair only</a:t>
            </a:r>
          </a:p>
        </p:txBody>
      </p:sp>
    </p:spTree>
    <p:extLst>
      <p:ext uri="{BB962C8B-B14F-4D97-AF65-F5344CB8AC3E}">
        <p14:creationId xmlns:p14="http://schemas.microsoft.com/office/powerpoint/2010/main" val="337752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49293"/>
            <a:ext cx="9599760" cy="60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</a:rPr>
              <a:t> Outline</a:t>
            </a:r>
            <a:endParaRPr lang="en-US" sz="3200" strike="noStrike" spc="-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30200" y="658893"/>
            <a:ext cx="9498160" cy="625706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Introduction/Overview of </a:t>
            </a:r>
            <a:r>
              <a:rPr lang="en-US" sz="2400" dirty="0" err="1">
                <a:latin typeface="+mn-lt"/>
              </a:rPr>
              <a:t>SoLID</a:t>
            </a: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+mn-lt"/>
              </a:rPr>
              <a:t>SoLID</a:t>
            </a:r>
            <a:r>
              <a:rPr lang="en-US" sz="2400" dirty="0">
                <a:latin typeface="+mn-lt"/>
              </a:rPr>
              <a:t> GPD Program</a:t>
            </a:r>
          </a:p>
          <a:p>
            <a:r>
              <a:rPr lang="en-US" sz="2400" dirty="0">
                <a:latin typeface="+mn-lt"/>
              </a:rPr>
              <a:t>      	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.   DVMP on transversely polarized nucleon</a:t>
            </a:r>
          </a:p>
          <a:p>
            <a:r>
              <a:rPr lang="en-US" sz="2400" dirty="0">
                <a:latin typeface="+mn-lt"/>
              </a:rPr>
              <a:t>      	ii.  DVCS on transversely polarized nucleon</a:t>
            </a:r>
          </a:p>
          <a:p>
            <a:r>
              <a:rPr lang="en-US" sz="2400" dirty="0">
                <a:latin typeface="+mn-lt"/>
              </a:rPr>
              <a:t>	iii. TCS</a:t>
            </a:r>
          </a:p>
          <a:p>
            <a:r>
              <a:rPr lang="en-US" sz="2400" dirty="0">
                <a:latin typeface="+mn-lt"/>
              </a:rPr>
              <a:t>	iv. DDVCS</a:t>
            </a:r>
          </a:p>
          <a:p>
            <a:r>
              <a:rPr lang="en-US" sz="2400" dirty="0">
                <a:latin typeface="+mn-lt"/>
              </a:rPr>
              <a:t>	……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US" sz="100" dirty="0">
                <a:latin typeface="+mn-lt"/>
              </a:rPr>
              <a:t>DEMP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100" dirty="0">
                <a:latin typeface="+mn-lt"/>
              </a:rPr>
              <a:t>DEMP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100" dirty="0">
                <a:latin typeface="+mn-lt"/>
              </a:rPr>
              <a:t>D</a:t>
            </a:r>
          </a:p>
          <a:p>
            <a:pPr marL="457200" lvl="1" indent="-457200">
              <a:buFont typeface="+mj-lt"/>
              <a:buAutoNum type="arabicPeriod"/>
            </a:pPr>
            <a:endParaRPr lang="en-US" sz="100" dirty="0">
              <a:latin typeface="+mn-lt"/>
            </a:endParaRPr>
          </a:p>
          <a:p>
            <a:pPr lvl="1"/>
            <a:endParaRPr lang="en-US" sz="100" dirty="0">
              <a:latin typeface="+mn-lt"/>
            </a:endParaRPr>
          </a:p>
          <a:p>
            <a:pPr marL="457200" lvl="1" indent="-457200">
              <a:buFont typeface="+mj-lt"/>
              <a:buAutoNum type="arabicPeriod"/>
            </a:pPr>
            <a:r>
              <a:rPr lang="en-US" sz="100" dirty="0">
                <a:latin typeface="+mn-lt"/>
              </a:rPr>
              <a:t>DE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3.   Status and Outlook</a:t>
            </a:r>
          </a:p>
          <a:p>
            <a:endParaRPr lang="en-US" sz="2400" dirty="0">
              <a:latin typeface="+mn-lt"/>
            </a:endParaRPr>
          </a:p>
          <a:p>
            <a:pPr marL="514350" indent="-514350">
              <a:buAutoNum type="arabicPeriod" startAt="2"/>
            </a:pPr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AA9365-50B9-72B0-3E04-CB1EAA94FD6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E12-12-006A: TCS with polarized beam and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ACD98-22FE-D32C-3C75-9447B85B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17" y="1211663"/>
            <a:ext cx="2912586" cy="2258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E8F3E-80CF-41EA-6815-65FC8E65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93" y="3565519"/>
            <a:ext cx="2967228" cy="2301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715C6-322E-506D-5648-547EC6D43B03}"/>
              </a:ext>
            </a:extLst>
          </p:cNvPr>
          <p:cNvSpPr txBox="1"/>
          <p:nvPr/>
        </p:nvSpPr>
        <p:spPr>
          <a:xfrm>
            <a:off x="6562726" y="749204"/>
            <a:ext cx="2590800" cy="3673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chemeClr val="tx1"/>
                </a:solidFill>
              </a:rPr>
              <a:t>SoLID</a:t>
            </a:r>
            <a:r>
              <a:rPr lang="en-US" sz="1800" i="1" dirty="0">
                <a:solidFill>
                  <a:schemeClr val="tx1"/>
                </a:solidFill>
              </a:rPr>
              <a:t> TCS coverage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D680B7-883A-816A-8515-983EE8EA12EC}"/>
              </a:ext>
            </a:extLst>
          </p:cNvPr>
          <p:cNvSpPr txBox="1">
            <a:spLocks/>
          </p:cNvSpPr>
          <p:nvPr/>
        </p:nvSpPr>
        <p:spPr>
          <a:xfrm>
            <a:off x="164747" y="885825"/>
            <a:ext cx="616937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2000" kern="0" dirty="0">
                <a:solidFill>
                  <a:sysClr val="windowText" lastClr="000000"/>
                </a:solidFill>
              </a:rPr>
              <a:t> TCS will have at least 1 order larger statistics than CLAS12 and usher TCS study </a:t>
            </a:r>
            <a:r>
              <a:rPr lang="en-US" sz="2000" kern="0" dirty="0">
                <a:solidFill>
                  <a:srgbClr val="000000"/>
                </a:solidFill>
              </a:rPr>
              <a:t>into precision era with multi-dimensional binning</a:t>
            </a:r>
            <a:endParaRPr lang="en-US" sz="2000" kern="0" baseline="30000" dirty="0">
              <a:solidFill>
                <a:srgbClr val="00000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600" kern="0" dirty="0">
                <a:solidFill>
                  <a:sysClr val="windowText" lastClr="000000"/>
                </a:solidFill>
              </a:rPr>
              <a:t> has 250 times more integrated luminosity than the CLAS12 TCS published result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600" kern="0" dirty="0">
                <a:solidFill>
                  <a:sysClr val="windowText" lastClr="000000"/>
                </a:solidFill>
              </a:rPr>
              <a:t> acceptance to TCS events is about ¼ of CLAS12. But with full azimuthal coverage, (ideal for the </a:t>
            </a:r>
            <a:r>
              <a:rPr lang="en-US" sz="1600" kern="0" dirty="0">
                <a:solidFill>
                  <a:srgbClr val="231F20"/>
                </a:solidFill>
              </a:rPr>
              <a:t>forward backward asymmetry)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231F20"/>
                </a:solidFill>
              </a:rPr>
              <a:t>Cross section measurement (moment)</a:t>
            </a:r>
            <a:endParaRPr lang="en-US" sz="1600" kern="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2000" kern="0" dirty="0">
                <a:solidFill>
                  <a:sysClr val="windowText" lastClr="000000"/>
                </a:solidFill>
              </a:rPr>
              <a:t> TCS help to study of NLO correction</a:t>
            </a:r>
          </a:p>
        </p:txBody>
      </p:sp>
      <p:pic>
        <p:nvPicPr>
          <p:cNvPr id="12" name="Picture 2" descr="https://userweb.jlab.org/~zwzhao/TCS/SoLID_TCS_result/R_etabin.png">
            <a:extLst>
              <a:ext uri="{FF2B5EF4-FFF2-40B4-BE49-F238E27FC236}">
                <a16:creationId xmlns:a16="http://schemas.microsoft.com/office/drawing/2014/main" id="{394E50A9-D242-B337-7236-AD06563B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7" y="3800796"/>
            <a:ext cx="7002400" cy="3388113"/>
          </a:xfrm>
          <a:prstGeom prst="rect">
            <a:avLst/>
          </a:prstGeom>
          <a:noFill/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00EF906-ED40-A290-D312-6A0521A66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875715"/>
              </p:ext>
            </p:extLst>
          </p:nvPr>
        </p:nvGraphicFramePr>
        <p:xfrm>
          <a:off x="7007531" y="5999595"/>
          <a:ext cx="2149920" cy="107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369880" imgH="1187280" progId="">
                  <p:embed/>
                </p:oleObj>
              </mc:Choice>
              <mc:Fallback>
                <p:oleObj r:id="rId5" imgW="2369880" imgH="118728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00EF906-ED40-A290-D312-6A0521A663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531" y="5999595"/>
                        <a:ext cx="2149920" cy="1077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84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DF9EC-5FC5-2421-BC89-6C399CD1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4" y="1727015"/>
            <a:ext cx="5794534" cy="4331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79AE6-247C-7D13-1B5E-73A4CAB0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8" y="-14505"/>
            <a:ext cx="9506872" cy="642490"/>
          </a:xfrm>
        </p:spPr>
        <p:txBody>
          <a:bodyPr>
            <a:normAutofit/>
          </a:bodyPr>
          <a:lstStyle/>
          <a:p>
            <a:r>
              <a:rPr lang="en-US" sz="2893" dirty="0">
                <a:solidFill>
                  <a:srgbClr val="7030A0"/>
                </a:solidFill>
              </a:rPr>
              <a:t>Double Deeply Virtual Compton Scattering</a:t>
            </a:r>
            <a:r>
              <a:rPr lang="en-US" sz="2893" dirty="0"/>
              <a:t> with </a:t>
            </a:r>
            <a:r>
              <a:rPr lang="en-US" sz="2893" dirty="0" err="1">
                <a:solidFill>
                  <a:srgbClr val="C00000"/>
                </a:solidFill>
              </a:rPr>
              <a:t>SoLID</a:t>
            </a:r>
            <a:endParaRPr lang="en-US" sz="2893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18B331-370A-B2DC-4C48-9DB3E516D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3" y="944830"/>
            <a:ext cx="6757417" cy="2675112"/>
          </a:xfrm>
        </p:spPr>
        <p:txBody>
          <a:bodyPr/>
          <a:lstStyle/>
          <a:p>
            <a:r>
              <a:rPr lang="en-US" sz="1488" dirty="0">
                <a:solidFill>
                  <a:srgbClr val="000000"/>
                </a:solidFill>
              </a:rPr>
              <a:t>DDVCS explores </a:t>
            </a:r>
            <a:r>
              <a:rPr lang="en-US" sz="1488" dirty="0">
                <a:solidFill>
                  <a:schemeClr val="accent1"/>
                </a:solidFill>
              </a:rPr>
              <a:t>wide off-axis kinematic region of GPDs</a:t>
            </a:r>
            <a:r>
              <a:rPr lang="en-US" sz="1488" dirty="0">
                <a:solidFill>
                  <a:srgbClr val="000000"/>
                </a:solidFill>
              </a:rPr>
              <a:t>, beyond DVCS and TCS.  The exclusive reaction has small </a:t>
            </a:r>
            <a:r>
              <a:rPr lang="en-US" sz="1488" dirty="0" err="1">
                <a:solidFill>
                  <a:srgbClr val="000000"/>
                </a:solidFill>
              </a:rPr>
              <a:t>crosssection</a:t>
            </a:r>
            <a:r>
              <a:rPr lang="en-US" sz="1488" dirty="0">
                <a:solidFill>
                  <a:srgbClr val="000000"/>
                </a:solidFill>
              </a:rPr>
              <a:t> and thus needs </a:t>
            </a:r>
            <a:r>
              <a:rPr lang="en-US" sz="1488" dirty="0">
                <a:solidFill>
                  <a:schemeClr val="accent6"/>
                </a:solidFill>
              </a:rPr>
              <a:t>high luminosity and large acceptance.</a:t>
            </a:r>
          </a:p>
          <a:p>
            <a:r>
              <a:rPr lang="en-US" sz="1488" dirty="0">
                <a:solidFill>
                  <a:srgbClr val="000000"/>
                </a:solidFill>
              </a:rPr>
              <a:t>The </a:t>
            </a:r>
            <a:r>
              <a:rPr lang="en-US" sz="1488" dirty="0" err="1">
                <a:solidFill>
                  <a:srgbClr val="C00000"/>
                </a:solidFill>
              </a:rPr>
              <a:t>SoLID</a:t>
            </a:r>
            <a:r>
              <a:rPr lang="en-US" sz="1488" dirty="0">
                <a:solidFill>
                  <a:srgbClr val="000000"/>
                </a:solidFill>
              </a:rPr>
              <a:t> apparatus completed with </a:t>
            </a:r>
            <a:r>
              <a:rPr lang="en-US" sz="1488" dirty="0">
                <a:solidFill>
                  <a:schemeClr val="accent2"/>
                </a:solidFill>
              </a:rPr>
              <a:t>muon detectors at forward angle</a:t>
            </a:r>
            <a:r>
              <a:rPr lang="en-US" sz="1488" dirty="0">
                <a:solidFill>
                  <a:srgbClr val="000000"/>
                </a:solidFill>
              </a:rPr>
              <a:t>, enables DDVCS measurements with both polarized electron and positron beams at 11GeV.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2F327-97BC-56CF-12E7-5C04ED67E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873" y="824413"/>
            <a:ext cx="3113097" cy="2439127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6B09334B-FCD9-6EB8-B092-E4C3CF205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66" y="5683006"/>
            <a:ext cx="2611962" cy="17423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5B651D-BF3A-7CDD-16F4-FF6449BC475F}"/>
              </a:ext>
            </a:extLst>
          </p:cNvPr>
          <p:cNvSpPr txBox="1"/>
          <p:nvPr/>
        </p:nvSpPr>
        <p:spPr>
          <a:xfrm>
            <a:off x="4967866" y="5989612"/>
            <a:ext cx="945386" cy="32130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88" dirty="0">
                <a:solidFill>
                  <a:srgbClr val="000000"/>
                </a:solidFill>
              </a:rPr>
              <a:t>DDVCS</a:t>
            </a:r>
            <a:endParaRPr lang="en-US" sz="1488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D176F1-CBBE-E2E7-F0FB-66004D9AABDA}"/>
              </a:ext>
            </a:extLst>
          </p:cNvPr>
          <p:cNvSpPr txBox="1"/>
          <p:nvPr/>
        </p:nvSpPr>
        <p:spPr>
          <a:xfrm>
            <a:off x="7444008" y="6700544"/>
            <a:ext cx="2611962" cy="257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75" i="1" dirty="0">
                <a:solidFill>
                  <a:srgbClr val="000000"/>
                </a:solidFill>
                <a:latin typeface="+mj-lt"/>
              </a:rPr>
              <a:t>S. Zhao et al. EPJ A 57 (2021) 240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4E4930-7F30-1EA3-2BA4-3573D569458C}"/>
              </a:ext>
            </a:extLst>
          </p:cNvPr>
          <p:cNvSpPr txBox="1"/>
          <p:nvPr/>
        </p:nvSpPr>
        <p:spPr>
          <a:xfrm>
            <a:off x="430165" y="2520041"/>
            <a:ext cx="1488940" cy="5886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75" dirty="0" err="1">
                <a:solidFill>
                  <a:srgbClr val="000000"/>
                </a:solidFill>
              </a:rPr>
              <a:t>Lumi</a:t>
            </a:r>
            <a:r>
              <a:rPr lang="en-US" sz="1075" dirty="0">
                <a:solidFill>
                  <a:srgbClr val="000000"/>
                </a:solidFill>
              </a:rPr>
              <a:t> = 1e37/cm</a:t>
            </a:r>
            <a:r>
              <a:rPr lang="en-US" sz="1075" baseline="30000" dirty="0">
                <a:solidFill>
                  <a:srgbClr val="000000"/>
                </a:solidFill>
              </a:rPr>
              <a:t>2</a:t>
            </a:r>
            <a:r>
              <a:rPr lang="en-US" sz="1075" dirty="0">
                <a:solidFill>
                  <a:srgbClr val="000000"/>
                </a:solidFill>
              </a:rPr>
              <a:t>/s</a:t>
            </a:r>
          </a:p>
          <a:p>
            <a:r>
              <a:rPr lang="en-US" sz="1075" dirty="0">
                <a:solidFill>
                  <a:srgbClr val="000000"/>
                </a:solidFill>
              </a:rPr>
              <a:t>polar angle 8-15 deg</a:t>
            </a:r>
          </a:p>
          <a:p>
            <a:r>
              <a:rPr lang="en-US" sz="1075" dirty="0">
                <a:solidFill>
                  <a:srgbClr val="000000"/>
                </a:solidFill>
              </a:rPr>
              <a:t>full azimuthal</a:t>
            </a:r>
            <a:endParaRPr lang="en-US" sz="1075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F68C3-9F50-C23D-E9E0-E192D74DD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092" y="5333783"/>
            <a:ext cx="2611962" cy="1137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12ABD4-27DC-794D-E711-5BFB0416E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848" y="3263541"/>
            <a:ext cx="3136206" cy="20702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0615FE-AA67-3531-4441-A52522AEE023}"/>
              </a:ext>
            </a:extLst>
          </p:cNvPr>
          <p:cNvSpPr txBox="1"/>
          <p:nvPr/>
        </p:nvSpPr>
        <p:spPr>
          <a:xfrm>
            <a:off x="227906" y="5898013"/>
            <a:ext cx="1893458" cy="32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88" kern="0" dirty="0">
                <a:solidFill>
                  <a:sysClr val="windowText" lastClr="000000"/>
                </a:solidFill>
              </a:rPr>
              <a:t>Letter of Intent 2023</a:t>
            </a:r>
            <a:endParaRPr lang="en-US" sz="1488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89764B-0B42-BD28-6372-DDA2A6DCA122}"/>
              </a:ext>
            </a:extLst>
          </p:cNvPr>
          <p:cNvSpPr txBox="1"/>
          <p:nvPr/>
        </p:nvSpPr>
        <p:spPr>
          <a:xfrm>
            <a:off x="221951" y="6150265"/>
            <a:ext cx="3156249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88" i="1" dirty="0"/>
              <a:t>Marie Boer, Alexandre Camsonne, Eric </a:t>
            </a:r>
            <a:r>
              <a:rPr lang="en-US" sz="1488" i="1" dirty="0" err="1"/>
              <a:t>Voutier</a:t>
            </a:r>
            <a:r>
              <a:rPr lang="en-US" sz="1488" i="1" dirty="0"/>
              <a:t>, Zhiwen Zhao</a:t>
            </a:r>
          </a:p>
        </p:txBody>
      </p:sp>
    </p:spTree>
    <p:extLst>
      <p:ext uri="{BB962C8B-B14F-4D97-AF65-F5344CB8AC3E}">
        <p14:creationId xmlns:p14="http://schemas.microsoft.com/office/powerpoint/2010/main" val="325198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6018FCD-8F28-8204-A713-12326960A76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85331" y="165100"/>
            <a:ext cx="9304769" cy="5546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188833" tIns="46388" rIns="67424" bIns="35060" anchor="ctr"/>
          <a:lstStyle/>
          <a:p>
            <a:pPr>
              <a:lnSpc>
                <a:spcPct val="98000"/>
              </a:lnSpc>
              <a:tabLst>
                <a:tab pos="542928" algn="l"/>
                <a:tab pos="1084544" algn="l"/>
                <a:tab pos="1627472" algn="l"/>
                <a:tab pos="2170400" algn="l"/>
                <a:tab pos="2712015" algn="l"/>
                <a:tab pos="3254943" algn="l"/>
                <a:tab pos="3796561" algn="l"/>
                <a:tab pos="4339487" algn="l"/>
                <a:tab pos="4882415" algn="l"/>
                <a:tab pos="5422720" algn="l"/>
                <a:tab pos="5964336" algn="l"/>
                <a:tab pos="6509887" algn="l"/>
              </a:tabLst>
            </a:pPr>
            <a:r>
              <a:rPr lang="en-US" sz="2893" dirty="0" err="1">
                <a:solidFill>
                  <a:srgbClr val="C00000"/>
                </a:solidFill>
                <a:latin typeface="+mj-lt"/>
              </a:rPr>
              <a:t>SoLID</a:t>
            </a:r>
            <a:r>
              <a:rPr lang="en-US" sz="2893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893" dirty="0">
                <a:latin typeface="+mj-lt"/>
              </a:rPr>
              <a:t>DDVCS with 11GeV polarized beam LH2 target</a:t>
            </a:r>
            <a:endParaRPr lang="en-US" altLang="en-US" sz="2893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DF563-CF09-8DFF-0CE1-A2982D9BBC5C}"/>
              </a:ext>
            </a:extLst>
          </p:cNvPr>
          <p:cNvSpPr txBox="1"/>
          <p:nvPr/>
        </p:nvSpPr>
        <p:spPr>
          <a:xfrm>
            <a:off x="509498" y="2050578"/>
            <a:ext cx="2070100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Kinematic coverage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505BB8-AE58-A6FB-3C4E-83B56200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04" y="854708"/>
            <a:ext cx="4728021" cy="1351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1788AE-3C49-C82A-3DF4-0ADBC870D8EC}"/>
              </a:ext>
            </a:extLst>
          </p:cNvPr>
          <p:cNvSpPr txBox="1"/>
          <p:nvPr/>
        </p:nvSpPr>
        <p:spPr>
          <a:xfrm>
            <a:off x="7090347" y="2241642"/>
            <a:ext cx="2477605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Projection with 50 days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40B68-83B1-2C5F-F442-CC08587F381A}"/>
              </a:ext>
            </a:extLst>
          </p:cNvPr>
          <p:cNvSpPr txBox="1"/>
          <p:nvPr/>
        </p:nvSpPr>
        <p:spPr>
          <a:xfrm>
            <a:off x="6078787" y="6190633"/>
            <a:ext cx="2790665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88" b="1" dirty="0">
                <a:solidFill>
                  <a:srgbClr val="000000"/>
                </a:solidFill>
                <a:latin typeface="+mj-lt"/>
              </a:rPr>
              <a:t>One bin as example, </a:t>
            </a:r>
          </a:p>
          <a:p>
            <a:r>
              <a:rPr lang="en-US" sz="1488" b="1" dirty="0">
                <a:solidFill>
                  <a:srgbClr val="000000"/>
                </a:solidFill>
                <a:latin typeface="+mj-lt"/>
              </a:rPr>
              <a:t>out of 40 4D kinematic bins </a:t>
            </a:r>
            <a:endParaRPr lang="en-US" sz="1488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1B9AE-8C8C-25D8-DA05-A87AAF4A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98" y="2696052"/>
            <a:ext cx="4723589" cy="3209448"/>
          </a:xfrm>
          <a:prstGeom prst="rect">
            <a:avLst/>
          </a:prstGeom>
        </p:spPr>
      </p:pic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ED8A88D9-DACD-46FB-6E0B-103D94C47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630"/>
            <a:ext cx="5530180" cy="403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12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44"/>
          <p:cNvPicPr preferRelativeResize="0"/>
          <p:nvPr/>
        </p:nvPicPr>
        <p:blipFill rotWithShape="1">
          <a:blip r:embed="rId3">
            <a:alphaModFix/>
          </a:blip>
          <a:srcRect l="-29449"/>
          <a:stretch/>
        </p:blipFill>
        <p:spPr>
          <a:xfrm>
            <a:off x="89767" y="1724424"/>
            <a:ext cx="3716445" cy="2580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44"/>
          <p:cNvCxnSpPr/>
          <p:nvPr/>
        </p:nvCxnSpPr>
        <p:spPr>
          <a:xfrm>
            <a:off x="475035" y="3812582"/>
            <a:ext cx="438409" cy="4364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2" name="Google Shape;662;p44"/>
          <p:cNvCxnSpPr/>
          <p:nvPr/>
        </p:nvCxnSpPr>
        <p:spPr>
          <a:xfrm>
            <a:off x="267225" y="3174834"/>
            <a:ext cx="184489" cy="5951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3" name="Google Shape;663;p44"/>
          <p:cNvCxnSpPr/>
          <p:nvPr/>
        </p:nvCxnSpPr>
        <p:spPr>
          <a:xfrm flipH="1">
            <a:off x="273160" y="2281482"/>
            <a:ext cx="172917" cy="58322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44"/>
          <p:cNvCxnSpPr/>
          <p:nvPr/>
        </p:nvCxnSpPr>
        <p:spPr>
          <a:xfrm rot="10800000" flipH="1">
            <a:off x="372352" y="3001464"/>
            <a:ext cx="747874" cy="1058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65" name="Google Shape;665;p44"/>
          <p:cNvSpPr txBox="1"/>
          <p:nvPr/>
        </p:nvSpPr>
        <p:spPr>
          <a:xfrm>
            <a:off x="117883" y="2606556"/>
            <a:ext cx="1088748" cy="44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algn="ctr" defTabSz="1007760">
              <a:buClr>
                <a:srgbClr val="000000"/>
              </a:buClr>
            </a:pPr>
            <a:r>
              <a:rPr lang="en" sz="154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beam</a:t>
            </a:r>
            <a:endParaRPr sz="154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666;p44"/>
          <p:cNvSpPr txBox="1">
            <a:spLocks noGrp="1"/>
          </p:cNvSpPr>
          <p:nvPr>
            <p:ph type="title"/>
          </p:nvPr>
        </p:nvSpPr>
        <p:spPr>
          <a:xfrm>
            <a:off x="0" y="94705"/>
            <a:ext cx="10170686" cy="678443"/>
          </a:xfrm>
          <a:prstGeom prst="rect">
            <a:avLst/>
          </a:prstGeom>
        </p:spPr>
        <p:txBody>
          <a:bodyPr spcFirstLastPara="1" wrap="square" lIns="100758" tIns="100758" rIns="100758" bIns="100758" anchor="t" anchorCtr="0">
            <a:noAutofit/>
          </a:bodyPr>
          <a:lstStyle/>
          <a:p>
            <a:pPr algn="ctr"/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Tagging </a:t>
            </a:r>
            <a:r>
              <a:rPr lang="en" b="1" i="1" dirty="0"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-Channel DVCS with </a:t>
            </a:r>
            <a:r>
              <a:rPr lang="en" b="1" dirty="0" err="1">
                <a:latin typeface="Roboto"/>
                <a:ea typeface="Roboto"/>
                <a:cs typeface="Roboto"/>
                <a:sym typeface="Roboto"/>
              </a:rPr>
              <a:t>SoLID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    (B. Li)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67" name="Google Shape;667;p44"/>
          <p:cNvCxnSpPr/>
          <p:nvPr/>
        </p:nvCxnSpPr>
        <p:spPr>
          <a:xfrm flipH="1">
            <a:off x="451712" y="1724414"/>
            <a:ext cx="485027" cy="53032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44"/>
          <p:cNvCxnSpPr/>
          <p:nvPr/>
        </p:nvCxnSpPr>
        <p:spPr>
          <a:xfrm rot="10800000" flipH="1">
            <a:off x="1845751" y="2296997"/>
            <a:ext cx="1925229" cy="552144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69" name="Google Shape;669;p44"/>
          <p:cNvCxnSpPr/>
          <p:nvPr/>
        </p:nvCxnSpPr>
        <p:spPr>
          <a:xfrm flipH="1">
            <a:off x="902205" y="3174834"/>
            <a:ext cx="319384" cy="4605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70" name="Google Shape;670;p44"/>
          <p:cNvSpPr txBox="1"/>
          <p:nvPr/>
        </p:nvSpPr>
        <p:spPr>
          <a:xfrm>
            <a:off x="598338" y="3520900"/>
            <a:ext cx="1262988" cy="54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2204" i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𝛄, 𝛑</a:t>
            </a:r>
            <a:r>
              <a:rPr lang="en" sz="2204" kern="0" baseline="30000">
                <a:solidFill>
                  <a:srgbClr val="FF0000"/>
                </a:solidFill>
                <a:latin typeface="Arial"/>
                <a:cs typeface="Arial"/>
                <a:sym typeface="Arial"/>
              </a:rPr>
              <a:t>0</a:t>
            </a:r>
            <a:endParaRPr sz="2204" kern="0" baseline="3000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44"/>
          <p:cNvSpPr txBox="1"/>
          <p:nvPr/>
        </p:nvSpPr>
        <p:spPr>
          <a:xfrm>
            <a:off x="3523615" y="1597231"/>
            <a:ext cx="1925229" cy="67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543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Fast leading proton</a:t>
            </a:r>
            <a:endParaRPr sz="1543" b="1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44"/>
          <p:cNvSpPr txBox="1"/>
          <p:nvPr/>
        </p:nvSpPr>
        <p:spPr>
          <a:xfrm>
            <a:off x="87478" y="4289817"/>
            <a:ext cx="2410587" cy="67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543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Central-</a:t>
            </a:r>
            <a:endParaRPr sz="1543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defTabSz="1007760">
              <a:buClr>
                <a:srgbClr val="000000"/>
              </a:buClr>
            </a:pPr>
            <a:r>
              <a:rPr lang="en" sz="1543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backward Photon tag</a:t>
            </a:r>
            <a:endParaRPr sz="1543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44"/>
          <p:cNvSpPr txBox="1"/>
          <p:nvPr/>
        </p:nvSpPr>
        <p:spPr>
          <a:xfrm>
            <a:off x="380384" y="4994048"/>
            <a:ext cx="8158503" cy="84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marL="503880" indent="-377910" defTabSz="100776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094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If the CLAS 12 GeV backward tagging of DVCS is a reality,</a:t>
            </a:r>
            <a:r>
              <a:rPr lang="en" sz="2094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the same tagging system can be applied to the SoLID</a:t>
            </a:r>
            <a:r>
              <a:rPr lang="en" sz="2094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  <a:endParaRPr sz="1984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74" name="Google Shape;6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1307" y="1756347"/>
            <a:ext cx="4410951" cy="2580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44"/>
          <p:cNvCxnSpPr/>
          <p:nvPr/>
        </p:nvCxnSpPr>
        <p:spPr>
          <a:xfrm>
            <a:off x="4925909" y="3812582"/>
            <a:ext cx="438409" cy="4364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44"/>
          <p:cNvCxnSpPr/>
          <p:nvPr/>
        </p:nvCxnSpPr>
        <p:spPr>
          <a:xfrm>
            <a:off x="4718099" y="3174834"/>
            <a:ext cx="184489" cy="5951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44"/>
          <p:cNvCxnSpPr/>
          <p:nvPr/>
        </p:nvCxnSpPr>
        <p:spPr>
          <a:xfrm flipH="1">
            <a:off x="4724034" y="2281482"/>
            <a:ext cx="172917" cy="58322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44"/>
          <p:cNvCxnSpPr/>
          <p:nvPr/>
        </p:nvCxnSpPr>
        <p:spPr>
          <a:xfrm flipH="1">
            <a:off x="4902586" y="1724414"/>
            <a:ext cx="485027" cy="53032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9" name="Google Shape;679;p44"/>
          <p:cNvSpPr txBox="1"/>
          <p:nvPr/>
        </p:nvSpPr>
        <p:spPr>
          <a:xfrm>
            <a:off x="4881255" y="3436921"/>
            <a:ext cx="1262988" cy="54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2204" i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𝛄, 𝛑</a:t>
            </a:r>
            <a:r>
              <a:rPr lang="en" sz="2204" kern="0" baseline="30000">
                <a:solidFill>
                  <a:srgbClr val="FF0000"/>
                </a:solidFill>
                <a:latin typeface="Arial"/>
                <a:cs typeface="Arial"/>
                <a:sym typeface="Arial"/>
              </a:rPr>
              <a:t>0</a:t>
            </a:r>
            <a:endParaRPr sz="2204" kern="0" baseline="3000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680;p44"/>
          <p:cNvSpPr txBox="1"/>
          <p:nvPr/>
        </p:nvSpPr>
        <p:spPr>
          <a:xfrm>
            <a:off x="4714327" y="4249012"/>
            <a:ext cx="2410587" cy="67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543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Central-</a:t>
            </a:r>
            <a:endParaRPr sz="1543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defTabSz="1007760">
              <a:buClr>
                <a:srgbClr val="000000"/>
              </a:buClr>
            </a:pPr>
            <a:r>
              <a:rPr lang="en" sz="1543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backward Photon tag</a:t>
            </a:r>
            <a:endParaRPr sz="1543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81" name="Google Shape;681;p44"/>
          <p:cNvCxnSpPr/>
          <p:nvPr/>
        </p:nvCxnSpPr>
        <p:spPr>
          <a:xfrm rot="10800000" flipH="1">
            <a:off x="6061431" y="2270000"/>
            <a:ext cx="3832605" cy="697619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82" name="Google Shape;682;p44"/>
          <p:cNvSpPr txBox="1"/>
          <p:nvPr/>
        </p:nvSpPr>
        <p:spPr>
          <a:xfrm>
            <a:off x="8226417" y="1681212"/>
            <a:ext cx="2000943" cy="74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defTabSz="1007760">
              <a:buClr>
                <a:srgbClr val="000000"/>
              </a:buClr>
            </a:pPr>
            <a:r>
              <a:rPr lang="en" sz="1763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Fast leading proton</a:t>
            </a:r>
            <a:endParaRPr sz="1763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 txBox="1"/>
          <p:nvPr/>
        </p:nvSpPr>
        <p:spPr>
          <a:xfrm>
            <a:off x="4652736" y="2606556"/>
            <a:ext cx="1088748" cy="44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8" tIns="100758" rIns="100758" bIns="100758" anchor="t" anchorCtr="0">
            <a:spAutoFit/>
          </a:bodyPr>
          <a:lstStyle/>
          <a:p>
            <a:pPr algn="ctr" defTabSz="1007760">
              <a:buClr>
                <a:srgbClr val="000000"/>
              </a:buClr>
            </a:pPr>
            <a:r>
              <a:rPr lang="en" sz="154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beam</a:t>
            </a:r>
            <a:endParaRPr sz="154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84" name="Google Shape;684;p44"/>
          <p:cNvCxnSpPr/>
          <p:nvPr/>
        </p:nvCxnSpPr>
        <p:spPr>
          <a:xfrm rot="10800000" flipH="1">
            <a:off x="4823226" y="3001464"/>
            <a:ext cx="747874" cy="1058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85" name="Google Shape;685;p44"/>
          <p:cNvCxnSpPr/>
          <p:nvPr/>
        </p:nvCxnSpPr>
        <p:spPr>
          <a:xfrm flipH="1">
            <a:off x="5269253" y="3200131"/>
            <a:ext cx="407330" cy="43510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49293"/>
            <a:ext cx="9599760" cy="60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3600" strike="noStrike" spc="-1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27017" y="2897134"/>
            <a:ext cx="8945743" cy="121919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600" dirty="0"/>
              <a:t>3. Status and Outlook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7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198731" y="9399"/>
            <a:ext cx="9154800" cy="5193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spc="-1" dirty="0">
                <a:solidFill>
                  <a:srgbClr val="000000"/>
                </a:solidFill>
                <a:latin typeface="+mj-lt"/>
              </a:rPr>
              <a:t>SoLID Apparatus</a:t>
            </a:r>
            <a:endParaRPr lang="en-US" sz="3600" strike="noStrike" spc="-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A0737-CD34-7743-B6DE-DF7AE6ADB16F}"/>
              </a:ext>
            </a:extLst>
          </p:cNvPr>
          <p:cNvSpPr txBox="1"/>
          <p:nvPr/>
        </p:nvSpPr>
        <p:spPr>
          <a:xfrm>
            <a:off x="0" y="1620281"/>
            <a:ext cx="5181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High Luminosity (10</a:t>
            </a:r>
            <a:r>
              <a:rPr lang="en-US" sz="2400" baseline="30000" dirty="0"/>
              <a:t>37</a:t>
            </a:r>
            <a:r>
              <a:rPr lang="en-US" sz="2400" dirty="0"/>
              <a:t>-10</a:t>
            </a:r>
            <a:r>
              <a:rPr lang="en-US" sz="2400" baseline="30000" dirty="0"/>
              <a:t>39</a:t>
            </a:r>
            <a:r>
              <a:rPr lang="en-US" sz="2400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 data rate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 background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Low systematics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 Radiation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Large scale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Modern Technologies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GEM’s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Shashlik </a:t>
            </a:r>
            <a:r>
              <a:rPr lang="en-US" sz="2400" dirty="0" err="1">
                <a:solidFill>
                  <a:srgbClr val="0070C0"/>
                </a:solidFill>
              </a:rPr>
              <a:t>ECal</a:t>
            </a:r>
            <a:endParaRPr lang="en-US" sz="2400" dirty="0">
              <a:solidFill>
                <a:srgbClr val="0070C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Pipeline DAQ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Rapidly Advancing Computational Capabilities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High Performance </a:t>
            </a:r>
            <a:r>
              <a:rPr lang="en-US" sz="2400" dirty="0" err="1">
                <a:solidFill>
                  <a:srgbClr val="0070C0"/>
                </a:solidFill>
              </a:rPr>
              <a:t>Cherenkovs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Baffles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21110-6B42-B444-AFD8-95E4215533BC}"/>
              </a:ext>
            </a:extLst>
          </p:cNvPr>
          <p:cNvSpPr txBox="1"/>
          <p:nvPr/>
        </p:nvSpPr>
        <p:spPr>
          <a:xfrm>
            <a:off x="638827" y="789284"/>
            <a:ext cx="3527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8192B"/>
                </a:solidFill>
              </a:rPr>
              <a:t>Requirements are Challenging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1B49F-EB0C-2A4F-9AAE-0862D232D8A3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oLID_setup_20160804_PVDIS.pdf">
            <a:extLst>
              <a:ext uri="{FF2B5EF4-FFF2-40B4-BE49-F238E27FC236}">
                <a16:creationId xmlns:a16="http://schemas.microsoft.com/office/drawing/2014/main" id="{7E32CEAD-BB4C-E447-802A-4E09EE82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07" y="4038310"/>
            <a:ext cx="4043724" cy="3032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35153B-6957-EA47-9551-230D902132FE}"/>
              </a:ext>
            </a:extLst>
          </p:cNvPr>
          <p:cNvSpPr txBox="1"/>
          <p:nvPr/>
        </p:nvSpPr>
        <p:spPr>
          <a:xfrm>
            <a:off x="5535344" y="858192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  <a:r>
              <a:rPr lang="en-US" sz="1600" b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(``neutron”) @ SoLID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8C2B-336F-7A43-A3F9-6BCFACF3F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3716" r="9952" b="16548"/>
          <a:stretch/>
        </p:blipFill>
        <p:spPr>
          <a:xfrm>
            <a:off x="5128219" y="1432103"/>
            <a:ext cx="4406900" cy="26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155571" y="43471"/>
            <a:ext cx="9154800" cy="6754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strike="noStrike" spc="-1" dirty="0">
                <a:solidFill>
                  <a:srgbClr val="000000"/>
                </a:solidFill>
                <a:latin typeface="+mj-lt"/>
              </a:rPr>
              <a:t>SoLID Detector </a:t>
            </a:r>
            <a:r>
              <a:rPr lang="en-US" sz="4000" spc="-1" dirty="0">
                <a:solidFill>
                  <a:srgbClr val="000000"/>
                </a:solidFill>
                <a:latin typeface="+mj-lt"/>
              </a:rPr>
              <a:t>Subsystems</a:t>
            </a:r>
            <a:endParaRPr lang="en-US" sz="4000" strike="noStrike" spc="-1" dirty="0">
              <a:latin typeface="+mj-lt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6406655" y="714917"/>
            <a:ext cx="2903716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Uses full capability of JLab electronics</a:t>
            </a: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</p:txBody>
      </p:sp>
      <p:pic>
        <p:nvPicPr>
          <p:cNvPr id="5" name="Picture 2" descr="C:\DOCUME~1\ADMINI~1\LOCALS~1\Temp\VMwareDnD\b17f9139\SIDIS_FASPD.png">
            <a:extLst>
              <a:ext uri="{FF2B5EF4-FFF2-40B4-BE49-F238E27FC236}">
                <a16:creationId xmlns:a16="http://schemas.microsoft.com/office/drawing/2014/main" id="{B052548C-6B88-614D-86C3-9ECA8188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86" y="4474243"/>
            <a:ext cx="8191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~1\ADMINI~1\LOCALS~1\Temp\VMwareDnD\fc820cf0\SIDIS_MRPC.png">
            <a:extLst>
              <a:ext uri="{FF2B5EF4-FFF2-40B4-BE49-F238E27FC236}">
                <a16:creationId xmlns:a16="http://schemas.microsoft.com/office/drawing/2014/main" id="{AE23CC6C-A10C-144C-BDF3-72D7F1C3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37" y="4464216"/>
            <a:ext cx="920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~1\ADMINI~1\LOCALS~1\Temp\VMwareDnD\fe800afe\SIDIS_HGC.png">
            <a:extLst>
              <a:ext uri="{FF2B5EF4-FFF2-40B4-BE49-F238E27FC236}">
                <a16:creationId xmlns:a16="http://schemas.microsoft.com/office/drawing/2014/main" id="{0F1148C0-BF13-204E-8630-D8D775C5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37" y="4464216"/>
            <a:ext cx="96647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~1\ADMINI~1\LOCALS~1\Temp\VMwareDnD\b1f49024\SIDIS_LGC.png">
            <a:extLst>
              <a:ext uri="{FF2B5EF4-FFF2-40B4-BE49-F238E27FC236}">
                <a16:creationId xmlns:a16="http://schemas.microsoft.com/office/drawing/2014/main" id="{352485FC-BEFE-4C44-9692-08F7F629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18" y="4453159"/>
            <a:ext cx="128143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DOCUME~1\ADMINI~1\LOCALS~1\Temp\VMwareDnD\ec0b3d87\SIDIS_FAEC.png">
            <a:extLst>
              <a:ext uri="{FF2B5EF4-FFF2-40B4-BE49-F238E27FC236}">
                <a16:creationId xmlns:a16="http://schemas.microsoft.com/office/drawing/2014/main" id="{29C2B908-7B3F-B24F-B3DF-918A5560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087" y="4480509"/>
            <a:ext cx="718820" cy="188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DOCUME~1\ADMINI~1\LOCALS~1\Temp\VMwareDnD\b1f6900f\SIDIS_LASPD.png">
            <a:extLst>
              <a:ext uri="{FF2B5EF4-FFF2-40B4-BE49-F238E27FC236}">
                <a16:creationId xmlns:a16="http://schemas.microsoft.com/office/drawing/2014/main" id="{5E5D8B6A-D90B-114D-A9D1-8468F4B3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36" y="4493517"/>
            <a:ext cx="643890" cy="17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55C0C2-FA2C-D446-AE74-9E384DE8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" y="1635180"/>
            <a:ext cx="1945640" cy="17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DOCUME~1\ADMINI~1\LOCALS~1\Temp\VMwareDnD\b3fd96bb\SIDIS_GEM.png">
            <a:extLst>
              <a:ext uri="{FF2B5EF4-FFF2-40B4-BE49-F238E27FC236}">
                <a16:creationId xmlns:a16="http://schemas.microsoft.com/office/drawing/2014/main" id="{E3474F36-9423-C249-87AC-DBE447E72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t="-213" r="45718" b="-1418"/>
          <a:stretch/>
        </p:blipFill>
        <p:spPr bwMode="auto">
          <a:xfrm>
            <a:off x="622300" y="4519585"/>
            <a:ext cx="1058836" cy="1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~1\ADMINI~1\LOCALS~1\Temp\VMwareDnD\fc830c5e\PVDIS_LGC.png">
            <a:extLst>
              <a:ext uri="{FF2B5EF4-FFF2-40B4-BE49-F238E27FC236}">
                <a16:creationId xmlns:a16="http://schemas.microsoft.com/office/drawing/2014/main" id="{1F18BB30-9E38-3E46-8F25-E9EAA20F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96" y="1668443"/>
            <a:ext cx="9461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C:\DOCUME~1\ADMINI~1\LOCALS~1\Temp\VMwareDnD\723ed45d\CLEO.png">
            <a:extLst>
              <a:ext uri="{FF2B5EF4-FFF2-40B4-BE49-F238E27FC236}">
                <a16:creationId xmlns:a16="http://schemas.microsoft.com/office/drawing/2014/main" id="{8E32FF0F-D9D1-9C4C-862F-55DBD798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91" y="1574078"/>
            <a:ext cx="2786380" cy="192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DOCUME~1\ADMINI~1\LOCALS~1\Temp\VMwareDnD\fe810a50\PVDIS_EC.png">
            <a:extLst>
              <a:ext uri="{FF2B5EF4-FFF2-40B4-BE49-F238E27FC236}">
                <a16:creationId xmlns:a16="http://schemas.microsoft.com/office/drawing/2014/main" id="{00C164B9-BA38-7D49-924D-8141C7AB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12" y="1664707"/>
            <a:ext cx="9334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箭头 20">
            <a:extLst>
              <a:ext uri="{FF2B5EF4-FFF2-40B4-BE49-F238E27FC236}">
                <a16:creationId xmlns:a16="http://schemas.microsoft.com/office/drawing/2014/main" id="{3FB06753-D0D1-5143-A2B9-C22901473E57}"/>
              </a:ext>
            </a:extLst>
          </p:cNvPr>
          <p:cNvSpPr>
            <a:spLocks noChangeArrowheads="1"/>
          </p:cNvSpPr>
          <p:nvPr/>
        </p:nvSpPr>
        <p:spPr bwMode="auto">
          <a:xfrm rot="10517623">
            <a:off x="5593306" y="1986833"/>
            <a:ext cx="643890" cy="838451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9A9FF"/>
              </a:gs>
              <a:gs pos="35001">
                <a:srgbClr val="C2C2FF"/>
              </a:gs>
              <a:gs pos="100000">
                <a:srgbClr val="E4E4FF"/>
              </a:gs>
            </a:gsLst>
            <a:lin ang="16200000" scaled="1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89952" tIns="45008" rIns="89952" bIns="45008" anchor="ctr"/>
          <a:lstStyle>
            <a:lvl1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463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035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607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179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7" name="右箭头 21">
            <a:extLst>
              <a:ext uri="{FF2B5EF4-FFF2-40B4-BE49-F238E27FC236}">
                <a16:creationId xmlns:a16="http://schemas.microsoft.com/office/drawing/2014/main" id="{AB94F855-5F85-0946-BEDA-BB1AD60E1875}"/>
              </a:ext>
            </a:extLst>
          </p:cNvPr>
          <p:cNvSpPr>
            <a:spLocks noChangeArrowheads="1"/>
          </p:cNvSpPr>
          <p:nvPr/>
        </p:nvSpPr>
        <p:spPr bwMode="auto">
          <a:xfrm rot="8288883">
            <a:off x="5680162" y="3210636"/>
            <a:ext cx="643890" cy="838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9A9FF"/>
              </a:gs>
              <a:gs pos="35001">
                <a:srgbClr val="C2C2FF"/>
              </a:gs>
              <a:gs pos="100000">
                <a:srgbClr val="E4E4FF"/>
              </a:gs>
            </a:gsLst>
            <a:lin ang="16200000" scaled="1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89952" tIns="45008" rIns="89952" bIns="45008" anchor="ctr"/>
          <a:lstStyle>
            <a:lvl1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463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035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607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179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800" dirty="0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8" name="Picture 2" descr="C:\DOCUME~1\ADMINI~1\LOCALS~1\Temp\vmware-Administrator\VMwareDnD\898f8290\LAEC.png">
            <a:extLst>
              <a:ext uri="{FF2B5EF4-FFF2-40B4-BE49-F238E27FC236}">
                <a16:creationId xmlns:a16="http://schemas.microsoft.com/office/drawing/2014/main" id="{220B6FDE-8846-FF40-A1DC-2BBD593D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67" y="4493668"/>
            <a:ext cx="128524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DOCUME~1\ADMINI~1\LOCALS~1\Temp\vmware-Administrator\VMwareDnD\55f8ad89\PVDIS_GEM_2.png">
            <a:extLst>
              <a:ext uri="{FF2B5EF4-FFF2-40B4-BE49-F238E27FC236}">
                <a16:creationId xmlns:a16="http://schemas.microsoft.com/office/drawing/2014/main" id="{EB3C30BC-3B4B-CF40-B433-0F1670771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r="48788"/>
          <a:stretch/>
        </p:blipFill>
        <p:spPr bwMode="auto">
          <a:xfrm>
            <a:off x="2390012" y="1644938"/>
            <a:ext cx="643890" cy="17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784B972A-D3CD-9F4F-B969-D3BF1C24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" y="1045862"/>
            <a:ext cx="8858250" cy="36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2" tIns="45008" rIns="89952" bIns="45008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 PVDIS:   Baffle    3xGEMS  LGC   2xGEMs   EC</a:t>
            </a:r>
            <a:endParaRPr lang="zh-CN" altLang="en-US" sz="1800" dirty="0">
              <a:solidFill>
                <a:srgbClr val="7030A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225AE47-FB10-E74B-94CC-B42A7304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00" y="3772240"/>
            <a:ext cx="9072880" cy="64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2" tIns="45008" rIns="89952" bIns="45008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SIDIS&amp;J/y: </a:t>
            </a:r>
          </a:p>
          <a:p>
            <a:r>
              <a:rPr lang="en-US" altLang="zh-CN" sz="18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    4xGEMs   LASPD    LAEC    2xGEMs       LGC        HGC    FASPD (</a:t>
            </a:r>
            <a:r>
              <a:rPr lang="en-US" altLang="zh-CN" sz="1800" dirty="0">
                <a:solidFill>
                  <a:srgbClr val="00B050"/>
                </a:solidFill>
                <a:latin typeface="+mn-lt"/>
                <a:ea typeface="宋体" charset="0"/>
                <a:cs typeface="宋体" charset="0"/>
              </a:rPr>
              <a:t>MRPC)</a:t>
            </a:r>
            <a:r>
              <a:rPr lang="en-US" altLang="zh-CN" sz="18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   FAEC</a:t>
            </a:r>
            <a:endParaRPr lang="zh-CN" altLang="en-US" sz="1800" dirty="0">
              <a:solidFill>
                <a:srgbClr val="7030A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787465-F3A3-5146-A1F9-D776CCD0A854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7E3D0-50C0-1241-9FC7-84527EC33B10}"/>
              </a:ext>
            </a:extLst>
          </p:cNvPr>
          <p:cNvSpPr txBox="1"/>
          <p:nvPr/>
        </p:nvSpPr>
        <p:spPr>
          <a:xfrm>
            <a:off x="809115" y="6572246"/>
            <a:ext cx="7912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Pre-R&amp;D items: LGC, HGC, GEM’s, DAQ/Electronics, </a:t>
            </a:r>
            <a:r>
              <a:rPr lang="en-US" sz="2200" dirty="0">
                <a:solidFill>
                  <a:srgbClr val="00B0F0"/>
                </a:solidFill>
              </a:rPr>
              <a:t>Magnet</a:t>
            </a:r>
          </a:p>
        </p:txBody>
      </p:sp>
      <p:pic>
        <p:nvPicPr>
          <p:cNvPr id="23" name="Picture 22" descr="C:\DOCUME~1\ADMINI~1\LOCALS~1\Temp\VMwareDnD\b3fd96bb\SIDIS_GEM.png">
            <a:extLst>
              <a:ext uri="{FF2B5EF4-FFF2-40B4-BE49-F238E27FC236}">
                <a16:creationId xmlns:a16="http://schemas.microsoft.com/office/drawing/2014/main" id="{0AF11304-5C62-AA4C-86EE-A7795EB36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8" t="-3498" r="2037" b="-2716"/>
          <a:stretch/>
        </p:blipFill>
        <p:spPr bwMode="auto">
          <a:xfrm>
            <a:off x="3624358" y="4436631"/>
            <a:ext cx="794960" cy="187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DOCUME~1\ADMINI~1\LOCALS~1\Temp\vmware-Administrator\VMwareDnD\55f8ad89\PVDIS_GEM_2.png">
            <a:extLst>
              <a:ext uri="{FF2B5EF4-FFF2-40B4-BE49-F238E27FC236}">
                <a16:creationId xmlns:a16="http://schemas.microsoft.com/office/drawing/2014/main" id="{7C72CC19-E55D-4F43-BE0B-4BAA443C1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1" b="4533"/>
          <a:stretch/>
        </p:blipFill>
        <p:spPr bwMode="auto">
          <a:xfrm>
            <a:off x="3945966" y="1649145"/>
            <a:ext cx="66874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901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941F-1C28-42A2-A57F-3CD4CBC3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0"/>
            <a:ext cx="9069120" cy="656823"/>
          </a:xfrm>
        </p:spPr>
        <p:txBody>
          <a:bodyPr/>
          <a:lstStyle/>
          <a:p>
            <a:r>
              <a:rPr lang="en-US" altLang="zh-CN" sz="3200" cap="none" dirty="0" err="1"/>
              <a:t>SoLID</a:t>
            </a:r>
            <a:r>
              <a:rPr lang="en-US" altLang="zh-CN" sz="3200" cap="none" dirty="0"/>
              <a:t> Equipment/Collaboration Development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78FA5-674C-4F79-A452-91C6F95A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93" y="769257"/>
            <a:ext cx="9442649" cy="6415314"/>
          </a:xfrm>
        </p:spPr>
        <p:txBody>
          <a:bodyPr>
            <a:normAutofit/>
          </a:bodyPr>
          <a:lstStyle/>
          <a:p>
            <a:endParaRPr lang="en-US" sz="1488" dirty="0"/>
          </a:p>
          <a:p>
            <a:r>
              <a:rPr lang="en-US" sz="1700" b="1" dirty="0"/>
              <a:t>Pre-R&amp;D Activities: strong support from </a:t>
            </a:r>
            <a:r>
              <a:rPr lang="en-US" sz="1700" b="1" dirty="0" err="1"/>
              <a:t>JLab</a:t>
            </a:r>
            <a:r>
              <a:rPr lang="en-US" sz="1700" b="1" dirty="0"/>
              <a:t>, DOE and International</a:t>
            </a:r>
          </a:p>
          <a:p>
            <a:pPr marL="0" indent="0">
              <a:buNone/>
            </a:pPr>
            <a:r>
              <a:rPr lang="en-US" sz="1488" b="1" dirty="0"/>
              <a:t>     </a:t>
            </a:r>
            <a:r>
              <a:rPr lang="en-US" sz="1488" dirty="0"/>
              <a:t>Goals: establish pre-conceptual design, verify pre-conceptual design, verify high luminosity capability</a:t>
            </a:r>
          </a:p>
          <a:p>
            <a:pPr marL="0" indent="0">
              <a:buNone/>
            </a:pPr>
            <a:r>
              <a:rPr lang="en-US" sz="1488" dirty="0"/>
              <a:t>      User groups/International: </a:t>
            </a:r>
          </a:p>
          <a:p>
            <a:pPr marL="0" indent="0">
              <a:buNone/>
            </a:pPr>
            <a:r>
              <a:rPr lang="en-US" sz="1488" dirty="0"/>
              <a:t>	GEM conceptual design and R&amp;D: UVa, USTC, CIAE, Lanzhou, …</a:t>
            </a:r>
          </a:p>
          <a:p>
            <a:pPr marL="0" indent="0">
              <a:buNone/>
            </a:pPr>
            <a:r>
              <a:rPr lang="en-US" sz="1488" dirty="0"/>
              <a:t> 	</a:t>
            </a:r>
            <a:r>
              <a:rPr lang="en-US" sz="1488" dirty="0" err="1"/>
              <a:t>ECal</a:t>
            </a:r>
            <a:r>
              <a:rPr lang="en-US" sz="1488" dirty="0"/>
              <a:t>: UVa, </a:t>
            </a:r>
            <a:r>
              <a:rPr lang="en-US" sz="1488" dirty="0" err="1"/>
              <a:t>Shandong,Tsinghua</a:t>
            </a:r>
            <a:r>
              <a:rPr lang="en-US" sz="1488" dirty="0"/>
              <a:t>, ANL, UIC </a:t>
            </a:r>
          </a:p>
          <a:p>
            <a:pPr marL="0" indent="0">
              <a:buNone/>
            </a:pPr>
            <a:r>
              <a:rPr lang="en-US" sz="1488" dirty="0"/>
              <a:t>	LGC: Temple, ANL, NMSU, SBU</a:t>
            </a:r>
          </a:p>
          <a:p>
            <a:pPr marL="0" indent="0">
              <a:buNone/>
            </a:pPr>
            <a:r>
              <a:rPr lang="en-US" sz="1488" dirty="0"/>
              <a:t>	HGC: Duke, Regina</a:t>
            </a:r>
          </a:p>
          <a:p>
            <a:pPr marL="0" indent="0">
              <a:buNone/>
            </a:pPr>
            <a:r>
              <a:rPr lang="en-US" sz="1488" dirty="0"/>
              <a:t> 	MRPC: Tsinghua, UIC </a:t>
            </a:r>
          </a:p>
          <a:p>
            <a:pPr marL="0" indent="0">
              <a:buNone/>
            </a:pPr>
            <a:r>
              <a:rPr lang="en-US" sz="1488" dirty="0"/>
              <a:t>               	DAQ: </a:t>
            </a:r>
            <a:r>
              <a:rPr lang="en-US" sz="1488" dirty="0" err="1"/>
              <a:t>JLab</a:t>
            </a:r>
            <a:r>
              <a:rPr lang="en-US" sz="1488" dirty="0"/>
              <a:t>, UMass, UVa, USTC, Tsinghua</a:t>
            </a:r>
          </a:p>
          <a:p>
            <a:pPr marL="0" indent="0">
              <a:buNone/>
            </a:pPr>
            <a:r>
              <a:rPr lang="en-US" sz="1488" dirty="0"/>
              <a:t>	Simulations/Software: Duke, ANL, Syracuse, SBU, Shandong, Tsinghua, UVa, </a:t>
            </a:r>
            <a:r>
              <a:rPr lang="en-US" sz="1488" dirty="0" err="1"/>
              <a:t>JLab</a:t>
            </a:r>
            <a:r>
              <a:rPr lang="en-US" sz="1488" dirty="0"/>
              <a:t> …</a:t>
            </a:r>
          </a:p>
          <a:p>
            <a:pPr marL="0" indent="0">
              <a:buNone/>
            </a:pPr>
            <a:r>
              <a:rPr lang="en-US" sz="1488" dirty="0"/>
              <a:t>       </a:t>
            </a:r>
            <a:r>
              <a:rPr lang="en-US" sz="1488" dirty="0" err="1"/>
              <a:t>JLab</a:t>
            </a:r>
            <a:r>
              <a:rPr lang="en-US" sz="1488" dirty="0"/>
              <a:t>: CLEO-II </a:t>
            </a:r>
            <a:r>
              <a:rPr lang="en-US" sz="1488" b="1" dirty="0"/>
              <a:t>magnet</a:t>
            </a:r>
            <a:r>
              <a:rPr lang="en-US" sz="1488" dirty="0"/>
              <a:t> arrived at </a:t>
            </a:r>
            <a:r>
              <a:rPr lang="en-US" sz="1488" dirty="0" err="1"/>
              <a:t>JLab</a:t>
            </a:r>
            <a:r>
              <a:rPr lang="en-US" sz="1488" dirty="0"/>
              <a:t> in 2016, </a:t>
            </a:r>
            <a:r>
              <a:rPr lang="en-US" sz="1488" b="1" dirty="0"/>
              <a:t>first cold test </a:t>
            </a:r>
            <a:r>
              <a:rPr lang="en-US" sz="1488" dirty="0"/>
              <a:t>complete  </a:t>
            </a:r>
          </a:p>
          <a:p>
            <a:pPr marL="0" indent="0">
              <a:buNone/>
            </a:pPr>
            <a:r>
              <a:rPr lang="en-US" sz="1488" dirty="0"/>
              <a:t>	</a:t>
            </a:r>
            <a:r>
              <a:rPr lang="en-US" sz="1488" b="1" dirty="0"/>
              <a:t>DAQ design/test</a:t>
            </a:r>
            <a:r>
              <a:rPr lang="en-US" sz="1488" dirty="0"/>
              <a:t>: DAQ/Fast Electronics Group, Hall A/C</a:t>
            </a:r>
          </a:p>
          <a:p>
            <a:pPr marL="0" indent="0">
              <a:buNone/>
            </a:pPr>
            <a:r>
              <a:rPr lang="en-US" sz="1488" dirty="0"/>
              <a:t>        DOE funded Pre-R&amp;D </a:t>
            </a:r>
          </a:p>
          <a:p>
            <a:pPr marL="0" indent="0">
              <a:buNone/>
            </a:pPr>
            <a:r>
              <a:rPr lang="en-US" sz="1488" dirty="0"/>
              <a:t>	</a:t>
            </a:r>
            <a:r>
              <a:rPr lang="en-US" sz="1488" b="1" dirty="0"/>
              <a:t>Cherenkov/GEM and DAQ tests </a:t>
            </a:r>
            <a:r>
              <a:rPr lang="en-US" sz="1488" dirty="0"/>
              <a:t>2020-2022 		                               	</a:t>
            </a:r>
          </a:p>
          <a:p>
            <a:pPr marL="0" indent="0">
              <a:buNone/>
            </a:pPr>
            <a:r>
              <a:rPr lang="en-US" sz="1488" dirty="0"/>
              <a:t>	</a:t>
            </a:r>
            <a:r>
              <a:rPr lang="en-US" sz="1488" b="1" dirty="0" err="1"/>
              <a:t>ECal</a:t>
            </a:r>
            <a:r>
              <a:rPr lang="en-US" sz="1488" b="1" dirty="0"/>
              <a:t>  and DAQ (GEM readout) beam tests </a:t>
            </a:r>
            <a:r>
              <a:rPr lang="en-US" sz="1488" dirty="0"/>
              <a:t>+ Cherenkov Mirror test: 2023-2024         </a:t>
            </a:r>
          </a:p>
          <a:p>
            <a:pPr marL="0" indent="0">
              <a:buNone/>
            </a:pPr>
            <a:endParaRPr lang="en-US" sz="1488" dirty="0"/>
          </a:p>
          <a:p>
            <a:r>
              <a:rPr lang="en-US" sz="1600" b="1" dirty="0"/>
              <a:t>Formed Strong Collaboration &gt; 270 Members from 70 Institution/13 countries </a:t>
            </a:r>
          </a:p>
          <a:p>
            <a:pPr marL="0" indent="0">
              <a:buNone/>
            </a:pPr>
            <a:endParaRPr lang="en-US" sz="148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B2286-170A-41CE-AD0A-7C0D0955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66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228600" y="156960"/>
            <a:ext cx="959976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685399"/>
            <a:r>
              <a:rPr lang="en-US" sz="2800" b="1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Pre-R&amp;D Progress</a:t>
            </a:r>
            <a:endParaRPr lang="en-US" sz="2800" spc="-1" dirty="0">
              <a:solidFill>
                <a:prstClr val="black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73215" y="931322"/>
            <a:ext cx="9710530" cy="2908341"/>
          </a:xfrm>
        </p:spPr>
        <p:txBody>
          <a:bodyPr/>
          <a:lstStyle/>
          <a:p>
            <a:pPr defTabSz="685399"/>
            <a:endParaRPr lang="en-US" sz="2000" spc="-1" dirty="0">
              <a:latin typeface="ARial"/>
            </a:endParaRPr>
          </a:p>
          <a:p>
            <a:pPr marL="342900" indent="-342900" defTabSz="685399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Pre-R&amp;D:</a:t>
            </a:r>
          </a:p>
          <a:p>
            <a:pPr defTabSz="685399"/>
            <a:endParaRPr lang="en-US" sz="100" spc="-1" dirty="0">
              <a:latin typeface="ARial"/>
            </a:endParaRPr>
          </a:p>
          <a:p>
            <a:pPr defTabSz="685399"/>
            <a:r>
              <a:rPr lang="en-US" sz="2000" spc="-1" dirty="0">
                <a:latin typeface="ARial"/>
              </a:rPr>
              <a:t>	</a:t>
            </a:r>
            <a:r>
              <a:rPr lang="en-US" sz="1800" spc="-1" dirty="0">
                <a:latin typeface="ARial"/>
              </a:rPr>
              <a:t>Completed 1</a:t>
            </a:r>
            <a:r>
              <a:rPr lang="en-US" sz="1800" spc="-1" baseline="30000" dirty="0">
                <a:latin typeface="ARial"/>
              </a:rPr>
              <a:t>st</a:t>
            </a:r>
            <a:r>
              <a:rPr lang="en-US" sz="1800" spc="-1" dirty="0">
                <a:latin typeface="ARial"/>
              </a:rPr>
              <a:t> DOE funded pre-R&amp;D (2020-2022): </a:t>
            </a:r>
            <a:r>
              <a:rPr lang="en-US" sz="1800" spc="-1" dirty="0" err="1">
                <a:latin typeface="ARial"/>
              </a:rPr>
              <a:t>Cherekov</a:t>
            </a:r>
            <a:r>
              <a:rPr lang="en-US" sz="1800" spc="-1" dirty="0">
                <a:latin typeface="ARial"/>
              </a:rPr>
              <a:t>/DAQ beam test.</a:t>
            </a:r>
          </a:p>
          <a:p>
            <a:pPr defTabSz="685399"/>
            <a:r>
              <a:rPr lang="en-US" sz="1800" spc="-1" dirty="0">
                <a:latin typeface="ARial"/>
              </a:rPr>
              <a:t>	DOE funded 2</a:t>
            </a:r>
            <a:r>
              <a:rPr lang="en-US" sz="1800" spc="-1" baseline="30000" dirty="0">
                <a:latin typeface="ARial"/>
              </a:rPr>
              <a:t>nd</a:t>
            </a:r>
            <a:r>
              <a:rPr lang="en-US" sz="1800" spc="-1" dirty="0">
                <a:latin typeface="ARial"/>
              </a:rPr>
              <a:t> pre-R&amp;D (2022-2023):</a:t>
            </a:r>
          </a:p>
          <a:p>
            <a:pPr defTabSz="685399"/>
            <a:r>
              <a:rPr lang="en-US" sz="1800" spc="-1" dirty="0">
                <a:latin typeface="ARial"/>
              </a:rPr>
              <a:t>	1. Detector Beam Test in Hall C</a:t>
            </a:r>
          </a:p>
          <a:p>
            <a:pPr defTabSz="685399"/>
            <a:r>
              <a:rPr lang="en-US" sz="1800" spc="-1" dirty="0">
                <a:latin typeface="ARial"/>
              </a:rPr>
              <a:t>              Focus on </a:t>
            </a:r>
            <a:r>
              <a:rPr lang="en-US" sz="1800" spc="-1" dirty="0" err="1">
                <a:latin typeface="ARial"/>
              </a:rPr>
              <a:t>ECal</a:t>
            </a:r>
            <a:r>
              <a:rPr lang="en-US" sz="1800" spc="-1" dirty="0">
                <a:latin typeface="ARial"/>
              </a:rPr>
              <a:t>, with GEMs/Cherenkov/ Scintillators</a:t>
            </a:r>
          </a:p>
          <a:p>
            <a:pPr defTabSz="685399"/>
            <a:r>
              <a:rPr lang="en-US" sz="2000" spc="-1" dirty="0">
                <a:latin typeface="ARial"/>
              </a:rPr>
              <a:t>	  Completed data taking</a:t>
            </a:r>
          </a:p>
          <a:p>
            <a:pPr defTabSz="685399"/>
            <a:endParaRPr lang="en-US" sz="2000" spc="-1" dirty="0">
              <a:latin typeface="ARial"/>
            </a:endParaRPr>
          </a:p>
          <a:p>
            <a:pPr defTabSz="685399"/>
            <a:r>
              <a:rPr lang="en-US" sz="2000" spc="-1" dirty="0">
                <a:latin typeface="ARial"/>
              </a:rPr>
              <a:t>	2. DAQ GEM (VMM) readout test: bench test </a:t>
            </a:r>
          </a:p>
          <a:p>
            <a:pPr defTabSz="685399"/>
            <a:endParaRPr lang="en-US" sz="2000" spc="-1" dirty="0">
              <a:latin typeface="ARial"/>
            </a:endParaRPr>
          </a:p>
          <a:p>
            <a:pPr marL="342900" indent="-342900" defTabSz="685399">
              <a:buFont typeface="Arial" panose="020B0604020202020204" pitchFamily="34" charset="0"/>
              <a:buChar char="•"/>
            </a:pPr>
            <a:r>
              <a:rPr lang="en-US" sz="2000" spc="-1" dirty="0">
                <a:latin typeface="ARial"/>
              </a:rPr>
              <a:t>CLEOII Magnet Cool/Low Current Test Completed 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	</a:t>
            </a:r>
          </a:p>
          <a:p>
            <a:pPr defTabSz="685399"/>
            <a:r>
              <a:rPr lang="en-US" sz="2000" spc="-1" dirty="0">
                <a:solidFill>
                  <a:srgbClr val="0070C0"/>
                </a:solidFill>
                <a:latin typeface="ARial"/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907877C-FE4A-E4D5-94D9-B783124E2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t="43718" r="51237" b="12549"/>
          <a:stretch/>
        </p:blipFill>
        <p:spPr>
          <a:xfrm>
            <a:off x="344893" y="4367063"/>
            <a:ext cx="2839696" cy="269946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3DC3D84-5DB8-12E2-7B4A-0D1DE4027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0432" r="21398" b="11131"/>
          <a:stretch/>
        </p:blipFill>
        <p:spPr>
          <a:xfrm>
            <a:off x="3184589" y="4367063"/>
            <a:ext cx="4011505" cy="285183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EA77B3D-75BC-4061-A5E2-3F6192449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5" t="24974" r="16794" b="15107"/>
          <a:stretch/>
        </p:blipFill>
        <p:spPr>
          <a:xfrm>
            <a:off x="7579908" y="3312263"/>
            <a:ext cx="2146852" cy="279620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C10EB37-6E15-E4C4-8CA4-3CBB9BC8BB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19580" r="8611" b="47195"/>
          <a:stretch/>
        </p:blipFill>
        <p:spPr>
          <a:xfrm>
            <a:off x="6459607" y="1761759"/>
            <a:ext cx="3617843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1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941F-1C28-42A2-A57F-3CD4CBC3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61" y="94945"/>
            <a:ext cx="9069120" cy="656823"/>
          </a:xfrm>
        </p:spPr>
        <p:txBody>
          <a:bodyPr/>
          <a:lstStyle/>
          <a:p>
            <a:r>
              <a:rPr lang="en-US" sz="3200" dirty="0" err="1">
                <a:solidFill>
                  <a:schemeClr val="tx1"/>
                </a:solidFill>
              </a:rPr>
              <a:t>SoLID</a:t>
            </a:r>
            <a:r>
              <a:rPr lang="en-US" sz="3200" dirty="0">
                <a:solidFill>
                  <a:schemeClr val="tx1"/>
                </a:solidFill>
              </a:rPr>
              <a:t> Recent Developments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78FA5-674C-4F79-A452-91C6F95A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00" y="1096828"/>
            <a:ext cx="9442649" cy="5131694"/>
          </a:xfrm>
        </p:spPr>
        <p:txBody>
          <a:bodyPr>
            <a:normAutofit/>
          </a:bodyPr>
          <a:lstStyle/>
          <a:p>
            <a:r>
              <a:rPr lang="en-US" sz="2000" b="1" dirty="0"/>
              <a:t>Recent discussions with DOE/NP</a:t>
            </a:r>
          </a:p>
          <a:p>
            <a:pPr marL="0" indent="0">
              <a:buNone/>
            </a:pPr>
            <a:r>
              <a:rPr lang="en-US" sz="2000" b="1" dirty="0"/>
              <a:t>   - </a:t>
            </a:r>
            <a:r>
              <a:rPr lang="en-US" sz="2000" dirty="0" err="1"/>
              <a:t>SoLID</a:t>
            </a:r>
            <a:r>
              <a:rPr lang="en-US" sz="2000" dirty="0"/>
              <a:t> is encouraged to make a strong case </a:t>
            </a:r>
            <a:r>
              <a:rPr lang="en-US" sz="2000" b="1" dirty="0"/>
              <a:t>(</a:t>
            </a:r>
            <a:r>
              <a:rPr lang="en-US" sz="2000" b="1" i="1" dirty="0"/>
              <a:t>“significant prominence”) </a:t>
            </a:r>
            <a:r>
              <a:rPr lang="en-US" sz="2000" dirty="0"/>
              <a:t>in LRP</a:t>
            </a:r>
          </a:p>
          <a:p>
            <a:pPr marL="0" indent="0">
              <a:buNone/>
            </a:pPr>
            <a:r>
              <a:rPr lang="en-US" sz="2000" dirty="0"/>
              <a:t>                </a:t>
            </a:r>
            <a:r>
              <a:rPr lang="en-US" sz="2000" b="1" dirty="0">
                <a:solidFill>
                  <a:srgbClr val="FF0000"/>
                </a:solidFill>
              </a:rPr>
              <a:t>QCD town meeting: </a:t>
            </a:r>
            <a:r>
              <a:rPr lang="en-US" sz="2000" b="1" dirty="0" err="1">
                <a:solidFill>
                  <a:srgbClr val="FF0000"/>
                </a:solidFill>
              </a:rPr>
              <a:t>SoLID</a:t>
            </a:r>
            <a:r>
              <a:rPr lang="en-US" sz="2000" b="1" dirty="0">
                <a:solidFill>
                  <a:srgbClr val="FF0000"/>
                </a:solidFill>
              </a:rPr>
              <a:t> part of Recommendation #1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	   </a:t>
            </a:r>
            <a:r>
              <a:rPr lang="en-US" sz="2000" dirty="0" err="1"/>
              <a:t>SoLID</a:t>
            </a:r>
            <a:r>
              <a:rPr lang="en-US" sz="2000" dirty="0"/>
              <a:t> Whitepaper as input to the LRP</a:t>
            </a:r>
          </a:p>
          <a:p>
            <a:pPr marL="0" indent="0">
              <a:buNone/>
            </a:pPr>
            <a:r>
              <a:rPr lang="en-US" sz="2000" dirty="0"/>
              <a:t>   - R&amp;D, synergy to EIC, to </a:t>
            </a:r>
            <a:r>
              <a:rPr lang="en-US" sz="2000" i="1" dirty="0"/>
              <a:t>“</a:t>
            </a:r>
            <a:r>
              <a:rPr lang="en-US" sz="2000" b="1" i="1" dirty="0"/>
              <a:t>preemptively reduce risk/cost for </a:t>
            </a:r>
            <a:r>
              <a:rPr lang="en-US" sz="2000" b="1" i="1" dirty="0" err="1"/>
              <a:t>SoLID</a:t>
            </a:r>
            <a:r>
              <a:rPr lang="en-US" sz="2000" b="1" i="1" dirty="0"/>
              <a:t>”</a:t>
            </a:r>
          </a:p>
          <a:p>
            <a:pPr marL="0" indent="0">
              <a:buNone/>
            </a:pPr>
            <a:r>
              <a:rPr lang="en-US" sz="2000" dirty="0"/>
              <a:t>	   Submitted two AI/ML proposals: Tracking and PID</a:t>
            </a:r>
          </a:p>
          <a:p>
            <a:pPr marL="0" indent="0">
              <a:buNone/>
            </a:pPr>
            <a:r>
              <a:rPr lang="en-US" sz="2000" b="1" dirty="0"/>
              <a:t>   - Optimize cost/funding profile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000" b="1" dirty="0"/>
              <a:t>Strong support from </a:t>
            </a:r>
            <a:r>
              <a:rPr lang="en-US" sz="2000" b="1" dirty="0" err="1"/>
              <a:t>JLab</a:t>
            </a:r>
            <a:r>
              <a:rPr lang="en-US" sz="2000" b="1" dirty="0"/>
              <a:t>: to help </a:t>
            </a:r>
            <a:r>
              <a:rPr lang="en-US" sz="2000" b="1" dirty="0" err="1"/>
              <a:t>SoLID</a:t>
            </a:r>
            <a:r>
              <a:rPr lang="en-US" sz="2000" b="1" dirty="0"/>
              <a:t> move forward </a:t>
            </a:r>
          </a:p>
          <a:p>
            <a:endParaRPr lang="en-US" sz="1000" b="1" dirty="0"/>
          </a:p>
          <a:p>
            <a:r>
              <a:rPr lang="en-US" sz="2000" b="1" dirty="0"/>
              <a:t>Schedule: </a:t>
            </a:r>
            <a:r>
              <a:rPr lang="en-US" sz="2000" dirty="0"/>
              <a:t>	~2030 starting physics</a:t>
            </a:r>
          </a:p>
          <a:p>
            <a:pPr marL="0" indent="0">
              <a:buNone/>
            </a:pPr>
            <a:r>
              <a:rPr lang="en-US" sz="2000" dirty="0"/>
              <a:t>	         	5+ years of running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B2286-170A-41CE-AD0A-7C0D0955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49293"/>
            <a:ext cx="9599760" cy="60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3600" strike="noStrike" spc="-1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01150" y="3087150"/>
            <a:ext cx="8674100" cy="9017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600" dirty="0"/>
              <a:t>1. Introduction/Overview of </a:t>
            </a:r>
            <a:r>
              <a:rPr lang="en-US" sz="3600" dirty="0" err="1"/>
              <a:t>SoLID</a:t>
            </a:r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1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99DB62-BF20-EB45-A7DA-1F3F92907392}"/>
              </a:ext>
            </a:extLst>
          </p:cNvPr>
          <p:cNvSpPr txBox="1"/>
          <p:nvPr/>
        </p:nvSpPr>
        <p:spPr>
          <a:xfrm>
            <a:off x="310880" y="846900"/>
            <a:ext cx="4455611" cy="52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399"/>
            <a:r>
              <a:rPr lang="en-US" sz="1349" b="1" dirty="0">
                <a:solidFill>
                  <a:prstClr val="black"/>
                </a:solidFill>
                <a:latin typeface="Arial"/>
              </a:rPr>
              <a:t> 1) SIDIS: Collins Asymmetry: </a:t>
            </a:r>
            <a:r>
              <a:rPr lang="en-US" sz="1349" b="1" dirty="0">
                <a:solidFill>
                  <a:srgbClr val="FF0000"/>
                </a:solidFill>
                <a:latin typeface="Arial"/>
              </a:rPr>
              <a:t> 20 GeV </a:t>
            </a:r>
            <a:r>
              <a:rPr lang="en-US" sz="1349" b="1" dirty="0">
                <a:solidFill>
                  <a:prstClr val="black"/>
                </a:solidFill>
                <a:latin typeface="Arial"/>
              </a:rPr>
              <a:t>and</a:t>
            </a:r>
            <a:r>
              <a:rPr lang="en-US" sz="1349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349" b="1" dirty="0">
                <a:solidFill>
                  <a:srgbClr val="0070C0"/>
                </a:solidFill>
                <a:latin typeface="Arial"/>
              </a:rPr>
              <a:t>12GeV</a:t>
            </a:r>
          </a:p>
          <a:p>
            <a:pPr algn="ctr" defTabSz="685399"/>
            <a:r>
              <a:rPr lang="en-US" sz="1488" spc="-1" dirty="0">
                <a:latin typeface="ARial"/>
              </a:rPr>
              <a:t>Vlad </a:t>
            </a:r>
            <a:r>
              <a:rPr lang="en-US" sz="1488" spc="-1" dirty="0" err="1">
                <a:latin typeface="ARial"/>
              </a:rPr>
              <a:t>Khachatrya</a:t>
            </a:r>
            <a:r>
              <a:rPr lang="en-US" sz="1349" b="1" dirty="0">
                <a:latin typeface="Arial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A8DEF-A1CC-4C42-A8A2-0821DC4CE15B}"/>
              </a:ext>
            </a:extLst>
          </p:cNvPr>
          <p:cNvSpPr txBox="1"/>
          <p:nvPr/>
        </p:nvSpPr>
        <p:spPr>
          <a:xfrm>
            <a:off x="6075032" y="869341"/>
            <a:ext cx="3691537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19" defTabSz="685399">
              <a:spcBef>
                <a:spcPts val="85"/>
              </a:spcBef>
            </a:pPr>
            <a:r>
              <a:rPr lang="en-US" sz="1349" b="1" dirty="0">
                <a:latin typeface="Arial"/>
                <a:cs typeface="Arial"/>
              </a:rPr>
              <a:t>2) </a:t>
            </a:r>
            <a:r>
              <a:rPr lang="el-GR" sz="1349" b="1" dirty="0">
                <a:latin typeface="Arial"/>
                <a:cs typeface="Arial"/>
              </a:rPr>
              <a:t>ψ’</a:t>
            </a:r>
            <a:r>
              <a:rPr lang="el-GR" sz="1349" b="1" spc="-85" dirty="0">
                <a:latin typeface="Arial"/>
                <a:cs typeface="Arial"/>
              </a:rPr>
              <a:t> </a:t>
            </a:r>
            <a:r>
              <a:rPr lang="en-US" sz="1349" b="1" spc="-85" dirty="0">
                <a:latin typeface="Arial"/>
                <a:cs typeface="Arial"/>
              </a:rPr>
              <a:t>: </a:t>
            </a:r>
            <a:r>
              <a:rPr lang="en-US" sz="1349" b="1" dirty="0">
                <a:latin typeface="Arial"/>
                <a:cs typeface="Arial"/>
              </a:rPr>
              <a:t>Complementary</a:t>
            </a:r>
            <a:r>
              <a:rPr lang="en-US" sz="1349" b="1" spc="-4" dirty="0">
                <a:latin typeface="Arial"/>
                <a:cs typeface="Arial"/>
              </a:rPr>
              <a:t> </a:t>
            </a:r>
            <a:r>
              <a:rPr lang="en-US" sz="1349" b="1" dirty="0">
                <a:latin typeface="Arial"/>
                <a:cs typeface="Arial"/>
              </a:rPr>
              <a:t>probe of the gluonic</a:t>
            </a:r>
            <a:r>
              <a:rPr lang="en-US" sz="1349" b="1" spc="-4" dirty="0">
                <a:latin typeface="Arial"/>
                <a:cs typeface="Arial"/>
              </a:rPr>
              <a:t> </a:t>
            </a:r>
            <a:r>
              <a:rPr lang="en-US" sz="1349" b="1" dirty="0">
                <a:latin typeface="Arial"/>
                <a:cs typeface="Arial"/>
              </a:rPr>
              <a:t>field (color </a:t>
            </a:r>
            <a:r>
              <a:rPr lang="en-US" sz="1349" b="1" spc="-7" dirty="0">
                <a:latin typeface="Arial"/>
                <a:cs typeface="Arial"/>
              </a:rPr>
              <a:t>dipole </a:t>
            </a:r>
            <a:r>
              <a:rPr lang="en-US" sz="1349" b="1" dirty="0">
                <a:latin typeface="Arial"/>
                <a:cs typeface="Arial"/>
              </a:rPr>
              <a:t>size)</a:t>
            </a:r>
          </a:p>
          <a:p>
            <a:pPr marL="9519" defTabSz="685399">
              <a:spcBef>
                <a:spcPts val="85"/>
              </a:spcBef>
            </a:pPr>
            <a:r>
              <a:rPr lang="en-US" sz="1349" b="1" dirty="0">
                <a:latin typeface="Arial"/>
                <a:cs typeface="Arial"/>
              </a:rPr>
              <a:t> 	</a:t>
            </a:r>
            <a:r>
              <a:rPr lang="en-US" sz="1488" spc="-1" dirty="0">
                <a:latin typeface="ARial"/>
              </a:rPr>
              <a:t>Sylvester Joosten</a:t>
            </a:r>
            <a:endParaRPr lang="en-US" sz="1349" b="1" dirty="0">
              <a:latin typeface="Arial"/>
              <a:cs typeface="Arial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ED4079D5-6806-0349-B0AC-393049EE7FFC}"/>
              </a:ext>
            </a:extLst>
          </p:cNvPr>
          <p:cNvSpPr/>
          <p:nvPr/>
        </p:nvSpPr>
        <p:spPr>
          <a:xfrm>
            <a:off x="420858" y="109401"/>
            <a:ext cx="7553328" cy="4569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457" tIns="33729" rIns="67457" bIns="33729"/>
          <a:lstStyle/>
          <a:p>
            <a:pPr defTabSz="685399"/>
            <a:r>
              <a:rPr lang="en-US" sz="2698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spc="-1" dirty="0">
                <a:solidFill>
                  <a:srgbClr val="000000"/>
                </a:solidFill>
                <a:latin typeface="Arial"/>
              </a:rPr>
              <a:t>Great Potentials: </a:t>
            </a:r>
            <a:r>
              <a:rPr lang="en-US" sz="3200" spc="-1" dirty="0" err="1">
                <a:solidFill>
                  <a:srgbClr val="000000"/>
                </a:solidFill>
                <a:latin typeface="Arial"/>
              </a:rPr>
              <a:t>SoLID</a:t>
            </a:r>
            <a:r>
              <a:rPr lang="en-US" sz="3200" spc="-1" dirty="0">
                <a:solidFill>
                  <a:srgbClr val="000000"/>
                </a:solidFill>
                <a:latin typeface="Arial"/>
              </a:rPr>
              <a:t> with JLab20+</a:t>
            </a:r>
            <a:endParaRPr lang="en-US" sz="3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84471-D8D7-5845-8554-D37A1B17E72A}"/>
              </a:ext>
            </a:extLst>
          </p:cNvPr>
          <p:cNvSpPr/>
          <p:nvPr/>
        </p:nvSpPr>
        <p:spPr>
          <a:xfrm>
            <a:off x="256933" y="4882950"/>
            <a:ext cx="5871809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399"/>
            <a:r>
              <a:rPr lang="en-US" sz="1349" b="1" dirty="0">
                <a:latin typeface="Arial"/>
              </a:rPr>
              <a:t>3) PVDIS@JLab20+:</a:t>
            </a:r>
            <a:endParaRPr lang="en-US" sz="1349" dirty="0">
              <a:latin typeface="Arial"/>
            </a:endParaRPr>
          </a:p>
          <a:p>
            <a:pPr defTabSz="685399"/>
            <a:r>
              <a:rPr lang="en-US" sz="1349" dirty="0">
                <a:latin typeface="Arial"/>
              </a:rPr>
              <a:t>    a) Standard Model test with deuterium,   </a:t>
            </a:r>
            <a:r>
              <a:rPr lang="en-US" sz="1349" dirty="0"/>
              <a:t>Alex Emmert/</a:t>
            </a:r>
            <a:r>
              <a:rPr lang="en-US" sz="1349" dirty="0" err="1"/>
              <a:t>Xiaochao</a:t>
            </a:r>
            <a:r>
              <a:rPr lang="en-US" sz="1349" dirty="0"/>
              <a:t> Zheng</a:t>
            </a:r>
            <a:endParaRPr lang="en-US" sz="1349" dirty="0">
              <a:latin typeface="Arial"/>
            </a:endParaRPr>
          </a:p>
          <a:p>
            <a:pPr defTabSz="685399"/>
            <a:r>
              <a:rPr lang="en-US" sz="1349" dirty="0">
                <a:latin typeface="Arial"/>
              </a:rPr>
              <a:t>    b) Precision study of strange sea,           Mark Dalton/Nobuo Sato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C199A04-10B0-A255-BCDE-B645751886AD}"/>
              </a:ext>
            </a:extLst>
          </p:cNvPr>
          <p:cNvGrpSpPr/>
          <p:nvPr/>
        </p:nvGrpSpPr>
        <p:grpSpPr>
          <a:xfrm>
            <a:off x="5731099" y="1741139"/>
            <a:ext cx="4035470" cy="3151745"/>
            <a:chOff x="4190846" y="2205884"/>
            <a:chExt cx="5828359" cy="4122316"/>
          </a:xfrm>
        </p:grpSpPr>
        <p:grpSp>
          <p:nvGrpSpPr>
            <p:cNvPr id="16" name="object 183">
              <a:extLst>
                <a:ext uri="{FF2B5EF4-FFF2-40B4-BE49-F238E27FC236}">
                  <a16:creationId xmlns:a16="http://schemas.microsoft.com/office/drawing/2014/main" id="{0C20D5E3-F0A1-EA7A-4EAB-4E4142908213}"/>
                </a:ext>
              </a:extLst>
            </p:cNvPr>
            <p:cNvGrpSpPr/>
            <p:nvPr/>
          </p:nvGrpSpPr>
          <p:grpSpPr>
            <a:xfrm>
              <a:off x="4791943" y="2205884"/>
              <a:ext cx="4943475" cy="3232785"/>
              <a:chOff x="11316623" y="6838304"/>
              <a:chExt cx="4943475" cy="3232785"/>
            </a:xfrm>
          </p:grpSpPr>
          <p:sp>
            <p:nvSpPr>
              <p:cNvPr id="17" name="object 184">
                <a:extLst>
                  <a:ext uri="{FF2B5EF4-FFF2-40B4-BE49-F238E27FC236}">
                    <a16:creationId xmlns:a16="http://schemas.microsoft.com/office/drawing/2014/main" id="{46EC417F-1483-EB53-6DF2-28D973B05BB1}"/>
                  </a:ext>
                </a:extLst>
              </p:cNvPr>
              <p:cNvSpPr/>
              <p:nvPr/>
            </p:nvSpPr>
            <p:spPr>
              <a:xfrm>
                <a:off x="11324560" y="6842431"/>
                <a:ext cx="4927600" cy="3220720"/>
              </a:xfrm>
              <a:custGeom>
                <a:avLst/>
                <a:gdLst/>
                <a:ahLst/>
                <a:cxnLst/>
                <a:rect l="l" t="t" r="r" b="b"/>
                <a:pathLst>
                  <a:path w="4927600" h="3220720">
                    <a:moveTo>
                      <a:pt x="0" y="3220582"/>
                    </a:moveTo>
                    <a:lnTo>
                      <a:pt x="4927085" y="3220582"/>
                    </a:lnTo>
                    <a:lnTo>
                      <a:pt x="4927085" y="0"/>
                    </a:lnTo>
                    <a:lnTo>
                      <a:pt x="0" y="0"/>
                    </a:lnTo>
                    <a:lnTo>
                      <a:pt x="0" y="3220582"/>
                    </a:lnTo>
                    <a:close/>
                  </a:path>
                </a:pathLst>
              </a:custGeom>
              <a:ln w="78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object 185">
                <a:extLst>
                  <a:ext uri="{FF2B5EF4-FFF2-40B4-BE49-F238E27FC236}">
                    <a16:creationId xmlns:a16="http://schemas.microsoft.com/office/drawing/2014/main" id="{81013E87-86AC-9BEC-6FBD-02A84E143950}"/>
                  </a:ext>
                </a:extLst>
              </p:cNvPr>
              <p:cNvSpPr/>
              <p:nvPr/>
            </p:nvSpPr>
            <p:spPr>
              <a:xfrm>
                <a:off x="11324560" y="10063014"/>
                <a:ext cx="49276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927600">
                    <a:moveTo>
                      <a:pt x="0" y="0"/>
                    </a:moveTo>
                    <a:lnTo>
                      <a:pt x="0" y="0"/>
                    </a:lnTo>
                    <a:lnTo>
                      <a:pt x="48782" y="0"/>
                    </a:lnTo>
                    <a:lnTo>
                      <a:pt x="97565" y="0"/>
                    </a:lnTo>
                    <a:lnTo>
                      <a:pt x="146349" y="0"/>
                    </a:lnTo>
                    <a:lnTo>
                      <a:pt x="195132" y="0"/>
                    </a:lnTo>
                    <a:lnTo>
                      <a:pt x="243915" y="0"/>
                    </a:lnTo>
                    <a:lnTo>
                      <a:pt x="292697" y="0"/>
                    </a:lnTo>
                    <a:lnTo>
                      <a:pt x="341481" y="0"/>
                    </a:lnTo>
                    <a:lnTo>
                      <a:pt x="390265" y="0"/>
                    </a:lnTo>
                    <a:lnTo>
                      <a:pt x="439049" y="0"/>
                    </a:lnTo>
                    <a:lnTo>
                      <a:pt x="487833" y="0"/>
                    </a:lnTo>
                    <a:lnTo>
                      <a:pt x="536617" y="0"/>
                    </a:lnTo>
                    <a:lnTo>
                      <a:pt x="585401" y="0"/>
                    </a:lnTo>
                    <a:lnTo>
                      <a:pt x="634174" y="0"/>
                    </a:lnTo>
                    <a:lnTo>
                      <a:pt x="682958" y="0"/>
                    </a:lnTo>
                    <a:lnTo>
                      <a:pt x="731742" y="0"/>
                    </a:lnTo>
                    <a:lnTo>
                      <a:pt x="780525" y="0"/>
                    </a:lnTo>
                    <a:lnTo>
                      <a:pt x="829309" y="0"/>
                    </a:lnTo>
                    <a:lnTo>
                      <a:pt x="878093" y="0"/>
                    </a:lnTo>
                    <a:lnTo>
                      <a:pt x="926877" y="0"/>
                    </a:lnTo>
                    <a:lnTo>
                      <a:pt x="975661" y="0"/>
                    </a:lnTo>
                    <a:lnTo>
                      <a:pt x="1024445" y="0"/>
                    </a:lnTo>
                    <a:lnTo>
                      <a:pt x="1073229" y="0"/>
                    </a:lnTo>
                    <a:lnTo>
                      <a:pt x="1122012" y="0"/>
                    </a:lnTo>
                    <a:lnTo>
                      <a:pt x="1170796" y="0"/>
                    </a:lnTo>
                    <a:lnTo>
                      <a:pt x="1219580" y="0"/>
                    </a:lnTo>
                    <a:lnTo>
                      <a:pt x="1268354" y="0"/>
                    </a:lnTo>
                    <a:lnTo>
                      <a:pt x="1317137" y="0"/>
                    </a:lnTo>
                    <a:lnTo>
                      <a:pt x="1365921" y="0"/>
                    </a:lnTo>
                    <a:lnTo>
                      <a:pt x="1414705" y="0"/>
                    </a:lnTo>
                    <a:lnTo>
                      <a:pt x="1463489" y="0"/>
                    </a:lnTo>
                    <a:lnTo>
                      <a:pt x="1512273" y="0"/>
                    </a:lnTo>
                    <a:lnTo>
                      <a:pt x="1561057" y="0"/>
                    </a:lnTo>
                    <a:lnTo>
                      <a:pt x="1609841" y="0"/>
                    </a:lnTo>
                    <a:lnTo>
                      <a:pt x="1658624" y="0"/>
                    </a:lnTo>
                    <a:lnTo>
                      <a:pt x="1707408" y="0"/>
                    </a:lnTo>
                    <a:lnTo>
                      <a:pt x="1756192" y="0"/>
                    </a:lnTo>
                    <a:lnTo>
                      <a:pt x="1804976" y="0"/>
                    </a:lnTo>
                    <a:lnTo>
                      <a:pt x="1853760" y="0"/>
                    </a:lnTo>
                    <a:lnTo>
                      <a:pt x="1902533" y="0"/>
                    </a:lnTo>
                    <a:lnTo>
                      <a:pt x="1951317" y="0"/>
                    </a:lnTo>
                    <a:lnTo>
                      <a:pt x="2000101" y="0"/>
                    </a:lnTo>
                    <a:lnTo>
                      <a:pt x="2048885" y="0"/>
                    </a:lnTo>
                    <a:lnTo>
                      <a:pt x="2097669" y="0"/>
                    </a:lnTo>
                    <a:lnTo>
                      <a:pt x="2146452" y="0"/>
                    </a:lnTo>
                    <a:lnTo>
                      <a:pt x="2195236" y="0"/>
                    </a:lnTo>
                    <a:lnTo>
                      <a:pt x="2244020" y="0"/>
                    </a:lnTo>
                    <a:lnTo>
                      <a:pt x="2292804" y="0"/>
                    </a:lnTo>
                    <a:lnTo>
                      <a:pt x="2341588" y="0"/>
                    </a:lnTo>
                    <a:lnTo>
                      <a:pt x="2390372" y="0"/>
                    </a:lnTo>
                    <a:lnTo>
                      <a:pt x="2439156" y="0"/>
                    </a:lnTo>
                    <a:lnTo>
                      <a:pt x="2487939" y="0"/>
                    </a:lnTo>
                    <a:lnTo>
                      <a:pt x="2536713" y="0"/>
                    </a:lnTo>
                    <a:lnTo>
                      <a:pt x="2585497" y="0"/>
                    </a:lnTo>
                    <a:lnTo>
                      <a:pt x="2634281" y="0"/>
                    </a:lnTo>
                    <a:lnTo>
                      <a:pt x="2683064" y="0"/>
                    </a:lnTo>
                    <a:lnTo>
                      <a:pt x="2731848" y="0"/>
                    </a:lnTo>
                    <a:lnTo>
                      <a:pt x="2780632" y="0"/>
                    </a:lnTo>
                    <a:lnTo>
                      <a:pt x="2829416" y="0"/>
                    </a:lnTo>
                    <a:lnTo>
                      <a:pt x="2878200" y="0"/>
                    </a:lnTo>
                    <a:lnTo>
                      <a:pt x="2926984" y="0"/>
                    </a:lnTo>
                    <a:lnTo>
                      <a:pt x="2975768" y="0"/>
                    </a:lnTo>
                    <a:lnTo>
                      <a:pt x="3024551" y="0"/>
                    </a:lnTo>
                    <a:lnTo>
                      <a:pt x="3073335" y="0"/>
                    </a:lnTo>
                    <a:lnTo>
                      <a:pt x="3122119" y="0"/>
                    </a:lnTo>
                    <a:lnTo>
                      <a:pt x="3170892" y="0"/>
                    </a:lnTo>
                    <a:lnTo>
                      <a:pt x="3219676" y="0"/>
                    </a:lnTo>
                    <a:lnTo>
                      <a:pt x="3268460" y="0"/>
                    </a:lnTo>
                    <a:lnTo>
                      <a:pt x="3317244" y="0"/>
                    </a:lnTo>
                    <a:lnTo>
                      <a:pt x="3366028" y="0"/>
                    </a:lnTo>
                    <a:lnTo>
                      <a:pt x="3414812" y="0"/>
                    </a:lnTo>
                    <a:lnTo>
                      <a:pt x="3463596" y="0"/>
                    </a:lnTo>
                    <a:lnTo>
                      <a:pt x="3512379" y="0"/>
                    </a:lnTo>
                    <a:lnTo>
                      <a:pt x="3561163" y="0"/>
                    </a:lnTo>
                    <a:lnTo>
                      <a:pt x="3609947" y="0"/>
                    </a:lnTo>
                    <a:lnTo>
                      <a:pt x="3658731" y="0"/>
                    </a:lnTo>
                    <a:lnTo>
                      <a:pt x="3707515" y="0"/>
                    </a:lnTo>
                    <a:lnTo>
                      <a:pt x="3756299" y="0"/>
                    </a:lnTo>
                    <a:lnTo>
                      <a:pt x="3805072" y="0"/>
                    </a:lnTo>
                    <a:lnTo>
                      <a:pt x="3853856" y="0"/>
                    </a:lnTo>
                    <a:lnTo>
                      <a:pt x="3902640" y="0"/>
                    </a:lnTo>
                    <a:lnTo>
                      <a:pt x="3951424" y="0"/>
                    </a:lnTo>
                    <a:lnTo>
                      <a:pt x="4000208" y="0"/>
                    </a:lnTo>
                    <a:lnTo>
                      <a:pt x="4048991" y="0"/>
                    </a:lnTo>
                    <a:lnTo>
                      <a:pt x="4097775" y="0"/>
                    </a:lnTo>
                    <a:lnTo>
                      <a:pt x="4146559" y="0"/>
                    </a:lnTo>
                    <a:lnTo>
                      <a:pt x="4195343" y="0"/>
                    </a:lnTo>
                    <a:lnTo>
                      <a:pt x="4244127" y="0"/>
                    </a:lnTo>
                    <a:lnTo>
                      <a:pt x="4292911" y="0"/>
                    </a:lnTo>
                    <a:lnTo>
                      <a:pt x="4341695" y="0"/>
                    </a:lnTo>
                    <a:lnTo>
                      <a:pt x="4390478" y="0"/>
                    </a:lnTo>
                    <a:lnTo>
                      <a:pt x="4439252" y="0"/>
                    </a:lnTo>
                    <a:lnTo>
                      <a:pt x="4488036" y="0"/>
                    </a:lnTo>
                    <a:lnTo>
                      <a:pt x="4536819" y="0"/>
                    </a:lnTo>
                    <a:lnTo>
                      <a:pt x="4585603" y="0"/>
                    </a:lnTo>
                    <a:lnTo>
                      <a:pt x="4634387" y="0"/>
                    </a:lnTo>
                    <a:lnTo>
                      <a:pt x="4683171" y="0"/>
                    </a:lnTo>
                    <a:lnTo>
                      <a:pt x="4731955" y="0"/>
                    </a:lnTo>
                    <a:lnTo>
                      <a:pt x="4780739" y="0"/>
                    </a:lnTo>
                    <a:lnTo>
                      <a:pt x="4829523" y="0"/>
                    </a:lnTo>
                    <a:lnTo>
                      <a:pt x="4878306" y="0"/>
                    </a:lnTo>
                    <a:lnTo>
                      <a:pt x="4927090" y="0"/>
                    </a:lnTo>
                  </a:path>
                </a:pathLst>
              </a:custGeom>
              <a:ln w="1570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object 186">
                <a:extLst>
                  <a:ext uri="{FF2B5EF4-FFF2-40B4-BE49-F238E27FC236}">
                    <a16:creationId xmlns:a16="http://schemas.microsoft.com/office/drawing/2014/main" id="{478ABC03-0AD0-1535-380E-3BC33CF2DB19}"/>
                  </a:ext>
                </a:extLst>
              </p:cNvPr>
              <p:cNvSpPr/>
              <p:nvPr/>
            </p:nvSpPr>
            <p:spPr>
              <a:xfrm>
                <a:off x="11324560" y="9962773"/>
                <a:ext cx="492760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4927600" h="100329">
                    <a:moveTo>
                      <a:pt x="0" y="100240"/>
                    </a:moveTo>
                    <a:lnTo>
                      <a:pt x="4927090" y="100240"/>
                    </a:lnTo>
                  </a:path>
                  <a:path w="4927600" h="100329">
                    <a:moveTo>
                      <a:pt x="731" y="0"/>
                    </a:moveTo>
                    <a:lnTo>
                      <a:pt x="731" y="100240"/>
                    </a:lnTo>
                  </a:path>
                  <a:path w="4927600" h="100329">
                    <a:moveTo>
                      <a:pt x="244769" y="50120"/>
                    </a:moveTo>
                    <a:lnTo>
                      <a:pt x="244769" y="100240"/>
                    </a:lnTo>
                  </a:path>
                  <a:path w="4927600" h="100329">
                    <a:moveTo>
                      <a:pt x="488807" y="50120"/>
                    </a:moveTo>
                    <a:lnTo>
                      <a:pt x="488807" y="100240"/>
                    </a:lnTo>
                  </a:path>
                  <a:path w="4927600" h="100329">
                    <a:moveTo>
                      <a:pt x="732841" y="50120"/>
                    </a:moveTo>
                    <a:lnTo>
                      <a:pt x="732841" y="100240"/>
                    </a:lnTo>
                  </a:path>
                  <a:path w="4927600" h="100329">
                    <a:moveTo>
                      <a:pt x="976876" y="0"/>
                    </a:moveTo>
                    <a:lnTo>
                      <a:pt x="976876" y="100240"/>
                    </a:lnTo>
                  </a:path>
                  <a:path w="4927600" h="100329">
                    <a:moveTo>
                      <a:pt x="1220920" y="50120"/>
                    </a:moveTo>
                    <a:lnTo>
                      <a:pt x="1220920" y="100240"/>
                    </a:lnTo>
                  </a:path>
                  <a:path w="4927600" h="100329">
                    <a:moveTo>
                      <a:pt x="1464955" y="50120"/>
                    </a:moveTo>
                    <a:lnTo>
                      <a:pt x="1464955" y="100240"/>
                    </a:lnTo>
                  </a:path>
                  <a:path w="4927600" h="100329">
                    <a:moveTo>
                      <a:pt x="1708989" y="50120"/>
                    </a:moveTo>
                    <a:lnTo>
                      <a:pt x="1708989" y="100240"/>
                    </a:lnTo>
                  </a:path>
                  <a:path w="4927600" h="100329">
                    <a:moveTo>
                      <a:pt x="1953034" y="0"/>
                    </a:moveTo>
                    <a:lnTo>
                      <a:pt x="1953034" y="100240"/>
                    </a:lnTo>
                  </a:path>
                  <a:path w="4927600" h="100329">
                    <a:moveTo>
                      <a:pt x="2197069" y="50120"/>
                    </a:moveTo>
                    <a:lnTo>
                      <a:pt x="2197069" y="100240"/>
                    </a:lnTo>
                  </a:path>
                  <a:path w="4927600" h="100329">
                    <a:moveTo>
                      <a:pt x="2441103" y="50120"/>
                    </a:moveTo>
                    <a:lnTo>
                      <a:pt x="2441103" y="100240"/>
                    </a:lnTo>
                  </a:path>
                  <a:path w="4927600" h="100329">
                    <a:moveTo>
                      <a:pt x="2685138" y="50120"/>
                    </a:moveTo>
                    <a:lnTo>
                      <a:pt x="2685138" y="100240"/>
                    </a:lnTo>
                  </a:path>
                  <a:path w="4927600" h="100329">
                    <a:moveTo>
                      <a:pt x="2929183" y="0"/>
                    </a:moveTo>
                    <a:lnTo>
                      <a:pt x="2929183" y="100240"/>
                    </a:lnTo>
                  </a:path>
                  <a:path w="4927600" h="100329">
                    <a:moveTo>
                      <a:pt x="3173217" y="50120"/>
                    </a:moveTo>
                    <a:lnTo>
                      <a:pt x="3173217" y="100240"/>
                    </a:lnTo>
                  </a:path>
                  <a:path w="4927600" h="100329">
                    <a:moveTo>
                      <a:pt x="3417251" y="50120"/>
                    </a:moveTo>
                    <a:lnTo>
                      <a:pt x="3417251" y="100240"/>
                    </a:lnTo>
                  </a:path>
                  <a:path w="4927600" h="100329">
                    <a:moveTo>
                      <a:pt x="3661286" y="50120"/>
                    </a:moveTo>
                    <a:lnTo>
                      <a:pt x="3661286" y="100240"/>
                    </a:lnTo>
                  </a:path>
                  <a:path w="4927600" h="100329">
                    <a:moveTo>
                      <a:pt x="3905331" y="0"/>
                    </a:moveTo>
                    <a:lnTo>
                      <a:pt x="3905331" y="100240"/>
                    </a:lnTo>
                  </a:path>
                  <a:path w="4927600" h="100329">
                    <a:moveTo>
                      <a:pt x="4149365" y="50120"/>
                    </a:moveTo>
                    <a:lnTo>
                      <a:pt x="4149365" y="100240"/>
                    </a:lnTo>
                  </a:path>
                  <a:path w="4927600" h="100329">
                    <a:moveTo>
                      <a:pt x="4393400" y="50120"/>
                    </a:moveTo>
                    <a:lnTo>
                      <a:pt x="4393400" y="100240"/>
                    </a:lnTo>
                  </a:path>
                  <a:path w="4927600" h="100329">
                    <a:moveTo>
                      <a:pt x="4637434" y="50120"/>
                    </a:moveTo>
                    <a:lnTo>
                      <a:pt x="4637434" y="100240"/>
                    </a:lnTo>
                  </a:path>
                  <a:path w="4927600" h="100329">
                    <a:moveTo>
                      <a:pt x="4881479" y="0"/>
                    </a:moveTo>
                    <a:lnTo>
                      <a:pt x="4881479" y="100240"/>
                    </a:lnTo>
                  </a:path>
                  <a:path w="4927600" h="100329">
                    <a:moveTo>
                      <a:pt x="731" y="0"/>
                    </a:moveTo>
                    <a:lnTo>
                      <a:pt x="731" y="100240"/>
                    </a:lnTo>
                  </a:path>
                  <a:path w="4927600" h="100329">
                    <a:moveTo>
                      <a:pt x="4881479" y="0"/>
                    </a:moveTo>
                    <a:lnTo>
                      <a:pt x="4881479" y="100240"/>
                    </a:lnTo>
                  </a:path>
                </a:pathLst>
              </a:custGeom>
              <a:ln w="78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0" name="object 187">
              <a:extLst>
                <a:ext uri="{FF2B5EF4-FFF2-40B4-BE49-F238E27FC236}">
                  <a16:creationId xmlns:a16="http://schemas.microsoft.com/office/drawing/2014/main" id="{8AD1594F-0FE8-EE29-1E0D-337339CA913D}"/>
                </a:ext>
              </a:extLst>
            </p:cNvPr>
            <p:cNvSpPr txBox="1"/>
            <p:nvPr/>
          </p:nvSpPr>
          <p:spPr>
            <a:xfrm>
              <a:off x="5560247" y="5468101"/>
              <a:ext cx="406960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</a:pP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endParaRPr sz="1199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object 188">
              <a:extLst>
                <a:ext uri="{FF2B5EF4-FFF2-40B4-BE49-F238E27FC236}">
                  <a16:creationId xmlns:a16="http://schemas.microsoft.com/office/drawing/2014/main" id="{76000E08-B9F8-E732-8A49-7DAF67432D9E}"/>
                </a:ext>
              </a:extLst>
            </p:cNvPr>
            <p:cNvSpPr txBox="1"/>
            <p:nvPr/>
          </p:nvSpPr>
          <p:spPr>
            <a:xfrm>
              <a:off x="6518149" y="5447461"/>
              <a:ext cx="467131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</a:pP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12</a:t>
              </a:r>
              <a:endParaRPr sz="1199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2" name="object 189">
              <a:extLst>
                <a:ext uri="{FF2B5EF4-FFF2-40B4-BE49-F238E27FC236}">
                  <a16:creationId xmlns:a16="http://schemas.microsoft.com/office/drawing/2014/main" id="{55EDD972-99E1-15B8-6634-A614AD52F5B4}"/>
                </a:ext>
              </a:extLst>
            </p:cNvPr>
            <p:cNvSpPr txBox="1"/>
            <p:nvPr/>
          </p:nvSpPr>
          <p:spPr>
            <a:xfrm>
              <a:off x="7597352" y="5407660"/>
              <a:ext cx="1561028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  <a:tabLst>
                  <a:tab pos="744419" algn="l"/>
                </a:tabLst>
              </a:pP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r>
                <a:rPr lang="en-US"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4        </a:t>
              </a: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16</a:t>
              </a:r>
              <a:endParaRPr sz="1199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3" name="object 190">
              <a:extLst>
                <a:ext uri="{FF2B5EF4-FFF2-40B4-BE49-F238E27FC236}">
                  <a16:creationId xmlns:a16="http://schemas.microsoft.com/office/drawing/2014/main" id="{4F50CD28-1F06-CA06-FDE9-D0E1BC812A04}"/>
                </a:ext>
              </a:extLst>
            </p:cNvPr>
            <p:cNvSpPr txBox="1"/>
            <p:nvPr/>
          </p:nvSpPr>
          <p:spPr>
            <a:xfrm>
              <a:off x="9368100" y="5468101"/>
              <a:ext cx="505107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</a:pP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18</a:t>
              </a:r>
              <a:endParaRPr sz="1199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4" name="object 191">
              <a:extLst>
                <a:ext uri="{FF2B5EF4-FFF2-40B4-BE49-F238E27FC236}">
                  <a16:creationId xmlns:a16="http://schemas.microsoft.com/office/drawing/2014/main" id="{AF147099-229F-F96A-B1A1-E2A1EC89EF4C}"/>
                </a:ext>
              </a:extLst>
            </p:cNvPr>
            <p:cNvSpPr txBox="1"/>
            <p:nvPr/>
          </p:nvSpPr>
          <p:spPr>
            <a:xfrm>
              <a:off x="6829912" y="5714705"/>
              <a:ext cx="875666" cy="613495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28558" defTabSz="685399">
                <a:spcBef>
                  <a:spcPts val="83"/>
                </a:spcBef>
              </a:pPr>
              <a:r>
                <a:rPr sz="1199" spc="-79" dirty="0">
                  <a:solidFill>
                    <a:prstClr val="black"/>
                  </a:solidFill>
                  <a:latin typeface="Helvetica"/>
                  <a:cs typeface="Helvetica"/>
                </a:rPr>
                <a:t>E</a:t>
              </a:r>
              <a:r>
                <a:rPr sz="1180" spc="-117" baseline="-18518" dirty="0">
                  <a:solidFill>
                    <a:prstClr val="black"/>
                  </a:solidFill>
                  <a:latin typeface="Symbol"/>
                  <a:cs typeface="Symbol"/>
                </a:rPr>
                <a:t></a:t>
              </a:r>
              <a:r>
                <a:rPr sz="1180" spc="112" baseline="-18518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sz="1199" spc="-7" dirty="0">
                  <a:solidFill>
                    <a:prstClr val="black"/>
                  </a:solidFill>
                  <a:latin typeface="Helvetica"/>
                  <a:cs typeface="Helvetica"/>
                </a:rPr>
                <a:t>(GeV)</a:t>
              </a:r>
              <a:endParaRPr sz="1199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object 192">
              <a:extLst>
                <a:ext uri="{FF2B5EF4-FFF2-40B4-BE49-F238E27FC236}">
                  <a16:creationId xmlns:a16="http://schemas.microsoft.com/office/drawing/2014/main" id="{42C318E4-C5D7-0F1B-8BC0-243A785CC9FB}"/>
                </a:ext>
              </a:extLst>
            </p:cNvPr>
            <p:cNvSpPr/>
            <p:nvPr/>
          </p:nvSpPr>
          <p:spPr>
            <a:xfrm>
              <a:off x="4799880" y="2210005"/>
              <a:ext cx="4927600" cy="3220720"/>
            </a:xfrm>
            <a:custGeom>
              <a:avLst/>
              <a:gdLst/>
              <a:ahLst/>
              <a:cxnLst/>
              <a:rect l="l" t="t" r="r" b="b"/>
              <a:pathLst>
                <a:path w="4927600" h="3220720">
                  <a:moveTo>
                    <a:pt x="0" y="0"/>
                  </a:moveTo>
                  <a:lnTo>
                    <a:pt x="4927090" y="0"/>
                  </a:lnTo>
                </a:path>
                <a:path w="4927600" h="3220720">
                  <a:moveTo>
                    <a:pt x="731" y="100248"/>
                  </a:moveTo>
                  <a:lnTo>
                    <a:pt x="731" y="0"/>
                  </a:lnTo>
                </a:path>
                <a:path w="4927600" h="3220720">
                  <a:moveTo>
                    <a:pt x="244769" y="50124"/>
                  </a:moveTo>
                  <a:lnTo>
                    <a:pt x="244769" y="0"/>
                  </a:lnTo>
                </a:path>
                <a:path w="4927600" h="3220720">
                  <a:moveTo>
                    <a:pt x="488807" y="50124"/>
                  </a:moveTo>
                  <a:lnTo>
                    <a:pt x="488807" y="0"/>
                  </a:lnTo>
                </a:path>
                <a:path w="4927600" h="3220720">
                  <a:moveTo>
                    <a:pt x="732841" y="50124"/>
                  </a:moveTo>
                  <a:lnTo>
                    <a:pt x="732841" y="0"/>
                  </a:lnTo>
                </a:path>
                <a:path w="4927600" h="3220720">
                  <a:moveTo>
                    <a:pt x="976876" y="100248"/>
                  </a:moveTo>
                  <a:lnTo>
                    <a:pt x="976876" y="0"/>
                  </a:lnTo>
                </a:path>
                <a:path w="4927600" h="3220720">
                  <a:moveTo>
                    <a:pt x="1220920" y="50124"/>
                  </a:moveTo>
                  <a:lnTo>
                    <a:pt x="1220920" y="0"/>
                  </a:lnTo>
                </a:path>
                <a:path w="4927600" h="3220720">
                  <a:moveTo>
                    <a:pt x="1464955" y="50124"/>
                  </a:moveTo>
                  <a:lnTo>
                    <a:pt x="1464955" y="0"/>
                  </a:lnTo>
                </a:path>
                <a:path w="4927600" h="3220720">
                  <a:moveTo>
                    <a:pt x="1708989" y="50124"/>
                  </a:moveTo>
                  <a:lnTo>
                    <a:pt x="1708989" y="0"/>
                  </a:lnTo>
                </a:path>
                <a:path w="4927600" h="3220720">
                  <a:moveTo>
                    <a:pt x="1953034" y="100248"/>
                  </a:moveTo>
                  <a:lnTo>
                    <a:pt x="1953034" y="0"/>
                  </a:lnTo>
                </a:path>
                <a:path w="4927600" h="3220720">
                  <a:moveTo>
                    <a:pt x="2197069" y="50124"/>
                  </a:moveTo>
                  <a:lnTo>
                    <a:pt x="2197069" y="0"/>
                  </a:lnTo>
                </a:path>
                <a:path w="4927600" h="3220720">
                  <a:moveTo>
                    <a:pt x="2441103" y="50124"/>
                  </a:moveTo>
                  <a:lnTo>
                    <a:pt x="2441103" y="0"/>
                  </a:lnTo>
                </a:path>
                <a:path w="4927600" h="3220720">
                  <a:moveTo>
                    <a:pt x="2685138" y="50124"/>
                  </a:moveTo>
                  <a:lnTo>
                    <a:pt x="2685138" y="0"/>
                  </a:lnTo>
                </a:path>
                <a:path w="4927600" h="3220720">
                  <a:moveTo>
                    <a:pt x="2929183" y="100248"/>
                  </a:moveTo>
                  <a:lnTo>
                    <a:pt x="2929183" y="0"/>
                  </a:lnTo>
                </a:path>
                <a:path w="4927600" h="3220720">
                  <a:moveTo>
                    <a:pt x="3173217" y="50124"/>
                  </a:moveTo>
                  <a:lnTo>
                    <a:pt x="3173217" y="0"/>
                  </a:lnTo>
                </a:path>
                <a:path w="4927600" h="3220720">
                  <a:moveTo>
                    <a:pt x="3417251" y="50124"/>
                  </a:moveTo>
                  <a:lnTo>
                    <a:pt x="3417251" y="0"/>
                  </a:lnTo>
                </a:path>
                <a:path w="4927600" h="3220720">
                  <a:moveTo>
                    <a:pt x="3661286" y="50124"/>
                  </a:moveTo>
                  <a:lnTo>
                    <a:pt x="3661286" y="0"/>
                  </a:lnTo>
                </a:path>
                <a:path w="4927600" h="3220720">
                  <a:moveTo>
                    <a:pt x="3905331" y="100248"/>
                  </a:moveTo>
                  <a:lnTo>
                    <a:pt x="3905331" y="0"/>
                  </a:lnTo>
                </a:path>
                <a:path w="4927600" h="3220720">
                  <a:moveTo>
                    <a:pt x="4149365" y="50124"/>
                  </a:moveTo>
                  <a:lnTo>
                    <a:pt x="4149365" y="0"/>
                  </a:lnTo>
                </a:path>
                <a:path w="4927600" h="3220720">
                  <a:moveTo>
                    <a:pt x="4393400" y="50124"/>
                  </a:moveTo>
                  <a:lnTo>
                    <a:pt x="4393400" y="0"/>
                  </a:lnTo>
                </a:path>
                <a:path w="4927600" h="3220720">
                  <a:moveTo>
                    <a:pt x="4637434" y="50124"/>
                  </a:moveTo>
                  <a:lnTo>
                    <a:pt x="4637434" y="0"/>
                  </a:lnTo>
                </a:path>
                <a:path w="4927600" h="3220720">
                  <a:moveTo>
                    <a:pt x="4881479" y="100248"/>
                  </a:moveTo>
                  <a:lnTo>
                    <a:pt x="4881479" y="0"/>
                  </a:lnTo>
                </a:path>
                <a:path w="4927600" h="3220720">
                  <a:moveTo>
                    <a:pt x="731" y="100248"/>
                  </a:moveTo>
                  <a:lnTo>
                    <a:pt x="731" y="0"/>
                  </a:lnTo>
                </a:path>
                <a:path w="4927600" h="3220720">
                  <a:moveTo>
                    <a:pt x="4881479" y="100248"/>
                  </a:moveTo>
                  <a:lnTo>
                    <a:pt x="4881479" y="0"/>
                  </a:lnTo>
                </a:path>
                <a:path w="4927600" h="3220720">
                  <a:moveTo>
                    <a:pt x="0" y="3220588"/>
                  </a:moveTo>
                  <a:lnTo>
                    <a:pt x="0" y="0"/>
                  </a:lnTo>
                </a:path>
                <a:path w="4927600" h="3220720">
                  <a:moveTo>
                    <a:pt x="142470" y="3220587"/>
                  </a:moveTo>
                  <a:lnTo>
                    <a:pt x="0" y="3220587"/>
                  </a:lnTo>
                </a:path>
              </a:pathLst>
            </a:custGeom>
            <a:ln w="7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399"/>
              <a:endParaRPr sz="134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object 193">
              <a:extLst>
                <a:ext uri="{FF2B5EF4-FFF2-40B4-BE49-F238E27FC236}">
                  <a16:creationId xmlns:a16="http://schemas.microsoft.com/office/drawing/2014/main" id="{0859D19E-BDB2-52E0-CE97-D0217B20407B}"/>
                </a:ext>
              </a:extLst>
            </p:cNvPr>
            <p:cNvSpPr txBox="1"/>
            <p:nvPr/>
          </p:nvSpPr>
          <p:spPr>
            <a:xfrm>
              <a:off x="4190846" y="5241534"/>
              <a:ext cx="565786" cy="315395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28558" defTabSz="685399">
                <a:spcBef>
                  <a:spcPts val="83"/>
                </a:spcBef>
              </a:pPr>
              <a:r>
                <a:rPr sz="1799" spc="-50" baseline="-22569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sz="787" spc="-34" dirty="0">
                  <a:solidFill>
                    <a:prstClr val="black"/>
                  </a:solidFill>
                  <a:latin typeface="Symbol"/>
                  <a:cs typeface="Symbol"/>
                </a:rPr>
                <a:t></a:t>
              </a:r>
              <a:r>
                <a:rPr sz="787" spc="-34" dirty="0">
                  <a:solidFill>
                    <a:prstClr val="black"/>
                  </a:solidFill>
                  <a:latin typeface="Helvetica"/>
                  <a:cs typeface="Helvetica"/>
                </a:rPr>
                <a:t>2</a:t>
              </a:r>
              <a:endParaRPr sz="1799" baseline="-52083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7" name="object 194">
              <a:extLst>
                <a:ext uri="{FF2B5EF4-FFF2-40B4-BE49-F238E27FC236}">
                  <a16:creationId xmlns:a16="http://schemas.microsoft.com/office/drawing/2014/main" id="{F0787291-06A7-476C-669C-30197EC12C55}"/>
                </a:ext>
              </a:extLst>
            </p:cNvPr>
            <p:cNvSpPr/>
            <p:nvPr/>
          </p:nvSpPr>
          <p:spPr>
            <a:xfrm>
              <a:off x="4799880" y="4504375"/>
              <a:ext cx="142875" cy="647700"/>
            </a:xfrm>
            <a:custGeom>
              <a:avLst/>
              <a:gdLst/>
              <a:ahLst/>
              <a:cxnLst/>
              <a:rect l="l" t="t" r="r" b="b"/>
              <a:pathLst>
                <a:path w="142875" h="647700">
                  <a:moveTo>
                    <a:pt x="71234" y="647398"/>
                  </a:moveTo>
                  <a:lnTo>
                    <a:pt x="0" y="647398"/>
                  </a:lnTo>
                </a:path>
                <a:path w="142875" h="647700">
                  <a:moveTo>
                    <a:pt x="71234" y="484298"/>
                  </a:moveTo>
                  <a:lnTo>
                    <a:pt x="0" y="484298"/>
                  </a:lnTo>
                </a:path>
                <a:path w="142875" h="647700">
                  <a:moveTo>
                    <a:pt x="71234" y="368575"/>
                  </a:moveTo>
                  <a:lnTo>
                    <a:pt x="0" y="368575"/>
                  </a:lnTo>
                </a:path>
                <a:path w="142875" h="647700">
                  <a:moveTo>
                    <a:pt x="71234" y="278818"/>
                  </a:moveTo>
                  <a:lnTo>
                    <a:pt x="0" y="278818"/>
                  </a:lnTo>
                </a:path>
                <a:path w="142875" h="647700">
                  <a:moveTo>
                    <a:pt x="71234" y="205480"/>
                  </a:moveTo>
                  <a:lnTo>
                    <a:pt x="0" y="205480"/>
                  </a:lnTo>
                </a:path>
                <a:path w="142875" h="647700">
                  <a:moveTo>
                    <a:pt x="71234" y="143472"/>
                  </a:moveTo>
                  <a:lnTo>
                    <a:pt x="0" y="143472"/>
                  </a:lnTo>
                </a:path>
                <a:path w="142875" h="647700">
                  <a:moveTo>
                    <a:pt x="71234" y="89756"/>
                  </a:moveTo>
                  <a:lnTo>
                    <a:pt x="0" y="89756"/>
                  </a:lnTo>
                </a:path>
                <a:path w="142875" h="647700">
                  <a:moveTo>
                    <a:pt x="71234" y="42375"/>
                  </a:moveTo>
                  <a:lnTo>
                    <a:pt x="0" y="42375"/>
                  </a:lnTo>
                </a:path>
                <a:path w="142875" h="647700">
                  <a:moveTo>
                    <a:pt x="142470" y="0"/>
                  </a:moveTo>
                  <a:lnTo>
                    <a:pt x="0" y="0"/>
                  </a:lnTo>
                </a:path>
              </a:pathLst>
            </a:custGeom>
            <a:ln w="7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399"/>
              <a:endParaRPr sz="134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object 195">
              <a:extLst>
                <a:ext uri="{FF2B5EF4-FFF2-40B4-BE49-F238E27FC236}">
                  <a16:creationId xmlns:a16="http://schemas.microsoft.com/office/drawing/2014/main" id="{C2E14829-FCD0-2D04-B953-1B4C9615411F}"/>
                </a:ext>
              </a:extLst>
            </p:cNvPr>
            <p:cNvSpPr txBox="1"/>
            <p:nvPr/>
          </p:nvSpPr>
          <p:spPr>
            <a:xfrm>
              <a:off x="4249409" y="4322261"/>
              <a:ext cx="603955" cy="315395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28558" defTabSz="685399">
                <a:spcBef>
                  <a:spcPts val="83"/>
                </a:spcBef>
              </a:pPr>
              <a:r>
                <a:rPr sz="1799" spc="-67" baseline="-22569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sz="787" spc="-45" dirty="0">
                  <a:solidFill>
                    <a:prstClr val="black"/>
                  </a:solidFill>
                  <a:latin typeface="Symbol"/>
                  <a:cs typeface="Symbol"/>
                </a:rPr>
                <a:t></a:t>
              </a:r>
              <a:r>
                <a:rPr sz="787" spc="-45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endParaRPr sz="787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29" name="object 196">
              <a:extLst>
                <a:ext uri="{FF2B5EF4-FFF2-40B4-BE49-F238E27FC236}">
                  <a16:creationId xmlns:a16="http://schemas.microsoft.com/office/drawing/2014/main" id="{7230F512-B9FF-D2A6-D233-ED7F25A95933}"/>
                </a:ext>
              </a:extLst>
            </p:cNvPr>
            <p:cNvGrpSpPr/>
            <p:nvPr/>
          </p:nvGrpSpPr>
          <p:grpSpPr>
            <a:xfrm>
              <a:off x="4799880" y="2206078"/>
              <a:ext cx="4947285" cy="3228975"/>
              <a:chOff x="11324560" y="6838498"/>
              <a:chExt cx="4947285" cy="3228975"/>
            </a:xfrm>
          </p:grpSpPr>
          <p:sp>
            <p:nvSpPr>
              <p:cNvPr id="30" name="object 197">
                <a:extLst>
                  <a:ext uri="{FF2B5EF4-FFF2-40B4-BE49-F238E27FC236}">
                    <a16:creationId xmlns:a16="http://schemas.microsoft.com/office/drawing/2014/main" id="{13ABD3AE-D736-FCC9-8CCC-D2A9AFF1078E}"/>
                  </a:ext>
                </a:extLst>
              </p:cNvPr>
              <p:cNvSpPr/>
              <p:nvPr/>
            </p:nvSpPr>
            <p:spPr>
              <a:xfrm>
                <a:off x="11324560" y="6842425"/>
                <a:ext cx="4927600" cy="3220720"/>
              </a:xfrm>
              <a:custGeom>
                <a:avLst/>
                <a:gdLst/>
                <a:ahLst/>
                <a:cxnLst/>
                <a:rect l="l" t="t" r="r" b="b"/>
                <a:pathLst>
                  <a:path w="4927600" h="3220720">
                    <a:moveTo>
                      <a:pt x="71234" y="2015540"/>
                    </a:moveTo>
                    <a:lnTo>
                      <a:pt x="0" y="2015540"/>
                    </a:lnTo>
                  </a:path>
                  <a:path w="4927600" h="3220720">
                    <a:moveTo>
                      <a:pt x="71234" y="1852446"/>
                    </a:moveTo>
                    <a:lnTo>
                      <a:pt x="0" y="1852446"/>
                    </a:lnTo>
                  </a:path>
                  <a:path w="4927600" h="3220720">
                    <a:moveTo>
                      <a:pt x="71234" y="1736721"/>
                    </a:moveTo>
                    <a:lnTo>
                      <a:pt x="0" y="1736721"/>
                    </a:lnTo>
                  </a:path>
                  <a:path w="4927600" h="3220720">
                    <a:moveTo>
                      <a:pt x="71234" y="1646965"/>
                    </a:moveTo>
                    <a:lnTo>
                      <a:pt x="0" y="1646965"/>
                    </a:lnTo>
                  </a:path>
                  <a:path w="4927600" h="3220720">
                    <a:moveTo>
                      <a:pt x="71234" y="1573627"/>
                    </a:moveTo>
                    <a:lnTo>
                      <a:pt x="0" y="1573627"/>
                    </a:lnTo>
                  </a:path>
                  <a:path w="4927600" h="3220720">
                    <a:moveTo>
                      <a:pt x="71234" y="1511618"/>
                    </a:moveTo>
                    <a:lnTo>
                      <a:pt x="0" y="1511618"/>
                    </a:lnTo>
                  </a:path>
                  <a:path w="4927600" h="3220720">
                    <a:moveTo>
                      <a:pt x="71234" y="1457903"/>
                    </a:moveTo>
                    <a:lnTo>
                      <a:pt x="0" y="1457903"/>
                    </a:lnTo>
                  </a:path>
                  <a:path w="4927600" h="3220720">
                    <a:moveTo>
                      <a:pt x="71234" y="1410522"/>
                    </a:moveTo>
                    <a:lnTo>
                      <a:pt x="0" y="1410522"/>
                    </a:lnTo>
                  </a:path>
                  <a:path w="4927600" h="3220720">
                    <a:moveTo>
                      <a:pt x="142470" y="1368146"/>
                    </a:moveTo>
                    <a:lnTo>
                      <a:pt x="0" y="1368146"/>
                    </a:lnTo>
                  </a:path>
                  <a:path w="4927600" h="3220720">
                    <a:moveTo>
                      <a:pt x="71234" y="1089328"/>
                    </a:moveTo>
                    <a:lnTo>
                      <a:pt x="0" y="1089328"/>
                    </a:lnTo>
                  </a:path>
                  <a:path w="4927600" h="3220720">
                    <a:moveTo>
                      <a:pt x="71234" y="926223"/>
                    </a:moveTo>
                    <a:lnTo>
                      <a:pt x="0" y="926223"/>
                    </a:lnTo>
                  </a:path>
                  <a:path w="4927600" h="3220720">
                    <a:moveTo>
                      <a:pt x="71234" y="810498"/>
                    </a:moveTo>
                    <a:lnTo>
                      <a:pt x="0" y="810498"/>
                    </a:lnTo>
                  </a:path>
                  <a:path w="4927600" h="3220720">
                    <a:moveTo>
                      <a:pt x="71234" y="720742"/>
                    </a:moveTo>
                    <a:lnTo>
                      <a:pt x="0" y="720742"/>
                    </a:lnTo>
                  </a:path>
                  <a:path w="4927600" h="3220720">
                    <a:moveTo>
                      <a:pt x="71234" y="647404"/>
                    </a:moveTo>
                    <a:lnTo>
                      <a:pt x="0" y="647404"/>
                    </a:lnTo>
                  </a:path>
                  <a:path w="4927600" h="3220720">
                    <a:moveTo>
                      <a:pt x="71234" y="585395"/>
                    </a:moveTo>
                    <a:lnTo>
                      <a:pt x="0" y="585395"/>
                    </a:lnTo>
                  </a:path>
                  <a:path w="4927600" h="3220720">
                    <a:moveTo>
                      <a:pt x="71234" y="531680"/>
                    </a:moveTo>
                    <a:lnTo>
                      <a:pt x="0" y="531680"/>
                    </a:lnTo>
                  </a:path>
                  <a:path w="4927600" h="3220720">
                    <a:moveTo>
                      <a:pt x="71234" y="484309"/>
                    </a:moveTo>
                    <a:lnTo>
                      <a:pt x="0" y="484309"/>
                    </a:lnTo>
                  </a:path>
                  <a:path w="4927600" h="3220720">
                    <a:moveTo>
                      <a:pt x="142470" y="441923"/>
                    </a:moveTo>
                    <a:lnTo>
                      <a:pt x="0" y="441923"/>
                    </a:lnTo>
                  </a:path>
                  <a:path w="4927600" h="3220720">
                    <a:moveTo>
                      <a:pt x="71234" y="163104"/>
                    </a:moveTo>
                    <a:lnTo>
                      <a:pt x="0" y="163104"/>
                    </a:lnTo>
                  </a:path>
                  <a:path w="4927600" h="3220720">
                    <a:moveTo>
                      <a:pt x="71234" y="0"/>
                    </a:moveTo>
                    <a:lnTo>
                      <a:pt x="0" y="0"/>
                    </a:lnTo>
                  </a:path>
                  <a:path w="4927600" h="3220720">
                    <a:moveTo>
                      <a:pt x="4927090" y="3220588"/>
                    </a:moveTo>
                    <a:lnTo>
                      <a:pt x="4927090" y="0"/>
                    </a:lnTo>
                  </a:path>
                  <a:path w="4927600" h="3220720">
                    <a:moveTo>
                      <a:pt x="4784613" y="3220587"/>
                    </a:moveTo>
                    <a:lnTo>
                      <a:pt x="4927090" y="3220587"/>
                    </a:lnTo>
                  </a:path>
                  <a:path w="4927600" h="3220720">
                    <a:moveTo>
                      <a:pt x="4855857" y="2941768"/>
                    </a:moveTo>
                    <a:lnTo>
                      <a:pt x="4927090" y="2941768"/>
                    </a:lnTo>
                  </a:path>
                  <a:path w="4927600" h="3220720">
                    <a:moveTo>
                      <a:pt x="4855857" y="2778668"/>
                    </a:moveTo>
                    <a:lnTo>
                      <a:pt x="4927090" y="2778668"/>
                    </a:lnTo>
                  </a:path>
                  <a:path w="4927600" h="3220720">
                    <a:moveTo>
                      <a:pt x="4855857" y="2662945"/>
                    </a:moveTo>
                    <a:lnTo>
                      <a:pt x="4927090" y="2662945"/>
                    </a:lnTo>
                  </a:path>
                  <a:path w="4927600" h="3220720">
                    <a:moveTo>
                      <a:pt x="4855857" y="2573188"/>
                    </a:moveTo>
                    <a:lnTo>
                      <a:pt x="4927090" y="2573188"/>
                    </a:lnTo>
                  </a:path>
                  <a:path w="4927600" h="3220720">
                    <a:moveTo>
                      <a:pt x="4855857" y="2499850"/>
                    </a:moveTo>
                    <a:lnTo>
                      <a:pt x="4927090" y="2499850"/>
                    </a:lnTo>
                  </a:path>
                  <a:path w="4927600" h="3220720">
                    <a:moveTo>
                      <a:pt x="4855857" y="2437842"/>
                    </a:moveTo>
                    <a:lnTo>
                      <a:pt x="4927090" y="2437842"/>
                    </a:lnTo>
                  </a:path>
                  <a:path w="4927600" h="3220720">
                    <a:moveTo>
                      <a:pt x="4855857" y="2384126"/>
                    </a:moveTo>
                    <a:lnTo>
                      <a:pt x="4927090" y="2384126"/>
                    </a:lnTo>
                  </a:path>
                  <a:path w="4927600" h="3220720">
                    <a:moveTo>
                      <a:pt x="4855857" y="2336745"/>
                    </a:moveTo>
                    <a:lnTo>
                      <a:pt x="4927090" y="2336745"/>
                    </a:lnTo>
                  </a:path>
                  <a:path w="4927600" h="3220720">
                    <a:moveTo>
                      <a:pt x="4784613" y="2294369"/>
                    </a:moveTo>
                    <a:lnTo>
                      <a:pt x="4927090" y="2294369"/>
                    </a:lnTo>
                  </a:path>
                  <a:path w="4927600" h="3220720">
                    <a:moveTo>
                      <a:pt x="4855857" y="2015540"/>
                    </a:moveTo>
                    <a:lnTo>
                      <a:pt x="4927090" y="2015540"/>
                    </a:lnTo>
                  </a:path>
                  <a:path w="4927600" h="3220720">
                    <a:moveTo>
                      <a:pt x="4855857" y="1852446"/>
                    </a:moveTo>
                    <a:lnTo>
                      <a:pt x="4927090" y="1852446"/>
                    </a:lnTo>
                  </a:path>
                  <a:path w="4927600" h="3220720">
                    <a:moveTo>
                      <a:pt x="4855857" y="1736721"/>
                    </a:moveTo>
                    <a:lnTo>
                      <a:pt x="4927090" y="1736721"/>
                    </a:lnTo>
                  </a:path>
                  <a:path w="4927600" h="3220720">
                    <a:moveTo>
                      <a:pt x="4855857" y="1646965"/>
                    </a:moveTo>
                    <a:lnTo>
                      <a:pt x="4927090" y="1646965"/>
                    </a:lnTo>
                  </a:path>
                  <a:path w="4927600" h="3220720">
                    <a:moveTo>
                      <a:pt x="4855857" y="1573627"/>
                    </a:moveTo>
                    <a:lnTo>
                      <a:pt x="4927090" y="1573627"/>
                    </a:lnTo>
                  </a:path>
                  <a:path w="4927600" h="3220720">
                    <a:moveTo>
                      <a:pt x="4855857" y="1511618"/>
                    </a:moveTo>
                    <a:lnTo>
                      <a:pt x="4927090" y="1511618"/>
                    </a:lnTo>
                  </a:path>
                  <a:path w="4927600" h="3220720">
                    <a:moveTo>
                      <a:pt x="4855857" y="1457903"/>
                    </a:moveTo>
                    <a:lnTo>
                      <a:pt x="4927090" y="1457903"/>
                    </a:lnTo>
                  </a:path>
                  <a:path w="4927600" h="3220720">
                    <a:moveTo>
                      <a:pt x="4855857" y="1410522"/>
                    </a:moveTo>
                    <a:lnTo>
                      <a:pt x="4927090" y="1410522"/>
                    </a:lnTo>
                  </a:path>
                  <a:path w="4927600" h="3220720">
                    <a:moveTo>
                      <a:pt x="4784613" y="1368146"/>
                    </a:moveTo>
                    <a:lnTo>
                      <a:pt x="4927090" y="1368146"/>
                    </a:lnTo>
                  </a:path>
                  <a:path w="4927600" h="3220720">
                    <a:moveTo>
                      <a:pt x="4855857" y="1089328"/>
                    </a:moveTo>
                    <a:lnTo>
                      <a:pt x="4927090" y="1089328"/>
                    </a:lnTo>
                  </a:path>
                  <a:path w="4927600" h="3220720">
                    <a:moveTo>
                      <a:pt x="4855857" y="926223"/>
                    </a:moveTo>
                    <a:lnTo>
                      <a:pt x="4927090" y="926223"/>
                    </a:lnTo>
                  </a:path>
                  <a:path w="4927600" h="3220720">
                    <a:moveTo>
                      <a:pt x="4855857" y="810498"/>
                    </a:moveTo>
                    <a:lnTo>
                      <a:pt x="4927090" y="810498"/>
                    </a:lnTo>
                  </a:path>
                  <a:path w="4927600" h="3220720">
                    <a:moveTo>
                      <a:pt x="4855857" y="720742"/>
                    </a:moveTo>
                    <a:lnTo>
                      <a:pt x="4927090" y="720742"/>
                    </a:lnTo>
                  </a:path>
                  <a:path w="4927600" h="3220720">
                    <a:moveTo>
                      <a:pt x="4855857" y="647404"/>
                    </a:moveTo>
                    <a:lnTo>
                      <a:pt x="4927090" y="647404"/>
                    </a:lnTo>
                  </a:path>
                  <a:path w="4927600" h="3220720">
                    <a:moveTo>
                      <a:pt x="4855857" y="585395"/>
                    </a:moveTo>
                    <a:lnTo>
                      <a:pt x="4927090" y="585395"/>
                    </a:lnTo>
                  </a:path>
                  <a:path w="4927600" h="3220720">
                    <a:moveTo>
                      <a:pt x="4855857" y="531680"/>
                    </a:moveTo>
                    <a:lnTo>
                      <a:pt x="4927090" y="531680"/>
                    </a:lnTo>
                  </a:path>
                  <a:path w="4927600" h="3220720">
                    <a:moveTo>
                      <a:pt x="4855857" y="484309"/>
                    </a:moveTo>
                    <a:lnTo>
                      <a:pt x="4927090" y="484309"/>
                    </a:lnTo>
                  </a:path>
                  <a:path w="4927600" h="3220720">
                    <a:moveTo>
                      <a:pt x="4784613" y="441923"/>
                    </a:moveTo>
                    <a:lnTo>
                      <a:pt x="4927090" y="441923"/>
                    </a:lnTo>
                  </a:path>
                  <a:path w="4927600" h="3220720">
                    <a:moveTo>
                      <a:pt x="4855857" y="163104"/>
                    </a:moveTo>
                    <a:lnTo>
                      <a:pt x="4927090" y="163104"/>
                    </a:lnTo>
                  </a:path>
                  <a:path w="4927600" h="3220720">
                    <a:moveTo>
                      <a:pt x="4855857" y="0"/>
                    </a:moveTo>
                    <a:lnTo>
                      <a:pt x="4927090" y="0"/>
                    </a:lnTo>
                  </a:path>
                </a:pathLst>
              </a:custGeom>
              <a:ln w="78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object 198">
                <a:extLst>
                  <a:ext uri="{FF2B5EF4-FFF2-40B4-BE49-F238E27FC236}">
                    <a16:creationId xmlns:a16="http://schemas.microsoft.com/office/drawing/2014/main" id="{89320FAE-A4D7-443A-3C3C-69EBE32B94EA}"/>
                  </a:ext>
                </a:extLst>
              </p:cNvPr>
              <p:cNvSpPr/>
              <p:nvPr/>
            </p:nvSpPr>
            <p:spPr>
              <a:xfrm>
                <a:off x="11431529" y="7672777"/>
                <a:ext cx="4815840" cy="1990725"/>
              </a:xfrm>
              <a:custGeom>
                <a:avLst/>
                <a:gdLst/>
                <a:ahLst/>
                <a:cxnLst/>
                <a:rect l="l" t="t" r="r" b="b"/>
                <a:pathLst>
                  <a:path w="4815840" h="1990725">
                    <a:moveTo>
                      <a:pt x="0" y="1990235"/>
                    </a:moveTo>
                    <a:lnTo>
                      <a:pt x="9649" y="1768930"/>
                    </a:lnTo>
                    <a:lnTo>
                      <a:pt x="19299" y="1665771"/>
                    </a:lnTo>
                    <a:lnTo>
                      <a:pt x="28949" y="1597616"/>
                    </a:lnTo>
                    <a:lnTo>
                      <a:pt x="38599" y="1546518"/>
                    </a:lnTo>
                    <a:lnTo>
                      <a:pt x="48249" y="1505535"/>
                    </a:lnTo>
                    <a:lnTo>
                      <a:pt x="67548" y="1441725"/>
                    </a:lnTo>
                    <a:lnTo>
                      <a:pt x="86848" y="1392502"/>
                    </a:lnTo>
                    <a:lnTo>
                      <a:pt x="106148" y="1352147"/>
                    </a:lnTo>
                    <a:lnTo>
                      <a:pt x="125448" y="1317750"/>
                    </a:lnTo>
                    <a:lnTo>
                      <a:pt x="154398" y="1273751"/>
                    </a:lnTo>
                    <a:lnTo>
                      <a:pt x="183348" y="1236046"/>
                    </a:lnTo>
                    <a:lnTo>
                      <a:pt x="212297" y="1202738"/>
                    </a:lnTo>
                    <a:lnTo>
                      <a:pt x="241246" y="1172644"/>
                    </a:lnTo>
                    <a:lnTo>
                      <a:pt x="270198" y="1145001"/>
                    </a:lnTo>
                    <a:lnTo>
                      <a:pt x="299150" y="1119274"/>
                    </a:lnTo>
                    <a:lnTo>
                      <a:pt x="337745" y="1087328"/>
                    </a:lnTo>
                    <a:lnTo>
                      <a:pt x="376341" y="1057507"/>
                    </a:lnTo>
                    <a:lnTo>
                      <a:pt x="414947" y="1029382"/>
                    </a:lnTo>
                    <a:lnTo>
                      <a:pt x="453543" y="1002671"/>
                    </a:lnTo>
                    <a:lnTo>
                      <a:pt x="463197" y="996179"/>
                    </a:lnTo>
                    <a:lnTo>
                      <a:pt x="472841" y="989760"/>
                    </a:lnTo>
                  </a:path>
                  <a:path w="4815840" h="1990725">
                    <a:moveTo>
                      <a:pt x="472841" y="989760"/>
                    </a:moveTo>
                    <a:lnTo>
                      <a:pt x="511447" y="964755"/>
                    </a:lnTo>
                    <a:lnTo>
                      <a:pt x="550042" y="940704"/>
                    </a:lnTo>
                    <a:lnTo>
                      <a:pt x="588638" y="917511"/>
                    </a:lnTo>
                    <a:lnTo>
                      <a:pt x="627244" y="895082"/>
                    </a:lnTo>
                    <a:lnTo>
                      <a:pt x="665840" y="873366"/>
                    </a:lnTo>
                    <a:lnTo>
                      <a:pt x="704446" y="852298"/>
                    </a:lnTo>
                    <a:lnTo>
                      <a:pt x="743042" y="831849"/>
                    </a:lnTo>
                    <a:lnTo>
                      <a:pt x="781637" y="811975"/>
                    </a:lnTo>
                    <a:lnTo>
                      <a:pt x="820244" y="792646"/>
                    </a:lnTo>
                    <a:lnTo>
                      <a:pt x="858839" y="773829"/>
                    </a:lnTo>
                    <a:lnTo>
                      <a:pt x="897435" y="755516"/>
                    </a:lnTo>
                    <a:lnTo>
                      <a:pt x="936041" y="737684"/>
                    </a:lnTo>
                    <a:lnTo>
                      <a:pt x="945685" y="733297"/>
                    </a:lnTo>
                  </a:path>
                  <a:path w="4815840" h="1990725">
                    <a:moveTo>
                      <a:pt x="945685" y="733297"/>
                    </a:moveTo>
                    <a:lnTo>
                      <a:pt x="984291" y="716041"/>
                    </a:lnTo>
                    <a:lnTo>
                      <a:pt x="1022887" y="699214"/>
                    </a:lnTo>
                    <a:lnTo>
                      <a:pt x="1061482" y="682806"/>
                    </a:lnTo>
                    <a:lnTo>
                      <a:pt x="1100089" y="666806"/>
                    </a:lnTo>
                    <a:lnTo>
                      <a:pt x="1138684" y="651205"/>
                    </a:lnTo>
                    <a:lnTo>
                      <a:pt x="1177290" y="635991"/>
                    </a:lnTo>
                    <a:lnTo>
                      <a:pt x="1215886" y="621143"/>
                    </a:lnTo>
                    <a:lnTo>
                      <a:pt x="1254482" y="606651"/>
                    </a:lnTo>
                    <a:lnTo>
                      <a:pt x="1293088" y="592495"/>
                    </a:lnTo>
                    <a:lnTo>
                      <a:pt x="1331684" y="578683"/>
                    </a:lnTo>
                    <a:lnTo>
                      <a:pt x="1370279" y="565197"/>
                    </a:lnTo>
                    <a:lnTo>
                      <a:pt x="1408885" y="552025"/>
                    </a:lnTo>
                    <a:lnTo>
                      <a:pt x="1418529" y="548779"/>
                    </a:lnTo>
                  </a:path>
                  <a:path w="4815840" h="1990725">
                    <a:moveTo>
                      <a:pt x="1418529" y="548779"/>
                    </a:moveTo>
                    <a:lnTo>
                      <a:pt x="1457135" y="535983"/>
                    </a:lnTo>
                    <a:lnTo>
                      <a:pt x="1495731" y="523481"/>
                    </a:lnTo>
                    <a:lnTo>
                      <a:pt x="1534327" y="511272"/>
                    </a:lnTo>
                    <a:lnTo>
                      <a:pt x="1572933" y="499325"/>
                    </a:lnTo>
                    <a:lnTo>
                      <a:pt x="1611528" y="487650"/>
                    </a:lnTo>
                    <a:lnTo>
                      <a:pt x="1650135" y="476236"/>
                    </a:lnTo>
                    <a:lnTo>
                      <a:pt x="1688730" y="465074"/>
                    </a:lnTo>
                    <a:lnTo>
                      <a:pt x="1727326" y="454153"/>
                    </a:lnTo>
                    <a:lnTo>
                      <a:pt x="1765932" y="443473"/>
                    </a:lnTo>
                    <a:lnTo>
                      <a:pt x="1804528" y="433012"/>
                    </a:lnTo>
                    <a:lnTo>
                      <a:pt x="1833480" y="425327"/>
                    </a:lnTo>
                    <a:lnTo>
                      <a:pt x="1843123" y="422782"/>
                    </a:lnTo>
                    <a:lnTo>
                      <a:pt x="1852778" y="420259"/>
                    </a:lnTo>
                    <a:lnTo>
                      <a:pt x="1862432" y="417746"/>
                    </a:lnTo>
                    <a:lnTo>
                      <a:pt x="1872075" y="415254"/>
                    </a:lnTo>
                    <a:lnTo>
                      <a:pt x="1881730" y="412772"/>
                    </a:lnTo>
                    <a:lnTo>
                      <a:pt x="1891373" y="410301"/>
                    </a:lnTo>
                  </a:path>
                  <a:path w="4815840" h="1990725">
                    <a:moveTo>
                      <a:pt x="1891373" y="410301"/>
                    </a:moveTo>
                    <a:lnTo>
                      <a:pt x="1901027" y="407840"/>
                    </a:lnTo>
                    <a:lnTo>
                      <a:pt x="1910682" y="405401"/>
                    </a:lnTo>
                    <a:lnTo>
                      <a:pt x="1920325" y="402961"/>
                    </a:lnTo>
                    <a:lnTo>
                      <a:pt x="1958931" y="393359"/>
                    </a:lnTo>
                    <a:lnTo>
                      <a:pt x="1997527" y="383956"/>
                    </a:lnTo>
                    <a:lnTo>
                      <a:pt x="2007181" y="381642"/>
                    </a:lnTo>
                    <a:lnTo>
                      <a:pt x="2016825" y="379328"/>
                    </a:lnTo>
                    <a:lnTo>
                      <a:pt x="2055421" y="370219"/>
                    </a:lnTo>
                    <a:lnTo>
                      <a:pt x="2094027" y="361276"/>
                    </a:lnTo>
                    <a:lnTo>
                      <a:pt x="2122979" y="354701"/>
                    </a:lnTo>
                    <a:lnTo>
                      <a:pt x="2132623" y="352523"/>
                    </a:lnTo>
                    <a:lnTo>
                      <a:pt x="2142277" y="350366"/>
                    </a:lnTo>
                    <a:lnTo>
                      <a:pt x="2151920" y="348219"/>
                    </a:lnTo>
                    <a:lnTo>
                      <a:pt x="2161575" y="346073"/>
                    </a:lnTo>
                    <a:lnTo>
                      <a:pt x="2171229" y="343947"/>
                    </a:lnTo>
                    <a:lnTo>
                      <a:pt x="2180872" y="341822"/>
                    </a:lnTo>
                    <a:lnTo>
                      <a:pt x="2219479" y="333455"/>
                    </a:lnTo>
                    <a:lnTo>
                      <a:pt x="2258074" y="325246"/>
                    </a:lnTo>
                    <a:lnTo>
                      <a:pt x="2267728" y="323225"/>
                    </a:lnTo>
                    <a:lnTo>
                      <a:pt x="2277372" y="321204"/>
                    </a:lnTo>
                    <a:lnTo>
                      <a:pt x="2315968" y="313236"/>
                    </a:lnTo>
                    <a:lnTo>
                      <a:pt x="2335276" y="309309"/>
                    </a:lnTo>
                    <a:lnTo>
                      <a:pt x="2344920" y="307351"/>
                    </a:lnTo>
                    <a:lnTo>
                      <a:pt x="2354574" y="305414"/>
                    </a:lnTo>
                    <a:lnTo>
                      <a:pt x="2364218" y="303488"/>
                    </a:lnTo>
                  </a:path>
                  <a:path w="4815840" h="1990725">
                    <a:moveTo>
                      <a:pt x="2364218" y="303488"/>
                    </a:moveTo>
                    <a:lnTo>
                      <a:pt x="2402824" y="295844"/>
                    </a:lnTo>
                    <a:lnTo>
                      <a:pt x="2441419" y="288357"/>
                    </a:lnTo>
                    <a:lnTo>
                      <a:pt x="2480026" y="281007"/>
                    </a:lnTo>
                    <a:lnTo>
                      <a:pt x="2489669" y="279185"/>
                    </a:lnTo>
                    <a:lnTo>
                      <a:pt x="2499323" y="277373"/>
                    </a:lnTo>
                    <a:lnTo>
                      <a:pt x="2508967" y="275583"/>
                    </a:lnTo>
                    <a:lnTo>
                      <a:pt x="2518621" y="273782"/>
                    </a:lnTo>
                    <a:lnTo>
                      <a:pt x="2528265" y="272002"/>
                    </a:lnTo>
                    <a:lnTo>
                      <a:pt x="2537919" y="270222"/>
                    </a:lnTo>
                    <a:lnTo>
                      <a:pt x="2547573" y="268463"/>
                    </a:lnTo>
                    <a:lnTo>
                      <a:pt x="2557217" y="266703"/>
                    </a:lnTo>
                    <a:lnTo>
                      <a:pt x="2595823" y="259740"/>
                    </a:lnTo>
                    <a:lnTo>
                      <a:pt x="2615121" y="256316"/>
                    </a:lnTo>
                    <a:lnTo>
                      <a:pt x="2624765" y="254610"/>
                    </a:lnTo>
                    <a:lnTo>
                      <a:pt x="2663371" y="247866"/>
                    </a:lnTo>
                    <a:lnTo>
                      <a:pt x="2692323" y="242893"/>
                    </a:lnTo>
                    <a:lnTo>
                      <a:pt x="2701966" y="241249"/>
                    </a:lnTo>
                    <a:lnTo>
                      <a:pt x="2740573" y="234736"/>
                    </a:lnTo>
                    <a:lnTo>
                      <a:pt x="2779168" y="228349"/>
                    </a:lnTo>
                    <a:lnTo>
                      <a:pt x="2798466" y="225197"/>
                    </a:lnTo>
                    <a:lnTo>
                      <a:pt x="2808120" y="223626"/>
                    </a:lnTo>
                    <a:lnTo>
                      <a:pt x="2817764" y="222066"/>
                    </a:lnTo>
                    <a:lnTo>
                      <a:pt x="2827418" y="220516"/>
                    </a:lnTo>
                    <a:lnTo>
                      <a:pt x="2837062" y="218967"/>
                    </a:lnTo>
                  </a:path>
                  <a:path w="4815840" h="1990725">
                    <a:moveTo>
                      <a:pt x="2837062" y="218967"/>
                    </a:moveTo>
                    <a:lnTo>
                      <a:pt x="2846716" y="217427"/>
                    </a:lnTo>
                    <a:lnTo>
                      <a:pt x="2856370" y="215899"/>
                    </a:lnTo>
                    <a:lnTo>
                      <a:pt x="2866014" y="214370"/>
                    </a:lnTo>
                    <a:lnTo>
                      <a:pt x="2875668" y="212852"/>
                    </a:lnTo>
                    <a:lnTo>
                      <a:pt x="2885312" y="211333"/>
                    </a:lnTo>
                    <a:lnTo>
                      <a:pt x="2894966" y="209826"/>
                    </a:lnTo>
                    <a:lnTo>
                      <a:pt x="2904620" y="208328"/>
                    </a:lnTo>
                    <a:lnTo>
                      <a:pt x="2914264" y="206831"/>
                    </a:lnTo>
                    <a:lnTo>
                      <a:pt x="2923918" y="205344"/>
                    </a:lnTo>
                    <a:lnTo>
                      <a:pt x="2933561" y="203857"/>
                    </a:lnTo>
                    <a:lnTo>
                      <a:pt x="2943216" y="202391"/>
                    </a:lnTo>
                    <a:lnTo>
                      <a:pt x="2952870" y="200915"/>
                    </a:lnTo>
                    <a:lnTo>
                      <a:pt x="2991465" y="195104"/>
                    </a:lnTo>
                    <a:lnTo>
                      <a:pt x="3020417" y="190800"/>
                    </a:lnTo>
                    <a:lnTo>
                      <a:pt x="3030061" y="189376"/>
                    </a:lnTo>
                    <a:lnTo>
                      <a:pt x="3039715" y="187962"/>
                    </a:lnTo>
                    <a:lnTo>
                      <a:pt x="3049359" y="186559"/>
                    </a:lnTo>
                    <a:lnTo>
                      <a:pt x="3059013" y="185156"/>
                    </a:lnTo>
                    <a:lnTo>
                      <a:pt x="3068667" y="183753"/>
                    </a:lnTo>
                    <a:lnTo>
                      <a:pt x="3078311" y="182360"/>
                    </a:lnTo>
                    <a:lnTo>
                      <a:pt x="3087965" y="180978"/>
                    </a:lnTo>
                    <a:lnTo>
                      <a:pt x="3097609" y="179596"/>
                    </a:lnTo>
                    <a:lnTo>
                      <a:pt x="3107263" y="178224"/>
                    </a:lnTo>
                    <a:lnTo>
                      <a:pt x="3116917" y="176853"/>
                    </a:lnTo>
                    <a:lnTo>
                      <a:pt x="3126561" y="175492"/>
                    </a:lnTo>
                    <a:lnTo>
                      <a:pt x="3136215" y="174130"/>
                    </a:lnTo>
                    <a:lnTo>
                      <a:pt x="3145859" y="172780"/>
                    </a:lnTo>
                    <a:lnTo>
                      <a:pt x="3155513" y="171429"/>
                    </a:lnTo>
                    <a:lnTo>
                      <a:pt x="3165167" y="170089"/>
                    </a:lnTo>
                    <a:lnTo>
                      <a:pt x="3174811" y="168748"/>
                    </a:lnTo>
                    <a:lnTo>
                      <a:pt x="3184465" y="167418"/>
                    </a:lnTo>
                    <a:lnTo>
                      <a:pt x="3194109" y="166089"/>
                    </a:lnTo>
                    <a:lnTo>
                      <a:pt x="3203763" y="164769"/>
                    </a:lnTo>
                    <a:lnTo>
                      <a:pt x="3213417" y="163460"/>
                    </a:lnTo>
                    <a:lnTo>
                      <a:pt x="3223061" y="162152"/>
                    </a:lnTo>
                    <a:lnTo>
                      <a:pt x="3232715" y="160843"/>
                    </a:lnTo>
                    <a:lnTo>
                      <a:pt x="3242358" y="159544"/>
                    </a:lnTo>
                    <a:lnTo>
                      <a:pt x="3252013" y="158246"/>
                    </a:lnTo>
                    <a:lnTo>
                      <a:pt x="3261667" y="156958"/>
                    </a:lnTo>
                    <a:lnTo>
                      <a:pt x="3271310" y="155670"/>
                    </a:lnTo>
                    <a:lnTo>
                      <a:pt x="3280965" y="154393"/>
                    </a:lnTo>
                    <a:lnTo>
                      <a:pt x="3290608" y="153126"/>
                    </a:lnTo>
                    <a:lnTo>
                      <a:pt x="3300262" y="151848"/>
                    </a:lnTo>
                    <a:lnTo>
                      <a:pt x="3309906" y="150592"/>
                    </a:lnTo>
                  </a:path>
                  <a:path w="4815840" h="1990725">
                    <a:moveTo>
                      <a:pt x="3309906" y="150592"/>
                    </a:moveTo>
                    <a:lnTo>
                      <a:pt x="3319560" y="149325"/>
                    </a:lnTo>
                    <a:lnTo>
                      <a:pt x="3329214" y="148079"/>
                    </a:lnTo>
                    <a:lnTo>
                      <a:pt x="3338858" y="146822"/>
                    </a:lnTo>
                    <a:lnTo>
                      <a:pt x="3348512" y="145576"/>
                    </a:lnTo>
                    <a:lnTo>
                      <a:pt x="3358156" y="144341"/>
                    </a:lnTo>
                    <a:lnTo>
                      <a:pt x="3367810" y="143105"/>
                    </a:lnTo>
                    <a:lnTo>
                      <a:pt x="3377464" y="141880"/>
                    </a:lnTo>
                    <a:lnTo>
                      <a:pt x="3387108" y="140655"/>
                    </a:lnTo>
                    <a:lnTo>
                      <a:pt x="3396762" y="139430"/>
                    </a:lnTo>
                    <a:lnTo>
                      <a:pt x="3406406" y="138215"/>
                    </a:lnTo>
                    <a:lnTo>
                      <a:pt x="3416060" y="137001"/>
                    </a:lnTo>
                    <a:lnTo>
                      <a:pt x="3425714" y="135796"/>
                    </a:lnTo>
                    <a:lnTo>
                      <a:pt x="3435358" y="134592"/>
                    </a:lnTo>
                    <a:lnTo>
                      <a:pt x="3445012" y="133399"/>
                    </a:lnTo>
                    <a:lnTo>
                      <a:pt x="3454656" y="132205"/>
                    </a:lnTo>
                    <a:lnTo>
                      <a:pt x="3464310" y="131011"/>
                    </a:lnTo>
                    <a:lnTo>
                      <a:pt x="3473964" y="129828"/>
                    </a:lnTo>
                    <a:lnTo>
                      <a:pt x="3483608" y="128655"/>
                    </a:lnTo>
                    <a:lnTo>
                      <a:pt x="3493262" y="127483"/>
                    </a:lnTo>
                    <a:lnTo>
                      <a:pt x="3502905" y="126310"/>
                    </a:lnTo>
                    <a:lnTo>
                      <a:pt x="3512560" y="125137"/>
                    </a:lnTo>
                    <a:lnTo>
                      <a:pt x="3522214" y="123985"/>
                    </a:lnTo>
                    <a:lnTo>
                      <a:pt x="3531857" y="122823"/>
                    </a:lnTo>
                    <a:lnTo>
                      <a:pt x="3541512" y="121671"/>
                    </a:lnTo>
                    <a:lnTo>
                      <a:pt x="3551155" y="120519"/>
                    </a:lnTo>
                    <a:lnTo>
                      <a:pt x="3560809" y="119378"/>
                    </a:lnTo>
                    <a:lnTo>
                      <a:pt x="3570453" y="118237"/>
                    </a:lnTo>
                    <a:lnTo>
                      <a:pt x="3580107" y="117106"/>
                    </a:lnTo>
                    <a:lnTo>
                      <a:pt x="3589761" y="115975"/>
                    </a:lnTo>
                    <a:lnTo>
                      <a:pt x="3599405" y="114844"/>
                    </a:lnTo>
                    <a:lnTo>
                      <a:pt x="3609059" y="113724"/>
                    </a:lnTo>
                    <a:lnTo>
                      <a:pt x="3618703" y="112603"/>
                    </a:lnTo>
                    <a:lnTo>
                      <a:pt x="3628357" y="111483"/>
                    </a:lnTo>
                    <a:lnTo>
                      <a:pt x="3638011" y="110373"/>
                    </a:lnTo>
                    <a:lnTo>
                      <a:pt x="3647655" y="109274"/>
                    </a:lnTo>
                    <a:lnTo>
                      <a:pt x="3657309" y="108164"/>
                    </a:lnTo>
                    <a:lnTo>
                      <a:pt x="3666953" y="107064"/>
                    </a:lnTo>
                    <a:lnTo>
                      <a:pt x="3676607" y="105975"/>
                    </a:lnTo>
                    <a:lnTo>
                      <a:pt x="3686261" y="104886"/>
                    </a:lnTo>
                    <a:lnTo>
                      <a:pt x="3695905" y="103797"/>
                    </a:lnTo>
                    <a:lnTo>
                      <a:pt x="3705559" y="102708"/>
                    </a:lnTo>
                    <a:lnTo>
                      <a:pt x="3715203" y="101630"/>
                    </a:lnTo>
                    <a:lnTo>
                      <a:pt x="3724857" y="100562"/>
                    </a:lnTo>
                    <a:lnTo>
                      <a:pt x="3734511" y="99494"/>
                    </a:lnTo>
                    <a:lnTo>
                      <a:pt x="3744155" y="98426"/>
                    </a:lnTo>
                    <a:lnTo>
                      <a:pt x="3753809" y="97358"/>
                    </a:lnTo>
                    <a:lnTo>
                      <a:pt x="3763452" y="96300"/>
                    </a:lnTo>
                    <a:lnTo>
                      <a:pt x="3773107" y="95243"/>
                    </a:lnTo>
                    <a:lnTo>
                      <a:pt x="3782761" y="94196"/>
                    </a:lnTo>
                  </a:path>
                  <a:path w="4815840" h="1990725">
                    <a:moveTo>
                      <a:pt x="3782761" y="94196"/>
                    </a:moveTo>
                    <a:lnTo>
                      <a:pt x="3792404" y="93148"/>
                    </a:lnTo>
                    <a:lnTo>
                      <a:pt x="3802059" y="92101"/>
                    </a:lnTo>
                    <a:lnTo>
                      <a:pt x="3811702" y="91065"/>
                    </a:lnTo>
                    <a:lnTo>
                      <a:pt x="3821356" y="90028"/>
                    </a:lnTo>
                    <a:lnTo>
                      <a:pt x="3831000" y="88992"/>
                    </a:lnTo>
                    <a:lnTo>
                      <a:pt x="3840654" y="87965"/>
                    </a:lnTo>
                    <a:lnTo>
                      <a:pt x="3850308" y="86939"/>
                    </a:lnTo>
                    <a:lnTo>
                      <a:pt x="3859952" y="85913"/>
                    </a:lnTo>
                    <a:lnTo>
                      <a:pt x="3869606" y="84897"/>
                    </a:lnTo>
                    <a:lnTo>
                      <a:pt x="3879250" y="83882"/>
                    </a:lnTo>
                    <a:lnTo>
                      <a:pt x="3888904" y="82866"/>
                    </a:lnTo>
                    <a:lnTo>
                      <a:pt x="3898558" y="81861"/>
                    </a:lnTo>
                    <a:lnTo>
                      <a:pt x="3908202" y="80856"/>
                    </a:lnTo>
                    <a:lnTo>
                      <a:pt x="3917856" y="79861"/>
                    </a:lnTo>
                    <a:lnTo>
                      <a:pt x="3927500" y="78856"/>
                    </a:lnTo>
                    <a:lnTo>
                      <a:pt x="3937154" y="77861"/>
                    </a:lnTo>
                    <a:lnTo>
                      <a:pt x="3946808" y="76877"/>
                    </a:lnTo>
                    <a:lnTo>
                      <a:pt x="3956452" y="75892"/>
                    </a:lnTo>
                    <a:lnTo>
                      <a:pt x="3966106" y="74908"/>
                    </a:lnTo>
                    <a:lnTo>
                      <a:pt x="3975750" y="73924"/>
                    </a:lnTo>
                    <a:lnTo>
                      <a:pt x="3985404" y="72950"/>
                    </a:lnTo>
                    <a:lnTo>
                      <a:pt x="3995058" y="71976"/>
                    </a:lnTo>
                    <a:lnTo>
                      <a:pt x="4004702" y="71003"/>
                    </a:lnTo>
                    <a:lnTo>
                      <a:pt x="4014356" y="70039"/>
                    </a:lnTo>
                    <a:lnTo>
                      <a:pt x="4023999" y="69076"/>
                    </a:lnTo>
                    <a:lnTo>
                      <a:pt x="4033654" y="68113"/>
                    </a:lnTo>
                    <a:lnTo>
                      <a:pt x="4043308" y="67160"/>
                    </a:lnTo>
                    <a:lnTo>
                      <a:pt x="4052951" y="66207"/>
                    </a:lnTo>
                    <a:lnTo>
                      <a:pt x="4062606" y="65254"/>
                    </a:lnTo>
                    <a:lnTo>
                      <a:pt x="4072249" y="64312"/>
                    </a:lnTo>
                    <a:lnTo>
                      <a:pt x="4081903" y="63369"/>
                    </a:lnTo>
                    <a:lnTo>
                      <a:pt x="4091547" y="62427"/>
                    </a:lnTo>
                    <a:lnTo>
                      <a:pt x="4101201" y="61495"/>
                    </a:lnTo>
                    <a:lnTo>
                      <a:pt x="4110855" y="60553"/>
                    </a:lnTo>
                    <a:lnTo>
                      <a:pt x="4120499" y="59621"/>
                    </a:lnTo>
                    <a:lnTo>
                      <a:pt x="4130153" y="58699"/>
                    </a:lnTo>
                    <a:lnTo>
                      <a:pt x="4139797" y="57778"/>
                    </a:lnTo>
                    <a:lnTo>
                      <a:pt x="4149451" y="56856"/>
                    </a:lnTo>
                    <a:lnTo>
                      <a:pt x="4159105" y="55935"/>
                    </a:lnTo>
                    <a:lnTo>
                      <a:pt x="4168749" y="55024"/>
                    </a:lnTo>
                    <a:lnTo>
                      <a:pt x="4178403" y="54103"/>
                    </a:lnTo>
                    <a:lnTo>
                      <a:pt x="4188047" y="53202"/>
                    </a:lnTo>
                    <a:lnTo>
                      <a:pt x="4197701" y="52291"/>
                    </a:lnTo>
                    <a:lnTo>
                      <a:pt x="4207355" y="51391"/>
                    </a:lnTo>
                    <a:lnTo>
                      <a:pt x="4216999" y="50490"/>
                    </a:lnTo>
                    <a:lnTo>
                      <a:pt x="4226653" y="49590"/>
                    </a:lnTo>
                    <a:lnTo>
                      <a:pt x="4236297" y="48700"/>
                    </a:lnTo>
                    <a:lnTo>
                      <a:pt x="4245951" y="47810"/>
                    </a:lnTo>
                    <a:lnTo>
                      <a:pt x="4255605" y="46920"/>
                    </a:lnTo>
                  </a:path>
                  <a:path w="4815840" h="1990725">
                    <a:moveTo>
                      <a:pt x="4255605" y="46920"/>
                    </a:moveTo>
                    <a:lnTo>
                      <a:pt x="4265249" y="46030"/>
                    </a:lnTo>
                    <a:lnTo>
                      <a:pt x="4274903" y="45150"/>
                    </a:lnTo>
                    <a:lnTo>
                      <a:pt x="4284547" y="44270"/>
                    </a:lnTo>
                    <a:lnTo>
                      <a:pt x="4294201" y="43391"/>
                    </a:lnTo>
                    <a:lnTo>
                      <a:pt x="4303844" y="42522"/>
                    </a:lnTo>
                    <a:lnTo>
                      <a:pt x="4313499" y="41653"/>
                    </a:lnTo>
                    <a:lnTo>
                      <a:pt x="4323153" y="40784"/>
                    </a:lnTo>
                    <a:lnTo>
                      <a:pt x="4332796" y="39915"/>
                    </a:lnTo>
                    <a:lnTo>
                      <a:pt x="4342451" y="39056"/>
                    </a:lnTo>
                    <a:lnTo>
                      <a:pt x="4352094" y="38197"/>
                    </a:lnTo>
                    <a:lnTo>
                      <a:pt x="4361748" y="37339"/>
                    </a:lnTo>
                    <a:lnTo>
                      <a:pt x="4371403" y="36491"/>
                    </a:lnTo>
                    <a:lnTo>
                      <a:pt x="4381046" y="35632"/>
                    </a:lnTo>
                    <a:lnTo>
                      <a:pt x="4390700" y="34784"/>
                    </a:lnTo>
                    <a:lnTo>
                      <a:pt x="4400344" y="33946"/>
                    </a:lnTo>
                    <a:lnTo>
                      <a:pt x="4409998" y="33098"/>
                    </a:lnTo>
                    <a:lnTo>
                      <a:pt x="4419652" y="32260"/>
                    </a:lnTo>
                    <a:lnTo>
                      <a:pt x="4429296" y="31423"/>
                    </a:lnTo>
                    <a:lnTo>
                      <a:pt x="4438950" y="30585"/>
                    </a:lnTo>
                    <a:lnTo>
                      <a:pt x="4448594" y="29758"/>
                    </a:lnTo>
                    <a:lnTo>
                      <a:pt x="4458248" y="28920"/>
                    </a:lnTo>
                    <a:lnTo>
                      <a:pt x="4467902" y="28103"/>
                    </a:lnTo>
                    <a:lnTo>
                      <a:pt x="4506498" y="24815"/>
                    </a:lnTo>
                    <a:lnTo>
                      <a:pt x="4516152" y="24009"/>
                    </a:lnTo>
                    <a:lnTo>
                      <a:pt x="4525796" y="23193"/>
                    </a:lnTo>
                    <a:lnTo>
                      <a:pt x="4535450" y="22386"/>
                    </a:lnTo>
                    <a:lnTo>
                      <a:pt x="4545094" y="21580"/>
                    </a:lnTo>
                    <a:lnTo>
                      <a:pt x="4554748" y="20774"/>
                    </a:lnTo>
                    <a:lnTo>
                      <a:pt x="4564391" y="19978"/>
                    </a:lnTo>
                    <a:lnTo>
                      <a:pt x="4574046" y="19172"/>
                    </a:lnTo>
                    <a:lnTo>
                      <a:pt x="4583700" y="18376"/>
                    </a:lnTo>
                    <a:lnTo>
                      <a:pt x="4593343" y="17591"/>
                    </a:lnTo>
                    <a:lnTo>
                      <a:pt x="4602998" y="16795"/>
                    </a:lnTo>
                    <a:lnTo>
                      <a:pt x="4612641" y="16009"/>
                    </a:lnTo>
                    <a:lnTo>
                      <a:pt x="4622295" y="15224"/>
                    </a:lnTo>
                    <a:lnTo>
                      <a:pt x="4631950" y="14439"/>
                    </a:lnTo>
                    <a:lnTo>
                      <a:pt x="4641593" y="13654"/>
                    </a:lnTo>
                    <a:lnTo>
                      <a:pt x="4651247" y="12879"/>
                    </a:lnTo>
                    <a:lnTo>
                      <a:pt x="4660891" y="12104"/>
                    </a:lnTo>
                    <a:lnTo>
                      <a:pt x="4670545" y="11329"/>
                    </a:lnTo>
                    <a:lnTo>
                      <a:pt x="4680199" y="10554"/>
                    </a:lnTo>
                    <a:lnTo>
                      <a:pt x="4689843" y="9790"/>
                    </a:lnTo>
                    <a:lnTo>
                      <a:pt x="4699497" y="9025"/>
                    </a:lnTo>
                    <a:lnTo>
                      <a:pt x="4709141" y="8261"/>
                    </a:lnTo>
                    <a:lnTo>
                      <a:pt x="4718795" y="7497"/>
                    </a:lnTo>
                    <a:lnTo>
                      <a:pt x="4728449" y="6732"/>
                    </a:lnTo>
                  </a:path>
                  <a:path w="4815840" h="1990725">
                    <a:moveTo>
                      <a:pt x="4728449" y="6732"/>
                    </a:moveTo>
                    <a:lnTo>
                      <a:pt x="4738093" y="5978"/>
                    </a:lnTo>
                    <a:lnTo>
                      <a:pt x="4747747" y="5224"/>
                    </a:lnTo>
                    <a:lnTo>
                      <a:pt x="4757391" y="4471"/>
                    </a:lnTo>
                    <a:lnTo>
                      <a:pt x="4767045" y="3717"/>
                    </a:lnTo>
                    <a:lnTo>
                      <a:pt x="4776689" y="2973"/>
                    </a:lnTo>
                    <a:lnTo>
                      <a:pt x="4786343" y="2230"/>
                    </a:lnTo>
                    <a:lnTo>
                      <a:pt x="4795997" y="1486"/>
                    </a:lnTo>
                    <a:lnTo>
                      <a:pt x="4805641" y="743"/>
                    </a:lnTo>
                    <a:lnTo>
                      <a:pt x="4815295" y="0"/>
                    </a:lnTo>
                  </a:path>
                </a:pathLst>
              </a:custGeom>
              <a:ln w="7853">
                <a:solidFill>
                  <a:srgbClr val="000000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object 199">
                <a:extLst>
                  <a:ext uri="{FF2B5EF4-FFF2-40B4-BE49-F238E27FC236}">
                    <a16:creationId xmlns:a16="http://schemas.microsoft.com/office/drawing/2014/main" id="{06D1FBE2-638E-2FAD-0121-D9BEA4DA5EC3}"/>
                  </a:ext>
                </a:extLst>
              </p:cNvPr>
              <p:cNvSpPr/>
              <p:nvPr/>
            </p:nvSpPr>
            <p:spPr>
              <a:xfrm>
                <a:off x="12757234" y="8129820"/>
                <a:ext cx="3491229" cy="1887220"/>
              </a:xfrm>
              <a:custGeom>
                <a:avLst/>
                <a:gdLst/>
                <a:ahLst/>
                <a:cxnLst/>
                <a:rect l="l" t="t" r="r" b="b"/>
                <a:pathLst>
                  <a:path w="3491230" h="1887220">
                    <a:moveTo>
                      <a:pt x="0" y="1887142"/>
                    </a:moveTo>
                    <a:lnTo>
                      <a:pt x="6994" y="1663070"/>
                    </a:lnTo>
                    <a:lnTo>
                      <a:pt x="13999" y="1557246"/>
                    </a:lnTo>
                    <a:lnTo>
                      <a:pt x="20994" y="1486520"/>
                    </a:lnTo>
                    <a:lnTo>
                      <a:pt x="27988" y="1432940"/>
                    </a:lnTo>
                    <a:lnTo>
                      <a:pt x="34983" y="1389580"/>
                    </a:lnTo>
                    <a:lnTo>
                      <a:pt x="48972" y="1321268"/>
                    </a:lnTo>
                    <a:lnTo>
                      <a:pt x="62961" y="1267898"/>
                    </a:lnTo>
                    <a:lnTo>
                      <a:pt x="76961" y="1223742"/>
                    </a:lnTo>
                    <a:lnTo>
                      <a:pt x="90950" y="1185859"/>
                    </a:lnTo>
                    <a:lnTo>
                      <a:pt x="111933" y="1137211"/>
                    </a:lnTo>
                    <a:lnTo>
                      <a:pt x="132927" y="1095537"/>
                    </a:lnTo>
                    <a:lnTo>
                      <a:pt x="153911" y="1058868"/>
                    </a:lnTo>
                    <a:lnTo>
                      <a:pt x="174895" y="1025989"/>
                    </a:lnTo>
                    <a:lnTo>
                      <a:pt x="202883" y="986692"/>
                    </a:lnTo>
                    <a:lnTo>
                      <a:pt x="230862" y="951416"/>
                    </a:lnTo>
                    <a:lnTo>
                      <a:pt x="258850" y="919312"/>
                    </a:lnTo>
                    <a:lnTo>
                      <a:pt x="286828" y="889794"/>
                    </a:lnTo>
                    <a:lnTo>
                      <a:pt x="314817" y="862403"/>
                    </a:lnTo>
                    <a:lnTo>
                      <a:pt x="335801" y="843052"/>
                    </a:lnTo>
                    <a:lnTo>
                      <a:pt x="342795" y="836812"/>
                    </a:lnTo>
                  </a:path>
                  <a:path w="3491230" h="1887220">
                    <a:moveTo>
                      <a:pt x="342795" y="836812"/>
                    </a:moveTo>
                    <a:lnTo>
                      <a:pt x="377779" y="806991"/>
                    </a:lnTo>
                    <a:lnTo>
                      <a:pt x="412751" y="779222"/>
                    </a:lnTo>
                    <a:lnTo>
                      <a:pt x="447735" y="753212"/>
                    </a:lnTo>
                    <a:lnTo>
                      <a:pt x="482718" y="728721"/>
                    </a:lnTo>
                    <a:lnTo>
                      <a:pt x="517691" y="705570"/>
                    </a:lnTo>
                    <a:lnTo>
                      <a:pt x="552674" y="683612"/>
                    </a:lnTo>
                    <a:lnTo>
                      <a:pt x="587657" y="662733"/>
                    </a:lnTo>
                    <a:lnTo>
                      <a:pt x="622630" y="642807"/>
                    </a:lnTo>
                    <a:lnTo>
                      <a:pt x="657613" y="623750"/>
                    </a:lnTo>
                    <a:lnTo>
                      <a:pt x="678597" y="612714"/>
                    </a:lnTo>
                    <a:lnTo>
                      <a:pt x="685591" y="609091"/>
                    </a:lnTo>
                  </a:path>
                  <a:path w="3491230" h="1887220">
                    <a:moveTo>
                      <a:pt x="685591" y="609091"/>
                    </a:moveTo>
                    <a:lnTo>
                      <a:pt x="720574" y="591437"/>
                    </a:lnTo>
                    <a:lnTo>
                      <a:pt x="755547" y="574464"/>
                    </a:lnTo>
                    <a:lnTo>
                      <a:pt x="790530" y="558129"/>
                    </a:lnTo>
                    <a:lnTo>
                      <a:pt x="825514" y="542381"/>
                    </a:lnTo>
                    <a:lnTo>
                      <a:pt x="860486" y="527188"/>
                    </a:lnTo>
                    <a:lnTo>
                      <a:pt x="902464" y="509628"/>
                    </a:lnTo>
                    <a:lnTo>
                      <a:pt x="944442" y="492759"/>
                    </a:lnTo>
                    <a:lnTo>
                      <a:pt x="986409" y="476529"/>
                    </a:lnTo>
                    <a:lnTo>
                      <a:pt x="1021392" y="463451"/>
                    </a:lnTo>
                    <a:lnTo>
                      <a:pt x="1028387" y="460886"/>
                    </a:lnTo>
                  </a:path>
                  <a:path w="3491230" h="1887220">
                    <a:moveTo>
                      <a:pt x="1028387" y="460886"/>
                    </a:moveTo>
                    <a:lnTo>
                      <a:pt x="1070365" y="445787"/>
                    </a:lnTo>
                    <a:lnTo>
                      <a:pt x="1112343" y="431222"/>
                    </a:lnTo>
                    <a:lnTo>
                      <a:pt x="1119337" y="428845"/>
                    </a:lnTo>
                    <a:lnTo>
                      <a:pt x="1126332" y="426468"/>
                    </a:lnTo>
                    <a:lnTo>
                      <a:pt x="1133326" y="424123"/>
                    </a:lnTo>
                    <a:lnTo>
                      <a:pt x="1140321" y="421777"/>
                    </a:lnTo>
                    <a:lnTo>
                      <a:pt x="1147315" y="419453"/>
                    </a:lnTo>
                    <a:lnTo>
                      <a:pt x="1189293" y="405746"/>
                    </a:lnTo>
                    <a:lnTo>
                      <a:pt x="1217271" y="396867"/>
                    </a:lnTo>
                    <a:lnTo>
                      <a:pt x="1224266" y="394668"/>
                    </a:lnTo>
                    <a:lnTo>
                      <a:pt x="1266244" y="381747"/>
                    </a:lnTo>
                    <a:lnTo>
                      <a:pt x="1308221" y="369224"/>
                    </a:lnTo>
                    <a:lnTo>
                      <a:pt x="1350199" y="357078"/>
                    </a:lnTo>
                    <a:lnTo>
                      <a:pt x="1357194" y="355088"/>
                    </a:lnTo>
                    <a:lnTo>
                      <a:pt x="1364188" y="353099"/>
                    </a:lnTo>
                    <a:lnTo>
                      <a:pt x="1371183" y="351130"/>
                    </a:lnTo>
                  </a:path>
                  <a:path w="3491230" h="1887220">
                    <a:moveTo>
                      <a:pt x="1371183" y="351130"/>
                    </a:moveTo>
                    <a:lnTo>
                      <a:pt x="1378177" y="349172"/>
                    </a:lnTo>
                    <a:lnTo>
                      <a:pt x="1385172" y="347225"/>
                    </a:lnTo>
                    <a:lnTo>
                      <a:pt x="1392167" y="345277"/>
                    </a:lnTo>
                    <a:lnTo>
                      <a:pt x="1399172" y="343340"/>
                    </a:lnTo>
                    <a:lnTo>
                      <a:pt x="1406166" y="341424"/>
                    </a:lnTo>
                    <a:lnTo>
                      <a:pt x="1413161" y="339507"/>
                    </a:lnTo>
                    <a:lnTo>
                      <a:pt x="1420155" y="337602"/>
                    </a:lnTo>
                    <a:lnTo>
                      <a:pt x="1427150" y="335707"/>
                    </a:lnTo>
                    <a:lnTo>
                      <a:pt x="1434144" y="333811"/>
                    </a:lnTo>
                    <a:lnTo>
                      <a:pt x="1476122" y="322670"/>
                    </a:lnTo>
                    <a:lnTo>
                      <a:pt x="1518100" y="311843"/>
                    </a:lnTo>
                    <a:lnTo>
                      <a:pt x="1525094" y="310063"/>
                    </a:lnTo>
                    <a:lnTo>
                      <a:pt x="1560067" y="301299"/>
                    </a:lnTo>
                    <a:lnTo>
                      <a:pt x="1567062" y="299561"/>
                    </a:lnTo>
                    <a:lnTo>
                      <a:pt x="1574067" y="297844"/>
                    </a:lnTo>
                    <a:lnTo>
                      <a:pt x="1581061" y="296127"/>
                    </a:lnTo>
                    <a:lnTo>
                      <a:pt x="1588056" y="294420"/>
                    </a:lnTo>
                    <a:lnTo>
                      <a:pt x="1595050" y="292724"/>
                    </a:lnTo>
                    <a:lnTo>
                      <a:pt x="1602045" y="291027"/>
                    </a:lnTo>
                    <a:lnTo>
                      <a:pt x="1609040" y="289341"/>
                    </a:lnTo>
                    <a:lnTo>
                      <a:pt x="1616034" y="287666"/>
                    </a:lnTo>
                    <a:lnTo>
                      <a:pt x="1623029" y="285991"/>
                    </a:lnTo>
                    <a:lnTo>
                      <a:pt x="1630034" y="284336"/>
                    </a:lnTo>
                    <a:lnTo>
                      <a:pt x="1637028" y="282672"/>
                    </a:lnTo>
                    <a:lnTo>
                      <a:pt x="1644023" y="281028"/>
                    </a:lnTo>
                    <a:lnTo>
                      <a:pt x="1651017" y="279384"/>
                    </a:lnTo>
                    <a:lnTo>
                      <a:pt x="1658012" y="277750"/>
                    </a:lnTo>
                    <a:lnTo>
                      <a:pt x="1665006" y="276127"/>
                    </a:lnTo>
                    <a:lnTo>
                      <a:pt x="1672001" y="274504"/>
                    </a:lnTo>
                    <a:lnTo>
                      <a:pt x="1678995" y="272892"/>
                    </a:lnTo>
                    <a:lnTo>
                      <a:pt x="1685990" y="271279"/>
                    </a:lnTo>
                    <a:lnTo>
                      <a:pt x="1692995" y="269677"/>
                    </a:lnTo>
                    <a:lnTo>
                      <a:pt x="1699990" y="268086"/>
                    </a:lnTo>
                    <a:lnTo>
                      <a:pt x="1706984" y="266504"/>
                    </a:lnTo>
                    <a:lnTo>
                      <a:pt x="1713979" y="264923"/>
                    </a:lnTo>
                  </a:path>
                  <a:path w="3491230" h="1887220">
                    <a:moveTo>
                      <a:pt x="1713979" y="264923"/>
                    </a:moveTo>
                    <a:lnTo>
                      <a:pt x="1720973" y="263342"/>
                    </a:lnTo>
                    <a:lnTo>
                      <a:pt x="1727968" y="261782"/>
                    </a:lnTo>
                    <a:lnTo>
                      <a:pt x="1734962" y="260222"/>
                    </a:lnTo>
                    <a:lnTo>
                      <a:pt x="1776940" y="250987"/>
                    </a:lnTo>
                    <a:lnTo>
                      <a:pt x="1783935" y="249468"/>
                    </a:lnTo>
                    <a:lnTo>
                      <a:pt x="1790929" y="247961"/>
                    </a:lnTo>
                    <a:lnTo>
                      <a:pt x="1797924" y="246453"/>
                    </a:lnTo>
                    <a:lnTo>
                      <a:pt x="1804929" y="244955"/>
                    </a:lnTo>
                    <a:lnTo>
                      <a:pt x="1811923" y="243469"/>
                    </a:lnTo>
                    <a:lnTo>
                      <a:pt x="1818918" y="241982"/>
                    </a:lnTo>
                    <a:lnTo>
                      <a:pt x="1825912" y="240495"/>
                    </a:lnTo>
                    <a:lnTo>
                      <a:pt x="1832907" y="239029"/>
                    </a:lnTo>
                    <a:lnTo>
                      <a:pt x="1839902" y="237552"/>
                    </a:lnTo>
                    <a:lnTo>
                      <a:pt x="1846896" y="236097"/>
                    </a:lnTo>
                    <a:lnTo>
                      <a:pt x="1853891" y="234631"/>
                    </a:lnTo>
                    <a:lnTo>
                      <a:pt x="1860885" y="233186"/>
                    </a:lnTo>
                    <a:lnTo>
                      <a:pt x="1867890" y="231741"/>
                    </a:lnTo>
                    <a:lnTo>
                      <a:pt x="1874885" y="230296"/>
                    </a:lnTo>
                    <a:lnTo>
                      <a:pt x="1881879" y="228862"/>
                    </a:lnTo>
                    <a:lnTo>
                      <a:pt x="1888874" y="227438"/>
                    </a:lnTo>
                    <a:lnTo>
                      <a:pt x="1895868" y="226014"/>
                    </a:lnTo>
                    <a:lnTo>
                      <a:pt x="1902863" y="224600"/>
                    </a:lnTo>
                    <a:lnTo>
                      <a:pt x="1909858" y="223186"/>
                    </a:lnTo>
                    <a:lnTo>
                      <a:pt x="1916852" y="221783"/>
                    </a:lnTo>
                    <a:lnTo>
                      <a:pt x="1923857" y="220380"/>
                    </a:lnTo>
                    <a:lnTo>
                      <a:pt x="1930852" y="218977"/>
                    </a:lnTo>
                    <a:lnTo>
                      <a:pt x="1937846" y="217595"/>
                    </a:lnTo>
                    <a:lnTo>
                      <a:pt x="1944841" y="216202"/>
                    </a:lnTo>
                    <a:lnTo>
                      <a:pt x="1951835" y="214831"/>
                    </a:lnTo>
                    <a:lnTo>
                      <a:pt x="1958830" y="213448"/>
                    </a:lnTo>
                    <a:lnTo>
                      <a:pt x="1965824" y="212087"/>
                    </a:lnTo>
                    <a:lnTo>
                      <a:pt x="1972819" y="210716"/>
                    </a:lnTo>
                    <a:lnTo>
                      <a:pt x="1979824" y="209365"/>
                    </a:lnTo>
                    <a:lnTo>
                      <a:pt x="1986819" y="208004"/>
                    </a:lnTo>
                    <a:lnTo>
                      <a:pt x="1993813" y="206663"/>
                    </a:lnTo>
                    <a:lnTo>
                      <a:pt x="2000808" y="205313"/>
                    </a:lnTo>
                    <a:lnTo>
                      <a:pt x="2035791" y="198674"/>
                    </a:lnTo>
                    <a:lnTo>
                      <a:pt x="2042785" y="197355"/>
                    </a:lnTo>
                    <a:lnTo>
                      <a:pt x="2049780" y="196046"/>
                    </a:lnTo>
                    <a:lnTo>
                      <a:pt x="2056775" y="194747"/>
                    </a:lnTo>
                  </a:path>
                  <a:path w="3491230" h="1887220">
                    <a:moveTo>
                      <a:pt x="2056775" y="194747"/>
                    </a:moveTo>
                    <a:lnTo>
                      <a:pt x="2063769" y="193449"/>
                    </a:lnTo>
                    <a:lnTo>
                      <a:pt x="2070764" y="192151"/>
                    </a:lnTo>
                    <a:lnTo>
                      <a:pt x="2077758" y="190863"/>
                    </a:lnTo>
                    <a:lnTo>
                      <a:pt x="2112741" y="184486"/>
                    </a:lnTo>
                    <a:lnTo>
                      <a:pt x="2119736" y="183219"/>
                    </a:lnTo>
                    <a:lnTo>
                      <a:pt x="2126731" y="181963"/>
                    </a:lnTo>
                    <a:lnTo>
                      <a:pt x="2133725" y="180717"/>
                    </a:lnTo>
                    <a:lnTo>
                      <a:pt x="2140720" y="179460"/>
                    </a:lnTo>
                    <a:lnTo>
                      <a:pt x="2147714" y="178224"/>
                    </a:lnTo>
                    <a:lnTo>
                      <a:pt x="2154719" y="176978"/>
                    </a:lnTo>
                    <a:lnTo>
                      <a:pt x="2161714" y="175743"/>
                    </a:lnTo>
                    <a:lnTo>
                      <a:pt x="2168708" y="174518"/>
                    </a:lnTo>
                    <a:lnTo>
                      <a:pt x="2175703" y="173293"/>
                    </a:lnTo>
                    <a:lnTo>
                      <a:pt x="2182697" y="172068"/>
                    </a:lnTo>
                    <a:lnTo>
                      <a:pt x="2189692" y="170853"/>
                    </a:lnTo>
                    <a:lnTo>
                      <a:pt x="2196687" y="169638"/>
                    </a:lnTo>
                    <a:lnTo>
                      <a:pt x="2203681" y="168424"/>
                    </a:lnTo>
                    <a:lnTo>
                      <a:pt x="2210686" y="167220"/>
                    </a:lnTo>
                    <a:lnTo>
                      <a:pt x="2217681" y="166026"/>
                    </a:lnTo>
                    <a:lnTo>
                      <a:pt x="2224675" y="164822"/>
                    </a:lnTo>
                    <a:lnTo>
                      <a:pt x="2231670" y="163638"/>
                    </a:lnTo>
                    <a:lnTo>
                      <a:pt x="2238664" y="162445"/>
                    </a:lnTo>
                    <a:lnTo>
                      <a:pt x="2245659" y="161262"/>
                    </a:lnTo>
                    <a:lnTo>
                      <a:pt x="2252653" y="160078"/>
                    </a:lnTo>
                    <a:lnTo>
                      <a:pt x="2259648" y="158906"/>
                    </a:lnTo>
                    <a:lnTo>
                      <a:pt x="2266643" y="157733"/>
                    </a:lnTo>
                    <a:lnTo>
                      <a:pt x="2273648" y="156571"/>
                    </a:lnTo>
                    <a:lnTo>
                      <a:pt x="2280642" y="155408"/>
                    </a:lnTo>
                    <a:lnTo>
                      <a:pt x="2287637" y="154246"/>
                    </a:lnTo>
                    <a:lnTo>
                      <a:pt x="2294631" y="153084"/>
                    </a:lnTo>
                    <a:lnTo>
                      <a:pt x="2301626" y="151943"/>
                    </a:lnTo>
                    <a:lnTo>
                      <a:pt x="2308620" y="150791"/>
                    </a:lnTo>
                    <a:lnTo>
                      <a:pt x="2315615" y="149649"/>
                    </a:lnTo>
                    <a:lnTo>
                      <a:pt x="2322609" y="148508"/>
                    </a:lnTo>
                    <a:lnTo>
                      <a:pt x="2329614" y="147367"/>
                    </a:lnTo>
                    <a:lnTo>
                      <a:pt x="2336609" y="146236"/>
                    </a:lnTo>
                    <a:lnTo>
                      <a:pt x="2343604" y="145105"/>
                    </a:lnTo>
                    <a:lnTo>
                      <a:pt x="2350598" y="143985"/>
                    </a:lnTo>
                    <a:lnTo>
                      <a:pt x="2357593" y="142864"/>
                    </a:lnTo>
                    <a:lnTo>
                      <a:pt x="2364587" y="141744"/>
                    </a:lnTo>
                    <a:lnTo>
                      <a:pt x="2371582" y="140634"/>
                    </a:lnTo>
                    <a:lnTo>
                      <a:pt x="2378576" y="139524"/>
                    </a:lnTo>
                    <a:lnTo>
                      <a:pt x="2385581" y="138414"/>
                    </a:lnTo>
                    <a:lnTo>
                      <a:pt x="2392576" y="137315"/>
                    </a:lnTo>
                    <a:lnTo>
                      <a:pt x="2399570" y="136215"/>
                    </a:lnTo>
                  </a:path>
                  <a:path w="3491230" h="1887220">
                    <a:moveTo>
                      <a:pt x="2399570" y="136215"/>
                    </a:moveTo>
                    <a:lnTo>
                      <a:pt x="2406565" y="135126"/>
                    </a:lnTo>
                    <a:lnTo>
                      <a:pt x="2413560" y="134027"/>
                    </a:lnTo>
                    <a:lnTo>
                      <a:pt x="2420554" y="132948"/>
                    </a:lnTo>
                    <a:lnTo>
                      <a:pt x="2427549" y="131859"/>
                    </a:lnTo>
                    <a:lnTo>
                      <a:pt x="2434543" y="130781"/>
                    </a:lnTo>
                    <a:lnTo>
                      <a:pt x="2441548" y="129702"/>
                    </a:lnTo>
                    <a:lnTo>
                      <a:pt x="2448543" y="128624"/>
                    </a:lnTo>
                    <a:lnTo>
                      <a:pt x="2455537" y="127556"/>
                    </a:lnTo>
                    <a:lnTo>
                      <a:pt x="2462532" y="126488"/>
                    </a:lnTo>
                    <a:lnTo>
                      <a:pt x="2469526" y="125430"/>
                    </a:lnTo>
                    <a:lnTo>
                      <a:pt x="2476521" y="124373"/>
                    </a:lnTo>
                    <a:lnTo>
                      <a:pt x="2483516" y="123315"/>
                    </a:lnTo>
                    <a:lnTo>
                      <a:pt x="2490510" y="122258"/>
                    </a:lnTo>
                    <a:lnTo>
                      <a:pt x="2497505" y="121210"/>
                    </a:lnTo>
                    <a:lnTo>
                      <a:pt x="2504510" y="120163"/>
                    </a:lnTo>
                    <a:lnTo>
                      <a:pt x="2511504" y="119127"/>
                    </a:lnTo>
                    <a:lnTo>
                      <a:pt x="2518499" y="118080"/>
                    </a:lnTo>
                    <a:lnTo>
                      <a:pt x="2525493" y="117054"/>
                    </a:lnTo>
                    <a:lnTo>
                      <a:pt x="2532488" y="116017"/>
                    </a:lnTo>
                    <a:lnTo>
                      <a:pt x="2539482" y="114991"/>
                    </a:lnTo>
                    <a:lnTo>
                      <a:pt x="2546477" y="113965"/>
                    </a:lnTo>
                    <a:lnTo>
                      <a:pt x="2553471" y="112938"/>
                    </a:lnTo>
                    <a:lnTo>
                      <a:pt x="2560477" y="111923"/>
                    </a:lnTo>
                    <a:lnTo>
                      <a:pt x="2567471" y="110907"/>
                    </a:lnTo>
                    <a:lnTo>
                      <a:pt x="2574466" y="109891"/>
                    </a:lnTo>
                    <a:lnTo>
                      <a:pt x="2581460" y="108876"/>
                    </a:lnTo>
                    <a:lnTo>
                      <a:pt x="2588455" y="107871"/>
                    </a:lnTo>
                    <a:lnTo>
                      <a:pt x="2595449" y="106876"/>
                    </a:lnTo>
                    <a:lnTo>
                      <a:pt x="2602444" y="105871"/>
                    </a:lnTo>
                    <a:lnTo>
                      <a:pt x="2609438" y="104876"/>
                    </a:lnTo>
                    <a:lnTo>
                      <a:pt x="2616443" y="103881"/>
                    </a:lnTo>
                    <a:lnTo>
                      <a:pt x="2623438" y="102886"/>
                    </a:lnTo>
                    <a:lnTo>
                      <a:pt x="2630432" y="101902"/>
                    </a:lnTo>
                    <a:lnTo>
                      <a:pt x="2637427" y="100918"/>
                    </a:lnTo>
                    <a:lnTo>
                      <a:pt x="2644422" y="99934"/>
                    </a:lnTo>
                    <a:lnTo>
                      <a:pt x="2651416" y="98960"/>
                    </a:lnTo>
                    <a:lnTo>
                      <a:pt x="2658411" y="97986"/>
                    </a:lnTo>
                    <a:lnTo>
                      <a:pt x="2665405" y="97012"/>
                    </a:lnTo>
                    <a:lnTo>
                      <a:pt x="2672400" y="96038"/>
                    </a:lnTo>
                    <a:lnTo>
                      <a:pt x="2679405" y="95075"/>
                    </a:lnTo>
                    <a:lnTo>
                      <a:pt x="2686399" y="94112"/>
                    </a:lnTo>
                    <a:lnTo>
                      <a:pt x="2693394" y="93148"/>
                    </a:lnTo>
                    <a:lnTo>
                      <a:pt x="2700388" y="92196"/>
                    </a:lnTo>
                    <a:lnTo>
                      <a:pt x="2707383" y="91232"/>
                    </a:lnTo>
                    <a:lnTo>
                      <a:pt x="2714378" y="90279"/>
                    </a:lnTo>
                    <a:lnTo>
                      <a:pt x="2721372" y="89337"/>
                    </a:lnTo>
                    <a:lnTo>
                      <a:pt x="2728367" y="88384"/>
                    </a:lnTo>
                    <a:lnTo>
                      <a:pt x="2735372" y="87442"/>
                    </a:lnTo>
                    <a:lnTo>
                      <a:pt x="2742366" y="86510"/>
                    </a:lnTo>
                  </a:path>
                  <a:path w="3491230" h="1887220">
                    <a:moveTo>
                      <a:pt x="2742366" y="86510"/>
                    </a:moveTo>
                    <a:lnTo>
                      <a:pt x="2749361" y="85568"/>
                    </a:lnTo>
                    <a:lnTo>
                      <a:pt x="2756355" y="84636"/>
                    </a:lnTo>
                    <a:lnTo>
                      <a:pt x="2763350" y="83704"/>
                    </a:lnTo>
                    <a:lnTo>
                      <a:pt x="2770344" y="82772"/>
                    </a:lnTo>
                    <a:lnTo>
                      <a:pt x="2777339" y="81850"/>
                    </a:lnTo>
                    <a:lnTo>
                      <a:pt x="2784334" y="80929"/>
                    </a:lnTo>
                    <a:lnTo>
                      <a:pt x="2791339" y="80008"/>
                    </a:lnTo>
                    <a:lnTo>
                      <a:pt x="2798333" y="79086"/>
                    </a:lnTo>
                    <a:lnTo>
                      <a:pt x="2805328" y="78175"/>
                    </a:lnTo>
                    <a:lnTo>
                      <a:pt x="2812322" y="77254"/>
                    </a:lnTo>
                    <a:lnTo>
                      <a:pt x="2819317" y="76353"/>
                    </a:lnTo>
                    <a:lnTo>
                      <a:pt x="2826311" y="75442"/>
                    </a:lnTo>
                    <a:lnTo>
                      <a:pt x="2833306" y="74542"/>
                    </a:lnTo>
                    <a:lnTo>
                      <a:pt x="2840300" y="73631"/>
                    </a:lnTo>
                    <a:lnTo>
                      <a:pt x="2847295" y="72741"/>
                    </a:lnTo>
                    <a:lnTo>
                      <a:pt x="2854300" y="71840"/>
                    </a:lnTo>
                    <a:lnTo>
                      <a:pt x="2861295" y="70950"/>
                    </a:lnTo>
                    <a:lnTo>
                      <a:pt x="2868289" y="70060"/>
                    </a:lnTo>
                    <a:lnTo>
                      <a:pt x="2875284" y="69170"/>
                    </a:lnTo>
                    <a:lnTo>
                      <a:pt x="2882278" y="68280"/>
                    </a:lnTo>
                    <a:lnTo>
                      <a:pt x="2889273" y="67401"/>
                    </a:lnTo>
                    <a:lnTo>
                      <a:pt x="2896267" y="66521"/>
                    </a:lnTo>
                    <a:lnTo>
                      <a:pt x="2903262" y="65641"/>
                    </a:lnTo>
                    <a:lnTo>
                      <a:pt x="2910267" y="64762"/>
                    </a:lnTo>
                    <a:lnTo>
                      <a:pt x="2917261" y="63893"/>
                    </a:lnTo>
                    <a:lnTo>
                      <a:pt x="2924256" y="63024"/>
                    </a:lnTo>
                    <a:lnTo>
                      <a:pt x="2931251" y="62155"/>
                    </a:lnTo>
                    <a:lnTo>
                      <a:pt x="2938245" y="61286"/>
                    </a:lnTo>
                    <a:lnTo>
                      <a:pt x="2945240" y="60427"/>
                    </a:lnTo>
                    <a:lnTo>
                      <a:pt x="2952234" y="59568"/>
                    </a:lnTo>
                    <a:lnTo>
                      <a:pt x="2959229" y="58710"/>
                    </a:lnTo>
                    <a:lnTo>
                      <a:pt x="2966234" y="57851"/>
                    </a:lnTo>
                    <a:lnTo>
                      <a:pt x="2973228" y="57003"/>
                    </a:lnTo>
                    <a:lnTo>
                      <a:pt x="2980223" y="56144"/>
                    </a:lnTo>
                    <a:lnTo>
                      <a:pt x="2987217" y="55296"/>
                    </a:lnTo>
                    <a:lnTo>
                      <a:pt x="2994212" y="54459"/>
                    </a:lnTo>
                    <a:lnTo>
                      <a:pt x="3001207" y="53610"/>
                    </a:lnTo>
                    <a:lnTo>
                      <a:pt x="3008201" y="52773"/>
                    </a:lnTo>
                    <a:lnTo>
                      <a:pt x="3015196" y="51935"/>
                    </a:lnTo>
                    <a:lnTo>
                      <a:pt x="3022201" y="51097"/>
                    </a:lnTo>
                    <a:lnTo>
                      <a:pt x="3029195" y="50260"/>
                    </a:lnTo>
                    <a:lnTo>
                      <a:pt x="3036190" y="49433"/>
                    </a:lnTo>
                    <a:lnTo>
                      <a:pt x="3043184" y="48605"/>
                    </a:lnTo>
                    <a:lnTo>
                      <a:pt x="3050179" y="47778"/>
                    </a:lnTo>
                    <a:lnTo>
                      <a:pt x="3057173" y="46951"/>
                    </a:lnTo>
                    <a:lnTo>
                      <a:pt x="3064168" y="46134"/>
                    </a:lnTo>
                    <a:lnTo>
                      <a:pt x="3071163" y="45307"/>
                    </a:lnTo>
                    <a:lnTo>
                      <a:pt x="3078157" y="44490"/>
                    </a:lnTo>
                    <a:lnTo>
                      <a:pt x="3085162" y="43674"/>
                    </a:lnTo>
                  </a:path>
                  <a:path w="3491230" h="1887220">
                    <a:moveTo>
                      <a:pt x="3085162" y="43674"/>
                    </a:moveTo>
                    <a:lnTo>
                      <a:pt x="3092157" y="42867"/>
                    </a:lnTo>
                    <a:lnTo>
                      <a:pt x="3099151" y="42051"/>
                    </a:lnTo>
                    <a:lnTo>
                      <a:pt x="3106146" y="41244"/>
                    </a:lnTo>
                    <a:lnTo>
                      <a:pt x="3113140" y="40438"/>
                    </a:lnTo>
                    <a:lnTo>
                      <a:pt x="3120135" y="39632"/>
                    </a:lnTo>
                    <a:lnTo>
                      <a:pt x="3127129" y="38836"/>
                    </a:lnTo>
                    <a:lnTo>
                      <a:pt x="3134124" y="38030"/>
                    </a:lnTo>
                    <a:lnTo>
                      <a:pt x="3141129" y="37234"/>
                    </a:lnTo>
                    <a:lnTo>
                      <a:pt x="3148124" y="36438"/>
                    </a:lnTo>
                    <a:lnTo>
                      <a:pt x="3155118" y="35653"/>
                    </a:lnTo>
                    <a:lnTo>
                      <a:pt x="3162113" y="34857"/>
                    </a:lnTo>
                    <a:lnTo>
                      <a:pt x="3169107" y="34072"/>
                    </a:lnTo>
                    <a:lnTo>
                      <a:pt x="3176102" y="33286"/>
                    </a:lnTo>
                    <a:lnTo>
                      <a:pt x="3183096" y="32501"/>
                    </a:lnTo>
                    <a:lnTo>
                      <a:pt x="3190091" y="31716"/>
                    </a:lnTo>
                    <a:lnTo>
                      <a:pt x="3197096" y="30941"/>
                    </a:lnTo>
                    <a:lnTo>
                      <a:pt x="3204090" y="30166"/>
                    </a:lnTo>
                    <a:lnTo>
                      <a:pt x="3211085" y="29381"/>
                    </a:lnTo>
                    <a:lnTo>
                      <a:pt x="3218080" y="28616"/>
                    </a:lnTo>
                    <a:lnTo>
                      <a:pt x="3225074" y="27842"/>
                    </a:lnTo>
                    <a:lnTo>
                      <a:pt x="3232069" y="27067"/>
                    </a:lnTo>
                    <a:lnTo>
                      <a:pt x="3239063" y="26302"/>
                    </a:lnTo>
                    <a:lnTo>
                      <a:pt x="3246058" y="25538"/>
                    </a:lnTo>
                    <a:lnTo>
                      <a:pt x="3253063" y="24774"/>
                    </a:lnTo>
                    <a:lnTo>
                      <a:pt x="3260057" y="24020"/>
                    </a:lnTo>
                    <a:lnTo>
                      <a:pt x="3267052" y="23255"/>
                    </a:lnTo>
                    <a:lnTo>
                      <a:pt x="3274046" y="22501"/>
                    </a:lnTo>
                    <a:lnTo>
                      <a:pt x="3281041" y="21748"/>
                    </a:lnTo>
                    <a:lnTo>
                      <a:pt x="3288036" y="20994"/>
                    </a:lnTo>
                    <a:lnTo>
                      <a:pt x="3295030" y="20240"/>
                    </a:lnTo>
                    <a:lnTo>
                      <a:pt x="3302025" y="19496"/>
                    </a:lnTo>
                    <a:lnTo>
                      <a:pt x="3309030" y="18742"/>
                    </a:lnTo>
                    <a:lnTo>
                      <a:pt x="3316024" y="17999"/>
                    </a:lnTo>
                    <a:lnTo>
                      <a:pt x="3323019" y="17256"/>
                    </a:lnTo>
                    <a:lnTo>
                      <a:pt x="3330013" y="16512"/>
                    </a:lnTo>
                    <a:lnTo>
                      <a:pt x="3337008" y="15779"/>
                    </a:lnTo>
                    <a:lnTo>
                      <a:pt x="3344002" y="15036"/>
                    </a:lnTo>
                    <a:lnTo>
                      <a:pt x="3350997" y="14303"/>
                    </a:lnTo>
                    <a:lnTo>
                      <a:pt x="3357991" y="13570"/>
                    </a:lnTo>
                    <a:lnTo>
                      <a:pt x="3364986" y="12837"/>
                    </a:lnTo>
                    <a:lnTo>
                      <a:pt x="3371991" y="12114"/>
                    </a:lnTo>
                    <a:lnTo>
                      <a:pt x="3378986" y="11381"/>
                    </a:lnTo>
                    <a:lnTo>
                      <a:pt x="3385980" y="10659"/>
                    </a:lnTo>
                    <a:lnTo>
                      <a:pt x="3392975" y="9936"/>
                    </a:lnTo>
                    <a:lnTo>
                      <a:pt x="3399969" y="9214"/>
                    </a:lnTo>
                    <a:lnTo>
                      <a:pt x="3406964" y="8491"/>
                    </a:lnTo>
                    <a:lnTo>
                      <a:pt x="3413958" y="7779"/>
                    </a:lnTo>
                    <a:lnTo>
                      <a:pt x="3420953" y="7057"/>
                    </a:lnTo>
                    <a:lnTo>
                      <a:pt x="3427958" y="6345"/>
                    </a:lnTo>
                  </a:path>
                  <a:path w="3491230" h="1887220">
                    <a:moveTo>
                      <a:pt x="3427958" y="6345"/>
                    </a:moveTo>
                    <a:lnTo>
                      <a:pt x="3434953" y="5633"/>
                    </a:lnTo>
                    <a:lnTo>
                      <a:pt x="3441947" y="4921"/>
                    </a:lnTo>
                    <a:lnTo>
                      <a:pt x="3448942" y="4219"/>
                    </a:lnTo>
                    <a:lnTo>
                      <a:pt x="3455936" y="3507"/>
                    </a:lnTo>
                    <a:lnTo>
                      <a:pt x="3462931" y="2806"/>
                    </a:lnTo>
                    <a:lnTo>
                      <a:pt x="3469925" y="2104"/>
                    </a:lnTo>
                    <a:lnTo>
                      <a:pt x="3476920" y="1403"/>
                    </a:lnTo>
                    <a:lnTo>
                      <a:pt x="3483925" y="701"/>
                    </a:lnTo>
                    <a:lnTo>
                      <a:pt x="3490919" y="0"/>
                    </a:lnTo>
                  </a:path>
                </a:pathLst>
              </a:custGeom>
              <a:ln w="78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pic>
            <p:nvPicPr>
              <p:cNvPr id="33" name="object 200">
                <a:extLst>
                  <a:ext uri="{FF2B5EF4-FFF2-40B4-BE49-F238E27FC236}">
                    <a16:creationId xmlns:a16="http://schemas.microsoft.com/office/drawing/2014/main" id="{FD66B52A-18CE-4BC3-AB87-C4C2561DDEC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789516" y="9154260"/>
                <a:ext cx="292849" cy="174193"/>
              </a:xfrm>
              <a:prstGeom prst="rect">
                <a:avLst/>
              </a:prstGeom>
            </p:spPr>
          </p:pic>
          <p:sp>
            <p:nvSpPr>
              <p:cNvPr id="34" name="object 201">
                <a:extLst>
                  <a:ext uri="{FF2B5EF4-FFF2-40B4-BE49-F238E27FC236}">
                    <a16:creationId xmlns:a16="http://schemas.microsoft.com/office/drawing/2014/main" id="{B051F35D-72CE-6BA1-B7A2-904EC0D077AE}"/>
                  </a:ext>
                </a:extLst>
              </p:cNvPr>
              <p:cNvSpPr/>
              <p:nvPr/>
            </p:nvSpPr>
            <p:spPr>
              <a:xfrm>
                <a:off x="13082365" y="8903336"/>
                <a:ext cx="293370" cy="110489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110490">
                    <a:moveTo>
                      <a:pt x="146414" y="110164"/>
                    </a:moveTo>
                    <a:lnTo>
                      <a:pt x="146414" y="85442"/>
                    </a:lnTo>
                  </a:path>
                  <a:path w="293369" h="110490">
                    <a:moveTo>
                      <a:pt x="146414" y="17214"/>
                    </a:moveTo>
                    <a:lnTo>
                      <a:pt x="146414" y="0"/>
                    </a:lnTo>
                  </a:path>
                  <a:path w="293369" h="110490">
                    <a:moveTo>
                      <a:pt x="0" y="51328"/>
                    </a:moveTo>
                    <a:lnTo>
                      <a:pt x="112300" y="51328"/>
                    </a:lnTo>
                  </a:path>
                  <a:path w="293369" h="110490">
                    <a:moveTo>
                      <a:pt x="180528" y="51328"/>
                    </a:moveTo>
                    <a:lnTo>
                      <a:pt x="292839" y="51328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object 202">
                <a:extLst>
                  <a:ext uri="{FF2B5EF4-FFF2-40B4-BE49-F238E27FC236}">
                    <a16:creationId xmlns:a16="http://schemas.microsoft.com/office/drawing/2014/main" id="{1B8820C3-E376-5DCD-00DC-FE0E501FAE05}"/>
                  </a:ext>
                </a:extLst>
              </p:cNvPr>
              <p:cNvSpPr/>
              <p:nvPr/>
            </p:nvSpPr>
            <p:spPr>
              <a:xfrm>
                <a:off x="13187839" y="891372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object 203">
                <a:extLst>
                  <a:ext uri="{FF2B5EF4-FFF2-40B4-BE49-F238E27FC236}">
                    <a16:creationId xmlns:a16="http://schemas.microsoft.com/office/drawing/2014/main" id="{DC24A8EA-15C9-2339-E1A4-2D00BE65226E}"/>
                  </a:ext>
                </a:extLst>
              </p:cNvPr>
              <p:cNvSpPr/>
              <p:nvPr/>
            </p:nvSpPr>
            <p:spPr>
              <a:xfrm>
                <a:off x="13375205" y="8750995"/>
                <a:ext cx="29337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87629">
                    <a:moveTo>
                      <a:pt x="146424" y="87086"/>
                    </a:moveTo>
                    <a:lnTo>
                      <a:pt x="146424" y="75306"/>
                    </a:lnTo>
                  </a:path>
                  <a:path w="293369" h="87629">
                    <a:moveTo>
                      <a:pt x="146424" y="7078"/>
                    </a:moveTo>
                    <a:lnTo>
                      <a:pt x="146424" y="0"/>
                    </a:lnTo>
                  </a:path>
                  <a:path w="293369" h="87629">
                    <a:moveTo>
                      <a:pt x="0" y="41192"/>
                    </a:moveTo>
                    <a:lnTo>
                      <a:pt x="112310" y="41192"/>
                    </a:lnTo>
                  </a:path>
                  <a:path w="293369" h="87629">
                    <a:moveTo>
                      <a:pt x="180539" y="41192"/>
                    </a:moveTo>
                    <a:lnTo>
                      <a:pt x="292849" y="41192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object 204">
                <a:extLst>
                  <a:ext uri="{FF2B5EF4-FFF2-40B4-BE49-F238E27FC236}">
                    <a16:creationId xmlns:a16="http://schemas.microsoft.com/office/drawing/2014/main" id="{61A2516A-6836-1378-1CBF-97C8A1EB785B}"/>
                  </a:ext>
                </a:extLst>
              </p:cNvPr>
              <p:cNvSpPr/>
              <p:nvPr/>
            </p:nvSpPr>
            <p:spPr>
              <a:xfrm>
                <a:off x="13480688" y="8751249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pic>
            <p:nvPicPr>
              <p:cNvPr id="38" name="object 205">
                <a:extLst>
                  <a:ext uri="{FF2B5EF4-FFF2-40B4-BE49-F238E27FC236}">
                    <a16:creationId xmlns:a16="http://schemas.microsoft.com/office/drawing/2014/main" id="{37EB1426-0416-0060-B4B3-B68EDA189A5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668054" y="8627923"/>
                <a:ext cx="292839" cy="81877"/>
              </a:xfrm>
              <a:prstGeom prst="rect">
                <a:avLst/>
              </a:prstGeom>
            </p:spPr>
          </p:pic>
          <p:pic>
            <p:nvPicPr>
              <p:cNvPr id="39" name="object 206">
                <a:extLst>
                  <a:ext uri="{FF2B5EF4-FFF2-40B4-BE49-F238E27FC236}">
                    <a16:creationId xmlns:a16="http://schemas.microsoft.com/office/drawing/2014/main" id="{31A55D88-EA03-A8D5-841B-CAFFFC0ABC9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960893" y="8534962"/>
                <a:ext cx="292849" cy="81884"/>
              </a:xfrm>
              <a:prstGeom prst="rect">
                <a:avLst/>
              </a:prstGeom>
            </p:spPr>
          </p:pic>
          <p:sp>
            <p:nvSpPr>
              <p:cNvPr id="40" name="object 207">
                <a:extLst>
                  <a:ext uri="{FF2B5EF4-FFF2-40B4-BE49-F238E27FC236}">
                    <a16:creationId xmlns:a16="http://schemas.microsoft.com/office/drawing/2014/main" id="{5BFBED76-49F3-F30F-1999-FFA3C9BB1A24}"/>
                  </a:ext>
                </a:extLst>
              </p:cNvPr>
              <p:cNvSpPr/>
              <p:nvPr/>
            </p:nvSpPr>
            <p:spPr>
              <a:xfrm>
                <a:off x="14253743" y="8501966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0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3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object 208">
                <a:extLst>
                  <a:ext uri="{FF2B5EF4-FFF2-40B4-BE49-F238E27FC236}">
                    <a16:creationId xmlns:a16="http://schemas.microsoft.com/office/drawing/2014/main" id="{D0CD9A9B-3B67-57DF-0A32-F9F54ADD40AA}"/>
                  </a:ext>
                </a:extLst>
              </p:cNvPr>
              <p:cNvSpPr/>
              <p:nvPr/>
            </p:nvSpPr>
            <p:spPr>
              <a:xfrm>
                <a:off x="14359227" y="8461027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object 209">
                <a:extLst>
                  <a:ext uri="{FF2B5EF4-FFF2-40B4-BE49-F238E27FC236}">
                    <a16:creationId xmlns:a16="http://schemas.microsoft.com/office/drawing/2014/main" id="{E1EEF322-BF19-B225-7FD8-1D5B3A829526}"/>
                  </a:ext>
                </a:extLst>
              </p:cNvPr>
              <p:cNvSpPr/>
              <p:nvPr/>
            </p:nvSpPr>
            <p:spPr>
              <a:xfrm>
                <a:off x="14546583" y="8437821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1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4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object 210">
                <a:extLst>
                  <a:ext uri="{FF2B5EF4-FFF2-40B4-BE49-F238E27FC236}">
                    <a16:creationId xmlns:a16="http://schemas.microsoft.com/office/drawing/2014/main" id="{178BED06-E006-77FC-9780-10B1834307D5}"/>
                  </a:ext>
                </a:extLst>
              </p:cNvPr>
              <p:cNvSpPr/>
              <p:nvPr/>
            </p:nvSpPr>
            <p:spPr>
              <a:xfrm>
                <a:off x="14652066" y="839687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6"/>
                    </a:lnTo>
                    <a:lnTo>
                      <a:pt x="0" y="40946"/>
                    </a:lnTo>
                    <a:lnTo>
                      <a:pt x="12794" y="71650"/>
                    </a:lnTo>
                    <a:lnTo>
                      <a:pt x="40941" y="81884"/>
                    </a:lnTo>
                    <a:lnTo>
                      <a:pt x="69088" y="71650"/>
                    </a:lnTo>
                    <a:lnTo>
                      <a:pt x="81882" y="40946"/>
                    </a:lnTo>
                    <a:lnTo>
                      <a:pt x="69088" y="10236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object 211">
                <a:extLst>
                  <a:ext uri="{FF2B5EF4-FFF2-40B4-BE49-F238E27FC236}">
                    <a16:creationId xmlns:a16="http://schemas.microsoft.com/office/drawing/2014/main" id="{F7728E3E-E13F-0DCE-8EF4-59AFFCBB98A2}"/>
                  </a:ext>
                </a:extLst>
              </p:cNvPr>
              <p:cNvSpPr/>
              <p:nvPr/>
            </p:nvSpPr>
            <p:spPr>
              <a:xfrm>
                <a:off x="14839432" y="8383498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0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3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object 212">
                <a:extLst>
                  <a:ext uri="{FF2B5EF4-FFF2-40B4-BE49-F238E27FC236}">
                    <a16:creationId xmlns:a16="http://schemas.microsoft.com/office/drawing/2014/main" id="{B25C9DC6-2660-3B64-B102-7B96CD11CF0E}"/>
                  </a:ext>
                </a:extLst>
              </p:cNvPr>
              <p:cNvSpPr/>
              <p:nvPr/>
            </p:nvSpPr>
            <p:spPr>
              <a:xfrm>
                <a:off x="14944916" y="8342552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6"/>
                    </a:lnTo>
                    <a:lnTo>
                      <a:pt x="0" y="40946"/>
                    </a:lnTo>
                    <a:lnTo>
                      <a:pt x="12792" y="71650"/>
                    </a:lnTo>
                    <a:lnTo>
                      <a:pt x="40935" y="81884"/>
                    </a:lnTo>
                    <a:lnTo>
                      <a:pt x="69079" y="71650"/>
                    </a:lnTo>
                    <a:lnTo>
                      <a:pt x="81871" y="40946"/>
                    </a:lnTo>
                    <a:lnTo>
                      <a:pt x="69079" y="10236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object 213">
                <a:extLst>
                  <a:ext uri="{FF2B5EF4-FFF2-40B4-BE49-F238E27FC236}">
                    <a16:creationId xmlns:a16="http://schemas.microsoft.com/office/drawing/2014/main" id="{D506301D-B093-E948-D53B-DBDF7467E566}"/>
                  </a:ext>
                </a:extLst>
              </p:cNvPr>
              <p:cNvSpPr/>
              <p:nvPr/>
            </p:nvSpPr>
            <p:spPr>
              <a:xfrm>
                <a:off x="15132272" y="8337343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1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4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object 214">
                <a:extLst>
                  <a:ext uri="{FF2B5EF4-FFF2-40B4-BE49-F238E27FC236}">
                    <a16:creationId xmlns:a16="http://schemas.microsoft.com/office/drawing/2014/main" id="{913E2D2E-2EAF-EA6F-DA7F-3C3106973E8F}"/>
                  </a:ext>
                </a:extLst>
              </p:cNvPr>
              <p:cNvSpPr/>
              <p:nvPr/>
            </p:nvSpPr>
            <p:spPr>
              <a:xfrm>
                <a:off x="15237755" y="8296404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object 215">
                <a:extLst>
                  <a:ext uri="{FF2B5EF4-FFF2-40B4-BE49-F238E27FC236}">
                    <a16:creationId xmlns:a16="http://schemas.microsoft.com/office/drawing/2014/main" id="{E7301DE3-3F70-AA92-4503-6DC0E2D2292D}"/>
                  </a:ext>
                </a:extLst>
              </p:cNvPr>
              <p:cNvSpPr/>
              <p:nvPr/>
            </p:nvSpPr>
            <p:spPr>
              <a:xfrm>
                <a:off x="15425121" y="8296087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0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3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object 216">
                <a:extLst>
                  <a:ext uri="{FF2B5EF4-FFF2-40B4-BE49-F238E27FC236}">
                    <a16:creationId xmlns:a16="http://schemas.microsoft.com/office/drawing/2014/main" id="{699B9026-8E6F-A735-35C4-540DEA1DB004}"/>
                  </a:ext>
                </a:extLst>
              </p:cNvPr>
              <p:cNvSpPr/>
              <p:nvPr/>
            </p:nvSpPr>
            <p:spPr>
              <a:xfrm>
                <a:off x="15530605" y="8255149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object 217">
                <a:extLst>
                  <a:ext uri="{FF2B5EF4-FFF2-40B4-BE49-F238E27FC236}">
                    <a16:creationId xmlns:a16="http://schemas.microsoft.com/office/drawing/2014/main" id="{C3D210B7-47DD-4329-5FA9-E727F3C26686}"/>
                  </a:ext>
                </a:extLst>
              </p:cNvPr>
              <p:cNvSpPr/>
              <p:nvPr/>
            </p:nvSpPr>
            <p:spPr>
              <a:xfrm>
                <a:off x="15717961" y="8260319"/>
                <a:ext cx="293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3369">
                    <a:moveTo>
                      <a:pt x="0" y="0"/>
                    </a:moveTo>
                    <a:lnTo>
                      <a:pt x="112310" y="0"/>
                    </a:lnTo>
                  </a:path>
                  <a:path w="293369">
                    <a:moveTo>
                      <a:pt x="180539" y="0"/>
                    </a:moveTo>
                    <a:lnTo>
                      <a:pt x="292849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object 218">
                <a:extLst>
                  <a:ext uri="{FF2B5EF4-FFF2-40B4-BE49-F238E27FC236}">
                    <a16:creationId xmlns:a16="http://schemas.microsoft.com/office/drawing/2014/main" id="{C07AD88D-2B36-51A8-29BC-3BEB64A10038}"/>
                  </a:ext>
                </a:extLst>
              </p:cNvPr>
              <p:cNvSpPr/>
              <p:nvPr/>
            </p:nvSpPr>
            <p:spPr>
              <a:xfrm>
                <a:off x="15823444" y="8219380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object 219">
                <a:extLst>
                  <a:ext uri="{FF2B5EF4-FFF2-40B4-BE49-F238E27FC236}">
                    <a16:creationId xmlns:a16="http://schemas.microsoft.com/office/drawing/2014/main" id="{BF97BC04-D66B-5633-EC5E-AAF17DED35CB}"/>
                  </a:ext>
                </a:extLst>
              </p:cNvPr>
              <p:cNvSpPr/>
              <p:nvPr/>
            </p:nvSpPr>
            <p:spPr>
              <a:xfrm>
                <a:off x="16010810" y="8228362"/>
                <a:ext cx="2413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1300">
                    <a:moveTo>
                      <a:pt x="0" y="0"/>
                    </a:moveTo>
                    <a:lnTo>
                      <a:pt x="112300" y="0"/>
                    </a:lnTo>
                  </a:path>
                  <a:path w="241300">
                    <a:moveTo>
                      <a:pt x="180539" y="0"/>
                    </a:moveTo>
                    <a:lnTo>
                      <a:pt x="240840" y="0"/>
                    </a:lnTo>
                  </a:path>
                </a:pathLst>
              </a:custGeom>
              <a:ln w="15706">
                <a:solidFill>
                  <a:srgbClr val="CC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object 220">
                <a:extLst>
                  <a:ext uri="{FF2B5EF4-FFF2-40B4-BE49-F238E27FC236}">
                    <a16:creationId xmlns:a16="http://schemas.microsoft.com/office/drawing/2014/main" id="{A8BCD6F3-72C6-C33B-F4E9-ADCA9F3E3082}"/>
                  </a:ext>
                </a:extLst>
              </p:cNvPr>
              <p:cNvSpPr/>
              <p:nvPr/>
            </p:nvSpPr>
            <p:spPr>
              <a:xfrm>
                <a:off x="16116294" y="8187423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object 221">
                <a:extLst>
                  <a:ext uri="{FF2B5EF4-FFF2-40B4-BE49-F238E27FC236}">
                    <a16:creationId xmlns:a16="http://schemas.microsoft.com/office/drawing/2014/main" id="{77819F07-EAD9-47C0-1A41-127B0EDDCE08}"/>
                  </a:ext>
                </a:extLst>
              </p:cNvPr>
              <p:cNvSpPr/>
              <p:nvPr/>
            </p:nvSpPr>
            <p:spPr>
              <a:xfrm>
                <a:off x="12935940" y="8948371"/>
                <a:ext cx="146685" cy="73660"/>
              </a:xfrm>
              <a:custGeom>
                <a:avLst/>
                <a:gdLst/>
                <a:ahLst/>
                <a:cxnLst/>
                <a:rect l="l" t="t" r="r" b="b"/>
                <a:pathLst>
                  <a:path w="146684" h="73659">
                    <a:moveTo>
                      <a:pt x="73212" y="73338"/>
                    </a:moveTo>
                    <a:lnTo>
                      <a:pt x="73212" y="69118"/>
                    </a:lnTo>
                  </a:path>
                  <a:path w="146684" h="73659">
                    <a:moveTo>
                      <a:pt x="73212" y="879"/>
                    </a:moveTo>
                    <a:lnTo>
                      <a:pt x="73212" y="0"/>
                    </a:lnTo>
                  </a:path>
                  <a:path w="146684" h="73659">
                    <a:moveTo>
                      <a:pt x="0" y="34993"/>
                    </a:moveTo>
                    <a:lnTo>
                      <a:pt x="39087" y="34993"/>
                    </a:lnTo>
                  </a:path>
                  <a:path w="146684" h="73659">
                    <a:moveTo>
                      <a:pt x="107326" y="34993"/>
                    </a:moveTo>
                    <a:lnTo>
                      <a:pt x="146424" y="34993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object 222">
                <a:extLst>
                  <a:ext uri="{FF2B5EF4-FFF2-40B4-BE49-F238E27FC236}">
                    <a16:creationId xmlns:a16="http://schemas.microsoft.com/office/drawing/2014/main" id="{3BCCB27D-D222-ED03-1A4F-BBFD55D72624}"/>
                  </a:ext>
                </a:extLst>
              </p:cNvPr>
              <p:cNvSpPr/>
              <p:nvPr/>
            </p:nvSpPr>
            <p:spPr>
              <a:xfrm>
                <a:off x="12968212" y="8942426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object 223">
                <a:extLst>
                  <a:ext uri="{FF2B5EF4-FFF2-40B4-BE49-F238E27FC236}">
                    <a16:creationId xmlns:a16="http://schemas.microsoft.com/office/drawing/2014/main" id="{9CEF64B7-5C5F-35F0-7B98-E96ECE261089}"/>
                  </a:ext>
                </a:extLst>
              </p:cNvPr>
              <p:cNvSpPr/>
              <p:nvPr/>
            </p:nvSpPr>
            <p:spPr>
              <a:xfrm>
                <a:off x="13082365" y="8846647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object 224">
                <a:extLst>
                  <a:ext uri="{FF2B5EF4-FFF2-40B4-BE49-F238E27FC236}">
                    <a16:creationId xmlns:a16="http://schemas.microsoft.com/office/drawing/2014/main" id="{EDD7839D-3B94-A079-4CB1-125AFB202257}"/>
                  </a:ext>
                </a:extLst>
              </p:cNvPr>
              <p:cNvSpPr/>
              <p:nvPr/>
            </p:nvSpPr>
            <p:spPr>
              <a:xfrm>
                <a:off x="13114637" y="8805708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object 225">
                <a:extLst>
                  <a:ext uri="{FF2B5EF4-FFF2-40B4-BE49-F238E27FC236}">
                    <a16:creationId xmlns:a16="http://schemas.microsoft.com/office/drawing/2014/main" id="{3B7E0297-9424-F171-BAEA-5476A1C1F865}"/>
                  </a:ext>
                </a:extLst>
              </p:cNvPr>
              <p:cNvSpPr/>
              <p:nvPr/>
            </p:nvSpPr>
            <p:spPr>
              <a:xfrm>
                <a:off x="13228780" y="8745163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object 226">
                <a:extLst>
                  <a:ext uri="{FF2B5EF4-FFF2-40B4-BE49-F238E27FC236}">
                    <a16:creationId xmlns:a16="http://schemas.microsoft.com/office/drawing/2014/main" id="{37D1EE5F-1131-09A7-7D76-BB32807EC413}"/>
                  </a:ext>
                </a:extLst>
              </p:cNvPr>
              <p:cNvSpPr/>
              <p:nvPr/>
            </p:nvSpPr>
            <p:spPr>
              <a:xfrm>
                <a:off x="13261051" y="8704224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object 227">
                <a:extLst>
                  <a:ext uri="{FF2B5EF4-FFF2-40B4-BE49-F238E27FC236}">
                    <a16:creationId xmlns:a16="http://schemas.microsoft.com/office/drawing/2014/main" id="{EBD7AD94-6E16-B0E4-B251-3F9C8FFD73F5}"/>
                  </a:ext>
                </a:extLst>
              </p:cNvPr>
              <p:cNvSpPr/>
              <p:nvPr/>
            </p:nvSpPr>
            <p:spPr>
              <a:xfrm>
                <a:off x="13375205" y="8662589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object 228">
                <a:extLst>
                  <a:ext uri="{FF2B5EF4-FFF2-40B4-BE49-F238E27FC236}">
                    <a16:creationId xmlns:a16="http://schemas.microsoft.com/office/drawing/2014/main" id="{03DCD3AF-D3B8-D2C8-6452-4EC053F1A6F6}"/>
                  </a:ext>
                </a:extLst>
              </p:cNvPr>
              <p:cNvSpPr/>
              <p:nvPr/>
            </p:nvSpPr>
            <p:spPr>
              <a:xfrm>
                <a:off x="13407476" y="862165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object 229">
                <a:extLst>
                  <a:ext uri="{FF2B5EF4-FFF2-40B4-BE49-F238E27FC236}">
                    <a16:creationId xmlns:a16="http://schemas.microsoft.com/office/drawing/2014/main" id="{FC56613D-F49F-F7BA-0DAD-14716EE600D6}"/>
                  </a:ext>
                </a:extLst>
              </p:cNvPr>
              <p:cNvSpPr/>
              <p:nvPr/>
            </p:nvSpPr>
            <p:spPr>
              <a:xfrm>
                <a:off x="13521629" y="8593450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object 230">
                <a:extLst>
                  <a:ext uri="{FF2B5EF4-FFF2-40B4-BE49-F238E27FC236}">
                    <a16:creationId xmlns:a16="http://schemas.microsoft.com/office/drawing/2014/main" id="{B7101A26-5299-5667-B8D5-7D04DB0247E9}"/>
                  </a:ext>
                </a:extLst>
              </p:cNvPr>
              <p:cNvSpPr/>
              <p:nvPr/>
            </p:nvSpPr>
            <p:spPr>
              <a:xfrm>
                <a:off x="13553901" y="855251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4" name="object 231">
                <a:extLst>
                  <a:ext uri="{FF2B5EF4-FFF2-40B4-BE49-F238E27FC236}">
                    <a16:creationId xmlns:a16="http://schemas.microsoft.com/office/drawing/2014/main" id="{FFC18D30-DA7F-DEA6-2B64-CF9BF194E1E2}"/>
                  </a:ext>
                </a:extLst>
              </p:cNvPr>
              <p:cNvSpPr/>
              <p:nvPr/>
            </p:nvSpPr>
            <p:spPr>
              <a:xfrm>
                <a:off x="13668054" y="8533892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5" name="object 232">
                <a:extLst>
                  <a:ext uri="{FF2B5EF4-FFF2-40B4-BE49-F238E27FC236}">
                    <a16:creationId xmlns:a16="http://schemas.microsoft.com/office/drawing/2014/main" id="{EB407C92-B016-302C-895A-4EFE18FCFB1F}"/>
                  </a:ext>
                </a:extLst>
              </p:cNvPr>
              <p:cNvSpPr/>
              <p:nvPr/>
            </p:nvSpPr>
            <p:spPr>
              <a:xfrm>
                <a:off x="13700325" y="8492953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6" name="object 233">
                <a:extLst>
                  <a:ext uri="{FF2B5EF4-FFF2-40B4-BE49-F238E27FC236}">
                    <a16:creationId xmlns:a16="http://schemas.microsoft.com/office/drawing/2014/main" id="{95605200-7856-5094-7812-9EC710635941}"/>
                  </a:ext>
                </a:extLst>
              </p:cNvPr>
              <p:cNvSpPr/>
              <p:nvPr/>
            </p:nvSpPr>
            <p:spPr>
              <a:xfrm>
                <a:off x="13814469" y="8481600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7" name="object 234">
                <a:extLst>
                  <a:ext uri="{FF2B5EF4-FFF2-40B4-BE49-F238E27FC236}">
                    <a16:creationId xmlns:a16="http://schemas.microsoft.com/office/drawing/2014/main" id="{DC7CBF1F-3129-B83C-A08A-BEB3B64BC4AD}"/>
                  </a:ext>
                </a:extLst>
              </p:cNvPr>
              <p:cNvSpPr/>
              <p:nvPr/>
            </p:nvSpPr>
            <p:spPr>
              <a:xfrm>
                <a:off x="13846740" y="844066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8"/>
                    </a:lnTo>
                    <a:lnTo>
                      <a:pt x="40941" y="81884"/>
                    </a:lnTo>
                    <a:lnTo>
                      <a:pt x="69088" y="71648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8" name="object 235">
                <a:extLst>
                  <a:ext uri="{FF2B5EF4-FFF2-40B4-BE49-F238E27FC236}">
                    <a16:creationId xmlns:a16="http://schemas.microsoft.com/office/drawing/2014/main" id="{3AAC2EF0-A739-3B00-57A2-9B3BD183AC5C}"/>
                  </a:ext>
                </a:extLst>
              </p:cNvPr>
              <p:cNvSpPr/>
              <p:nvPr/>
            </p:nvSpPr>
            <p:spPr>
              <a:xfrm>
                <a:off x="13960893" y="8434984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9" name="object 236">
                <a:extLst>
                  <a:ext uri="{FF2B5EF4-FFF2-40B4-BE49-F238E27FC236}">
                    <a16:creationId xmlns:a16="http://schemas.microsoft.com/office/drawing/2014/main" id="{4EAF4A95-5384-4222-7CDC-104A5A5E98AF}"/>
                  </a:ext>
                </a:extLst>
              </p:cNvPr>
              <p:cNvSpPr/>
              <p:nvPr/>
            </p:nvSpPr>
            <p:spPr>
              <a:xfrm>
                <a:off x="13993165" y="839404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0" name="object 237">
                <a:extLst>
                  <a:ext uri="{FF2B5EF4-FFF2-40B4-BE49-F238E27FC236}">
                    <a16:creationId xmlns:a16="http://schemas.microsoft.com/office/drawing/2014/main" id="{F9316242-19EB-9439-6AC0-64716AE44BA8}"/>
                  </a:ext>
                </a:extLst>
              </p:cNvPr>
              <p:cNvSpPr/>
              <p:nvPr/>
            </p:nvSpPr>
            <p:spPr>
              <a:xfrm>
                <a:off x="14107318" y="8393226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1" name="object 238">
                <a:extLst>
                  <a:ext uri="{FF2B5EF4-FFF2-40B4-BE49-F238E27FC236}">
                    <a16:creationId xmlns:a16="http://schemas.microsoft.com/office/drawing/2014/main" id="{2287C3E6-FAC8-187C-5B95-5ADCCA1B039C}"/>
                  </a:ext>
                </a:extLst>
              </p:cNvPr>
              <p:cNvSpPr/>
              <p:nvPr/>
            </p:nvSpPr>
            <p:spPr>
              <a:xfrm>
                <a:off x="14139590" y="8352279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6"/>
                    </a:lnTo>
                    <a:lnTo>
                      <a:pt x="0" y="40946"/>
                    </a:lnTo>
                    <a:lnTo>
                      <a:pt x="12794" y="71650"/>
                    </a:lnTo>
                    <a:lnTo>
                      <a:pt x="40941" y="81884"/>
                    </a:lnTo>
                    <a:lnTo>
                      <a:pt x="69088" y="71650"/>
                    </a:lnTo>
                    <a:lnTo>
                      <a:pt x="81882" y="40946"/>
                    </a:lnTo>
                    <a:lnTo>
                      <a:pt x="69088" y="10236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2" name="object 239">
                <a:extLst>
                  <a:ext uri="{FF2B5EF4-FFF2-40B4-BE49-F238E27FC236}">
                    <a16:creationId xmlns:a16="http://schemas.microsoft.com/office/drawing/2014/main" id="{947ACAD4-B1AA-DDBF-C6B3-1C901920396B}"/>
                  </a:ext>
                </a:extLst>
              </p:cNvPr>
              <p:cNvSpPr/>
              <p:nvPr/>
            </p:nvSpPr>
            <p:spPr>
              <a:xfrm>
                <a:off x="14253743" y="8355384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3" name="object 240">
                <a:extLst>
                  <a:ext uri="{FF2B5EF4-FFF2-40B4-BE49-F238E27FC236}">
                    <a16:creationId xmlns:a16="http://schemas.microsoft.com/office/drawing/2014/main" id="{4513F3EA-94A8-0A3D-2AB1-26023B1F0112}"/>
                  </a:ext>
                </a:extLst>
              </p:cNvPr>
              <p:cNvSpPr/>
              <p:nvPr/>
            </p:nvSpPr>
            <p:spPr>
              <a:xfrm>
                <a:off x="14286015" y="831444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4" name="object 241">
                <a:extLst>
                  <a:ext uri="{FF2B5EF4-FFF2-40B4-BE49-F238E27FC236}">
                    <a16:creationId xmlns:a16="http://schemas.microsoft.com/office/drawing/2014/main" id="{A261FC09-CF5B-1ADD-A9D9-C9366FD68ACC}"/>
                  </a:ext>
                </a:extLst>
              </p:cNvPr>
              <p:cNvSpPr/>
              <p:nvPr/>
            </p:nvSpPr>
            <p:spPr>
              <a:xfrm>
                <a:off x="14400158" y="8320904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5" name="object 242">
                <a:extLst>
                  <a:ext uri="{FF2B5EF4-FFF2-40B4-BE49-F238E27FC236}">
                    <a16:creationId xmlns:a16="http://schemas.microsoft.com/office/drawing/2014/main" id="{8F0E0DF7-02D0-D9EA-695F-D8418973819E}"/>
                  </a:ext>
                </a:extLst>
              </p:cNvPr>
              <p:cNvSpPr/>
              <p:nvPr/>
            </p:nvSpPr>
            <p:spPr>
              <a:xfrm>
                <a:off x="14432429" y="827996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6" name="object 243">
                <a:extLst>
                  <a:ext uri="{FF2B5EF4-FFF2-40B4-BE49-F238E27FC236}">
                    <a16:creationId xmlns:a16="http://schemas.microsoft.com/office/drawing/2014/main" id="{7FACF817-2A22-E6B7-F06C-4BCABF1EAE4A}"/>
                  </a:ext>
                </a:extLst>
              </p:cNvPr>
              <p:cNvSpPr/>
              <p:nvPr/>
            </p:nvSpPr>
            <p:spPr>
              <a:xfrm>
                <a:off x="14546583" y="8289344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7" name="object 244">
                <a:extLst>
                  <a:ext uri="{FF2B5EF4-FFF2-40B4-BE49-F238E27FC236}">
                    <a16:creationId xmlns:a16="http://schemas.microsoft.com/office/drawing/2014/main" id="{26D2C6AC-5DE4-A73F-8D8A-EFAB6BD618B2}"/>
                  </a:ext>
                </a:extLst>
              </p:cNvPr>
              <p:cNvSpPr/>
              <p:nvPr/>
            </p:nvSpPr>
            <p:spPr>
              <a:xfrm>
                <a:off x="14578854" y="8248405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8" name="object 245">
                <a:extLst>
                  <a:ext uri="{FF2B5EF4-FFF2-40B4-BE49-F238E27FC236}">
                    <a16:creationId xmlns:a16="http://schemas.microsoft.com/office/drawing/2014/main" id="{8DC616A3-E479-1E8A-3E5C-292D82B21CB6}"/>
                  </a:ext>
                </a:extLst>
              </p:cNvPr>
              <p:cNvSpPr/>
              <p:nvPr/>
            </p:nvSpPr>
            <p:spPr>
              <a:xfrm>
                <a:off x="14693007" y="8260246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9" name="object 246">
                <a:extLst>
                  <a:ext uri="{FF2B5EF4-FFF2-40B4-BE49-F238E27FC236}">
                    <a16:creationId xmlns:a16="http://schemas.microsoft.com/office/drawing/2014/main" id="{3D22FB6D-4D8E-B3D2-B4B6-9346138AC9D1}"/>
                  </a:ext>
                </a:extLst>
              </p:cNvPr>
              <p:cNvSpPr/>
              <p:nvPr/>
            </p:nvSpPr>
            <p:spPr>
              <a:xfrm>
                <a:off x="14725279" y="8219307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0" name="object 247">
                <a:extLst>
                  <a:ext uri="{FF2B5EF4-FFF2-40B4-BE49-F238E27FC236}">
                    <a16:creationId xmlns:a16="http://schemas.microsoft.com/office/drawing/2014/main" id="{A6EC013A-CE64-9FCC-8503-DC9BE43F8446}"/>
                  </a:ext>
                </a:extLst>
              </p:cNvPr>
              <p:cNvSpPr/>
              <p:nvPr/>
            </p:nvSpPr>
            <p:spPr>
              <a:xfrm>
                <a:off x="14839432" y="8233356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1" name="object 248">
                <a:extLst>
                  <a:ext uri="{FF2B5EF4-FFF2-40B4-BE49-F238E27FC236}">
                    <a16:creationId xmlns:a16="http://schemas.microsoft.com/office/drawing/2014/main" id="{2A9DD7CA-0615-FC60-23C0-B6D98F70F8CA}"/>
                  </a:ext>
                </a:extLst>
              </p:cNvPr>
              <p:cNvSpPr/>
              <p:nvPr/>
            </p:nvSpPr>
            <p:spPr>
              <a:xfrm>
                <a:off x="14871703" y="8192410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6"/>
                    </a:lnTo>
                    <a:lnTo>
                      <a:pt x="0" y="40946"/>
                    </a:lnTo>
                    <a:lnTo>
                      <a:pt x="12792" y="71650"/>
                    </a:lnTo>
                    <a:lnTo>
                      <a:pt x="40935" y="81884"/>
                    </a:lnTo>
                    <a:lnTo>
                      <a:pt x="69079" y="71650"/>
                    </a:lnTo>
                    <a:lnTo>
                      <a:pt x="81871" y="40946"/>
                    </a:lnTo>
                    <a:lnTo>
                      <a:pt x="69079" y="10236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2" name="object 249">
                <a:extLst>
                  <a:ext uri="{FF2B5EF4-FFF2-40B4-BE49-F238E27FC236}">
                    <a16:creationId xmlns:a16="http://schemas.microsoft.com/office/drawing/2014/main" id="{56F5D965-0FB2-F2E1-45FC-FEF41FD782A4}"/>
                  </a:ext>
                </a:extLst>
              </p:cNvPr>
              <p:cNvSpPr/>
              <p:nvPr/>
            </p:nvSpPr>
            <p:spPr>
              <a:xfrm>
                <a:off x="14985847" y="8208425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3" name="object 250">
                <a:extLst>
                  <a:ext uri="{FF2B5EF4-FFF2-40B4-BE49-F238E27FC236}">
                    <a16:creationId xmlns:a16="http://schemas.microsoft.com/office/drawing/2014/main" id="{4C111ADF-2BDC-29BE-3199-576C36B3940F}"/>
                  </a:ext>
                </a:extLst>
              </p:cNvPr>
              <p:cNvSpPr/>
              <p:nvPr/>
            </p:nvSpPr>
            <p:spPr>
              <a:xfrm>
                <a:off x="15018118" y="8167486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8"/>
                    </a:lnTo>
                    <a:lnTo>
                      <a:pt x="40941" y="81884"/>
                    </a:lnTo>
                    <a:lnTo>
                      <a:pt x="69088" y="71648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4" name="object 251">
                <a:extLst>
                  <a:ext uri="{FF2B5EF4-FFF2-40B4-BE49-F238E27FC236}">
                    <a16:creationId xmlns:a16="http://schemas.microsoft.com/office/drawing/2014/main" id="{4BCF322D-98A3-2CED-D791-1F61706909B1}"/>
                  </a:ext>
                </a:extLst>
              </p:cNvPr>
              <p:cNvSpPr/>
              <p:nvPr/>
            </p:nvSpPr>
            <p:spPr>
              <a:xfrm>
                <a:off x="15132272" y="8185169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5" name="object 252">
                <a:extLst>
                  <a:ext uri="{FF2B5EF4-FFF2-40B4-BE49-F238E27FC236}">
                    <a16:creationId xmlns:a16="http://schemas.microsoft.com/office/drawing/2014/main" id="{9E1BCDCD-DF03-3637-5E10-864A94A5393D}"/>
                  </a:ext>
                </a:extLst>
              </p:cNvPr>
              <p:cNvSpPr/>
              <p:nvPr/>
            </p:nvSpPr>
            <p:spPr>
              <a:xfrm>
                <a:off x="15164543" y="814423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6" name="object 253">
                <a:extLst>
                  <a:ext uri="{FF2B5EF4-FFF2-40B4-BE49-F238E27FC236}">
                    <a16:creationId xmlns:a16="http://schemas.microsoft.com/office/drawing/2014/main" id="{AED89889-B5B8-5567-91D9-89A8FD0AC477}"/>
                  </a:ext>
                </a:extLst>
              </p:cNvPr>
              <p:cNvSpPr/>
              <p:nvPr/>
            </p:nvSpPr>
            <p:spPr>
              <a:xfrm>
                <a:off x="15278696" y="8163421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7" name="object 254">
                <a:extLst>
                  <a:ext uri="{FF2B5EF4-FFF2-40B4-BE49-F238E27FC236}">
                    <a16:creationId xmlns:a16="http://schemas.microsoft.com/office/drawing/2014/main" id="{1AB70EDA-81B4-E3A7-5621-C00AE45E8C69}"/>
                  </a:ext>
                </a:extLst>
              </p:cNvPr>
              <p:cNvSpPr/>
              <p:nvPr/>
            </p:nvSpPr>
            <p:spPr>
              <a:xfrm>
                <a:off x="15310968" y="8122482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8" name="object 255">
                <a:extLst>
                  <a:ext uri="{FF2B5EF4-FFF2-40B4-BE49-F238E27FC236}">
                    <a16:creationId xmlns:a16="http://schemas.microsoft.com/office/drawing/2014/main" id="{40486311-CEB8-D33D-BAB7-B0CE3E35B96B}"/>
                  </a:ext>
                </a:extLst>
              </p:cNvPr>
              <p:cNvSpPr/>
              <p:nvPr/>
            </p:nvSpPr>
            <p:spPr>
              <a:xfrm>
                <a:off x="15425121" y="8143265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9" name="object 256">
                <a:extLst>
                  <a:ext uri="{FF2B5EF4-FFF2-40B4-BE49-F238E27FC236}">
                    <a16:creationId xmlns:a16="http://schemas.microsoft.com/office/drawing/2014/main" id="{47ED0D0F-4043-B2E5-C424-B76CC67125DF}"/>
                  </a:ext>
                </a:extLst>
              </p:cNvPr>
              <p:cNvSpPr/>
              <p:nvPr/>
            </p:nvSpPr>
            <p:spPr>
              <a:xfrm>
                <a:off x="15457392" y="8102326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0" name="object 257">
                <a:extLst>
                  <a:ext uri="{FF2B5EF4-FFF2-40B4-BE49-F238E27FC236}">
                    <a16:creationId xmlns:a16="http://schemas.microsoft.com/office/drawing/2014/main" id="{F81BDFA5-31AD-96D7-1204-0652CBCA0393}"/>
                  </a:ext>
                </a:extLst>
              </p:cNvPr>
              <p:cNvSpPr/>
              <p:nvPr/>
            </p:nvSpPr>
            <p:spPr>
              <a:xfrm>
                <a:off x="15571535" y="8124019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37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1" name="object 258">
                <a:extLst>
                  <a:ext uri="{FF2B5EF4-FFF2-40B4-BE49-F238E27FC236}">
                    <a16:creationId xmlns:a16="http://schemas.microsoft.com/office/drawing/2014/main" id="{E97319BF-8BBC-C359-34D1-9056AE750485}"/>
                  </a:ext>
                </a:extLst>
              </p:cNvPr>
              <p:cNvSpPr/>
              <p:nvPr/>
            </p:nvSpPr>
            <p:spPr>
              <a:xfrm>
                <a:off x="15603807" y="808308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2" name="object 259">
                <a:extLst>
                  <a:ext uri="{FF2B5EF4-FFF2-40B4-BE49-F238E27FC236}">
                    <a16:creationId xmlns:a16="http://schemas.microsoft.com/office/drawing/2014/main" id="{2A7DADBC-B0E1-984C-3A4C-4BEBF5DFF8E1}"/>
                  </a:ext>
                </a:extLst>
              </p:cNvPr>
              <p:cNvSpPr/>
              <p:nvPr/>
            </p:nvSpPr>
            <p:spPr>
              <a:xfrm>
                <a:off x="15717961" y="8106250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3" name="object 260">
                <a:extLst>
                  <a:ext uri="{FF2B5EF4-FFF2-40B4-BE49-F238E27FC236}">
                    <a16:creationId xmlns:a16="http://schemas.microsoft.com/office/drawing/2014/main" id="{AC7A8A64-8218-39A6-21B0-93B0C798FFC1}"/>
                  </a:ext>
                </a:extLst>
              </p:cNvPr>
              <p:cNvSpPr/>
              <p:nvPr/>
            </p:nvSpPr>
            <p:spPr>
              <a:xfrm>
                <a:off x="15750232" y="8065311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4"/>
                    </a:lnTo>
                    <a:lnTo>
                      <a:pt x="0" y="40938"/>
                    </a:lnTo>
                    <a:lnTo>
                      <a:pt x="12794" y="71642"/>
                    </a:lnTo>
                    <a:lnTo>
                      <a:pt x="40941" y="81877"/>
                    </a:lnTo>
                    <a:lnTo>
                      <a:pt x="69088" y="71642"/>
                    </a:lnTo>
                    <a:lnTo>
                      <a:pt x="81882" y="40938"/>
                    </a:lnTo>
                    <a:lnTo>
                      <a:pt x="69088" y="10234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4" name="object 261">
                <a:extLst>
                  <a:ext uri="{FF2B5EF4-FFF2-40B4-BE49-F238E27FC236}">
                    <a16:creationId xmlns:a16="http://schemas.microsoft.com/office/drawing/2014/main" id="{603B0554-34EB-FD13-D344-8E49EEDF4C37}"/>
                  </a:ext>
                </a:extLst>
              </p:cNvPr>
              <p:cNvSpPr/>
              <p:nvPr/>
            </p:nvSpPr>
            <p:spPr>
              <a:xfrm>
                <a:off x="15864385" y="8089183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98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2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5" name="object 262">
                <a:extLst>
                  <a:ext uri="{FF2B5EF4-FFF2-40B4-BE49-F238E27FC236}">
                    <a16:creationId xmlns:a16="http://schemas.microsoft.com/office/drawing/2014/main" id="{2982F3F4-84C6-2155-043F-B712B7373C58}"/>
                  </a:ext>
                </a:extLst>
              </p:cNvPr>
              <p:cNvSpPr/>
              <p:nvPr/>
            </p:nvSpPr>
            <p:spPr>
              <a:xfrm>
                <a:off x="15896657" y="8048236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41" y="0"/>
                    </a:moveTo>
                    <a:lnTo>
                      <a:pt x="12794" y="10236"/>
                    </a:lnTo>
                    <a:lnTo>
                      <a:pt x="0" y="40946"/>
                    </a:lnTo>
                    <a:lnTo>
                      <a:pt x="12794" y="71650"/>
                    </a:lnTo>
                    <a:lnTo>
                      <a:pt x="40941" y="81884"/>
                    </a:lnTo>
                    <a:lnTo>
                      <a:pt x="69088" y="71650"/>
                    </a:lnTo>
                    <a:lnTo>
                      <a:pt x="81882" y="40946"/>
                    </a:lnTo>
                    <a:lnTo>
                      <a:pt x="69088" y="10236"/>
                    </a:lnTo>
                    <a:lnTo>
                      <a:pt x="40941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object 263">
                <a:extLst>
                  <a:ext uri="{FF2B5EF4-FFF2-40B4-BE49-F238E27FC236}">
                    <a16:creationId xmlns:a16="http://schemas.microsoft.com/office/drawing/2014/main" id="{3CF08DCF-D903-BFEC-D1BA-3E9B35E1FA84}"/>
                  </a:ext>
                </a:extLst>
              </p:cNvPr>
              <p:cNvSpPr/>
              <p:nvPr/>
            </p:nvSpPr>
            <p:spPr>
              <a:xfrm>
                <a:off x="16010810" y="8073173"/>
                <a:ext cx="146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6684">
                    <a:moveTo>
                      <a:pt x="0" y="0"/>
                    </a:moveTo>
                    <a:lnTo>
                      <a:pt x="39087" y="0"/>
                    </a:lnTo>
                  </a:path>
                  <a:path w="146684">
                    <a:moveTo>
                      <a:pt x="107326" y="0"/>
                    </a:moveTo>
                    <a:lnTo>
                      <a:pt x="146414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object 264">
                <a:extLst>
                  <a:ext uri="{FF2B5EF4-FFF2-40B4-BE49-F238E27FC236}">
                    <a16:creationId xmlns:a16="http://schemas.microsoft.com/office/drawing/2014/main" id="{B0183AB1-9CC4-B6AD-46C2-D7858318E758}"/>
                  </a:ext>
                </a:extLst>
              </p:cNvPr>
              <p:cNvSpPr/>
              <p:nvPr/>
            </p:nvSpPr>
            <p:spPr>
              <a:xfrm>
                <a:off x="16043081" y="8032226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6"/>
                    </a:lnTo>
                    <a:lnTo>
                      <a:pt x="0" y="40946"/>
                    </a:lnTo>
                    <a:lnTo>
                      <a:pt x="12792" y="71650"/>
                    </a:lnTo>
                    <a:lnTo>
                      <a:pt x="40935" y="81884"/>
                    </a:lnTo>
                    <a:lnTo>
                      <a:pt x="69079" y="71650"/>
                    </a:lnTo>
                    <a:lnTo>
                      <a:pt x="81871" y="40946"/>
                    </a:lnTo>
                    <a:lnTo>
                      <a:pt x="69079" y="10236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8" name="object 265">
                <a:extLst>
                  <a:ext uri="{FF2B5EF4-FFF2-40B4-BE49-F238E27FC236}">
                    <a16:creationId xmlns:a16="http://schemas.microsoft.com/office/drawing/2014/main" id="{BA8D2ECE-5378-FA43-C316-15452667D6D6}"/>
                  </a:ext>
                </a:extLst>
              </p:cNvPr>
              <p:cNvSpPr/>
              <p:nvPr/>
            </p:nvSpPr>
            <p:spPr>
              <a:xfrm>
                <a:off x="16157225" y="8058231"/>
                <a:ext cx="39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9369">
                    <a:moveTo>
                      <a:pt x="0" y="0"/>
                    </a:moveTo>
                    <a:lnTo>
                      <a:pt x="39098" y="0"/>
                    </a:lnTo>
                  </a:path>
                </a:pathLst>
              </a:custGeom>
              <a:ln w="15706">
                <a:solidFill>
                  <a:srgbClr val="0000CC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9" name="object 266">
                <a:extLst>
                  <a:ext uri="{FF2B5EF4-FFF2-40B4-BE49-F238E27FC236}">
                    <a16:creationId xmlns:a16="http://schemas.microsoft.com/office/drawing/2014/main" id="{8C6487C7-F1A7-A527-FF6B-181FF75C9689}"/>
                  </a:ext>
                </a:extLst>
              </p:cNvPr>
              <p:cNvSpPr/>
              <p:nvPr/>
            </p:nvSpPr>
            <p:spPr>
              <a:xfrm>
                <a:off x="16189506" y="8017292"/>
                <a:ext cx="819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81915">
                    <a:moveTo>
                      <a:pt x="40935" y="0"/>
                    </a:moveTo>
                    <a:lnTo>
                      <a:pt x="12792" y="10234"/>
                    </a:lnTo>
                    <a:lnTo>
                      <a:pt x="0" y="40938"/>
                    </a:lnTo>
                    <a:lnTo>
                      <a:pt x="12792" y="71642"/>
                    </a:lnTo>
                    <a:lnTo>
                      <a:pt x="40935" y="81877"/>
                    </a:lnTo>
                    <a:lnTo>
                      <a:pt x="69079" y="71642"/>
                    </a:lnTo>
                    <a:lnTo>
                      <a:pt x="81871" y="40938"/>
                    </a:lnTo>
                    <a:lnTo>
                      <a:pt x="69079" y="10234"/>
                    </a:lnTo>
                    <a:lnTo>
                      <a:pt x="40935" y="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pic>
            <p:nvPicPr>
              <p:cNvPr id="100" name="object 267">
                <a:extLst>
                  <a:ext uri="{FF2B5EF4-FFF2-40B4-BE49-F238E27FC236}">
                    <a16:creationId xmlns:a16="http://schemas.microsoft.com/office/drawing/2014/main" id="{78B62DD1-8D0B-1E6A-C515-F0F7AA218A0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591334" y="9060928"/>
                <a:ext cx="81882" cy="81884"/>
              </a:xfrm>
              <a:prstGeom prst="rect">
                <a:avLst/>
              </a:prstGeom>
            </p:spPr>
          </p:pic>
          <p:pic>
            <p:nvPicPr>
              <p:cNvPr id="101" name="object 268">
                <a:extLst>
                  <a:ext uri="{FF2B5EF4-FFF2-40B4-BE49-F238E27FC236}">
                    <a16:creationId xmlns:a16="http://schemas.microsoft.com/office/drawing/2014/main" id="{1F2619A6-3279-24C4-6455-317E4019569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591334" y="9312541"/>
                <a:ext cx="81882" cy="81877"/>
              </a:xfrm>
              <a:prstGeom prst="rect">
                <a:avLst/>
              </a:prstGeom>
            </p:spPr>
          </p:pic>
          <p:sp>
            <p:nvSpPr>
              <p:cNvPr id="102" name="object 269">
                <a:extLst>
                  <a:ext uri="{FF2B5EF4-FFF2-40B4-BE49-F238E27FC236}">
                    <a16:creationId xmlns:a16="http://schemas.microsoft.com/office/drawing/2014/main" id="{34F979D6-E9A2-95C8-2F02-B854953C6FF2}"/>
                  </a:ext>
                </a:extLst>
              </p:cNvPr>
              <p:cNvSpPr/>
              <p:nvPr/>
            </p:nvSpPr>
            <p:spPr>
              <a:xfrm>
                <a:off x="13388147" y="9605084"/>
                <a:ext cx="4883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315">
                    <a:moveTo>
                      <a:pt x="0" y="0"/>
                    </a:moveTo>
                    <a:lnTo>
                      <a:pt x="488257" y="0"/>
                    </a:lnTo>
                  </a:path>
                </a:pathLst>
              </a:custGeom>
              <a:ln w="7853">
                <a:solidFill>
                  <a:srgbClr val="000000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3" name="object 270">
                <a:extLst>
                  <a:ext uri="{FF2B5EF4-FFF2-40B4-BE49-F238E27FC236}">
                    <a16:creationId xmlns:a16="http://schemas.microsoft.com/office/drawing/2014/main" id="{0ACD7560-43A3-AA6B-2D85-A79EB6F9163B}"/>
                  </a:ext>
                </a:extLst>
              </p:cNvPr>
              <p:cNvSpPr/>
              <p:nvPr/>
            </p:nvSpPr>
            <p:spPr>
              <a:xfrm>
                <a:off x="13388147" y="9856696"/>
                <a:ext cx="4883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315">
                    <a:moveTo>
                      <a:pt x="0" y="0"/>
                    </a:moveTo>
                    <a:lnTo>
                      <a:pt x="488257" y="0"/>
                    </a:lnTo>
                  </a:path>
                </a:pathLst>
              </a:custGeom>
              <a:ln w="785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399"/>
                <a:endParaRPr sz="1349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4" name="object 271">
              <a:extLst>
                <a:ext uri="{FF2B5EF4-FFF2-40B4-BE49-F238E27FC236}">
                  <a16:creationId xmlns:a16="http://schemas.microsoft.com/office/drawing/2014/main" id="{DEF8A50D-E51B-0570-EA34-940FC9A505C6}"/>
                </a:ext>
              </a:extLst>
            </p:cNvPr>
            <p:cNvSpPr txBox="1"/>
            <p:nvPr/>
          </p:nvSpPr>
          <p:spPr>
            <a:xfrm>
              <a:off x="4646280" y="3445966"/>
              <a:ext cx="139700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</a:pPr>
              <a:r>
                <a:rPr sz="1199" spc="4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endParaRPr sz="1199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105" name="object 272">
              <a:extLst>
                <a:ext uri="{FF2B5EF4-FFF2-40B4-BE49-F238E27FC236}">
                  <a16:creationId xmlns:a16="http://schemas.microsoft.com/office/drawing/2014/main" id="{D4FE3693-70B0-4900-FB6F-BFE9142FAC95}"/>
                </a:ext>
              </a:extLst>
            </p:cNvPr>
            <p:cNvSpPr txBox="1"/>
            <p:nvPr/>
          </p:nvSpPr>
          <p:spPr>
            <a:xfrm>
              <a:off x="4463513" y="2525854"/>
              <a:ext cx="505234" cy="315290"/>
            </a:xfrm>
            <a:prstGeom prst="rect">
              <a:avLst/>
            </a:prstGeom>
          </p:spPr>
          <p:txBody>
            <a:bodyPr vert="horz" wrap="square" lIns="0" tIns="10471" rIns="0" bIns="0" rtlCol="0">
              <a:spAutoFit/>
            </a:bodyPr>
            <a:lstStyle/>
            <a:p>
              <a:pPr marL="9519" defTabSz="685399">
                <a:spcBef>
                  <a:spcPts val="83"/>
                </a:spcBef>
              </a:pPr>
              <a:r>
                <a:rPr sz="1199" spc="-19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endParaRPr sz="1199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109" name="object 276">
              <a:extLst>
                <a:ext uri="{FF2B5EF4-FFF2-40B4-BE49-F238E27FC236}">
                  <a16:creationId xmlns:a16="http://schemas.microsoft.com/office/drawing/2014/main" id="{D4D22E90-D4DE-5B3D-5304-9F8763A3F83E}"/>
                </a:ext>
              </a:extLst>
            </p:cNvPr>
            <p:cNvSpPr txBox="1"/>
            <p:nvPr/>
          </p:nvSpPr>
          <p:spPr>
            <a:xfrm>
              <a:off x="5157547" y="2215480"/>
              <a:ext cx="4589191" cy="978576"/>
            </a:xfrm>
            <a:prstGeom prst="rect">
              <a:avLst/>
            </a:prstGeom>
          </p:spPr>
          <p:txBody>
            <a:bodyPr vert="horz" wrap="square" lIns="0" tIns="17610" rIns="0" bIns="0" rtlCol="0">
              <a:spAutoFit/>
            </a:bodyPr>
            <a:lstStyle/>
            <a:p>
              <a:pPr marL="28558" defTabSz="685399">
                <a:spcBef>
                  <a:spcPts val="139"/>
                </a:spcBef>
              </a:pPr>
              <a:r>
                <a:rPr sz="1162" b="1" dirty="0">
                  <a:solidFill>
                    <a:prstClr val="black"/>
                  </a:solidFill>
                  <a:latin typeface="Helvetica"/>
                  <a:cs typeface="Helvetica"/>
                </a:rPr>
                <a:t>SoLID</a:t>
              </a:r>
              <a:r>
                <a:rPr sz="1162" b="1" spc="-64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SIMULATION</a:t>
              </a:r>
              <a:r>
                <a:rPr sz="1162" spc="-37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(20</a:t>
              </a:r>
              <a:r>
                <a:rPr sz="1162" spc="-41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GeV</a:t>
              </a:r>
              <a:r>
                <a:rPr sz="1162" spc="-7" dirty="0">
                  <a:solidFill>
                    <a:prstClr val="black"/>
                  </a:solidFill>
                  <a:latin typeface="Helvetica"/>
                  <a:cs typeface="Helvetica"/>
                </a:rPr>
                <a:t>)</a:t>
              </a:r>
              <a:endParaRPr sz="1162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58" defTabSz="685399">
                <a:spcBef>
                  <a:spcPts val="68"/>
                </a:spcBef>
              </a:pPr>
              <a:r>
                <a:rPr sz="1162" spc="101" dirty="0">
                  <a:solidFill>
                    <a:prstClr val="black"/>
                  </a:solidFill>
                  <a:latin typeface="Symbol"/>
                  <a:cs typeface="Symbol"/>
                </a:rPr>
                <a:t></a:t>
              </a:r>
              <a:r>
                <a:rPr sz="1162" spc="101" dirty="0">
                  <a:solidFill>
                    <a:prstClr val="black"/>
                  </a:solidFill>
                  <a:latin typeface="Helvetica"/>
                  <a:cs typeface="Helvetica"/>
                </a:rPr>
                <a:t>'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spc="-7" dirty="0">
                  <a:solidFill>
                    <a:prstClr val="black"/>
                  </a:solidFill>
                  <a:latin typeface="Helvetica"/>
                  <a:cs typeface="Helvetica"/>
                </a:rPr>
                <a:t>Production</a:t>
              </a:r>
              <a:endParaRPr sz="1162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58" defTabSz="685399">
                <a:spcBef>
                  <a:spcPts val="266"/>
                </a:spcBef>
              </a:pP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50</a:t>
              </a:r>
              <a:r>
                <a:rPr sz="1162" spc="-26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days</a:t>
              </a:r>
              <a:r>
                <a:rPr sz="1162" spc="-26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dirty="0">
                  <a:solidFill>
                    <a:prstClr val="black"/>
                  </a:solidFill>
                  <a:latin typeface="Helvetica"/>
                  <a:cs typeface="Helvetica"/>
                </a:rPr>
                <a:t>at</a:t>
              </a:r>
              <a:r>
                <a:rPr sz="1162" spc="-26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162" spc="-7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sz="1180" spc="-12" baseline="42328" dirty="0">
                  <a:solidFill>
                    <a:prstClr val="black"/>
                  </a:solidFill>
                  <a:latin typeface="Helvetica"/>
                  <a:cs typeface="Helvetica"/>
                </a:rPr>
                <a:t>37</a:t>
              </a:r>
              <a:r>
                <a:rPr sz="1162" spc="-7" dirty="0">
                  <a:solidFill>
                    <a:prstClr val="black"/>
                  </a:solidFill>
                  <a:latin typeface="Helvetica"/>
                  <a:cs typeface="Helvetica"/>
                </a:rPr>
                <a:t>/cm</a:t>
              </a:r>
              <a:r>
                <a:rPr sz="1180" spc="-12" baseline="39682" dirty="0">
                  <a:solidFill>
                    <a:prstClr val="black"/>
                  </a:solidFill>
                  <a:latin typeface="Helvetica"/>
                  <a:cs typeface="Helvetica"/>
                </a:rPr>
                <a:t>2</a:t>
              </a:r>
              <a:r>
                <a:rPr sz="1162" spc="-7" dirty="0">
                  <a:solidFill>
                    <a:prstClr val="black"/>
                  </a:solidFill>
                  <a:latin typeface="Helvetica"/>
                  <a:cs typeface="Helvetica"/>
                </a:rPr>
                <a:t>s</a:t>
              </a:r>
              <a:endParaRPr sz="1162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110" name="object 277">
              <a:extLst>
                <a:ext uri="{FF2B5EF4-FFF2-40B4-BE49-F238E27FC236}">
                  <a16:creationId xmlns:a16="http://schemas.microsoft.com/office/drawing/2014/main" id="{D9A0EB4C-D931-CB03-5EE7-1C6B5443EE0D}"/>
                </a:ext>
              </a:extLst>
            </p:cNvPr>
            <p:cNvSpPr txBox="1"/>
            <p:nvPr/>
          </p:nvSpPr>
          <p:spPr>
            <a:xfrm>
              <a:off x="7435294" y="4341521"/>
              <a:ext cx="2106928" cy="265661"/>
            </a:xfrm>
            <a:prstGeom prst="rect">
              <a:avLst/>
            </a:prstGeom>
          </p:spPr>
          <p:txBody>
            <a:bodyPr vert="horz" wrap="square" lIns="0" tIns="8567" rIns="0" bIns="0" rtlCol="0">
              <a:spAutoFit/>
            </a:bodyPr>
            <a:lstStyle/>
            <a:p>
              <a:pPr marL="9519" defTabSz="685399">
                <a:spcBef>
                  <a:spcPts val="68"/>
                </a:spcBef>
              </a:pPr>
              <a:r>
                <a:rPr sz="1012" b="1" spc="-15" dirty="0">
                  <a:solidFill>
                    <a:prstClr val="black"/>
                  </a:solidFill>
                  <a:latin typeface="Helvetica"/>
                  <a:cs typeface="Helvetica"/>
                </a:rPr>
                <a:t>electroproduction</a:t>
              </a:r>
              <a:r>
                <a:rPr sz="1012" b="1" spc="56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endParaRPr sz="1012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111" name="object 278">
              <a:extLst>
                <a:ext uri="{FF2B5EF4-FFF2-40B4-BE49-F238E27FC236}">
                  <a16:creationId xmlns:a16="http://schemas.microsoft.com/office/drawing/2014/main" id="{BE9BC1A0-AE6A-13EF-49A2-12C36522CFF5}"/>
                </a:ext>
              </a:extLst>
            </p:cNvPr>
            <p:cNvSpPr txBox="1"/>
            <p:nvPr/>
          </p:nvSpPr>
          <p:spPr>
            <a:xfrm>
              <a:off x="7445054" y="4158090"/>
              <a:ext cx="2574151" cy="1286373"/>
            </a:xfrm>
            <a:prstGeom prst="rect">
              <a:avLst/>
            </a:prstGeom>
          </p:spPr>
          <p:txBody>
            <a:bodyPr vert="horz" wrap="square" lIns="0" tIns="9519" rIns="0" bIns="0" rtlCol="0">
              <a:spAutoFit/>
            </a:bodyPr>
            <a:lstStyle/>
            <a:p>
              <a:pPr marL="9519" marR="3808" defTabSz="685399">
                <a:lnSpc>
                  <a:spcPct val="124400"/>
                </a:lnSpc>
                <a:spcBef>
                  <a:spcPts val="75"/>
                </a:spcBef>
              </a:pPr>
              <a:endParaRPr lang="en-US" sz="1012" b="1" spc="-7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9519" marR="3808" defTabSz="685399">
                <a:lnSpc>
                  <a:spcPct val="124400"/>
                </a:lnSpc>
                <a:spcBef>
                  <a:spcPts val="75"/>
                </a:spcBef>
              </a:pPr>
              <a:r>
                <a:rPr lang="en-US" sz="1012" b="1" spc="-7" dirty="0">
                  <a:solidFill>
                    <a:prstClr val="black"/>
                  </a:solidFill>
                  <a:latin typeface="Helvetica"/>
                  <a:cs typeface="Helvetica"/>
                </a:rPr>
                <a:t>p</a:t>
              </a:r>
              <a:r>
                <a:rPr sz="1012" b="1" spc="-7" dirty="0">
                  <a:solidFill>
                    <a:prstClr val="black"/>
                  </a:solidFill>
                  <a:latin typeface="Helvetica"/>
                  <a:cs typeface="Helvetica"/>
                </a:rPr>
                <a:t>hoto</a:t>
              </a:r>
              <a:r>
                <a:rPr lang="en-US" sz="1012" b="1" spc="-7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012" b="1" spc="-7" dirty="0">
                  <a:solidFill>
                    <a:prstClr val="black"/>
                  </a:solidFill>
                  <a:latin typeface="Helvetica"/>
                  <a:cs typeface="Helvetica"/>
                </a:rPr>
                <a:t>production</a:t>
              </a:r>
              <a:r>
                <a:rPr sz="1012" b="1" spc="-22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endParaRPr lang="en-US" sz="1012" b="1" spc="-22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9519" marR="3808" defTabSz="685399">
                <a:lnSpc>
                  <a:spcPct val="124400"/>
                </a:lnSpc>
                <a:spcBef>
                  <a:spcPts val="75"/>
                </a:spcBef>
              </a:pPr>
              <a:r>
                <a:rPr sz="1012" spc="45" dirty="0">
                  <a:solidFill>
                    <a:prstClr val="black"/>
                  </a:solidFill>
                  <a:latin typeface="Helvetica"/>
                  <a:cs typeface="Helvetica"/>
                </a:rPr>
                <a:t>J/</a:t>
              </a:r>
              <a:r>
                <a:rPr sz="1012" spc="45" dirty="0">
                  <a:solidFill>
                    <a:prstClr val="black"/>
                  </a:solidFill>
                  <a:latin typeface="Symbol"/>
                  <a:cs typeface="Symbol"/>
                </a:rPr>
                <a:t></a:t>
              </a:r>
              <a:r>
                <a:rPr sz="1012" spc="79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sz="1012" dirty="0">
                  <a:solidFill>
                    <a:prstClr val="black"/>
                  </a:solidFill>
                  <a:latin typeface="Helvetica"/>
                  <a:cs typeface="Helvetica"/>
                </a:rPr>
                <a:t>2+3</a:t>
              </a:r>
              <a:r>
                <a:rPr sz="1012" spc="-12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012" spc="-7" dirty="0">
                  <a:solidFill>
                    <a:prstClr val="black"/>
                  </a:solidFill>
                  <a:latin typeface="Helvetica"/>
                  <a:cs typeface="Helvetica"/>
                </a:rPr>
                <a:t>gluon</a:t>
              </a:r>
              <a:endParaRPr sz="1012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9519" defTabSz="685399">
                <a:spcBef>
                  <a:spcPts val="244"/>
                </a:spcBef>
              </a:pPr>
              <a:r>
                <a:rPr sz="1012" spc="93" dirty="0">
                  <a:solidFill>
                    <a:prstClr val="black"/>
                  </a:solidFill>
                  <a:latin typeface="Symbol"/>
                  <a:cs typeface="Symbol"/>
                </a:rPr>
                <a:t></a:t>
              </a:r>
              <a:r>
                <a:rPr sz="1012" spc="93" dirty="0">
                  <a:solidFill>
                    <a:prstClr val="black"/>
                  </a:solidFill>
                  <a:latin typeface="Helvetica"/>
                  <a:cs typeface="Helvetica"/>
                </a:rPr>
                <a:t>'</a:t>
              </a:r>
              <a:r>
                <a:rPr sz="1012" spc="-15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012" dirty="0">
                  <a:solidFill>
                    <a:prstClr val="black"/>
                  </a:solidFill>
                  <a:latin typeface="Helvetica"/>
                  <a:cs typeface="Helvetica"/>
                </a:rPr>
                <a:t>2+3</a:t>
              </a:r>
              <a:r>
                <a:rPr sz="1012" spc="-12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r>
                <a:rPr sz="1012" spc="-15" dirty="0">
                  <a:solidFill>
                    <a:prstClr val="black"/>
                  </a:solidFill>
                  <a:latin typeface="Helvetica"/>
                  <a:cs typeface="Helvetica"/>
                </a:rPr>
                <a:t>gluon</a:t>
              </a:r>
              <a:endParaRPr sz="1012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EA50470-21EB-7905-31F3-539EAAF48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4166" r="7052" b="11264"/>
          <a:stretch/>
        </p:blipFill>
        <p:spPr>
          <a:xfrm>
            <a:off x="133449" y="1428047"/>
            <a:ext cx="5508467" cy="3296707"/>
          </a:xfrm>
          <a:prstGeom prst="rect">
            <a:avLst/>
          </a:prstGeom>
        </p:spPr>
      </p:pic>
      <p:sp>
        <p:nvSpPr>
          <p:cNvPr id="118" name="object 187">
            <a:extLst>
              <a:ext uri="{FF2B5EF4-FFF2-40B4-BE49-F238E27FC236}">
                <a16:creationId xmlns:a16="http://schemas.microsoft.com/office/drawing/2014/main" id="{DBDFCE3A-756A-5461-4E05-7075434F3B21}"/>
              </a:ext>
            </a:extLst>
          </p:cNvPr>
          <p:cNvSpPr txBox="1"/>
          <p:nvPr/>
        </p:nvSpPr>
        <p:spPr>
          <a:xfrm>
            <a:off x="6002302" y="4490871"/>
            <a:ext cx="215295" cy="195111"/>
          </a:xfrm>
          <a:prstGeom prst="rect">
            <a:avLst/>
          </a:prstGeom>
        </p:spPr>
        <p:txBody>
          <a:bodyPr vert="horz" wrap="square" lIns="0" tIns="10471" rIns="0" bIns="0" rtlCol="0">
            <a:spAutoFit/>
          </a:bodyPr>
          <a:lstStyle/>
          <a:p>
            <a:pPr marL="9519" defTabSz="685399">
              <a:spcBef>
                <a:spcPts val="83"/>
              </a:spcBef>
            </a:pPr>
            <a:r>
              <a:rPr lang="en-US" sz="1199" spc="-19" dirty="0">
                <a:solidFill>
                  <a:prstClr val="black"/>
                </a:solidFill>
                <a:latin typeface="Helvetica"/>
                <a:cs typeface="Helvetica"/>
              </a:rPr>
              <a:t>8</a:t>
            </a:r>
            <a:endParaRPr sz="1199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A4B8FE-0A67-DFF2-9CE6-83314DF63102}"/>
              </a:ext>
            </a:extLst>
          </p:cNvPr>
          <p:cNvSpPr/>
          <p:nvPr/>
        </p:nvSpPr>
        <p:spPr>
          <a:xfrm>
            <a:off x="310880" y="5647515"/>
            <a:ext cx="4956790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399"/>
            <a:r>
              <a:rPr lang="en-US" sz="1349" b="1" dirty="0">
                <a:latin typeface="Arial"/>
              </a:rPr>
              <a:t>4) Electron weak coupling C</a:t>
            </a:r>
            <a:r>
              <a:rPr lang="en-US" sz="1349" b="1" baseline="-25000" dirty="0">
                <a:latin typeface="Arial"/>
              </a:rPr>
              <a:t>3</a:t>
            </a:r>
            <a:r>
              <a:rPr lang="en-US" sz="1349" b="1" dirty="0">
                <a:latin typeface="Arial"/>
              </a:rPr>
              <a:t> with e+ and e-</a:t>
            </a:r>
          </a:p>
          <a:p>
            <a:pPr defTabSz="685399"/>
            <a:r>
              <a:rPr lang="en-US" sz="1349" dirty="0">
                <a:latin typeface="Arial"/>
              </a:rPr>
              <a:t>               LOI by </a:t>
            </a:r>
            <a:r>
              <a:rPr lang="en-US" sz="1349" dirty="0" err="1">
                <a:latin typeface="Arial"/>
              </a:rPr>
              <a:t>Xiaochao</a:t>
            </a:r>
            <a:r>
              <a:rPr lang="en-US" sz="1349" dirty="0">
                <a:latin typeface="Arial"/>
              </a:rPr>
              <a:t> Zheng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31897-41D0-C91E-AFE7-7F314E46DF67}"/>
              </a:ext>
            </a:extLst>
          </p:cNvPr>
          <p:cNvSpPr/>
          <p:nvPr/>
        </p:nvSpPr>
        <p:spPr>
          <a:xfrm>
            <a:off x="310880" y="6212833"/>
            <a:ext cx="3690697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399"/>
            <a:r>
              <a:rPr lang="en-US" sz="1349" b="1" dirty="0">
                <a:solidFill>
                  <a:srgbClr val="FF0000"/>
                </a:solidFill>
                <a:latin typeface="Arial"/>
              </a:rPr>
              <a:t>5) DDVCS,       </a:t>
            </a:r>
            <a:r>
              <a:rPr lang="en-US" sz="1349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349" dirty="0">
                <a:latin typeface="Arial"/>
              </a:rPr>
              <a:t>Alexandre </a:t>
            </a:r>
            <a:r>
              <a:rPr lang="en-US" sz="1349" dirty="0" err="1">
                <a:latin typeface="Arial"/>
              </a:rPr>
              <a:t>Camsonne</a:t>
            </a:r>
            <a:r>
              <a:rPr lang="en-US" sz="1349" dirty="0">
                <a:latin typeface="Arial"/>
              </a:rPr>
              <a:t>, …</a:t>
            </a:r>
          </a:p>
          <a:p>
            <a:pPr defTabSz="685399"/>
            <a:r>
              <a:rPr lang="en-US" sz="1349" dirty="0">
                <a:latin typeface="Arial"/>
              </a:rPr>
              <a:t> ………..</a:t>
            </a:r>
          </a:p>
        </p:txBody>
      </p:sp>
    </p:spTree>
    <p:extLst>
      <p:ext uri="{BB962C8B-B14F-4D97-AF65-F5344CB8AC3E}">
        <p14:creationId xmlns:p14="http://schemas.microsoft.com/office/powerpoint/2010/main" val="2566318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51" y="0"/>
            <a:ext cx="9421549" cy="677786"/>
          </a:xfrm>
        </p:spPr>
        <p:txBody>
          <a:bodyPr/>
          <a:lstStyle/>
          <a:p>
            <a:pPr algn="ctr"/>
            <a:r>
              <a:rPr lang="en-US" sz="3600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5053FC-F0BE-499F-9652-6D958296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92" y="987654"/>
            <a:ext cx="9272865" cy="5799577"/>
          </a:xfrm>
        </p:spPr>
        <p:txBody>
          <a:bodyPr>
            <a:normAutofit/>
          </a:bodyPr>
          <a:lstStyle/>
          <a:p>
            <a:r>
              <a:rPr lang="en-US" sz="2000" dirty="0"/>
              <a:t>SoLID: A </a:t>
            </a:r>
            <a:r>
              <a:rPr lang="en-US" sz="2000" b="1" dirty="0"/>
              <a:t>large acceptance </a:t>
            </a:r>
            <a:r>
              <a:rPr lang="en-US" sz="2000" dirty="0"/>
              <a:t>device which can handle </a:t>
            </a:r>
            <a:r>
              <a:rPr lang="en-US" sz="2000" b="1" dirty="0"/>
              <a:t>very high luminosity </a:t>
            </a:r>
            <a:r>
              <a:rPr lang="en-US" sz="2000" dirty="0"/>
              <a:t>to allow full exploitation of JLab 12 GeV potential 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pushing the limit of the intensity frontier</a:t>
            </a:r>
          </a:p>
          <a:p>
            <a:pPr marL="342900" indent="-342900"/>
            <a:r>
              <a:rPr lang="en-US" sz="2000" dirty="0"/>
              <a:t>SoLID has rich and vibrant science programs complementary and synergistic to the proposed EIC science program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7030A0"/>
                </a:solidFill>
              </a:rPr>
              <a:t>     </a:t>
            </a:r>
            <a:r>
              <a:rPr lang="en-US" sz="2000" b="1" dirty="0">
                <a:solidFill>
                  <a:srgbClr val="0070C0"/>
                </a:solidFill>
              </a:rPr>
              <a:t>3D structure (SIDIS/TMD and GPD), PVDIS and J/Psi production + more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Highlights on GPD program</a:t>
            </a:r>
          </a:p>
          <a:p>
            <a:pPr marL="800100" lvl="1" indent="-342900"/>
            <a:r>
              <a:rPr lang="en-US" sz="1600" spc="-1" dirty="0">
                <a:solidFill>
                  <a:srgbClr val="000000"/>
                </a:solidFill>
                <a:latin typeface="ARial"/>
              </a:rPr>
              <a:t>DEMP (approved)</a:t>
            </a:r>
          </a:p>
          <a:p>
            <a:pPr marL="800100" lvl="1" indent="-342900"/>
            <a:r>
              <a:rPr lang="en-US" sz="1600" spc="-1" dirty="0">
                <a:solidFill>
                  <a:srgbClr val="000000"/>
                </a:solidFill>
                <a:latin typeface="ARial"/>
              </a:rPr>
              <a:t>DVCS (under study)</a:t>
            </a:r>
          </a:p>
          <a:p>
            <a:pPr marL="800100" lvl="1" indent="-342900"/>
            <a:r>
              <a:rPr lang="en-US" sz="1600" spc="-1" dirty="0">
                <a:solidFill>
                  <a:schemeClr val="accent1"/>
                </a:solidFill>
                <a:latin typeface="ARial"/>
              </a:rPr>
              <a:t>J/Psi near threshold (approved)</a:t>
            </a:r>
          </a:p>
          <a:p>
            <a:pPr marL="800100" lvl="1" indent="-342900"/>
            <a:r>
              <a:rPr lang="en-US" sz="1600" spc="-1" dirty="0">
                <a:solidFill>
                  <a:srgbClr val="000000"/>
                </a:solidFill>
                <a:latin typeface="ARial"/>
              </a:rPr>
              <a:t>TCS (approved)</a:t>
            </a:r>
          </a:p>
          <a:p>
            <a:pPr marL="800100" lvl="1" indent="-342900"/>
            <a:r>
              <a:rPr lang="en-US" sz="1600" spc="-1" dirty="0">
                <a:solidFill>
                  <a:srgbClr val="000000"/>
                </a:solidFill>
                <a:latin typeface="ARial"/>
              </a:rPr>
              <a:t>DDVCS (under study)</a:t>
            </a:r>
          </a:p>
          <a:p>
            <a:pPr marL="800100" lvl="1" indent="-342900"/>
            <a:r>
              <a:rPr lang="en-US" sz="1600" spc="-1" dirty="0">
                <a:solidFill>
                  <a:srgbClr val="000000"/>
                </a:solidFill>
                <a:latin typeface="ARial"/>
              </a:rPr>
              <a:t>……</a:t>
            </a:r>
          </a:p>
          <a:p>
            <a:pPr marL="342900" indent="-342900"/>
            <a:r>
              <a:rPr lang="en-US" sz="2000" spc="-1" dirty="0">
                <a:solidFill>
                  <a:srgbClr val="000000"/>
                </a:solidFill>
                <a:latin typeface="ARial"/>
              </a:rPr>
              <a:t>Great potentials for JLab22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			Welcome new collaborators.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dirty="0"/>
          </a:p>
          <a:p>
            <a:pPr marL="45722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189D77-ED3D-BB4F-BE83-C1F2424FA289}"/>
              </a:ext>
            </a:extLst>
          </p:cNvPr>
          <p:cNvSpPr/>
          <p:nvPr/>
        </p:nvSpPr>
        <p:spPr>
          <a:xfrm>
            <a:off x="2643891" y="6129386"/>
            <a:ext cx="392767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0" lvl="1" indent="0">
              <a:buNone/>
            </a:pPr>
            <a:r>
              <a:rPr lang="en-US" sz="2600" b="1" dirty="0">
                <a:solidFill>
                  <a:srgbClr val="7030A0"/>
                </a:solidFill>
                <a:hlinkClick r:id="rId3"/>
              </a:rPr>
              <a:t>https://solid.jlab.org/</a:t>
            </a:r>
            <a:endParaRPr lang="en-US" sz="2600" b="1" dirty="0">
              <a:solidFill>
                <a:srgbClr val="7030A0"/>
              </a:solidFill>
            </a:endParaRPr>
          </a:p>
          <a:p>
            <a:pPr marL="457220" lvl="1" indent="0">
              <a:buNone/>
            </a:pP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860-ABE0-75E3-D323-BD44FA6B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1546"/>
            <a:ext cx="9826580" cy="400675"/>
          </a:xfrm>
        </p:spPr>
        <p:txBody>
          <a:bodyPr/>
          <a:lstStyle/>
          <a:p>
            <a:pPr algn="ctr"/>
            <a:r>
              <a:rPr lang="en-US" sz="3600" spc="-1" dirty="0">
                <a:solidFill>
                  <a:srgbClr val="000000"/>
                </a:solidFill>
              </a:rPr>
              <a:t>SoLID@JLab: QCD Intensity Frontier</a:t>
            </a:r>
            <a:endParaRPr lang="en-US" sz="36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582C300-B6DE-6900-C82F-3753DF358E79}"/>
              </a:ext>
            </a:extLst>
          </p:cNvPr>
          <p:cNvSpPr txBox="1">
            <a:spLocks/>
          </p:cNvSpPr>
          <p:nvPr/>
        </p:nvSpPr>
        <p:spPr>
          <a:xfrm>
            <a:off x="44241" y="3144164"/>
            <a:ext cx="3958350" cy="1737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Aft>
                <a:spcPts val="496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+mn-lt"/>
              </a:rPr>
              <a:t>SoLID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 – extremely high intensity</a:t>
            </a:r>
          </a:p>
          <a:p>
            <a:pPr lvl="1" fontAlgn="base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3D imaging of the nucleon</a:t>
            </a:r>
          </a:p>
          <a:p>
            <a:pPr lvl="1" fontAlgn="base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Beyond Standard Model searches</a:t>
            </a:r>
          </a:p>
          <a:p>
            <a:pPr lvl="1" fontAlgn="base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Exploration of gluonic-force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941A9-B0C2-DB11-9121-8F3E5CFF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78" y="2568572"/>
            <a:ext cx="5164623" cy="3845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6D10F-CAE8-0228-4693-2FDAC08FE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41" y="4305840"/>
            <a:ext cx="600308" cy="57489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817EF7-F2F8-071F-CA9F-ABC127778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93" y="3975347"/>
            <a:ext cx="643730" cy="567762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8D65E-41AE-7844-EBAF-96FA66CBA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40" y="2924898"/>
            <a:ext cx="643730" cy="567762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36E55-C84C-D40C-AB63-DACD4ACF6536}"/>
              </a:ext>
            </a:extLst>
          </p:cNvPr>
          <p:cNvSpPr txBox="1"/>
          <p:nvPr/>
        </p:nvSpPr>
        <p:spPr>
          <a:xfrm>
            <a:off x="8886899" y="5785167"/>
            <a:ext cx="93968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1980s-1990s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94A62-5DB8-3220-50B2-4D020C455853}"/>
              </a:ext>
            </a:extLst>
          </p:cNvPr>
          <p:cNvSpPr txBox="1"/>
          <p:nvPr/>
        </p:nvSpPr>
        <p:spPr>
          <a:xfrm>
            <a:off x="8886899" y="5600388"/>
            <a:ext cx="93968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2000s-2010s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844A8-66AE-B850-7E6C-418EA06D1BFF}"/>
              </a:ext>
            </a:extLst>
          </p:cNvPr>
          <p:cNvSpPr txBox="1"/>
          <p:nvPr/>
        </p:nvSpPr>
        <p:spPr>
          <a:xfrm>
            <a:off x="8886899" y="5088506"/>
            <a:ext cx="93968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2010s-2020s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56CD8-B170-60F3-0A2B-CC117903C858}"/>
              </a:ext>
            </a:extLst>
          </p:cNvPr>
          <p:cNvSpPr txBox="1"/>
          <p:nvPr/>
        </p:nvSpPr>
        <p:spPr>
          <a:xfrm>
            <a:off x="8886900" y="4725096"/>
            <a:ext cx="93968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2020s-2030s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450B2-9938-DD33-915B-1E1FFA2C9317}"/>
              </a:ext>
            </a:extLst>
          </p:cNvPr>
          <p:cNvSpPr txBox="1"/>
          <p:nvPr/>
        </p:nvSpPr>
        <p:spPr>
          <a:xfrm>
            <a:off x="4915246" y="5287148"/>
            <a:ext cx="1013419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dirty="0">
                <a:solidFill>
                  <a:srgbClr val="000000"/>
                </a:solidFill>
                <a:latin typeface="Avenir"/>
                <a:cs typeface="Arial" charset="0"/>
              </a:rPr>
              <a:t>2030s-2040s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33F76B-C105-F933-10EC-C82E230795CD}"/>
              </a:ext>
            </a:extLst>
          </p:cNvPr>
          <p:cNvSpPr/>
          <p:nvPr/>
        </p:nvSpPr>
        <p:spPr>
          <a:xfrm>
            <a:off x="6513068" y="6039563"/>
            <a:ext cx="184731" cy="24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sz="992" b="1" dirty="0">
              <a:solidFill>
                <a:srgbClr val="A5A5A5">
                  <a:lumMod val="75000"/>
                </a:srgbClr>
              </a:solidFill>
              <a:latin typeface="Avenir" panose="020B0503020203020204" pitchFamily="34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6D873-1A05-BD81-C7BA-2860360F68A1}"/>
              </a:ext>
            </a:extLst>
          </p:cNvPr>
          <p:cNvSpPr/>
          <p:nvPr/>
        </p:nvSpPr>
        <p:spPr>
          <a:xfrm>
            <a:off x="4162753" y="2568572"/>
            <a:ext cx="407028" cy="173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88" dirty="0">
                <a:solidFill>
                  <a:srgbClr val="FFFFFF"/>
                </a:solidFill>
                <a:latin typeface="Avenir"/>
              </a:rPr>
              <a:t> Probability Distribution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E5219E-8C68-1073-07CC-5E3390E74B64}"/>
              </a:ext>
            </a:extLst>
          </p:cNvPr>
          <p:cNvSpPr/>
          <p:nvPr/>
        </p:nvSpPr>
        <p:spPr>
          <a:xfrm rot="16200000">
            <a:off x="3529015" y="3425639"/>
            <a:ext cx="1712328" cy="270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Distribution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F5C3CD-049E-65F8-65D0-6F12DCDFCD87}"/>
              </a:ext>
            </a:extLst>
          </p:cNvPr>
          <p:cNvSpPr/>
          <p:nvPr/>
        </p:nvSpPr>
        <p:spPr>
          <a:xfrm>
            <a:off x="4348001" y="4593288"/>
            <a:ext cx="145243" cy="109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88">
              <a:solidFill>
                <a:srgbClr val="FFFFFF"/>
              </a:solidFill>
              <a:latin typeface="Avenir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CCAF7-9739-61B0-F28E-DAFAA8F9EBAC}"/>
              </a:ext>
            </a:extLst>
          </p:cNvPr>
          <p:cNvSpPr/>
          <p:nvPr/>
        </p:nvSpPr>
        <p:spPr>
          <a:xfrm rot="16200000">
            <a:off x="3590918" y="4962981"/>
            <a:ext cx="1588521" cy="270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Luminosity (cm</a:t>
            </a:r>
            <a:r>
              <a:rPr lang="en-US" sz="1157" b="1" baseline="30000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157" b="1" baseline="30000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2D1DB-142B-0F92-0870-D8FFE08F5EDA}"/>
              </a:ext>
            </a:extLst>
          </p:cNvPr>
          <p:cNvSpPr txBox="1"/>
          <p:nvPr/>
        </p:nvSpPr>
        <p:spPr>
          <a:xfrm>
            <a:off x="5727339" y="6176080"/>
            <a:ext cx="2177199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57" b="1" dirty="0">
                <a:solidFill>
                  <a:srgbClr val="A5A5A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 of nucleon momentum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FEF7A4-EBC6-8871-02B8-4DA4A1AB43CB}"/>
              </a:ext>
            </a:extLst>
          </p:cNvPr>
          <p:cNvSpPr/>
          <p:nvPr/>
        </p:nvSpPr>
        <p:spPr>
          <a:xfrm>
            <a:off x="408560" y="820156"/>
            <a:ext cx="9260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Combining Hall A/C high </a:t>
            </a:r>
            <a:r>
              <a:rPr lang="en-US" dirty="0">
                <a:solidFill>
                  <a:srgbClr val="FF0000"/>
                </a:solidFill>
              </a:rPr>
              <a:t>luminosity</a:t>
            </a:r>
            <a:r>
              <a:rPr lang="en-US" dirty="0"/>
              <a:t>, Hall B/D large </a:t>
            </a:r>
            <a:r>
              <a:rPr lang="en-US" dirty="0">
                <a:solidFill>
                  <a:srgbClr val="FF0000"/>
                </a:solidFill>
              </a:rPr>
              <a:t>acceptance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Dream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Nucleon spin/3-D structure, proton mass, beyond standard model experiments require </a:t>
            </a:r>
          </a:p>
          <a:p>
            <a:r>
              <a:rPr lang="en-US" dirty="0"/>
              <a:t>     </a:t>
            </a:r>
            <a:r>
              <a:rPr lang="en-US" dirty="0">
                <a:solidFill>
                  <a:srgbClr val="0070C0"/>
                </a:solidFill>
              </a:rPr>
              <a:t>precision measurements of small cross sections and asymmetries,</a:t>
            </a:r>
            <a:r>
              <a:rPr lang="en-US" dirty="0"/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     combined with multiple particle detection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</a:rPr>
              <a:t>critical need for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very high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9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823391" y="5827013"/>
            <a:ext cx="4400711" cy="105054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457" tIns="33729" rIns="67457" bIns="33729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Synergizing with the pillars of EIC science (</a:t>
            </a:r>
            <a:r>
              <a:rPr lang="en-US" sz="1600" b="1" u="sng" spc="-1" dirty="0">
                <a:solidFill>
                  <a:srgbClr val="7030A0"/>
                </a:solidFill>
                <a:latin typeface="Arial"/>
                <a:ea typeface="Arial"/>
              </a:rPr>
              <a:t>proton spin/3D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b="1" u="sng" spc="-1" dirty="0">
                <a:solidFill>
                  <a:srgbClr val="7030A0"/>
                </a:solidFill>
                <a:latin typeface="Arial"/>
                <a:ea typeface="Arial"/>
              </a:rPr>
              <a:t>mass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) through </a:t>
            </a:r>
            <a:endParaRPr lang="en-US" sz="16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high-luminosity valence quark tomography and precision J/𝜓 production near threshold</a:t>
            </a:r>
            <a:r>
              <a:rPr lang="en-US" sz="1349" spc="-1" dirty="0">
                <a:solidFill>
                  <a:srgbClr val="000000"/>
                </a:solidFill>
                <a:latin typeface="Arial"/>
                <a:ea typeface="Arial"/>
              </a:rPr>
              <a:t> </a:t>
            </a:r>
            <a:endParaRPr lang="en-US" sz="1349" spc="-1" dirty="0"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186599" y="13614"/>
            <a:ext cx="9401538" cy="687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ea typeface="DejaVu Sans"/>
              </a:rPr>
              <a:t>SoLID@JLab: </a:t>
            </a:r>
            <a:r>
              <a:rPr lang="en-US" sz="3200" spc="-1" dirty="0"/>
              <a:t>QCD </a:t>
            </a:r>
            <a:r>
              <a:rPr lang="en-US" sz="3200" spc="-1" dirty="0">
                <a:ea typeface="DejaVu Sans"/>
              </a:rPr>
              <a:t>Intensity Frontier</a:t>
            </a:r>
            <a:endParaRPr lang="en-US" sz="3200" spc="-1" dirty="0"/>
          </a:p>
        </p:txBody>
      </p:sp>
      <p:pic>
        <p:nvPicPr>
          <p:cNvPr id="433" name="Picture 2" descr="The 12 GeV Upgrade will greatly expand the research capabilities of Jefferson Lab"/>
          <p:cNvPicPr/>
          <p:nvPr/>
        </p:nvPicPr>
        <p:blipFill>
          <a:blip r:embed="rId3"/>
          <a:stretch/>
        </p:blipFill>
        <p:spPr>
          <a:xfrm>
            <a:off x="6090532" y="4399477"/>
            <a:ext cx="3358268" cy="2311400"/>
          </a:xfrm>
          <a:prstGeom prst="rect">
            <a:avLst/>
          </a:prstGeom>
          <a:ln>
            <a:noFill/>
          </a:ln>
        </p:spPr>
      </p:pic>
      <p:sp>
        <p:nvSpPr>
          <p:cNvPr id="434" name="CustomShape 3"/>
          <p:cNvSpPr/>
          <p:nvPr/>
        </p:nvSpPr>
        <p:spPr>
          <a:xfrm>
            <a:off x="6414827" y="5725728"/>
            <a:ext cx="253910" cy="2390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35" name="Group 4"/>
          <p:cNvGrpSpPr/>
          <p:nvPr/>
        </p:nvGrpSpPr>
        <p:grpSpPr>
          <a:xfrm>
            <a:off x="6447207" y="2612215"/>
            <a:ext cx="2281050" cy="3113513"/>
            <a:chOff x="5913358" y="3040229"/>
            <a:chExt cx="2105636" cy="3255630"/>
          </a:xfrm>
        </p:grpSpPr>
        <p:sp>
          <p:nvSpPr>
            <p:cNvPr id="436" name="CustomShape 5"/>
            <p:cNvSpPr/>
            <p:nvPr/>
          </p:nvSpPr>
          <p:spPr>
            <a:xfrm flipH="1">
              <a:off x="6263955" y="4934699"/>
              <a:ext cx="310320" cy="1361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chemeClr val="tx1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37" name="Picture 8"/>
            <p:cNvPicPr/>
            <p:nvPr/>
          </p:nvPicPr>
          <p:blipFill>
            <a:blip r:embed="rId4"/>
            <a:srcRect l="24128" t="10894" r="17413" b="16342"/>
            <a:stretch/>
          </p:blipFill>
          <p:spPr>
            <a:xfrm>
              <a:off x="5913358" y="3040229"/>
              <a:ext cx="2105636" cy="1775522"/>
            </a:xfrm>
            <a:prstGeom prst="rect">
              <a:avLst/>
            </a:prstGeom>
            <a:ln>
              <a:noFill/>
            </a:ln>
            <a:effectLst>
              <a:outerShdw blurRad="292100" dist="138479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38" name="CustomShape 6"/>
          <p:cNvSpPr/>
          <p:nvPr/>
        </p:nvSpPr>
        <p:spPr>
          <a:xfrm>
            <a:off x="823391" y="860711"/>
            <a:ext cx="8935962" cy="345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57" tIns="33729" rIns="67457" bIns="33729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Arial"/>
                <a:ea typeface="DejaVu Sans"/>
              </a:rPr>
              <a:t>SoLID 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will </a:t>
            </a:r>
            <a:r>
              <a:rPr lang="en-US" b="1" i="1" spc="-1" dirty="0">
                <a:solidFill>
                  <a:srgbClr val="7030A0"/>
                </a:solidFill>
                <a:latin typeface="Arial"/>
                <a:ea typeface="DejaVu Sans"/>
              </a:rPr>
              <a:t>maximize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the science return of the 12-GeV CEBAF upgrade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by 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combining</a:t>
            </a:r>
            <a:r>
              <a:rPr lang="en-US" sz="1349" b="1" spc="-1" dirty="0">
                <a:solidFill>
                  <a:srgbClr val="000000"/>
                </a:solidFill>
                <a:latin typeface="Arial"/>
                <a:ea typeface="DejaVu Sans"/>
              </a:rPr>
              <a:t>...</a:t>
            </a:r>
            <a:endParaRPr lang="en-US" sz="1349" spc="-1" dirty="0">
              <a:latin typeface="Arial"/>
            </a:endParaRPr>
          </a:p>
        </p:txBody>
      </p:sp>
      <p:sp>
        <p:nvSpPr>
          <p:cNvPr id="444" name="CustomShape 12"/>
          <p:cNvSpPr/>
          <p:nvPr/>
        </p:nvSpPr>
        <p:spPr>
          <a:xfrm>
            <a:off x="1485900" y="1365889"/>
            <a:ext cx="3064189" cy="884661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457" tIns="33729" rIns="67457" bIns="33729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49" b="1" spc="-1" dirty="0">
                <a:solidFill>
                  <a:srgbClr val="7030A0"/>
                </a:solidFill>
                <a:latin typeface="Arial"/>
                <a:ea typeface="Arial"/>
              </a:rPr>
              <a:t>High Luminosity </a:t>
            </a:r>
            <a:endParaRPr lang="en-US" sz="1349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49" spc="-1" dirty="0">
                <a:solidFill>
                  <a:srgbClr val="000000"/>
                </a:solidFill>
                <a:latin typeface="Arial"/>
                <a:ea typeface="Arial"/>
              </a:rPr>
              <a:t>10</a:t>
            </a:r>
            <a:r>
              <a:rPr lang="en-US" sz="1349" spc="-1" baseline="30000" dirty="0">
                <a:solidFill>
                  <a:srgbClr val="000000"/>
                </a:solidFill>
                <a:latin typeface="Arial"/>
                <a:ea typeface="Arial"/>
              </a:rPr>
              <a:t>37-39</a:t>
            </a:r>
            <a:r>
              <a:rPr lang="en-US" sz="1349" spc="-1" baseline="30000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349" spc="-1" dirty="0">
                <a:solidFill>
                  <a:srgbClr val="000000"/>
                </a:solidFill>
                <a:latin typeface="Arial"/>
                <a:ea typeface="DejaVu Sans"/>
              </a:rPr>
              <a:t>/cm</a:t>
            </a:r>
            <a:r>
              <a:rPr lang="en-US" sz="1349" spc="-1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349" spc="-1" dirty="0">
                <a:solidFill>
                  <a:srgbClr val="000000"/>
                </a:solidFill>
                <a:latin typeface="Arial"/>
                <a:ea typeface="DejaVu Sans"/>
              </a:rPr>
              <a:t>/s</a:t>
            </a:r>
            <a:endParaRPr lang="en-US" sz="1349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49" spc="-1" dirty="0">
                <a:solidFill>
                  <a:srgbClr val="000000"/>
                </a:solidFill>
                <a:latin typeface="Arial"/>
                <a:ea typeface="DejaVu Sans"/>
              </a:rPr>
              <a:t>[ &gt;100x CLAS12 ][ &gt;1000x EIC ]</a:t>
            </a:r>
            <a:endParaRPr lang="en-US" sz="1349" spc="-1" dirty="0">
              <a:latin typeface="Arial"/>
            </a:endParaRPr>
          </a:p>
        </p:txBody>
      </p:sp>
      <p:sp>
        <p:nvSpPr>
          <p:cNvPr id="445" name="CustomShape 13"/>
          <p:cNvSpPr/>
          <p:nvPr/>
        </p:nvSpPr>
        <p:spPr>
          <a:xfrm>
            <a:off x="5963578" y="1328295"/>
            <a:ext cx="2732299" cy="93928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457" tIns="33729" rIns="67457" bIns="33729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49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49" b="1" spc="-1" dirty="0">
                <a:solidFill>
                  <a:srgbClr val="7030A0"/>
                </a:solidFill>
                <a:latin typeface="Arial"/>
                <a:ea typeface="Arial"/>
              </a:rPr>
              <a:t>Large Acceptance</a:t>
            </a:r>
            <a:endParaRPr lang="en-US" sz="1349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49" spc="-1" dirty="0">
                <a:solidFill>
                  <a:srgbClr val="000000"/>
                </a:solidFill>
                <a:latin typeface="Arial"/>
                <a:ea typeface="DejaVu Sans"/>
              </a:rPr>
              <a:t>Full azimuthal 𝜙 coverage</a:t>
            </a:r>
            <a:endParaRPr lang="en-US" sz="1349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49" spc="-1" dirty="0">
              <a:latin typeface="Arial"/>
            </a:endParaRPr>
          </a:p>
        </p:txBody>
      </p:sp>
      <p:sp>
        <p:nvSpPr>
          <p:cNvPr id="446" name="CustomShape 14"/>
          <p:cNvSpPr/>
          <p:nvPr/>
        </p:nvSpPr>
        <p:spPr>
          <a:xfrm>
            <a:off x="529609" y="2354807"/>
            <a:ext cx="5118539" cy="806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57" tIns="33729" rIns="67457" bIns="33729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Research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at 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SoLID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will have the </a:t>
            </a:r>
            <a:r>
              <a:rPr lang="en-US" sz="1600" b="1" i="1" spc="-1" dirty="0">
                <a:solidFill>
                  <a:srgbClr val="7030A0"/>
                </a:solidFill>
                <a:latin typeface="Arial"/>
                <a:ea typeface="DejaVu Sans"/>
              </a:rPr>
              <a:t>unique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capability to </a:t>
            </a:r>
            <a:r>
              <a:rPr lang="en-US" sz="1600" b="1" spc="-1" dirty="0">
                <a:solidFill>
                  <a:srgbClr val="7030A0"/>
                </a:solidFill>
                <a:latin typeface="Arial"/>
                <a:ea typeface="DejaVu Sans"/>
              </a:rPr>
              <a:t>explore 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the QCD landscape while </a:t>
            </a:r>
            <a:r>
              <a:rPr lang="en-US" sz="1600" b="1" spc="-1" dirty="0">
                <a:solidFill>
                  <a:srgbClr val="7030A0"/>
                </a:solidFill>
                <a:latin typeface="Arial"/>
                <a:ea typeface="DejaVu Sans"/>
              </a:rPr>
              <a:t>complementing</a:t>
            </a:r>
            <a:r>
              <a:rPr lang="en-US" sz="1600" b="1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the research of other key facilities</a:t>
            </a:r>
            <a:endParaRPr lang="en-US" sz="1600" spc="-1" dirty="0">
              <a:latin typeface="Arial"/>
            </a:endParaRPr>
          </a:p>
        </p:txBody>
      </p:sp>
      <p:sp>
        <p:nvSpPr>
          <p:cNvPr id="447" name="CustomShape 15"/>
          <p:cNvSpPr/>
          <p:nvPr/>
        </p:nvSpPr>
        <p:spPr>
          <a:xfrm>
            <a:off x="596978" y="3209621"/>
            <a:ext cx="4983799" cy="2445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457" tIns="33729" rIns="67457" bIns="33729">
            <a:spAutoFit/>
          </a:bodyPr>
          <a:lstStyle/>
          <a:p>
            <a:pPr marL="214255" indent="-213175"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Pushing the phase space in the search of new physics and of hadronic physics (PVDIS)</a:t>
            </a:r>
            <a:endParaRPr lang="en-US" sz="16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latin typeface="Arial"/>
            </a:endParaRPr>
          </a:p>
          <a:p>
            <a:pPr marL="214255" indent="-213175"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3D imaging of a relativistic strongly interacting confined system – TMDs/GPDs (</a:t>
            </a:r>
            <a:r>
              <a:rPr lang="en-US" sz="1600" b="1" u="sng" spc="-1" dirty="0">
                <a:solidFill>
                  <a:srgbClr val="7030A0"/>
                </a:solidFill>
                <a:latin typeface="Arial"/>
                <a:ea typeface="Arial"/>
              </a:rPr>
              <a:t>nucleon spin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16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spc="-1" dirty="0">
              <a:latin typeface="Arial"/>
            </a:endParaRPr>
          </a:p>
          <a:p>
            <a:pPr marL="214255" indent="-213175"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Superior sensitivity to the differential electro- and photo-production cross section of J/𝜓 near threshold (</a:t>
            </a:r>
            <a:r>
              <a:rPr lang="en-US" sz="1600" b="1" u="sng" spc="-1" dirty="0">
                <a:solidFill>
                  <a:srgbClr val="7030A0"/>
                </a:solidFill>
                <a:latin typeface="Arial"/>
                <a:ea typeface="Arial"/>
              </a:rPr>
              <a:t>gluon field and proton mass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16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50" spc="-1" dirty="0">
              <a:latin typeface="Arial"/>
            </a:endParaRPr>
          </a:p>
        </p:txBody>
      </p:sp>
      <p:pic>
        <p:nvPicPr>
          <p:cNvPr id="448" name="Picture 4" descr="Shape&#10;&#10;Description automatically generated"/>
          <p:cNvPicPr/>
          <p:nvPr/>
        </p:nvPicPr>
        <p:blipFill>
          <a:blip r:embed="rId5"/>
          <a:stretch/>
        </p:blipFill>
        <p:spPr>
          <a:xfrm>
            <a:off x="4962719" y="1506902"/>
            <a:ext cx="328653" cy="4046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941F-1C28-42A2-A57F-3CD4CBC3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0"/>
            <a:ext cx="9069120" cy="656823"/>
          </a:xfrm>
        </p:spPr>
        <p:txBody>
          <a:bodyPr/>
          <a:lstStyle/>
          <a:p>
            <a:pPr algn="ctr"/>
            <a:r>
              <a:rPr lang="en-US" altLang="zh-CN" sz="3200" cap="none" dirty="0" err="1"/>
              <a:t>SoLID</a:t>
            </a:r>
            <a:r>
              <a:rPr lang="en-US" altLang="zh-CN" sz="3200" cap="none" dirty="0"/>
              <a:t> Physics and Project Development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78FA5-674C-4F79-A452-91C6F95AB4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6093" y="769257"/>
                <a:ext cx="9442649" cy="64153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600" b="1" dirty="0"/>
              </a:p>
              <a:p>
                <a:r>
                  <a:rPr lang="en-US" sz="2000" b="1" dirty="0"/>
                  <a:t>Rich physics program: </a:t>
                </a:r>
                <a:endParaRPr lang="en-US" sz="2000" b="1" dirty="0">
                  <a:highlight>
                    <a:srgbClr val="FFC203"/>
                  </a:highlight>
                </a:endParaRPr>
              </a:p>
              <a:p>
                <a:pPr marL="0" indent="0">
                  <a:buNone/>
                </a:pPr>
                <a:r>
                  <a:rPr lang="en-US" sz="1600" dirty="0"/>
                  <a:t>	</a:t>
                </a:r>
                <a:r>
                  <a:rPr lang="en-US" sz="1800" dirty="0"/>
                  <a:t>6 </a:t>
                </a:r>
                <a:r>
                  <a:rPr lang="en-US" sz="1800" dirty="0" err="1"/>
                  <a:t>SoLID</a:t>
                </a:r>
                <a:r>
                  <a:rPr lang="en-US" sz="1800" dirty="0"/>
                  <a:t> experiments approved by PAC with high rating ( 5 A, 1 A-) </a:t>
                </a:r>
              </a:p>
              <a:p>
                <a:pPr marL="0" indent="0">
                  <a:buNone/>
                </a:pPr>
                <a:r>
                  <a:rPr lang="en-US" sz="1800" dirty="0"/>
                  <a:t>	              3 SIDIS, 1 PVDIS, 1 threshold J/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1 </m:t>
                    </m:r>
                  </m:oMath>
                </a14:m>
                <a:r>
                  <a:rPr lang="en-US" sz="1800" dirty="0"/>
                  <a:t>A-n</a:t>
                </a:r>
              </a:p>
              <a:p>
                <a:pPr marL="0" indent="0">
                  <a:buNone/>
                </a:pPr>
                <a:r>
                  <a:rPr lang="en-US" sz="1800" dirty="0"/>
                  <a:t>	+ 1 conditional approval + 6 run-group experiments (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2 GPD’s</a:t>
                </a:r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2000" b="1" dirty="0"/>
                  <a:t>Pre-conceptual design, reviews and current status</a:t>
                </a:r>
              </a:p>
              <a:p>
                <a:pPr marL="0" indent="0">
                  <a:buNone/>
                </a:pPr>
                <a:r>
                  <a:rPr lang="en-US" sz="1800" dirty="0"/>
                  <a:t>	2014: </a:t>
                </a:r>
                <a:r>
                  <a:rPr lang="en-US" sz="1800" dirty="0" err="1"/>
                  <a:t>pCDR</a:t>
                </a:r>
                <a:r>
                  <a:rPr lang="en-US" sz="1800" dirty="0"/>
                  <a:t> submitted to JLab with cost estimation, updated in 2017, 2019 </a:t>
                </a:r>
              </a:p>
              <a:p>
                <a:pPr marL="0" indent="0">
                  <a:buNone/>
                </a:pPr>
                <a:r>
                  <a:rPr lang="en-US" sz="1800" dirty="0"/>
                  <a:t>	Director’s Reviews in 2015, 2019 and 2021 </a:t>
                </a:r>
              </a:p>
              <a:p>
                <a:pPr marL="0" indent="0">
                  <a:buNone/>
                </a:pPr>
                <a:r>
                  <a:rPr lang="en-US" sz="1800" dirty="0"/>
                  <a:t>	2020: </a:t>
                </a:r>
                <a:r>
                  <a:rPr lang="en-US" sz="1800" dirty="0" err="1"/>
                  <a:t>SoLID</a:t>
                </a:r>
                <a:r>
                  <a:rPr lang="en-US" sz="1800" dirty="0"/>
                  <a:t> MIE (with updated </a:t>
                </a:r>
                <a:r>
                  <a:rPr lang="en-US" sz="1800" dirty="0" err="1"/>
                  <a:t>pCDR</a:t>
                </a:r>
                <a:r>
                  <a:rPr lang="en-US" sz="1800" dirty="0"/>
                  <a:t>/estimated cost) submitted to DOE</a:t>
                </a:r>
              </a:p>
              <a:p>
                <a:pPr marL="0" indent="0">
                  <a:buNone/>
                </a:pPr>
                <a:r>
                  <a:rPr lang="en-US" sz="1800" dirty="0"/>
                  <a:t>	2021: DOE </a:t>
                </a:r>
                <a:r>
                  <a:rPr lang="en-US" sz="1800" b="1" dirty="0">
                    <a:solidFill>
                      <a:schemeClr val="accent2"/>
                    </a:solidFill>
                  </a:rPr>
                  <a:t>Science Review for </a:t>
                </a:r>
                <a:r>
                  <a:rPr lang="en-US" sz="1800" b="1" dirty="0" err="1">
                    <a:solidFill>
                      <a:schemeClr val="accent2"/>
                    </a:solidFill>
                  </a:rPr>
                  <a:t>SoLID</a:t>
                </a:r>
                <a:r>
                  <a:rPr lang="en-US" sz="1800" b="1" dirty="0">
                    <a:solidFill>
                      <a:schemeClr val="accent2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accent2"/>
                    </a:solidFill>
                  </a:rPr>
                  <a:t>        Feedback from DOE: positive report, recommend to move to next step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accent2"/>
                    </a:solidFill>
                  </a:rPr>
                  <a:t>	</a:t>
                </a:r>
                <a:r>
                  <a:rPr lang="en-US" sz="1800" dirty="0"/>
                  <a:t>2023: Long Range Plan, </a:t>
                </a:r>
                <a:r>
                  <a:rPr lang="en-US" sz="1800" dirty="0" err="1"/>
                  <a:t>SoLID</a:t>
                </a:r>
                <a:r>
                  <a:rPr lang="en-US" sz="1800" dirty="0"/>
                  <a:t> in #1 recommendation in QCD town meeting </a:t>
                </a:r>
              </a:p>
              <a:p>
                <a:pPr marL="0" indent="0">
                  <a:buNone/>
                </a:pPr>
                <a:r>
                  <a:rPr lang="en-US" sz="1800" dirty="0"/>
                  <a:t>	          DOE discussing with </a:t>
                </a:r>
                <a:r>
                  <a:rPr lang="en-US" sz="1800" dirty="0" err="1"/>
                  <a:t>JLab</a:t>
                </a:r>
                <a:r>
                  <a:rPr lang="en-US" sz="1800" dirty="0"/>
                  <a:t> to optimize </a:t>
                </a:r>
                <a:r>
                  <a:rPr lang="en-US" sz="1800" dirty="0" err="1"/>
                  <a:t>SoLID</a:t>
                </a:r>
                <a:r>
                  <a:rPr lang="en-US" sz="1800" dirty="0"/>
                  <a:t> funding profile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accent2"/>
                    </a:solidFill>
                  </a:rPr>
                  <a:t>        </a:t>
                </a:r>
              </a:p>
              <a:p>
                <a:pPr marL="0" indent="0">
                  <a:buNone/>
                </a:pPr>
                <a:endParaRPr lang="en-US" sz="1488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78FA5-674C-4F79-A452-91C6F95AB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6093" y="769257"/>
                <a:ext cx="9442649" cy="6415314"/>
              </a:xfrm>
              <a:blipFill>
                <a:blip r:embed="rId2"/>
                <a:stretch>
                  <a:fillRect l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B2286-170A-41CE-AD0A-7C0D0955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6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2193213" y="27186"/>
            <a:ext cx="5691023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strike="noStrike" spc="-1" dirty="0">
                <a:ea typeface="DejaVu Sans"/>
              </a:rPr>
              <a:t>Approved </a:t>
            </a:r>
            <a:r>
              <a:rPr lang="en-US" sz="3200" strike="noStrike" spc="-1" dirty="0" err="1">
                <a:ea typeface="DejaVu Sans"/>
              </a:rPr>
              <a:t>SoLID</a:t>
            </a:r>
            <a:r>
              <a:rPr lang="en-US" sz="3200" strike="noStrike" spc="-1" dirty="0">
                <a:ea typeface="DejaVu Sans"/>
              </a:rPr>
              <a:t> Experiments</a:t>
            </a:r>
            <a:endParaRPr lang="en-US" sz="3200" strike="noStrike" spc="-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F668D1-5F5C-BC79-0192-94312E7B9C08}"/>
              </a:ext>
            </a:extLst>
          </p:cNvPr>
          <p:cNvSpPr txBox="1">
            <a:spLocks/>
          </p:cNvSpPr>
          <p:nvPr/>
        </p:nvSpPr>
        <p:spPr>
          <a:xfrm>
            <a:off x="456093" y="769257"/>
            <a:ext cx="9442649" cy="618308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88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2300" b="1" dirty="0">
                <a:solidFill>
                  <a:srgbClr val="0070C0"/>
                </a:solidFill>
              </a:rPr>
              <a:t>SIDIS-TMD:</a:t>
            </a:r>
          </a:p>
          <a:p>
            <a:pPr marL="0" indent="0">
              <a:buNone/>
            </a:pPr>
            <a:r>
              <a:rPr lang="en-US" sz="2100" b="1" dirty="0"/>
              <a:t>    SIDIS-He3-T (E12-10-006), </a:t>
            </a:r>
            <a:r>
              <a:rPr lang="en-US" sz="2100" spc="-1" dirty="0"/>
              <a:t>J. P. Chen, H. Gao (contact), J.C. Peng, X. Qian;    90 days, A</a:t>
            </a:r>
            <a:endParaRPr lang="en-US" sz="2100" b="1" spc="-1" dirty="0"/>
          </a:p>
          <a:p>
            <a:pPr marL="0" indent="0">
              <a:buNone/>
            </a:pPr>
            <a:r>
              <a:rPr lang="en-US" sz="2100" b="1" spc="-1" dirty="0"/>
              <a:t>   </a:t>
            </a:r>
            <a:r>
              <a:rPr lang="en-US" sz="2100" b="1" dirty="0"/>
              <a:t> SIDIS-He3-L (E12-11-107), </a:t>
            </a:r>
            <a:r>
              <a:rPr lang="en-US" sz="2100" spc="-1" dirty="0"/>
              <a:t>J.P. Chen (contact), J. Huang, C. Peng, W.B. Yan;   35 days, A</a:t>
            </a:r>
            <a:endParaRPr lang="en-US" sz="2100" b="1" dirty="0"/>
          </a:p>
          <a:p>
            <a:pPr marL="0" indent="0">
              <a:buNone/>
            </a:pPr>
            <a:r>
              <a:rPr lang="en-US" sz="2100" b="1" dirty="0"/>
              <a:t>    SIDIS-P-T (E12-11-108),</a:t>
            </a:r>
            <a:r>
              <a:rPr lang="en-US" sz="2100" spc="-1" dirty="0"/>
              <a:t> J.P. Chen, H. Gao(contact), X.M. Li, Z.E. </a:t>
            </a:r>
            <a:r>
              <a:rPr lang="en-US" sz="2100" spc="-1" dirty="0" err="1"/>
              <a:t>Meziani</a:t>
            </a:r>
            <a:r>
              <a:rPr lang="en-US" sz="2100" spc="-1" dirty="0"/>
              <a:t>, V.  Khachatryan, 120, A</a:t>
            </a:r>
          </a:p>
          <a:p>
            <a:pPr marL="0" indent="0">
              <a:buNone/>
            </a:pPr>
            <a:endParaRPr lang="en-US" sz="2100" b="1" dirty="0"/>
          </a:p>
          <a:p>
            <a:r>
              <a:rPr lang="en-US" sz="2300" b="1" dirty="0">
                <a:solidFill>
                  <a:srgbClr val="0070C0"/>
                </a:solidFill>
              </a:rPr>
              <a:t>PVDIS</a:t>
            </a:r>
            <a:r>
              <a:rPr lang="en-US" sz="2100" b="1" dirty="0"/>
              <a:t> (E12-10-007), </a:t>
            </a:r>
            <a:r>
              <a:rPr lang="en-US" sz="2100" dirty="0"/>
              <a:t>P. Reimer, P. Souder (contact), X. Zheng</a:t>
            </a:r>
            <a:r>
              <a:rPr lang="en-US" sz="2100" b="1" dirty="0"/>
              <a:t>,                         </a:t>
            </a:r>
            <a:r>
              <a:rPr lang="en-US" sz="2100" dirty="0"/>
              <a:t>120 days, A</a:t>
            </a:r>
          </a:p>
          <a:p>
            <a:pPr marL="0" indent="0">
              <a:buNone/>
            </a:pPr>
            <a:r>
              <a:rPr lang="en-US" sz="2100" dirty="0"/>
              <a:t>                                                                  </a:t>
            </a:r>
          </a:p>
          <a:p>
            <a:r>
              <a:rPr lang="en-US" sz="2300" b="1" dirty="0">
                <a:solidFill>
                  <a:srgbClr val="0070C0"/>
                </a:solidFill>
              </a:rPr>
              <a:t>J/</a:t>
            </a:r>
            <a:r>
              <a:rPr lang="en-US" sz="2300" b="1" dirty="0">
                <a:solidFill>
                  <a:srgbClr val="0070C0"/>
                </a:solidFill>
                <a:latin typeface="Symbol" pitchFamily="2" charset="2"/>
              </a:rPr>
              <a:t>y</a:t>
            </a:r>
            <a:r>
              <a:rPr lang="en-US" sz="2100" b="1" dirty="0"/>
              <a:t> (E12-12-006), </a:t>
            </a:r>
            <a:r>
              <a:rPr lang="en-US" sz="2100" dirty="0"/>
              <a:t>S. Joosten, Z.-E. </a:t>
            </a:r>
            <a:r>
              <a:rPr lang="en-US" sz="2100" dirty="0" err="1"/>
              <a:t>Meziani</a:t>
            </a:r>
            <a:r>
              <a:rPr lang="en-US" sz="2100" dirty="0"/>
              <a:t> (contact), X. Qian, N. </a:t>
            </a:r>
            <a:r>
              <a:rPr lang="en-US" sz="2100" dirty="0" err="1"/>
              <a:t>Sparveris</a:t>
            </a:r>
            <a:r>
              <a:rPr lang="en-US" sz="2100" dirty="0"/>
              <a:t>, Z. Zhao;    60, </a:t>
            </a:r>
            <a:endParaRPr lang="en-US" sz="1100" b="1" dirty="0">
              <a:highlight>
                <a:srgbClr val="FFC203"/>
              </a:highlight>
            </a:endParaRPr>
          </a:p>
          <a:p>
            <a:pPr marL="0" indent="0">
              <a:buNone/>
            </a:pPr>
            <a:endParaRPr lang="en-US" sz="2100" dirty="0"/>
          </a:p>
          <a:p>
            <a:r>
              <a:rPr lang="en-US" sz="2100" b="1" dirty="0"/>
              <a:t>BNSSA(</a:t>
            </a:r>
            <a:r>
              <a:rPr lang="en-US" sz="2100" b="1" dirty="0" err="1"/>
              <a:t>A_n</a:t>
            </a:r>
            <a:r>
              <a:rPr lang="en-US" sz="2100" b="1" dirty="0"/>
              <a:t>) (E12-22-004), </a:t>
            </a:r>
            <a:r>
              <a:rPr lang="en-US" sz="2100" dirty="0"/>
              <a:t>W. Henry, M. </a:t>
            </a:r>
            <a:r>
              <a:rPr lang="en-US" sz="2100" dirty="0" err="1"/>
              <a:t>Nycz</a:t>
            </a:r>
            <a:r>
              <a:rPr lang="en-US" sz="2100" dirty="0"/>
              <a:t> (contact), Y. Tian, W. </a:t>
            </a:r>
            <a:r>
              <a:rPr lang="en-US" sz="2100" dirty="0" err="1"/>
              <a:t>Xiong</a:t>
            </a:r>
            <a:r>
              <a:rPr lang="en-US" sz="2100" dirty="0"/>
              <a:t>, X. Zheng;   38, A-</a:t>
            </a:r>
          </a:p>
          <a:p>
            <a:pPr marL="0" indent="0">
              <a:buNone/>
            </a:pPr>
            <a:endParaRPr lang="en-US" sz="2100" b="1" dirty="0"/>
          </a:p>
          <a:p>
            <a:r>
              <a:rPr lang="en-US" sz="2100" b="1" dirty="0"/>
              <a:t>PVEMC (PR12-22-002), </a:t>
            </a:r>
            <a:r>
              <a:rPr lang="en-US" sz="2100" dirty="0"/>
              <a:t>J. Arrington (contact), R. </a:t>
            </a:r>
            <a:r>
              <a:rPr lang="en-US" sz="2100" dirty="0" err="1"/>
              <a:t>Beminiwattha</a:t>
            </a:r>
            <a:r>
              <a:rPr lang="en-US" sz="2100" dirty="0"/>
              <a:t>, D. Gaskell, J. </a:t>
            </a:r>
            <a:r>
              <a:rPr lang="en-US" sz="2100" dirty="0" err="1"/>
              <a:t>Mammei</a:t>
            </a:r>
            <a:r>
              <a:rPr lang="en-US" sz="2100" dirty="0"/>
              <a:t>, P. Reimer; Conditional Approval</a:t>
            </a:r>
          </a:p>
          <a:p>
            <a:endParaRPr lang="en-US" sz="2100" dirty="0"/>
          </a:p>
          <a:p>
            <a:endParaRPr lang="en-US" sz="2100" dirty="0"/>
          </a:p>
          <a:p>
            <a:pPr marL="0" indent="0">
              <a:buNone/>
            </a:pPr>
            <a:r>
              <a:rPr lang="en-US" sz="2100" dirty="0"/>
              <a:t>                Details please see:            </a:t>
            </a:r>
            <a:r>
              <a:rPr lang="en-US" sz="2100" dirty="0">
                <a:hlinkClick r:id="rId2"/>
              </a:rPr>
              <a:t>https://solid.jlab.org/experiments.html</a:t>
            </a:r>
            <a:r>
              <a:rPr lang="en-US" sz="2100" dirty="0"/>
              <a:t>. 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57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p15="http://schemas.microsoft.com/office/powerpoint/2012/main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901147" y="86618"/>
            <a:ext cx="771606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strike="noStrike" spc="-1" dirty="0">
                <a:ea typeface="DejaVu Sans"/>
              </a:rPr>
              <a:t>Approved </a:t>
            </a:r>
            <a:r>
              <a:rPr lang="en-US" sz="3200" strike="noStrike" spc="-1" dirty="0" err="1">
                <a:ea typeface="DejaVu Sans"/>
              </a:rPr>
              <a:t>SoLID</a:t>
            </a:r>
            <a:r>
              <a:rPr lang="en-US" sz="3200" strike="noStrike" spc="-1" dirty="0">
                <a:ea typeface="DejaVu Sans"/>
              </a:rPr>
              <a:t> Run-Group Experiments</a:t>
            </a:r>
            <a:endParaRPr lang="en-US" sz="3200" strike="noStrike" spc="-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F668D1-5F5C-BC79-0192-94312E7B9C08}"/>
              </a:ext>
            </a:extLst>
          </p:cNvPr>
          <p:cNvSpPr txBox="1">
            <a:spLocks/>
          </p:cNvSpPr>
          <p:nvPr/>
        </p:nvSpPr>
        <p:spPr>
          <a:xfrm>
            <a:off x="456093" y="769257"/>
            <a:ext cx="9442649" cy="64153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2000" b="1" dirty="0">
                <a:solidFill>
                  <a:srgbClr val="FF0000"/>
                </a:solidFill>
              </a:rPr>
              <a:t>GPDs:</a:t>
            </a:r>
            <a:r>
              <a:rPr lang="en-US" sz="2000" b="1" dirty="0">
                <a:solidFill>
                  <a:srgbClr val="0070C0"/>
                </a:solidFill>
              </a:rPr>
              <a:t>			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    TCS (pol beam on </a:t>
            </a:r>
            <a:r>
              <a:rPr lang="en-US" sz="1800" b="1" dirty="0" err="1">
                <a:solidFill>
                  <a:srgbClr val="FF0000"/>
                </a:solidFill>
              </a:rPr>
              <a:t>unpol</a:t>
            </a:r>
            <a:r>
              <a:rPr lang="en-US" sz="1800" b="1" dirty="0">
                <a:solidFill>
                  <a:srgbClr val="FF0000"/>
                </a:solidFill>
              </a:rPr>
              <a:t> LH2), </a:t>
            </a:r>
            <a:r>
              <a:rPr lang="en-US" sz="1800" dirty="0"/>
              <a:t>M. </a:t>
            </a:r>
            <a:r>
              <a:rPr lang="en-US" sz="1800" dirty="0" err="1"/>
              <a:t>Beor</a:t>
            </a:r>
            <a:r>
              <a:rPr lang="en-US" sz="1800" dirty="0"/>
              <a:t>, P. Nadel-</a:t>
            </a:r>
            <a:r>
              <a:rPr lang="en-US" sz="1800" dirty="0" err="1"/>
              <a:t>Turonski</a:t>
            </a:r>
            <a:r>
              <a:rPr lang="en-US" sz="1800" dirty="0"/>
              <a:t>, J. Zhang, Z. W. Zhao (contact)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    DVMP (</a:t>
            </a:r>
            <a:r>
              <a:rPr lang="en-US" sz="1800" b="1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800" b="1" dirty="0">
                <a:solidFill>
                  <a:srgbClr val="FF0000"/>
                </a:solidFill>
              </a:rPr>
              <a:t>- production on T-He3),  </a:t>
            </a:r>
            <a:r>
              <a:rPr lang="en-US" sz="1800" dirty="0"/>
              <a:t>G. Huber (contact), Z. Ahmed, Z. Ye </a:t>
            </a:r>
          </a:p>
          <a:p>
            <a:endParaRPr lang="en-US" sz="18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SIDIS-TMD:</a:t>
            </a:r>
          </a:p>
          <a:p>
            <a:pPr marL="0" indent="0">
              <a:buNone/>
            </a:pPr>
            <a:r>
              <a:rPr lang="en-US" sz="1800" b="1" dirty="0"/>
              <a:t>    SIDIS-</a:t>
            </a:r>
            <a:r>
              <a:rPr lang="en-US" sz="1800" b="1" dirty="0" err="1"/>
              <a:t>dihadron</a:t>
            </a:r>
            <a:r>
              <a:rPr lang="en-US" sz="1800" b="1" dirty="0"/>
              <a:t> (T-He3), </a:t>
            </a:r>
            <a:r>
              <a:rPr lang="en-US" sz="1800" spc="-1" dirty="0"/>
              <a:t>J. P. Chen, A. </a:t>
            </a:r>
            <a:r>
              <a:rPr lang="en-US" sz="1800" spc="-1" dirty="0" err="1"/>
              <a:t>Courtoy</a:t>
            </a:r>
            <a:r>
              <a:rPr lang="en-US" sz="1800" spc="-1" dirty="0"/>
              <a:t>, H. Gao, Z. Xiao, </a:t>
            </a:r>
            <a:r>
              <a:rPr lang="en-US" sz="1800" spc="-1" dirty="0" err="1"/>
              <a:t>J.Zhang</a:t>
            </a:r>
            <a:r>
              <a:rPr lang="en-US" sz="1800" spc="-1" dirty="0"/>
              <a:t> (contact)</a:t>
            </a:r>
            <a:endParaRPr lang="en-US" sz="1800" b="1" spc="-1" dirty="0"/>
          </a:p>
          <a:p>
            <a:pPr marL="0" indent="0">
              <a:buNone/>
            </a:pPr>
            <a:r>
              <a:rPr lang="en-US" sz="1800" b="1" spc="-1" dirty="0"/>
              <a:t>   </a:t>
            </a:r>
            <a:r>
              <a:rPr lang="en-US" sz="1800" b="1" dirty="0"/>
              <a:t> SIDIS-Kaon (T-He3), </a:t>
            </a:r>
            <a:r>
              <a:rPr lang="en-US" sz="1800" dirty="0"/>
              <a:t>T. Liu, S. Park, Y. Wang, </a:t>
            </a:r>
            <a:r>
              <a:rPr lang="en-US" sz="1800" spc="-1" dirty="0"/>
              <a:t>Z. Ye (contact), Z. Zhao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Spin:</a:t>
            </a:r>
          </a:p>
          <a:p>
            <a:pPr marL="0" indent="0">
              <a:buNone/>
            </a:pPr>
            <a:r>
              <a:rPr lang="en-US" sz="1800" b="1" dirty="0"/>
              <a:t>    A-y: (</a:t>
            </a:r>
            <a:r>
              <a:rPr lang="en-US" sz="1800" b="1" dirty="0" err="1"/>
              <a:t>unpol</a:t>
            </a:r>
            <a:r>
              <a:rPr lang="en-US" sz="1800" b="1" dirty="0"/>
              <a:t> beam on T-He3/T-P</a:t>
            </a:r>
            <a:r>
              <a:rPr lang="en-US" sz="1800" dirty="0"/>
              <a:t>), T. </a:t>
            </a:r>
            <a:r>
              <a:rPr lang="en-US" sz="1800" dirty="0" err="1"/>
              <a:t>Averett</a:t>
            </a:r>
            <a:r>
              <a:rPr lang="en-US" sz="1800" dirty="0"/>
              <a:t> (contact), A. </a:t>
            </a:r>
            <a:r>
              <a:rPr lang="en-US" sz="1800" dirty="0" err="1"/>
              <a:t>Camsonne</a:t>
            </a:r>
            <a:r>
              <a:rPr lang="en-US" sz="1800" dirty="0"/>
              <a:t>, X. Jiang, N. Liyanage</a:t>
            </a:r>
          </a:p>
          <a:p>
            <a:pPr marL="0" indent="0">
              <a:buNone/>
            </a:pPr>
            <a:r>
              <a:rPr lang="en-US" sz="1800" b="1" dirty="0"/>
              <a:t>    g2n/d2n(pol beam on T-He3/L-He3), </a:t>
            </a:r>
            <a:r>
              <a:rPr lang="en-US" sz="1800" dirty="0"/>
              <a:t>C. Peng, Y, Tian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0070C0"/>
                </a:solidFill>
              </a:rPr>
              <a:t>LOI’s: 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DDVCS,</a:t>
            </a:r>
            <a:r>
              <a:rPr lang="en-US" sz="1800" dirty="0"/>
              <a:t> Polarized PVDIS, C3 Coupling, Tensor Polarized Deuteron, …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   Details please see:            </a:t>
            </a:r>
            <a:r>
              <a:rPr lang="en-US" sz="1800" dirty="0">
                <a:hlinkClick r:id="rId2"/>
              </a:rPr>
              <a:t>https://solid.jlab.org/experiments.html</a:t>
            </a:r>
            <a:r>
              <a:rPr lang="en-US" sz="1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932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p15="http://schemas.microsoft.com/office/powerpoint/2012/main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49293"/>
            <a:ext cx="9599760" cy="60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3600" strike="noStrike" spc="-1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415E-718E-B346-A806-7F6EBCF7E6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27017" y="2897134"/>
            <a:ext cx="8945743" cy="121919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600" dirty="0"/>
              <a:t>2. </a:t>
            </a:r>
            <a:r>
              <a:rPr lang="en-US" sz="3600" dirty="0" err="1"/>
              <a:t>SoLID</a:t>
            </a:r>
            <a:r>
              <a:rPr lang="en-US" sz="3600" dirty="0"/>
              <a:t> GPD Program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FDE8-7A99-C74B-86BF-B46E27E5B735}"/>
              </a:ext>
            </a:extLst>
          </p:cNvPr>
          <p:cNvSpPr/>
          <p:nvPr/>
        </p:nvSpPr>
        <p:spPr>
          <a:xfrm>
            <a:off x="0" y="7315200"/>
            <a:ext cx="360749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64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48883</TotalTime>
  <Words>2918</Words>
  <Application>Microsoft Macintosh PowerPoint</Application>
  <PresentationFormat>Custom</PresentationFormat>
  <Paragraphs>399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PingFangSC-Regular</vt:lpstr>
      <vt:lpstr>Arial</vt:lpstr>
      <vt:lpstr>Arial</vt:lpstr>
      <vt:lpstr>ARiel</vt:lpstr>
      <vt:lpstr>Avenir</vt:lpstr>
      <vt:lpstr>Calibri</vt:lpstr>
      <vt:lpstr>Calibri Light</vt:lpstr>
      <vt:lpstr>Cambria Math</vt:lpstr>
      <vt:lpstr>Comic Sans MS</vt:lpstr>
      <vt:lpstr>Garamond</vt:lpstr>
      <vt:lpstr>Helvetica</vt:lpstr>
      <vt:lpstr>Noto Sans Symbols</vt:lpstr>
      <vt:lpstr>Roboto</vt:lpstr>
      <vt:lpstr>Symbol</vt:lpstr>
      <vt:lpstr>Times New Roman</vt:lpstr>
      <vt:lpstr>Wingdings</vt:lpstr>
      <vt:lpstr>Office Theme</vt:lpstr>
      <vt:lpstr>Custom Design</vt:lpstr>
      <vt:lpstr>1_Custom Design</vt:lpstr>
      <vt:lpstr>Simple Light</vt:lpstr>
      <vt:lpstr>Equation</vt:lpstr>
      <vt:lpstr>PowerPoint Presentation</vt:lpstr>
      <vt:lpstr>PowerPoint Presentation</vt:lpstr>
      <vt:lpstr>PowerPoint Presentation</vt:lpstr>
      <vt:lpstr>SoLID@JLab: QCD Intensity Frontier</vt:lpstr>
      <vt:lpstr>PowerPoint Presentation</vt:lpstr>
      <vt:lpstr>SoLID Physics and Project Development</vt:lpstr>
      <vt:lpstr>PowerPoint Presentation</vt:lpstr>
      <vt:lpstr>PowerPoint Presentation</vt:lpstr>
      <vt:lpstr>PowerPoint Presentation</vt:lpstr>
      <vt:lpstr>PowerPoint Presentation</vt:lpstr>
      <vt:lpstr>SoLID DVMP on Transversely Polarized n/3He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J/y and TCS Experiments</vt:lpstr>
      <vt:lpstr>PowerPoint Presentation</vt:lpstr>
      <vt:lpstr>PowerPoint Presentation</vt:lpstr>
      <vt:lpstr>PowerPoint Presentation</vt:lpstr>
      <vt:lpstr>Double Deeply Virtual Compton Scattering with SoLID</vt:lpstr>
      <vt:lpstr>PowerPoint Presentation</vt:lpstr>
      <vt:lpstr>Tagging u-Channel DVCS with SoLID    (B. Li)</vt:lpstr>
      <vt:lpstr>PowerPoint Presentation</vt:lpstr>
      <vt:lpstr>PowerPoint Presentation</vt:lpstr>
      <vt:lpstr>PowerPoint Presentation</vt:lpstr>
      <vt:lpstr>SoLID Equipment/Collaboration Development</vt:lpstr>
      <vt:lpstr>PowerPoint Presentation</vt:lpstr>
      <vt:lpstr>SoLID Recent Developments and Outlook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xz5y </dc:creator>
  <dc:description/>
  <cp:lastModifiedBy>Jian-Ping Chen</cp:lastModifiedBy>
  <cp:revision>839</cp:revision>
  <cp:lastPrinted>2021-03-01T22:05:56Z</cp:lastPrinted>
  <dcterms:created xsi:type="dcterms:W3CDTF">2010-10-20T16:35:23Z</dcterms:created>
  <dcterms:modified xsi:type="dcterms:W3CDTF">2023-08-11T02:26:21Z</dcterms:modified>
  <dc:language>en-US</dc:language>
</cp:coreProperties>
</file>