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09" r:id="rId2"/>
    <p:sldMasterId id="2147483710" r:id="rId3"/>
    <p:sldMasterId id="2147483711" r:id="rId4"/>
    <p:sldMasterId id="2147483712" r:id="rId5"/>
  </p:sldMasterIdLst>
  <p:notesMasterIdLst>
    <p:notesMasterId r:id="rId22"/>
  </p:notesMasterIdLst>
  <p:sldIdLst>
    <p:sldId id="256" r:id="rId6"/>
    <p:sldId id="360" r:id="rId7"/>
    <p:sldId id="345" r:id="rId8"/>
    <p:sldId id="347" r:id="rId9"/>
    <p:sldId id="343" r:id="rId10"/>
    <p:sldId id="361" r:id="rId11"/>
    <p:sldId id="298" r:id="rId12"/>
    <p:sldId id="362" r:id="rId13"/>
    <p:sldId id="329" r:id="rId14"/>
    <p:sldId id="349" r:id="rId15"/>
    <p:sldId id="350" r:id="rId16"/>
    <p:sldId id="355" r:id="rId17"/>
    <p:sldId id="358" r:id="rId18"/>
    <p:sldId id="351" r:id="rId19"/>
    <p:sldId id="354" r:id="rId20"/>
    <p:sldId id="359" r:id="rId21"/>
  </p:sldIdLst>
  <p:sldSz cx="10080625" cy="5670550"/>
  <p:notesSz cx="7772400" cy="10058400"/>
  <p:embeddedFontLst>
    <p:embeddedFont>
      <p:font typeface="Arial Unicode MS" panose="020B0604020202020204" pitchFamily="34" charset="-128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BF"/>
    <a:srgbClr val="136B50"/>
    <a:srgbClr val="009850"/>
    <a:srgbClr val="009896"/>
    <a:srgbClr val="009860"/>
    <a:srgbClr val="0432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12"/>
    <p:restoredTop sz="96341"/>
  </p:normalViewPr>
  <p:slideViewPr>
    <p:cSldViewPr snapToGrid="0">
      <p:cViewPr varScale="1">
        <p:scale>
          <a:sx n="88" d="100"/>
          <a:sy n="88" d="100"/>
        </p:scale>
        <p:origin x="184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98" d="100"/>
          <a:sy n="198" d="100"/>
        </p:scale>
        <p:origin x="936" y="-26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0829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423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459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8701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8962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847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6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8" name="Google Shape;2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119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59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041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6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981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9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6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8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0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1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1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2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2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2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2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2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5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7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9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60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0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6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6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1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6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2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3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4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64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5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5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65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5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5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3" name="Google Shape;163;p4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4" name="Google Shape;214;p5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6"/>
          <p:cNvSpPr txBox="1"/>
          <p:nvPr/>
        </p:nvSpPr>
        <p:spPr>
          <a:xfrm>
            <a:off x="79735" y="203006"/>
            <a:ext cx="9793882" cy="113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0D1F63"/>
                </a:solidFill>
              </a:rPr>
              <a:t>Modeling Meson Structure: </a:t>
            </a:r>
          </a:p>
          <a:p>
            <a:pPr algn="ctr"/>
            <a:r>
              <a:rPr lang="en-US" sz="4000" b="1" dirty="0">
                <a:solidFill>
                  <a:srgbClr val="0D1F63"/>
                </a:solidFill>
              </a:rPr>
              <a:t>Form Factors to GPDs</a:t>
            </a:r>
          </a:p>
        </p:txBody>
      </p:sp>
      <p:sp>
        <p:nvSpPr>
          <p:cNvPr id="268" name="Google Shape;268;p66"/>
          <p:cNvSpPr txBox="1"/>
          <p:nvPr/>
        </p:nvSpPr>
        <p:spPr>
          <a:xfrm>
            <a:off x="2124000" y="1729626"/>
            <a:ext cx="5760000" cy="1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Adnan Bashir</a:t>
            </a:r>
            <a:endParaRPr sz="3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66"/>
          <p:cNvCxnSpPr/>
          <p:nvPr/>
        </p:nvCxnSpPr>
        <p:spPr>
          <a:xfrm>
            <a:off x="1224000" y="1428720"/>
            <a:ext cx="7560000" cy="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0" name="Google Shape;270;p66"/>
          <p:cNvSpPr txBox="1"/>
          <p:nvPr/>
        </p:nvSpPr>
        <p:spPr>
          <a:xfrm>
            <a:off x="3616960" y="5218851"/>
            <a:ext cx="6350000" cy="3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D1F63"/>
                </a:solidFill>
              </a:rPr>
              <a:t>August</a:t>
            </a:r>
            <a:r>
              <a:rPr lang="en-US" sz="1600" b="0" i="0" u="none" strike="noStrike" cap="none" dirty="0">
                <a:solidFill>
                  <a:srgbClr val="0D1F6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rgbClr val="0D1F63"/>
                </a:solidFill>
              </a:rPr>
              <a:t>7-11</a:t>
            </a:r>
            <a:r>
              <a:rPr lang="en-US" sz="1600" b="0" i="0" u="none" strike="noStrike" cap="none" dirty="0">
                <a:solidFill>
                  <a:srgbClr val="0D1F63"/>
                </a:solidFill>
                <a:latin typeface="Arial"/>
                <a:ea typeface="Arial"/>
                <a:cs typeface="Arial"/>
                <a:sym typeface="Arial"/>
              </a:rPr>
              <a:t>, 2023, </a:t>
            </a:r>
            <a:r>
              <a:rPr lang="en-US" sz="1600" dirty="0">
                <a:solidFill>
                  <a:srgbClr val="0D1F63"/>
                </a:solidFill>
              </a:rPr>
              <a:t>Thomas Jefferson National Accelerator Facility </a:t>
            </a:r>
          </a:p>
        </p:txBody>
      </p:sp>
      <p:sp>
        <p:nvSpPr>
          <p:cNvPr id="273" name="Google Shape;273;p66"/>
          <p:cNvSpPr txBox="1"/>
          <p:nvPr/>
        </p:nvSpPr>
        <p:spPr>
          <a:xfrm>
            <a:off x="1361872" y="2755455"/>
            <a:ext cx="7256834" cy="128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9211E"/>
                </a:solidFill>
              </a:rPr>
              <a:t>Institute of Physics and Mathematics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9211E"/>
                </a:solidFill>
              </a:rPr>
              <a:t>University of Michoacán, Morelia, Michoacán, Mexico</a:t>
            </a:r>
            <a:r>
              <a:rPr lang="en-US" sz="1800" b="0" strike="noStrike" dirty="0">
                <a:solidFill>
                  <a:srgbClr val="C9211E"/>
                </a:solidFill>
                <a:sym typeface="Aria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 dirty="0">
                <a:solidFill>
                  <a:srgbClr val="0432FF"/>
                </a:solidFill>
                <a:sym typeface="Arial"/>
              </a:rPr>
              <a:t>Visiting Scientist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432FF"/>
                </a:solidFill>
              </a:rPr>
              <a:t>Jefferson Laboratory, Newport News, Virginia, USA</a:t>
            </a:r>
            <a:r>
              <a:rPr lang="en-US" sz="1800" b="0" strike="noStrike" dirty="0">
                <a:solidFill>
                  <a:srgbClr val="0432FF"/>
                </a:solidFill>
                <a:sym typeface="Arial"/>
              </a:rPr>
              <a:t>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2BC9293-026E-5C92-8DFC-B66E929ABA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2682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X"/>
          </a:p>
        </p:txBody>
      </p:sp>
      <p:pic>
        <p:nvPicPr>
          <p:cNvPr id="1036" name="Picture 12" descr="Universidad Michoacana de San Nicolás de Hidalgo - Wikiwand">
            <a:extLst>
              <a:ext uri="{FF2B5EF4-FFF2-40B4-BE49-F238E27FC236}">
                <a16:creationId xmlns:a16="http://schemas.microsoft.com/office/drawing/2014/main" id="{DAB0D875-15A9-D7D1-DA46-34DC5D67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2699"/>
            <a:ext cx="1323307" cy="14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9A0A5A-F46B-E136-3881-6946FDA04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729" y="4299491"/>
            <a:ext cx="4931511" cy="651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  <p:bldP spid="268" grpId="0"/>
      <p:bldP spid="270" grpId="0"/>
      <p:bldP spid="2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18E84-0D70-C318-7325-4E01268A7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969" y="1063910"/>
            <a:ext cx="3759510" cy="2305753"/>
          </a:xfrm>
          <a:prstGeom prst="rect">
            <a:avLst/>
          </a:prstGeom>
        </p:spPr>
      </p:pic>
      <p:sp>
        <p:nvSpPr>
          <p:cNvPr id="348" name="Google Shape;348;p70"/>
          <p:cNvSpPr/>
          <p:nvPr/>
        </p:nvSpPr>
        <p:spPr>
          <a:xfrm>
            <a:off x="165535" y="-2160"/>
            <a:ext cx="854005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From the</a:t>
            </a:r>
            <a:r>
              <a:rPr lang="en-US" sz="3200" b="1" strike="noStrik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GPDs </a:t>
            </a:r>
            <a:r>
              <a:rPr lang="en-US" sz="32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 the PDFs</a:t>
            </a:r>
            <a:endParaRPr sz="3200" b="0" strike="noStrik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D7D315-0509-4A3A-E605-B654A1BC7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9" y="1010624"/>
            <a:ext cx="3172550" cy="21598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3ABE5A-2350-1741-1845-A33801714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5" y="3427727"/>
            <a:ext cx="3280044" cy="2242823"/>
          </a:xfrm>
          <a:prstGeom prst="rect">
            <a:avLst/>
          </a:prstGeom>
        </p:spPr>
      </p:pic>
      <p:sp>
        <p:nvSpPr>
          <p:cNvPr id="34" name="Google Shape;347;p70">
            <a:extLst>
              <a:ext uri="{FF2B5EF4-FFF2-40B4-BE49-F238E27FC236}">
                <a16:creationId xmlns:a16="http://schemas.microsoft.com/office/drawing/2014/main" id="{101B446D-3D57-4C0E-EAA4-6CC72882F3BB}"/>
              </a:ext>
            </a:extLst>
          </p:cNvPr>
          <p:cNvSpPr/>
          <p:nvPr/>
        </p:nvSpPr>
        <p:spPr>
          <a:xfrm>
            <a:off x="3333766" y="3481106"/>
            <a:ext cx="3031086" cy="700000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31;p69">
            <a:extLst>
              <a:ext uri="{FF2B5EF4-FFF2-40B4-BE49-F238E27FC236}">
                <a16:creationId xmlns:a16="http://schemas.microsoft.com/office/drawing/2014/main" id="{1235F355-EE9F-1388-56E6-F46D4B4B4385}"/>
              </a:ext>
            </a:extLst>
          </p:cNvPr>
          <p:cNvSpPr/>
          <p:nvPr/>
        </p:nvSpPr>
        <p:spPr>
          <a:xfrm>
            <a:off x="3349529" y="2725008"/>
            <a:ext cx="2936919" cy="6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DGLAP Evolution Equations</a:t>
            </a:r>
            <a:endParaRPr sz="2000" b="0" strike="noStrike" dirty="0">
              <a:sym typeface="Arial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72C967B-BF24-7F75-BDE9-0A194233E606}"/>
              </a:ext>
            </a:extLst>
          </p:cNvPr>
          <p:cNvSpPr/>
          <p:nvPr/>
        </p:nvSpPr>
        <p:spPr>
          <a:xfrm>
            <a:off x="4499996" y="1392984"/>
            <a:ext cx="737024" cy="344826"/>
          </a:xfrm>
          <a:prstGeom prst="rightArrow">
            <a:avLst/>
          </a:prstGeom>
          <a:solidFill>
            <a:srgbClr val="009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BEB046-D2AA-1237-B3ED-DF549B71294D}"/>
              </a:ext>
            </a:extLst>
          </p:cNvPr>
          <p:cNvSpPr txBox="1"/>
          <p:nvPr/>
        </p:nvSpPr>
        <p:spPr>
          <a:xfrm>
            <a:off x="3373092" y="3577245"/>
            <a:ext cx="3023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L. Albino</a:t>
            </a:r>
            <a:r>
              <a:rPr lang="en-US" dirty="0"/>
              <a:t>, M. Higuera, K. Raya, AB</a:t>
            </a:r>
          </a:p>
          <a:p>
            <a:pPr algn="ctr"/>
            <a:r>
              <a:rPr lang="en-US" dirty="0"/>
              <a:t>Phys. Rev. D 106 (2022) 3, 034003 </a:t>
            </a:r>
            <a:endParaRPr lang="en-MX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C07CBE68-DC2B-57A5-C01B-98E8CF2DC89C}"/>
              </a:ext>
            </a:extLst>
          </p:cNvPr>
          <p:cNvSpPr/>
          <p:nvPr/>
        </p:nvSpPr>
        <p:spPr>
          <a:xfrm>
            <a:off x="4527040" y="4386253"/>
            <a:ext cx="737024" cy="344826"/>
          </a:xfrm>
          <a:prstGeom prst="rightArrow">
            <a:avLst/>
          </a:prstGeom>
          <a:solidFill>
            <a:srgbClr val="009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56F45-360B-7ABA-A3D7-F6D73ACB3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322" y="2074778"/>
            <a:ext cx="2458088" cy="4528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96F884-E4C2-1C69-4495-C4AF8DF4E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2625" y="3415798"/>
            <a:ext cx="3543307" cy="22507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FDF840-DDE8-6FC8-B239-9BD2AAB2D1F9}"/>
              </a:ext>
            </a:extLst>
          </p:cNvPr>
          <p:cNvSpPr txBox="1"/>
          <p:nvPr/>
        </p:nvSpPr>
        <p:spPr>
          <a:xfrm>
            <a:off x="3054582" y="4818199"/>
            <a:ext cx="3407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Aicher</a:t>
            </a:r>
            <a:r>
              <a:rPr lang="en-US" dirty="0"/>
              <a:t> et. al. </a:t>
            </a:r>
          </a:p>
          <a:p>
            <a:pPr algn="ctr"/>
            <a:r>
              <a:rPr lang="en-US" dirty="0"/>
              <a:t>Phys. Rev. Lett. 105, 252003 (2010)</a:t>
            </a:r>
            <a:endParaRPr lang="en-MX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9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34" grpId="0" animBg="1"/>
      <p:bldP spid="35" grpId="0"/>
      <p:bldP spid="7" grpId="0" animBg="1"/>
      <p:bldP spid="29" grpId="0"/>
      <p:bldP spid="3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47;p70">
            <a:extLst>
              <a:ext uri="{FF2B5EF4-FFF2-40B4-BE49-F238E27FC236}">
                <a16:creationId xmlns:a16="http://schemas.microsoft.com/office/drawing/2014/main" id="{D238C560-16DB-75D8-4439-83E6EC7A9E30}"/>
              </a:ext>
            </a:extLst>
          </p:cNvPr>
          <p:cNvSpPr/>
          <p:nvPr/>
        </p:nvSpPr>
        <p:spPr>
          <a:xfrm>
            <a:off x="27710" y="1085444"/>
            <a:ext cx="10010159" cy="700000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347;p70">
            <a:extLst>
              <a:ext uri="{FF2B5EF4-FFF2-40B4-BE49-F238E27FC236}">
                <a16:creationId xmlns:a16="http://schemas.microsoft.com/office/drawing/2014/main" id="{55E30154-11DC-7FDF-94AB-A339108295E7}"/>
              </a:ext>
            </a:extLst>
          </p:cNvPr>
          <p:cNvSpPr/>
          <p:nvPr/>
        </p:nvSpPr>
        <p:spPr>
          <a:xfrm>
            <a:off x="35228" y="1935137"/>
            <a:ext cx="10010159" cy="630516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165534" y="-2160"/>
            <a:ext cx="9546501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Completing the Cycle </a:t>
            </a:r>
            <a:r>
              <a:rPr lang="en-US" sz="3200" b="1" dirty="0">
                <a:solidFill>
                  <a:srgbClr val="C00000"/>
                </a:solidFill>
              </a:rPr>
              <a:t>– Back to Form Factors</a:t>
            </a:r>
            <a:endParaRPr sz="3200" b="0" strike="noStrike" dirty="0">
              <a:solidFill>
                <a:srgbClr val="C00000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194292C-BBDE-E3A1-85B9-EA9ACDF5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4E5891-9742-E48E-30F4-F8FE89DC1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40" y="2627449"/>
            <a:ext cx="4344907" cy="2987123"/>
          </a:xfrm>
          <a:prstGeom prst="rect">
            <a:avLst/>
          </a:prstGeom>
        </p:spPr>
      </p:pic>
      <p:sp>
        <p:nvSpPr>
          <p:cNvPr id="9" name="Google Shape;351;p70">
            <a:extLst>
              <a:ext uri="{FF2B5EF4-FFF2-40B4-BE49-F238E27FC236}">
                <a16:creationId xmlns:a16="http://schemas.microsoft.com/office/drawing/2014/main" id="{DCF962F7-7004-9AB2-C48F-C26A3DA56BCB}"/>
              </a:ext>
            </a:extLst>
          </p:cNvPr>
          <p:cNvSpPr txBox="1"/>
          <p:nvPr/>
        </p:nvSpPr>
        <p:spPr>
          <a:xfrm>
            <a:off x="76794" y="1912467"/>
            <a:ext cx="10080625" cy="69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810"/>
            </a:pPr>
            <a:r>
              <a:rPr lang="en-US" sz="1800" dirty="0"/>
              <a:t>Such an exercise provides stringent constraints on the efficacy of the </a:t>
            </a:r>
            <a:r>
              <a:rPr lang="en-US" sz="1800" b="1" dirty="0">
                <a:solidFill>
                  <a:srgbClr val="C00000"/>
                </a:solidFill>
              </a:rPr>
              <a:t>algebraic model</a:t>
            </a:r>
            <a:r>
              <a:rPr lang="en-US" sz="1800" dirty="0"/>
              <a:t> we have constructed by direct comparison with the refined calculation of these </a:t>
            </a:r>
            <a:r>
              <a:rPr lang="en-US" sz="1800" b="1" dirty="0">
                <a:solidFill>
                  <a:srgbClr val="C00000"/>
                </a:solidFill>
              </a:rPr>
              <a:t>form factors.</a:t>
            </a:r>
            <a:endParaRPr lang="en-US" sz="1800" b="0" strike="noStrik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F8622CE-0BB0-7E4E-EA36-57DF23616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455" y="2629888"/>
            <a:ext cx="4389241" cy="2984684"/>
          </a:xfrm>
          <a:prstGeom prst="rect">
            <a:avLst/>
          </a:prstGeom>
        </p:spPr>
      </p:pic>
      <p:sp>
        <p:nvSpPr>
          <p:cNvPr id="2" name="Google Shape;351;p70">
            <a:extLst>
              <a:ext uri="{FF2B5EF4-FFF2-40B4-BE49-F238E27FC236}">
                <a16:creationId xmlns:a16="http://schemas.microsoft.com/office/drawing/2014/main" id="{BEBD26F4-6397-B7D1-03CA-7C2CFAC90F52}"/>
              </a:ext>
            </a:extLst>
          </p:cNvPr>
          <p:cNvSpPr txBox="1"/>
          <p:nvPr/>
        </p:nvSpPr>
        <p:spPr>
          <a:xfrm>
            <a:off x="35233" y="1095039"/>
            <a:ext cx="9827687" cy="67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810"/>
            </a:pPr>
            <a:r>
              <a:rPr lang="en-US" sz="1800" dirty="0"/>
              <a:t>The </a:t>
            </a:r>
            <a:r>
              <a:rPr lang="en-US" sz="1800" b="1" dirty="0">
                <a:solidFill>
                  <a:srgbClr val="C00000"/>
                </a:solidFill>
              </a:rPr>
              <a:t>electromagnetic form factors</a:t>
            </a:r>
            <a:r>
              <a:rPr lang="en-US" sz="1800" dirty="0"/>
              <a:t> using our </a:t>
            </a:r>
            <a:r>
              <a:rPr lang="en-US" sz="1800" b="1" dirty="0">
                <a:solidFill>
                  <a:srgbClr val="C00000"/>
                </a:solidFill>
              </a:rPr>
              <a:t>algebraic model</a:t>
            </a:r>
            <a:r>
              <a:rPr lang="en-US" sz="1800" dirty="0"/>
              <a:t> can be obtained either through the knowledge of the </a:t>
            </a:r>
            <a:r>
              <a:rPr lang="en-US" sz="1800" b="1" dirty="0">
                <a:solidFill>
                  <a:srgbClr val="C00000"/>
                </a:solidFill>
              </a:rPr>
              <a:t>GPDs</a:t>
            </a:r>
            <a:r>
              <a:rPr lang="en-US" sz="1800" dirty="0"/>
              <a:t> or the direct evaluation of the </a:t>
            </a:r>
            <a:r>
              <a:rPr lang="en-US" sz="1800" b="1" dirty="0">
                <a:solidFill>
                  <a:srgbClr val="C00000"/>
                </a:solidFill>
              </a:rPr>
              <a:t>triangle diagram</a:t>
            </a:r>
            <a:r>
              <a:rPr lang="en-US" sz="1800" dirty="0"/>
              <a:t>. </a:t>
            </a:r>
            <a:endParaRPr lang="en-US" sz="1800" b="0" strike="noStrike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96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48" grpId="0"/>
      <p:bldP spid="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47;p70">
            <a:extLst>
              <a:ext uri="{FF2B5EF4-FFF2-40B4-BE49-F238E27FC236}">
                <a16:creationId xmlns:a16="http://schemas.microsoft.com/office/drawing/2014/main" id="{D238C560-16DB-75D8-4439-83E6EC7A9E30}"/>
              </a:ext>
            </a:extLst>
          </p:cNvPr>
          <p:cNvSpPr/>
          <p:nvPr/>
        </p:nvSpPr>
        <p:spPr>
          <a:xfrm>
            <a:off x="201362" y="1065542"/>
            <a:ext cx="9414456" cy="1006091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351;p70">
            <a:extLst>
              <a:ext uri="{FF2B5EF4-FFF2-40B4-BE49-F238E27FC236}">
                <a16:creationId xmlns:a16="http://schemas.microsoft.com/office/drawing/2014/main" id="{BEBD26F4-6397-B7D1-03CA-7C2CFAC90F52}"/>
              </a:ext>
            </a:extLst>
          </p:cNvPr>
          <p:cNvSpPr txBox="1"/>
          <p:nvPr/>
        </p:nvSpPr>
        <p:spPr>
          <a:xfrm>
            <a:off x="215875" y="1095129"/>
            <a:ext cx="9414456" cy="97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810"/>
            </a:pPr>
            <a:r>
              <a:rPr lang="en-US" sz="1800" dirty="0"/>
              <a:t>We can extend this analysis of the </a:t>
            </a:r>
            <a:r>
              <a:rPr lang="en-US" sz="1800" b="1" dirty="0">
                <a:solidFill>
                  <a:srgbClr val="C00000"/>
                </a:solidFill>
              </a:rPr>
              <a:t>Algebraic Model</a:t>
            </a:r>
            <a:r>
              <a:rPr lang="en-US" sz="1800" dirty="0"/>
              <a:t> to compute the </a:t>
            </a:r>
            <a:r>
              <a:rPr lang="en-US" sz="1800" b="1" dirty="0">
                <a:solidFill>
                  <a:srgbClr val="C00000"/>
                </a:solidFill>
              </a:rPr>
              <a:t>pion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electromagnetic form factors</a:t>
            </a:r>
            <a:r>
              <a:rPr lang="en-US" sz="1800" dirty="0"/>
              <a:t> to larger </a:t>
            </a:r>
            <a:r>
              <a:rPr lang="en-US" sz="1800" b="1" dirty="0">
                <a:solidFill>
                  <a:srgbClr val="C00000"/>
                </a:solidFill>
              </a:rPr>
              <a:t>Q</a:t>
            </a:r>
            <a:r>
              <a:rPr lang="en-US" sz="1800" b="1" baseline="30000" dirty="0">
                <a:solidFill>
                  <a:srgbClr val="C00000"/>
                </a:solidFill>
              </a:rPr>
              <a:t>2</a:t>
            </a:r>
            <a:r>
              <a:rPr lang="en-US" sz="1800" dirty="0"/>
              <a:t> range: </a:t>
            </a:r>
            <a:r>
              <a:rPr lang="en-US" sz="1800" b="1" dirty="0">
                <a:solidFill>
                  <a:srgbClr val="C00000"/>
                </a:solidFill>
              </a:rPr>
              <a:t>0-40 GeV</a:t>
            </a:r>
            <a:r>
              <a:rPr lang="en-US" sz="1800" b="1" baseline="30000" dirty="0">
                <a:solidFill>
                  <a:srgbClr val="C00000"/>
                </a:solidFill>
              </a:rPr>
              <a:t>2</a:t>
            </a:r>
            <a:r>
              <a:rPr lang="en-US" sz="1800" dirty="0"/>
              <a:t> which would likely cover the photon </a:t>
            </a:r>
            <a:r>
              <a:rPr lang="en-US" sz="1800" dirty="0" err="1"/>
              <a:t>virtualities</a:t>
            </a:r>
            <a:r>
              <a:rPr lang="en-US" sz="1800" dirty="0"/>
              <a:t> accessible to the </a:t>
            </a:r>
            <a:r>
              <a:rPr lang="en-US" sz="1800" b="1" dirty="0">
                <a:solidFill>
                  <a:srgbClr val="C00000"/>
                </a:solidFill>
              </a:rPr>
              <a:t>JLab12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00000"/>
                </a:solidFill>
              </a:rPr>
              <a:t>JLab22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EIC programs</a:t>
            </a:r>
            <a:r>
              <a:rPr lang="en-US" sz="1800" dirty="0"/>
              <a:t>:  </a:t>
            </a:r>
            <a:endParaRPr lang="en-US" sz="1800" b="0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48" name="Google Shape;348;p70"/>
          <p:cNvSpPr/>
          <p:nvPr/>
        </p:nvSpPr>
        <p:spPr>
          <a:xfrm>
            <a:off x="165534" y="-2160"/>
            <a:ext cx="9546501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Completing the Cycle </a:t>
            </a:r>
            <a:r>
              <a:rPr lang="en-US" sz="3200" b="1" dirty="0">
                <a:solidFill>
                  <a:srgbClr val="C00000"/>
                </a:solidFill>
              </a:rPr>
              <a:t>– Back to Form Factors</a:t>
            </a:r>
            <a:endParaRPr sz="3200" b="0" strike="noStrike" dirty="0">
              <a:solidFill>
                <a:srgbClr val="C00000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194292C-BBDE-E3A1-85B9-EA9ACDF5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042AE-7738-1A65-1221-A287F9E14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743" y="2175773"/>
            <a:ext cx="4767738" cy="3265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78AA05-5D8F-F690-1DCE-DCEDEF499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1" y="2127853"/>
            <a:ext cx="4767738" cy="34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3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47;p70">
            <a:extLst>
              <a:ext uri="{FF2B5EF4-FFF2-40B4-BE49-F238E27FC236}">
                <a16:creationId xmlns:a16="http://schemas.microsoft.com/office/drawing/2014/main" id="{D238C560-16DB-75D8-4439-83E6EC7A9E30}"/>
              </a:ext>
            </a:extLst>
          </p:cNvPr>
          <p:cNvSpPr/>
          <p:nvPr/>
        </p:nvSpPr>
        <p:spPr>
          <a:xfrm>
            <a:off x="196554" y="1094570"/>
            <a:ext cx="9573537" cy="739687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165534" y="-2160"/>
            <a:ext cx="9546501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Completing the Cycle </a:t>
            </a:r>
            <a:r>
              <a:rPr lang="en-US" sz="3200" b="1" dirty="0">
                <a:solidFill>
                  <a:srgbClr val="C00000"/>
                </a:solidFill>
              </a:rPr>
              <a:t>– Back to Form Factors</a:t>
            </a:r>
            <a:endParaRPr sz="3200" b="0" strike="noStrike" dirty="0">
              <a:solidFill>
                <a:srgbClr val="C00000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194292C-BBDE-E3A1-85B9-EA9ACDF5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2" name="Google Shape;351;p70">
            <a:extLst>
              <a:ext uri="{FF2B5EF4-FFF2-40B4-BE49-F238E27FC236}">
                <a16:creationId xmlns:a16="http://schemas.microsoft.com/office/drawing/2014/main" id="{BEBD26F4-6397-B7D1-03CA-7C2CFAC90F52}"/>
              </a:ext>
            </a:extLst>
          </p:cNvPr>
          <p:cNvSpPr txBox="1"/>
          <p:nvPr/>
        </p:nvSpPr>
        <p:spPr>
          <a:xfrm>
            <a:off x="196554" y="1138671"/>
            <a:ext cx="9689189" cy="74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810"/>
            </a:pPr>
            <a:r>
              <a:rPr lang="en-US" sz="1800" dirty="0"/>
              <a:t>There is an analysis underway of the </a:t>
            </a:r>
            <a:r>
              <a:rPr lang="en-US" sz="1800" b="1" dirty="0">
                <a:solidFill>
                  <a:srgbClr val="C00000"/>
                </a:solidFill>
              </a:rPr>
              <a:t>kaon electromagnetic form factor</a:t>
            </a:r>
            <a:r>
              <a:rPr lang="en-US" sz="1800" dirty="0"/>
              <a:t> till </a:t>
            </a:r>
            <a:r>
              <a:rPr lang="en-US" sz="1800" b="1" dirty="0">
                <a:solidFill>
                  <a:srgbClr val="C00000"/>
                </a:solidFill>
              </a:rPr>
              <a:t>5.5 GeV</a:t>
            </a:r>
            <a:r>
              <a:rPr lang="en-US" sz="1800" b="1" baseline="30000" dirty="0">
                <a:solidFill>
                  <a:srgbClr val="C00000"/>
                </a:solidFill>
              </a:rPr>
              <a:t>2</a:t>
            </a:r>
            <a:r>
              <a:rPr lang="en-US" sz="1800" dirty="0"/>
              <a:t> of the data obtained in </a:t>
            </a:r>
            <a:r>
              <a:rPr lang="en-US" sz="1800" b="1" dirty="0" err="1">
                <a:solidFill>
                  <a:srgbClr val="C00000"/>
                </a:solidFill>
              </a:rPr>
              <a:t>JLab</a:t>
            </a:r>
            <a:r>
              <a:rPr lang="en-US" sz="1800" b="1" dirty="0">
                <a:solidFill>
                  <a:srgbClr val="C00000"/>
                </a:solidFill>
              </a:rPr>
              <a:t> E12-09-011 </a:t>
            </a:r>
            <a:r>
              <a:rPr lang="en-US" sz="1800" dirty="0"/>
              <a:t>experiment.</a:t>
            </a:r>
            <a:endParaRPr lang="en-US" sz="1800" b="0" strike="noStrik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CD9C3-C5AA-335B-AF09-22742B96D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214" y="2221025"/>
            <a:ext cx="4946594" cy="3406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FF1106-F2A9-3398-2B73-E28B3D32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3" y="2326900"/>
            <a:ext cx="4577952" cy="3295456"/>
          </a:xfrm>
          <a:prstGeom prst="rect">
            <a:avLst/>
          </a:prstGeom>
        </p:spPr>
      </p:pic>
      <p:sp>
        <p:nvSpPr>
          <p:cNvPr id="9" name="Google Shape;351;p70">
            <a:extLst>
              <a:ext uri="{FF2B5EF4-FFF2-40B4-BE49-F238E27FC236}">
                <a16:creationId xmlns:a16="http://schemas.microsoft.com/office/drawing/2014/main" id="{C92BEBCB-266D-ACA5-8A69-FEE727F0A04B}"/>
              </a:ext>
            </a:extLst>
          </p:cNvPr>
          <p:cNvSpPr txBox="1"/>
          <p:nvPr/>
        </p:nvSpPr>
        <p:spPr>
          <a:xfrm>
            <a:off x="1056793" y="1910219"/>
            <a:ext cx="2612571" cy="34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1600" b="1" dirty="0">
                <a:solidFill>
                  <a:srgbClr val="C00000"/>
                </a:solidFill>
              </a:rPr>
              <a:t>Courtesy Garth Huber</a:t>
            </a:r>
          </a:p>
        </p:txBody>
      </p:sp>
      <p:sp>
        <p:nvSpPr>
          <p:cNvPr id="10" name="Google Shape;351;p70">
            <a:extLst>
              <a:ext uri="{FF2B5EF4-FFF2-40B4-BE49-F238E27FC236}">
                <a16:creationId xmlns:a16="http://schemas.microsoft.com/office/drawing/2014/main" id="{34FC0E1F-19E9-A991-1A54-8F99D5A91C8C}"/>
              </a:ext>
            </a:extLst>
          </p:cNvPr>
          <p:cNvSpPr txBox="1"/>
          <p:nvPr/>
        </p:nvSpPr>
        <p:spPr>
          <a:xfrm>
            <a:off x="6125378" y="1919296"/>
            <a:ext cx="2612571" cy="34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1600" b="1" dirty="0">
                <a:solidFill>
                  <a:srgbClr val="C00000"/>
                </a:solidFill>
              </a:rPr>
              <a:t>Algebraic Model results</a:t>
            </a:r>
          </a:p>
        </p:txBody>
      </p:sp>
    </p:spTree>
    <p:extLst>
      <p:ext uri="{BB962C8B-B14F-4D97-AF65-F5344CB8AC3E}">
        <p14:creationId xmlns:p14="http://schemas.microsoft.com/office/powerpoint/2010/main" val="31138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8" grpId="0"/>
      <p:bldP spid="2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4" y="-2160"/>
            <a:ext cx="9546501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Summary</a:t>
            </a:r>
            <a:r>
              <a:rPr lang="en-US" sz="3200" b="1" dirty="0">
                <a:solidFill>
                  <a:srgbClr val="C00000"/>
                </a:solidFill>
              </a:rPr>
              <a:t> and Outlook</a:t>
            </a:r>
            <a:endParaRPr sz="3200" b="0" strike="noStrike" dirty="0">
              <a:solidFill>
                <a:srgbClr val="C00000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194292C-BBDE-E3A1-85B9-EA9ACDF5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2" name="Google Shape;351;p70">
            <a:extLst>
              <a:ext uri="{FF2B5EF4-FFF2-40B4-BE49-F238E27FC236}">
                <a16:creationId xmlns:a16="http://schemas.microsoft.com/office/drawing/2014/main" id="{BEBD26F4-6397-B7D1-03CA-7C2CFAC90F52}"/>
              </a:ext>
            </a:extLst>
          </p:cNvPr>
          <p:cNvSpPr txBox="1"/>
          <p:nvPr/>
        </p:nvSpPr>
        <p:spPr>
          <a:xfrm>
            <a:off x="35233" y="1095039"/>
            <a:ext cx="10080619" cy="67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The interplay of </a:t>
            </a:r>
            <a:r>
              <a:rPr lang="en-US" sz="1800" b="1" dirty="0">
                <a:solidFill>
                  <a:srgbClr val="C00000"/>
                </a:solidFill>
              </a:rPr>
              <a:t>QCD akin</a:t>
            </a:r>
            <a:r>
              <a:rPr lang="en-US" sz="1800" dirty="0"/>
              <a:t> truncations of </a:t>
            </a:r>
            <a:r>
              <a:rPr lang="en-US" sz="1800" b="1" dirty="0">
                <a:solidFill>
                  <a:srgbClr val="C00000"/>
                </a:solidFill>
              </a:rPr>
              <a:t>Schwinger-Dyson equations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algebraic model</a:t>
            </a:r>
            <a:r>
              <a:rPr lang="en-US" sz="1800" dirty="0"/>
              <a:t> based upon these studies shed important light on the </a:t>
            </a:r>
            <a:r>
              <a:rPr lang="en-US" sz="1800" b="1" dirty="0">
                <a:solidFill>
                  <a:srgbClr val="C00000"/>
                </a:solidFill>
              </a:rPr>
              <a:t>internal structure</a:t>
            </a:r>
            <a:r>
              <a:rPr lang="en-US" sz="1800" dirty="0"/>
              <a:t> of </a:t>
            </a:r>
            <a:r>
              <a:rPr lang="en-US" sz="1800" b="1" dirty="0">
                <a:solidFill>
                  <a:srgbClr val="C00000"/>
                </a:solidFill>
              </a:rPr>
              <a:t>pion</a:t>
            </a:r>
            <a:r>
              <a:rPr lang="en-US" sz="1800" dirty="0"/>
              <a:t> and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kaon</a:t>
            </a:r>
            <a:r>
              <a:rPr lang="en-US" sz="1800" b="1" dirty="0"/>
              <a:t>.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" name="Google Shape;351;p70">
            <a:extLst>
              <a:ext uri="{FF2B5EF4-FFF2-40B4-BE49-F238E27FC236}">
                <a16:creationId xmlns:a16="http://schemas.microsoft.com/office/drawing/2014/main" id="{74FFE564-56C6-494A-579B-F8EB66B3E2D6}"/>
              </a:ext>
            </a:extLst>
          </p:cNvPr>
          <p:cNvSpPr txBox="1"/>
          <p:nvPr/>
        </p:nvSpPr>
        <p:spPr>
          <a:xfrm>
            <a:off x="-6337" y="1787776"/>
            <a:ext cx="10080619" cy="67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b="1" dirty="0">
                <a:solidFill>
                  <a:srgbClr val="C00000"/>
                </a:solidFill>
              </a:rPr>
              <a:t>QCD akin</a:t>
            </a:r>
            <a:r>
              <a:rPr lang="en-US" sz="1800" dirty="0"/>
              <a:t> refined computation of </a:t>
            </a:r>
            <a:r>
              <a:rPr lang="en-US" sz="1800" b="1" dirty="0">
                <a:solidFill>
                  <a:srgbClr val="C00000"/>
                </a:solidFill>
              </a:rPr>
              <a:t>pion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kaon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electromagnetic form factors</a:t>
            </a:r>
            <a:r>
              <a:rPr lang="en-US" sz="1800" dirty="0"/>
              <a:t> at low and intermediate </a:t>
            </a:r>
            <a:r>
              <a:rPr lang="en-US" sz="1800" dirty="0" err="1"/>
              <a:t>virtualities</a:t>
            </a:r>
            <a:r>
              <a:rPr lang="en-US" sz="1800" dirty="0"/>
              <a:t> of the probing photon in electroproduction processes:  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5" name="Google Shape;331;p69">
            <a:extLst>
              <a:ext uri="{FF2B5EF4-FFF2-40B4-BE49-F238E27FC236}">
                <a16:creationId xmlns:a16="http://schemas.microsoft.com/office/drawing/2014/main" id="{0C9BEE31-2987-738F-7A6E-280C9E5B418A}"/>
              </a:ext>
            </a:extLst>
          </p:cNvPr>
          <p:cNvSpPr/>
          <p:nvPr/>
        </p:nvSpPr>
        <p:spPr>
          <a:xfrm>
            <a:off x="1108358" y="2593862"/>
            <a:ext cx="8118763" cy="46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/>
              <a:t>A. Miramontes AB, K. Raya, P. </a:t>
            </a:r>
            <a:r>
              <a:rPr lang="en-US" dirty="0" err="1"/>
              <a:t>Roig</a:t>
            </a:r>
            <a:r>
              <a:rPr lang="en-US" dirty="0"/>
              <a:t>, Phys. Rev. D 105 (2022) 7, 074013</a:t>
            </a:r>
          </a:p>
          <a:p>
            <a:pPr algn="ctr"/>
            <a:r>
              <a:rPr lang="en-US" dirty="0"/>
              <a:t>L. Chang, I.C. </a:t>
            </a:r>
            <a:r>
              <a:rPr lang="en-US" dirty="0" err="1"/>
              <a:t>Cloët</a:t>
            </a:r>
            <a:r>
              <a:rPr lang="en-US" dirty="0"/>
              <a:t>, C.D. Roberts, S.M. Schmidt, P.C. Tandy, Phys. Rev. Lett. 111 (2013) 14, 141802</a:t>
            </a:r>
            <a:br>
              <a:rPr lang="en-US" dirty="0"/>
            </a:br>
            <a:endParaRPr lang="en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buAutoNum type="alphaUcPeriod"/>
            </a:pP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Google Shape;351;p70">
            <a:extLst>
              <a:ext uri="{FF2B5EF4-FFF2-40B4-BE49-F238E27FC236}">
                <a16:creationId xmlns:a16="http://schemas.microsoft.com/office/drawing/2014/main" id="{91FCEBDD-FB93-77F1-8A79-CCF0F01D4460}"/>
              </a:ext>
            </a:extLst>
          </p:cNvPr>
          <p:cNvSpPr txBox="1"/>
          <p:nvPr/>
        </p:nvSpPr>
        <p:spPr>
          <a:xfrm>
            <a:off x="7513" y="4406311"/>
            <a:ext cx="1008061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More recently, </a:t>
            </a:r>
            <a:r>
              <a:rPr lang="en-US" sz="1800" b="1" dirty="0">
                <a:solidFill>
                  <a:srgbClr val="C00000"/>
                </a:solidFill>
              </a:rPr>
              <a:t>pion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kaon form factors</a:t>
            </a:r>
            <a:r>
              <a:rPr lang="en-US" sz="1800" dirty="0"/>
              <a:t> have been computed in the the </a:t>
            </a:r>
            <a:r>
              <a:rPr lang="en-US" sz="1800" b="1" dirty="0">
                <a:solidFill>
                  <a:srgbClr val="C00000"/>
                </a:solidFill>
              </a:rPr>
              <a:t>time-like region</a:t>
            </a:r>
            <a:r>
              <a:rPr lang="en-US" sz="1800" dirty="0"/>
              <a:t>   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4" name="Google Shape;331;p69">
            <a:extLst>
              <a:ext uri="{FF2B5EF4-FFF2-40B4-BE49-F238E27FC236}">
                <a16:creationId xmlns:a16="http://schemas.microsoft.com/office/drawing/2014/main" id="{3B056D8E-39FD-6BE1-0CB0-F9274814A3D3}"/>
              </a:ext>
            </a:extLst>
          </p:cNvPr>
          <p:cNvSpPr/>
          <p:nvPr/>
        </p:nvSpPr>
        <p:spPr>
          <a:xfrm>
            <a:off x="678872" y="4893741"/>
            <a:ext cx="8534393" cy="46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/>
              <a:t>A.S. Miramontes, H. </a:t>
            </a:r>
            <a:r>
              <a:rPr lang="en-US" dirty="0" err="1"/>
              <a:t>Sanchis</a:t>
            </a:r>
            <a:r>
              <a:rPr lang="en-US" dirty="0"/>
              <a:t> </a:t>
            </a:r>
            <a:r>
              <a:rPr lang="en-US" dirty="0" err="1"/>
              <a:t>Alepuz</a:t>
            </a:r>
            <a:r>
              <a:rPr lang="en-US" dirty="0"/>
              <a:t>, R. </a:t>
            </a:r>
            <a:r>
              <a:rPr lang="en-US" dirty="0" err="1"/>
              <a:t>Alkofer</a:t>
            </a:r>
            <a:r>
              <a:rPr lang="en-US" dirty="0"/>
              <a:t>, Phys. Rev. D 103 (2021) 11, 116006</a:t>
            </a:r>
          </a:p>
          <a:p>
            <a:pPr lvl="0" algn="ctr"/>
            <a:r>
              <a:rPr lang="en-US" dirty="0"/>
              <a:t>A.S. Miramontes, AB, Phys. Rev. D 107 (2023) 1, 014016 </a:t>
            </a:r>
            <a:br>
              <a:rPr lang="en-US" dirty="0"/>
            </a:b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Google Shape;351;p70">
            <a:extLst>
              <a:ext uri="{FF2B5EF4-FFF2-40B4-BE49-F238E27FC236}">
                <a16:creationId xmlns:a16="http://schemas.microsoft.com/office/drawing/2014/main" id="{04300D3C-45D9-D3AE-EB3D-D475E8D76EC7}"/>
              </a:ext>
            </a:extLst>
          </p:cNvPr>
          <p:cNvSpPr txBox="1"/>
          <p:nvPr/>
        </p:nvSpPr>
        <p:spPr>
          <a:xfrm>
            <a:off x="21368" y="3187075"/>
            <a:ext cx="10080619" cy="67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Results for the </a:t>
            </a:r>
            <a:r>
              <a:rPr lang="en-US" sz="1800" b="1" dirty="0">
                <a:solidFill>
                  <a:srgbClr val="C00000"/>
                </a:solidFill>
              </a:rPr>
              <a:t>pion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electromagnetic form factor</a:t>
            </a:r>
            <a:r>
              <a:rPr lang="en-US" sz="1800" dirty="0"/>
              <a:t> at large photon </a:t>
            </a:r>
            <a:r>
              <a:rPr lang="en-US" sz="1800" dirty="0" err="1"/>
              <a:t>virtualities</a:t>
            </a:r>
            <a:r>
              <a:rPr lang="en-US" sz="1800" dirty="0"/>
              <a:t> accessible to the potential </a:t>
            </a:r>
            <a:r>
              <a:rPr lang="en-US" sz="1800" b="1" dirty="0">
                <a:solidFill>
                  <a:srgbClr val="C00000"/>
                </a:solidFill>
              </a:rPr>
              <a:t>22GeV upgrade</a:t>
            </a:r>
            <a:r>
              <a:rPr lang="en-US" sz="1800" dirty="0"/>
              <a:t> of the </a:t>
            </a:r>
            <a:r>
              <a:rPr lang="en-US" sz="1800" b="1" dirty="0" err="1">
                <a:solidFill>
                  <a:srgbClr val="C00000"/>
                </a:solidFill>
              </a:rPr>
              <a:t>JLab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EIC</a:t>
            </a:r>
            <a:r>
              <a:rPr lang="en-US" sz="1800" dirty="0"/>
              <a:t> are also available:  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9" name="Google Shape;331;p69">
            <a:extLst>
              <a:ext uri="{FF2B5EF4-FFF2-40B4-BE49-F238E27FC236}">
                <a16:creationId xmlns:a16="http://schemas.microsoft.com/office/drawing/2014/main" id="{4A4A1C1B-2957-9C52-F81D-FC327F58765F}"/>
              </a:ext>
            </a:extLst>
          </p:cNvPr>
          <p:cNvSpPr/>
          <p:nvPr/>
        </p:nvSpPr>
        <p:spPr>
          <a:xfrm>
            <a:off x="1260758" y="3923908"/>
            <a:ext cx="8118763" cy="46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dirty="0"/>
              <a:t>L. Chang, I.C. </a:t>
            </a:r>
            <a:r>
              <a:rPr lang="en-US" dirty="0" err="1"/>
              <a:t>Cloët</a:t>
            </a:r>
            <a:r>
              <a:rPr lang="en-US" dirty="0"/>
              <a:t>, C.D. Roberts, S.M. Schmidt, P.C. Tandy, Phys. Rev. Lett. 111 (2013) 14, 141802</a:t>
            </a:r>
            <a:br>
              <a:rPr lang="en-US" dirty="0"/>
            </a:br>
            <a:r>
              <a:rPr lang="en-US" dirty="0"/>
              <a:t>J. Arrington, et al. (Feb 23, 2021, </a:t>
            </a:r>
            <a:r>
              <a:rPr lang="en-US" dirty="0" err="1"/>
              <a:t>J.Phys</a:t>
            </a:r>
            <a:r>
              <a:rPr lang="en-US" dirty="0"/>
              <a:t>. G 48 (2021) 7, 075106 </a:t>
            </a:r>
          </a:p>
        </p:txBody>
      </p:sp>
    </p:spTree>
    <p:extLst>
      <p:ext uri="{BB962C8B-B14F-4D97-AF65-F5344CB8AC3E}">
        <p14:creationId xmlns:p14="http://schemas.microsoft.com/office/powerpoint/2010/main" val="38857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2" grpId="0"/>
      <p:bldP spid="3" grpId="0"/>
      <p:bldP spid="5" grpId="0"/>
      <p:bldP spid="13" grpId="0"/>
      <p:bldP spid="14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4" y="-2160"/>
            <a:ext cx="9546501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Summary</a:t>
            </a:r>
            <a:r>
              <a:rPr lang="en-US" sz="3200" b="1" dirty="0">
                <a:solidFill>
                  <a:srgbClr val="C00000"/>
                </a:solidFill>
              </a:rPr>
              <a:t> and Outlook</a:t>
            </a:r>
            <a:endParaRPr sz="3200" b="0" strike="noStrike" dirty="0">
              <a:solidFill>
                <a:srgbClr val="C00000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2" name="Google Shape;351;p70">
            <a:extLst>
              <a:ext uri="{FF2B5EF4-FFF2-40B4-BE49-F238E27FC236}">
                <a16:creationId xmlns:a16="http://schemas.microsoft.com/office/drawing/2014/main" id="{BEBD26F4-6397-B7D1-03CA-7C2CFAC90F52}"/>
              </a:ext>
            </a:extLst>
          </p:cNvPr>
          <p:cNvSpPr txBox="1"/>
          <p:nvPr/>
        </p:nvSpPr>
        <p:spPr>
          <a:xfrm>
            <a:off x="35233" y="1039620"/>
            <a:ext cx="10080619" cy="95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Carefully constructed </a:t>
            </a:r>
            <a:r>
              <a:rPr lang="en-US" sz="1800" b="1" dirty="0">
                <a:solidFill>
                  <a:srgbClr val="C00000"/>
                </a:solidFill>
              </a:rPr>
              <a:t>Algebraic Models </a:t>
            </a:r>
            <a:r>
              <a:rPr lang="en-US" sz="1800" dirty="0"/>
              <a:t>can enable computation of the </a:t>
            </a:r>
            <a:r>
              <a:rPr lang="en-US" sz="1800" b="1" dirty="0">
                <a:solidFill>
                  <a:srgbClr val="C00000"/>
                </a:solidFill>
              </a:rPr>
              <a:t>GPDs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00000"/>
                </a:solidFill>
              </a:rPr>
              <a:t>PDFs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EFF</a:t>
            </a:r>
          </a:p>
          <a:p>
            <a:pPr lvl="0">
              <a:buSzPts val="810"/>
            </a:pPr>
            <a:r>
              <a:rPr lang="en-US" sz="1800" dirty="0"/>
              <a:t>     with relative ease while mimicking the reliability of </a:t>
            </a:r>
            <a:r>
              <a:rPr lang="en-US" sz="1800" b="1" dirty="0">
                <a:solidFill>
                  <a:srgbClr val="C00000"/>
                </a:solidFill>
              </a:rPr>
              <a:t>QCD akin</a:t>
            </a:r>
            <a:r>
              <a:rPr lang="en-US" sz="1800" dirty="0"/>
              <a:t> refined truncations of</a:t>
            </a:r>
          </a:p>
          <a:p>
            <a:pPr lvl="0">
              <a:buSzPts val="810"/>
            </a:pPr>
            <a:r>
              <a:rPr lang="en-US" sz="1800" dirty="0"/>
              <a:t>     </a:t>
            </a:r>
            <a:r>
              <a:rPr lang="en-US" sz="1800" b="1" dirty="0">
                <a:solidFill>
                  <a:srgbClr val="C00000"/>
                </a:solidFill>
              </a:rPr>
              <a:t>Schwinger-Dyson equations</a:t>
            </a:r>
            <a:r>
              <a:rPr lang="en-US" sz="1800" dirty="0"/>
              <a:t>.  </a:t>
            </a:r>
            <a:endParaRPr lang="en-US" sz="1800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3" name="Google Shape;351;p70">
            <a:extLst>
              <a:ext uri="{FF2B5EF4-FFF2-40B4-BE49-F238E27FC236}">
                <a16:creationId xmlns:a16="http://schemas.microsoft.com/office/drawing/2014/main" id="{91FCEBDD-FB93-77F1-8A79-CCF0F01D4460}"/>
              </a:ext>
            </a:extLst>
          </p:cNvPr>
          <p:cNvSpPr txBox="1"/>
          <p:nvPr/>
        </p:nvSpPr>
        <p:spPr>
          <a:xfrm>
            <a:off x="7513" y="2272788"/>
            <a:ext cx="10080619" cy="676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Despite these encouraging results and synergy with experimental endeavors at </a:t>
            </a:r>
            <a:r>
              <a:rPr lang="en-US" sz="1800" b="1" dirty="0" err="1">
                <a:solidFill>
                  <a:srgbClr val="C00000"/>
                </a:solidFill>
              </a:rPr>
              <a:t>JLab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EIC</a:t>
            </a:r>
            <a:r>
              <a:rPr lang="en-US" sz="1800" dirty="0"/>
              <a:t>, further improvements and extensions in the </a:t>
            </a:r>
            <a:r>
              <a:rPr lang="en-US" sz="1800" b="1" dirty="0">
                <a:solidFill>
                  <a:srgbClr val="C00000"/>
                </a:solidFill>
              </a:rPr>
              <a:t>continuum QCD approach</a:t>
            </a:r>
            <a:r>
              <a:rPr lang="en-US" sz="1800" dirty="0"/>
              <a:t> are desirable. 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A9711-12B2-F7CB-D300-7441977E586D}"/>
              </a:ext>
            </a:extLst>
          </p:cNvPr>
          <p:cNvSpPr txBox="1"/>
          <p:nvPr/>
        </p:nvSpPr>
        <p:spPr>
          <a:xfrm>
            <a:off x="1842660" y="1961511"/>
            <a:ext cx="61791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L. Albino, M. Higuera, K. Raya, AB Phys. Rev. D 106 (2022) 3, 034003</a:t>
            </a:r>
          </a:p>
        </p:txBody>
      </p:sp>
      <p:sp>
        <p:nvSpPr>
          <p:cNvPr id="9" name="Google Shape;351;p70">
            <a:extLst>
              <a:ext uri="{FF2B5EF4-FFF2-40B4-BE49-F238E27FC236}">
                <a16:creationId xmlns:a16="http://schemas.microsoft.com/office/drawing/2014/main" id="{476287B8-185A-C712-48B0-C20910F07283}"/>
              </a:ext>
            </a:extLst>
          </p:cNvPr>
          <p:cNvSpPr txBox="1"/>
          <p:nvPr/>
        </p:nvSpPr>
        <p:spPr>
          <a:xfrm>
            <a:off x="7510" y="2905126"/>
            <a:ext cx="10080619" cy="919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More work into the theoretical foundations of the truncations involved at the level of the </a:t>
            </a:r>
            <a:r>
              <a:rPr lang="en-US" sz="1800" b="1" dirty="0">
                <a:solidFill>
                  <a:srgbClr val="C00000"/>
                </a:solidFill>
              </a:rPr>
              <a:t>Green functions</a:t>
            </a:r>
            <a:r>
              <a:rPr lang="en-US" sz="1800" dirty="0"/>
              <a:t> of the fundamental degrees of freedom, i.e., </a:t>
            </a:r>
            <a:r>
              <a:rPr lang="en-US" sz="1800" b="1" dirty="0">
                <a:solidFill>
                  <a:srgbClr val="C00000"/>
                </a:solidFill>
              </a:rPr>
              <a:t>quarks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00000"/>
                </a:solidFill>
              </a:rPr>
              <a:t>gluons</a:t>
            </a:r>
            <a:r>
              <a:rPr lang="en-US" sz="1800" dirty="0">
                <a:solidFill>
                  <a:schemeClr val="tx1"/>
                </a:solidFill>
              </a:rPr>
              <a:t>, as well as 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quark-gluon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gluon-gluon</a:t>
            </a:r>
            <a:r>
              <a:rPr lang="en-US" sz="1800" dirty="0"/>
              <a:t> interactions continues vigorously.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0" name="Google Shape;351;p70">
            <a:extLst>
              <a:ext uri="{FF2B5EF4-FFF2-40B4-BE49-F238E27FC236}">
                <a16:creationId xmlns:a16="http://schemas.microsoft.com/office/drawing/2014/main" id="{B28CEB8D-F4E0-B0BE-ABC9-49E9BC360DBB}"/>
              </a:ext>
            </a:extLst>
          </p:cNvPr>
          <p:cNvSpPr txBox="1"/>
          <p:nvPr/>
        </p:nvSpPr>
        <p:spPr>
          <a:xfrm>
            <a:off x="-5882" y="3870528"/>
            <a:ext cx="10080619" cy="126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b="1" dirty="0">
                <a:solidFill>
                  <a:srgbClr val="C00000"/>
                </a:solidFill>
              </a:rPr>
              <a:t>Schwinger-Dyson equations </a:t>
            </a:r>
            <a:r>
              <a:rPr lang="en-US" sz="1800" dirty="0"/>
              <a:t>have also been of substantial success in the studies of </a:t>
            </a:r>
            <a:r>
              <a:rPr lang="en-US" sz="1800" b="1" dirty="0">
                <a:solidFill>
                  <a:srgbClr val="C00000"/>
                </a:solidFill>
              </a:rPr>
              <a:t>baryons</a:t>
            </a:r>
            <a:r>
              <a:rPr lang="en-US" sz="1800" dirty="0"/>
              <a:t> such as the </a:t>
            </a:r>
            <a:r>
              <a:rPr lang="en-US" sz="1800" b="1" dirty="0">
                <a:solidFill>
                  <a:srgbClr val="C00000"/>
                </a:solidFill>
              </a:rPr>
              <a:t>transition form factors</a:t>
            </a:r>
            <a:r>
              <a:rPr lang="en-US" sz="1800" dirty="0"/>
              <a:t> of </a:t>
            </a:r>
            <a:r>
              <a:rPr lang="en-US" sz="1800" b="1" dirty="0">
                <a:solidFill>
                  <a:srgbClr val="C00000"/>
                </a:solidFill>
              </a:rPr>
              <a:t>nucleon</a:t>
            </a:r>
            <a:r>
              <a:rPr lang="en-US" sz="1800" dirty="0"/>
              <a:t> to its </a:t>
            </a:r>
            <a:r>
              <a:rPr lang="en-US" sz="1800" b="1" dirty="0">
                <a:solidFill>
                  <a:srgbClr val="C00000"/>
                </a:solidFill>
              </a:rPr>
              <a:t>excited states</a:t>
            </a:r>
            <a:r>
              <a:rPr lang="en-US" sz="1800" dirty="0"/>
              <a:t> which is a hallmark of </a:t>
            </a:r>
            <a:r>
              <a:rPr lang="en-US" sz="1800" b="1" dirty="0">
                <a:solidFill>
                  <a:srgbClr val="C00000"/>
                </a:solidFill>
              </a:rPr>
              <a:t>CLAS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00000"/>
                </a:solidFill>
              </a:rPr>
              <a:t>CLAS12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CLAS22</a:t>
            </a:r>
            <a:r>
              <a:rPr lang="en-US" sz="1800" dirty="0"/>
              <a:t> programs at </a:t>
            </a:r>
            <a:r>
              <a:rPr lang="en-US" sz="1800" b="1" dirty="0" err="1">
                <a:solidFill>
                  <a:srgbClr val="C00000"/>
                </a:solidFill>
              </a:rPr>
              <a:t>JLab</a:t>
            </a:r>
            <a:r>
              <a:rPr lang="en-US" sz="1800" dirty="0"/>
              <a:t> and hold the promise to offer a reliable tool for the future </a:t>
            </a:r>
            <a:r>
              <a:rPr lang="en-US" sz="1800" b="1" dirty="0" err="1">
                <a:solidFill>
                  <a:srgbClr val="C00000"/>
                </a:solidFill>
              </a:rPr>
              <a:t>JLab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EIC era</a:t>
            </a:r>
            <a:r>
              <a:rPr lang="en-US" sz="1800" dirty="0"/>
              <a:t> research into the heart of </a:t>
            </a:r>
            <a:r>
              <a:rPr lang="en-US" sz="1800" b="1" dirty="0">
                <a:solidFill>
                  <a:srgbClr val="C00000"/>
                </a:solidFill>
              </a:rPr>
              <a:t>hadronic matter</a:t>
            </a:r>
            <a:r>
              <a:rPr lang="en-US" sz="1800" dirty="0"/>
              <a:t>.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357CE-D847-E736-AEA4-E6120F36CBBA}"/>
              </a:ext>
            </a:extLst>
          </p:cNvPr>
          <p:cNvSpPr txBox="1"/>
          <p:nvPr/>
        </p:nvSpPr>
        <p:spPr>
          <a:xfrm>
            <a:off x="1937004" y="5089336"/>
            <a:ext cx="6179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"Strong Interaction Physics at the Luminosity Frontier with 22 GeV Electrons at Jefferson Lab", A. </a:t>
            </a:r>
            <a:r>
              <a:rPr lang="en-US" dirty="0" err="1"/>
              <a:t>Accardi</a:t>
            </a:r>
            <a:r>
              <a:rPr lang="en-US" dirty="0"/>
              <a:t>, et. al., e-Print: 2306.09360 [</a:t>
            </a:r>
            <a:r>
              <a:rPr lang="en-US" dirty="0" err="1"/>
              <a:t>nucl</a:t>
            </a:r>
            <a:r>
              <a:rPr lang="en-US" dirty="0"/>
              <a:t>-ex]</a:t>
            </a:r>
          </a:p>
        </p:txBody>
      </p:sp>
    </p:spTree>
    <p:extLst>
      <p:ext uri="{BB962C8B-B14F-4D97-AF65-F5344CB8AC3E}">
        <p14:creationId xmlns:p14="http://schemas.microsoft.com/office/powerpoint/2010/main" val="18159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2" grpId="0"/>
      <p:bldP spid="13" grpId="0"/>
      <p:bldP spid="7" grpId="0"/>
      <p:bldP spid="9" grpId="0"/>
      <p:bldP spid="1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5" name="Google Shape;348;p70">
            <a:extLst>
              <a:ext uri="{FF2B5EF4-FFF2-40B4-BE49-F238E27FC236}">
                <a16:creationId xmlns:a16="http://schemas.microsoft.com/office/drawing/2014/main" id="{262FC328-7CB3-1CEE-63B7-10F6D3D4A29B}"/>
              </a:ext>
            </a:extLst>
          </p:cNvPr>
          <p:cNvSpPr/>
          <p:nvPr/>
        </p:nvSpPr>
        <p:spPr>
          <a:xfrm>
            <a:off x="2084484" y="2189409"/>
            <a:ext cx="5642841" cy="83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</a:rPr>
              <a:t>Thank you for your attention</a:t>
            </a:r>
            <a:endParaRPr sz="3200" b="0" strike="noStrike" dirty="0">
              <a:solidFill>
                <a:srgbClr val="C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53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2C19768-A2AC-EF3C-D491-7CB93D41E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276" y="3968230"/>
            <a:ext cx="2231064" cy="1723665"/>
          </a:xfrm>
          <a:prstGeom prst="rect">
            <a:avLst/>
          </a:prstGeom>
        </p:spPr>
      </p:pic>
      <p:sp>
        <p:nvSpPr>
          <p:cNvPr id="348" name="Google Shape;348;p70"/>
          <p:cNvSpPr/>
          <p:nvPr/>
        </p:nvSpPr>
        <p:spPr>
          <a:xfrm>
            <a:off x="165535" y="-2160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</a:rPr>
              <a:t>Generalized </a:t>
            </a:r>
            <a:r>
              <a:rPr lang="en-US" sz="3600" b="1" dirty="0">
                <a:solidFill>
                  <a:srgbClr val="C00000"/>
                </a:solidFill>
              </a:rPr>
              <a:t>Parton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9850"/>
                </a:solidFill>
              </a:rPr>
              <a:t>Distributions </a:t>
            </a:r>
            <a:r>
              <a:rPr lang="en-US" sz="3600" b="1" dirty="0">
                <a:solidFill>
                  <a:srgbClr val="C00000"/>
                </a:solidFill>
              </a:rPr>
              <a:t>(G</a:t>
            </a:r>
            <a:r>
              <a:rPr lang="en-US" sz="3600" b="1" dirty="0">
                <a:solidFill>
                  <a:srgbClr val="00B050"/>
                </a:solidFill>
              </a:rPr>
              <a:t>P</a:t>
            </a:r>
            <a:r>
              <a:rPr lang="en-US" sz="3600" b="1" dirty="0">
                <a:solidFill>
                  <a:srgbClr val="002060"/>
                </a:solidFill>
              </a:rPr>
              <a:t>D</a:t>
            </a:r>
            <a:r>
              <a:rPr lang="en-US" sz="3600" b="1" dirty="0">
                <a:solidFill>
                  <a:srgbClr val="0070C0"/>
                </a:solidFill>
              </a:rPr>
              <a:t>s</a:t>
            </a:r>
            <a:r>
              <a:rPr lang="en-US" sz="3600" b="1" dirty="0">
                <a:solidFill>
                  <a:srgbClr val="C00000"/>
                </a:solidFill>
              </a:rPr>
              <a:t>)</a:t>
            </a:r>
            <a:endParaRPr sz="3200" b="0" strike="noStrike" dirty="0">
              <a:solidFill>
                <a:srgbClr val="C00000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32" y="-25052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67C30B-A7DD-8D8C-B1B0-E70C8CC48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30" b="-853"/>
          <a:stretch/>
        </p:blipFill>
        <p:spPr>
          <a:xfrm>
            <a:off x="6516911" y="986888"/>
            <a:ext cx="2527313" cy="30462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57A792-FA56-C4C8-6BF3-DCEEF6580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40" y="3661824"/>
            <a:ext cx="1874871" cy="176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D9E6C0-52A9-A68A-30B2-4DD1E6A37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350" y="3748910"/>
            <a:ext cx="1803400" cy="176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20C205-72A9-DCC9-B23C-00278252B4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51" r="33071" b="5466"/>
          <a:stretch/>
        </p:blipFill>
        <p:spPr>
          <a:xfrm>
            <a:off x="3402076" y="1024133"/>
            <a:ext cx="2650381" cy="2855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2303B0-E499-706B-9A14-730CB3A12E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535" b="7776"/>
          <a:stretch/>
        </p:blipFill>
        <p:spPr>
          <a:xfrm>
            <a:off x="153515" y="1019576"/>
            <a:ext cx="2730863" cy="2785593"/>
          </a:xfrm>
          <a:prstGeom prst="rect">
            <a:avLst/>
          </a:prstGeom>
        </p:spPr>
      </p:pic>
      <p:sp>
        <p:nvSpPr>
          <p:cNvPr id="19" name="Google Shape;331;p69">
            <a:extLst>
              <a:ext uri="{FF2B5EF4-FFF2-40B4-BE49-F238E27FC236}">
                <a16:creationId xmlns:a16="http://schemas.microsoft.com/office/drawing/2014/main" id="{D23D03D2-6A8C-0CE7-CB44-D391E784776A}"/>
              </a:ext>
            </a:extLst>
          </p:cNvPr>
          <p:cNvSpPr/>
          <p:nvPr/>
        </p:nvSpPr>
        <p:spPr>
          <a:xfrm>
            <a:off x="452080" y="5367620"/>
            <a:ext cx="2751612" cy="321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000" dirty="0"/>
              <a:t>Hofstadter, et. al., Phys. Rev. 91, 422 (1953)</a:t>
            </a:r>
          </a:p>
          <a:p>
            <a:pPr lvl="0"/>
            <a:r>
              <a:rPr lang="en-US" sz="1000" dirty="0"/>
              <a:t>Hofstadter, Rev. Mod. Phys. 28, 214 (1956)</a:t>
            </a:r>
            <a:endParaRPr lang="en-MX" sz="1000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Google Shape;331;p69">
            <a:extLst>
              <a:ext uri="{FF2B5EF4-FFF2-40B4-BE49-F238E27FC236}">
                <a16:creationId xmlns:a16="http://schemas.microsoft.com/office/drawing/2014/main" id="{CCB17BEF-E93A-CBB0-3493-9CA5F8C5D1C6}"/>
              </a:ext>
            </a:extLst>
          </p:cNvPr>
          <p:cNvSpPr/>
          <p:nvPr/>
        </p:nvSpPr>
        <p:spPr>
          <a:xfrm>
            <a:off x="3739559" y="5490992"/>
            <a:ext cx="2650381" cy="19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000" dirty="0"/>
              <a:t>Feynman, Phys. Rev. Lett. 23, 1415</a:t>
            </a:r>
            <a:r>
              <a:rPr lang="en-MX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/>
              <a:t>(1969)</a:t>
            </a:r>
            <a:endParaRPr lang="en-MX" sz="1000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47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7;p70">
            <a:extLst>
              <a:ext uri="{FF2B5EF4-FFF2-40B4-BE49-F238E27FC236}">
                <a16:creationId xmlns:a16="http://schemas.microsoft.com/office/drawing/2014/main" id="{51153974-1C5F-DDE3-1847-D6FBDC7332CC}"/>
              </a:ext>
            </a:extLst>
          </p:cNvPr>
          <p:cNvSpPr/>
          <p:nvPr/>
        </p:nvSpPr>
        <p:spPr>
          <a:xfrm>
            <a:off x="185263" y="2002889"/>
            <a:ext cx="5887440" cy="708124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67"/>
          <p:cNvSpPr/>
          <p:nvPr/>
        </p:nvSpPr>
        <p:spPr>
          <a:xfrm>
            <a:off x="215640" y="-9720"/>
            <a:ext cx="7699680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G</a:t>
            </a:r>
            <a:r>
              <a:rPr lang="en-US" sz="3200" b="1" dirty="0">
                <a:solidFill>
                  <a:srgbClr val="00B050"/>
                </a:solidFill>
              </a:rPr>
              <a:t>P</a:t>
            </a:r>
            <a:r>
              <a:rPr lang="en-US" sz="3200" b="1" strike="noStrik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200" b="1" strike="noStrik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2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Footprints of </a:t>
            </a:r>
            <a:r>
              <a:rPr lang="en-US" sz="3200" b="1" dirty="0">
                <a:solidFill>
                  <a:srgbClr val="C00000"/>
                </a:solidFill>
              </a:rPr>
              <a:t>Q</a:t>
            </a:r>
            <a:r>
              <a:rPr lang="en-US" sz="3200" b="1" dirty="0">
                <a:solidFill>
                  <a:srgbClr val="00B050"/>
                </a:solidFill>
              </a:rPr>
              <a:t>C</a:t>
            </a:r>
            <a:r>
              <a:rPr lang="en-US" sz="3200" b="1" dirty="0">
                <a:solidFill>
                  <a:srgbClr val="002060"/>
                </a:solidFill>
              </a:rPr>
              <a:t>D</a:t>
            </a:r>
            <a:endParaRPr sz="3200" b="0" strike="noStrike" dirty="0">
              <a:solidFill>
                <a:srgbClr val="002060"/>
              </a:solidFill>
              <a:sym typeface="Arial"/>
            </a:endParaRPr>
          </a:p>
        </p:txBody>
      </p:sp>
      <p:cxnSp>
        <p:nvCxnSpPr>
          <p:cNvPr id="282" name="Google Shape;282;p67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3" name="Google Shape;283;p67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4" name="Google Shape;284;p67"/>
          <p:cNvSpPr/>
          <p:nvPr/>
        </p:nvSpPr>
        <p:spPr>
          <a:xfrm>
            <a:off x="295561" y="2065398"/>
            <a:ext cx="5887440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800" b="1" strike="noStrike" dirty="0">
                <a:solidFill>
                  <a:srgbClr val="006C3B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800" b="1" strike="noStrike" dirty="0">
                <a:solidFill>
                  <a:srgbClr val="003D73"/>
                </a:solidFill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characterized by two </a:t>
            </a:r>
            <a:r>
              <a:rPr lang="en-US" sz="1800" b="1" strike="noStrike" dirty="0">
                <a:solidFill>
                  <a:srgbClr val="0D1F63"/>
                </a:solidFill>
                <a:latin typeface="Arial"/>
                <a:ea typeface="Arial"/>
                <a:cs typeface="Arial"/>
                <a:sym typeface="Arial"/>
              </a:rPr>
              <a:t>emergent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phenomena:</a:t>
            </a: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3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confinement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emergent hadron mass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EHM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p67"/>
          <p:cNvSpPr/>
          <p:nvPr/>
        </p:nvSpPr>
        <p:spPr>
          <a:xfrm>
            <a:off x="113482" y="2836160"/>
            <a:ext cx="5638616" cy="48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6111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Wingdings" pitchFamily="2" charset="2"/>
              <a:buChar char="Ø"/>
            </a:pPr>
            <a:r>
              <a:rPr lang="en-US" sz="1800" b="0" strike="noStrike" dirty="0">
                <a:latin typeface="Arial"/>
                <a:ea typeface="Arial"/>
                <a:cs typeface="Arial"/>
                <a:sym typeface="Arial"/>
              </a:rPr>
              <a:t>Formation of color-singlet bound states: “</a:t>
            </a:r>
            <a:r>
              <a:rPr lang="en-US" sz="1800" b="1" strike="noStrike" dirty="0">
                <a:solidFill>
                  <a:srgbClr val="0D1F63"/>
                </a:solidFill>
                <a:latin typeface="Arial"/>
                <a:ea typeface="Arial"/>
                <a:cs typeface="Arial"/>
                <a:sym typeface="Arial"/>
              </a:rPr>
              <a:t>Hadrons</a:t>
            </a:r>
            <a:r>
              <a:rPr lang="en-US" sz="1800" b="0" strike="noStrike" dirty="0">
                <a:solidFill>
                  <a:srgbClr val="0D1F6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286" name="Google Shape;286;p67"/>
          <p:cNvSpPr/>
          <p:nvPr/>
        </p:nvSpPr>
        <p:spPr>
          <a:xfrm>
            <a:off x="6225443" y="2261238"/>
            <a:ext cx="3559621" cy="71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61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r>
              <a:rPr lang="en-US" sz="1800" b="0" strike="noStrike" dirty="0">
                <a:latin typeface="Arial"/>
                <a:ea typeface="Arial"/>
                <a:cs typeface="Arial"/>
                <a:sym typeface="Arial"/>
              </a:rPr>
              <a:t>   Emergence of hadron masses </a:t>
            </a:r>
          </a:p>
          <a:p>
            <a:pPr marL="361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r>
              <a:rPr lang="en-US" sz="1800" dirty="0">
                <a:solidFill>
                  <a:srgbClr val="C00000"/>
                </a:solidFill>
              </a:rPr>
              <a:t>   </a:t>
            </a:r>
            <a:r>
              <a:rPr lang="en-US" sz="18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(EHM)</a:t>
            </a:r>
            <a:r>
              <a:rPr lang="en-US" sz="1800" b="0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strike="noStrike" dirty="0">
                <a:latin typeface="Arial"/>
                <a:ea typeface="Arial"/>
                <a:cs typeface="Arial"/>
                <a:sym typeface="Arial"/>
              </a:rPr>
              <a:t>from QCD</a:t>
            </a:r>
            <a:r>
              <a:rPr lang="en-US" sz="1800" b="0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strike="noStrike" dirty="0">
                <a:solidFill>
                  <a:srgbClr val="0D1F63"/>
                </a:solidFill>
                <a:latin typeface="Arial"/>
                <a:ea typeface="Arial"/>
                <a:cs typeface="Arial"/>
                <a:sym typeface="Arial"/>
              </a:rPr>
              <a:t>dynamics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311;p68">
            <a:extLst>
              <a:ext uri="{FF2B5EF4-FFF2-40B4-BE49-F238E27FC236}">
                <a16:creationId xmlns:a16="http://schemas.microsoft.com/office/drawing/2014/main" id="{3B79F074-6F0C-D6C1-2B33-F82A529B46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9114" y="1005120"/>
            <a:ext cx="3602062" cy="1151280"/>
          </a:xfrm>
          <a:prstGeom prst="rect">
            <a:avLst/>
          </a:prstGeom>
          <a:noFill/>
          <a:ln w="28575">
            <a:solidFill>
              <a:srgbClr val="00985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F69C7B-6778-11B5-9656-FF87B7349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148" y="3164410"/>
            <a:ext cx="6314951" cy="24986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820DDB-CCFF-0E4E-0A77-C48DD2F52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58" y="3405225"/>
            <a:ext cx="2046103" cy="2031626"/>
          </a:xfrm>
          <a:prstGeom prst="rect">
            <a:avLst/>
          </a:prstGeom>
        </p:spPr>
      </p:pic>
      <p:sp>
        <p:nvSpPr>
          <p:cNvPr id="2" name="Google Shape;308;p68">
            <a:extLst>
              <a:ext uri="{FF2B5EF4-FFF2-40B4-BE49-F238E27FC236}">
                <a16:creationId xmlns:a16="http://schemas.microsoft.com/office/drawing/2014/main" id="{7BAA528E-50BF-A017-6548-68D42AB5B850}"/>
              </a:ext>
            </a:extLst>
          </p:cNvPr>
          <p:cNvSpPr/>
          <p:nvPr/>
        </p:nvSpPr>
        <p:spPr>
          <a:xfrm>
            <a:off x="208474" y="1086612"/>
            <a:ext cx="6090639" cy="83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3D Structure of Hadrons: </a:t>
            </a:r>
            <a:r>
              <a:rPr lang="en-US" sz="1800" b="1" dirty="0">
                <a:solidFill>
                  <a:srgbClr val="136B50"/>
                </a:solidFill>
              </a:rPr>
              <a:t>Global analysis</a:t>
            </a:r>
            <a:r>
              <a:rPr lang="en-US" sz="1800" dirty="0">
                <a:solidFill>
                  <a:schemeClr val="tx1"/>
                </a:solidFill>
              </a:rPr>
              <a:t> of </a:t>
            </a:r>
            <a:r>
              <a:rPr lang="en-US" sz="1800" b="1" dirty="0">
                <a:solidFill>
                  <a:schemeClr val="tx1"/>
                </a:solidFill>
              </a:rPr>
              <a:t>experimental 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chemeClr val="tx1"/>
                </a:solidFill>
              </a:rPr>
              <a:t>data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/>
              <a:t>discrete </a:t>
            </a:r>
            <a:r>
              <a:rPr lang="en-US" sz="1800" b="1" dirty="0">
                <a:solidFill>
                  <a:srgbClr val="0432BF"/>
                </a:solidFill>
              </a:rPr>
              <a:t>lattice studies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effective field theories</a:t>
            </a:r>
            <a:r>
              <a:rPr lang="en-US" sz="1800" dirty="0">
                <a:solidFill>
                  <a:schemeClr val="tx1"/>
                </a:solidFill>
              </a:rPr>
              <a:t> and</a:t>
            </a:r>
          </a:p>
          <a:p>
            <a:pPr marL="3600" lvl="0" algn="just">
              <a:buSzPts val="1800"/>
            </a:pPr>
            <a:r>
              <a:rPr lang="en-US" sz="1800" dirty="0"/>
              <a:t>continuum </a:t>
            </a:r>
            <a:r>
              <a:rPr lang="en-US" sz="1800" b="1" dirty="0">
                <a:solidFill>
                  <a:srgbClr val="C00000"/>
                </a:solidFill>
              </a:rPr>
              <a:t>Schwinger-Dyson equations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1" grpId="0"/>
      <p:bldP spid="284" grpId="0"/>
      <p:bldP spid="285" grpId="0"/>
      <p:bldP spid="28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47;p70">
            <a:extLst>
              <a:ext uri="{FF2B5EF4-FFF2-40B4-BE49-F238E27FC236}">
                <a16:creationId xmlns:a16="http://schemas.microsoft.com/office/drawing/2014/main" id="{8AE4FDCE-0818-2B9A-E3F7-22F0BB459F5F}"/>
              </a:ext>
            </a:extLst>
          </p:cNvPr>
          <p:cNvSpPr/>
          <p:nvPr/>
        </p:nvSpPr>
        <p:spPr>
          <a:xfrm>
            <a:off x="84550" y="2161830"/>
            <a:ext cx="9838401" cy="593104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47;p70">
            <a:extLst>
              <a:ext uri="{FF2B5EF4-FFF2-40B4-BE49-F238E27FC236}">
                <a16:creationId xmlns:a16="http://schemas.microsoft.com/office/drawing/2014/main" id="{F75D17B3-F711-5867-4852-342321FBA96C}"/>
              </a:ext>
            </a:extLst>
          </p:cNvPr>
          <p:cNvSpPr/>
          <p:nvPr/>
        </p:nvSpPr>
        <p:spPr>
          <a:xfrm>
            <a:off x="91804" y="993441"/>
            <a:ext cx="9838401" cy="593104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68"/>
          <p:cNvSpPr/>
          <p:nvPr/>
        </p:nvSpPr>
        <p:spPr>
          <a:xfrm>
            <a:off x="215640" y="-9720"/>
            <a:ext cx="9385560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From Q</a:t>
            </a:r>
            <a:r>
              <a:rPr lang="en-US" sz="3200" b="1" dirty="0">
                <a:solidFill>
                  <a:srgbClr val="00B050"/>
                </a:solidFill>
              </a:rPr>
              <a:t>C</a:t>
            </a:r>
            <a:r>
              <a:rPr lang="en-US" sz="3200" b="1" dirty="0">
                <a:solidFill>
                  <a:srgbClr val="002060"/>
                </a:solidFill>
              </a:rPr>
              <a:t>D</a:t>
            </a:r>
            <a:r>
              <a:rPr lang="en-US" sz="3200" b="1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CE181E"/>
                </a:solidFill>
              </a:rPr>
              <a:t>to the </a:t>
            </a:r>
            <a:r>
              <a:rPr lang="en-US" sz="3200" b="1" dirty="0">
                <a:solidFill>
                  <a:srgbClr val="002060"/>
                </a:solidFill>
              </a:rPr>
              <a:t>Form Factors</a:t>
            </a:r>
            <a:r>
              <a:rPr lang="en-US" sz="3200" b="1" dirty="0">
                <a:solidFill>
                  <a:srgbClr val="CE181E"/>
                </a:solidFill>
              </a:rPr>
              <a:t> and </a:t>
            </a:r>
            <a:r>
              <a:rPr lang="en-US" sz="3200" b="1" dirty="0">
                <a:solidFill>
                  <a:srgbClr val="C00000"/>
                </a:solidFill>
              </a:rPr>
              <a:t>G</a:t>
            </a:r>
            <a:r>
              <a:rPr lang="en-US" sz="3200" b="1" dirty="0">
                <a:solidFill>
                  <a:srgbClr val="00B050"/>
                </a:solidFill>
              </a:rPr>
              <a:t>P</a:t>
            </a:r>
            <a:r>
              <a:rPr lang="en-US" sz="3200" b="1" strike="noStrik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200" b="1" strike="noStrik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dirty="0">
                <a:solidFill>
                  <a:srgbClr val="CE181E"/>
                </a:solidFill>
              </a:rPr>
              <a:t>  </a:t>
            </a:r>
            <a:endParaRPr sz="3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68"/>
          <p:cNvSpPr/>
          <p:nvPr/>
        </p:nvSpPr>
        <p:spPr>
          <a:xfrm>
            <a:off x="150419" y="1014042"/>
            <a:ext cx="9785065" cy="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Origins of </a:t>
            </a:r>
            <a:r>
              <a:rPr lang="en-US" sz="18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confinement</a:t>
            </a:r>
            <a:r>
              <a:rPr lang="en-US" sz="1800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dynamical chiral symmetry breaking (DCSB)</a:t>
            </a:r>
            <a:r>
              <a:rPr lang="en-US" sz="1800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can be traced back</a:t>
            </a:r>
          </a:p>
          <a:p>
            <a:pPr marL="3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 the Green functions of </a:t>
            </a:r>
            <a:r>
              <a:rPr lang="en-US" sz="18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quarks</a:t>
            </a:r>
            <a:r>
              <a:rPr lang="en-US" sz="1800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gluons</a:t>
            </a:r>
            <a:r>
              <a:rPr lang="en-US" sz="1800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68"/>
          <p:cNvSpPr txBox="1"/>
          <p:nvPr/>
        </p:nvSpPr>
        <p:spPr>
          <a:xfrm>
            <a:off x="57945" y="1558063"/>
            <a:ext cx="10008166" cy="5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These emergent phenomena of </a:t>
            </a:r>
            <a:r>
              <a:rPr lang="en-US" sz="1800" b="1" dirty="0">
                <a:solidFill>
                  <a:srgbClr val="C00000"/>
                </a:solidFill>
              </a:rPr>
              <a:t>QCD</a:t>
            </a:r>
            <a:r>
              <a:rPr lang="en-US" sz="1800" dirty="0"/>
              <a:t>, non-existent in perturbation theory are naturally linked to its </a:t>
            </a:r>
            <a:r>
              <a:rPr lang="en-US" sz="1800" b="1" dirty="0">
                <a:solidFill>
                  <a:srgbClr val="C00000"/>
                </a:solidFill>
              </a:rPr>
              <a:t>non-abelian nature</a:t>
            </a:r>
            <a:r>
              <a:rPr lang="en-US" sz="1800" dirty="0"/>
              <a:t> and infrared enhancement of the </a:t>
            </a:r>
            <a:r>
              <a:rPr lang="en-US" sz="1800" b="1" dirty="0">
                <a:solidFill>
                  <a:srgbClr val="C00000"/>
                </a:solidFill>
              </a:rPr>
              <a:t>strong running coupling</a:t>
            </a:r>
            <a:r>
              <a:rPr lang="en-US" sz="1800" dirty="0"/>
              <a:t>.</a:t>
            </a:r>
            <a:endParaRPr sz="1800" strike="noStrike" dirty="0">
              <a:sym typeface="Arial"/>
            </a:endParaRPr>
          </a:p>
        </p:txBody>
      </p:sp>
      <p:pic>
        <p:nvPicPr>
          <p:cNvPr id="318" name="Google Shape;318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60" y="5375702"/>
            <a:ext cx="3222603" cy="2534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12;p68">
            <a:extLst>
              <a:ext uri="{FF2B5EF4-FFF2-40B4-BE49-F238E27FC236}">
                <a16:creationId xmlns:a16="http://schemas.microsoft.com/office/drawing/2014/main" id="{1BEAB907-EB73-A365-3425-84ABB0B0F21C}"/>
              </a:ext>
            </a:extLst>
          </p:cNvPr>
          <p:cNvSpPr txBox="1"/>
          <p:nvPr/>
        </p:nvSpPr>
        <p:spPr>
          <a:xfrm>
            <a:off x="50691" y="2145888"/>
            <a:ext cx="10008166" cy="5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The effects of of the pattern of </a:t>
            </a:r>
            <a:r>
              <a:rPr lang="en-US" sz="1800" b="1" dirty="0">
                <a:solidFill>
                  <a:srgbClr val="C00000"/>
                </a:solidFill>
              </a:rPr>
              <a:t>DCSB</a:t>
            </a:r>
            <a:r>
              <a:rPr lang="en-US" sz="1800" dirty="0"/>
              <a:t> are traceable in the </a:t>
            </a:r>
            <a:r>
              <a:rPr lang="en-US" sz="1800" b="1" dirty="0">
                <a:solidFill>
                  <a:srgbClr val="C00000"/>
                </a:solidFill>
              </a:rPr>
              <a:t>Q</a:t>
            </a:r>
            <a:r>
              <a:rPr lang="en-US" sz="1800" b="1" baseline="30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 evolution</a:t>
            </a:r>
            <a:r>
              <a:rPr lang="en-US" sz="1800" dirty="0"/>
              <a:t> of the </a:t>
            </a:r>
            <a:r>
              <a:rPr lang="en-US" sz="1800" b="1" dirty="0">
                <a:solidFill>
                  <a:srgbClr val="C00000"/>
                </a:solidFill>
              </a:rPr>
              <a:t>𝜋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K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Bethe-Salpeter Amplitudes (BSAs)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form factors</a:t>
            </a:r>
            <a:r>
              <a:rPr lang="en-US" sz="1800" dirty="0"/>
              <a:t> explored and planned in the </a:t>
            </a:r>
            <a:r>
              <a:rPr lang="en-US" sz="1800" b="1" dirty="0" err="1">
                <a:solidFill>
                  <a:srgbClr val="002060"/>
                </a:solidFill>
              </a:rPr>
              <a:t>JLab</a:t>
            </a:r>
            <a:r>
              <a:rPr lang="en-US" sz="1800" dirty="0"/>
              <a:t> and the </a:t>
            </a:r>
            <a:r>
              <a:rPr lang="en-US" sz="1800" b="1" dirty="0">
                <a:solidFill>
                  <a:srgbClr val="002060"/>
                </a:solidFill>
              </a:rPr>
              <a:t>EIC</a:t>
            </a:r>
            <a:r>
              <a:rPr lang="en-US" sz="1800" dirty="0"/>
              <a:t>.</a:t>
            </a:r>
            <a:endParaRPr sz="1800" strike="noStrike" dirty="0"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9EDA04-A3E2-BFF5-F8E5-40F4E7E38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0" y="3210304"/>
            <a:ext cx="3282772" cy="2126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B9CEEE-7D14-DD31-2696-A4C13BF7F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656" y="2823823"/>
            <a:ext cx="699358" cy="39103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0A2ACD5-792E-8D88-FB26-BCF77208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6078" y="3730776"/>
            <a:ext cx="2451768" cy="1126999"/>
          </a:xfrm>
          <a:prstGeom prst="rect">
            <a:avLst/>
          </a:prstGeom>
          <a:noFill/>
          <a:ln w="38100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347;p70">
            <a:extLst>
              <a:ext uri="{FF2B5EF4-FFF2-40B4-BE49-F238E27FC236}">
                <a16:creationId xmlns:a16="http://schemas.microsoft.com/office/drawing/2014/main" id="{AD0B0DCA-44B9-B81E-3E53-9D8210854DA0}"/>
              </a:ext>
            </a:extLst>
          </p:cNvPr>
          <p:cNvSpPr/>
          <p:nvPr/>
        </p:nvSpPr>
        <p:spPr>
          <a:xfrm>
            <a:off x="3476389" y="5169439"/>
            <a:ext cx="2832084" cy="445218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331;p69">
            <a:extLst>
              <a:ext uri="{FF2B5EF4-FFF2-40B4-BE49-F238E27FC236}">
                <a16:creationId xmlns:a16="http://schemas.microsoft.com/office/drawing/2014/main" id="{1BF718A7-111B-D5A9-7B4A-EAE18579FE2A}"/>
              </a:ext>
            </a:extLst>
          </p:cNvPr>
          <p:cNvSpPr/>
          <p:nvPr/>
        </p:nvSpPr>
        <p:spPr>
          <a:xfrm>
            <a:off x="3562371" y="5247157"/>
            <a:ext cx="2731587" cy="25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Bethe-Salpeter Equation</a:t>
            </a:r>
            <a:endParaRPr sz="1800" b="0" strike="noStrike" dirty="0">
              <a:sym typeface="Arial"/>
            </a:endParaRPr>
          </a:p>
        </p:txBody>
      </p:sp>
      <p:sp>
        <p:nvSpPr>
          <p:cNvPr id="11" name="Google Shape;312;p68">
            <a:extLst>
              <a:ext uri="{FF2B5EF4-FFF2-40B4-BE49-F238E27FC236}">
                <a16:creationId xmlns:a16="http://schemas.microsoft.com/office/drawing/2014/main" id="{79F94ADD-FCA8-754F-47CF-73F6EC46A29B}"/>
              </a:ext>
            </a:extLst>
          </p:cNvPr>
          <p:cNvSpPr txBox="1"/>
          <p:nvPr/>
        </p:nvSpPr>
        <p:spPr>
          <a:xfrm>
            <a:off x="3431745" y="2894296"/>
            <a:ext cx="2988270" cy="5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r>
              <a:rPr lang="en-US" sz="1800" b="1" strike="noStrike" dirty="0">
                <a:solidFill>
                  <a:srgbClr val="C00000"/>
                </a:solidFill>
                <a:sym typeface="Arial"/>
              </a:rPr>
              <a:t>PS-mesons</a:t>
            </a:r>
            <a:r>
              <a:rPr lang="en-US" sz="1800" b="1" strike="noStrike" dirty="0">
                <a:sym typeface="Arial"/>
              </a:rPr>
              <a:t> </a:t>
            </a:r>
            <a:r>
              <a:rPr lang="en-US" sz="1800" strike="noStrike" dirty="0">
                <a:sym typeface="Arial"/>
              </a:rPr>
              <a:t>have </a:t>
            </a:r>
            <a:r>
              <a:rPr lang="en-US" sz="1800" b="1" strike="noStrike" dirty="0">
                <a:solidFill>
                  <a:srgbClr val="C00000"/>
                </a:solidFill>
                <a:sym typeface="Arial"/>
              </a:rPr>
              <a:t>4</a:t>
            </a:r>
            <a:r>
              <a:rPr lang="en-US" sz="1800" strike="noStrike" dirty="0">
                <a:solidFill>
                  <a:srgbClr val="C00000"/>
                </a:solidFill>
                <a:sym typeface="Arial"/>
              </a:rPr>
              <a:t> </a:t>
            </a:r>
            <a:r>
              <a:rPr lang="en-US" sz="1800" b="1" strike="noStrike" dirty="0">
                <a:solidFill>
                  <a:srgbClr val="C00000"/>
                </a:solidFill>
                <a:sym typeface="Arial"/>
              </a:rPr>
              <a:t>BSAs</a:t>
            </a:r>
          </a:p>
          <a:p>
            <a:pPr lvl="0" algn="ctr"/>
            <a:r>
              <a:rPr lang="en-US" sz="1800" b="1" dirty="0">
                <a:solidFill>
                  <a:srgbClr val="C00000"/>
                </a:solidFill>
              </a:rPr>
              <a:t>V-Mesons</a:t>
            </a:r>
            <a:r>
              <a:rPr lang="en-US" sz="1800" b="1" dirty="0"/>
              <a:t> </a:t>
            </a:r>
            <a:r>
              <a:rPr lang="en-US" sz="1800" dirty="0"/>
              <a:t>have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8 BSAs</a:t>
            </a:r>
            <a:endParaRPr lang="en-US" sz="1800" b="1" strike="noStrike" dirty="0">
              <a:solidFill>
                <a:srgbClr val="C00000"/>
              </a:solidFill>
              <a:sym typeface="Arial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C7F172D-BC47-4652-3825-F90AFE05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2" y="3022379"/>
            <a:ext cx="3398833" cy="2405601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305" grpId="0"/>
      <p:bldP spid="308" grpId="0"/>
      <p:bldP spid="312" grpId="0"/>
      <p:bldP spid="4" grpId="0"/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47;p70">
            <a:extLst>
              <a:ext uri="{FF2B5EF4-FFF2-40B4-BE49-F238E27FC236}">
                <a16:creationId xmlns:a16="http://schemas.microsoft.com/office/drawing/2014/main" id="{9FB72992-7BDC-A816-F1EC-216B76C14251}"/>
              </a:ext>
            </a:extLst>
          </p:cNvPr>
          <p:cNvSpPr/>
          <p:nvPr/>
        </p:nvSpPr>
        <p:spPr>
          <a:xfrm>
            <a:off x="193403" y="1080524"/>
            <a:ext cx="9647280" cy="656029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348;p70">
            <a:extLst>
              <a:ext uri="{FF2B5EF4-FFF2-40B4-BE49-F238E27FC236}">
                <a16:creationId xmlns:a16="http://schemas.microsoft.com/office/drawing/2014/main" id="{8B0ECBF4-004C-9E7A-39C4-C0FF4582714E}"/>
              </a:ext>
            </a:extLst>
          </p:cNvPr>
          <p:cNvSpPr/>
          <p:nvPr/>
        </p:nvSpPr>
        <p:spPr>
          <a:xfrm>
            <a:off x="215640" y="-2160"/>
            <a:ext cx="9523446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Mesons:</a:t>
            </a:r>
            <a:r>
              <a:rPr lang="en-US" sz="32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CE181E"/>
                </a:solidFill>
              </a:rPr>
              <a:t>Probing Quarks with Photons</a:t>
            </a:r>
            <a:r>
              <a:rPr lang="en-US" sz="32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350;p70">
            <a:extLst>
              <a:ext uri="{FF2B5EF4-FFF2-40B4-BE49-F238E27FC236}">
                <a16:creationId xmlns:a16="http://schemas.microsoft.com/office/drawing/2014/main" id="{A488D07E-5E0F-535B-5864-DA9FA4EDC671}"/>
              </a:ext>
            </a:extLst>
          </p:cNvPr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351;p70">
            <a:extLst>
              <a:ext uri="{FF2B5EF4-FFF2-40B4-BE49-F238E27FC236}">
                <a16:creationId xmlns:a16="http://schemas.microsoft.com/office/drawing/2014/main" id="{6A4C32E3-6368-EA45-2707-E159CBE62A15}"/>
              </a:ext>
            </a:extLst>
          </p:cNvPr>
          <p:cNvSpPr txBox="1"/>
          <p:nvPr/>
        </p:nvSpPr>
        <p:spPr>
          <a:xfrm>
            <a:off x="189616" y="1095039"/>
            <a:ext cx="9716846" cy="67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810"/>
            </a:pPr>
            <a:r>
              <a:rPr lang="en-US" sz="1800" dirty="0"/>
              <a:t>In studying the </a:t>
            </a:r>
            <a:r>
              <a:rPr lang="en-US" sz="1800" b="1" dirty="0">
                <a:solidFill>
                  <a:srgbClr val="C00000"/>
                </a:solidFill>
              </a:rPr>
              <a:t>elastic</a:t>
            </a:r>
            <a:r>
              <a:rPr lang="en-US" sz="1800" dirty="0"/>
              <a:t> or </a:t>
            </a:r>
            <a:r>
              <a:rPr lang="en-US" sz="1800" b="1" dirty="0">
                <a:solidFill>
                  <a:srgbClr val="C00000"/>
                </a:solidFill>
              </a:rPr>
              <a:t>transition form factors</a:t>
            </a:r>
            <a:r>
              <a:rPr lang="en-US" sz="1800" dirty="0"/>
              <a:t>, it is the </a:t>
            </a:r>
            <a:r>
              <a:rPr lang="en-US" sz="1800" b="1" dirty="0">
                <a:solidFill>
                  <a:srgbClr val="C00000"/>
                </a:solidFill>
              </a:rPr>
              <a:t>photon</a:t>
            </a:r>
            <a:r>
              <a:rPr lang="en-US" sz="1800" dirty="0"/>
              <a:t> which probes the </a:t>
            </a:r>
            <a:r>
              <a:rPr lang="en-US" sz="1800" b="1" dirty="0">
                <a:solidFill>
                  <a:srgbClr val="C00000"/>
                </a:solidFill>
              </a:rPr>
              <a:t>dressed quarks</a:t>
            </a:r>
            <a:r>
              <a:rPr lang="en-US" sz="1800" dirty="0"/>
              <a:t> inside the </a:t>
            </a:r>
            <a:r>
              <a:rPr lang="en-US" sz="1800" b="1" dirty="0">
                <a:solidFill>
                  <a:srgbClr val="C00000"/>
                </a:solidFill>
              </a:rPr>
              <a:t>bound states</a:t>
            </a:r>
            <a:r>
              <a:rPr lang="en-US" sz="1800" dirty="0"/>
              <a:t>, highlighting the importance of the </a:t>
            </a:r>
            <a:r>
              <a:rPr lang="en-US" sz="1800" b="1" dirty="0">
                <a:solidFill>
                  <a:srgbClr val="C00000"/>
                </a:solidFill>
              </a:rPr>
              <a:t>quark-photon vertex</a:t>
            </a:r>
            <a:r>
              <a:rPr lang="en-US" sz="1800" dirty="0"/>
              <a:t>. </a:t>
            </a:r>
            <a:endParaRPr lang="en-US" sz="1800" b="0" strike="noStrik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5CD39E1-B80F-1E5E-79AA-4A2A6C7CE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2" y="1839491"/>
            <a:ext cx="3966708" cy="2045647"/>
          </a:xfrm>
          <a:prstGeom prst="rect">
            <a:avLst/>
          </a:prstGeom>
          <a:noFill/>
          <a:ln w="19050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1983A0-C18D-2612-4701-13D73FCF4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14" y="4312435"/>
            <a:ext cx="1449628" cy="1101394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91B5DA4-746C-BD61-1A15-AD59D7CC8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88" y="1853624"/>
            <a:ext cx="2217682" cy="1802836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D989774-5A3F-9626-3F38-53CE3E30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058" y="1850071"/>
            <a:ext cx="3174376" cy="367977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308;p68">
            <a:extLst>
              <a:ext uri="{FF2B5EF4-FFF2-40B4-BE49-F238E27FC236}">
                <a16:creationId xmlns:a16="http://schemas.microsoft.com/office/drawing/2014/main" id="{2413D114-70B6-A550-B3D5-2D6595D853B1}"/>
              </a:ext>
            </a:extLst>
          </p:cNvPr>
          <p:cNvSpPr/>
          <p:nvPr/>
        </p:nvSpPr>
        <p:spPr>
          <a:xfrm>
            <a:off x="2522458" y="4016569"/>
            <a:ext cx="3863830" cy="86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>
              <a:buSzPts val="1800"/>
            </a:pPr>
            <a:r>
              <a:rPr lang="en-US" sz="1800" dirty="0"/>
              <a:t>Gauge covariance (WTI,TTI, LKFT), </a:t>
            </a:r>
          </a:p>
          <a:p>
            <a:pPr marL="3600" lvl="0">
              <a:buSzPts val="1800"/>
            </a:pPr>
            <a:r>
              <a:rPr lang="en-US" sz="1800" dirty="0"/>
              <a:t>kinematic singularities, perturbation </a:t>
            </a:r>
          </a:p>
          <a:p>
            <a:pPr marL="3600" lvl="0">
              <a:buSzPts val="1800"/>
            </a:pPr>
            <a:r>
              <a:rPr lang="en-US" sz="1800" dirty="0"/>
              <a:t>theory, multiplicative renormalizability </a:t>
            </a:r>
          </a:p>
        </p:txBody>
      </p:sp>
      <p:sp>
        <p:nvSpPr>
          <p:cNvPr id="12" name="Google Shape;308;p68">
            <a:extLst>
              <a:ext uri="{FF2B5EF4-FFF2-40B4-BE49-F238E27FC236}">
                <a16:creationId xmlns:a16="http://schemas.microsoft.com/office/drawing/2014/main" id="{50D784E9-6FA6-381C-C6B0-DB4910690DBF}"/>
              </a:ext>
            </a:extLst>
          </p:cNvPr>
          <p:cNvSpPr/>
          <p:nvPr/>
        </p:nvSpPr>
        <p:spPr>
          <a:xfrm>
            <a:off x="2258131" y="4936463"/>
            <a:ext cx="4240020" cy="65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dirty="0"/>
              <a:t>AB, M.R. Pennington,  Phys. Rev. D50 7679 (1994)</a:t>
            </a:r>
          </a:p>
          <a:p>
            <a:pPr marL="3600" lvl="0" algn="ctr">
              <a:buSzPts val="1800"/>
            </a:pPr>
            <a:r>
              <a:rPr lang="en-US" dirty="0"/>
              <a:t>R. Bermudez et. al., Phys. Rev. C85, 045205 (2012)</a:t>
            </a:r>
          </a:p>
          <a:p>
            <a:pPr marL="3600" lvl="0" algn="ctr">
              <a:buSzPts val="1800"/>
            </a:pPr>
            <a:r>
              <a:rPr lang="en-US" dirty="0"/>
              <a:t>V. Banda, AB, Phys. Rev. D107 073008 (2023)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85177" y="-16674"/>
            <a:ext cx="10251817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strike="noStrik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Meson </a:t>
            </a:r>
            <a:r>
              <a:rPr lang="en-US" sz="3200" b="1" dirty="0">
                <a:solidFill>
                  <a:srgbClr val="002060"/>
                </a:solidFill>
              </a:rPr>
              <a:t>Form Factors: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Probing the Standard Model</a:t>
            </a:r>
            <a:endParaRPr lang="en-US" sz="3200" b="1" strike="noStrike" dirty="0">
              <a:solidFill>
                <a:srgbClr val="C00000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10">
            <a:extLst>
              <a:ext uri="{FF2B5EF4-FFF2-40B4-BE49-F238E27FC236}">
                <a16:creationId xmlns:a16="http://schemas.microsoft.com/office/drawing/2014/main" id="{F28A4114-6717-349A-3DCE-27E31893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464" y="3631044"/>
            <a:ext cx="2886385" cy="68405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42CE766-7679-32C8-07B1-C1DF45EB8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962" y="1077050"/>
            <a:ext cx="2866984" cy="186498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18F72AD-E682-A6DA-EEA1-E31D1A0E9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7160" y="1060051"/>
            <a:ext cx="2936834" cy="18942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B24A1C-A484-78DE-3E21-109836DB7B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25" y="4988763"/>
            <a:ext cx="2475074" cy="354819"/>
          </a:xfrm>
          <a:prstGeom prst="rect">
            <a:avLst/>
          </a:prstGeom>
        </p:spPr>
      </p:pic>
      <p:sp>
        <p:nvSpPr>
          <p:cNvPr id="18" name="Google Shape;331;p69">
            <a:extLst>
              <a:ext uri="{FF2B5EF4-FFF2-40B4-BE49-F238E27FC236}">
                <a16:creationId xmlns:a16="http://schemas.microsoft.com/office/drawing/2014/main" id="{A953F21B-F869-5EA7-14F1-F717CC9B78DD}"/>
              </a:ext>
            </a:extLst>
          </p:cNvPr>
          <p:cNvSpPr/>
          <p:nvPr/>
        </p:nvSpPr>
        <p:spPr>
          <a:xfrm>
            <a:off x="769383" y="4795628"/>
            <a:ext cx="1736355" cy="25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/>
              <a:t>Dispersive methods: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1453A0-A0E2-AF24-12E9-F33E3D7F61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166" y="5310489"/>
            <a:ext cx="2606619" cy="3658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152A6A-E33F-647B-07E9-FCFBD953F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4492" y="4815543"/>
            <a:ext cx="2713328" cy="361777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1CAF6DC3-8F7A-80D4-EC2F-F31C9D003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556" y="5160946"/>
            <a:ext cx="33096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MX" altLang="en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Eichmann, et. </a:t>
            </a:r>
            <a:r>
              <a:rPr lang="en-US" altLang="en-MX" dirty="0">
                <a:solidFill>
                  <a:schemeClr val="tx1"/>
                </a:solidFill>
                <a:latin typeface="Arial Unicode MS" panose="020B0604020202020204" pitchFamily="34" charset="-128"/>
              </a:rPr>
              <a:t>a</a:t>
            </a:r>
            <a:r>
              <a:rPr kumimoji="0" lang="en-MX" altLang="en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MX" altLang="en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Phys.Rev.D 101 (2020) 5, 054015</a:t>
            </a:r>
            <a:r>
              <a:rPr kumimoji="0" lang="en-MX" altLang="en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MX" altLang="en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D2C9E2-4D98-C16B-AC9A-6F40AAEE8E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7901" y="1021775"/>
            <a:ext cx="2936796" cy="1920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4F8368-65A8-2F1B-C368-460F62B0B7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8706" y="3026956"/>
            <a:ext cx="5417800" cy="1788827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CD312C00-3651-8604-416E-EE6164F77CE9}"/>
              </a:ext>
            </a:extLst>
          </p:cNvPr>
          <p:cNvSpPr/>
          <p:nvPr/>
        </p:nvSpPr>
        <p:spPr>
          <a:xfrm>
            <a:off x="5601307" y="3507245"/>
            <a:ext cx="758836" cy="556647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>
              <a:solidFill>
                <a:schemeClr val="tx1"/>
              </a:solidFill>
            </a:endParaRPr>
          </a:p>
        </p:txBody>
      </p:sp>
      <p:sp>
        <p:nvSpPr>
          <p:cNvPr id="10" name="Google Shape;331;p69">
            <a:extLst>
              <a:ext uri="{FF2B5EF4-FFF2-40B4-BE49-F238E27FC236}">
                <a16:creationId xmlns:a16="http://schemas.microsoft.com/office/drawing/2014/main" id="{3A927BDD-06C1-24F2-104D-DD1CD9A312D1}"/>
              </a:ext>
            </a:extLst>
          </p:cNvPr>
          <p:cNvSpPr/>
          <p:nvPr/>
        </p:nvSpPr>
        <p:spPr>
          <a:xfrm>
            <a:off x="6580959" y="3056613"/>
            <a:ext cx="3359046" cy="450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A. Miramontes, AB, K. Raya, P. </a:t>
            </a:r>
            <a:r>
              <a:rPr lang="en-US" dirty="0" err="1">
                <a:solidFill>
                  <a:schemeClr val="tx1"/>
                </a:solidFill>
              </a:rPr>
              <a:t>Roig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Phys. Rev. D 105 (2022) 7, 074013</a:t>
            </a:r>
            <a:endParaRPr lang="en-MX" b="0" strike="no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MX" b="0" strike="no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Google Shape;331;p69">
            <a:extLst>
              <a:ext uri="{FF2B5EF4-FFF2-40B4-BE49-F238E27FC236}">
                <a16:creationId xmlns:a16="http://schemas.microsoft.com/office/drawing/2014/main" id="{669C8615-A159-47BC-52FB-E2A3E2021CED}"/>
              </a:ext>
            </a:extLst>
          </p:cNvPr>
          <p:cNvSpPr/>
          <p:nvPr/>
        </p:nvSpPr>
        <p:spPr>
          <a:xfrm>
            <a:off x="6957322" y="4433835"/>
            <a:ext cx="2493886" cy="27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b="1" dirty="0">
                <a:solidFill>
                  <a:srgbClr val="C00000"/>
                </a:solidFill>
              </a:rPr>
              <a:t>Radial excitations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𝜋</a:t>
            </a:r>
            <a:r>
              <a:rPr lang="en-US" b="1" baseline="30000" dirty="0">
                <a:solidFill>
                  <a:srgbClr val="C0000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b="1" baseline="30000" dirty="0">
                <a:solidFill>
                  <a:srgbClr val="C00000"/>
                </a:solidFill>
              </a:rPr>
              <a:t>1</a:t>
            </a:r>
            <a:r>
              <a:rPr lang="en-US" dirty="0"/>
              <a:t>:</a:t>
            </a:r>
          </a:p>
        </p:txBody>
      </p:sp>
      <p:sp>
        <p:nvSpPr>
          <p:cNvPr id="12" name="Google Shape;331;p69">
            <a:extLst>
              <a:ext uri="{FF2B5EF4-FFF2-40B4-BE49-F238E27FC236}">
                <a16:creationId xmlns:a16="http://schemas.microsoft.com/office/drawing/2014/main" id="{E72783FB-9897-327D-8229-C907CAF75B8F}"/>
              </a:ext>
            </a:extLst>
          </p:cNvPr>
          <p:cNvSpPr/>
          <p:nvPr/>
        </p:nvSpPr>
        <p:spPr>
          <a:xfrm>
            <a:off x="6664315" y="4699746"/>
            <a:ext cx="3390791" cy="23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A. Miramontes, </a:t>
            </a:r>
            <a:r>
              <a:rPr lang="es-ES" dirty="0">
                <a:solidFill>
                  <a:schemeClr val="tx1"/>
                </a:solidFill>
              </a:rPr>
              <a:t>et. al. in </a:t>
            </a:r>
            <a:r>
              <a:rPr lang="en-US" dirty="0">
                <a:solidFill>
                  <a:schemeClr val="tx1"/>
                </a:solidFill>
              </a:rPr>
              <a:t>preparation</a:t>
            </a:r>
            <a:endParaRPr lang="en-US" b="0" strike="no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MX" b="0" strike="no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DDF179-0D97-9775-1937-020AB75963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4193" y="4948218"/>
            <a:ext cx="2692798" cy="739441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121F4309-FA59-C49B-567E-B07FA2DA2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6612" y="3212469"/>
            <a:ext cx="1291495" cy="1263479"/>
          </a:xfrm>
          <a:prstGeom prst="rect">
            <a:avLst/>
          </a:prstGeom>
          <a:noFill/>
          <a:ln w="38100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4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18" grpId="0"/>
      <p:bldP spid="28" grpId="0"/>
      <p:bldP spid="8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47;p70">
            <a:extLst>
              <a:ext uri="{FF2B5EF4-FFF2-40B4-BE49-F238E27FC236}">
                <a16:creationId xmlns:a16="http://schemas.microsoft.com/office/drawing/2014/main" id="{06130509-D19B-BA73-CCA8-2FB43A144C88}"/>
              </a:ext>
            </a:extLst>
          </p:cNvPr>
          <p:cNvSpPr/>
          <p:nvPr/>
        </p:nvSpPr>
        <p:spPr>
          <a:xfrm>
            <a:off x="6666872" y="4380252"/>
            <a:ext cx="2205666" cy="360219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47;p70">
            <a:extLst>
              <a:ext uri="{FF2B5EF4-FFF2-40B4-BE49-F238E27FC236}">
                <a16:creationId xmlns:a16="http://schemas.microsoft.com/office/drawing/2014/main" id="{A213D829-5BE3-03BC-1EDE-006DF9D78A3D}"/>
              </a:ext>
            </a:extLst>
          </p:cNvPr>
          <p:cNvSpPr/>
          <p:nvPr/>
        </p:nvSpPr>
        <p:spPr>
          <a:xfrm>
            <a:off x="728042" y="4440094"/>
            <a:ext cx="2481248" cy="396240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47;p70">
            <a:extLst>
              <a:ext uri="{FF2B5EF4-FFF2-40B4-BE49-F238E27FC236}">
                <a16:creationId xmlns:a16="http://schemas.microsoft.com/office/drawing/2014/main" id="{54C5773D-29C9-996B-AA59-F329AEC39BE5}"/>
              </a:ext>
            </a:extLst>
          </p:cNvPr>
          <p:cNvSpPr/>
          <p:nvPr/>
        </p:nvSpPr>
        <p:spPr>
          <a:xfrm>
            <a:off x="2925816" y="3122964"/>
            <a:ext cx="3741054" cy="420935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2" name="Google Shape;347;p70">
            <a:extLst>
              <a:ext uri="{FF2B5EF4-FFF2-40B4-BE49-F238E27FC236}">
                <a16:creationId xmlns:a16="http://schemas.microsoft.com/office/drawing/2014/main" id="{25A46460-3025-1AA4-A407-46455E9F68FE}"/>
              </a:ext>
            </a:extLst>
          </p:cNvPr>
          <p:cNvSpPr/>
          <p:nvPr/>
        </p:nvSpPr>
        <p:spPr>
          <a:xfrm>
            <a:off x="3152126" y="1294153"/>
            <a:ext cx="3448703" cy="354551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165535" y="-2160"/>
            <a:ext cx="854005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Towards Algebraic Models</a:t>
            </a:r>
            <a:endParaRPr sz="3200" b="0" strike="noStrik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16" name="Google Shape;331;p69">
            <a:extLst>
              <a:ext uri="{FF2B5EF4-FFF2-40B4-BE49-F238E27FC236}">
                <a16:creationId xmlns:a16="http://schemas.microsoft.com/office/drawing/2014/main" id="{EE92A8DA-588B-16F1-16CB-EF729419B183}"/>
              </a:ext>
            </a:extLst>
          </p:cNvPr>
          <p:cNvSpPr/>
          <p:nvPr/>
        </p:nvSpPr>
        <p:spPr>
          <a:xfrm>
            <a:off x="3280730" y="1316814"/>
            <a:ext cx="3377246" cy="37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Sophisticated Truncations</a:t>
            </a:r>
            <a:endParaRPr sz="2000" b="0" strike="noStrike" dirty="0">
              <a:sym typeface="Arial"/>
            </a:endParaRPr>
          </a:p>
        </p:txBody>
      </p:sp>
      <p:sp>
        <p:nvSpPr>
          <p:cNvPr id="20" name="Google Shape;331;p69">
            <a:extLst>
              <a:ext uri="{FF2B5EF4-FFF2-40B4-BE49-F238E27FC236}">
                <a16:creationId xmlns:a16="http://schemas.microsoft.com/office/drawing/2014/main" id="{67151B58-17E8-9F67-99C6-FBB018C2661D}"/>
              </a:ext>
            </a:extLst>
          </p:cNvPr>
          <p:cNvSpPr/>
          <p:nvPr/>
        </p:nvSpPr>
        <p:spPr>
          <a:xfrm>
            <a:off x="3061689" y="3172951"/>
            <a:ext cx="3596287" cy="32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Schwinger-Dyson Equations</a:t>
            </a:r>
            <a:endParaRPr sz="2000" b="0" strike="noStrike" dirty="0">
              <a:sym typeface="Arial"/>
            </a:endParaRPr>
          </a:p>
        </p:txBody>
      </p:sp>
      <p:sp>
        <p:nvSpPr>
          <p:cNvPr id="41" name="Google Shape;331;p69">
            <a:extLst>
              <a:ext uri="{FF2B5EF4-FFF2-40B4-BE49-F238E27FC236}">
                <a16:creationId xmlns:a16="http://schemas.microsoft.com/office/drawing/2014/main" id="{ABBDD597-4D8E-8453-C6CD-0AEA15A73DA5}"/>
              </a:ext>
            </a:extLst>
          </p:cNvPr>
          <p:cNvSpPr/>
          <p:nvPr/>
        </p:nvSpPr>
        <p:spPr>
          <a:xfrm>
            <a:off x="801434" y="4494783"/>
            <a:ext cx="2713293" cy="36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Contact Interaction</a:t>
            </a:r>
            <a:endParaRPr sz="2000" b="0" strike="noStrike" dirty="0">
              <a:sym typeface="Arial"/>
            </a:endParaRPr>
          </a:p>
        </p:txBody>
      </p:sp>
      <p:sp>
        <p:nvSpPr>
          <p:cNvPr id="42" name="Google Shape;331;p69">
            <a:extLst>
              <a:ext uri="{FF2B5EF4-FFF2-40B4-BE49-F238E27FC236}">
                <a16:creationId xmlns:a16="http://schemas.microsoft.com/office/drawing/2014/main" id="{51FA4D1B-52CE-778E-10C0-E751BADAE312}"/>
              </a:ext>
            </a:extLst>
          </p:cNvPr>
          <p:cNvSpPr/>
          <p:nvPr/>
        </p:nvSpPr>
        <p:spPr>
          <a:xfrm>
            <a:off x="6711697" y="4407188"/>
            <a:ext cx="2713292" cy="36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Algebraic Models</a:t>
            </a:r>
            <a:endParaRPr sz="2000" b="0" strike="noStrike" dirty="0">
              <a:sym typeface="Arial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F013A33-CAFF-A357-65F9-8E98EE63CD39}"/>
              </a:ext>
            </a:extLst>
          </p:cNvPr>
          <p:cNvCxnSpPr>
            <a:cxnSpLocks/>
          </p:cNvCxnSpPr>
          <p:nvPr/>
        </p:nvCxnSpPr>
        <p:spPr>
          <a:xfrm>
            <a:off x="5167872" y="3640803"/>
            <a:ext cx="1218641" cy="678344"/>
          </a:xfrm>
          <a:prstGeom prst="straightConnector1">
            <a:avLst/>
          </a:prstGeom>
          <a:ln w="76200">
            <a:solidFill>
              <a:srgbClr val="0432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CE3FFF7-80D0-7216-698E-B2BC31BB1E50}"/>
              </a:ext>
            </a:extLst>
          </p:cNvPr>
          <p:cNvCxnSpPr>
            <a:cxnSpLocks/>
          </p:cNvCxnSpPr>
          <p:nvPr/>
        </p:nvCxnSpPr>
        <p:spPr>
          <a:xfrm flipH="1">
            <a:off x="3382715" y="3650898"/>
            <a:ext cx="1039754" cy="775721"/>
          </a:xfrm>
          <a:prstGeom prst="straightConnector1">
            <a:avLst/>
          </a:prstGeom>
          <a:ln w="76200">
            <a:solidFill>
              <a:srgbClr val="0432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085ADF3-F127-CBD8-3A6A-FBD6A218BCCB}"/>
              </a:ext>
            </a:extLst>
          </p:cNvPr>
          <p:cNvCxnSpPr>
            <a:cxnSpLocks/>
          </p:cNvCxnSpPr>
          <p:nvPr/>
        </p:nvCxnSpPr>
        <p:spPr>
          <a:xfrm flipV="1">
            <a:off x="4820209" y="1807348"/>
            <a:ext cx="0" cy="1126681"/>
          </a:xfrm>
          <a:prstGeom prst="straightConnector1">
            <a:avLst/>
          </a:prstGeom>
          <a:ln w="76200">
            <a:solidFill>
              <a:srgbClr val="0432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331;p69">
            <a:extLst>
              <a:ext uri="{FF2B5EF4-FFF2-40B4-BE49-F238E27FC236}">
                <a16:creationId xmlns:a16="http://schemas.microsoft.com/office/drawing/2014/main" id="{04F64A67-4E1F-DAAB-014C-A4B6D8727D64}"/>
              </a:ext>
            </a:extLst>
          </p:cNvPr>
          <p:cNvSpPr/>
          <p:nvPr/>
        </p:nvSpPr>
        <p:spPr>
          <a:xfrm>
            <a:off x="1418584" y="1897844"/>
            <a:ext cx="2967673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9850"/>
                </a:solidFill>
              </a:rPr>
              <a:t>Numerically Demanding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9850"/>
                </a:solidFill>
              </a:rPr>
              <a:t>“QCD Predictions”</a:t>
            </a:r>
          </a:p>
        </p:txBody>
      </p:sp>
      <p:sp>
        <p:nvSpPr>
          <p:cNvPr id="58" name="Google Shape;331;p69">
            <a:extLst>
              <a:ext uri="{FF2B5EF4-FFF2-40B4-BE49-F238E27FC236}">
                <a16:creationId xmlns:a16="http://schemas.microsoft.com/office/drawing/2014/main" id="{CCEAE726-E160-0786-B339-599B20D761C0}"/>
              </a:ext>
            </a:extLst>
          </p:cNvPr>
          <p:cNvSpPr/>
          <p:nvPr/>
        </p:nvSpPr>
        <p:spPr>
          <a:xfrm>
            <a:off x="5500064" y="1893076"/>
            <a:ext cx="4129709" cy="88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QCD Green Functions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Mesons – Static, FFs, PDAs, PDFs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70C0"/>
                </a:solidFill>
              </a:rPr>
              <a:t>Baryons – Static, FF</a:t>
            </a:r>
          </a:p>
        </p:txBody>
      </p:sp>
      <p:sp>
        <p:nvSpPr>
          <p:cNvPr id="59" name="Google Shape;331;p69">
            <a:extLst>
              <a:ext uri="{FF2B5EF4-FFF2-40B4-BE49-F238E27FC236}">
                <a16:creationId xmlns:a16="http://schemas.microsoft.com/office/drawing/2014/main" id="{B5A0D071-EEE1-D1FD-7AD0-1FDA3C0B04EE}"/>
              </a:ext>
            </a:extLst>
          </p:cNvPr>
          <p:cNvSpPr/>
          <p:nvPr/>
        </p:nvSpPr>
        <p:spPr>
          <a:xfrm>
            <a:off x="801435" y="4923165"/>
            <a:ext cx="2756156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9850"/>
                </a:solidFill>
              </a:rPr>
              <a:t>Simple Implementation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9850"/>
                </a:solidFill>
              </a:rPr>
              <a:t>Insightful - Mindful</a:t>
            </a:r>
          </a:p>
        </p:txBody>
      </p:sp>
      <p:sp>
        <p:nvSpPr>
          <p:cNvPr id="60" name="Google Shape;331;p69">
            <a:extLst>
              <a:ext uri="{FF2B5EF4-FFF2-40B4-BE49-F238E27FC236}">
                <a16:creationId xmlns:a16="http://schemas.microsoft.com/office/drawing/2014/main" id="{A9E9CEAD-B57B-31D6-9D79-A275B98FACDC}"/>
              </a:ext>
            </a:extLst>
          </p:cNvPr>
          <p:cNvSpPr/>
          <p:nvPr/>
        </p:nvSpPr>
        <p:spPr>
          <a:xfrm>
            <a:off x="762956" y="3788908"/>
            <a:ext cx="2151700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Most Observables 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Mesons, Baryons</a:t>
            </a:r>
          </a:p>
        </p:txBody>
      </p:sp>
      <p:sp>
        <p:nvSpPr>
          <p:cNvPr id="320" name="Google Shape;331;p69">
            <a:extLst>
              <a:ext uri="{FF2B5EF4-FFF2-40B4-BE49-F238E27FC236}">
                <a16:creationId xmlns:a16="http://schemas.microsoft.com/office/drawing/2014/main" id="{6B6ED465-A756-F9C0-26C3-9AF33C719FD4}"/>
              </a:ext>
            </a:extLst>
          </p:cNvPr>
          <p:cNvSpPr/>
          <p:nvPr/>
        </p:nvSpPr>
        <p:spPr>
          <a:xfrm>
            <a:off x="6711697" y="3724953"/>
            <a:ext cx="2756156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9850"/>
                </a:solidFill>
              </a:rPr>
              <a:t>Moderate Simplicity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9850"/>
                </a:solidFill>
              </a:rPr>
              <a:t>QCD-like Predictions </a:t>
            </a:r>
          </a:p>
        </p:txBody>
      </p:sp>
      <p:sp>
        <p:nvSpPr>
          <p:cNvPr id="321" name="Google Shape;331;p69">
            <a:extLst>
              <a:ext uri="{FF2B5EF4-FFF2-40B4-BE49-F238E27FC236}">
                <a16:creationId xmlns:a16="http://schemas.microsoft.com/office/drawing/2014/main" id="{FD5FCDD9-F3B6-B950-6872-CED1738739F8}"/>
              </a:ext>
            </a:extLst>
          </p:cNvPr>
          <p:cNvSpPr/>
          <p:nvPr/>
        </p:nvSpPr>
        <p:spPr>
          <a:xfrm>
            <a:off x="6752608" y="4860116"/>
            <a:ext cx="2977183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LFWFs, GPDs, TMDs,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PDFs, FFs</a:t>
            </a:r>
          </a:p>
          <a:p>
            <a:pPr marL="3600" lvl="0" algn="just">
              <a:buSzPts val="1800"/>
            </a:pP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6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324" grpId="0" animBg="1"/>
      <p:bldP spid="323" grpId="0" animBg="1"/>
      <p:bldP spid="322" grpId="0" animBg="1"/>
      <p:bldP spid="348" grpId="0"/>
      <p:bldP spid="16" grpId="0"/>
      <p:bldP spid="20" grpId="0"/>
      <p:bldP spid="41" grpId="0"/>
      <p:bldP spid="42" grpId="0"/>
      <p:bldP spid="57" grpId="0"/>
      <p:bldP spid="58" grpId="0"/>
      <p:bldP spid="59" grpId="0"/>
      <p:bldP spid="60" grpId="0"/>
      <p:bldP spid="320" grpId="0"/>
      <p:bldP spid="3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47;p70">
            <a:extLst>
              <a:ext uri="{FF2B5EF4-FFF2-40B4-BE49-F238E27FC236}">
                <a16:creationId xmlns:a16="http://schemas.microsoft.com/office/drawing/2014/main" id="{34BB6437-03CD-64B6-FBA4-2933F2FF9DCA}"/>
              </a:ext>
            </a:extLst>
          </p:cNvPr>
          <p:cNvSpPr/>
          <p:nvPr/>
        </p:nvSpPr>
        <p:spPr>
          <a:xfrm>
            <a:off x="1960882" y="1036977"/>
            <a:ext cx="2477127" cy="303055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165535" y="-2160"/>
            <a:ext cx="854005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</a:rPr>
              <a:t>The</a:t>
            </a:r>
            <a:r>
              <a:rPr lang="en-US" sz="32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Algebraic Model </a:t>
            </a:r>
            <a:r>
              <a:rPr lang="en-US" sz="3200" b="1" strike="noStrik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(AM)</a:t>
            </a:r>
            <a:endParaRPr sz="3200" b="0" strike="noStrik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94AB81-52D1-38B6-A8AB-B83DAD1D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78" y="1374028"/>
            <a:ext cx="4148972" cy="843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447031-CAAF-B742-D6B9-536B52592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73" y="2595639"/>
            <a:ext cx="4541711" cy="1164919"/>
          </a:xfrm>
          <a:prstGeom prst="rect">
            <a:avLst/>
          </a:prstGeom>
        </p:spPr>
      </p:pic>
      <p:sp>
        <p:nvSpPr>
          <p:cNvPr id="16" name="Google Shape;331;p69">
            <a:extLst>
              <a:ext uri="{FF2B5EF4-FFF2-40B4-BE49-F238E27FC236}">
                <a16:creationId xmlns:a16="http://schemas.microsoft.com/office/drawing/2014/main" id="{EE92A8DA-588B-16F1-16CB-EF729419B183}"/>
              </a:ext>
            </a:extLst>
          </p:cNvPr>
          <p:cNvSpPr/>
          <p:nvPr/>
        </p:nvSpPr>
        <p:spPr>
          <a:xfrm>
            <a:off x="1989456" y="1036907"/>
            <a:ext cx="2581641" cy="26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The quark propagator</a:t>
            </a:r>
            <a:r>
              <a:rPr lang="en-US" sz="1800" dirty="0"/>
              <a:t>: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47;p70">
            <a:extLst>
              <a:ext uri="{FF2B5EF4-FFF2-40B4-BE49-F238E27FC236}">
                <a16:creationId xmlns:a16="http://schemas.microsoft.com/office/drawing/2014/main" id="{538B6837-5F8E-CCA8-49F9-563DB61BCBAD}"/>
              </a:ext>
            </a:extLst>
          </p:cNvPr>
          <p:cNvSpPr/>
          <p:nvPr/>
        </p:nvSpPr>
        <p:spPr>
          <a:xfrm>
            <a:off x="1614872" y="2211021"/>
            <a:ext cx="2997954" cy="329027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331;p69">
            <a:extLst>
              <a:ext uri="{FF2B5EF4-FFF2-40B4-BE49-F238E27FC236}">
                <a16:creationId xmlns:a16="http://schemas.microsoft.com/office/drawing/2014/main" id="{67151B58-17E8-9F67-99C6-FBB018C2661D}"/>
              </a:ext>
            </a:extLst>
          </p:cNvPr>
          <p:cNvSpPr/>
          <p:nvPr/>
        </p:nvSpPr>
        <p:spPr>
          <a:xfrm>
            <a:off x="1686311" y="2220776"/>
            <a:ext cx="3215055" cy="37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Bethe-Salpeter Amplitude</a:t>
            </a:r>
            <a:r>
              <a:rPr lang="en-US" sz="1800" dirty="0"/>
              <a:t>: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DC7A1D-7BB7-A9B0-BBC4-82AA1E561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61" y="4934381"/>
            <a:ext cx="4683957" cy="767083"/>
          </a:xfrm>
          <a:prstGeom prst="rect">
            <a:avLst/>
          </a:prstGeom>
        </p:spPr>
      </p:pic>
      <p:sp>
        <p:nvSpPr>
          <p:cNvPr id="12" name="Google Shape;347;p70">
            <a:extLst>
              <a:ext uri="{FF2B5EF4-FFF2-40B4-BE49-F238E27FC236}">
                <a16:creationId xmlns:a16="http://schemas.microsoft.com/office/drawing/2014/main" id="{01D13EA1-754B-256A-4F8A-D1481976D574}"/>
              </a:ext>
            </a:extLst>
          </p:cNvPr>
          <p:cNvSpPr/>
          <p:nvPr/>
        </p:nvSpPr>
        <p:spPr>
          <a:xfrm>
            <a:off x="1809100" y="4268371"/>
            <a:ext cx="2524137" cy="337549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331;p69">
            <a:extLst>
              <a:ext uri="{FF2B5EF4-FFF2-40B4-BE49-F238E27FC236}">
                <a16:creationId xmlns:a16="http://schemas.microsoft.com/office/drawing/2014/main" id="{CAA6E7DC-B034-F0CD-BCC0-A4C610B09F17}"/>
              </a:ext>
            </a:extLst>
          </p:cNvPr>
          <p:cNvSpPr/>
          <p:nvPr/>
        </p:nvSpPr>
        <p:spPr>
          <a:xfrm>
            <a:off x="1903591" y="4311609"/>
            <a:ext cx="2424383" cy="364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The Algebraic Model</a:t>
            </a:r>
            <a:r>
              <a:rPr lang="en-US" sz="1800" dirty="0"/>
              <a:t>: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47;p70">
            <a:extLst>
              <a:ext uri="{FF2B5EF4-FFF2-40B4-BE49-F238E27FC236}">
                <a16:creationId xmlns:a16="http://schemas.microsoft.com/office/drawing/2014/main" id="{E05FE5DF-EF73-8D79-CAFE-DE666F411D3B}"/>
              </a:ext>
            </a:extLst>
          </p:cNvPr>
          <p:cNvSpPr/>
          <p:nvPr/>
        </p:nvSpPr>
        <p:spPr>
          <a:xfrm>
            <a:off x="5769526" y="1051185"/>
            <a:ext cx="3879921" cy="4536070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51;p70">
            <a:extLst>
              <a:ext uri="{FF2B5EF4-FFF2-40B4-BE49-F238E27FC236}">
                <a16:creationId xmlns:a16="http://schemas.microsoft.com/office/drawing/2014/main" id="{6178C3EA-A03E-8C4F-7DC9-713F7B13D5C6}"/>
              </a:ext>
            </a:extLst>
          </p:cNvPr>
          <p:cNvSpPr txBox="1"/>
          <p:nvPr/>
        </p:nvSpPr>
        <p:spPr>
          <a:xfrm>
            <a:off x="5781707" y="1111380"/>
            <a:ext cx="3923316" cy="142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810"/>
            </a:pPr>
            <a:r>
              <a:rPr lang="en-US" sz="1800" dirty="0"/>
              <a:t>For a quark in pseudo-scalar meson </a:t>
            </a:r>
            <a:r>
              <a:rPr lang="en-US" sz="1800" b="1" dirty="0">
                <a:solidFill>
                  <a:srgbClr val="002060"/>
                </a:solidFill>
              </a:rPr>
              <a:t>M</a:t>
            </a:r>
            <a:r>
              <a:rPr lang="en-US" sz="1800" dirty="0"/>
              <a:t>, the </a:t>
            </a:r>
            <a:r>
              <a:rPr lang="en-US" sz="1800" b="1" dirty="0">
                <a:solidFill>
                  <a:srgbClr val="C00000"/>
                </a:solidFill>
              </a:rPr>
              <a:t>leading twist</a:t>
            </a:r>
            <a:r>
              <a:rPr lang="en-US" sz="1800" dirty="0"/>
              <a:t> (2-particle) </a:t>
            </a:r>
            <a:r>
              <a:rPr lang="en-US" sz="1800" b="1" dirty="0">
                <a:solidFill>
                  <a:srgbClr val="C00000"/>
                </a:solidFill>
              </a:rPr>
              <a:t>light front wave function</a:t>
            </a:r>
            <a:r>
              <a:rPr lang="en-US" sz="1800" dirty="0"/>
              <a:t>, </a:t>
            </a:r>
            <a:r>
              <a:rPr lang="el-GR" sz="1800" b="1" dirty="0">
                <a:solidFill>
                  <a:srgbClr val="002060"/>
                </a:solidFill>
              </a:rPr>
              <a:t>ψ</a:t>
            </a:r>
            <a:r>
              <a:rPr lang="en-US" sz="1800" b="1" baseline="-25000" dirty="0">
                <a:solidFill>
                  <a:srgbClr val="002060"/>
                </a:solidFill>
              </a:rPr>
              <a:t>M</a:t>
            </a:r>
            <a:r>
              <a:rPr lang="en-US" sz="1800" dirty="0"/>
              <a:t> , can be obtained via the light front projection of the meson’s </a:t>
            </a:r>
            <a:r>
              <a:rPr lang="en-US" sz="1800" b="1" dirty="0">
                <a:solidFill>
                  <a:srgbClr val="C00000"/>
                </a:solidFill>
              </a:rPr>
              <a:t>BSWF</a:t>
            </a:r>
            <a:r>
              <a:rPr lang="en-US" sz="1800" dirty="0"/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5" name="Imagen 1">
            <a:extLst>
              <a:ext uri="{FF2B5EF4-FFF2-40B4-BE49-F238E27FC236}">
                <a16:creationId xmlns:a16="http://schemas.microsoft.com/office/drawing/2014/main" id="{E4FAC08C-926E-EE22-556B-60C7C9A219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85" y="2644485"/>
            <a:ext cx="3087026" cy="28675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9D3B67-5E3C-560A-73F8-EF3B7F789E4E}"/>
              </a:ext>
            </a:extLst>
          </p:cNvPr>
          <p:cNvSpPr txBox="1"/>
          <p:nvPr/>
        </p:nvSpPr>
        <p:spPr>
          <a:xfrm>
            <a:off x="-58059" y="4668536"/>
            <a:ext cx="58736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L. Albino</a:t>
            </a:r>
            <a:r>
              <a:rPr lang="en-US" dirty="0"/>
              <a:t>, M. Higuera, K. Raya, AB, Phys. Rev. D 106 (2022) 3, 034003 </a:t>
            </a:r>
            <a:endParaRPr lang="en-MX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FDBCF53-B964-C009-E106-E5397D3BC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456" y="3707498"/>
            <a:ext cx="4572163" cy="51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48" grpId="0"/>
      <p:bldP spid="16" grpId="0"/>
      <p:bldP spid="19" grpId="0" animBg="1"/>
      <p:bldP spid="20" grpId="0"/>
      <p:bldP spid="12" grpId="0" animBg="1"/>
      <p:bldP spid="13" grpId="0"/>
      <p:bldP spid="11" grpId="0" animBg="1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CF91D12-6230-E286-B964-57D3FEE2E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402" y="1055705"/>
            <a:ext cx="3055745" cy="20528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7891F-3A9F-E58F-97D9-7F3D0E10B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057" y="1062452"/>
            <a:ext cx="2952150" cy="20471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48" name="Google Shape;348;p70"/>
          <p:cNvSpPr/>
          <p:nvPr/>
        </p:nvSpPr>
        <p:spPr>
          <a:xfrm>
            <a:off x="165535" y="-2160"/>
            <a:ext cx="854005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From the PDAs </a:t>
            </a:r>
            <a:r>
              <a:rPr lang="en-US" sz="3200" b="1" dirty="0">
                <a:solidFill>
                  <a:srgbClr val="C00000"/>
                </a:solidFill>
              </a:rPr>
              <a:t>to the GPDs</a:t>
            </a:r>
            <a:endParaRPr sz="3200" b="0" strike="noStrike" dirty="0">
              <a:solidFill>
                <a:srgbClr val="C00000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B34BE-882B-33B4-76B5-16987399E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47" y="1096228"/>
            <a:ext cx="3088038" cy="19338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900227-5C53-A6B5-9CED-08D15755056D}"/>
              </a:ext>
            </a:extLst>
          </p:cNvPr>
          <p:cNvSpPr txBox="1"/>
          <p:nvPr/>
        </p:nvSpPr>
        <p:spPr>
          <a:xfrm>
            <a:off x="3433972" y="5353149"/>
            <a:ext cx="66824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L. Albino</a:t>
            </a:r>
            <a:r>
              <a:rPr lang="en-US" dirty="0"/>
              <a:t>, M. Higuera, K. Raya, AB, Phys. Rev. D 106 (2022) 3, 034003 </a:t>
            </a:r>
            <a:endParaRPr lang="en-MX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8A8CFC-8E48-F546-C268-294C61B1C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8486" y="3194287"/>
            <a:ext cx="3172550" cy="21598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77596A-066B-337F-F5C9-4C80E1CEB8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517" y="3166475"/>
            <a:ext cx="3280044" cy="22428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231D7AC-27BF-D270-0AB5-D4A45040C915}"/>
              </a:ext>
            </a:extLst>
          </p:cNvPr>
          <p:cNvSpPr txBox="1"/>
          <p:nvPr/>
        </p:nvSpPr>
        <p:spPr>
          <a:xfrm>
            <a:off x="323979" y="5392624"/>
            <a:ext cx="30236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M. Diehl, et. al., </a:t>
            </a:r>
            <a:r>
              <a:rPr lang="en-US" sz="1200" dirty="0" err="1"/>
              <a:t>Nucl</a:t>
            </a:r>
            <a:r>
              <a:rPr lang="en-US" sz="1200" dirty="0"/>
              <a:t>. Phys. B 596 (2001)</a:t>
            </a:r>
            <a:endParaRPr lang="en-MX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C71916-2DDE-6BDB-2C7A-9BF9EE14C73B}"/>
              </a:ext>
            </a:extLst>
          </p:cNvPr>
          <p:cNvSpPr txBox="1"/>
          <p:nvPr/>
        </p:nvSpPr>
        <p:spPr>
          <a:xfrm>
            <a:off x="337885" y="1741647"/>
            <a:ext cx="3023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Z.-F. Cui, et. al.,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Eur. Phys. J. C 80, 1064 (2020).</a:t>
            </a:r>
            <a:endParaRPr lang="en-MX" sz="1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Google Shape;347;p70">
            <a:extLst>
              <a:ext uri="{FF2B5EF4-FFF2-40B4-BE49-F238E27FC236}">
                <a16:creationId xmlns:a16="http://schemas.microsoft.com/office/drawing/2014/main" id="{DF01E72D-9BF5-FDE3-11F6-764F44A3F8EE}"/>
              </a:ext>
            </a:extLst>
          </p:cNvPr>
          <p:cNvSpPr/>
          <p:nvPr/>
        </p:nvSpPr>
        <p:spPr>
          <a:xfrm>
            <a:off x="542536" y="5070994"/>
            <a:ext cx="2358617" cy="307777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331;p69">
            <a:extLst>
              <a:ext uri="{FF2B5EF4-FFF2-40B4-BE49-F238E27FC236}">
                <a16:creationId xmlns:a16="http://schemas.microsoft.com/office/drawing/2014/main" id="{A7104251-BE82-28E6-A295-44D989F35D89}"/>
              </a:ext>
            </a:extLst>
          </p:cNvPr>
          <p:cNvSpPr/>
          <p:nvPr/>
        </p:nvSpPr>
        <p:spPr>
          <a:xfrm>
            <a:off x="613976" y="5080749"/>
            <a:ext cx="2614774" cy="37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Overlap Rep. GPDs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47;p70">
            <a:extLst>
              <a:ext uri="{FF2B5EF4-FFF2-40B4-BE49-F238E27FC236}">
                <a16:creationId xmlns:a16="http://schemas.microsoft.com/office/drawing/2014/main" id="{57B270ED-E9AB-ED37-337D-1A4782A04427}"/>
              </a:ext>
            </a:extLst>
          </p:cNvPr>
          <p:cNvSpPr/>
          <p:nvPr/>
        </p:nvSpPr>
        <p:spPr>
          <a:xfrm>
            <a:off x="570434" y="1234762"/>
            <a:ext cx="576195" cy="247532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331;p69">
            <a:extLst>
              <a:ext uri="{FF2B5EF4-FFF2-40B4-BE49-F238E27FC236}">
                <a16:creationId xmlns:a16="http://schemas.microsoft.com/office/drawing/2014/main" id="{29638E0F-B947-4EC9-0E12-A3B1824F706B}"/>
              </a:ext>
            </a:extLst>
          </p:cNvPr>
          <p:cNvSpPr/>
          <p:nvPr/>
        </p:nvSpPr>
        <p:spPr>
          <a:xfrm>
            <a:off x="613976" y="1230011"/>
            <a:ext cx="532653" cy="341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PDA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F8D24CF-7995-48F3-98EE-E5D6503A85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514" y="3102550"/>
            <a:ext cx="3023627" cy="18861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05FFFDC-5A49-90AD-12D0-91F55F20B016}"/>
              </a:ext>
            </a:extLst>
          </p:cNvPr>
          <p:cNvSpPr txBox="1"/>
          <p:nvPr/>
        </p:nvSpPr>
        <p:spPr>
          <a:xfrm>
            <a:off x="491561" y="3135526"/>
            <a:ext cx="1075982" cy="39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R. Zhang et. al.</a:t>
            </a:r>
          </a:p>
          <a:p>
            <a:r>
              <a:rPr lang="en-US" sz="1000" dirty="0"/>
              <a:t>PRD 2020</a:t>
            </a:r>
          </a:p>
        </p:txBody>
      </p:sp>
    </p:spTree>
    <p:extLst>
      <p:ext uri="{BB962C8B-B14F-4D97-AF65-F5344CB8AC3E}">
        <p14:creationId xmlns:p14="http://schemas.microsoft.com/office/powerpoint/2010/main" val="40761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13" grpId="0"/>
      <p:bldP spid="16" grpId="0"/>
      <p:bldP spid="17" grpId="0"/>
      <p:bldP spid="19" grpId="0" animBg="1"/>
      <p:bldP spid="20" grpId="0"/>
      <p:bldP spid="21" grpId="0" animBg="1"/>
      <p:bldP spid="24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84028</TotalTime>
  <Words>1366</Words>
  <Application>Microsoft Macintosh PowerPoint</Application>
  <PresentationFormat>Custom</PresentationFormat>
  <Paragraphs>118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Wingdings</vt:lpstr>
      <vt:lpstr>Verdana</vt:lpstr>
      <vt:lpstr>Arial</vt:lpstr>
      <vt:lpstr>Arial Unicode MS</vt:lpstr>
      <vt:lpstr>Times New Roman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285</cp:revision>
  <dcterms:modified xsi:type="dcterms:W3CDTF">2023-08-09T19:42:54Z</dcterms:modified>
</cp:coreProperties>
</file>