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88" r:id="rId5"/>
    <p:sldId id="289" r:id="rId6"/>
    <p:sldId id="274" r:id="rId7"/>
    <p:sldId id="282" r:id="rId8"/>
    <p:sldId id="283" r:id="rId9"/>
    <p:sldId id="261" r:id="rId10"/>
    <p:sldId id="284" r:id="rId11"/>
    <p:sldId id="267" r:id="rId12"/>
    <p:sldId id="298" r:id="rId13"/>
    <p:sldId id="286" r:id="rId14"/>
    <p:sldId id="287" r:id="rId15"/>
    <p:sldId id="275" r:id="rId16"/>
    <p:sldId id="290" r:id="rId17"/>
    <p:sldId id="292" r:id="rId18"/>
    <p:sldId id="279" r:id="rId19"/>
    <p:sldId id="280" r:id="rId20"/>
    <p:sldId id="294" r:id="rId21"/>
    <p:sldId id="295" r:id="rId22"/>
    <p:sldId id="296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4093F5-AD4E-F44F-9B35-3FFA311776A1}" type="doc">
      <dgm:prSet loTypeId="urn:microsoft.com/office/officeart/2005/8/layout/ven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AC0661-A714-B448-89B1-FD475C17C0A6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pPr rtl="0"/>
          <a:r>
            <a:rPr lang="en-US" sz="4400" dirty="0"/>
            <a:t>u</a:t>
          </a:r>
          <a:endParaRPr lang="en-US" sz="6500" dirty="0"/>
        </a:p>
      </dgm:t>
    </dgm:pt>
    <dgm:pt modelId="{F13199A3-303B-7044-BF4F-74B1453844C9}" type="parTrans" cxnId="{C62C9938-75D4-8240-AF6F-D924FADA0994}">
      <dgm:prSet/>
      <dgm:spPr/>
      <dgm:t>
        <a:bodyPr/>
        <a:lstStyle/>
        <a:p>
          <a:endParaRPr lang="en-US"/>
        </a:p>
      </dgm:t>
    </dgm:pt>
    <dgm:pt modelId="{A8ADBD34-87E8-8844-81CE-1DBC2646E8C6}" type="sibTrans" cxnId="{C62C9938-75D4-8240-AF6F-D924FADA0994}">
      <dgm:prSet/>
      <dgm:spPr/>
      <dgm:t>
        <a:bodyPr/>
        <a:lstStyle/>
        <a:p>
          <a:endParaRPr lang="en-US"/>
        </a:p>
      </dgm:t>
    </dgm:pt>
    <dgm:pt modelId="{A47B7F43-E9BA-4F43-8C47-D3BB82A206FA}">
      <dgm:prSet phldrT="[Text]" custT="1"/>
      <dgm:spPr>
        <a:solidFill>
          <a:srgbClr val="00B050">
            <a:alpha val="50000"/>
          </a:srgbClr>
        </a:solidFill>
      </dgm:spPr>
      <dgm:t>
        <a:bodyPr/>
        <a:lstStyle/>
        <a:p>
          <a:pPr rtl="0"/>
          <a:r>
            <a:rPr lang="en-US" sz="4400" dirty="0"/>
            <a:t>g</a:t>
          </a:r>
          <a:endParaRPr lang="en-US" sz="6500" dirty="0"/>
        </a:p>
      </dgm:t>
    </dgm:pt>
    <dgm:pt modelId="{E81A2938-81C5-0641-B80C-1F1F38C4B622}" type="parTrans" cxnId="{7DF970D1-FC0B-064F-AACF-4A08AD525325}">
      <dgm:prSet/>
      <dgm:spPr/>
      <dgm:t>
        <a:bodyPr/>
        <a:lstStyle/>
        <a:p>
          <a:endParaRPr lang="en-US"/>
        </a:p>
      </dgm:t>
    </dgm:pt>
    <dgm:pt modelId="{7C0F2032-8212-6B4C-B3AF-FA950A61414C}" type="sibTrans" cxnId="{7DF970D1-FC0B-064F-AACF-4A08AD525325}">
      <dgm:prSet/>
      <dgm:spPr/>
      <dgm:t>
        <a:bodyPr/>
        <a:lstStyle/>
        <a:p>
          <a:endParaRPr lang="en-US"/>
        </a:p>
      </dgm:t>
    </dgm:pt>
    <dgm:pt modelId="{38B28F1D-44D1-B041-A370-2B411B11A47C}" type="pres">
      <dgm:prSet presAssocID="{5B4093F5-AD4E-F44F-9B35-3FFA311776A1}" presName="Name0" presStyleCnt="0">
        <dgm:presLayoutVars>
          <dgm:dir/>
          <dgm:resizeHandles val="exact"/>
        </dgm:presLayoutVars>
      </dgm:prSet>
      <dgm:spPr/>
    </dgm:pt>
    <dgm:pt modelId="{0D2CAE81-7F60-4E46-ADE4-155B3441ECE4}" type="pres">
      <dgm:prSet presAssocID="{AAAC0661-A714-B448-89B1-FD475C17C0A6}" presName="Name5" presStyleLbl="vennNode1" presStyleIdx="0" presStyleCnt="2">
        <dgm:presLayoutVars>
          <dgm:bulletEnabled val="1"/>
        </dgm:presLayoutVars>
      </dgm:prSet>
      <dgm:spPr/>
    </dgm:pt>
    <dgm:pt modelId="{B423F11B-15DF-B143-AA11-2EDF77BDEDE3}" type="pres">
      <dgm:prSet presAssocID="{A8ADBD34-87E8-8844-81CE-1DBC2646E8C6}" presName="space" presStyleCnt="0"/>
      <dgm:spPr/>
    </dgm:pt>
    <dgm:pt modelId="{2396DFF8-756E-9548-BAA0-E7CB68521426}" type="pres">
      <dgm:prSet presAssocID="{A47B7F43-E9BA-4F43-8C47-D3BB82A206FA}" presName="Name5" presStyleLbl="vennNode1" presStyleIdx="1" presStyleCnt="2">
        <dgm:presLayoutVars>
          <dgm:bulletEnabled val="1"/>
        </dgm:presLayoutVars>
      </dgm:prSet>
      <dgm:spPr/>
    </dgm:pt>
  </dgm:ptLst>
  <dgm:cxnLst>
    <dgm:cxn modelId="{E5EB8238-974A-3943-A8C0-B9F7BC41E1A4}" type="presOf" srcId="{AAAC0661-A714-B448-89B1-FD475C17C0A6}" destId="{0D2CAE81-7F60-4E46-ADE4-155B3441ECE4}" srcOrd="0" destOrd="0" presId="urn:microsoft.com/office/officeart/2005/8/layout/venn3"/>
    <dgm:cxn modelId="{C62C9938-75D4-8240-AF6F-D924FADA0994}" srcId="{5B4093F5-AD4E-F44F-9B35-3FFA311776A1}" destId="{AAAC0661-A714-B448-89B1-FD475C17C0A6}" srcOrd="0" destOrd="0" parTransId="{F13199A3-303B-7044-BF4F-74B1453844C9}" sibTransId="{A8ADBD34-87E8-8844-81CE-1DBC2646E8C6}"/>
    <dgm:cxn modelId="{D369EA42-04B6-0841-AE65-93D5820B1FFE}" type="presOf" srcId="{5B4093F5-AD4E-F44F-9B35-3FFA311776A1}" destId="{38B28F1D-44D1-B041-A370-2B411B11A47C}" srcOrd="0" destOrd="0" presId="urn:microsoft.com/office/officeart/2005/8/layout/venn3"/>
    <dgm:cxn modelId="{D1CAB087-C0B0-B047-9B4D-02813B752842}" type="presOf" srcId="{A47B7F43-E9BA-4F43-8C47-D3BB82A206FA}" destId="{2396DFF8-756E-9548-BAA0-E7CB68521426}" srcOrd="0" destOrd="0" presId="urn:microsoft.com/office/officeart/2005/8/layout/venn3"/>
    <dgm:cxn modelId="{7DF970D1-FC0B-064F-AACF-4A08AD525325}" srcId="{5B4093F5-AD4E-F44F-9B35-3FFA311776A1}" destId="{A47B7F43-E9BA-4F43-8C47-D3BB82A206FA}" srcOrd="1" destOrd="0" parTransId="{E81A2938-81C5-0641-B80C-1F1F38C4B622}" sibTransId="{7C0F2032-8212-6B4C-B3AF-FA950A61414C}"/>
    <dgm:cxn modelId="{2AD5A058-D2D5-5546-BAD5-83B193A7D915}" type="presParOf" srcId="{38B28F1D-44D1-B041-A370-2B411B11A47C}" destId="{0D2CAE81-7F60-4E46-ADE4-155B3441ECE4}" srcOrd="0" destOrd="0" presId="urn:microsoft.com/office/officeart/2005/8/layout/venn3"/>
    <dgm:cxn modelId="{87C849CA-25D0-764C-B804-6BC32313B521}" type="presParOf" srcId="{38B28F1D-44D1-B041-A370-2B411B11A47C}" destId="{B423F11B-15DF-B143-AA11-2EDF77BDEDE3}" srcOrd="1" destOrd="0" presId="urn:microsoft.com/office/officeart/2005/8/layout/venn3"/>
    <dgm:cxn modelId="{4F897FCB-E90A-6A43-BD86-598775C925A0}" type="presParOf" srcId="{38B28F1D-44D1-B041-A370-2B411B11A47C}" destId="{2396DFF8-756E-9548-BAA0-E7CB68521426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CAE81-7F60-4E46-ADE4-155B3441ECE4}">
      <dsp:nvSpPr>
        <dsp:cNvPr id="0" name=""/>
        <dsp:cNvSpPr/>
      </dsp:nvSpPr>
      <dsp:spPr>
        <a:xfrm>
          <a:off x="3537" y="633410"/>
          <a:ext cx="2511370" cy="2511370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8209" tIns="55880" rIns="138209" bIns="5588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u</a:t>
          </a:r>
          <a:endParaRPr lang="en-US" sz="6500" kern="1200" dirty="0"/>
        </a:p>
      </dsp:txBody>
      <dsp:txXfrm>
        <a:off x="371319" y="1001192"/>
        <a:ext cx="1775806" cy="1775806"/>
      </dsp:txXfrm>
    </dsp:sp>
    <dsp:sp modelId="{2396DFF8-756E-9548-BAA0-E7CB68521426}">
      <dsp:nvSpPr>
        <dsp:cNvPr id="0" name=""/>
        <dsp:cNvSpPr/>
      </dsp:nvSpPr>
      <dsp:spPr>
        <a:xfrm>
          <a:off x="2012633" y="633410"/>
          <a:ext cx="2511370" cy="2511370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8209" tIns="55880" rIns="138209" bIns="5588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g</a:t>
          </a:r>
          <a:endParaRPr lang="en-US" sz="6500" kern="1200" dirty="0"/>
        </a:p>
      </dsp:txBody>
      <dsp:txXfrm>
        <a:off x="2380415" y="1001192"/>
        <a:ext cx="1775806" cy="1775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0112-5BE7-1079-3292-F2DE7E43E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BEDA9-E82C-B9F5-5E59-6D1246C40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AF670-D040-3C64-77D4-7C2B9D0A2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61A74-2C47-6795-81E9-7AF3B20D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8DC9-16C9-93F8-426B-E20AB6FF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6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ADEB-AF0A-41F5-CF91-4D65A865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5EBC6E-C48F-8BF8-5CD4-11A6680FC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A225B-2501-D6D2-3407-4C3F1D19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EB25C-9172-BDA2-0B51-94124FDC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BA2C-67C3-C477-4AFD-ABD08008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8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1ED0D-B16C-ED32-584B-C78DBF391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C5E9A-5D70-F304-FA60-BF968E1A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A902D-426D-B2FD-05C0-9156BE936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96819-2972-7CC9-D7A3-B15853B41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A48BD-F415-4734-D7E0-50DDB7AB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9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599A-D74C-CF26-112E-E1554182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70921-FC8D-60E7-9B83-606C13024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C5496-483C-E419-A3EA-5B3E14C0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1A308-6D1D-B41D-2C44-FEA1621B1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58794-2D7E-AA50-C958-BA7B7C0C6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4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8898-43E6-A74F-06A2-E8DCED5D9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D80B3-7717-6134-506D-1A8DC3649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2605E-4040-E5A7-1398-5C9957CBE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473A-4835-FF4E-8324-9A724390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5544D-9757-FD22-772A-3C15ED60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47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8614D-35B1-FD6A-BCE1-DE03F56EC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79CE5-CA09-0394-1DE1-0E338B22E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CD04A-9654-46B7-69DF-254579D5C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E36AB-4395-D8C0-9A09-AFAE92617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28E5F-E697-A230-E087-2C2B95883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68E26-AADE-4342-414A-914BA9B0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4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A453F-4400-D6D5-346B-A7BD647A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531A4-E4AD-77AB-0B68-5762C7F99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48D4D-9E83-8813-FDD2-AD2D9FAF9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24C9F1-7BF6-6599-F6D1-7E1A89E94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3E27C7-7187-12FD-C755-E266E864E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61E464-B994-B90C-E941-570A1EC8E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06E30C-E75F-72F5-1C3C-4B1D645C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012BAB-D830-E1A0-7CF1-E0B9E47F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3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BDD3F-303E-DA15-20A5-E3992C7F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5DCA6-454C-EC8B-8785-CF2F89E9B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4B08D2-BA6B-0AD9-5A99-9B24659B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8E78E-4F9A-7BB9-1C09-9BE721E9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8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7A7F19-57BF-7197-6F3C-721A5A97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4A3E9-8C1F-101C-1F10-A69EBA40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E3C30-2683-890B-6E4F-20707787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2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00EF-3FEB-68A5-F229-05E076BF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C3FD-1280-F836-8FAA-E37E05BD7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F7420-E395-489F-B504-E578E132E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E26D7-13A3-63C6-B8F9-9B2CB18A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C4935-56E0-9541-6101-3C4CBE8E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1B314-5DA5-A37D-07FB-2A489A9C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3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68A4C-9DEE-A824-0D65-9EB168045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08D20E-1319-BBA7-7329-B130ECE96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651F8-D4A7-7AEC-6E6B-744CBC016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07339-E79A-31FB-8093-614E0A54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928B6-C554-8012-FD40-496D0083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E98B0-DA6B-AE15-8C49-07F6747E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3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0633F-E68E-EF1C-14B6-B4EF7B01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EFC99-2210-B2F5-20A4-D6EA04B19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89FAF-5BAA-F301-4E85-4666132D0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D036C-F4F6-1948-A006-DBE48310D09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06D99-D10C-F661-94D2-7FC93ECD9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74818-6EB0-EB8C-5D57-79B29DA00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4DD49-02D8-224F-BDB5-731215C2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0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1.png"/><Relationship Id="rId9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F81D9-B6CF-69C1-1849-8B02042AF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3933" y="3601664"/>
            <a:ext cx="6766405" cy="1394368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FFFE"/>
                </a:solidFill>
              </a:rPr>
              <a:t>Study of the Correlated Spatial Structure of the Nucleon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C984B-C914-2947-6252-F609EA25E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3933" y="5088106"/>
            <a:ext cx="6766405" cy="163618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E"/>
                </a:solidFill>
              </a:rPr>
              <a:t>Presenter: </a:t>
            </a:r>
            <a:r>
              <a:rPr lang="en-US" sz="2000" dirty="0" err="1">
                <a:solidFill>
                  <a:srgbClr val="FFFFFE"/>
                </a:solidFill>
              </a:rPr>
              <a:t>Zaki</a:t>
            </a:r>
            <a:r>
              <a:rPr lang="en-US" sz="2000" dirty="0">
                <a:solidFill>
                  <a:srgbClr val="FFFFFE"/>
                </a:solidFill>
              </a:rPr>
              <a:t> </a:t>
            </a:r>
            <a:r>
              <a:rPr lang="en-US" sz="2000" dirty="0" err="1">
                <a:solidFill>
                  <a:srgbClr val="FFFFFE"/>
                </a:solidFill>
              </a:rPr>
              <a:t>Panjsheeri</a:t>
            </a:r>
            <a:r>
              <a:rPr lang="en-US" sz="2000" dirty="0">
                <a:solidFill>
                  <a:srgbClr val="FFFFFE"/>
                </a:solidFill>
              </a:rPr>
              <a:t>*</a:t>
            </a:r>
          </a:p>
          <a:p>
            <a:r>
              <a:rPr lang="en-US" sz="2000" dirty="0">
                <a:solidFill>
                  <a:srgbClr val="FFFFFE"/>
                </a:solidFill>
              </a:rPr>
              <a:t>Joshua Bautista*, Simonetta Liuti*, Brandon </a:t>
            </a:r>
            <a:r>
              <a:rPr lang="en-US" sz="2000" dirty="0" err="1">
                <a:solidFill>
                  <a:srgbClr val="FFFFFE"/>
                </a:solidFill>
              </a:rPr>
              <a:t>Kriesten</a:t>
            </a:r>
            <a:r>
              <a:rPr lang="en-US" sz="2000" dirty="0">
                <a:solidFill>
                  <a:srgbClr val="FFFFFE"/>
                </a:solidFill>
              </a:rPr>
              <a:t>**</a:t>
            </a:r>
          </a:p>
          <a:p>
            <a:r>
              <a:rPr lang="en-US" sz="2000" dirty="0">
                <a:solidFill>
                  <a:srgbClr val="FFFFFE"/>
                </a:solidFill>
              </a:rPr>
              <a:t>*University of Virginia</a:t>
            </a:r>
          </a:p>
          <a:p>
            <a:r>
              <a:rPr lang="en-US" sz="2000" dirty="0">
                <a:solidFill>
                  <a:srgbClr val="FFFFFE"/>
                </a:solidFill>
              </a:rPr>
              <a:t>**Argonne National Laboratory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BF4792E-DF83-4D24-9924-01EC30A3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8512"/>
            <a:ext cx="3952259" cy="5932172"/>
          </a:xfrm>
          <a:custGeom>
            <a:avLst/>
            <a:gdLst>
              <a:gd name="connsiteX0" fmla="*/ 986173 w 3952259"/>
              <a:gd name="connsiteY0" fmla="*/ 0 h 5932172"/>
              <a:gd name="connsiteX1" fmla="*/ 3952259 w 3952259"/>
              <a:gd name="connsiteY1" fmla="*/ 2966086 h 5932172"/>
              <a:gd name="connsiteX2" fmla="*/ 986173 w 3952259"/>
              <a:gd name="connsiteY2" fmla="*/ 5932172 h 5932172"/>
              <a:gd name="connsiteX3" fmla="*/ 104150 w 3952259"/>
              <a:gd name="connsiteY3" fmla="*/ 5798823 h 5932172"/>
              <a:gd name="connsiteX4" fmla="*/ 0 w 3952259"/>
              <a:gd name="connsiteY4" fmla="*/ 5760704 h 5932172"/>
              <a:gd name="connsiteX5" fmla="*/ 0 w 3952259"/>
              <a:gd name="connsiteY5" fmla="*/ 171469 h 5932172"/>
              <a:gd name="connsiteX6" fmla="*/ 104150 w 3952259"/>
              <a:gd name="connsiteY6" fmla="*/ 133350 h 5932172"/>
              <a:gd name="connsiteX7" fmla="*/ 986173 w 3952259"/>
              <a:gd name="connsiteY7" fmla="*/ 0 h 593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259" h="5932172">
                <a:moveTo>
                  <a:pt x="986173" y="0"/>
                </a:moveTo>
                <a:cubicBezTo>
                  <a:pt x="2624297" y="0"/>
                  <a:pt x="3952259" y="1327962"/>
                  <a:pt x="3952259" y="2966086"/>
                </a:cubicBezTo>
                <a:cubicBezTo>
                  <a:pt x="3952259" y="4604210"/>
                  <a:pt x="2624297" y="5932172"/>
                  <a:pt x="986173" y="5932172"/>
                </a:cubicBezTo>
                <a:cubicBezTo>
                  <a:pt x="679025" y="5932172"/>
                  <a:pt x="382781" y="5885486"/>
                  <a:pt x="104150" y="5798823"/>
                </a:cubicBezTo>
                <a:lnTo>
                  <a:pt x="0" y="5760704"/>
                </a:lnTo>
                <a:lnTo>
                  <a:pt x="0" y="171469"/>
                </a:lnTo>
                <a:lnTo>
                  <a:pt x="104150" y="133350"/>
                </a:lnTo>
                <a:cubicBezTo>
                  <a:pt x="382781" y="46686"/>
                  <a:pt x="679025" y="0"/>
                  <a:pt x="9861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reeform: Shape 37">
            <a:extLst>
              <a:ext uri="{FF2B5EF4-FFF2-40B4-BE49-F238E27FC236}">
                <a16:creationId xmlns:a16="http://schemas.microsoft.com/office/drawing/2014/main" id="{15837328-A57C-47AA-B520-C83F4A6BD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8125" y="0"/>
            <a:ext cx="4475748" cy="3256337"/>
          </a:xfrm>
          <a:custGeom>
            <a:avLst/>
            <a:gdLst>
              <a:gd name="connsiteX0" fmla="*/ 246861 w 4475748"/>
              <a:gd name="connsiteY0" fmla="*/ 0 h 3256337"/>
              <a:gd name="connsiteX1" fmla="*/ 4228888 w 4475748"/>
              <a:gd name="connsiteY1" fmla="*/ 0 h 3256337"/>
              <a:gd name="connsiteX2" fmla="*/ 4299885 w 4475748"/>
              <a:gd name="connsiteY2" fmla="*/ 147382 h 3256337"/>
              <a:gd name="connsiteX3" fmla="*/ 4475748 w 4475748"/>
              <a:gd name="connsiteY3" fmla="*/ 1018463 h 3256337"/>
              <a:gd name="connsiteX4" fmla="*/ 2237874 w 4475748"/>
              <a:gd name="connsiteY4" fmla="*/ 3256337 h 3256337"/>
              <a:gd name="connsiteX5" fmla="*/ 0 w 4475748"/>
              <a:gd name="connsiteY5" fmla="*/ 1018463 h 3256337"/>
              <a:gd name="connsiteX6" fmla="*/ 175863 w 4475748"/>
              <a:gd name="connsiteY6" fmla="*/ 147382 h 325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5748" h="3256337">
                <a:moveTo>
                  <a:pt x="246861" y="0"/>
                </a:moveTo>
                <a:lnTo>
                  <a:pt x="4228888" y="0"/>
                </a:lnTo>
                <a:lnTo>
                  <a:pt x="4299885" y="147382"/>
                </a:lnTo>
                <a:cubicBezTo>
                  <a:pt x="4413128" y="415117"/>
                  <a:pt x="4475748" y="709477"/>
                  <a:pt x="4475748" y="1018463"/>
                </a:cubicBezTo>
                <a:cubicBezTo>
                  <a:pt x="4475748" y="2254407"/>
                  <a:pt x="3473818" y="3256337"/>
                  <a:pt x="2237874" y="3256337"/>
                </a:cubicBezTo>
                <a:cubicBezTo>
                  <a:pt x="1001930" y="3256337"/>
                  <a:pt x="0" y="2254407"/>
                  <a:pt x="0" y="1018463"/>
                </a:cubicBezTo>
                <a:cubicBezTo>
                  <a:pt x="0" y="709477"/>
                  <a:pt x="62621" y="415117"/>
                  <a:pt x="175863" y="14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Arc 39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580241">
            <a:off x="-1784401" y="613620"/>
            <a:ext cx="6199926" cy="6199926"/>
          </a:xfrm>
          <a:prstGeom prst="arc">
            <a:avLst>
              <a:gd name="adj1" fmla="val 14455503"/>
              <a:gd name="adj2" fmla="val 18389131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olorful circles in a circle&#10;&#10;Description automatically generated with medium confidence">
            <a:extLst>
              <a:ext uri="{FF2B5EF4-FFF2-40B4-BE49-F238E27FC236}">
                <a16:creationId xmlns:a16="http://schemas.microsoft.com/office/drawing/2014/main" id="{FB9C9A69-286E-679F-9A6A-46CB57957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3" y="1876659"/>
            <a:ext cx="2972955" cy="297295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6" name="Picture 5" descr="A colorful circles in a circle&#10;&#10;Description automatically generated with medium confidence">
            <a:extLst>
              <a:ext uri="{FF2B5EF4-FFF2-40B4-BE49-F238E27FC236}">
                <a16:creationId xmlns:a16="http://schemas.microsoft.com/office/drawing/2014/main" id="{FE64E6D9-39F4-B89E-7C24-919E0423C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80" y="133707"/>
            <a:ext cx="2488039" cy="2488039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  <p:sp>
        <p:nvSpPr>
          <p:cNvPr id="57" name="Freeform: Shape 41">
            <a:extLst>
              <a:ext uri="{FF2B5EF4-FFF2-40B4-BE49-F238E27FC236}">
                <a16:creationId xmlns:a16="http://schemas.microsoft.com/office/drawing/2014/main" id="{8A03A6A2-7849-4179-B68F-C11DDDB23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1078" y="0"/>
            <a:ext cx="3440922" cy="3674631"/>
          </a:xfrm>
          <a:custGeom>
            <a:avLst/>
            <a:gdLst>
              <a:gd name="connsiteX0" fmla="*/ 523074 w 3440922"/>
              <a:gd name="connsiteY0" fmla="*/ 0 h 3674631"/>
              <a:gd name="connsiteX1" fmla="*/ 3440922 w 3440922"/>
              <a:gd name="connsiteY1" fmla="*/ 0 h 3674631"/>
              <a:gd name="connsiteX2" fmla="*/ 3440922 w 3440922"/>
              <a:gd name="connsiteY2" fmla="*/ 3321701 h 3674631"/>
              <a:gd name="connsiteX3" fmla="*/ 3304578 w 3440922"/>
              <a:gd name="connsiteY3" fmla="*/ 3404532 h 3674631"/>
              <a:gd name="connsiteX4" fmla="*/ 2237874 w 3440922"/>
              <a:gd name="connsiteY4" fmla="*/ 3674631 h 3674631"/>
              <a:gd name="connsiteX5" fmla="*/ 0 w 3440922"/>
              <a:gd name="connsiteY5" fmla="*/ 1436757 h 3674631"/>
              <a:gd name="connsiteX6" fmla="*/ 511022 w 3440922"/>
              <a:gd name="connsiteY6" fmla="*/ 13261 h 3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0922" h="3674631">
                <a:moveTo>
                  <a:pt x="523074" y="0"/>
                </a:moveTo>
                <a:lnTo>
                  <a:pt x="3440922" y="0"/>
                </a:lnTo>
                <a:lnTo>
                  <a:pt x="3440922" y="3321701"/>
                </a:lnTo>
                <a:lnTo>
                  <a:pt x="3304578" y="3404532"/>
                </a:lnTo>
                <a:cubicBezTo>
                  <a:pt x="2987486" y="3576786"/>
                  <a:pt x="2624107" y="3674631"/>
                  <a:pt x="2237874" y="3674631"/>
                </a:cubicBezTo>
                <a:cubicBezTo>
                  <a:pt x="1001930" y="3674631"/>
                  <a:pt x="0" y="2672701"/>
                  <a:pt x="0" y="1436757"/>
                </a:cubicBezTo>
                <a:cubicBezTo>
                  <a:pt x="0" y="896032"/>
                  <a:pt x="191776" y="400098"/>
                  <a:pt x="511022" y="13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colorful circles in a circle&#10;&#10;Description automatically generated with medium confidence">
            <a:extLst>
              <a:ext uri="{FF2B5EF4-FFF2-40B4-BE49-F238E27FC236}">
                <a16:creationId xmlns:a16="http://schemas.microsoft.com/office/drawing/2014/main" id="{CE4177E2-31D2-C018-868F-97AEC9E69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995" y="407063"/>
            <a:ext cx="2378947" cy="2378947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7387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D10895-EA03-1D8E-64FE-F25510FB104F}"/>
              </a:ext>
            </a:extLst>
          </p:cNvPr>
          <p:cNvSpPr txBox="1"/>
          <p:nvPr/>
        </p:nvSpPr>
        <p:spPr>
          <a:xfrm>
            <a:off x="8992983" y="559345"/>
            <a:ext cx="2480310" cy="117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en-US" sz="350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Gluon distribution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45A5A-044E-2C74-F485-5649D5342B7F}"/>
              </a:ext>
            </a:extLst>
          </p:cNvPr>
          <p:cNvSpPr txBox="1"/>
          <p:nvPr/>
        </p:nvSpPr>
        <p:spPr>
          <a:xfrm>
            <a:off x="9179626" y="1923803"/>
            <a:ext cx="2293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Here, we show Hg, which corresponds to the gluon momentum distribution.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Varying values of Q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251D2-AD55-6686-8A36-C638999AC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8" descr="A green and white diagram&#10;&#10;Description automatically generated with medium confidence">
            <a:extLst>
              <a:ext uri="{FF2B5EF4-FFF2-40B4-BE49-F238E27FC236}">
                <a16:creationId xmlns:a16="http://schemas.microsoft.com/office/drawing/2014/main" id="{BB99ABAD-D22C-158E-8C09-58F7E4BB8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23" y="991993"/>
            <a:ext cx="3710292" cy="2411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872D5C-68CA-8EEF-70BC-7D154B0D1625}"/>
                  </a:ext>
                </a:extLst>
              </p:cNvPr>
              <p:cNvSpPr txBox="1"/>
              <p:nvPr/>
            </p:nvSpPr>
            <p:spPr>
              <a:xfrm>
                <a:off x="2393240" y="1106666"/>
                <a:ext cx="1714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872D5C-68CA-8EEF-70BC-7D154B0D1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240" y="1106666"/>
                <a:ext cx="1714500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E833B1-1950-DF90-C589-CFEEF1638876}"/>
                  </a:ext>
                </a:extLst>
              </p:cNvPr>
              <p:cNvSpPr txBox="1"/>
              <p:nvPr/>
            </p:nvSpPr>
            <p:spPr>
              <a:xfrm>
                <a:off x="2473188" y="1434066"/>
                <a:ext cx="14855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0.0001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E833B1-1950-DF90-C589-CFEEF1638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188" y="1434066"/>
                <a:ext cx="1485535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A0008C7-6DAC-7179-27E0-E9A986410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437" y="1033344"/>
            <a:ext cx="3652279" cy="2302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C6B3FD-7522-129B-1F5F-DE33E5D5FC7D}"/>
                  </a:ext>
                </a:extLst>
              </p:cNvPr>
              <p:cNvSpPr txBox="1"/>
              <p:nvPr/>
            </p:nvSpPr>
            <p:spPr>
              <a:xfrm>
                <a:off x="6398754" y="1144761"/>
                <a:ext cx="1714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=15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C6B3FD-7522-129B-1F5F-DE33E5D5F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754" y="1144761"/>
                <a:ext cx="1714500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B36BA2-2E03-BC77-54C7-0E887A27A2BC}"/>
                  </a:ext>
                </a:extLst>
              </p:cNvPr>
              <p:cNvSpPr txBox="1"/>
              <p:nvPr/>
            </p:nvSpPr>
            <p:spPr>
              <a:xfrm>
                <a:off x="6604750" y="1458240"/>
                <a:ext cx="14855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0.0001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B36BA2-2E03-BC77-54C7-0E887A27A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750" y="1458240"/>
                <a:ext cx="1485535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B8465B53-3E99-3BED-2982-7CF7D784A2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01" y="3627812"/>
            <a:ext cx="3825190" cy="2411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36F29F-8D6D-60E6-47FC-F807B40AA907}"/>
                  </a:ext>
                </a:extLst>
              </p:cNvPr>
              <p:cNvSpPr txBox="1"/>
              <p:nvPr/>
            </p:nvSpPr>
            <p:spPr>
              <a:xfrm>
                <a:off x="2400508" y="3787328"/>
                <a:ext cx="1714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36F29F-8D6D-60E6-47FC-F807B40AA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508" y="3787328"/>
                <a:ext cx="1714500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04F57C-2F31-3637-FF5A-4FA3F4E8D71D}"/>
                  </a:ext>
                </a:extLst>
              </p:cNvPr>
              <p:cNvSpPr txBox="1"/>
              <p:nvPr/>
            </p:nvSpPr>
            <p:spPr>
              <a:xfrm>
                <a:off x="2548829" y="4098354"/>
                <a:ext cx="14855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0.0001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04F57C-2F31-3637-FF5A-4FA3F4E8D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829" y="4098354"/>
                <a:ext cx="1485535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DE2D338B-14CB-D32D-413B-FBE7340983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0513" y="3632460"/>
            <a:ext cx="3705826" cy="2336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C5A7698-F218-95DD-B3C0-09B634D767BF}"/>
                  </a:ext>
                </a:extLst>
              </p:cNvPr>
              <p:cNvSpPr txBox="1"/>
              <p:nvPr/>
            </p:nvSpPr>
            <p:spPr>
              <a:xfrm>
                <a:off x="6391845" y="3750885"/>
                <a:ext cx="1798415" cy="382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=100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C5A7698-F218-95DD-B3C0-09B634D76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845" y="3750885"/>
                <a:ext cx="1798415" cy="382540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F2ADF20-43E5-9A59-0A56-5C8679FD853C}"/>
                  </a:ext>
                </a:extLst>
              </p:cNvPr>
              <p:cNvSpPr txBox="1"/>
              <p:nvPr/>
            </p:nvSpPr>
            <p:spPr>
              <a:xfrm>
                <a:off x="6632017" y="4047478"/>
                <a:ext cx="1558243" cy="382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0.0001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F2ADF20-43E5-9A59-0A56-5C8679FD8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017" y="4047478"/>
                <a:ext cx="1558243" cy="382540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748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A0F19-D8AF-539A-AAE8-AD1BB845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Average radii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8EE89-1676-9D3C-6265-79AF379B8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en-US" sz="3200" dirty="0"/>
              <a:t>Expectation value of the transverse impact parameter distance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982ABD83-0EA1-6E81-CC50-4BA67FA74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23" y="1221391"/>
            <a:ext cx="4397433" cy="1239758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5A0D63E-A2FD-680E-A00C-37E932644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107" y="3532354"/>
            <a:ext cx="4704648" cy="286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22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A0F19-D8AF-539A-AAE8-AD1BB845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Average radii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8EE89-1676-9D3C-6265-79AF379B8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en-US" sz="3200" dirty="0"/>
              <a:t>Expectation value of the transverse impact parameter distance</a:t>
            </a:r>
          </a:p>
          <a:p>
            <a:r>
              <a:rPr lang="en-US" sz="2400" dirty="0"/>
              <a:t>Compare to lattice and </a:t>
            </a:r>
            <a:r>
              <a:rPr lang="en-US" sz="2400" dirty="0" err="1"/>
              <a:t>AdS</a:t>
            </a:r>
            <a:r>
              <a:rPr lang="en-US" sz="2400" dirty="0"/>
              <a:t>/CFT results.</a:t>
            </a:r>
          </a:p>
          <a:p>
            <a:r>
              <a:rPr lang="en-US" sz="2400" dirty="0"/>
              <a:t>Mamo and I. </a:t>
            </a:r>
            <a:r>
              <a:rPr lang="en-US" sz="2400" dirty="0" err="1"/>
              <a:t>Zaeed</a:t>
            </a:r>
            <a:r>
              <a:rPr lang="en-US" sz="2400" dirty="0"/>
              <a:t> PRD106, 086004 (2022)</a:t>
            </a:r>
          </a:p>
          <a:p>
            <a:r>
              <a:rPr lang="en-US" sz="2400" dirty="0"/>
              <a:t>LQCD: Shanahan and Detmold 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Phys. Rev. Lett. 122, 072003 (2019)</a:t>
            </a:r>
          </a:p>
          <a:p>
            <a:endParaRPr lang="en-US" sz="24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5A0D63E-A2FD-680E-A00C-37E932644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107" y="428934"/>
            <a:ext cx="4704648" cy="2869836"/>
          </a:xfrm>
          <a:prstGeom prst="rect">
            <a:avLst/>
          </a:prstGeom>
        </p:spPr>
      </p:pic>
      <p:pic>
        <p:nvPicPr>
          <p:cNvPr id="4" name="Picture 3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F516A06E-ECD2-D354-180C-06201D945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081" y="3533784"/>
            <a:ext cx="4635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24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1DBDB-D055-6B5E-36FB-B38BE74AE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What about Q</a:t>
            </a:r>
            <a:r>
              <a:rPr lang="en-US" sz="4000" baseline="30000" dirty="0"/>
              <a:t>2</a:t>
            </a:r>
            <a:r>
              <a:rPr lang="en-US" sz="4000" dirty="0"/>
              <a:t> evolution?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D26A-1C15-EA2F-8898-E98DEB196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053431"/>
          </a:xfrm>
        </p:spPr>
        <p:txBody>
          <a:bodyPr anchor="ctr">
            <a:normAutofit/>
          </a:bodyPr>
          <a:lstStyle/>
          <a:p>
            <a:r>
              <a:rPr lang="en-US" dirty="0"/>
              <a:t>We do not expect a dependence on scale for the total average radii corresponding to the valence quarks since the form factors are scale-independent.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60A1282-77C2-601D-A495-C45A98420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878" y="5384571"/>
            <a:ext cx="3721767" cy="925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C3730-9DF6-7DEF-48B7-2BD6E9F7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830" y="3504844"/>
            <a:ext cx="4672451" cy="2923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C363F-D014-3F23-20D6-C6EA6E4FF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205" y="396149"/>
            <a:ext cx="4672451" cy="284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3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1DBDB-D055-6B5E-36FB-B38BE74AE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What about Q</a:t>
            </a:r>
            <a:r>
              <a:rPr lang="en-US" sz="4000" baseline="30000" dirty="0"/>
              <a:t>2</a:t>
            </a:r>
            <a:r>
              <a:rPr lang="en-US" sz="4000" dirty="0"/>
              <a:t> evolution?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D26A-1C15-EA2F-8898-E98DEB196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2923587"/>
          </a:xfrm>
        </p:spPr>
        <p:txBody>
          <a:bodyPr anchor="ctr">
            <a:normAutofit/>
          </a:bodyPr>
          <a:lstStyle/>
          <a:p>
            <a:r>
              <a:rPr lang="en-US" sz="3200" dirty="0"/>
              <a:t>However, for the gluon, we expect some dependence on the scale since the gluon distribution integrates to scale-dependent form factors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37F4A54B-4A24-8A98-FEA2-0F09697D3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38" y="5446490"/>
            <a:ext cx="52959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C84D12-1A81-463C-E76E-836B6EE6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610" y="431726"/>
            <a:ext cx="4555642" cy="277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0ACD9A-FEDA-B138-3C1B-A7FEA9D6E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686" y="3505479"/>
            <a:ext cx="4826851" cy="30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6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3C33B-A1A4-E0A0-435D-54798D8B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Towards improved hadron tomography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4E59563-2256-AA73-50B4-8A475B066D8E}"/>
              </a:ext>
            </a:extLst>
          </p:cNvPr>
          <p:cNvSpPr/>
          <p:nvPr/>
        </p:nvSpPr>
        <p:spPr>
          <a:xfrm>
            <a:off x="816294" y="2279186"/>
            <a:ext cx="4192505" cy="420856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E9196F-84FD-FA8A-BB4C-69374F2D681A}"/>
              </a:ext>
            </a:extLst>
          </p:cNvPr>
          <p:cNvSpPr/>
          <p:nvPr/>
        </p:nvSpPr>
        <p:spPr>
          <a:xfrm>
            <a:off x="1524305" y="3806618"/>
            <a:ext cx="1655575" cy="145409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A1ECA5-424F-A8E7-4ADC-200BF561F115}"/>
              </a:ext>
            </a:extLst>
          </p:cNvPr>
          <p:cNvSpPr txBox="1"/>
          <p:nvPr/>
        </p:nvSpPr>
        <p:spPr>
          <a:xfrm>
            <a:off x="2442748" y="2903496"/>
            <a:ext cx="1062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Proton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34F051-6CC6-2FBD-6F8C-5616FC2F4505}"/>
              </a:ext>
            </a:extLst>
          </p:cNvPr>
          <p:cNvSpPr txBox="1"/>
          <p:nvPr/>
        </p:nvSpPr>
        <p:spPr>
          <a:xfrm>
            <a:off x="1902583" y="4349636"/>
            <a:ext cx="92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Parton</a:t>
            </a:r>
          </a:p>
        </p:txBody>
      </p:sp>
      <p:pic>
        <p:nvPicPr>
          <p:cNvPr id="4" name="Picture 3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5E3E674-6280-0025-888A-73F7BAE8D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843" y="1206068"/>
            <a:ext cx="5575300" cy="4711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2F52637-87EE-6A22-6AF3-3139E8DCE170}"/>
              </a:ext>
            </a:extLst>
          </p:cNvPr>
          <p:cNvSpPr/>
          <p:nvPr/>
        </p:nvSpPr>
        <p:spPr>
          <a:xfrm>
            <a:off x="2894841" y="3807253"/>
            <a:ext cx="1655575" cy="145409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B67AA2-297A-A021-096D-39A5511B5E23}"/>
              </a:ext>
            </a:extLst>
          </p:cNvPr>
          <p:cNvSpPr txBox="1"/>
          <p:nvPr/>
        </p:nvSpPr>
        <p:spPr>
          <a:xfrm>
            <a:off x="3310881" y="4349636"/>
            <a:ext cx="92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Parton</a:t>
            </a:r>
          </a:p>
        </p:txBody>
      </p:sp>
    </p:spTree>
    <p:extLst>
      <p:ext uri="{BB962C8B-B14F-4D97-AF65-F5344CB8AC3E}">
        <p14:creationId xmlns:p14="http://schemas.microsoft.com/office/powerpoint/2010/main" val="3549648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647551-C0F7-C73E-C633-5001353DFE3D}"/>
              </a:ext>
            </a:extLst>
          </p:cNvPr>
          <p:cNvSpPr txBox="1"/>
          <p:nvPr/>
        </p:nvSpPr>
        <p:spPr>
          <a:xfrm>
            <a:off x="3010495" y="3267905"/>
            <a:ext cx="609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72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correlation function defined for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parton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type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i,j</a:t>
            </a:r>
            <a:r>
              <a:rPr lang="en-US" sz="2000" dirty="0"/>
              <a:t> = q, g</a:t>
            </a:r>
            <a:endParaRPr lang="en-US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7F0362-45D5-FEF1-6FDC-2037A3631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65435"/>
          </a:xfrm>
        </p:spPr>
        <p:txBody>
          <a:bodyPr/>
          <a:lstStyle/>
          <a:p>
            <a:r>
              <a:rPr lang="en-US" dirty="0"/>
              <a:t>Work in progress: Double </a:t>
            </a:r>
            <a:r>
              <a:rPr lang="en-US" dirty="0" err="1"/>
              <a:t>parton</a:t>
            </a:r>
            <a:r>
              <a:rPr lang="en-US" dirty="0"/>
              <a:t> distributions (DPDs)</a:t>
            </a:r>
          </a:p>
        </p:txBody>
      </p:sp>
      <p:pic>
        <p:nvPicPr>
          <p:cNvPr id="16" name="Picture 15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DA39960E-AE64-1FCB-20B2-2A01918B8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312" y="1914965"/>
            <a:ext cx="8941541" cy="1324672"/>
          </a:xfrm>
          <a:prstGeom prst="rect">
            <a:avLst/>
          </a:prstGeom>
        </p:spPr>
      </p:pic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61C410B-C7C9-3C2B-102D-B3EA97548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784" y="3626380"/>
            <a:ext cx="4445000" cy="711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DDC057-EC7D-F463-54BA-2408DAD87AC0}"/>
              </a:ext>
            </a:extLst>
          </p:cNvPr>
          <p:cNvSpPr txBox="1"/>
          <p:nvPr/>
        </p:nvSpPr>
        <p:spPr>
          <a:xfrm>
            <a:off x="3174969" y="4365986"/>
            <a:ext cx="5931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72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Quark double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parton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distribution is related to the two-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parton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correlation function through Fourier transform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5526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7F0362-45D5-FEF1-6FDC-2037A3631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65435"/>
          </a:xfrm>
        </p:spPr>
        <p:txBody>
          <a:bodyPr/>
          <a:lstStyle/>
          <a:p>
            <a:r>
              <a:rPr lang="en-US" dirty="0"/>
              <a:t>Work in progress: Double </a:t>
            </a:r>
            <a:r>
              <a:rPr lang="en-US" dirty="0" err="1"/>
              <a:t>parton</a:t>
            </a:r>
            <a:r>
              <a:rPr lang="en-US" dirty="0"/>
              <a:t> distributions (DPDs)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BBFA31-3F53-391E-8EBB-BA7FE05421CA}"/>
              </a:ext>
            </a:extLst>
          </p:cNvPr>
          <p:cNvSpPr txBox="1"/>
          <p:nvPr/>
        </p:nvSpPr>
        <p:spPr>
          <a:xfrm>
            <a:off x="2459599" y="4123676"/>
            <a:ext cx="7858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72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Reducing to the simpler case of longitudinal fractional momenta x = x</a:t>
            </a:r>
            <a:r>
              <a:rPr lang="en-US" sz="2000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x</a:t>
            </a:r>
            <a:r>
              <a:rPr lang="en-US" sz="2000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2DB3C-358E-58A9-5A2D-D69DC69A71DF}"/>
              </a:ext>
            </a:extLst>
          </p:cNvPr>
          <p:cNvSpPr txBox="1"/>
          <p:nvPr/>
        </p:nvSpPr>
        <p:spPr>
          <a:xfrm>
            <a:off x="3849769" y="4751401"/>
            <a:ext cx="5059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72">
              <a:spcAft>
                <a:spcPts val="600"/>
              </a:spcAft>
            </a:pPr>
            <a:r>
              <a:rPr lang="en-US" sz="2000" dirty="0"/>
              <a:t>Relevant to multi-</a:t>
            </a:r>
            <a:r>
              <a:rPr lang="en-US" sz="2000" dirty="0" err="1"/>
              <a:t>parton</a:t>
            </a:r>
            <a:r>
              <a:rPr lang="en-US" sz="2000" dirty="0"/>
              <a:t> final state processes</a:t>
            </a:r>
          </a:p>
        </p:txBody>
      </p:sp>
      <p:pic>
        <p:nvPicPr>
          <p:cNvPr id="4" name="Picture 3" descr="A math equations and formulas&#10;&#10;Description automatically generated">
            <a:extLst>
              <a:ext uri="{FF2B5EF4-FFF2-40B4-BE49-F238E27FC236}">
                <a16:creationId xmlns:a16="http://schemas.microsoft.com/office/drawing/2014/main" id="{F4834A5C-9B68-9869-CD30-9C752CB65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50" y="1923622"/>
            <a:ext cx="69469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59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25DC89C-5D70-F2F2-4F20-642418ABD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59" y="817535"/>
            <a:ext cx="5260991" cy="674177"/>
          </a:xfrm>
          <a:prstGeom prst="rect">
            <a:avLst/>
          </a:prstGeom>
        </p:spPr>
      </p:pic>
      <p:pic>
        <p:nvPicPr>
          <p:cNvPr id="5" name="Picture 4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892BE9BF-A83E-F705-0D0C-1CD5009DD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748" y="1987514"/>
            <a:ext cx="3544246" cy="569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D91EF-10CD-8E07-4C56-450C5251F7C3}"/>
              </a:ext>
            </a:extLst>
          </p:cNvPr>
          <p:cNvSpPr txBox="1"/>
          <p:nvPr/>
        </p:nvSpPr>
        <p:spPr>
          <a:xfrm>
            <a:off x="7380444" y="1576711"/>
            <a:ext cx="2879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5256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 two-body density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E733E-19EA-6B71-548B-6F1DD55D38BC}"/>
              </a:ext>
            </a:extLst>
          </p:cNvPr>
          <p:cNvSpPr txBox="1"/>
          <p:nvPr/>
        </p:nvSpPr>
        <p:spPr>
          <a:xfrm>
            <a:off x="6654683" y="2557125"/>
            <a:ext cx="424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5256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Assuming independent particle motion</a:t>
            </a: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F4484C-B5DE-895C-BC5C-882735BC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55" y="651708"/>
            <a:ext cx="4019510" cy="840004"/>
          </a:xfrm>
        </p:spPr>
        <p:txBody>
          <a:bodyPr anchor="ctr">
            <a:normAutofit/>
          </a:bodyPr>
          <a:lstStyle/>
          <a:p>
            <a:r>
              <a:rPr lang="en-US" sz="3700" dirty="0"/>
              <a:t>Two-body densities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C01047-2A36-5CC4-8B0D-E11E98CB78E8}"/>
              </a:ext>
            </a:extLst>
          </p:cNvPr>
          <p:cNvSpPr txBox="1"/>
          <p:nvPr/>
        </p:nvSpPr>
        <p:spPr>
          <a:xfrm>
            <a:off x="683855" y="1760766"/>
            <a:ext cx="5852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the two-body density framework, the Fourier transform of the GPDs act as densities that allow us to define useful quantities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77CE6D-BEA6-92F7-D8C7-336EDD430159}"/>
              </a:ext>
            </a:extLst>
          </p:cNvPr>
          <p:cNvSpPr txBox="1"/>
          <p:nvPr/>
        </p:nvSpPr>
        <p:spPr>
          <a:xfrm>
            <a:off x="3610289" y="4779845"/>
            <a:ext cx="252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5256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Average relative distance</a:t>
            </a:r>
            <a:endParaRPr lang="en-US" sz="2000" dirty="0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BE18BA6-988D-C5F4-8119-6D541CAAC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66" y="3820976"/>
            <a:ext cx="7426127" cy="9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50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25DC89C-5D70-F2F2-4F20-642418ABD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59" y="817535"/>
            <a:ext cx="5260991" cy="674177"/>
          </a:xfrm>
          <a:prstGeom prst="rect">
            <a:avLst/>
          </a:prstGeom>
        </p:spPr>
      </p:pic>
      <p:pic>
        <p:nvPicPr>
          <p:cNvPr id="5" name="Picture 4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892BE9BF-A83E-F705-0D0C-1CD5009DD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748" y="1987514"/>
            <a:ext cx="3544246" cy="569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D91EF-10CD-8E07-4C56-450C5251F7C3}"/>
              </a:ext>
            </a:extLst>
          </p:cNvPr>
          <p:cNvSpPr txBox="1"/>
          <p:nvPr/>
        </p:nvSpPr>
        <p:spPr>
          <a:xfrm>
            <a:off x="7380444" y="1576711"/>
            <a:ext cx="2656855" cy="368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5256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 two-body density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E733E-19EA-6B71-548B-6F1DD55D38BC}"/>
              </a:ext>
            </a:extLst>
          </p:cNvPr>
          <p:cNvSpPr txBox="1"/>
          <p:nvPr/>
        </p:nvSpPr>
        <p:spPr>
          <a:xfrm>
            <a:off x="6654683" y="2557125"/>
            <a:ext cx="3826311" cy="368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5256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Assuming independent particle motion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F4484C-B5DE-895C-BC5C-882735BC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55" y="651708"/>
            <a:ext cx="4019510" cy="840004"/>
          </a:xfrm>
        </p:spPr>
        <p:txBody>
          <a:bodyPr anchor="ctr">
            <a:normAutofit/>
          </a:bodyPr>
          <a:lstStyle/>
          <a:p>
            <a:r>
              <a:rPr lang="en-US" sz="3700" dirty="0"/>
              <a:t>Two-body densities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C01047-2A36-5CC4-8B0D-E11E98CB78E8}"/>
              </a:ext>
            </a:extLst>
          </p:cNvPr>
          <p:cNvSpPr txBox="1"/>
          <p:nvPr/>
        </p:nvSpPr>
        <p:spPr>
          <a:xfrm>
            <a:off x="683855" y="1760766"/>
            <a:ext cx="5852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the two-body density framework, the Fourier transform of the GPDs act as densities that allow us to define useful quantities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C8160-17D1-63A0-EF0C-8E9779DB6291}"/>
              </a:ext>
            </a:extLst>
          </p:cNvPr>
          <p:cNvSpPr txBox="1"/>
          <p:nvPr/>
        </p:nvSpPr>
        <p:spPr>
          <a:xfrm>
            <a:off x="3182083" y="3976367"/>
            <a:ext cx="3299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Overlap between two </a:t>
            </a:r>
            <a:r>
              <a:rPr lang="en-US" sz="2000" dirty="0" err="1"/>
              <a:t>partons</a:t>
            </a:r>
            <a:endParaRPr lang="en-US" sz="2000" dirty="0"/>
          </a:p>
        </p:txBody>
      </p:sp>
      <p:pic>
        <p:nvPicPr>
          <p:cNvPr id="15" name="Picture 14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27D0509C-3ADA-0D50-6658-84B58C089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930" y="4359516"/>
            <a:ext cx="5852869" cy="11531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609FAD-8E61-4222-C0A3-264E857B1502}"/>
              </a:ext>
            </a:extLst>
          </p:cNvPr>
          <p:cNvSpPr txBox="1"/>
          <p:nvPr/>
        </p:nvSpPr>
        <p:spPr>
          <a:xfrm>
            <a:off x="1638927" y="5436620"/>
            <a:ext cx="8583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Geometric overlap of two circles, where R</a:t>
            </a:r>
            <a:r>
              <a:rPr lang="en-US" sz="2000" baseline="-25000" dirty="0"/>
              <a:t>1</a:t>
            </a:r>
            <a:r>
              <a:rPr lang="en-US" sz="2000" dirty="0"/>
              <a:t>, R</a:t>
            </a:r>
            <a:r>
              <a:rPr lang="en-US" sz="2000" baseline="-25000" dirty="0"/>
              <a:t>2</a:t>
            </a:r>
            <a:r>
              <a:rPr lang="en-US" sz="2000" dirty="0"/>
              <a:t> are the average radii of the </a:t>
            </a:r>
            <a:r>
              <a:rPr lang="en-US" sz="2000" dirty="0" err="1"/>
              <a:t>partons</a:t>
            </a:r>
            <a:r>
              <a:rPr lang="en-US" sz="2000" dirty="0"/>
              <a:t> q</a:t>
            </a:r>
            <a:r>
              <a:rPr lang="en-US" sz="2000" baseline="-25000" dirty="0"/>
              <a:t>1</a:t>
            </a:r>
            <a:r>
              <a:rPr lang="en-US" sz="2000" dirty="0"/>
              <a:t>, q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</a:p>
        </p:txBody>
      </p: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38D360B-DA33-E754-7BB2-6D1F20A72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961" y="3193601"/>
            <a:ext cx="6471726" cy="8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41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5BE2C-7EAD-783A-4A0F-BCE99B4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Generalized </a:t>
            </a:r>
            <a:r>
              <a:rPr lang="en-US" sz="3700" dirty="0" err="1"/>
              <a:t>parton</a:t>
            </a:r>
            <a:r>
              <a:rPr lang="en-US" sz="3700" dirty="0"/>
              <a:t> distributions (GPDs)</a:t>
            </a: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6DC0D-5614-D9BE-2133-FE75E6497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en-US" dirty="0"/>
              <a:t>Nuclear </a:t>
            </a:r>
            <a:r>
              <a:rPr lang="en-US" dirty="0" err="1"/>
              <a:t>femtography</a:t>
            </a:r>
            <a:r>
              <a:rPr lang="en-US" dirty="0"/>
              <a:t>/hadron tomography has the GPDs at its disposal</a:t>
            </a:r>
          </a:p>
          <a:p>
            <a:r>
              <a:rPr lang="en-US" dirty="0"/>
              <a:t>The cross section of DVCS gives us the Compton Form Factors, from which we can extract GPDs – a task for which ML is well-suited</a:t>
            </a:r>
          </a:p>
          <a:p>
            <a:pPr lvl="1"/>
            <a:r>
              <a:rPr lang="en-US" sz="2000" dirty="0"/>
              <a:t>See S. </a:t>
            </a:r>
            <a:r>
              <a:rPr lang="en-US" sz="2000" dirty="0" err="1"/>
              <a:t>Liuti’s</a:t>
            </a:r>
            <a:r>
              <a:rPr lang="en-US" sz="2000" dirty="0"/>
              <a:t> Wednesday talk!</a:t>
            </a: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D8682E-1E15-835D-2062-64986BC08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085" y="581892"/>
            <a:ext cx="3624109" cy="251875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B2572-E1D5-CD5C-C95B-1F6BFA6D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450" y="3707894"/>
            <a:ext cx="3341515" cy="2518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90C179-1209-9978-3556-F5686E5E3C15}"/>
              </a:ext>
            </a:extLst>
          </p:cNvPr>
          <p:cNvSpPr txBox="1"/>
          <p:nvPr/>
        </p:nvSpPr>
        <p:spPr>
          <a:xfrm>
            <a:off x="6475081" y="6435479"/>
            <a:ext cx="5904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Simonetta Liuti, “Hadron Ion Tea (HIT@LBL) seminar” (2021).</a:t>
            </a:r>
            <a:br>
              <a:rPr lang="en-US" sz="1600" b="1" dirty="0">
                <a:latin typeface="Arial Rounded MT Bold" panose="020F0704030504030204" pitchFamily="34" charset="77"/>
              </a:rPr>
            </a:br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79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F4484C-B5DE-895C-BC5C-882735BC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54" y="651708"/>
            <a:ext cx="5556307" cy="840004"/>
          </a:xfrm>
        </p:spPr>
        <p:txBody>
          <a:bodyPr anchor="ctr">
            <a:normAutofit fontScale="90000"/>
          </a:bodyPr>
          <a:lstStyle/>
          <a:p>
            <a:r>
              <a:rPr lang="en-US" sz="3700" dirty="0"/>
              <a:t>Two-body densities – Examples</a:t>
            </a:r>
          </a:p>
        </p:txBody>
      </p:sp>
      <p:pic>
        <p:nvPicPr>
          <p:cNvPr id="9" name="Picture 8" descr="A black and white image of a circle with a equal sign&#10;&#10;Description automatically generated">
            <a:extLst>
              <a:ext uri="{FF2B5EF4-FFF2-40B4-BE49-F238E27FC236}">
                <a16:creationId xmlns:a16="http://schemas.microsoft.com/office/drawing/2014/main" id="{E804847B-D017-BC63-7316-086338F1B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077" y="1604806"/>
            <a:ext cx="2163470" cy="4480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A5BF46-BB01-7827-2B1D-8361ADC082DE}"/>
              </a:ext>
            </a:extLst>
          </p:cNvPr>
          <p:cNvSpPr txBox="1"/>
          <p:nvPr/>
        </p:nvSpPr>
        <p:spPr>
          <a:xfrm>
            <a:off x="843565" y="1628779"/>
            <a:ext cx="5915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Suppose we fit the density distribution, which is obtained through the GPDs, to a Gaussian: </a:t>
            </a:r>
          </a:p>
        </p:txBody>
      </p:sp>
      <p:pic>
        <p:nvPicPr>
          <p:cNvPr id="22" name="Picture 21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EC52E814-28C9-BCA1-C5A4-6CA08A927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126" y="2284512"/>
            <a:ext cx="3441700" cy="1409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F8D75CF-28C3-F509-0F5B-C6740DB9F0FC}"/>
              </a:ext>
            </a:extLst>
          </p:cNvPr>
          <p:cNvSpPr txBox="1"/>
          <p:nvPr/>
        </p:nvSpPr>
        <p:spPr>
          <a:xfrm>
            <a:off x="843565" y="2602877"/>
            <a:ext cx="514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Taking two </a:t>
            </a:r>
            <a:r>
              <a:rPr lang="en-US" sz="2000" dirty="0" err="1"/>
              <a:t>partons</a:t>
            </a:r>
            <a:r>
              <a:rPr lang="en-US" sz="2000" dirty="0"/>
              <a:t>, say two gluon distributions, at the same X, we obtain the following two-body density: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4226BF-5499-8002-ACF9-69A7F9315C85}"/>
              </a:ext>
            </a:extLst>
          </p:cNvPr>
          <p:cNvSpPr txBox="1"/>
          <p:nvPr/>
        </p:nvSpPr>
        <p:spPr>
          <a:xfrm>
            <a:off x="874410" y="4034767"/>
            <a:ext cx="4800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obtain a simple relation for the average relative distance in such a scenario: </a:t>
            </a:r>
          </a:p>
        </p:txBody>
      </p:sp>
      <p:pic>
        <p:nvPicPr>
          <p:cNvPr id="28" name="Picture 27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A4CE26B7-D645-94EA-81B6-A36C7F288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126" y="4034767"/>
            <a:ext cx="1811497" cy="6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70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F4484C-B5DE-895C-BC5C-882735BC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54" y="651708"/>
            <a:ext cx="5556307" cy="840004"/>
          </a:xfrm>
        </p:spPr>
        <p:txBody>
          <a:bodyPr anchor="ctr">
            <a:normAutofit fontScale="90000"/>
          </a:bodyPr>
          <a:lstStyle/>
          <a:p>
            <a:r>
              <a:rPr lang="en-US" sz="3700" dirty="0"/>
              <a:t>Two-body densities – Examples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A5BF46-BB01-7827-2B1D-8361ADC082DE}"/>
              </a:ext>
            </a:extLst>
          </p:cNvPr>
          <p:cNvSpPr txBox="1"/>
          <p:nvPr/>
        </p:nvSpPr>
        <p:spPr>
          <a:xfrm>
            <a:off x="8173928" y="1797784"/>
            <a:ext cx="28789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Here, we fit the u, d and g distributions to Gaussians at some X and Q</a:t>
            </a:r>
            <a:r>
              <a:rPr lang="en-US" sz="2000" baseline="30000" dirty="0"/>
              <a:t>2</a:t>
            </a:r>
            <a:r>
              <a:rPr lang="en-US" sz="2000" dirty="0"/>
              <a:t> to obtain overlaps between u and g and d and g.</a:t>
            </a:r>
          </a:p>
        </p:txBody>
      </p:sp>
      <p:pic>
        <p:nvPicPr>
          <p:cNvPr id="8" name="Picture 7" descr="A graph of a graph showing a number of layers&#10;&#10;Description automatically generated with medium confidence">
            <a:extLst>
              <a:ext uri="{FF2B5EF4-FFF2-40B4-BE49-F238E27FC236}">
                <a16:creationId xmlns:a16="http://schemas.microsoft.com/office/drawing/2014/main" id="{CD92863F-29D0-17D5-8ACB-B41AFF5E0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83" y="1698930"/>
            <a:ext cx="7099300" cy="4305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F4433-F4D8-04D0-0BB7-AE19FB803567}"/>
              </a:ext>
            </a:extLst>
          </p:cNvPr>
          <p:cNvSpPr txBox="1"/>
          <p:nvPr/>
        </p:nvSpPr>
        <p:spPr>
          <a:xfrm>
            <a:off x="7967660" y="3851580"/>
            <a:ext cx="24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*Numerical results here are preliminary</a:t>
            </a:r>
          </a:p>
        </p:txBody>
      </p:sp>
    </p:spTree>
    <p:extLst>
      <p:ext uri="{BB962C8B-B14F-4D97-AF65-F5344CB8AC3E}">
        <p14:creationId xmlns:p14="http://schemas.microsoft.com/office/powerpoint/2010/main" val="3478824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06A55D7-5B44-694D-D244-8B48920B1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14" y="26081"/>
            <a:ext cx="10872172" cy="1576464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pic>
        <p:nvPicPr>
          <p:cNvPr id="5" name="Picture 4" descr="A group of images of a cell&#10;&#10;Description automatically generated with medium confidence">
            <a:extLst>
              <a:ext uri="{FF2B5EF4-FFF2-40B4-BE49-F238E27FC236}">
                <a16:creationId xmlns:a16="http://schemas.microsoft.com/office/drawing/2014/main" id="{A26793A0-DA09-CFBF-EAE9-FE9B9E3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583" y="1471083"/>
            <a:ext cx="2934419" cy="2706301"/>
          </a:xfrm>
          <a:prstGeom prst="rect">
            <a:avLst/>
          </a:prstGeom>
        </p:spPr>
      </p:pic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3486DAC9-1A4F-812D-6A39-608456242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730" y="4409293"/>
            <a:ext cx="2847272" cy="226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AD4DA6-53DE-209B-FA9D-28914D258250}"/>
              </a:ext>
            </a:extLst>
          </p:cNvPr>
          <p:cNvSpPr txBox="1"/>
          <p:nvPr/>
        </p:nvSpPr>
        <p:spPr>
          <a:xfrm>
            <a:off x="10006841" y="4589164"/>
            <a:ext cx="12387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333333"/>
                </a:solidFill>
                <a:effectLst/>
                <a:latin typeface="-apple-system"/>
              </a:rPr>
              <a:t>Traini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, M.C.,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-apple-system"/>
              </a:rPr>
              <a:t>Blaizot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, JP. </a:t>
            </a:r>
            <a:r>
              <a:rPr lang="en-US" b="0" i="1" dirty="0">
                <a:solidFill>
                  <a:srgbClr val="333333"/>
                </a:solidFill>
                <a:effectLst/>
                <a:latin typeface="-apple-system"/>
              </a:rPr>
              <a:t>Eur. Phys. J. C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333333"/>
                </a:solidFill>
                <a:effectLst/>
                <a:latin typeface="-apple-system"/>
              </a:rPr>
              <a:t>79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, 327 (2019)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BD674-2DF6-C683-AA51-1A17BB73F213}"/>
              </a:ext>
            </a:extLst>
          </p:cNvPr>
          <p:cNvSpPr txBox="1"/>
          <p:nvPr/>
        </p:nvSpPr>
        <p:spPr>
          <a:xfrm>
            <a:off x="10204550" y="1740645"/>
            <a:ext cx="15476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Heikki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Mäntysaari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Björn </a:t>
            </a:r>
            <a:r>
              <a:rPr lang="en-US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Schenke</a:t>
            </a: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Phys. Rev. D </a:t>
            </a:r>
            <a:r>
              <a:rPr lang="en-US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94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034042 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F9B58A6-55B5-8B3B-7E74-C9CE130B2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620146"/>
              </p:ext>
            </p:extLst>
          </p:nvPr>
        </p:nvGraphicFramePr>
        <p:xfrm>
          <a:off x="1218886" y="1602545"/>
          <a:ext cx="4527541" cy="377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2A86F8-EFE4-948F-37F5-3E7529EF629F}"/>
              </a:ext>
            </a:extLst>
          </p:cNvPr>
          <p:cNvCxnSpPr/>
          <p:nvPr/>
        </p:nvCxnSpPr>
        <p:spPr>
          <a:xfrm flipH="1" flipV="1">
            <a:off x="1908757" y="2411018"/>
            <a:ext cx="580767" cy="102561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AAE0B4-09CC-AEB4-377E-476BDDBC4EFF}"/>
              </a:ext>
            </a:extLst>
          </p:cNvPr>
          <p:cNvCxnSpPr>
            <a:cxnSpLocks/>
          </p:cNvCxnSpPr>
          <p:nvPr/>
        </p:nvCxnSpPr>
        <p:spPr>
          <a:xfrm>
            <a:off x="4577816" y="3436629"/>
            <a:ext cx="758675" cy="9144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0C1C5F-966A-AE8F-F0E0-9A8B1C44B9E2}"/>
              </a:ext>
            </a:extLst>
          </p:cNvPr>
          <p:cNvSpPr txBox="1"/>
          <p:nvPr/>
        </p:nvSpPr>
        <p:spPr>
          <a:xfrm>
            <a:off x="804692" y="1952810"/>
            <a:ext cx="162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&lt;b</a:t>
            </a:r>
            <a:r>
              <a:rPr lang="en-US" baseline="-25000" dirty="0"/>
              <a:t>T</a:t>
            </a:r>
            <a:r>
              <a:rPr lang="en-US" baseline="30000" dirty="0"/>
              <a:t>2</a:t>
            </a:r>
            <a:r>
              <a:rPr lang="en-US" dirty="0"/>
              <a:t>&gt;</a:t>
            </a:r>
            <a:r>
              <a:rPr lang="en-US" baseline="30000" dirty="0"/>
              <a:t>1/2</a:t>
            </a:r>
            <a:r>
              <a:rPr lang="en-US" dirty="0"/>
              <a:t>= 1 </a:t>
            </a:r>
            <a:r>
              <a:rPr lang="en-US" dirty="0" err="1"/>
              <a:t>fm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06DD82-1143-5199-E4FE-BD8FA2B5DFED}"/>
              </a:ext>
            </a:extLst>
          </p:cNvPr>
          <p:cNvSpPr txBox="1"/>
          <p:nvPr/>
        </p:nvSpPr>
        <p:spPr>
          <a:xfrm>
            <a:off x="5126756" y="4496551"/>
            <a:ext cx="166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&lt;b</a:t>
            </a:r>
            <a:r>
              <a:rPr lang="en-US" baseline="-25000" dirty="0"/>
              <a:t>T</a:t>
            </a:r>
            <a:r>
              <a:rPr lang="en-US" baseline="30000" dirty="0"/>
              <a:t>2</a:t>
            </a:r>
            <a:r>
              <a:rPr lang="en-US" dirty="0"/>
              <a:t>&gt;</a:t>
            </a:r>
            <a:r>
              <a:rPr lang="en-US" baseline="30000" dirty="0"/>
              <a:t>1/2</a:t>
            </a:r>
            <a:r>
              <a:rPr lang="en-US" dirty="0"/>
              <a:t>= 0.5 </a:t>
            </a:r>
            <a:r>
              <a:rPr lang="en-US" dirty="0" err="1"/>
              <a:t>fm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7725C3-071E-DBEF-A79D-E80401589195}"/>
              </a:ext>
            </a:extLst>
          </p:cNvPr>
          <p:cNvCxnSpPr>
            <a:cxnSpLocks/>
          </p:cNvCxnSpPr>
          <p:nvPr/>
        </p:nvCxnSpPr>
        <p:spPr>
          <a:xfrm>
            <a:off x="2489524" y="3436629"/>
            <a:ext cx="2088292" cy="0"/>
          </a:xfrm>
          <a:prstGeom prst="line">
            <a:avLst/>
          </a:prstGeom>
          <a:ln w="635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40FA1CC-0D4B-141C-D165-FC91BAE6DBCB}"/>
              </a:ext>
            </a:extLst>
          </p:cNvPr>
          <p:cNvSpPr txBox="1"/>
          <p:nvPr/>
        </p:nvSpPr>
        <p:spPr>
          <a:xfrm>
            <a:off x="2575746" y="3085431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0.3 </a:t>
            </a:r>
            <a:r>
              <a:rPr lang="en-US" dirty="0" err="1"/>
              <a:t>fm</a:t>
            </a:r>
            <a:r>
              <a:rPr lang="en-US" dirty="0"/>
              <a:t>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2D0DC-D94A-B346-1F08-1DD04F53A89A}"/>
              </a:ext>
            </a:extLst>
          </p:cNvPr>
          <p:cNvCxnSpPr/>
          <p:nvPr/>
        </p:nvCxnSpPr>
        <p:spPr>
          <a:xfrm flipV="1">
            <a:off x="3482656" y="4061957"/>
            <a:ext cx="0" cy="112596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FA7A28C-B192-0C53-1F6B-72DB327B923F}"/>
              </a:ext>
            </a:extLst>
          </p:cNvPr>
          <p:cNvSpPr txBox="1"/>
          <p:nvPr/>
        </p:nvSpPr>
        <p:spPr>
          <a:xfrm>
            <a:off x="2433041" y="5172503"/>
            <a:ext cx="210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= 0.010 fm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2AEACB-6C11-E3D7-54CA-1FC9C4E6CBAA}"/>
              </a:ext>
            </a:extLst>
          </p:cNvPr>
          <p:cNvSpPr txBox="1"/>
          <p:nvPr/>
        </p:nvSpPr>
        <p:spPr>
          <a:xfrm>
            <a:off x="1443861" y="5685609"/>
            <a:ext cx="226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= 0.01, Q</a:t>
            </a:r>
            <a:r>
              <a:rPr lang="en-US" baseline="30000" dirty="0"/>
              <a:t>2</a:t>
            </a:r>
            <a:r>
              <a:rPr lang="en-US" dirty="0"/>
              <a:t> = 10 GeV</a:t>
            </a:r>
            <a:r>
              <a:rPr lang="en-US" baseline="30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008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58A52-F4B0-FBFF-F622-A1F7E1C11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A7D5D-B28C-AA2F-F446-6540AEDE0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The one-body density picture provides incredible insight into partonic structure</a:t>
            </a:r>
          </a:p>
          <a:p>
            <a:r>
              <a:rPr lang="en-US" dirty="0"/>
              <a:t>Moving from a one-body density picture to a two-body density picture can greatly improve our understanding of the proton’s internal structure</a:t>
            </a:r>
          </a:p>
          <a:p>
            <a:pPr lvl="1"/>
            <a:r>
              <a:rPr lang="en-US" dirty="0"/>
              <a:t>DPDs act as the connection of the two-body densities to observables, much like how GPDs act as the connection of the one-body densities to observables</a:t>
            </a:r>
          </a:p>
          <a:p>
            <a:pPr lvl="1"/>
            <a:r>
              <a:rPr lang="en-US" dirty="0"/>
              <a:t>Differently from the hotspot formalism (</a:t>
            </a:r>
            <a:r>
              <a:rPr lang="en-US" dirty="0" err="1"/>
              <a:t>Mantysaari</a:t>
            </a:r>
            <a:r>
              <a:rPr lang="en-US" dirty="0"/>
              <a:t> and </a:t>
            </a:r>
            <a:r>
              <a:rPr lang="en-US" dirty="0" err="1"/>
              <a:t>Schenke</a:t>
            </a:r>
            <a:r>
              <a:rPr lang="en-US" dirty="0"/>
              <a:t>), we use GPDs to describe the relative motion of quarks and gluons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93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5BE2C-7EAD-783A-4A0F-BCE99B4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3D Coordinate Space Representation</a:t>
            </a:r>
            <a:endParaRPr lang="en-US" sz="3700" dirty="0"/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6DC0D-5614-D9BE-2133-FE75E6497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en-US" dirty="0"/>
              <a:t>The GPDs, through Fourier transform, give us spatial information on the charge, matter, and radial distributions of the quarks and gluons inside the nucleon</a:t>
            </a:r>
          </a:p>
          <a:p>
            <a:r>
              <a:rPr lang="en-US" dirty="0"/>
              <a:t>The Fourier transform of GPD </a:t>
            </a:r>
            <a:r>
              <a:rPr lang="en-US" dirty="0" err="1"/>
              <a:t>H</a:t>
            </a:r>
            <a:r>
              <a:rPr lang="en-US" baseline="30000" dirty="0" err="1"/>
              <a:t>q</a:t>
            </a:r>
            <a:r>
              <a:rPr lang="en-US" baseline="30000" dirty="0"/>
              <a:t> </a:t>
            </a:r>
            <a:r>
              <a:rPr lang="en-US" dirty="0"/>
              <a:t>gives the one-body </a:t>
            </a:r>
            <a:r>
              <a:rPr lang="en-US" dirty="0" err="1"/>
              <a:t>parton</a:t>
            </a:r>
            <a:r>
              <a:rPr lang="en-US" dirty="0"/>
              <a:t> density distribution in </a:t>
            </a:r>
            <a:r>
              <a:rPr lang="en-US" i="1" dirty="0" err="1"/>
              <a:t>b</a:t>
            </a:r>
            <a:r>
              <a:rPr lang="en-US" baseline="-25000" dirty="0" err="1"/>
              <a:t>T</a:t>
            </a:r>
            <a:endParaRPr lang="en-US" dirty="0"/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381D3EF-348D-A75C-BE7B-B8000FA48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236" y="1487414"/>
            <a:ext cx="5833295" cy="816660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235683-BD6E-A82F-F374-BDDB8F5F0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104" y="4436955"/>
            <a:ext cx="5964427" cy="1057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663133-F8FA-4C40-DDCD-8D86BEA84EC0}"/>
              </a:ext>
            </a:extLst>
          </p:cNvPr>
          <p:cNvSpPr txBox="1"/>
          <p:nvPr/>
        </p:nvSpPr>
        <p:spPr>
          <a:xfrm>
            <a:off x="7798197" y="2598898"/>
            <a:ext cx="284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Definition of the GPD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B9DCD0-45D9-7053-D668-A9F4B8A4AF6A}"/>
              </a:ext>
            </a:extLst>
          </p:cNvPr>
          <p:cNvSpPr txBox="1"/>
          <p:nvPr/>
        </p:nvSpPr>
        <p:spPr>
          <a:xfrm>
            <a:off x="7382123" y="5730906"/>
            <a:ext cx="378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Fourier transform of the GPD</a:t>
            </a:r>
          </a:p>
        </p:txBody>
      </p:sp>
    </p:spTree>
    <p:extLst>
      <p:ext uri="{BB962C8B-B14F-4D97-AF65-F5344CB8AC3E}">
        <p14:creationId xmlns:p14="http://schemas.microsoft.com/office/powerpoint/2010/main" val="3726851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4CEC31-5C4D-A7C5-3213-F67A4F4EF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530" y="1132031"/>
            <a:ext cx="5910061" cy="6650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C074C5-990C-C1FA-2AF5-8C0482157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321" y="2325738"/>
            <a:ext cx="6068316" cy="563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647551-C0F7-C73E-C633-5001353DFE3D}"/>
              </a:ext>
            </a:extLst>
          </p:cNvPr>
          <p:cNvSpPr txBox="1"/>
          <p:nvPr/>
        </p:nvSpPr>
        <p:spPr>
          <a:xfrm>
            <a:off x="2326341" y="1882401"/>
            <a:ext cx="6603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72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Unpolarized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parton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correlation function; trivial gauge link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D69CAB-D24D-EC91-2C43-E9F9BB7BE570}"/>
              </a:ext>
            </a:extLst>
          </p:cNvPr>
          <p:cNvSpPr txBox="1"/>
          <p:nvPr/>
        </p:nvSpPr>
        <p:spPr>
          <a:xfrm>
            <a:off x="974037" y="2930194"/>
            <a:ext cx="10406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72">
              <a:spcAft>
                <a:spcPts val="600"/>
              </a:spcAft>
            </a:pPr>
            <a:r>
              <a:rPr lang="en-US" sz="2000" dirty="0"/>
              <a:t>Having projected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 the ”good components,” introducing a complete set of states, and applying translational invariance</a:t>
            </a:r>
            <a:endParaRPr lang="en-US" sz="3600" dirty="0"/>
          </a:p>
        </p:txBody>
      </p:sp>
      <p:pic>
        <p:nvPicPr>
          <p:cNvPr id="11" name="Picture 10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A3E555D7-923C-AB12-EC91-574F69EF4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321" y="3771199"/>
            <a:ext cx="6178363" cy="967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C3ABD4-E6F1-42F9-6B8F-AC306C141625}"/>
              </a:ext>
            </a:extLst>
          </p:cNvPr>
          <p:cNvSpPr txBox="1"/>
          <p:nvPr/>
        </p:nvSpPr>
        <p:spPr>
          <a:xfrm>
            <a:off x="999508" y="4805892"/>
            <a:ext cx="9013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72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Having replaced the sum over final states X with an integral over the four momentum,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2000" kern="1200" baseline="-25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of the final state</a:t>
            </a:r>
            <a:endParaRPr lang="en-US" sz="3600" dirty="0"/>
          </a:p>
        </p:txBody>
      </p:sp>
      <p:pic>
        <p:nvPicPr>
          <p:cNvPr id="15" name="Picture 14" descr="A close up of a number&#10;&#10;Description automatically generated">
            <a:extLst>
              <a:ext uri="{FF2B5EF4-FFF2-40B4-BE49-F238E27FC236}">
                <a16:creationId xmlns:a16="http://schemas.microsoft.com/office/drawing/2014/main" id="{65623377-EE57-FB46-FD74-90A62B5A7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341" y="5584080"/>
            <a:ext cx="2526503" cy="3797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C6D2A6-9091-6684-5F32-62E3D70C7BAB}"/>
              </a:ext>
            </a:extLst>
          </p:cNvPr>
          <p:cNvSpPr txBox="1"/>
          <p:nvPr/>
        </p:nvSpPr>
        <p:spPr>
          <a:xfrm>
            <a:off x="5109453" y="5584080"/>
            <a:ext cx="2155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Vertex function</a:t>
            </a:r>
          </a:p>
        </p:txBody>
      </p:sp>
    </p:spTree>
    <p:extLst>
      <p:ext uri="{BB962C8B-B14F-4D97-AF65-F5344CB8AC3E}">
        <p14:creationId xmlns:p14="http://schemas.microsoft.com/office/powerpoint/2010/main" val="3840720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1C77CB8C-B753-A40D-3520-F067D24AA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096" y="1010336"/>
            <a:ext cx="3848100" cy="1130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A38A3F-57DB-0F8A-42A8-FBDD0841392F}"/>
              </a:ext>
            </a:extLst>
          </p:cNvPr>
          <p:cNvSpPr txBox="1"/>
          <p:nvPr/>
        </p:nvSpPr>
        <p:spPr>
          <a:xfrm>
            <a:off x="3821923" y="2191968"/>
            <a:ext cx="454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Fourier transforming the vertex functions,</a:t>
            </a:r>
          </a:p>
        </p:txBody>
      </p:sp>
      <p:pic>
        <p:nvPicPr>
          <p:cNvPr id="14" name="Picture 13" descr="A group of math equations&#10;&#10;Description automatically generated">
            <a:extLst>
              <a:ext uri="{FF2B5EF4-FFF2-40B4-BE49-F238E27FC236}">
                <a16:creationId xmlns:a16="http://schemas.microsoft.com/office/drawing/2014/main" id="{BE051311-4586-FB9A-E446-AF9876A3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35" y="2713756"/>
            <a:ext cx="7790017" cy="9692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56C2D4-6C6F-C869-2C07-8EF6E8F39E0B}"/>
              </a:ext>
            </a:extLst>
          </p:cNvPr>
          <p:cNvSpPr txBox="1"/>
          <p:nvPr/>
        </p:nvSpPr>
        <p:spPr>
          <a:xfrm>
            <a:off x="1628177" y="3749741"/>
            <a:ext cx="893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obtain a one-body </a:t>
            </a:r>
            <a:r>
              <a:rPr lang="en-US" sz="2000" dirty="0" err="1"/>
              <a:t>parton</a:t>
            </a:r>
            <a:r>
              <a:rPr lang="en-US" sz="2000" dirty="0"/>
              <a:t> density distribution in the transverse plane, or the impact parameter dependent distribution (IPPDF)</a:t>
            </a:r>
          </a:p>
        </p:txBody>
      </p:sp>
    </p:spTree>
    <p:extLst>
      <p:ext uri="{BB962C8B-B14F-4D97-AF65-F5344CB8AC3E}">
        <p14:creationId xmlns:p14="http://schemas.microsoft.com/office/powerpoint/2010/main" val="287076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3C33B-A1A4-E0A0-435D-54798D8B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What do we see about the proton so far?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diagram of a triangle with lines and dots&#10;&#10;Description automatically generated">
            <a:extLst>
              <a:ext uri="{FF2B5EF4-FFF2-40B4-BE49-F238E27FC236}">
                <a16:creationId xmlns:a16="http://schemas.microsoft.com/office/drawing/2014/main" id="{4AC1BB5F-EFC0-4839-4A7D-A46DB285E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443" y="1279293"/>
            <a:ext cx="5372100" cy="45212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4E59563-2256-AA73-50B4-8A475B066D8E}"/>
              </a:ext>
            </a:extLst>
          </p:cNvPr>
          <p:cNvSpPr/>
          <p:nvPr/>
        </p:nvSpPr>
        <p:spPr>
          <a:xfrm>
            <a:off x="816294" y="2279186"/>
            <a:ext cx="4192505" cy="420856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E9196F-84FD-FA8A-BB4C-69374F2D681A}"/>
              </a:ext>
            </a:extLst>
          </p:cNvPr>
          <p:cNvSpPr/>
          <p:nvPr/>
        </p:nvSpPr>
        <p:spPr>
          <a:xfrm>
            <a:off x="2084756" y="3626880"/>
            <a:ext cx="1655575" cy="145409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A1ECA5-424F-A8E7-4ADC-200BF561F115}"/>
              </a:ext>
            </a:extLst>
          </p:cNvPr>
          <p:cNvSpPr txBox="1"/>
          <p:nvPr/>
        </p:nvSpPr>
        <p:spPr>
          <a:xfrm>
            <a:off x="2362669" y="2805315"/>
            <a:ext cx="109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Proton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34F051-6CC6-2FBD-6F8C-5616FC2F4505}"/>
              </a:ext>
            </a:extLst>
          </p:cNvPr>
          <p:cNvSpPr txBox="1"/>
          <p:nvPr/>
        </p:nvSpPr>
        <p:spPr>
          <a:xfrm>
            <a:off x="2509512" y="4198804"/>
            <a:ext cx="92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Parton</a:t>
            </a:r>
          </a:p>
        </p:txBody>
      </p:sp>
    </p:spTree>
    <p:extLst>
      <p:ext uri="{BB962C8B-B14F-4D97-AF65-F5344CB8AC3E}">
        <p14:creationId xmlns:p14="http://schemas.microsoft.com/office/powerpoint/2010/main" val="221713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5BE2C-7EAD-783A-4A0F-BCE99B4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Hu distribution</a:t>
            </a: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6DC0D-5614-D9BE-2133-FE75E6497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6"/>
            <a:ext cx="5278066" cy="2387464"/>
          </a:xfrm>
        </p:spPr>
        <p:txBody>
          <a:bodyPr anchor="ctr">
            <a:normAutofit fontScale="92500" lnSpcReduction="20000"/>
          </a:bodyPr>
          <a:lstStyle/>
          <a:p>
            <a:r>
              <a:rPr lang="en-US" dirty="0"/>
              <a:t>The Fourier transform of the GPD Hu for fixed Q</a:t>
            </a:r>
            <a:r>
              <a:rPr lang="en-US" baseline="30000" dirty="0"/>
              <a:t>2</a:t>
            </a:r>
            <a:r>
              <a:rPr lang="en-US" dirty="0"/>
              <a:t> at different values of X. </a:t>
            </a:r>
          </a:p>
          <a:p>
            <a:r>
              <a:rPr lang="en-US" dirty="0"/>
              <a:t>We obtain these distributions by evolving and Fourier transform our parametrization, fitted to data, within the spectator model.</a:t>
            </a: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ed and orange circles&#10;&#10;Description automatically generated with medium confidence">
            <a:extLst>
              <a:ext uri="{FF2B5EF4-FFF2-40B4-BE49-F238E27FC236}">
                <a16:creationId xmlns:a16="http://schemas.microsoft.com/office/drawing/2014/main" id="{D5D35ECF-A356-E32B-A4D7-FF70755E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543" y="523198"/>
            <a:ext cx="4020730" cy="2534808"/>
          </a:xfrm>
          <a:prstGeom prst="rect">
            <a:avLst/>
          </a:prstGeom>
        </p:spPr>
      </p:pic>
      <p:pic>
        <p:nvPicPr>
          <p:cNvPr id="5" name="Picture 4" descr="A red circles on a white background&#10;&#10;Description automatically generated">
            <a:extLst>
              <a:ext uri="{FF2B5EF4-FFF2-40B4-BE49-F238E27FC236}">
                <a16:creationId xmlns:a16="http://schemas.microsoft.com/office/drawing/2014/main" id="{C1F76FCA-E53D-E90A-C0E1-373114D6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025" y="3737205"/>
            <a:ext cx="4143765" cy="2612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1DA0BB-7240-31D6-EB6A-12399D312CF8}"/>
                  </a:ext>
                </a:extLst>
              </p:cNvPr>
              <p:cNvSpPr txBox="1"/>
              <p:nvPr/>
            </p:nvSpPr>
            <p:spPr>
              <a:xfrm>
                <a:off x="9209982" y="3844671"/>
                <a:ext cx="185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1DA0BB-7240-31D6-EB6A-12399D312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982" y="3844671"/>
                <a:ext cx="1852909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0E917B-16AD-05AB-244A-FF9B68BCDA29}"/>
                  </a:ext>
                </a:extLst>
              </p:cNvPr>
              <p:cNvSpPr txBox="1"/>
              <p:nvPr/>
            </p:nvSpPr>
            <p:spPr>
              <a:xfrm>
                <a:off x="9272431" y="640237"/>
                <a:ext cx="1607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0E917B-16AD-05AB-244A-FF9B68BCD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2431" y="640237"/>
                <a:ext cx="1607483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AB206E-281E-143F-5937-FE2F60DCC0B3}"/>
                  </a:ext>
                </a:extLst>
              </p:cNvPr>
              <p:cNvSpPr txBox="1"/>
              <p:nvPr/>
            </p:nvSpPr>
            <p:spPr>
              <a:xfrm>
                <a:off x="9396425" y="959719"/>
                <a:ext cx="1415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0.001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AB206E-281E-143F-5937-FE2F60DCC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425" y="959719"/>
                <a:ext cx="1415990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875147-2A9C-300A-85A7-6D5C34357900}"/>
                  </a:ext>
                </a:extLst>
              </p:cNvPr>
              <p:cNvSpPr txBox="1"/>
              <p:nvPr/>
            </p:nvSpPr>
            <p:spPr>
              <a:xfrm>
                <a:off x="9555446" y="4114308"/>
                <a:ext cx="13852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875147-2A9C-300A-85A7-6D5C34357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5446" y="4114308"/>
                <a:ext cx="1385213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B4E4E38-BC9B-4995-9254-1F6F0458DB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748" y="5017337"/>
            <a:ext cx="6600192" cy="539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870FA5-F660-8534-939F-824B1DCCAB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65" y="5646220"/>
            <a:ext cx="3670300" cy="35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D554A5-BC20-5D13-270A-4E7962E44215}"/>
              </a:ext>
            </a:extLst>
          </p:cNvPr>
          <p:cNvSpPr txBox="1"/>
          <p:nvPr/>
        </p:nvSpPr>
        <p:spPr>
          <a:xfrm>
            <a:off x="843475" y="6001820"/>
            <a:ext cx="50253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B. </a:t>
            </a:r>
            <a:r>
              <a:rPr lang="en-US" sz="2000" dirty="0" err="1"/>
              <a:t>Kriesten</a:t>
            </a:r>
            <a:r>
              <a:rPr lang="en-US" sz="2000" dirty="0"/>
              <a:t>. P. </a:t>
            </a:r>
            <a:r>
              <a:rPr lang="en-US" sz="2000" dirty="0" err="1"/>
              <a:t>Velie</a:t>
            </a:r>
            <a:r>
              <a:rPr lang="en-US" sz="2000" dirty="0"/>
              <a:t>, E. Yeats, F. Y. Lopez, &amp; S. Liuti, </a:t>
            </a:r>
            <a:r>
              <a:rPr lang="en-US" sz="2000" b="0" i="1" dirty="0" err="1">
                <a:effectLst/>
                <a:latin typeface="-apple-system"/>
              </a:rPr>
              <a:t>Phys.Rev.D</a:t>
            </a:r>
            <a:r>
              <a:rPr lang="en-US" sz="2000" b="0" i="0" dirty="0">
                <a:effectLst/>
                <a:latin typeface="-apple-system"/>
              </a:rPr>
              <a:t> 105 (2022) 5, 056022</a:t>
            </a:r>
          </a:p>
        </p:txBody>
      </p:sp>
    </p:spTree>
    <p:extLst>
      <p:ext uri="{BB962C8B-B14F-4D97-AF65-F5344CB8AC3E}">
        <p14:creationId xmlns:p14="http://schemas.microsoft.com/office/powerpoint/2010/main" val="3177179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5BE2C-7EAD-783A-4A0F-BCE99B4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Hu distribution</a:t>
            </a: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6DC0D-5614-D9BE-2133-FE75E6497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6"/>
            <a:ext cx="5278066" cy="2387464"/>
          </a:xfrm>
        </p:spPr>
        <p:txBody>
          <a:bodyPr anchor="ctr">
            <a:normAutofit/>
          </a:bodyPr>
          <a:lstStyle/>
          <a:p>
            <a:r>
              <a:rPr lang="en-US" sz="2600" dirty="0"/>
              <a:t>The Fourier transform of the GPD Hu for different values of Q</a:t>
            </a:r>
            <a:r>
              <a:rPr lang="en-US" sz="2600" baseline="30000" dirty="0"/>
              <a:t>2.</a:t>
            </a:r>
            <a:endParaRPr lang="en-US" sz="2600" dirty="0"/>
          </a:p>
          <a:p>
            <a:r>
              <a:rPr lang="en-US" sz="2600" dirty="0"/>
              <a:t>We obtain these distributions by evolving and Fourier transform our parametrization, fitted to data, within the spectator model.</a:t>
            </a: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4E4E38-BC9B-4995-9254-1F6F0458D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48" y="5017337"/>
            <a:ext cx="6600192" cy="539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870FA5-F660-8534-939F-824B1DCC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65" y="5646220"/>
            <a:ext cx="3670300" cy="355600"/>
          </a:xfrm>
          <a:prstGeom prst="rect">
            <a:avLst/>
          </a:prstGeom>
        </p:spPr>
      </p:pic>
      <p:pic>
        <p:nvPicPr>
          <p:cNvPr id="6" name="Picture 5" descr="A red circles on a white background&#10;&#10;Description automatically generated">
            <a:extLst>
              <a:ext uri="{FF2B5EF4-FFF2-40B4-BE49-F238E27FC236}">
                <a16:creationId xmlns:a16="http://schemas.microsoft.com/office/drawing/2014/main" id="{234B8D2B-DE40-32DC-92A5-E2F2C5EF6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651" y="578369"/>
            <a:ext cx="4143765" cy="2612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954D91-0404-5507-B175-B0B82FE393BE}"/>
                  </a:ext>
                </a:extLst>
              </p:cNvPr>
              <p:cNvSpPr txBox="1"/>
              <p:nvPr/>
            </p:nvSpPr>
            <p:spPr>
              <a:xfrm>
                <a:off x="9245608" y="685835"/>
                <a:ext cx="185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954D91-0404-5507-B175-B0B82FE39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5608" y="685835"/>
                <a:ext cx="1852909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2E6161-C1C1-3629-D3E1-436A703D18A2}"/>
                  </a:ext>
                </a:extLst>
              </p:cNvPr>
              <p:cNvSpPr txBox="1"/>
              <p:nvPr/>
            </p:nvSpPr>
            <p:spPr>
              <a:xfrm>
                <a:off x="9591072" y="955472"/>
                <a:ext cx="13852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2E6161-C1C1-3629-D3E1-436A703D1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072" y="955472"/>
                <a:ext cx="1385213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1149A4C-7498-DCB8-73FB-92363B306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825" y="3638481"/>
            <a:ext cx="4266982" cy="2669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CA6FE2-DDEC-43D1-D905-822138E76C31}"/>
                  </a:ext>
                </a:extLst>
              </p:cNvPr>
              <p:cNvSpPr txBox="1"/>
              <p:nvPr/>
            </p:nvSpPr>
            <p:spPr>
              <a:xfrm>
                <a:off x="9123376" y="3844671"/>
                <a:ext cx="185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=15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CA6FE2-DDEC-43D1-D905-822138E76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3376" y="3844671"/>
                <a:ext cx="1852909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E8E1E0-977E-9D9C-E176-213F85C96022}"/>
                  </a:ext>
                </a:extLst>
              </p:cNvPr>
              <p:cNvSpPr txBox="1"/>
              <p:nvPr/>
            </p:nvSpPr>
            <p:spPr>
              <a:xfrm>
                <a:off x="9370533" y="4128749"/>
                <a:ext cx="13852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E8E1E0-977E-9D9C-E176-213F85C96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533" y="4128749"/>
                <a:ext cx="1385213" cy="369332"/>
              </a:xfrm>
              <a:prstGeom prst="rect">
                <a:avLst/>
              </a:prstGeom>
              <a:blipFill>
                <a:blip r:embed="rId9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2AA23B4-E02D-EB14-C436-8F10560083D4}"/>
              </a:ext>
            </a:extLst>
          </p:cNvPr>
          <p:cNvSpPr txBox="1"/>
          <p:nvPr/>
        </p:nvSpPr>
        <p:spPr>
          <a:xfrm>
            <a:off x="843475" y="6001820"/>
            <a:ext cx="50253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B. </a:t>
            </a:r>
            <a:r>
              <a:rPr lang="en-US" sz="2000" dirty="0" err="1"/>
              <a:t>Kriesten</a:t>
            </a:r>
            <a:r>
              <a:rPr lang="en-US" sz="2000" dirty="0"/>
              <a:t>. P. </a:t>
            </a:r>
            <a:r>
              <a:rPr lang="en-US" sz="2000" dirty="0" err="1"/>
              <a:t>Velie</a:t>
            </a:r>
            <a:r>
              <a:rPr lang="en-US" sz="2000" dirty="0"/>
              <a:t>, E. Yeats, F. Y. Lopez, &amp; S. Liuti, </a:t>
            </a:r>
            <a:r>
              <a:rPr lang="en-US" sz="2000" b="0" i="1" dirty="0" err="1">
                <a:effectLst/>
                <a:latin typeface="-apple-system"/>
              </a:rPr>
              <a:t>Phys.Rev.D</a:t>
            </a:r>
            <a:r>
              <a:rPr lang="en-US" sz="2000" b="0" i="0" dirty="0">
                <a:effectLst/>
                <a:latin typeface="-apple-system"/>
              </a:rPr>
              <a:t> 105 (2022) 5, 056022</a:t>
            </a:r>
          </a:p>
        </p:txBody>
      </p:sp>
    </p:spTree>
    <p:extLst>
      <p:ext uri="{BB962C8B-B14F-4D97-AF65-F5344CB8AC3E}">
        <p14:creationId xmlns:p14="http://schemas.microsoft.com/office/powerpoint/2010/main" val="197777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8" descr="A green and white diagram&#10;&#10;Description automatically generated with medium confidence">
            <a:extLst>
              <a:ext uri="{FF2B5EF4-FFF2-40B4-BE49-F238E27FC236}">
                <a16:creationId xmlns:a16="http://schemas.microsoft.com/office/drawing/2014/main" id="{B84C5585-2E1E-E93C-8AAD-A8EF9A899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163" y="989911"/>
            <a:ext cx="3585382" cy="2330346"/>
          </a:xfrm>
        </p:spPr>
      </p:pic>
      <p:pic>
        <p:nvPicPr>
          <p:cNvPr id="11" name="Picture 10" descr="A green and white chart&#10;&#10;Description automatically generated with medium confidence">
            <a:extLst>
              <a:ext uri="{FF2B5EF4-FFF2-40B4-BE49-F238E27FC236}">
                <a16:creationId xmlns:a16="http://schemas.microsoft.com/office/drawing/2014/main" id="{1A1D1CA3-6C99-42D3-D083-9F7B13A82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335" y="989911"/>
            <a:ext cx="3585381" cy="2386101"/>
          </a:xfrm>
          <a:prstGeom prst="rect">
            <a:avLst/>
          </a:prstGeom>
        </p:spPr>
      </p:pic>
      <p:pic>
        <p:nvPicPr>
          <p:cNvPr id="13" name="Picture 12" descr="A green and white concentric circles&#10;&#10;Description automatically generated">
            <a:extLst>
              <a:ext uri="{FF2B5EF4-FFF2-40B4-BE49-F238E27FC236}">
                <a16:creationId xmlns:a16="http://schemas.microsoft.com/office/drawing/2014/main" id="{990238A0-8E5A-A455-334A-2C1E8CE7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63" y="3443179"/>
            <a:ext cx="3696537" cy="2383335"/>
          </a:xfrm>
          <a:prstGeom prst="rect">
            <a:avLst/>
          </a:prstGeom>
        </p:spPr>
      </p:pic>
      <p:pic>
        <p:nvPicPr>
          <p:cNvPr id="15" name="Picture 14" descr="A green and white concentric circles&#10;&#10;Description automatically generated">
            <a:extLst>
              <a:ext uri="{FF2B5EF4-FFF2-40B4-BE49-F238E27FC236}">
                <a16:creationId xmlns:a16="http://schemas.microsoft.com/office/drawing/2014/main" id="{94AC7828-E460-5F87-4589-4CE2A872F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335" y="3388866"/>
            <a:ext cx="3696537" cy="2384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C0D2FE-A614-C260-E486-0832B3BECA8C}"/>
                  </a:ext>
                </a:extLst>
              </p:cNvPr>
              <p:cNvSpPr txBox="1"/>
              <p:nvPr/>
            </p:nvSpPr>
            <p:spPr>
              <a:xfrm>
                <a:off x="2734580" y="1126982"/>
                <a:ext cx="1261718" cy="371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7512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p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1314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=5 </m:t>
                      </m:r>
                      <m:sSup>
                        <m:sSupPr>
                          <m:ctrlP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𝐺𝑒𝑉</m:t>
                          </m:r>
                        </m:e>
                        <m:sup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C0D2FE-A614-C260-E486-0832B3BEC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580" y="1126982"/>
                <a:ext cx="1261718" cy="3715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C3E13D-E6E6-77E1-DD71-D71B5664292A}"/>
                  </a:ext>
                </a:extLst>
              </p:cNvPr>
              <p:cNvSpPr txBox="1"/>
              <p:nvPr/>
            </p:nvSpPr>
            <p:spPr>
              <a:xfrm>
                <a:off x="2810431" y="3582915"/>
                <a:ext cx="1261718" cy="371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7512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p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1314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=5 </m:t>
                      </m:r>
                      <m:sSup>
                        <m:sSupPr>
                          <m:ctrlP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𝐺𝑒𝑉</m:t>
                          </m:r>
                        </m:e>
                        <m:sup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C3E13D-E6E6-77E1-DD71-D71B56642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431" y="3582915"/>
                <a:ext cx="1261718" cy="3715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33F880-64CC-82C3-D7C3-91CC93E0C4EB}"/>
                  </a:ext>
                </a:extLst>
              </p:cNvPr>
              <p:cNvSpPr txBox="1"/>
              <p:nvPr/>
            </p:nvSpPr>
            <p:spPr>
              <a:xfrm>
                <a:off x="6860604" y="1144762"/>
                <a:ext cx="1261718" cy="371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7512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p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1314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=5 </m:t>
                      </m:r>
                      <m:sSup>
                        <m:sSupPr>
                          <m:ctrlP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𝐺𝑒𝑉</m:t>
                          </m:r>
                        </m:e>
                        <m:sup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33F880-64CC-82C3-D7C3-91CC93E0C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604" y="1144762"/>
                <a:ext cx="1261718" cy="3715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868218-AA32-6681-D347-973DE9285100}"/>
                  </a:ext>
                </a:extLst>
              </p:cNvPr>
              <p:cNvSpPr txBox="1"/>
              <p:nvPr/>
            </p:nvSpPr>
            <p:spPr>
              <a:xfrm>
                <a:off x="7011539" y="3576182"/>
                <a:ext cx="1261718" cy="371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7512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p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1314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=5 </m:t>
                      </m:r>
                      <m:sSup>
                        <m:sSupPr>
                          <m:ctrlP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𝐺𝑒𝑉</m:t>
                          </m:r>
                        </m:e>
                        <m:sup>
                          <m:r>
                            <a:rPr lang="en-US" sz="1314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868218-AA32-6681-D347-973DE9285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539" y="3576182"/>
                <a:ext cx="1261718" cy="3715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03E689-C3D6-2A39-7266-61C8BBC04A4E}"/>
                  </a:ext>
                </a:extLst>
              </p:cNvPr>
              <p:cNvSpPr txBox="1"/>
              <p:nvPr/>
            </p:nvSpPr>
            <p:spPr>
              <a:xfrm>
                <a:off x="2818829" y="1398777"/>
                <a:ext cx="1130501" cy="371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67512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14" i="1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r>
                        <a:rPr lang="en-US" sz="1314" i="1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0.0001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03E689-C3D6-2A39-7266-61C8BBC04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829" y="1398777"/>
                <a:ext cx="1130501" cy="3715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8ED10F-8DAF-13B7-6198-A9DB25E3433E}"/>
                  </a:ext>
                </a:extLst>
              </p:cNvPr>
              <p:cNvSpPr txBox="1"/>
              <p:nvPr/>
            </p:nvSpPr>
            <p:spPr>
              <a:xfrm>
                <a:off x="6944852" y="1353513"/>
                <a:ext cx="1037528" cy="371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67512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14" i="1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r>
                        <a:rPr lang="en-US" sz="1314" i="1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0.001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8ED10F-8DAF-13B7-6198-A9DB25E34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852" y="1353513"/>
                <a:ext cx="1037528" cy="3715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070A31-F1B0-6412-2E2F-0C7D58135E66}"/>
                  </a:ext>
                </a:extLst>
              </p:cNvPr>
              <p:cNvSpPr txBox="1"/>
              <p:nvPr/>
            </p:nvSpPr>
            <p:spPr>
              <a:xfrm>
                <a:off x="2884836" y="3821127"/>
                <a:ext cx="944553" cy="371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67512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14" i="1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r>
                        <a:rPr lang="en-US" sz="1314" i="1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0.01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070A31-F1B0-6412-2E2F-0C7D58135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836" y="3821127"/>
                <a:ext cx="944553" cy="3715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83039E-9675-625C-A96B-44CC54432F82}"/>
                  </a:ext>
                </a:extLst>
              </p:cNvPr>
              <p:cNvSpPr txBox="1"/>
              <p:nvPr/>
            </p:nvSpPr>
            <p:spPr>
              <a:xfrm>
                <a:off x="7123474" y="3787518"/>
                <a:ext cx="851579" cy="371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67512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14" i="1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r>
                        <a:rPr lang="en-US" sz="1314" i="1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0.1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83039E-9675-625C-A96B-44CC54432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474" y="3787518"/>
                <a:ext cx="851579" cy="3715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FD10895-EA03-1D8E-64FE-F25510FB104F}"/>
              </a:ext>
            </a:extLst>
          </p:cNvPr>
          <p:cNvSpPr txBox="1"/>
          <p:nvPr/>
        </p:nvSpPr>
        <p:spPr>
          <a:xfrm>
            <a:off x="8992983" y="559345"/>
            <a:ext cx="2480310" cy="117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en-US" sz="350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Gluon distribution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45A5A-044E-2C74-F485-5649D5342B7F}"/>
              </a:ext>
            </a:extLst>
          </p:cNvPr>
          <p:cNvSpPr txBox="1"/>
          <p:nvPr/>
        </p:nvSpPr>
        <p:spPr>
          <a:xfrm>
            <a:off x="9179626" y="1923803"/>
            <a:ext cx="2293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Here, we show Hg, which corresponds to the gluon momentum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Varying low X values at fixed Q</a:t>
            </a:r>
            <a:r>
              <a:rPr lang="en-US" baseline="30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82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1035</Words>
  <Application>Microsoft Macintosh PowerPoint</Application>
  <PresentationFormat>Widescreen</PresentationFormat>
  <Paragraphs>116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-apple-system</vt:lpstr>
      <vt:lpstr>Arial</vt:lpstr>
      <vt:lpstr>Arial Rounded MT Bold</vt:lpstr>
      <vt:lpstr>Calibri</vt:lpstr>
      <vt:lpstr>Calibri Light</vt:lpstr>
      <vt:lpstr>Cambria Math</vt:lpstr>
      <vt:lpstr>Office Theme</vt:lpstr>
      <vt:lpstr>Study of the Correlated Spatial Structure of the Nucleon</vt:lpstr>
      <vt:lpstr>Generalized parton distributions (GPDs)</vt:lpstr>
      <vt:lpstr>3D Coordinate Space Representation</vt:lpstr>
      <vt:lpstr>PowerPoint Presentation</vt:lpstr>
      <vt:lpstr>PowerPoint Presentation</vt:lpstr>
      <vt:lpstr>What do we see about the proton so far?</vt:lpstr>
      <vt:lpstr>Hu distribution</vt:lpstr>
      <vt:lpstr>Hu distribution</vt:lpstr>
      <vt:lpstr>PowerPoint Presentation</vt:lpstr>
      <vt:lpstr>PowerPoint Presentation</vt:lpstr>
      <vt:lpstr>Average radii</vt:lpstr>
      <vt:lpstr>Average radii</vt:lpstr>
      <vt:lpstr>What about Q2 evolution?</vt:lpstr>
      <vt:lpstr>What about Q2 evolution?</vt:lpstr>
      <vt:lpstr>Towards improved hadron tomography</vt:lpstr>
      <vt:lpstr>Work in progress: Double parton distributions (DPDs)</vt:lpstr>
      <vt:lpstr>Work in progress: Double parton distributions (DPDs)</vt:lpstr>
      <vt:lpstr>Two-body densities</vt:lpstr>
      <vt:lpstr>Two-body densities</vt:lpstr>
      <vt:lpstr>Two-body densities – Examples</vt:lpstr>
      <vt:lpstr>Two-body densities – Examples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Panjsheeri, Zaki Ahmad (zap2nd)</dc:creator>
  <cp:lastModifiedBy>Panjsheeri, Zaki Ahmad (zap2nd)</cp:lastModifiedBy>
  <cp:revision>170</cp:revision>
  <dcterms:created xsi:type="dcterms:W3CDTF">2023-08-05T05:14:30Z</dcterms:created>
  <dcterms:modified xsi:type="dcterms:W3CDTF">2023-08-08T15:08:19Z</dcterms:modified>
</cp:coreProperties>
</file>