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13" r:id="rId2"/>
    <p:sldId id="650" r:id="rId3"/>
    <p:sldId id="503" r:id="rId4"/>
    <p:sldId id="727" r:id="rId5"/>
    <p:sldId id="662" r:id="rId6"/>
    <p:sldId id="699" r:id="rId7"/>
    <p:sldId id="636" r:id="rId8"/>
    <p:sldId id="612" r:id="rId9"/>
    <p:sldId id="621" r:id="rId10"/>
    <p:sldId id="667" r:id="rId11"/>
    <p:sldId id="726" r:id="rId12"/>
    <p:sldId id="627" r:id="rId13"/>
    <p:sldId id="638" r:id="rId14"/>
    <p:sldId id="637" r:id="rId15"/>
    <p:sldId id="626" r:id="rId16"/>
    <p:sldId id="652" r:id="rId17"/>
    <p:sldId id="630" r:id="rId18"/>
    <p:sldId id="693" r:id="rId19"/>
    <p:sldId id="632" r:id="rId20"/>
    <p:sldId id="633" r:id="rId21"/>
    <p:sldId id="634" r:id="rId22"/>
    <p:sldId id="733" r:id="rId23"/>
    <p:sldId id="734" r:id="rId24"/>
    <p:sldId id="732" r:id="rId25"/>
    <p:sldId id="577" r:id="rId26"/>
    <p:sldId id="624" r:id="rId27"/>
    <p:sldId id="560" r:id="rId28"/>
    <p:sldId id="728" r:id="rId29"/>
    <p:sldId id="562" r:id="rId30"/>
    <p:sldId id="729" r:id="rId31"/>
    <p:sldId id="564" r:id="rId32"/>
    <p:sldId id="575" r:id="rId33"/>
    <p:sldId id="731" r:id="rId34"/>
    <p:sldId id="70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1FF56"/>
    <a:srgbClr val="FF212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63" autoAdjust="0"/>
    <p:restoredTop sz="97256" autoAdjust="0"/>
  </p:normalViewPr>
  <p:slideViewPr>
    <p:cSldViewPr snapToObjects="1">
      <p:cViewPr varScale="1">
        <p:scale>
          <a:sx n="159" d="100"/>
          <a:sy n="159" d="100"/>
        </p:scale>
        <p:origin x="17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29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11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6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93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7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5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38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82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0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40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98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5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61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48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88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2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1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3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3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7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png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Relationship Id="rId14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Relationship Id="rId9" Type="http://schemas.openxmlformats.org/officeDocument/2006/relationships/image" Target="../media/image9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06.emf"/><Relationship Id="rId3" Type="http://schemas.openxmlformats.org/officeDocument/2006/relationships/image" Target="../media/image96.emf"/><Relationship Id="rId7" Type="http://schemas.openxmlformats.org/officeDocument/2006/relationships/image" Target="../media/image100.emf"/><Relationship Id="rId12" Type="http://schemas.openxmlformats.org/officeDocument/2006/relationships/image" Target="../media/image10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11" Type="http://schemas.openxmlformats.org/officeDocument/2006/relationships/image" Target="../media/image104.emf"/><Relationship Id="rId5" Type="http://schemas.openxmlformats.org/officeDocument/2006/relationships/image" Target="../media/image98.emf"/><Relationship Id="rId10" Type="http://schemas.openxmlformats.org/officeDocument/2006/relationships/image" Target="../media/image103.emf"/><Relationship Id="rId4" Type="http://schemas.openxmlformats.org/officeDocument/2006/relationships/image" Target="../media/image97.emf"/><Relationship Id="rId9" Type="http://schemas.openxmlformats.org/officeDocument/2006/relationships/image" Target="../media/image102.emf"/><Relationship Id="rId14" Type="http://schemas.openxmlformats.org/officeDocument/2006/relationships/image" Target="../media/image10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emf"/><Relationship Id="rId7" Type="http://schemas.openxmlformats.org/officeDocument/2006/relationships/image" Target="../media/image11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10" Type="http://schemas.openxmlformats.org/officeDocument/2006/relationships/image" Target="../media/image122.emf"/><Relationship Id="rId4" Type="http://schemas.openxmlformats.org/officeDocument/2006/relationships/image" Target="../media/image116.emf"/><Relationship Id="rId9" Type="http://schemas.openxmlformats.org/officeDocument/2006/relationships/image" Target="../media/image12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3.emf"/><Relationship Id="rId7" Type="http://schemas.openxmlformats.org/officeDocument/2006/relationships/image" Target="../media/image1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130.png"/><Relationship Id="rId7" Type="http://schemas.openxmlformats.org/officeDocument/2006/relationships/image" Target="../media/image1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image" Target="../media/image140.emf"/><Relationship Id="rId7" Type="http://schemas.openxmlformats.org/officeDocument/2006/relationships/image" Target="../media/image14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emf"/><Relationship Id="rId11" Type="http://schemas.openxmlformats.org/officeDocument/2006/relationships/image" Target="../media/image148.emf"/><Relationship Id="rId5" Type="http://schemas.openxmlformats.org/officeDocument/2006/relationships/image" Target="../media/image142.emf"/><Relationship Id="rId10" Type="http://schemas.openxmlformats.org/officeDocument/2006/relationships/image" Target="../media/image147.emf"/><Relationship Id="rId4" Type="http://schemas.openxmlformats.org/officeDocument/2006/relationships/image" Target="../media/image141.png"/><Relationship Id="rId9" Type="http://schemas.openxmlformats.org/officeDocument/2006/relationships/image" Target="../media/image14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image" Target="../media/image150.png"/><Relationship Id="rId7" Type="http://schemas.openxmlformats.org/officeDocument/2006/relationships/image" Target="../media/image154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56.png"/><Relationship Id="rId7" Type="http://schemas.openxmlformats.org/officeDocument/2006/relationships/image" Target="../media/image16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emf"/><Relationship Id="rId5" Type="http://schemas.openxmlformats.org/officeDocument/2006/relationships/image" Target="../media/image158.emf"/><Relationship Id="rId4" Type="http://schemas.openxmlformats.org/officeDocument/2006/relationships/image" Target="../media/image157.emf"/><Relationship Id="rId9" Type="http://schemas.openxmlformats.org/officeDocument/2006/relationships/image" Target="../media/image16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emf"/><Relationship Id="rId3" Type="http://schemas.openxmlformats.org/officeDocument/2006/relationships/image" Target="../media/image164.emf"/><Relationship Id="rId7" Type="http://schemas.openxmlformats.org/officeDocument/2006/relationships/image" Target="../media/image168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emf"/><Relationship Id="rId11" Type="http://schemas.openxmlformats.org/officeDocument/2006/relationships/image" Target="../media/image172.emf"/><Relationship Id="rId5" Type="http://schemas.openxmlformats.org/officeDocument/2006/relationships/image" Target="../media/image166.emf"/><Relationship Id="rId10" Type="http://schemas.openxmlformats.org/officeDocument/2006/relationships/image" Target="../media/image171.emf"/><Relationship Id="rId4" Type="http://schemas.openxmlformats.org/officeDocument/2006/relationships/image" Target="../media/image165.emf"/><Relationship Id="rId9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emf"/><Relationship Id="rId3" Type="http://schemas.openxmlformats.org/officeDocument/2006/relationships/image" Target="../media/image173.png"/><Relationship Id="rId7" Type="http://schemas.openxmlformats.org/officeDocument/2006/relationships/image" Target="../media/image17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emf"/><Relationship Id="rId5" Type="http://schemas.openxmlformats.org/officeDocument/2006/relationships/image" Target="../media/image175.emf"/><Relationship Id="rId10" Type="http://schemas.openxmlformats.org/officeDocument/2006/relationships/image" Target="../media/image180.emf"/><Relationship Id="rId4" Type="http://schemas.openxmlformats.org/officeDocument/2006/relationships/image" Target="../media/image174.png"/><Relationship Id="rId9" Type="http://schemas.openxmlformats.org/officeDocument/2006/relationships/image" Target="../media/image17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image" Target="../media/image182.emf"/><Relationship Id="rId7" Type="http://schemas.openxmlformats.org/officeDocument/2006/relationships/image" Target="../media/image186.emf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emf"/><Relationship Id="rId4" Type="http://schemas.openxmlformats.org/officeDocument/2006/relationships/image" Target="../media/image1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emf"/><Relationship Id="rId13" Type="http://schemas.openxmlformats.org/officeDocument/2006/relationships/image" Target="../media/image183.png"/><Relationship Id="rId3" Type="http://schemas.openxmlformats.org/officeDocument/2006/relationships/image" Target="../media/image188.png"/><Relationship Id="rId7" Type="http://schemas.openxmlformats.org/officeDocument/2006/relationships/image" Target="../media/image192.emf"/><Relationship Id="rId12" Type="http://schemas.openxmlformats.org/officeDocument/2006/relationships/image" Target="../media/image197.emf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emf"/><Relationship Id="rId11" Type="http://schemas.openxmlformats.org/officeDocument/2006/relationships/image" Target="../media/image196.emf"/><Relationship Id="rId5" Type="http://schemas.openxmlformats.org/officeDocument/2006/relationships/image" Target="../media/image190.emf"/><Relationship Id="rId10" Type="http://schemas.openxmlformats.org/officeDocument/2006/relationships/image" Target="../media/image195.emf"/><Relationship Id="rId4" Type="http://schemas.openxmlformats.org/officeDocument/2006/relationships/image" Target="../media/image189.png"/><Relationship Id="rId9" Type="http://schemas.openxmlformats.org/officeDocument/2006/relationships/image" Target="../media/image19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png"/><Relationship Id="rId4" Type="http://schemas.openxmlformats.org/officeDocument/2006/relationships/image" Target="../media/image1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048000"/>
            <a:ext cx="6781800" cy="1066800"/>
          </a:xfrm>
          <a:solidFill>
            <a:schemeClr val="accent1"/>
          </a:solidFill>
        </p:spPr>
        <p:txBody>
          <a:bodyPr/>
          <a:lstStyle/>
          <a:p>
            <a:br>
              <a:rPr lang="en-US" sz="4000" dirty="0">
                <a:solidFill>
                  <a:srgbClr val="FF0000"/>
                </a:solidFill>
              </a:rPr>
            </a:b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Origin of mass and Spin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 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FED31-9004-0643-9C5E-944FD2342EBC}"/>
              </a:ext>
            </a:extLst>
          </p:cNvPr>
          <p:cNvSpPr txBox="1"/>
          <p:nvPr/>
        </p:nvSpPr>
        <p:spPr>
          <a:xfrm>
            <a:off x="3962400" y="4741902"/>
            <a:ext cx="10951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I. </a:t>
            </a:r>
            <a:r>
              <a:rPr lang="en-US" dirty="0" err="1">
                <a:solidFill>
                  <a:srgbClr val="FF0000"/>
                </a:solidFill>
              </a:rPr>
              <a:t>Zahed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4CDB3-879E-B543-AB96-5CE645FAFE5C}"/>
              </a:ext>
            </a:extLst>
          </p:cNvPr>
          <p:cNvSpPr txBox="1"/>
          <p:nvPr/>
        </p:nvSpPr>
        <p:spPr>
          <a:xfrm>
            <a:off x="990600" y="5638800"/>
            <a:ext cx="1107996" cy="369332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JLAB 23’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43595"/>
            <a:ext cx="8982134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Topologically induced  quark-mass in metallic regime  </a:t>
            </a:r>
            <a:endParaRPr lang="en-US" sz="28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7A3C464-6D94-3B4A-9133-D6BABD53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104" y="1760868"/>
            <a:ext cx="4114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FF4A229-C802-7049-A891-558212C3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5" y="4897234"/>
            <a:ext cx="2717800" cy="554875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21A3E0-A6B1-6B49-BF29-DBF2FC332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005" y="2410410"/>
            <a:ext cx="4952999" cy="30022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B3F647-8CB5-304D-8121-D542E7D01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107" y="2659774"/>
            <a:ext cx="1752600" cy="444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E7201-9055-084E-BF7B-AF4D24E72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4023520"/>
            <a:ext cx="1631393" cy="103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3FF01-0F1B-BC47-8F4D-1178BAD4B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5595373"/>
            <a:ext cx="1168400" cy="190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6DD1A-BF77-EE4E-B304-1335609C3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532" y="3735362"/>
            <a:ext cx="1651000" cy="5080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9A3255B8-075E-E44C-AB8E-72F1B7399F90}"/>
              </a:ext>
            </a:extLst>
          </p:cNvPr>
          <p:cNvSpPr/>
          <p:nvPr/>
        </p:nvSpPr>
        <p:spPr>
          <a:xfrm>
            <a:off x="1805686" y="4341642"/>
            <a:ext cx="244973" cy="28045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972AE-F673-424C-A65A-125D977F7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705" y="4708745"/>
            <a:ext cx="11684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CF1A68-6F8E-2D47-8994-963AC44A62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3532" y="3509018"/>
            <a:ext cx="1181100" cy="1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BD899-DB8B-CD40-A104-FC5918E14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734" y="1364881"/>
            <a:ext cx="3568596" cy="196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D1D69-EE0F-E84B-9351-E43939A1FB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" y="1257300"/>
            <a:ext cx="914400" cy="11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E45FA-EC66-FB4D-B229-2BCC1C72C1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25904" y="5477266"/>
            <a:ext cx="20701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81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731587"/>
            <a:ext cx="3886200" cy="1524000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Mass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79113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95600" y="762000"/>
            <a:ext cx="3300961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Mass from EMT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4A19F-0AA1-8B40-83C7-AC420075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61" y="2435307"/>
            <a:ext cx="2768600" cy="3683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027C3-CEB5-654A-9A4E-C1E88261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889" y="4298790"/>
            <a:ext cx="48895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984C7-3BAD-714E-AD4A-6CE571E7D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889" y="5181600"/>
            <a:ext cx="40767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A06F-BF2D-F54E-8D32-41A66C6C9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525" y="2984180"/>
            <a:ext cx="3111500" cy="8636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EA56C-2384-9A46-996E-5AF38B4B0D2D}"/>
              </a:ext>
            </a:extLst>
          </p:cNvPr>
          <p:cNvSpPr txBox="1"/>
          <p:nvPr/>
        </p:nvSpPr>
        <p:spPr>
          <a:xfrm>
            <a:off x="6019800" y="2484227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Rank-2-Symmetric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F3AC5-A2EF-F04A-B8E0-407E8B413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680" y="1780358"/>
            <a:ext cx="1574800" cy="4572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2434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09800" y="544280"/>
            <a:ext cx="4800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Ji  mass sum rule in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4DE3-FD6A-2347-A11D-57974AA0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2889776"/>
            <a:ext cx="4343400" cy="186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C8BEB-FA09-DB47-929F-A5087383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635070"/>
            <a:ext cx="8763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F61C5C-6F04-B447-AA66-11B6CFA4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113" y="2952213"/>
            <a:ext cx="4445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79C32-749F-D243-8AD1-2A00243FC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113" y="3373807"/>
            <a:ext cx="3683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5C39E-B916-A441-BA40-3BCEE13E4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863" y="4412968"/>
            <a:ext cx="1143000" cy="1524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70F5C0D1-F32E-4B44-883F-05310BE88E17}"/>
              </a:ext>
            </a:extLst>
          </p:cNvPr>
          <p:cNvSpPr/>
          <p:nvPr/>
        </p:nvSpPr>
        <p:spPr>
          <a:xfrm>
            <a:off x="6281468" y="2015918"/>
            <a:ext cx="228600" cy="16769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80065-5EB0-344A-AA1E-B06AB702B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200" y="2037634"/>
            <a:ext cx="2413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F0E2B3-D6ED-EB46-8FD0-583EEB9E9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800" y="5948537"/>
            <a:ext cx="3810000" cy="43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66F86E-4A67-CE4A-A957-A0CCB3E18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571" y="6477000"/>
            <a:ext cx="3708400" cy="13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0A010-D2C1-A440-82F9-3D4AE71CC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6600" y="1425710"/>
            <a:ext cx="5003800" cy="4318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40C46C-C8A5-A244-95DD-113A03A38EE4}"/>
              </a:ext>
            </a:extLst>
          </p:cNvPr>
          <p:cNvSpPr txBox="1"/>
          <p:nvPr/>
        </p:nvSpPr>
        <p:spPr>
          <a:xfrm>
            <a:off x="381000" y="5635053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Scale anomaly is not a sum rule!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609C0-9A92-0C48-90FF-04CAA74C8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5868" y="2011411"/>
            <a:ext cx="1524000" cy="2286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214252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81200" y="745665"/>
            <a:ext cx="5029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FF from ILM compressibility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15D-2CC9-0449-9B65-CDC248CD9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79752"/>
            <a:ext cx="3060700" cy="71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FF142-81BA-664C-BEEA-50AE1BDB4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3" y="2626973"/>
            <a:ext cx="49784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E47D7-EA1C-7242-82D5-578BF0CDB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73" y="4495800"/>
            <a:ext cx="4025900" cy="49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53E408-F3A4-704E-9637-19A9CC5F3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08083"/>
            <a:ext cx="29464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5F8CFC-9E7E-3046-B01B-B148ED483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261" y="5554660"/>
            <a:ext cx="31369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985A1-0A79-2443-9DFC-02FA322BA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094" y="2343894"/>
            <a:ext cx="3525157" cy="199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BC555-9107-7842-BA63-DF777A139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531" y="3236523"/>
            <a:ext cx="197138" cy="279293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C9FDFC2-1DE7-534D-B3B2-36218B16FF55}"/>
              </a:ext>
            </a:extLst>
          </p:cNvPr>
          <p:cNvSpPr/>
          <p:nvPr/>
        </p:nvSpPr>
        <p:spPr>
          <a:xfrm>
            <a:off x="3733800" y="2966351"/>
            <a:ext cx="228600" cy="18860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F9F45-2ACD-0E42-A0E3-3E67DB811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366" y="3296613"/>
            <a:ext cx="1917700" cy="165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A6AF2-7B72-E049-8B7D-7A1062C27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261" y="5105708"/>
            <a:ext cx="1059322" cy="205030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45656383-1C05-B245-B90F-443E8E092A37}"/>
              </a:ext>
            </a:extLst>
          </p:cNvPr>
          <p:cNvSpPr/>
          <p:nvPr/>
        </p:nvSpPr>
        <p:spPr>
          <a:xfrm>
            <a:off x="3124200" y="4916143"/>
            <a:ext cx="183022" cy="11565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39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76388" y="533400"/>
            <a:ext cx="3424412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Mass Sum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F345A-42B3-FC42-9139-C0226AB1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0" y="1676400"/>
            <a:ext cx="29210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E0899-0DAF-154A-8953-E334EDA6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99" y="4451350"/>
            <a:ext cx="1955800" cy="181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A097C-F700-BA42-9CF2-3ADC372B9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099" y="3863975"/>
            <a:ext cx="47244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467FE-E9C3-1347-8C7B-370DC6D58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704011"/>
            <a:ext cx="825500" cy="1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E94F6-F480-0945-BBD8-D1DA79422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5511366"/>
            <a:ext cx="8255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09DCE-C11D-AD47-9F1E-E6ECD5E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899" y="6395105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2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819400"/>
            <a:ext cx="3733800" cy="1255713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Spin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9507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74900" y="961953"/>
            <a:ext cx="4267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spin sum rule  in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52E84-8FB2-1348-B527-A8FA19EB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78" y="2400929"/>
            <a:ext cx="42545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33E0-7EFF-694B-85BE-7656BE49A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3179257"/>
            <a:ext cx="22733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56318-65BF-1049-A955-E38CAA221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28" y="4444497"/>
            <a:ext cx="26924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67CF6-5593-DF4A-8FED-A6A1A554F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183" y="3319318"/>
            <a:ext cx="8763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79034-3C43-E447-AD0F-68423D08F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775" y="5211550"/>
            <a:ext cx="368300" cy="19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5D386-23AF-464C-AEF3-B66D2F283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618" y="5187461"/>
            <a:ext cx="444500" cy="215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52B11B-2F9F-D34B-81E2-215516611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799" y="3805527"/>
            <a:ext cx="444500" cy="21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D0D778-D5C2-0343-B6FD-B67497EC5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156" y="4647697"/>
            <a:ext cx="419100" cy="1397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8510541-C10A-4D46-BD7C-78B91E61D4C8}"/>
              </a:ext>
            </a:extLst>
          </p:cNvPr>
          <p:cNvSpPr/>
          <p:nvPr/>
        </p:nvSpPr>
        <p:spPr>
          <a:xfrm>
            <a:off x="4736524" y="4854323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AC35AAD-FFC8-5444-B55F-3A48F1482936}"/>
              </a:ext>
            </a:extLst>
          </p:cNvPr>
          <p:cNvSpPr/>
          <p:nvPr/>
        </p:nvSpPr>
        <p:spPr>
          <a:xfrm>
            <a:off x="5441225" y="4852912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CF90D58-41E7-3340-A154-2E5697F888E6}"/>
              </a:ext>
            </a:extLst>
          </p:cNvPr>
          <p:cNvSpPr/>
          <p:nvPr/>
        </p:nvSpPr>
        <p:spPr>
          <a:xfrm>
            <a:off x="3827648" y="3508655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8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4619" y="341132"/>
            <a:ext cx="6202591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Intrinsic spin and U(1) axial anomaly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13023-FAC8-5A46-AF49-90B0DBF21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1664873"/>
            <a:ext cx="27051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53B2E7-983B-4A4C-9544-B97DD3F2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004" y="2599422"/>
            <a:ext cx="3848100" cy="2286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76B7B-31B7-064A-AB06-D0DD62806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679" y="2934858"/>
            <a:ext cx="6400800" cy="431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A84F5-AAE4-354B-9A51-7DB37C674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192700"/>
            <a:ext cx="3516032" cy="6746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A962A-242D-CE4B-8D24-819CDF00B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4577015"/>
            <a:ext cx="12446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4BC92-6490-6144-A536-7CF27DDD4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1774322"/>
            <a:ext cx="1714500" cy="13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59EF9-C99C-7D49-8301-12CE413E0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4317" y="6019800"/>
            <a:ext cx="2768600" cy="1651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848EA-C5BC-5540-BEE8-D8516DD78023}"/>
              </a:ext>
            </a:extLst>
          </p:cNvPr>
          <p:cNvCxnSpPr>
            <a:cxnSpLocks/>
          </p:cNvCxnSpPr>
          <p:nvPr/>
        </p:nvCxnSpPr>
        <p:spPr>
          <a:xfrm>
            <a:off x="1472679" y="1720524"/>
            <a:ext cx="356121" cy="32534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32B7F1-98D9-1242-A2D2-6B546179DC64}"/>
              </a:ext>
            </a:extLst>
          </p:cNvPr>
          <p:cNvCxnSpPr>
            <a:cxnSpLocks/>
          </p:cNvCxnSpPr>
          <p:nvPr/>
        </p:nvCxnSpPr>
        <p:spPr>
          <a:xfrm flipV="1">
            <a:off x="1494329" y="1411350"/>
            <a:ext cx="334471" cy="31210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44E7BA-D0C9-0E46-9EBC-3399E2CDEFCC}"/>
              </a:ext>
            </a:extLst>
          </p:cNvPr>
          <p:cNvCxnSpPr/>
          <p:nvPr/>
        </p:nvCxnSpPr>
        <p:spPr>
          <a:xfrm>
            <a:off x="1828800" y="1447800"/>
            <a:ext cx="0" cy="59807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B4449423-12E0-0A4F-AE6F-4891261B3893}"/>
              </a:ext>
            </a:extLst>
          </p:cNvPr>
          <p:cNvSpPr/>
          <p:nvPr/>
        </p:nvSpPr>
        <p:spPr>
          <a:xfrm>
            <a:off x="1850450" y="1375298"/>
            <a:ext cx="412511" cy="82503"/>
          </a:xfrm>
          <a:custGeom>
            <a:avLst/>
            <a:gdLst>
              <a:gd name="connsiteX0" fmla="*/ 0 w 412511"/>
              <a:gd name="connsiteY0" fmla="*/ 34376 h 82503"/>
              <a:gd name="connsiteX1" fmla="*/ 48127 w 412511"/>
              <a:gd name="connsiteY1" fmla="*/ 20626 h 82503"/>
              <a:gd name="connsiteX2" fmla="*/ 68752 w 412511"/>
              <a:gd name="connsiteY2" fmla="*/ 13751 h 82503"/>
              <a:gd name="connsiteX3" fmla="*/ 96253 w 412511"/>
              <a:gd name="connsiteY3" fmla="*/ 20626 h 82503"/>
              <a:gd name="connsiteX4" fmla="*/ 137504 w 412511"/>
              <a:gd name="connsiteY4" fmla="*/ 75628 h 82503"/>
              <a:gd name="connsiteX5" fmla="*/ 158130 w 412511"/>
              <a:gd name="connsiteY5" fmla="*/ 82503 h 82503"/>
              <a:gd name="connsiteX6" fmla="*/ 178755 w 412511"/>
              <a:gd name="connsiteY6" fmla="*/ 68752 h 82503"/>
              <a:gd name="connsiteX7" fmla="*/ 192505 w 412511"/>
              <a:gd name="connsiteY7" fmla="*/ 48127 h 82503"/>
              <a:gd name="connsiteX8" fmla="*/ 206256 w 412511"/>
              <a:gd name="connsiteY8" fmla="*/ 34376 h 82503"/>
              <a:gd name="connsiteX9" fmla="*/ 233757 w 412511"/>
              <a:gd name="connsiteY9" fmla="*/ 0 h 82503"/>
              <a:gd name="connsiteX10" fmla="*/ 288758 w 412511"/>
              <a:gd name="connsiteY10" fmla="*/ 20626 h 82503"/>
              <a:gd name="connsiteX11" fmla="*/ 302508 w 412511"/>
              <a:gd name="connsiteY11" fmla="*/ 41252 h 82503"/>
              <a:gd name="connsiteX12" fmla="*/ 336884 w 412511"/>
              <a:gd name="connsiteY12" fmla="*/ 75628 h 82503"/>
              <a:gd name="connsiteX13" fmla="*/ 385011 w 412511"/>
              <a:gd name="connsiteY13" fmla="*/ 55002 h 82503"/>
              <a:gd name="connsiteX14" fmla="*/ 412511 w 412511"/>
              <a:gd name="connsiteY14" fmla="*/ 41252 h 8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2511" h="82503">
                <a:moveTo>
                  <a:pt x="0" y="34376"/>
                </a:moveTo>
                <a:lnTo>
                  <a:pt x="48127" y="20626"/>
                </a:lnTo>
                <a:cubicBezTo>
                  <a:pt x="55068" y="18544"/>
                  <a:pt x="61505" y="13751"/>
                  <a:pt x="68752" y="13751"/>
                </a:cubicBezTo>
                <a:cubicBezTo>
                  <a:pt x="78201" y="13751"/>
                  <a:pt x="87086" y="18334"/>
                  <a:pt x="96253" y="20626"/>
                </a:cubicBezTo>
                <a:cubicBezTo>
                  <a:pt x="98524" y="24032"/>
                  <a:pt x="123375" y="67151"/>
                  <a:pt x="137504" y="75628"/>
                </a:cubicBezTo>
                <a:cubicBezTo>
                  <a:pt x="143718" y="79357"/>
                  <a:pt x="151255" y="80211"/>
                  <a:pt x="158130" y="82503"/>
                </a:cubicBezTo>
                <a:cubicBezTo>
                  <a:pt x="165005" y="77919"/>
                  <a:pt x="172912" y="74595"/>
                  <a:pt x="178755" y="68752"/>
                </a:cubicBezTo>
                <a:cubicBezTo>
                  <a:pt x="184598" y="62909"/>
                  <a:pt x="187343" y="54579"/>
                  <a:pt x="192505" y="48127"/>
                </a:cubicBezTo>
                <a:cubicBezTo>
                  <a:pt x="196554" y="43065"/>
                  <a:pt x="202207" y="39438"/>
                  <a:pt x="206256" y="34376"/>
                </a:cubicBezTo>
                <a:cubicBezTo>
                  <a:pt x="240949" y="-8990"/>
                  <a:pt x="200554" y="33203"/>
                  <a:pt x="233757" y="0"/>
                </a:cubicBezTo>
                <a:cubicBezTo>
                  <a:pt x="258350" y="4919"/>
                  <a:pt x="271056" y="2923"/>
                  <a:pt x="288758" y="20626"/>
                </a:cubicBezTo>
                <a:cubicBezTo>
                  <a:pt x="294601" y="26469"/>
                  <a:pt x="297067" y="35033"/>
                  <a:pt x="302508" y="41252"/>
                </a:cubicBezTo>
                <a:cubicBezTo>
                  <a:pt x="313179" y="53448"/>
                  <a:pt x="336884" y="75628"/>
                  <a:pt x="336884" y="75628"/>
                </a:cubicBezTo>
                <a:cubicBezTo>
                  <a:pt x="394121" y="61317"/>
                  <a:pt x="337530" y="78742"/>
                  <a:pt x="385011" y="55002"/>
                </a:cubicBezTo>
                <a:cubicBezTo>
                  <a:pt x="416610" y="39203"/>
                  <a:pt x="396979" y="56784"/>
                  <a:pt x="412511" y="4125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385D36C-1247-3544-B949-CDD237AD3077}"/>
              </a:ext>
            </a:extLst>
          </p:cNvPr>
          <p:cNvSpPr/>
          <p:nvPr/>
        </p:nvSpPr>
        <p:spPr>
          <a:xfrm>
            <a:off x="1828799" y="1996183"/>
            <a:ext cx="412511" cy="82503"/>
          </a:xfrm>
          <a:custGeom>
            <a:avLst/>
            <a:gdLst>
              <a:gd name="connsiteX0" fmla="*/ 0 w 412511"/>
              <a:gd name="connsiteY0" fmla="*/ 34376 h 82503"/>
              <a:gd name="connsiteX1" fmla="*/ 48127 w 412511"/>
              <a:gd name="connsiteY1" fmla="*/ 20626 h 82503"/>
              <a:gd name="connsiteX2" fmla="*/ 68752 w 412511"/>
              <a:gd name="connsiteY2" fmla="*/ 13751 h 82503"/>
              <a:gd name="connsiteX3" fmla="*/ 96253 w 412511"/>
              <a:gd name="connsiteY3" fmla="*/ 20626 h 82503"/>
              <a:gd name="connsiteX4" fmla="*/ 137504 w 412511"/>
              <a:gd name="connsiteY4" fmla="*/ 75628 h 82503"/>
              <a:gd name="connsiteX5" fmla="*/ 158130 w 412511"/>
              <a:gd name="connsiteY5" fmla="*/ 82503 h 82503"/>
              <a:gd name="connsiteX6" fmla="*/ 178755 w 412511"/>
              <a:gd name="connsiteY6" fmla="*/ 68752 h 82503"/>
              <a:gd name="connsiteX7" fmla="*/ 192505 w 412511"/>
              <a:gd name="connsiteY7" fmla="*/ 48127 h 82503"/>
              <a:gd name="connsiteX8" fmla="*/ 206256 w 412511"/>
              <a:gd name="connsiteY8" fmla="*/ 34376 h 82503"/>
              <a:gd name="connsiteX9" fmla="*/ 233757 w 412511"/>
              <a:gd name="connsiteY9" fmla="*/ 0 h 82503"/>
              <a:gd name="connsiteX10" fmla="*/ 288758 w 412511"/>
              <a:gd name="connsiteY10" fmla="*/ 20626 h 82503"/>
              <a:gd name="connsiteX11" fmla="*/ 302508 w 412511"/>
              <a:gd name="connsiteY11" fmla="*/ 41252 h 82503"/>
              <a:gd name="connsiteX12" fmla="*/ 336884 w 412511"/>
              <a:gd name="connsiteY12" fmla="*/ 75628 h 82503"/>
              <a:gd name="connsiteX13" fmla="*/ 385011 w 412511"/>
              <a:gd name="connsiteY13" fmla="*/ 55002 h 82503"/>
              <a:gd name="connsiteX14" fmla="*/ 412511 w 412511"/>
              <a:gd name="connsiteY14" fmla="*/ 41252 h 8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2511" h="82503">
                <a:moveTo>
                  <a:pt x="0" y="34376"/>
                </a:moveTo>
                <a:lnTo>
                  <a:pt x="48127" y="20626"/>
                </a:lnTo>
                <a:cubicBezTo>
                  <a:pt x="55068" y="18544"/>
                  <a:pt x="61505" y="13751"/>
                  <a:pt x="68752" y="13751"/>
                </a:cubicBezTo>
                <a:cubicBezTo>
                  <a:pt x="78201" y="13751"/>
                  <a:pt x="87086" y="18334"/>
                  <a:pt x="96253" y="20626"/>
                </a:cubicBezTo>
                <a:cubicBezTo>
                  <a:pt x="98524" y="24032"/>
                  <a:pt x="123375" y="67151"/>
                  <a:pt x="137504" y="75628"/>
                </a:cubicBezTo>
                <a:cubicBezTo>
                  <a:pt x="143718" y="79357"/>
                  <a:pt x="151255" y="80211"/>
                  <a:pt x="158130" y="82503"/>
                </a:cubicBezTo>
                <a:cubicBezTo>
                  <a:pt x="165005" y="77919"/>
                  <a:pt x="172912" y="74595"/>
                  <a:pt x="178755" y="68752"/>
                </a:cubicBezTo>
                <a:cubicBezTo>
                  <a:pt x="184598" y="62909"/>
                  <a:pt x="187343" y="54579"/>
                  <a:pt x="192505" y="48127"/>
                </a:cubicBezTo>
                <a:cubicBezTo>
                  <a:pt x="196554" y="43065"/>
                  <a:pt x="202207" y="39438"/>
                  <a:pt x="206256" y="34376"/>
                </a:cubicBezTo>
                <a:cubicBezTo>
                  <a:pt x="240949" y="-8990"/>
                  <a:pt x="200554" y="33203"/>
                  <a:pt x="233757" y="0"/>
                </a:cubicBezTo>
                <a:cubicBezTo>
                  <a:pt x="258350" y="4919"/>
                  <a:pt x="271056" y="2923"/>
                  <a:pt x="288758" y="20626"/>
                </a:cubicBezTo>
                <a:cubicBezTo>
                  <a:pt x="294601" y="26469"/>
                  <a:pt x="297067" y="35033"/>
                  <a:pt x="302508" y="41252"/>
                </a:cubicBezTo>
                <a:cubicBezTo>
                  <a:pt x="313179" y="53448"/>
                  <a:pt x="336884" y="75628"/>
                  <a:pt x="336884" y="75628"/>
                </a:cubicBezTo>
                <a:cubicBezTo>
                  <a:pt x="394121" y="61317"/>
                  <a:pt x="337530" y="78742"/>
                  <a:pt x="385011" y="55002"/>
                </a:cubicBezTo>
                <a:cubicBezTo>
                  <a:pt x="416610" y="39203"/>
                  <a:pt x="396979" y="56784"/>
                  <a:pt x="412511" y="4125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C7FC97-3765-284E-9114-8D02139CC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5428" y="1644616"/>
            <a:ext cx="177800" cy="190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57F773-26FC-994B-A642-6CB308B5E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149" y="1318101"/>
            <a:ext cx="228600" cy="139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96534E-8FB4-1A42-922A-421A31A443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149" y="1938986"/>
            <a:ext cx="228600" cy="139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954922-D64C-144A-89EA-442D79509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519" y="1644616"/>
            <a:ext cx="1651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1F971-3699-7541-8F6C-BB5463521F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400" y="4024220"/>
            <a:ext cx="4089400" cy="469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FA547-3DA9-DF4C-8328-6D2479090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9800" y="4000399"/>
            <a:ext cx="2044700" cy="495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6883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762000"/>
            <a:ext cx="4114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 from ILM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079F0-B53B-9D43-89B6-FC6874D9F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66" y="2156218"/>
            <a:ext cx="3632200" cy="71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833EB-F417-E847-9285-AAF98845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0" y="3255453"/>
            <a:ext cx="4584700" cy="469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2BB69-F1E0-0B4D-975A-606EB3917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066" y="4459742"/>
            <a:ext cx="33782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A91C4-C780-904D-999E-1E8934847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266" y="877560"/>
            <a:ext cx="469900" cy="2921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3B4601E2-52C8-C641-B0E0-71733FCFEE71}"/>
              </a:ext>
            </a:extLst>
          </p:cNvPr>
          <p:cNvSpPr/>
          <p:nvPr/>
        </p:nvSpPr>
        <p:spPr>
          <a:xfrm>
            <a:off x="3449666" y="3662754"/>
            <a:ext cx="234950" cy="227188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66D18D-F99F-6C44-A688-821B3885C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966" y="4009742"/>
            <a:ext cx="1790700" cy="165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E5BBD-FE5E-CE41-86E3-0DA4EFA0B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316" y="3958942"/>
            <a:ext cx="774700" cy="2159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9DFEB7-72AA-AB4B-BA78-638E00129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4500" y="5257800"/>
            <a:ext cx="229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812" y="1447800"/>
            <a:ext cx="8610600" cy="1050925"/>
          </a:xfrm>
          <a:solidFill>
            <a:srgbClr val="51FF56">
              <a:alpha val="55000"/>
            </a:srgbClr>
          </a:solidFill>
        </p:spPr>
        <p:txBody>
          <a:bodyPr/>
          <a:lstStyle/>
          <a:p>
            <a:r>
              <a:rPr lang="en-US" sz="3600" dirty="0"/>
              <a:t>US National Academy of Science 18’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989F7-FB67-0948-BDC5-EED1C0F7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955203"/>
            <a:ext cx="7081025" cy="25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20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55477" y="558921"/>
            <a:ext cx="50708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Nucleon intrinsic quark spin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98372-7053-F244-B67B-71E083D2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070958"/>
            <a:ext cx="1879600" cy="4318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C5295-B972-DE41-B96E-DF33FBD3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38" y="2497038"/>
            <a:ext cx="5702300" cy="469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0E660-202F-804E-A203-AB17BF4D3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18" y="5562600"/>
            <a:ext cx="1727200" cy="4699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D29597-64C6-0E4B-9C7B-623FE44B1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95" y="5334000"/>
            <a:ext cx="1384300" cy="13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49FBF3-4C32-2747-8379-FB5E61C2B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07" y="3178908"/>
            <a:ext cx="939800" cy="2159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794861B8-DC86-0A48-98C3-D6611248A8FC}"/>
              </a:ext>
            </a:extLst>
          </p:cNvPr>
          <p:cNvSpPr/>
          <p:nvPr/>
        </p:nvSpPr>
        <p:spPr>
          <a:xfrm>
            <a:off x="5254553" y="3254636"/>
            <a:ext cx="228600" cy="14017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5FC25-638C-FE49-A351-2A4698FE5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95" y="1214110"/>
            <a:ext cx="5070824" cy="1129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41544-B211-2A48-891F-F3F351A0A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3924300"/>
            <a:ext cx="2870200" cy="495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8B374-B5AA-0F4F-82E9-A1513218B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6561" y="4572000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50777" y="662315"/>
            <a:ext cx="33944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Spin sum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33509-025F-AA44-86A5-DC7402B9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86000"/>
            <a:ext cx="2997200" cy="1485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B421E-6F12-CE4C-9B67-65059F64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357438"/>
            <a:ext cx="1663700" cy="190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75A9D-AF23-3340-90EE-EAB90BA06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064" y="4953000"/>
            <a:ext cx="416560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198D53-E90E-4F4E-9BC4-5E1336655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164" y="5295900"/>
            <a:ext cx="43434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ABDB9-E6B8-2747-B362-C20E88768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435" y="2908300"/>
            <a:ext cx="825500" cy="13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A3808-A84A-224A-9C0B-EF29C0BCD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0" y="3962400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895600"/>
            <a:ext cx="41910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Mass FFs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08799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95733" y="1371600"/>
            <a:ext cx="5029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     Mass and Spin and FFs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52348-AECB-0340-8C55-5F3224317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900871"/>
            <a:ext cx="7454900" cy="9779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35972E97-BF88-054A-9FCD-123C65FFC0A1}"/>
              </a:ext>
            </a:extLst>
          </p:cNvPr>
          <p:cNvSpPr/>
          <p:nvPr/>
        </p:nvSpPr>
        <p:spPr>
          <a:xfrm>
            <a:off x="5165558" y="3058573"/>
            <a:ext cx="409074" cy="66249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63979" y="584747"/>
            <a:ext cx="31623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Glueballs: S,P,T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8BF15-F1B4-1F46-B266-7E7D9D01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581" y="1842427"/>
            <a:ext cx="2349113" cy="4160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3E54E-02A3-8E4C-B563-28FF9BAE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550" y="2773216"/>
            <a:ext cx="1739900" cy="17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0255C-30E3-F042-B5BF-E8FA134B7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061" y="2608116"/>
            <a:ext cx="3048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0461C-9076-BB48-86F5-F7FB3ADD1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061" y="4110645"/>
            <a:ext cx="3175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CE813-32FD-E042-AB2C-BA9995FA0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925" y="5486400"/>
            <a:ext cx="304800" cy="165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E41C1B-EC4C-E64D-89C9-9C96C77CD72F}"/>
              </a:ext>
            </a:extLst>
          </p:cNvPr>
          <p:cNvSpPr txBox="1"/>
          <p:nvPr/>
        </p:nvSpPr>
        <p:spPr>
          <a:xfrm>
            <a:off x="6528034" y="6189972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Schafer-</a:t>
            </a:r>
            <a:r>
              <a:rPr lang="en-US" sz="1200" dirty="0" err="1">
                <a:solidFill>
                  <a:srgbClr val="FF0000"/>
                </a:solidFill>
              </a:rPr>
              <a:t>Shuryak</a:t>
            </a:r>
            <a:r>
              <a:rPr lang="en-US" sz="1200" dirty="0">
                <a:solidFill>
                  <a:srgbClr val="FF0000"/>
                </a:solidFill>
              </a:rPr>
              <a:t> 95’</a:t>
            </a:r>
          </a:p>
        </p:txBody>
      </p:sp>
      <p:pic>
        <p:nvPicPr>
          <p:cNvPr id="23" name="Picture 22" descr="$$_Pi(_tau)=_fr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57" y="1356612"/>
            <a:ext cx="1676400" cy="44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E4413D-A512-664E-8E29-026A058DC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1842427"/>
            <a:ext cx="4495800" cy="4147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4291655"/>
            <a:ext cx="466669" cy="369332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6600" y="3142548"/>
            <a:ext cx="466669" cy="369332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FF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66869" y="3511880"/>
            <a:ext cx="1209731" cy="779775"/>
          </a:xfrm>
          <a:prstGeom prst="line">
            <a:avLst/>
          </a:prstGeom>
          <a:ln w="177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025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1" y="746465"/>
            <a:ext cx="7924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Glueball </a:t>
            </a:r>
            <a:r>
              <a:rPr lang="en-US" sz="2800" dirty="0" err="1">
                <a:solidFill>
                  <a:srgbClr val="FF0000"/>
                </a:solidFill>
              </a:rPr>
              <a:t>Regge</a:t>
            </a:r>
            <a:r>
              <a:rPr lang="en-US" sz="2800" dirty="0">
                <a:solidFill>
                  <a:srgbClr val="FF0000"/>
                </a:solidFill>
              </a:rPr>
              <a:t> and Resonance Dual Model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 descr="Screen Shot 2020-06-10 at 2.0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4" y="2243717"/>
            <a:ext cx="3766892" cy="2447439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1" y="4844816"/>
            <a:ext cx="1915364" cy="126273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45" y="2460514"/>
            <a:ext cx="1513936" cy="21815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4521221-A35E-FA48-A4DB-FD06A3F611DB}"/>
              </a:ext>
            </a:extLst>
          </p:cNvPr>
          <p:cNvSpPr/>
          <p:nvPr/>
        </p:nvSpPr>
        <p:spPr>
          <a:xfrm>
            <a:off x="4529944" y="3086436"/>
            <a:ext cx="304800" cy="762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D5780-E609-5343-BC70-BE0AD385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2959436"/>
            <a:ext cx="186812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445ADD-EA18-ED46-BA75-01C2E2F6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66" y="2765014"/>
            <a:ext cx="1074923" cy="609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1E102-FC67-7E46-AAD4-45CCB8FF8D92}"/>
              </a:ext>
            </a:extLst>
          </p:cNvPr>
          <p:cNvSpPr txBox="1"/>
          <p:nvPr/>
        </p:nvSpPr>
        <p:spPr>
          <a:xfrm>
            <a:off x="1560105" y="318828"/>
            <a:ext cx="679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Holography as a string/Field theory!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43F09-D5D3-8142-B250-0467C3670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923499"/>
            <a:ext cx="2952899" cy="2125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972048-9117-F742-A961-E0183FEE4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126" y="4921250"/>
            <a:ext cx="1873250" cy="3683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02185B-B621-2440-ABD7-927954D5A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651" y="1366343"/>
            <a:ext cx="3213100" cy="190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DF0775-44B9-C845-9BF5-C3DC8D395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026" y="1662405"/>
            <a:ext cx="4533900" cy="190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3CFFA8-8AD3-FA4C-BBF3-C6F3EC033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001" y="5486926"/>
            <a:ext cx="1333500" cy="3810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775BC-C1A0-BA4F-8ABD-6035297D8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4242273"/>
            <a:ext cx="1206500" cy="279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38027-215B-FE41-9451-3B123B07BD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7801" y="2352179"/>
            <a:ext cx="279400" cy="13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A7DF2-8D58-8143-83EF-A7AEBBF53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501" y="4286723"/>
            <a:ext cx="2654300" cy="190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34924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5745" y="716290"/>
            <a:ext cx="6857999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Gravitational FF in Holography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5DC92-7145-3444-B0F7-156BBF39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266" y="2339439"/>
            <a:ext cx="3048000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A3842-3572-AB43-A8EB-C1431321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364839"/>
            <a:ext cx="25908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C1AFD-9025-A045-B982-0643699D2067}"/>
              </a:ext>
            </a:extLst>
          </p:cNvPr>
          <p:cNvSpPr txBox="1"/>
          <p:nvPr/>
        </p:nvSpPr>
        <p:spPr>
          <a:xfrm>
            <a:off x="1846511" y="495399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Spin-2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533B1-E2F3-584F-A2AD-C71A5614DE28}"/>
              </a:ext>
            </a:extLst>
          </p:cNvPr>
          <p:cNvSpPr txBox="1"/>
          <p:nvPr/>
        </p:nvSpPr>
        <p:spPr>
          <a:xfrm>
            <a:off x="5562600" y="497067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Spin-0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3FB80E-C6D0-3E42-85ED-9FA9FAEF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029716"/>
            <a:ext cx="1219200" cy="21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E9EFF-3376-5741-998B-A9F3FA11A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974" y="5004316"/>
            <a:ext cx="11684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E73F82-D085-D242-94F2-BEDAA997A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94" y="5586393"/>
            <a:ext cx="7556500" cy="495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409B61-88B9-D442-A9E7-3C31FEEB0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10" y="1559980"/>
            <a:ext cx="7366000" cy="520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61B83-6216-E14A-B3C2-3558C731A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894" y="6328084"/>
            <a:ext cx="1435100" cy="165100"/>
          </a:xfrm>
          <a:prstGeom prst="rect">
            <a:avLst/>
          </a:prstGeom>
        </p:spPr>
      </p:pic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97393B0C-4F8A-B242-9242-214A6014D141}"/>
              </a:ext>
            </a:extLst>
          </p:cNvPr>
          <p:cNvSpPr/>
          <p:nvPr/>
        </p:nvSpPr>
        <p:spPr>
          <a:xfrm>
            <a:off x="1846511" y="2782845"/>
            <a:ext cx="287089" cy="265155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&quot; Symbol 15">
            <a:extLst>
              <a:ext uri="{FF2B5EF4-FFF2-40B4-BE49-F238E27FC236}">
                <a16:creationId xmlns:a16="http://schemas.microsoft.com/office/drawing/2014/main" id="{32155B73-AD97-F749-A8E4-20A1B1B56B62}"/>
              </a:ext>
            </a:extLst>
          </p:cNvPr>
          <p:cNvSpPr/>
          <p:nvPr/>
        </p:nvSpPr>
        <p:spPr>
          <a:xfrm>
            <a:off x="3787405" y="3409920"/>
            <a:ext cx="287089" cy="265155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&quot;No&quot; Symbol 16">
            <a:extLst>
              <a:ext uri="{FF2B5EF4-FFF2-40B4-BE49-F238E27FC236}">
                <a16:creationId xmlns:a16="http://schemas.microsoft.com/office/drawing/2014/main" id="{B51F842E-45A2-E34B-A271-12A1A95C8D89}"/>
              </a:ext>
            </a:extLst>
          </p:cNvPr>
          <p:cNvSpPr/>
          <p:nvPr/>
        </p:nvSpPr>
        <p:spPr>
          <a:xfrm>
            <a:off x="1895733" y="3989650"/>
            <a:ext cx="287089" cy="265155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&quot;No&quot; Symbol 18">
            <a:extLst>
              <a:ext uri="{FF2B5EF4-FFF2-40B4-BE49-F238E27FC236}">
                <a16:creationId xmlns:a16="http://schemas.microsoft.com/office/drawing/2014/main" id="{845FA5E5-9682-8942-9784-48EF7B629834}"/>
              </a:ext>
            </a:extLst>
          </p:cNvPr>
          <p:cNvSpPr/>
          <p:nvPr/>
        </p:nvSpPr>
        <p:spPr>
          <a:xfrm>
            <a:off x="7360010" y="3281058"/>
            <a:ext cx="287089" cy="265155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>
            <a:extLst>
              <a:ext uri="{FF2B5EF4-FFF2-40B4-BE49-F238E27FC236}">
                <a16:creationId xmlns:a16="http://schemas.microsoft.com/office/drawing/2014/main" id="{487BACA5-4FA7-3043-92DD-483740FBEBFF}"/>
              </a:ext>
            </a:extLst>
          </p:cNvPr>
          <p:cNvSpPr/>
          <p:nvPr/>
        </p:nvSpPr>
        <p:spPr>
          <a:xfrm>
            <a:off x="5419054" y="3989650"/>
            <a:ext cx="287089" cy="265155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&quot;No&quot; Symbol 20">
            <a:extLst>
              <a:ext uri="{FF2B5EF4-FFF2-40B4-BE49-F238E27FC236}">
                <a16:creationId xmlns:a16="http://schemas.microsoft.com/office/drawing/2014/main" id="{3A67F98E-FA5A-794C-AF2A-2325C151BB50}"/>
              </a:ext>
            </a:extLst>
          </p:cNvPr>
          <p:cNvSpPr/>
          <p:nvPr/>
        </p:nvSpPr>
        <p:spPr>
          <a:xfrm>
            <a:off x="5419055" y="2594634"/>
            <a:ext cx="287089" cy="265155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74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62460"/>
            <a:ext cx="7010400" cy="685801"/>
          </a:xfrm>
          <a:noFill/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Gravitational  FF : holography vs lattice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125EA-A3E1-EC42-9A63-EFB81EA90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81200"/>
            <a:ext cx="6781800" cy="251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1A17E-203A-2E43-8D64-30074097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800600"/>
            <a:ext cx="2590800" cy="419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BAE6D-D201-0C45-B788-3F7BB7B4A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379" y="5336564"/>
            <a:ext cx="25908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62521-E96B-614A-B70C-3FFBA3CA4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379" y="4826000"/>
            <a:ext cx="25908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70201-17D9-BD4D-9D81-1272444E2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5505224"/>
            <a:ext cx="2298700" cy="2032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CBC66-1DD2-5748-B64D-234E7AD0F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6477000"/>
            <a:ext cx="2901950" cy="15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A4D05-18FD-1B4C-BF3E-66D68A9D9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2779" y="5943600"/>
            <a:ext cx="1351547" cy="1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64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766" y="718919"/>
            <a:ext cx="7349344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Genealogy of D=4C-term and Pressure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DD7B1-73DC-544F-8131-C9AE5C43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26" y="1828800"/>
            <a:ext cx="5537200" cy="444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0CAC7-63F9-1E4D-867E-F7478787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76" y="2626661"/>
            <a:ext cx="52197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10FD1-FB5C-9C42-BE87-0644793CE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726" y="3657600"/>
            <a:ext cx="49784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89A66-16A1-BF4C-87C6-8D12F200DD84}"/>
              </a:ext>
            </a:extLst>
          </p:cNvPr>
          <p:cNvSpPr txBox="1"/>
          <p:nvPr/>
        </p:nvSpPr>
        <p:spPr>
          <a:xfrm>
            <a:off x="7309980" y="3862000"/>
            <a:ext cx="69031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Tripole</a:t>
            </a:r>
            <a:r>
              <a:rPr lang="en-US" sz="12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7D7A9-F9E9-7D45-B6C1-6670C1519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24200"/>
            <a:ext cx="215900" cy="133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0E5B2-330A-194E-BCD2-85943A8B5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143862"/>
            <a:ext cx="215900" cy="11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08D28-1ADD-DE49-806B-98EF9F640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333" y="4427232"/>
            <a:ext cx="215900" cy="133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AAE1DB-8EB6-224A-BDE2-797F5FEA4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376" y="4446282"/>
            <a:ext cx="215900" cy="114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4B69FF-100F-6844-A0AA-BEFE4CF6E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909" y="1678293"/>
            <a:ext cx="215900" cy="133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29125-3268-FA43-8D78-5FBB0B0C1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698949"/>
            <a:ext cx="215900" cy="11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98269-1401-D54F-B9A2-657B1360B3F7}"/>
              </a:ext>
            </a:extLst>
          </p:cNvPr>
          <p:cNvSpPr txBox="1"/>
          <p:nvPr/>
        </p:nvSpPr>
        <p:spPr>
          <a:xfrm>
            <a:off x="7239000" y="2743200"/>
            <a:ext cx="83227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Negative!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B3630195-9860-5249-BAF3-E3F115CF61CE}"/>
              </a:ext>
            </a:extLst>
          </p:cNvPr>
          <p:cNvSpPr/>
          <p:nvPr/>
        </p:nvSpPr>
        <p:spPr>
          <a:xfrm>
            <a:off x="4589073" y="3071161"/>
            <a:ext cx="304800" cy="23735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57AFF-1DD2-0948-A62F-AECB8FCA9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373" y="3426761"/>
            <a:ext cx="76200" cy="88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F8443F-A93A-EF42-97B0-8D59DC6F7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6477000"/>
            <a:ext cx="1406603" cy="1618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1DA4C4-4DD8-E84A-B346-7EE0CF124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898" y="4742838"/>
            <a:ext cx="2748811" cy="1955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3085D2-FC1D-B741-BEEE-7017208CD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66" y="5571565"/>
            <a:ext cx="1803400" cy="381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330EDC-051A-6E48-A9A9-448A00707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247" y="6047658"/>
            <a:ext cx="2048186" cy="1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5825" y="2209800"/>
            <a:ext cx="4495800" cy="37338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FFs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7387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609600"/>
            <a:ext cx="3200400" cy="685801"/>
          </a:xfrm>
          <a:noFill/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Gravitational radii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CB353-C09B-1E48-966E-BDA0FFDD2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11200"/>
            <a:ext cx="3276600" cy="2583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D3C2EB-5E0C-9745-83AD-200D3DE1E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339192"/>
            <a:ext cx="4267200" cy="2071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9D850-7C0B-864B-A7B2-315A4441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5285637"/>
            <a:ext cx="22733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F9BAB4-7966-ED42-A45B-1F46EBCB0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943600"/>
            <a:ext cx="24257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B6FF76-08E1-F047-92AA-FD7980D9C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750" y="5285637"/>
            <a:ext cx="28829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114473-3604-7044-ACEB-35BB03D26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5943600"/>
            <a:ext cx="2933700" cy="39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A8CD71-A428-0248-8867-55D7795F16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6481916"/>
            <a:ext cx="419100" cy="13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B62AC-8832-8C4D-8B25-BDC993F70B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653" y="2031086"/>
            <a:ext cx="13081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46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95295" y="764550"/>
            <a:ext cx="4842655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A and D accessible to 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106D0-7306-E744-993C-15BD73A7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4600"/>
            <a:ext cx="2692400" cy="2362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12E467-1CC6-8541-99E7-932666FA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432050"/>
            <a:ext cx="1435100" cy="165100"/>
          </a:xfrm>
          <a:prstGeom prst="rect">
            <a:avLst/>
          </a:prstGeom>
        </p:spPr>
      </p:pic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C8E7BC38-C6AD-664E-89A6-70635AD8C475}"/>
              </a:ext>
            </a:extLst>
          </p:cNvPr>
          <p:cNvSpPr/>
          <p:nvPr/>
        </p:nvSpPr>
        <p:spPr>
          <a:xfrm>
            <a:off x="1524000" y="2819400"/>
            <a:ext cx="228600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&quot; Symbol 12">
            <a:extLst>
              <a:ext uri="{FF2B5EF4-FFF2-40B4-BE49-F238E27FC236}">
                <a16:creationId xmlns:a16="http://schemas.microsoft.com/office/drawing/2014/main" id="{1237B1CC-7ADE-3F49-831A-DAAC43FF8413}"/>
              </a:ext>
            </a:extLst>
          </p:cNvPr>
          <p:cNvSpPr/>
          <p:nvPr/>
        </p:nvSpPr>
        <p:spPr>
          <a:xfrm>
            <a:off x="2819400" y="2994660"/>
            <a:ext cx="228600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0C04083F-7C44-B240-B0DF-91C6A5898413}"/>
              </a:ext>
            </a:extLst>
          </p:cNvPr>
          <p:cNvSpPr/>
          <p:nvPr/>
        </p:nvSpPr>
        <p:spPr>
          <a:xfrm>
            <a:off x="2805684" y="4140200"/>
            <a:ext cx="228600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23EA8C31-5067-1642-892E-6EE1695B7EBA}"/>
              </a:ext>
            </a:extLst>
          </p:cNvPr>
          <p:cNvSpPr/>
          <p:nvPr/>
        </p:nvSpPr>
        <p:spPr>
          <a:xfrm>
            <a:off x="1405745" y="4208790"/>
            <a:ext cx="228600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3E8B58-60EF-BA4B-9D2C-14977025C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6" y="5318760"/>
            <a:ext cx="3264916" cy="368300"/>
          </a:xfrm>
          <a:prstGeom prst="rect">
            <a:avLst/>
          </a:prstGeom>
          <a:solidFill>
            <a:srgbClr val="FFFF00"/>
          </a:solidFill>
          <a:ln>
            <a:solidFill>
              <a:srgbClr val="FF212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AEC37-7108-8942-87F4-A57054073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826695"/>
            <a:ext cx="4502150" cy="444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00764F-AE28-444B-83F3-D11332BF7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326" y="3688815"/>
            <a:ext cx="2145405" cy="1340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C20AFB-76C3-1C44-BBFC-63AB0077C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0" y="985853"/>
            <a:ext cx="406400" cy="20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D742-8F0B-1F44-9C01-923D03412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450" y="5687060"/>
            <a:ext cx="1968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05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5745" y="716290"/>
            <a:ext cx="6857999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A Measured by </a:t>
            </a:r>
            <a:r>
              <a:rPr lang="en-US" sz="2800" dirty="0" err="1">
                <a:solidFill>
                  <a:srgbClr val="FF0000"/>
                </a:solidFill>
              </a:rPr>
              <a:t>GlueX</a:t>
            </a:r>
            <a:r>
              <a:rPr lang="en-US" sz="2800" dirty="0">
                <a:solidFill>
                  <a:srgbClr val="FF0000"/>
                </a:solidFill>
              </a:rPr>
              <a:t>!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106D0-7306-E744-993C-15BD73A7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66" y="2833731"/>
            <a:ext cx="2692400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C95B1-A736-E64B-B190-AE4132AF2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94" y="4191000"/>
            <a:ext cx="423545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44D91-661D-8A48-8527-C9ABF58EA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24" y="1600200"/>
            <a:ext cx="4235450" cy="2397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5165FF-C081-524C-B935-C5D0AAEAB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516" y="5486400"/>
            <a:ext cx="1689100" cy="190500"/>
          </a:xfrm>
          <a:prstGeom prst="rect">
            <a:avLst/>
          </a:prstGeom>
        </p:spPr>
      </p:pic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A1A0962B-A6D1-134E-9A2A-3FD72DF711C2}"/>
              </a:ext>
            </a:extLst>
          </p:cNvPr>
          <p:cNvSpPr/>
          <p:nvPr/>
        </p:nvSpPr>
        <p:spPr>
          <a:xfrm>
            <a:off x="1405745" y="3124200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978E75F5-142B-A34C-B36A-251850C838FF}"/>
              </a:ext>
            </a:extLst>
          </p:cNvPr>
          <p:cNvSpPr/>
          <p:nvPr/>
        </p:nvSpPr>
        <p:spPr>
          <a:xfrm>
            <a:off x="1305314" y="4518233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&quot; Symbol 12">
            <a:extLst>
              <a:ext uri="{FF2B5EF4-FFF2-40B4-BE49-F238E27FC236}">
                <a16:creationId xmlns:a16="http://schemas.microsoft.com/office/drawing/2014/main" id="{5FFEF9B0-01B3-D646-AFC0-DCEE7EBFF4F7}"/>
              </a:ext>
            </a:extLst>
          </p:cNvPr>
          <p:cNvSpPr/>
          <p:nvPr/>
        </p:nvSpPr>
        <p:spPr>
          <a:xfrm>
            <a:off x="2650861" y="3311652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308F4BAB-AA0C-BD48-BB30-571EEE04754B}"/>
              </a:ext>
            </a:extLst>
          </p:cNvPr>
          <p:cNvSpPr/>
          <p:nvPr/>
        </p:nvSpPr>
        <p:spPr>
          <a:xfrm>
            <a:off x="2650861" y="4547189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BC30C-3CB9-0D45-85A6-A4DE803E8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1788970"/>
            <a:ext cx="8255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52B1-B586-E946-86D6-76373D784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275" y="4486021"/>
            <a:ext cx="8255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4330FE-58E8-6F4F-B5C7-DBC76B160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600" y="1801670"/>
            <a:ext cx="152400" cy="15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4B94A-BB31-F84D-AE3E-09BF59F08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8602" y="4498721"/>
            <a:ext cx="152400" cy="15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B79CC8-5113-1D4A-9C73-E752BBB0B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453" y="2759667"/>
            <a:ext cx="660400" cy="152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CE1B61-07DF-1145-B92F-893374DF3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2773376"/>
            <a:ext cx="774700" cy="15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8B1E67-290E-9746-9983-5FA0B4700F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4744" y="3210266"/>
            <a:ext cx="774700" cy="152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944EE2-EBB9-EE4A-8DB4-AE7B86A16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3300" y="1387316"/>
            <a:ext cx="812800" cy="152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0C7AAB-A2C8-FC47-A62F-3480CB2E78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288" y="2320197"/>
            <a:ext cx="3098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5745" y="716290"/>
            <a:ext cx="6857999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A,D Measured by J/Psi-007!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106D0-7306-E744-993C-15BD73A7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66" y="2833731"/>
            <a:ext cx="2692400" cy="236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5165FF-C081-524C-B935-C5D0AAEA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16" y="5486400"/>
            <a:ext cx="1689100" cy="190500"/>
          </a:xfrm>
          <a:prstGeom prst="rect">
            <a:avLst/>
          </a:prstGeom>
        </p:spPr>
      </p:pic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A1A0962B-A6D1-134E-9A2A-3FD72DF711C2}"/>
              </a:ext>
            </a:extLst>
          </p:cNvPr>
          <p:cNvSpPr/>
          <p:nvPr/>
        </p:nvSpPr>
        <p:spPr>
          <a:xfrm>
            <a:off x="1405745" y="3124200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978E75F5-142B-A34C-B36A-251850C838FF}"/>
              </a:ext>
            </a:extLst>
          </p:cNvPr>
          <p:cNvSpPr/>
          <p:nvPr/>
        </p:nvSpPr>
        <p:spPr>
          <a:xfrm>
            <a:off x="1305314" y="4518233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&quot; Symbol 12">
            <a:extLst>
              <a:ext uri="{FF2B5EF4-FFF2-40B4-BE49-F238E27FC236}">
                <a16:creationId xmlns:a16="http://schemas.microsoft.com/office/drawing/2014/main" id="{5FFEF9B0-01B3-D646-AFC0-DCEE7EBFF4F7}"/>
              </a:ext>
            </a:extLst>
          </p:cNvPr>
          <p:cNvSpPr/>
          <p:nvPr/>
        </p:nvSpPr>
        <p:spPr>
          <a:xfrm>
            <a:off x="2650861" y="3311652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308F4BAB-AA0C-BD48-BB30-571EEE04754B}"/>
              </a:ext>
            </a:extLst>
          </p:cNvPr>
          <p:cNvSpPr/>
          <p:nvPr/>
        </p:nvSpPr>
        <p:spPr>
          <a:xfrm>
            <a:off x="2650861" y="4547189"/>
            <a:ext cx="270655" cy="228600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0C7AAB-A2C8-FC47-A62F-3480CB2E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88" y="2320197"/>
            <a:ext cx="3098800" cy="368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85469E-7799-584B-8F49-018ABBD58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636" y="2320196"/>
            <a:ext cx="4284964" cy="32424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1F769A-58E2-CB48-AFE4-4B095BD37A48}"/>
              </a:ext>
            </a:extLst>
          </p:cNvPr>
          <p:cNvSpPr txBox="1"/>
          <p:nvPr/>
        </p:nvSpPr>
        <p:spPr>
          <a:xfrm>
            <a:off x="7247726" y="5676900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J/Psi-007 23’</a:t>
            </a:r>
          </a:p>
        </p:txBody>
      </p:sp>
    </p:spTree>
    <p:extLst>
      <p:ext uri="{BB962C8B-B14F-4D97-AF65-F5344CB8AC3E}">
        <p14:creationId xmlns:p14="http://schemas.microsoft.com/office/powerpoint/2010/main" val="764574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2416" y="7620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362200"/>
            <a:ext cx="6377882" cy="3352800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:  topologically active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       :  topo-susceptibility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     :  topo-compressibility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FF :  accessible a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7322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8956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Vacuum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779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71600" y="224146"/>
            <a:ext cx="6324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YM vacuum topologically active: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781D4A-359C-D645-A340-9744FADA9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535" y="1809485"/>
            <a:ext cx="2769730" cy="2007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A0B36-EE09-E340-811B-7CC24196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50" y="3837918"/>
            <a:ext cx="1066800" cy="139700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95DA2D15-9CAD-1D4B-BA13-09F3EC27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3733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primordial glue!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6E51C-3285-3545-8A7A-04532AA4B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832847"/>
            <a:ext cx="2749012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4413D-A512-664E-8E29-026A058DC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776" y="4162741"/>
            <a:ext cx="2883424" cy="2048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EA713-C4BC-8449-9EFA-634BE263D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6276650"/>
            <a:ext cx="22860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19B8C6-B395-994C-8783-981AC6192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2368380"/>
            <a:ext cx="1231900" cy="27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06161-D615-7D45-9419-96FEFCE61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812" y="4834014"/>
            <a:ext cx="1066800" cy="13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B9010-0967-3A46-A080-03A3B9159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2850" y="1423670"/>
            <a:ext cx="24511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4413D-A512-664E-8E29-026A058DC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535" y="4162741"/>
            <a:ext cx="2769730" cy="20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93BE1-AB39-3D4B-B39C-7007135F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814271"/>
            <a:ext cx="4267201" cy="487362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Topological landscape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0BC33-7E23-3248-A0C6-7D0917767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2481897"/>
            <a:ext cx="1828800" cy="211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4C85A-B193-6E49-BED3-8867C4EE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297" y="5583987"/>
            <a:ext cx="2425700" cy="444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C8B4-D612-F345-A3FD-32B0CC64B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50126"/>
            <a:ext cx="3810000" cy="2207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0CD78-CEB2-EE40-8ABB-7759D62C887B}"/>
              </a:ext>
            </a:extLst>
          </p:cNvPr>
          <p:cNvSpPr txBox="1"/>
          <p:nvPr/>
        </p:nvSpPr>
        <p:spPr>
          <a:xfrm>
            <a:off x="866561" y="2006611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E69D9-3DBB-8841-B7BF-A51FC136BDCB}"/>
              </a:ext>
            </a:extLst>
          </p:cNvPr>
          <p:cNvSpPr txBox="1"/>
          <p:nvPr/>
        </p:nvSpPr>
        <p:spPr>
          <a:xfrm>
            <a:off x="5861050" y="212004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1AF60-0308-7140-991D-947762FBC4A0}"/>
              </a:ext>
            </a:extLst>
          </p:cNvPr>
          <p:cNvSpPr txBox="1"/>
          <p:nvPr/>
        </p:nvSpPr>
        <p:spPr>
          <a:xfrm>
            <a:off x="6094541" y="4682530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Athenodrou</a:t>
            </a:r>
            <a:r>
              <a:rPr lang="en-US" sz="1200" dirty="0">
                <a:solidFill>
                  <a:srgbClr val="FF0000"/>
                </a:solidFill>
              </a:rPr>
              <a:t> et al. 18’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F704FD2-4690-2F41-9A37-D32AD278EC9C}"/>
              </a:ext>
            </a:extLst>
          </p:cNvPr>
          <p:cNvSpPr/>
          <p:nvPr/>
        </p:nvSpPr>
        <p:spPr>
          <a:xfrm>
            <a:off x="1515979" y="4470493"/>
            <a:ext cx="244475" cy="424074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D1FA3FA6-A1BE-AB47-84C6-6D94261C7222}"/>
              </a:ext>
            </a:extLst>
          </p:cNvPr>
          <p:cNvSpPr/>
          <p:nvPr/>
        </p:nvSpPr>
        <p:spPr>
          <a:xfrm>
            <a:off x="2271545" y="4615722"/>
            <a:ext cx="244475" cy="424074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CD285-3963-A248-8087-383A8D14B8D6}"/>
              </a:ext>
            </a:extLst>
          </p:cNvPr>
          <p:cNvSpPr txBox="1"/>
          <p:nvPr/>
        </p:nvSpPr>
        <p:spPr>
          <a:xfrm>
            <a:off x="1417643" y="5073402"/>
            <a:ext cx="44114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ILM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9809F1-495C-BB44-AB49-34E93422C73C}"/>
              </a:ext>
            </a:extLst>
          </p:cNvPr>
          <p:cNvSpPr txBox="1"/>
          <p:nvPr/>
        </p:nvSpPr>
        <p:spPr>
          <a:xfrm>
            <a:off x="2173209" y="5206312"/>
            <a:ext cx="51809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75A0D-33C7-BA48-93BE-9DF8F06F10DD}"/>
              </a:ext>
            </a:extLst>
          </p:cNvPr>
          <p:cNvSpPr txBox="1"/>
          <p:nvPr/>
        </p:nvSpPr>
        <p:spPr>
          <a:xfrm>
            <a:off x="4365913" y="6172200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</a:t>
            </a:r>
          </a:p>
        </p:txBody>
      </p:sp>
    </p:spTree>
    <p:extLst>
      <p:ext uri="{BB962C8B-B14F-4D97-AF65-F5344CB8AC3E}">
        <p14:creationId xmlns:p14="http://schemas.microsoft.com/office/powerpoint/2010/main" val="192210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16773" y="844969"/>
            <a:ext cx="1460027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F1C55-B541-DA42-BB3D-AB7C69C84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1516562"/>
            <a:ext cx="3148186" cy="3295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896C0-51FE-FA4B-9EF6-09CF01613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38" y="1797845"/>
            <a:ext cx="825500" cy="13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7CECE-1618-1449-AC45-ADFE336D0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529822"/>
            <a:ext cx="1333500" cy="20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200894-3420-C645-A138-2CF7A4483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047" y="2623495"/>
            <a:ext cx="32893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D3629-DCB2-2F41-8829-1E463B720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599" y="2115853"/>
            <a:ext cx="35814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88E326-068D-5243-BB5C-5053DBA97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699" y="3164420"/>
            <a:ext cx="3505200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A44D1-CF6A-0B4A-942F-FBC262D10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3948279"/>
            <a:ext cx="20447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88A9BB-3A94-FB46-91BF-2B9ED30EC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7899" y="4552030"/>
            <a:ext cx="2336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7D9C7-4CB2-954A-A69A-66C742656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7299" y="5627257"/>
            <a:ext cx="5181600" cy="177800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B317DB4C-D61F-8245-8902-054A80B7E973}"/>
              </a:ext>
            </a:extLst>
          </p:cNvPr>
          <p:cNvSpPr/>
          <p:nvPr/>
        </p:nvSpPr>
        <p:spPr>
          <a:xfrm>
            <a:off x="2647950" y="2623495"/>
            <a:ext cx="628650" cy="653104"/>
          </a:xfrm>
          <a:prstGeom prst="donut">
            <a:avLst>
              <a:gd name="adj" fmla="val 39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0CCC3-9C6A-4A46-964A-D5DE5A6B0E1D}"/>
              </a:ext>
            </a:extLst>
          </p:cNvPr>
          <p:cNvCxnSpPr/>
          <p:nvPr/>
        </p:nvCxnSpPr>
        <p:spPr>
          <a:xfrm flipH="1" flipV="1">
            <a:off x="2743200" y="2737795"/>
            <a:ext cx="219075" cy="212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D786B78-EA4C-8B49-9AE6-1173346D15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4206" y="2623495"/>
            <a:ext cx="413887" cy="79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944F6C-43CC-474D-9702-815C2CE334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0563" y="2521895"/>
            <a:ext cx="406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33798" y="733889"/>
            <a:ext cx="453101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Topological origin of mass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BC4AF-7644-4C43-ADE9-BFDA8F8A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083832"/>
            <a:ext cx="889000" cy="139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D1A83C2-0933-424B-AF63-2D59F5DDF5D3}"/>
              </a:ext>
            </a:extLst>
          </p:cNvPr>
          <p:cNvSpPr/>
          <p:nvPr/>
        </p:nvSpPr>
        <p:spPr>
          <a:xfrm>
            <a:off x="2743893" y="2259582"/>
            <a:ext cx="609600" cy="6096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187704-5BA9-C744-BFD8-C1350FDF45F5}"/>
              </a:ext>
            </a:extLst>
          </p:cNvPr>
          <p:cNvCxnSpPr>
            <a:endCxn id="6" idx="2"/>
          </p:cNvCxnSpPr>
          <p:nvPr/>
        </p:nvCxnSpPr>
        <p:spPr>
          <a:xfrm>
            <a:off x="2134293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DB9DAB-8BB2-3249-8CDE-3E8D7047523D}"/>
              </a:ext>
            </a:extLst>
          </p:cNvPr>
          <p:cNvCxnSpPr/>
          <p:nvPr/>
        </p:nvCxnSpPr>
        <p:spPr>
          <a:xfrm>
            <a:off x="3353493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4880614-C507-EB4D-B4B0-3EFD0C1B4E3A}"/>
              </a:ext>
            </a:extLst>
          </p:cNvPr>
          <p:cNvSpPr/>
          <p:nvPr/>
        </p:nvSpPr>
        <p:spPr>
          <a:xfrm>
            <a:off x="5562600" y="2259582"/>
            <a:ext cx="609600" cy="6096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0E6BC8-7225-864E-929D-2977018DCC97}"/>
              </a:ext>
            </a:extLst>
          </p:cNvPr>
          <p:cNvCxnSpPr/>
          <p:nvPr/>
        </p:nvCxnSpPr>
        <p:spPr>
          <a:xfrm>
            <a:off x="4952999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89C229-6F1B-D84A-9B3D-77DCF56B5DA5}"/>
              </a:ext>
            </a:extLst>
          </p:cNvPr>
          <p:cNvCxnSpPr/>
          <p:nvPr/>
        </p:nvCxnSpPr>
        <p:spPr>
          <a:xfrm>
            <a:off x="6186747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A03206D-9FDC-D644-83C9-7F71DD0C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43" y="2500882"/>
            <a:ext cx="215900" cy="12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4585BD-0C6C-C442-87BC-8A13299A4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407" y="2508502"/>
            <a:ext cx="241300" cy="12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028659-4258-FC4D-8D4F-F3FC50E02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92" y="2500882"/>
            <a:ext cx="215900" cy="12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FC56A-4C8D-A145-A2FE-8D6E6AB8A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07" y="2500882"/>
            <a:ext cx="241300" cy="127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D1A75D-F4D1-B549-A1C8-63D67787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893" y="2508502"/>
            <a:ext cx="114300" cy="15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3C50EC-9DB8-3841-89AF-B8219D8DF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562" y="2495802"/>
            <a:ext cx="114300" cy="177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9D5F6B8-52C3-014D-A2CC-0B3C756FD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057" y="3611630"/>
            <a:ext cx="1066800" cy="165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60CFE3-41DD-554C-B6AC-00334C571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1999" y="3616586"/>
            <a:ext cx="1651000" cy="152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ABCE-A860-6F46-ADD2-1EB49EED1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707" y="4600334"/>
            <a:ext cx="55245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D9D0E-459B-A64C-8A8A-25222F9A87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8057" y="3899682"/>
            <a:ext cx="5537200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1EC26-1EB9-834C-9ED2-1A2014A281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967" y="5364673"/>
            <a:ext cx="29337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4D34E-EBFF-AA49-A971-EEB7AB07C1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5857" y="6477000"/>
            <a:ext cx="5181600" cy="17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CEC03-51C5-9541-840E-34C46FF0E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007" y="1521173"/>
            <a:ext cx="7874000" cy="184150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190A6815-E80D-FB46-BFA5-424892D5BC72}"/>
              </a:ext>
            </a:extLst>
          </p:cNvPr>
          <p:cNvSpPr/>
          <p:nvPr/>
        </p:nvSpPr>
        <p:spPr>
          <a:xfrm>
            <a:off x="2333798" y="3002931"/>
            <a:ext cx="381000" cy="41883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4173E675-7FFC-014A-ACAD-14B8605CEF89}"/>
              </a:ext>
            </a:extLst>
          </p:cNvPr>
          <p:cNvSpPr/>
          <p:nvPr/>
        </p:nvSpPr>
        <p:spPr>
          <a:xfrm>
            <a:off x="4238911" y="5832528"/>
            <a:ext cx="292101" cy="210812"/>
          </a:xfrm>
          <a:prstGeom prst="upArrow">
            <a:avLst/>
          </a:prstGeom>
          <a:ln>
            <a:solidFill>
              <a:srgbClr val="FF21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791B4B-62B9-E645-ACC5-9EC677580F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2361" y="6098636"/>
            <a:ext cx="965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4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30929" y="908203"/>
            <a:ext cx="65522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Lattice evidence for  this mechanism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A2944-1660-AE44-ABF0-30310494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52" y="3583503"/>
            <a:ext cx="1765300" cy="21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A2DF8-B10B-F441-B367-CE7F7B0D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2840750"/>
            <a:ext cx="3937000" cy="54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21B45-836F-8944-AAE4-EADBAD16C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852" y="2421453"/>
            <a:ext cx="3035300" cy="190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EFE76-256E-5D4B-A0D7-52D8A7961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2421453"/>
            <a:ext cx="377825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4A223-107F-C345-BC67-D978F16D4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128" y="4503743"/>
            <a:ext cx="11811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4E25C-230F-B748-ADB6-2F6E810D0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200" y="4843690"/>
            <a:ext cx="36576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B2D42-7027-1E46-ABDD-4A6C21204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00" y="3656240"/>
            <a:ext cx="13589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BE602-7A2F-A746-8F4C-B119487731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5562600"/>
            <a:ext cx="1816100" cy="139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E77B7F-26FF-4940-B75D-A0C703643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600" y="4977040"/>
            <a:ext cx="1435100" cy="16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53BF3-149B-1342-A921-F8CC9AFD7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5078" y="3869287"/>
            <a:ext cx="3683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94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16309</TotalTime>
  <Words>269</Words>
  <Application>Microsoft Macintosh PowerPoint</Application>
  <PresentationFormat>On-screen Show (4:3)</PresentationFormat>
  <Paragraphs>91</Paragraphs>
  <Slides>34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ＭＳ Ｐゴシック</vt:lpstr>
      <vt:lpstr>Arial</vt:lpstr>
      <vt:lpstr>Calibri</vt:lpstr>
      <vt:lpstr>Default Design</vt:lpstr>
      <vt:lpstr>  Origin of mass and Spin    </vt:lpstr>
      <vt:lpstr>US National Academy of Science 18’</vt:lpstr>
      <vt:lpstr>Outline</vt:lpstr>
      <vt:lpstr>Vacuum</vt:lpstr>
      <vt:lpstr>PowerPoint Presentation</vt:lpstr>
      <vt:lpstr>Topological landscape</vt:lpstr>
      <vt:lpstr>PowerPoint Presentation</vt:lpstr>
      <vt:lpstr>PowerPoint Presentation</vt:lpstr>
      <vt:lpstr>PowerPoint Presentation</vt:lpstr>
      <vt:lpstr>PowerPoint Presentation</vt:lpstr>
      <vt:lpstr>Mass </vt:lpstr>
      <vt:lpstr>PowerPoint Presentation</vt:lpstr>
      <vt:lpstr>PowerPoint Presentation</vt:lpstr>
      <vt:lpstr>PowerPoint Presentation</vt:lpstr>
      <vt:lpstr>PowerPoint Presentation</vt:lpstr>
      <vt:lpstr>Spin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 FFs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Gravitational  FF : holography vs lattice</vt:lpstr>
      <vt:lpstr>PowerPoint Presentation</vt:lpstr>
      <vt:lpstr>Gravitational radii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Microsoft Office User</cp:lastModifiedBy>
  <cp:revision>1119</cp:revision>
  <cp:lastPrinted>2012-07-04T16:19:09Z</cp:lastPrinted>
  <dcterms:created xsi:type="dcterms:W3CDTF">2018-07-02T21:39:02Z</dcterms:created>
  <dcterms:modified xsi:type="dcterms:W3CDTF">2023-08-08T14:52:58Z</dcterms:modified>
</cp:coreProperties>
</file>