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9"/>
  </p:notesMasterIdLst>
  <p:sldIdLst>
    <p:sldId id="256" r:id="rId2"/>
    <p:sldId id="274" r:id="rId3"/>
    <p:sldId id="257" r:id="rId4"/>
    <p:sldId id="273" r:id="rId5"/>
    <p:sldId id="275" r:id="rId6"/>
    <p:sldId id="258" r:id="rId7"/>
    <p:sldId id="272" r:id="rId8"/>
    <p:sldId id="277" r:id="rId9"/>
    <p:sldId id="278" r:id="rId10"/>
    <p:sldId id="276" r:id="rId11"/>
    <p:sldId id="287" r:id="rId12"/>
    <p:sldId id="279" r:id="rId13"/>
    <p:sldId id="280" r:id="rId14"/>
    <p:sldId id="281" r:id="rId15"/>
    <p:sldId id="282" r:id="rId16"/>
    <p:sldId id="284" r:id="rId17"/>
    <p:sldId id="283" r:id="rId18"/>
    <p:sldId id="259" r:id="rId19"/>
    <p:sldId id="271" r:id="rId20"/>
    <p:sldId id="261" r:id="rId21"/>
    <p:sldId id="285" r:id="rId22"/>
    <p:sldId id="290" r:id="rId23"/>
    <p:sldId id="267" r:id="rId24"/>
    <p:sldId id="268" r:id="rId25"/>
    <p:sldId id="289" r:id="rId26"/>
    <p:sldId id="288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113" d="100"/>
          <a:sy n="113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6E10B-FFF6-EE44-82AD-360CBB1D5223}" type="datetimeFigureOut">
              <a:rPr lang="en-US" smtClean="0"/>
              <a:t>8/7/23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E5422-9E27-4345-875A-97A58B46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9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4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58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3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512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74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7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9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22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5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6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5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4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02.0727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AB2A-33F1-8B72-EE76-A740AD6EB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Generalized Parton Distributions through Universal Moment Parameterization</a:t>
            </a:r>
            <a:r>
              <a:rPr lang="en-US" dirty="0">
                <a:sym typeface="Wingdings" pitchFamily="2" charset="2"/>
              </a:rPr>
              <a:t> (GUMP): Towards global analysis at non zero skewness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DE2BD-79C8-8C0D-7CE2-EBBECBFE7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533110"/>
          </a:xfrm>
        </p:spPr>
        <p:txBody>
          <a:bodyPr/>
          <a:lstStyle/>
          <a:p>
            <a:r>
              <a:rPr lang="en-US" dirty="0"/>
              <a:t>M Gabriel Santiago</a:t>
            </a:r>
          </a:p>
          <a:p>
            <a:r>
              <a:rPr lang="en-US" dirty="0"/>
              <a:t>With </a:t>
            </a:r>
            <a:r>
              <a:rPr lang="en-US" dirty="0" err="1"/>
              <a:t>Yuxun</a:t>
            </a:r>
            <a:r>
              <a:rPr lang="en-US" dirty="0"/>
              <a:t> Guo, </a:t>
            </a:r>
            <a:r>
              <a:rPr lang="en-US" dirty="0" err="1"/>
              <a:t>Xiangdong</a:t>
            </a:r>
            <a:r>
              <a:rPr lang="en-US" dirty="0"/>
              <a:t> Ji, Kyle </a:t>
            </a:r>
            <a:r>
              <a:rPr lang="en-US" dirty="0" err="1"/>
              <a:t>Shiells</a:t>
            </a:r>
            <a:r>
              <a:rPr lang="en-US" dirty="0"/>
              <a:t> and </a:t>
            </a:r>
            <a:r>
              <a:rPr lang="en-US" dirty="0" err="1"/>
              <a:t>Jinghong</a:t>
            </a:r>
            <a:r>
              <a:rPr lang="en-US" dirty="0"/>
              <a:t> Yang</a:t>
            </a:r>
          </a:p>
          <a:p>
            <a:r>
              <a:rPr lang="en-US" i="1" dirty="0"/>
              <a:t>JHEP</a:t>
            </a:r>
            <a:r>
              <a:rPr lang="en-US" dirty="0"/>
              <a:t> 05 (2023) 150,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EF9E-CB6B-C877-777C-B17052319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C4596-DADB-1EE2-2802-197EC5F2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C4297-5E70-F727-F91A-FF7F6AD3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F3C80A-EA51-4041-F083-B9D587C6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905" y="357067"/>
            <a:ext cx="2537302" cy="743102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6D5773A-EB35-97EF-1E9E-DC44977A0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46896"/>
              </p:ext>
            </p:extLst>
          </p:nvPr>
        </p:nvGraphicFramePr>
        <p:xfrm>
          <a:off x="4745391" y="5299913"/>
          <a:ext cx="8915400" cy="640080"/>
        </p:xfrm>
        <a:graphic>
          <a:graphicData uri="http://schemas.openxmlformats.org/drawingml/2006/table">
            <a:tbl>
              <a:tblPr/>
              <a:tblGrid>
                <a:gridCol w="8915400">
                  <a:extLst>
                    <a:ext uri="{9D8B030D-6E8A-4147-A177-3AD203B41FA5}">
                      <a16:colId xmlns:a16="http://schemas.microsoft.com/office/drawing/2014/main" val="5473675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en-US" b="0" u="none" strike="noStrike" dirty="0">
                          <a:effectLst/>
                          <a:hlinkClick r:id="rId3"/>
                        </a:rPr>
                      </a:br>
                      <a:r>
                        <a:rPr lang="en-US" b="0" u="none" strike="noStrike" dirty="0">
                          <a:effectLst/>
                          <a:hlinkClick r:id="rId3"/>
                        </a:rPr>
                        <a:t>arXiv:2302.07279</a:t>
                      </a:r>
                      <a:endParaRPr lang="en-US" dirty="0">
                        <a:effectLst/>
                      </a:endParaRPr>
                    </a:p>
                  </a:txBody>
                  <a:tcPr marR="6191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831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0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E289-8EE7-E43C-9DE6-E9E0D51C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Semi-Forward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10BCC-505C-1F02-F762-6BEEDBAEC0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JAM (2022) PDF global analysis results</a:t>
                </a:r>
              </a:p>
              <a:p>
                <a:pPr lvl="1"/>
                <a:r>
                  <a:rPr lang="en-US" dirty="0"/>
                  <a:t>Full global analysis should in principle fit to PDF sensitive data directly, but here we fit to JAM results</a:t>
                </a:r>
              </a:p>
              <a:p>
                <a:pPr lvl="1"/>
                <a:r>
                  <a:rPr lang="en-US" dirty="0"/>
                  <a:t>Limited number of points taken to avoid need for more sophisticated forward limit</a:t>
                </a:r>
              </a:p>
              <a:p>
                <a:r>
                  <a:rPr lang="en-US" dirty="0"/>
                  <a:t>Globally extracted electromagnetic form factors (</a:t>
                </a:r>
                <a:r>
                  <a:rPr lang="en-US" i="1" dirty="0"/>
                  <a:t>Z. Ye et al </a:t>
                </a:r>
                <a:r>
                  <a:rPr lang="en-US" dirty="0"/>
                  <a:t>2018)</a:t>
                </a:r>
              </a:p>
              <a:p>
                <a:r>
                  <a:rPr lang="en-US" dirty="0"/>
                  <a:t>Lattice GPDs (</a:t>
                </a:r>
                <a:r>
                  <a:rPr lang="en-US" i="1" dirty="0" err="1"/>
                  <a:t>Alexandrou</a:t>
                </a:r>
                <a:r>
                  <a:rPr lang="en-US" i="1" dirty="0"/>
                  <a:t> et al </a:t>
                </a:r>
                <a:r>
                  <a:rPr lang="en-US" dirty="0"/>
                  <a:t>2020) and form factors (</a:t>
                </a:r>
                <a:r>
                  <a:rPr lang="en-US" i="1" dirty="0" err="1"/>
                  <a:t>Alexandrou</a:t>
                </a:r>
                <a:r>
                  <a:rPr lang="en-US" i="1" dirty="0"/>
                  <a:t> et al </a:t>
                </a:r>
                <a:r>
                  <a:rPr lang="en-US" dirty="0"/>
                  <a:t>2022)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-dependent GPDs (semi-forward limit)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E10BCC-505C-1F02-F762-6BEEDBAEC0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6C07C-16CB-B9B4-0B46-D315B977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4E18A-C506-28FF-1C11-4B092313E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D062B-522F-39A8-8909-99F7367C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78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E091-91E8-3539-B992-936FEB35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Off-Forward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5FAD1-BFF3-C82E-7C0F-C78A2EB85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DVCS measurements from </a:t>
                </a:r>
                <a:r>
                  <a:rPr lang="en-US" dirty="0" err="1"/>
                  <a:t>JLab</a:t>
                </a:r>
                <a:r>
                  <a:rPr lang="en-US" dirty="0"/>
                  <a:t> (</a:t>
                </a:r>
                <a:r>
                  <a:rPr lang="en-US" i="1" dirty="0"/>
                  <a:t>CLAS </a:t>
                </a:r>
                <a:r>
                  <a:rPr lang="en-US" dirty="0"/>
                  <a:t>2019</a:t>
                </a:r>
                <a:r>
                  <a:rPr lang="en-US" i="1" dirty="0"/>
                  <a:t> &amp; </a:t>
                </a:r>
                <a:r>
                  <a:rPr lang="en-US" dirty="0"/>
                  <a:t>2021</a:t>
                </a:r>
                <a:r>
                  <a:rPr lang="en-US" i="1" dirty="0"/>
                  <a:t>, Hall A </a:t>
                </a:r>
                <a:r>
                  <a:rPr lang="en-US" dirty="0"/>
                  <a:t>2018 </a:t>
                </a:r>
                <a:r>
                  <a:rPr lang="en-US" i="1" dirty="0"/>
                  <a:t>&amp; </a:t>
                </a:r>
                <a:r>
                  <a:rPr lang="en-US" dirty="0"/>
                  <a:t>2022) and HERA (</a:t>
                </a:r>
                <a:r>
                  <a:rPr lang="en-US" i="1" dirty="0"/>
                  <a:t>H1 </a:t>
                </a:r>
                <a:r>
                  <a:rPr lang="en-US" dirty="0"/>
                  <a:t>2010)</a:t>
                </a:r>
              </a:p>
              <a:p>
                <a:r>
                  <a:rPr lang="en-US" dirty="0"/>
                  <a:t>Only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-dependent cross sections due to practical limitations</a:t>
                </a:r>
              </a:p>
              <a:p>
                <a:r>
                  <a:rPr lang="en-US" dirty="0"/>
                  <a:t>Far more points from </a:t>
                </a:r>
                <a:r>
                  <a:rPr lang="en-US" dirty="0" err="1"/>
                  <a:t>JLab</a:t>
                </a:r>
                <a:r>
                  <a:rPr lang="en-US" dirty="0"/>
                  <a:t> data than from HERA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-dependence and both UU and LU polarization channels</a:t>
                </a:r>
              </a:p>
              <a:p>
                <a:r>
                  <a:rPr lang="en-US" dirty="0"/>
                  <a:t>Off-forward lattice GPDs not used in fitting, but can supply crucial constraints for future work!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5FAD1-BFF3-C82E-7C0F-C78A2EB85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671" r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B4D2-82D2-6CCE-25DE-E11ABC03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6225-C9E3-9BAA-01D8-E7DDB4F4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E7BC-D33E-8940-3075-D4E76718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2ACD-7934-DBF7-EF18-A8F58B49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Non-zero Skewness Global 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256E4B-69B1-C4E9-F2F0-AE817C698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49777"/>
                <a:ext cx="3665058" cy="438065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Total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/</a:t>
                </a:r>
                <a:r>
                  <a:rPr lang="en-US" dirty="0" err="1"/>
                  <a:t>dof</a:t>
                </a:r>
                <a:r>
                  <a:rPr lang="en-US" dirty="0"/>
                  <a:t> is approximately 1.4</a:t>
                </a:r>
              </a:p>
              <a:p>
                <a:r>
                  <a:rPr lang="en-US" dirty="0"/>
                  <a:t>Some agreement with both JLAB and H1 data</a:t>
                </a:r>
              </a:p>
              <a:p>
                <a:r>
                  <a:rPr lang="en-US" dirty="0"/>
                  <a:t>Gluon GPDs not well constrained at non-zero skewness</a:t>
                </a:r>
              </a:p>
              <a:p>
                <a:pPr lvl="1"/>
                <a:r>
                  <a:rPr lang="en-US" dirty="0"/>
                  <a:t>Only contribute to DVCS through evolution at LO</a:t>
                </a:r>
              </a:p>
              <a:p>
                <a:r>
                  <a:rPr lang="en-US" dirty="0"/>
                  <a:t>Error propagation is not yet implemented </a:t>
                </a:r>
              </a:p>
              <a:p>
                <a:pPr lvl="1"/>
                <a:r>
                  <a:rPr lang="en-US" dirty="0"/>
                  <a:t>Very computationally expensive with so many parameters!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256E4B-69B1-C4E9-F2F0-AE817C698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49777"/>
                <a:ext cx="3665058" cy="4380659"/>
              </a:xfrm>
              <a:blipFill>
                <a:blip r:embed="rId2"/>
                <a:stretch>
                  <a:fillRect l="-1384" t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20108-1326-A0CF-8CA6-675CA50F0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4049-0D80-F6D1-0491-4CB7C6B6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3DCD7-6A58-9ECB-9C2C-E6305939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9A54E-E53C-E00D-1C06-FCF965C6C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70" y="1749777"/>
            <a:ext cx="5250342" cy="41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5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7DCE-71C5-ED15-A1F2-92C9B4DE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Non-zero Skewness Global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0F1C1-43F7-ED9C-8F27-DE7D8D19E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15911"/>
            <a:ext cx="8915400" cy="4195311"/>
          </a:xfrm>
        </p:spPr>
        <p:txBody>
          <a:bodyPr/>
          <a:lstStyle/>
          <a:p>
            <a:r>
              <a:rPr lang="en-US" dirty="0"/>
              <a:t>CFFs from fit are mostly consistent with local extraction from JLAB Hall A data as well as KM15 extractions</a:t>
            </a:r>
          </a:p>
          <a:p>
            <a:r>
              <a:rPr lang="en-US" dirty="0"/>
              <a:t>Some inconsistencies can be expected from degeneracies in CFF contribution to cross sections – need more polarization configurations!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A6D17-6431-54FF-44C2-A92A83D1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A9B0-7C0D-D40E-8325-DDCCAD02D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5FD47-1F04-159C-5A56-021412DA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ADF60-446F-F159-1154-0C11A354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33" y="3089702"/>
            <a:ext cx="6242757" cy="311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4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2B49-2751-EA86-FF51-D5CCD950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Extracted GPDs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8B289-00D0-30F7-323B-736B899844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1" y="1727200"/>
                <a:ext cx="8044921" cy="4184022"/>
              </a:xfrm>
            </p:spPr>
            <p:txBody>
              <a:bodyPr/>
              <a:lstStyle/>
              <a:p>
                <a:r>
                  <a:rPr lang="en-US" dirty="0"/>
                  <a:t>GPDs are mostly constrained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line and in the DGLAP region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|&lt;|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ERBL region shows large oscillations which are characteristic of the </a:t>
                </a:r>
                <a:r>
                  <a:rPr lang="en-US" dirty="0" err="1"/>
                  <a:t>Gegenbauer</a:t>
                </a:r>
                <a:r>
                  <a:rPr lang="en-US" dirty="0"/>
                  <a:t> polynomials used in the moment expansion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38B289-00D0-30F7-323B-736B899844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1" y="1727200"/>
                <a:ext cx="8044921" cy="4184022"/>
              </a:xfrm>
              <a:blipFill>
                <a:blip r:embed="rId2"/>
                <a:stretch>
                  <a:fillRect l="-631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4488-7D13-5FC4-04EE-BD3EB5ED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B5C80-B703-A7B5-E9DE-E6278367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F3B31-D954-F831-33E3-083C72F6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AB43B-95EC-56AA-28C9-68A0F4851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351" b="54464"/>
          <a:stretch/>
        </p:blipFill>
        <p:spPr>
          <a:xfrm>
            <a:off x="4609923" y="3191064"/>
            <a:ext cx="3578576" cy="28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61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AFBA-3C83-7217-DD92-8AE28D1DC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Ambiguity in ERBL Region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4BF2-2561-8D48-DFE0-5BFE91F1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2044"/>
            <a:ext cx="8915400" cy="4229178"/>
          </a:xfrm>
        </p:spPr>
        <p:txBody>
          <a:bodyPr/>
          <a:lstStyle/>
          <a:p>
            <a:r>
              <a:rPr lang="en-US" dirty="0"/>
              <a:t>We can add terms in the moment expansion which only contribute to the ERBL region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suggests an interpretation of the GPDs in terms of quark and antiquark pieces as well as a ERBL region distribution amplitude (DA) piece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C2215-8328-9D10-8A48-95BD45FC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BB38-7C30-B6D4-DB3D-3CF73FC7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F944-9A51-44B6-349C-DFCF9164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4D388-6D23-41F1-D82B-373E31B3D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41" y="2408668"/>
            <a:ext cx="5389317" cy="639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46B107-6A00-78C9-C6A2-AE9DD98CE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1994" y="2614321"/>
            <a:ext cx="10033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466F4-01E8-DA85-9D08-889E385E3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510" y="3900855"/>
            <a:ext cx="5478956" cy="314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CF4402-72D8-ACF9-64AE-243DCA3326F1}"/>
              </a:ext>
            </a:extLst>
          </p:cNvPr>
          <p:cNvSpPr txBox="1"/>
          <p:nvPr/>
        </p:nvSpPr>
        <p:spPr>
          <a:xfrm>
            <a:off x="4188178" y="4538133"/>
            <a:ext cx="1151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quark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28B116-A0C4-83FB-B1B6-4DA3A776DB6E}"/>
              </a:ext>
            </a:extLst>
          </p:cNvPr>
          <p:cNvCxnSpPr>
            <a:cxnSpLocks/>
          </p:cNvCxnSpPr>
          <p:nvPr/>
        </p:nvCxnSpPr>
        <p:spPr>
          <a:xfrm flipV="1">
            <a:off x="4639733" y="4215357"/>
            <a:ext cx="880534" cy="4017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8AF5E51D-E0F6-875E-5099-93AC4A801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178" y="4931658"/>
            <a:ext cx="855043" cy="2442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09219E6-55A7-BD6A-CAA6-5E475067AEC9}"/>
              </a:ext>
            </a:extLst>
          </p:cNvPr>
          <p:cNvSpPr txBox="1"/>
          <p:nvPr/>
        </p:nvSpPr>
        <p:spPr>
          <a:xfrm>
            <a:off x="6606604" y="4538826"/>
            <a:ext cx="14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antiquark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83439B-A4A1-BA01-EADA-309EDCD8B912}"/>
              </a:ext>
            </a:extLst>
          </p:cNvPr>
          <p:cNvCxnSpPr>
            <a:cxnSpLocks/>
          </p:cNvCxnSpPr>
          <p:nvPr/>
        </p:nvCxnSpPr>
        <p:spPr>
          <a:xfrm flipV="1">
            <a:off x="7216820" y="4278999"/>
            <a:ext cx="135159" cy="29864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A4442B1-C60C-53F4-739A-9E9965D00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604" y="4956635"/>
            <a:ext cx="1056923" cy="2450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7908315-03E8-273C-59FB-7D2F4CA5948B}"/>
              </a:ext>
            </a:extLst>
          </p:cNvPr>
          <p:cNvSpPr txBox="1"/>
          <p:nvPr/>
        </p:nvSpPr>
        <p:spPr>
          <a:xfrm>
            <a:off x="8901994" y="4562326"/>
            <a:ext cx="14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2C3D88-A4F3-D2DB-A2CD-E9EC11810DB8}"/>
              </a:ext>
            </a:extLst>
          </p:cNvPr>
          <p:cNvCxnSpPr>
            <a:cxnSpLocks/>
          </p:cNvCxnSpPr>
          <p:nvPr/>
        </p:nvCxnSpPr>
        <p:spPr>
          <a:xfrm flipV="1">
            <a:off x="9151178" y="4278999"/>
            <a:ext cx="0" cy="29450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38BB211-395B-44B5-1C89-54E9448F3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7337" y="4956636"/>
            <a:ext cx="1347957" cy="2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7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63D1-CB89-9480-1B40-6A5345AC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to D-term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674B0-5AD6-73DA-8A40-F5C78897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93333"/>
            <a:ext cx="8915400" cy="4217889"/>
          </a:xfrm>
        </p:spPr>
        <p:txBody>
          <a:bodyPr/>
          <a:lstStyle/>
          <a:p>
            <a:r>
              <a:rPr lang="en-US" dirty="0"/>
              <a:t>These DA terms don’t have a large affect on CFFs, but they do contain information related to the various D-terms in QCD, ex.</a:t>
            </a:r>
          </a:p>
          <a:p>
            <a:pPr lvl="1"/>
            <a:r>
              <a:rPr lang="en-US" dirty="0"/>
              <a:t>Gravitational form factor C/D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Dispersion relation subtraction term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By constraining the DA terms with further experimental data and lattice calculations, we can access the mechanical properties of hadrons contained in these D-terms!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05B70-2DC7-5CFA-1FC0-345D4399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6AE3C-84B9-6BD2-97F3-C61E64EF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5F67-B0C9-8871-397D-27FFF127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5DB22-937C-CD65-85BE-BDE95FAD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368" y="2707961"/>
            <a:ext cx="3835400" cy="80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AFF9F3-5440-BE4E-842A-161ACFCB1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3802277"/>
            <a:ext cx="715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37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748A-0F5D-62FC-A943-803278A5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Constraining DA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50C34-375E-5692-8722-2F20D7F37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7867"/>
            <a:ext cx="8915400" cy="4353355"/>
          </a:xfrm>
        </p:spPr>
        <p:txBody>
          <a:bodyPr/>
          <a:lstStyle/>
          <a:p>
            <a:r>
              <a:rPr lang="en-US" dirty="0"/>
              <a:t>Adding in lattice GPD calculations can give us constrains directly in the ERBL region</a:t>
            </a:r>
          </a:p>
          <a:p>
            <a:r>
              <a:rPr lang="en-US" dirty="0"/>
              <a:t>Adding just a few terms to the moment expansion can remove the unphysical oscillations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8751-B0B1-2B1B-049B-E58A9F61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47AAD-245D-B7F0-2D77-0081C0D5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31D48-53D3-E39C-6F6F-D4CAF57F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CD5AD-AE51-AC1D-68B4-86ACC6DFB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2356" y="2915330"/>
            <a:ext cx="4607638" cy="32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8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0241C-B61B-04B2-91FF-8DE0B518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Forward: Adding in Gluons!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45CF8-60A5-7CA8-1B80-3D2539944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DVCS at LO is only sensitive to gluon GPDs through scale evolution</a:t>
                </a:r>
              </a:p>
              <a:p>
                <a:r>
                  <a:rPr lang="en-US" dirty="0"/>
                  <a:t>Using Deeply Virtual Meson Production (DVMP) gives a direct probe of gluons at LO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Light vector mesons have similar sensitivity to quarks and gluons</a:t>
                </a:r>
              </a:p>
              <a:p>
                <a:pPr lvl="1"/>
                <a:r>
                  <a:rPr lang="en-US" dirty="0"/>
                  <a:t>KM framework applied to produce simultaneous fits of DVCS and DVMP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meson production with data from HERA (</a:t>
                </a:r>
                <a:r>
                  <a:rPr lang="en-US" i="1" dirty="0"/>
                  <a:t>see </a:t>
                </a:r>
                <a:r>
                  <a:rPr lang="en-US" i="1" dirty="0" err="1"/>
                  <a:t>Marija’s</a:t>
                </a:r>
                <a:r>
                  <a:rPr lang="en-US" i="1" dirty="0"/>
                  <a:t> talk on Wednesday)</a:t>
                </a:r>
                <a:endParaRPr lang="en-US" dirty="0"/>
              </a:p>
              <a:p>
                <a:r>
                  <a:rPr lang="en-US" dirty="0"/>
                  <a:t>Add heavy vector meson to obtain better constraints on gluon GPDs –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production!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45CF8-60A5-7CA8-1B80-3D2539944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  <a:blipFill>
                <a:blip r:embed="rId2"/>
                <a:stretch>
                  <a:fillRect l="-570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B2E0-3B00-786C-A856-6663350F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D3226-3302-E65C-164B-21718C7F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8F245-5C4E-65F3-795E-2DD5651C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5E255-59B6-B43B-9C67-AEB75282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10"/>
          <a:stretch/>
        </p:blipFill>
        <p:spPr>
          <a:xfrm>
            <a:off x="4347145" y="3109349"/>
            <a:ext cx="4576936" cy="13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2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A9F566-0513-F318-99F2-223479FFDCD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Deeply Virtual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Production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0A9F566-0513-F318-99F2-223479FFDC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37" t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6B36F-9741-6EAB-E6DA-A81196225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Charm quark contribution for nucleon target is negligible – direct probe of gluons</a:t>
                </a:r>
              </a:p>
              <a:p>
                <a:r>
                  <a:rPr lang="en-US" dirty="0"/>
                  <a:t>Complementary with GUMP work on quark GPDs, but mostly sensitive to small-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region whereas </a:t>
                </a:r>
                <a:r>
                  <a:rPr lang="en-US" dirty="0" err="1"/>
                  <a:t>JLab</a:t>
                </a:r>
                <a:r>
                  <a:rPr lang="en-US" dirty="0"/>
                  <a:t> data combined with HERA gives better constraint at moderate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Caveat: mass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 is too large for usual collinear factorization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Need to take heavy mass corrections into account – non-relativistic (NR) QCD!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26B36F-9741-6EAB-E6DA-A81196225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0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3AAAF-A42F-E4DB-9FA0-2B4A1EF9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14BA5-6B2F-5116-986A-CBB29B11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CE63F-D13B-EB4A-FCC3-822CBD01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EC260A-2750-B3F9-1848-3537767B8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825" y="4336598"/>
            <a:ext cx="6428772" cy="39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4273-2C3F-2E74-78D5-1B7D9E64D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C057-DA97-A165-A769-90FB31204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49779"/>
            <a:ext cx="8915400" cy="4380658"/>
          </a:xfrm>
        </p:spPr>
        <p:txBody>
          <a:bodyPr>
            <a:normAutofit/>
          </a:bodyPr>
          <a:lstStyle/>
          <a:p>
            <a:r>
              <a:rPr lang="en-US" sz="1100" dirty="0"/>
              <a:t>GPD Review</a:t>
            </a:r>
          </a:p>
          <a:p>
            <a:r>
              <a:rPr lang="en-US" sz="1100" dirty="0"/>
              <a:t>GUMP Program</a:t>
            </a:r>
          </a:p>
          <a:p>
            <a:pPr lvl="1"/>
            <a:r>
              <a:rPr lang="en-US" sz="1050" dirty="0"/>
              <a:t>Conformal moment parameterization</a:t>
            </a:r>
          </a:p>
          <a:p>
            <a:r>
              <a:rPr lang="en-US" sz="1100" dirty="0"/>
              <a:t>First Step Towards Global Analysis: u and d quarks</a:t>
            </a:r>
          </a:p>
          <a:p>
            <a:pPr lvl="1"/>
            <a:r>
              <a:rPr lang="en-US" sz="1050" dirty="0"/>
              <a:t>Simplified GPD moment ansatz</a:t>
            </a:r>
          </a:p>
          <a:p>
            <a:pPr lvl="1"/>
            <a:r>
              <a:rPr lang="en-US" sz="1050" dirty="0"/>
              <a:t>Experimental and lattice input</a:t>
            </a:r>
          </a:p>
          <a:p>
            <a:r>
              <a:rPr lang="en-US" sz="1100" dirty="0"/>
              <a:t>Non-zero Skewness Global Fit </a:t>
            </a:r>
          </a:p>
          <a:p>
            <a:r>
              <a:rPr lang="en-US" sz="1100" dirty="0"/>
              <a:t>GPD Extraction</a:t>
            </a:r>
          </a:p>
          <a:p>
            <a:pPr lvl="1"/>
            <a:r>
              <a:rPr lang="en-US" sz="1050" dirty="0"/>
              <a:t>Ambiguity in the ERBL/DA-like region</a:t>
            </a:r>
          </a:p>
          <a:p>
            <a:pPr lvl="1"/>
            <a:r>
              <a:rPr lang="en-US" sz="1050" dirty="0"/>
              <a:t>D-terms vs DA-like terms</a:t>
            </a:r>
          </a:p>
          <a:p>
            <a:r>
              <a:rPr lang="en-US" sz="1100" dirty="0"/>
              <a:t>Moving Forward</a:t>
            </a:r>
          </a:p>
          <a:p>
            <a:r>
              <a:rPr lang="en-US" sz="1100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F9CFB-E7E1-C9DF-68DF-32B027F6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C6063-3E43-3FC2-9771-2D19D50C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2846-96B9-8B20-3D69-432D3F81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19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3F8E9-C8A6-136C-3C7B-8DBB2DDB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Non-relativistic model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10062-3B5A-1636-4761-AE1192873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</p:spPr>
            <p:txBody>
              <a:bodyPr/>
              <a:lstStyle/>
              <a:p>
                <a:r>
                  <a:rPr lang="en-US" dirty="0"/>
                  <a:t>Encoding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formation into NR matrix elements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Maintain the form of the factorization theorem for the process – still sensitive to leading twist GPDs (</a:t>
                </a:r>
                <a:r>
                  <a:rPr lang="en-US" i="1" dirty="0"/>
                  <a:t>D. Y. Ivanov et al </a:t>
                </a:r>
                <a:r>
                  <a:rPr lang="en-US" dirty="0"/>
                  <a:t>2004)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Systematically improvable with relativistic, higher twist, and NLO QCD corrections</a:t>
                </a:r>
              </a:p>
              <a:p>
                <a:r>
                  <a:rPr lang="en-US" dirty="0"/>
                  <a:t>Bridge between electroproduction and photoproduction regimes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10062-3B5A-1636-4761-AE1192873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8915400" cy="4100290"/>
              </a:xfrm>
              <a:blipFill>
                <a:blip r:embed="rId2"/>
                <a:stretch>
                  <a:fillRect l="-570" t="-617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74A6F-7431-338C-E39F-2F60AFFC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449E6-A70B-B292-F788-FD17AC7B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FD151-77F2-319F-FE73-5DF3D736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0E19EC-7E6A-1762-54B5-4652A9E89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794" y="2603946"/>
            <a:ext cx="5120833" cy="637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9E8B2F-856A-C5DB-E1AF-80A557752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94" y="4051683"/>
            <a:ext cx="4785167" cy="7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8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713D9F-F79C-4280-21B4-1694FD91C48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Implementing NR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Production in GUMP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713D9F-F79C-4280-21B4-1694FD91C4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37" t="-6796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B7994-0164-E80E-91E2-E685BF5F72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LO framework used for previous global fit does not match data in HERA kinematics</a:t>
                </a:r>
              </a:p>
              <a:p>
                <a:r>
                  <a:rPr lang="en-US" dirty="0"/>
                  <a:t>NLO evolution is known in moment space (</a:t>
                </a:r>
                <a:r>
                  <a:rPr lang="en-US" i="1" dirty="0"/>
                  <a:t>Mueller et al </a:t>
                </a:r>
                <a:r>
                  <a:rPr lang="en-US" dirty="0"/>
                  <a:t>2013) </a:t>
                </a:r>
              </a:p>
              <a:p>
                <a:r>
                  <a:rPr lang="en-US" dirty="0"/>
                  <a:t>NLO NR matrix element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formation is known (</a:t>
                </a:r>
                <a:r>
                  <a:rPr lang="en-US" i="1" dirty="0"/>
                  <a:t>D. Y. Ivanov et al </a:t>
                </a:r>
                <a:r>
                  <a:rPr lang="en-US" dirty="0"/>
                  <a:t>2004)</a:t>
                </a:r>
              </a:p>
              <a:p>
                <a:r>
                  <a:rPr lang="en-US" dirty="0"/>
                  <a:t>Finite mass corrections for hard scattering are only known in momentum fraction space</a:t>
                </a:r>
              </a:p>
              <a:p>
                <a:pPr lvl="1"/>
                <a:r>
                  <a:rPr lang="en-US" dirty="0"/>
                  <a:t>Mass corrections make the convolutions for converting to conformal moment space much more complicated</a:t>
                </a:r>
              </a:p>
              <a:p>
                <a:r>
                  <a:rPr lang="en-US" dirty="0"/>
                  <a:t>Adaptive numerical complex integral to construct GPD from moments is computationally expensive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0B7994-0164-E80E-91E2-E685BF5F72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0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F27DC-F566-D646-369B-2A0A41B2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F8B5C-7D45-4994-2273-AE6FD41A4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BFA7-70D7-1565-B1EA-30D8D293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5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3906CB-C5CD-82A3-0478-E38C02DC59D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Implementing NR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Production in GUMP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C3906CB-C5CD-82A3-0478-E38C02DC5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37" t="-6796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713B-1EF4-897F-2A28-F4153B622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Implemented NLO evolution</a:t>
            </a:r>
          </a:p>
          <a:p>
            <a:pPr lvl="1"/>
            <a:r>
              <a:rPr lang="en-US" dirty="0"/>
              <a:t>Corrections are large enough to fix scaling problems from LO!</a:t>
            </a:r>
          </a:p>
          <a:p>
            <a:r>
              <a:rPr lang="en-US" dirty="0"/>
              <a:t>Switching over to a fixed order integral evaluation allows significant reduction in computation time with &lt; 1% extra numerical error </a:t>
            </a:r>
          </a:p>
          <a:p>
            <a:pPr lvl="1"/>
            <a:r>
              <a:rPr lang="en-US" dirty="0"/>
              <a:t>Terms in the integral can now be memorized and only calculated a few times (as in </a:t>
            </a:r>
            <a:r>
              <a:rPr lang="en-US" dirty="0" err="1"/>
              <a:t>Gepard</a:t>
            </a:r>
            <a:r>
              <a:rPr lang="en-US" dirty="0"/>
              <a:t>)</a:t>
            </a:r>
          </a:p>
          <a:p>
            <a:r>
              <a:rPr lang="en-US" dirty="0"/>
              <a:t>Conversion of NLO finite mass hard scattering terms to moment space is on going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39E43-E9A3-A2C8-F658-D43D3F40C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007D8-5E84-E78E-212B-145A5405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1541D-41E1-B3B0-CE8C-37AD07632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76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82A01-D1D1-F688-FD2C-AC488B01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Improvements/Additions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70A-6446-5D7D-B70A-AC5B750963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electroproduction fits with NLO</a:t>
                </a:r>
              </a:p>
              <a:p>
                <a:r>
                  <a:rPr lang="en-US" dirty="0"/>
                  <a:t>Add threshold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production – potentially constrain D-term/DA-terms</a:t>
                </a:r>
              </a:p>
              <a:p>
                <a:r>
                  <a:rPr lang="en-US" dirty="0"/>
                  <a:t>Add quark flavors and  implement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electroproduction </a:t>
                </a:r>
              </a:p>
              <a:p>
                <a:r>
                  <a:rPr lang="en-US" dirty="0"/>
                  <a:t>Full simultaneous global analysis with DVCS and DVMP contributions</a:t>
                </a:r>
              </a:p>
              <a:p>
                <a:r>
                  <a:rPr lang="en-US" dirty="0"/>
                  <a:t>Implement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-integrated cross sections – speed up for NLO could make t-integrated cross sections practical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C1D70A-6446-5D7D-B70A-AC5B750963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E8F59-113B-750C-D567-E07BAB7D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967-B215-0172-9C60-67ADB9F6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DF87A-53ED-283E-1E5B-C08AC1C5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1306-2AC7-ECE5-01EB-6230CEF9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262C4-7ACC-09F3-1EFF-7FB147B6D0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Global fit combining experimental data and lattice calculations to constrain GPDs at non-zero skewness</a:t>
                </a:r>
              </a:p>
              <a:p>
                <a:r>
                  <a:rPr lang="en-US" dirty="0"/>
                  <a:t>Developing the GUMP program to include gluon GPDs in global analysis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production data</a:t>
                </a:r>
              </a:p>
              <a:p>
                <a:r>
                  <a:rPr lang="en-US" dirty="0"/>
                  <a:t>Implementing NLO corrections</a:t>
                </a:r>
              </a:p>
              <a:p>
                <a:r>
                  <a:rPr lang="en-US" dirty="0"/>
                  <a:t>Several directions for future improvements available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262C4-7ACC-09F3-1EFF-7FB147B6D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0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2B859-910B-AD5A-B71E-8C352BE8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03020-B3D3-6A32-22A5-1A3A2956F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146A-3F25-EC46-60F9-37574F66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65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7E10-9579-9B20-7F7F-AB8806F2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0870" y="2486777"/>
            <a:ext cx="4236682" cy="1280890"/>
          </a:xfrm>
        </p:spPr>
        <p:txBody>
          <a:bodyPr>
            <a:normAutofit/>
          </a:bodyPr>
          <a:lstStyle/>
          <a:p>
            <a:r>
              <a:rPr lang="en-US" sz="4400" dirty="0"/>
              <a:t>Backup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CD6E3-4D38-6C13-4B81-A9F6ED9C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83E09-0BD3-1093-05A3-B4EC87E29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BA400-7A8F-EF51-9F52-ED9F391A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9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B188D4-1D6A-4E93-A792-A2D9F972C7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92925" y="624110"/>
                <a:ext cx="6460763" cy="128089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Best Fit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Breakdown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B188D4-1D6A-4E93-A792-A2D9F972C7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5" y="624110"/>
                <a:ext cx="6460763" cy="1280890"/>
              </a:xfrm>
              <a:blipFill>
                <a:blip r:embed="rId2"/>
                <a:stretch>
                  <a:fillRect l="-2947" t="-6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18E2-658A-0B47-C7A9-22C3AB03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D961A-EB62-865F-FFEA-FA4BC105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A680D-ACCC-76F6-D4A4-C75738CD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C2A0A-9138-EED3-1B21-49A89CA30D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56" t="39217" r="14162" b="16107"/>
          <a:stretch/>
        </p:blipFill>
        <p:spPr>
          <a:xfrm>
            <a:off x="3570806" y="1622777"/>
            <a:ext cx="6028268" cy="38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56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8521C-D774-641C-B26F-5911521F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525" y="2678688"/>
            <a:ext cx="2791875" cy="1280890"/>
          </a:xfrm>
        </p:spPr>
        <p:txBody>
          <a:bodyPr/>
          <a:lstStyle/>
          <a:p>
            <a:r>
              <a:rPr lang="en-US" dirty="0"/>
              <a:t>Best Fit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907BE-CCA2-841C-E645-15B7A437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4C2E0-860A-B50E-C66F-94D49255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BBE86-1E17-704C-9972-9223FC0B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91F3F-6156-DF75-52FC-EE0822ADA0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2" t="18359" r="26798" b="6811"/>
          <a:stretch/>
        </p:blipFill>
        <p:spPr>
          <a:xfrm>
            <a:off x="5650089" y="227139"/>
            <a:ext cx="4159956" cy="600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5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816063-5813-2E5C-A4C0-385D356A8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GPDs generalize the well known PDFs to encode full 3 dimensional information on the quarks and gluons within hadrons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BB3DD-786A-4582-A33A-12132005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0EB78-DD5F-D6AE-CC5F-B8E5637A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C6E9-5A44-B1BE-4E80-69AFDDFE9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BD6B-724C-1CC9-778E-442342DA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0E603-1146-57B9-D8A4-D287B0038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08" y="2933267"/>
            <a:ext cx="2154583" cy="306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3E49DD-4D8C-8190-1723-BD449BB3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375" y="3409487"/>
            <a:ext cx="6089248" cy="5083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FFEE5E-E7D3-668C-ACC4-16419C345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49" y="4142431"/>
            <a:ext cx="4161099" cy="192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BBA79-C72B-3C2D-5B2F-8D10725B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D1452-290D-1789-682F-2088468D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Polarization of the hadron and its </a:t>
            </a:r>
            <a:r>
              <a:rPr lang="en-US" dirty="0" err="1"/>
              <a:t>parton</a:t>
            </a:r>
            <a:r>
              <a:rPr lang="en-US" dirty="0"/>
              <a:t> constituents connects GPDs to the distribution of angular momentum within hadrons (</a:t>
            </a:r>
            <a:r>
              <a:rPr lang="en-US" i="1" dirty="0"/>
              <a:t>X. Ji </a:t>
            </a:r>
            <a:r>
              <a:rPr lang="en-US" dirty="0"/>
              <a:t>1997)</a:t>
            </a:r>
          </a:p>
          <a:p>
            <a:pPr lvl="1"/>
            <a:r>
              <a:rPr lang="en-US" dirty="0"/>
              <a:t>Ji sum rule</a:t>
            </a:r>
          </a:p>
          <a:p>
            <a:endParaRPr lang="en-US" dirty="0"/>
          </a:p>
          <a:p>
            <a:r>
              <a:rPr lang="en-US" dirty="0"/>
              <a:t>Related via a Fourier transform to the impact parameter distribution of </a:t>
            </a:r>
            <a:r>
              <a:rPr lang="en-US" dirty="0" err="1"/>
              <a:t>partons</a:t>
            </a:r>
            <a:r>
              <a:rPr lang="en-US" dirty="0"/>
              <a:t> (</a:t>
            </a:r>
            <a:r>
              <a:rPr lang="en-US" i="1" dirty="0"/>
              <a:t>M. </a:t>
            </a:r>
            <a:r>
              <a:rPr lang="en-US" i="1" dirty="0" err="1"/>
              <a:t>Burkardt</a:t>
            </a:r>
            <a:r>
              <a:rPr lang="en-US" dirty="0"/>
              <a:t> 2003)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Related to bulk properties of hadron states encoded in form factors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983E1-F99B-8B5A-81E9-5E7204AF4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B37DB-DC3E-E0EC-C356-701FB2AC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0B9C0-32A9-0F1A-5375-668D23D7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149BF-BD43-9340-A84C-A1A23753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657" y="2739887"/>
            <a:ext cx="2864983" cy="689113"/>
          </a:xfrm>
          <a:prstGeom prst="rect">
            <a:avLst/>
          </a:prstGeom>
        </p:spPr>
      </p:pic>
      <p:pic>
        <p:nvPicPr>
          <p:cNvPr id="10" name="内容占位符 6 2">
            <a:extLst>
              <a:ext uri="{FF2B5EF4-FFF2-40B4-BE49-F238E27FC236}">
                <a16:creationId xmlns:a16="http://schemas.microsoft.com/office/drawing/2014/main" id="{92C69033-7431-B454-E0B6-5717FC03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8744" y="3906663"/>
            <a:ext cx="2080378" cy="1185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DA5D2D-476E-035D-7905-AB3635730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319" y="5601202"/>
            <a:ext cx="6299657" cy="419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C30797-E21D-106C-BEFB-0705AE33C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508" y="4334543"/>
            <a:ext cx="4113835" cy="5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C5AE-808D-FC55-B33F-DE58AD09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GUMP program: Moment Parameterization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24827-A236-AFFA-EBF6-C61418B7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996837"/>
          </a:xfrm>
        </p:spPr>
        <p:txBody>
          <a:bodyPr>
            <a:normAutofit/>
          </a:bodyPr>
          <a:lstStyle/>
          <a:p>
            <a:r>
              <a:rPr lang="en-US" dirty="0"/>
              <a:t>Parameterize GPDs by directly parameterizing their conformal moments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Expansion based on eigenfunctions of evolution – </a:t>
            </a:r>
            <a:r>
              <a:rPr lang="en-US" dirty="0" err="1"/>
              <a:t>Gegenbauer</a:t>
            </a:r>
            <a:r>
              <a:rPr lang="en-US" dirty="0"/>
              <a:t> polynomials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CB05F-F809-6FEA-8502-62B6452E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B0ED8-148F-EA06-89F5-B2C99E2B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8364-A8A1-27C1-982C-329EA218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AA1A61-8870-70C6-0CE4-C67C0A97F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490" y="2527253"/>
            <a:ext cx="4163430" cy="724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B412DD-BEC5-9416-96E1-E8DAD943EABA}"/>
              </a:ext>
            </a:extLst>
          </p:cNvPr>
          <p:cNvSpPr txBox="1"/>
          <p:nvPr/>
        </p:nvSpPr>
        <p:spPr>
          <a:xfrm>
            <a:off x="8243854" y="2685325"/>
            <a:ext cx="35275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i="1" dirty="0"/>
              <a:t>D. Mueller and A. Schafer </a:t>
            </a:r>
            <a:r>
              <a:rPr lang="en-US" sz="1600" dirty="0"/>
              <a:t>2006)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45405A-9EFE-3680-E1BD-BE4B9DEA8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341" y="3831068"/>
            <a:ext cx="5389317" cy="639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53A20A-43ED-DF70-830B-3B32D9F0F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659" y="4608096"/>
            <a:ext cx="3870497" cy="71612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86E132-AB81-2D39-2720-1F65ECEF53CB}"/>
              </a:ext>
            </a:extLst>
          </p:cNvPr>
          <p:cNvCxnSpPr/>
          <p:nvPr/>
        </p:nvCxnSpPr>
        <p:spPr>
          <a:xfrm flipH="1">
            <a:off x="8243854" y="3703899"/>
            <a:ext cx="807549" cy="208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AACE82-A256-263E-A59E-9CBE947D1556}"/>
              </a:ext>
            </a:extLst>
          </p:cNvPr>
          <p:cNvSpPr txBox="1"/>
          <p:nvPr/>
        </p:nvSpPr>
        <p:spPr>
          <a:xfrm>
            <a:off x="1412855" y="4474656"/>
            <a:ext cx="1886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conformal wave function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490662-43D9-D917-9836-A8849334F2E3}"/>
              </a:ext>
            </a:extLst>
          </p:cNvPr>
          <p:cNvCxnSpPr>
            <a:cxnSpLocks/>
          </p:cNvCxnSpPr>
          <p:nvPr/>
        </p:nvCxnSpPr>
        <p:spPr>
          <a:xfrm flipV="1">
            <a:off x="2796119" y="4272998"/>
            <a:ext cx="1069825" cy="22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ED0AC0D-2A21-E3E2-FEE8-7D3994E17329}"/>
              </a:ext>
            </a:extLst>
          </p:cNvPr>
          <p:cNvSpPr txBox="1"/>
          <p:nvPr/>
        </p:nvSpPr>
        <p:spPr>
          <a:xfrm>
            <a:off x="4381406" y="5649115"/>
            <a:ext cx="1782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GPD evolution kernel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8727EF-C003-9A14-4BE8-F2CBE8D60B6E}"/>
              </a:ext>
            </a:extLst>
          </p:cNvPr>
          <p:cNvCxnSpPr>
            <a:cxnSpLocks/>
          </p:cNvCxnSpPr>
          <p:nvPr/>
        </p:nvCxnSpPr>
        <p:spPr>
          <a:xfrm flipV="1">
            <a:off x="5026174" y="5210104"/>
            <a:ext cx="0" cy="393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84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5E41B-5DC9-4705-36CD-D30058E4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GUMP program: Moment Parameterization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6C67-1260-10BF-1677-6CE54816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Conformal moment parameterization  has nice features for fitting GPDs</a:t>
            </a:r>
          </a:p>
          <a:p>
            <a:pPr marL="342900" lvl="1" indent="-342900"/>
            <a:r>
              <a:rPr lang="en-US" dirty="0"/>
              <a:t>Simple evolution implementation – conformal moments are multiplicatively renormalized at LO </a:t>
            </a:r>
          </a:p>
          <a:p>
            <a:pPr marL="742950" lvl="2" indent="-342900"/>
            <a:r>
              <a:rPr lang="en-US" dirty="0"/>
              <a:t>Follows from using eigenfunctions of evolution kernel</a:t>
            </a:r>
          </a:p>
          <a:p>
            <a:pPr marL="342900" lvl="1" indent="-342900"/>
            <a:r>
              <a:rPr lang="en-US" dirty="0"/>
              <a:t>Polynomiality condition (</a:t>
            </a:r>
            <a:r>
              <a:rPr lang="en-US" i="1" dirty="0"/>
              <a:t>X. Ji </a:t>
            </a:r>
            <a:r>
              <a:rPr lang="en-US" dirty="0"/>
              <a:t>1998) automatically enforced on conformal moments</a:t>
            </a:r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CE615-C39C-C974-17EE-24BA5F2B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2A2AF-B646-B2B2-C530-0BBE024D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6B7D5-8D58-C762-DAE3-75FE5D7D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B07F12-FC9D-4FDC-D85A-09FE324CC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828" y="5313930"/>
            <a:ext cx="2972766" cy="706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C9013E-E708-0C9E-2452-DF9AACAFB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99" y="4022411"/>
            <a:ext cx="5365689" cy="81651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A76297-86DC-A523-CC4A-18AAEA158F03}"/>
              </a:ext>
            </a:extLst>
          </p:cNvPr>
          <p:cNvCxnSpPr/>
          <p:nvPr/>
        </p:nvCxnSpPr>
        <p:spPr>
          <a:xfrm>
            <a:off x="6399211" y="4710896"/>
            <a:ext cx="0" cy="43983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4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3334-296B-6628-7D23-90DF6548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 Toward Global GPD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4271A-A1B7-40F7-15BF-7098D385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in GUMP program for global analysis of u and d quark GPDs at non-zero skewness with LO scale evolution</a:t>
            </a:r>
          </a:p>
          <a:p>
            <a:r>
              <a:rPr lang="en-US" dirty="0"/>
              <a:t>Parameterize each GPD moment with five parameters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Take each moment to be a power series in skewness – polynomiality condition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475DB-C3AF-B5DF-36AE-A7FC083F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B7E7-5E6E-663E-1374-DF1B3C5A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FD898-EAF1-0BCA-7EBC-A9826B32B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7976F9-861F-1F52-B89D-29C11664D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295" y="3249948"/>
            <a:ext cx="4949550" cy="543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F59C7A-9C0D-C966-F730-C48533207283}"/>
              </a:ext>
            </a:extLst>
          </p:cNvPr>
          <p:cNvSpPr txBox="1"/>
          <p:nvPr/>
        </p:nvSpPr>
        <p:spPr>
          <a:xfrm>
            <a:off x="4685346" y="3811574"/>
            <a:ext cx="155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Euler Beta Function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8A525C-CD56-4B45-C895-3D7C3ACA4EFE}"/>
              </a:ext>
            </a:extLst>
          </p:cNvPr>
          <p:cNvCxnSpPr/>
          <p:nvPr/>
        </p:nvCxnSpPr>
        <p:spPr>
          <a:xfrm flipV="1">
            <a:off x="5083572" y="3677604"/>
            <a:ext cx="0" cy="18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84A0ED-4A77-7507-9818-2D142B06394D}"/>
              </a:ext>
            </a:extLst>
          </p:cNvPr>
          <p:cNvSpPr txBox="1"/>
          <p:nvPr/>
        </p:nvSpPr>
        <p:spPr>
          <a:xfrm>
            <a:off x="6885022" y="4027017"/>
            <a:ext cx="262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Regge</a:t>
            </a:r>
            <a:r>
              <a:rPr lang="en-US" sz="1600" dirty="0"/>
              <a:t> trajectory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A9157D-E8C5-A35F-1EAC-917786EAA046}"/>
              </a:ext>
            </a:extLst>
          </p:cNvPr>
          <p:cNvCxnSpPr>
            <a:cxnSpLocks/>
          </p:cNvCxnSpPr>
          <p:nvPr/>
        </p:nvCxnSpPr>
        <p:spPr>
          <a:xfrm flipV="1">
            <a:off x="7620357" y="3857874"/>
            <a:ext cx="0" cy="1802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89DD237-5132-E8B7-5C7C-4A156B8B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503" y="4002166"/>
            <a:ext cx="1511944" cy="263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516715-2DC9-264F-A64F-A5D9282AB035}"/>
                  </a:ext>
                </a:extLst>
              </p:cNvPr>
              <p:cNvSpPr txBox="1"/>
              <p:nvPr/>
            </p:nvSpPr>
            <p:spPr>
              <a:xfrm>
                <a:off x="9989240" y="3374589"/>
                <a:ext cx="1348510" cy="2941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516715-2DC9-264F-A64F-A5D9282AB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9240" y="3374589"/>
                <a:ext cx="1348510" cy="294119"/>
              </a:xfrm>
              <a:prstGeom prst="rect">
                <a:avLst/>
              </a:prstGeom>
              <a:blipFill>
                <a:blip r:embed="rId4"/>
                <a:stretch>
                  <a:fillRect l="-560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9D82644-503E-F849-0670-BDD4C9D19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8754" y="5126658"/>
            <a:ext cx="4900914" cy="2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606-553A-3217-4BB9-3C3AD650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 Toward Global GPD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5639-354D-539A-FD24-5AEB772C6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parameters needed for modelling all the species of GPD grows very quickly</a:t>
            </a:r>
          </a:p>
          <a:p>
            <a:r>
              <a:rPr lang="en-US" dirty="0"/>
              <a:t>We impose extra constraints for simplicity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24B6E-313F-6EFD-FD04-42851638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888E-9788-121E-3AFF-C683008B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2DD2-2803-EC75-6CAA-C29B3D90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C87CAD-218B-B2F1-F705-176617817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95" t="28444" r="14028" b="18445"/>
          <a:stretch/>
        </p:blipFill>
        <p:spPr>
          <a:xfrm>
            <a:off x="4470399" y="3274869"/>
            <a:ext cx="4086578" cy="269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F8C8-384A-8D88-6700-F46268C7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Non-zero Skewness Global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1F27-7E25-3D91-C217-B8D57F8F7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 with constraints, lots of parameters!</a:t>
            </a:r>
          </a:p>
          <a:p>
            <a:pPr lvl="1"/>
            <a:r>
              <a:rPr lang="en-US" dirty="0"/>
              <a:t>Very high dimensional space to navigate for best fit</a:t>
            </a:r>
          </a:p>
          <a:p>
            <a:pPr lvl="1"/>
            <a:r>
              <a:rPr lang="en-US" dirty="0"/>
              <a:t>Very computationally demanding to do error propagation</a:t>
            </a:r>
          </a:p>
          <a:p>
            <a:r>
              <a:rPr lang="en-US" dirty="0"/>
              <a:t>We employ a sequential fit, starting with forward (PDF, t-dependent PDF) constraints for each GPD species then apply the off-forward constraints from DVCS data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FF717-6A68-DF11-D569-1038CBFE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August 8,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52BA7-C428-2D21-4BBE-9C608C1B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8AB23-6DA8-271B-91CE-DF10241C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D05B2-E573-C3AF-BD9B-75B121B7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167573"/>
            <a:ext cx="7772400" cy="123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454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{2CB57508-9AA7-FA4C-ACC8-F72A62E68AD0}tf10001069</Template>
  <TotalTime>20090</TotalTime>
  <Words>1454</Words>
  <Application>Microsoft Macintosh PowerPoint</Application>
  <PresentationFormat>Widescreen</PresentationFormat>
  <Paragraphs>215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 Math</vt:lpstr>
      <vt:lpstr>Century Gothic</vt:lpstr>
      <vt:lpstr>Wingdings 3</vt:lpstr>
      <vt:lpstr>Wisp</vt:lpstr>
      <vt:lpstr>Generalized Parton Distributions through Universal Moment Parameterization (GUMP): Towards global analysis at non zero skewness</vt:lpstr>
      <vt:lpstr>Outline</vt:lpstr>
      <vt:lpstr>GPDs</vt:lpstr>
      <vt:lpstr>GPDs</vt:lpstr>
      <vt:lpstr>GUMP program: Moment Parameterization</vt:lpstr>
      <vt:lpstr>GUMP program: Moment Parameterization</vt:lpstr>
      <vt:lpstr>First Step Toward Global GPD Analysis</vt:lpstr>
      <vt:lpstr>First Step Toward Global GPD Analysis</vt:lpstr>
      <vt:lpstr>Non-zero Skewness Global Fit</vt:lpstr>
      <vt:lpstr>Semi-Forward Inputs</vt:lpstr>
      <vt:lpstr>Off-Forward Inputs</vt:lpstr>
      <vt:lpstr>Non-zero Skewness Global Fit</vt:lpstr>
      <vt:lpstr>Non-zero Skewness Global Fit</vt:lpstr>
      <vt:lpstr>Extracted GPDs</vt:lpstr>
      <vt:lpstr>Ambiguity in ERBL Region</vt:lpstr>
      <vt:lpstr>Connection to D-term</vt:lpstr>
      <vt:lpstr>Constraining DA Terms</vt:lpstr>
      <vt:lpstr>Moving Forward: Adding in Gluons!</vt:lpstr>
      <vt:lpstr>Deeply Virtual J/ψ Production</vt:lpstr>
      <vt:lpstr>Non-relativistic model approach</vt:lpstr>
      <vt:lpstr>Implementing NR J/ψ Production in GUMP </vt:lpstr>
      <vt:lpstr>Implementing NR J/ψ Production in GUMP </vt:lpstr>
      <vt:lpstr>Future Improvements/Additions</vt:lpstr>
      <vt:lpstr>Conclusions</vt:lpstr>
      <vt:lpstr>Backup Slides</vt:lpstr>
      <vt:lpstr>Best Fit χ^2 Breakdown</vt:lpstr>
      <vt:lpstr>Best Fit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parton distributions through Universal Moment Parameterization (GUMP): Gluons at non zero skewness</dc:title>
  <dc:creator>Gabriel Santiago</dc:creator>
  <cp:lastModifiedBy>Gabriel Santiago</cp:lastModifiedBy>
  <cp:revision>129</cp:revision>
  <dcterms:created xsi:type="dcterms:W3CDTF">2023-03-20T17:47:11Z</dcterms:created>
  <dcterms:modified xsi:type="dcterms:W3CDTF">2023-08-07T20:37:16Z</dcterms:modified>
</cp:coreProperties>
</file>