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55" r:id="rId1"/>
  </p:sldMasterIdLst>
  <p:sldIdLst>
    <p:sldId id="256" r:id="rId2"/>
    <p:sldId id="268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9" r:id="rId12"/>
    <p:sldId id="288" r:id="rId13"/>
    <p:sldId id="290" r:id="rId14"/>
    <p:sldId id="291" r:id="rId15"/>
    <p:sldId id="292" r:id="rId16"/>
    <p:sldId id="293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3D9BB12C-4D07-8147-B603-6BFAABE49FFE}">
          <p14:sldIdLst>
            <p14:sldId id="256"/>
          </p14:sldIdLst>
        </p14:section>
        <p14:section name="Tautochrone" id="{CA2302C4-485F-C746-A235-68BFC1B070DF}">
          <p14:sldIdLst>
            <p14:sldId id="268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89"/>
            <p14:sldId id="288"/>
            <p14:sldId id="290"/>
            <p14:sldId id="291"/>
            <p14:sldId id="292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76"/>
    <p:restoredTop sz="96405"/>
  </p:normalViewPr>
  <p:slideViewPr>
    <p:cSldViewPr snapToGrid="0" snapToObjects="1">
      <p:cViewPr varScale="1">
        <p:scale>
          <a:sx n="155" d="100"/>
          <a:sy n="155" d="100"/>
        </p:scale>
        <p:origin x="2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72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68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5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714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84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214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030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8317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13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85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33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60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3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103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76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30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770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76F0AF8-0D40-4843-A3B2-B10CF69F6C63}" type="datetimeFigureOut">
              <a:rPr lang="en-US" smtClean="0"/>
              <a:t>3/20/24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A942C31-5394-CB42-BFF4-F968EB1B79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5678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B1ED-A2F4-804D-A04B-5669C85464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936" y="2584174"/>
            <a:ext cx="7777265" cy="1325922"/>
          </a:xfrm>
        </p:spPr>
        <p:txBody>
          <a:bodyPr>
            <a:normAutofit fontScale="90000"/>
          </a:bodyPr>
          <a:lstStyle/>
          <a:p>
            <a:r>
              <a:rPr lang="en-US" dirty="0"/>
              <a:t>Tautochrone and Brachistochrone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6C920-9E68-E446-9AF2-5F9EB6404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43973" y="4134677"/>
            <a:ext cx="5714228" cy="1656523"/>
          </a:xfrm>
        </p:spPr>
        <p:txBody>
          <a:bodyPr>
            <a:normAutofit/>
          </a:bodyPr>
          <a:lstStyle/>
          <a:p>
            <a:r>
              <a:rPr lang="en-US" dirty="0"/>
              <a:t>Tatsu Takeuchi</a:t>
            </a:r>
          </a:p>
          <a:p>
            <a:r>
              <a:rPr lang="en-US" dirty="0"/>
              <a:t>Virginia Tech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March 16, 2024 @ Chesapeake Section of the AAPT</a:t>
            </a:r>
            <a:br>
              <a:rPr lang="en-US" dirty="0"/>
            </a:br>
            <a:r>
              <a:rPr lang="en-US" dirty="0"/>
              <a:t>spring 2024 Meeting @ Delaware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11185526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360" y="936233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Sir Isaac Newton (1642-1727)</a:t>
            </a:r>
          </a:p>
          <a:p>
            <a:r>
              <a:rPr lang="en-US" sz="2000" dirty="0"/>
              <a:t>Jakob Bernoulli (1655-1705, Johann's brother)</a:t>
            </a:r>
          </a:p>
          <a:p>
            <a:r>
              <a:rPr lang="en-US" sz="2000" dirty="0"/>
              <a:t>Gottfried Wilhelm Leibniz (1646-1716)</a:t>
            </a:r>
          </a:p>
          <a:p>
            <a:r>
              <a:rPr lang="en-US" sz="2000" i="0" dirty="0" err="1">
                <a:effectLst/>
              </a:rPr>
              <a:t>Ehrenfried</a:t>
            </a:r>
            <a:r>
              <a:rPr lang="en-US" sz="2000" i="0" dirty="0">
                <a:effectLst/>
              </a:rPr>
              <a:t> Walther von </a:t>
            </a:r>
            <a:r>
              <a:rPr lang="en-US" sz="2000" dirty="0" err="1"/>
              <a:t>Tschirnhaus</a:t>
            </a:r>
            <a:r>
              <a:rPr lang="en-US" sz="2000" dirty="0"/>
              <a:t> (1651-1708)</a:t>
            </a:r>
          </a:p>
          <a:p>
            <a:r>
              <a:rPr lang="en-US" sz="2000" i="0" dirty="0">
                <a:effectLst/>
              </a:rPr>
              <a:t>Guillaume de </a:t>
            </a:r>
            <a:r>
              <a:rPr lang="en-US" sz="2000" dirty="0" err="1"/>
              <a:t>l’Hôpital</a:t>
            </a:r>
            <a:r>
              <a:rPr lang="en-US" sz="2000" dirty="0"/>
              <a:t> (1661-1704)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Solution Found by:</a:t>
            </a:r>
          </a:p>
        </p:txBody>
      </p:sp>
      <p:pic>
        <p:nvPicPr>
          <p:cNvPr id="7" name="Picture 6" descr="A portrait of a person with curly hair&#10;&#10;Description automatically generated">
            <a:extLst>
              <a:ext uri="{FF2B5EF4-FFF2-40B4-BE49-F238E27FC236}">
                <a16:creationId xmlns:a16="http://schemas.microsoft.com/office/drawing/2014/main" id="{91ED0FD3-8F6A-3CC2-42F1-E24C0B13F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5448" y="3121716"/>
            <a:ext cx="1800000" cy="2280000"/>
          </a:xfrm>
          <a:prstGeom prst="rect">
            <a:avLst/>
          </a:prstGeom>
        </p:spPr>
      </p:pic>
      <p:pic>
        <p:nvPicPr>
          <p:cNvPr id="9" name="Picture 8" descr="A portrait of a person&#10;&#10;Description automatically generated">
            <a:extLst>
              <a:ext uri="{FF2B5EF4-FFF2-40B4-BE49-F238E27FC236}">
                <a16:creationId xmlns:a16="http://schemas.microsoft.com/office/drawing/2014/main" id="{13BAE17C-D2A3-99DD-65B1-271494FAC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771" y="3325542"/>
            <a:ext cx="2268000" cy="3185504"/>
          </a:xfrm>
          <a:prstGeom prst="rect">
            <a:avLst/>
          </a:prstGeom>
        </p:spPr>
      </p:pic>
      <p:pic>
        <p:nvPicPr>
          <p:cNvPr id="11" name="Picture 10" descr="A person with a collar around his neck&#10;&#10;Description automatically generated">
            <a:extLst>
              <a:ext uri="{FF2B5EF4-FFF2-40B4-BE49-F238E27FC236}">
                <a16:creationId xmlns:a16="http://schemas.microsoft.com/office/drawing/2014/main" id="{FD24BB32-F0DD-44C4-EF90-B8631E177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806" y="3191791"/>
            <a:ext cx="2160000" cy="2523270"/>
          </a:xfrm>
          <a:prstGeom prst="rect">
            <a:avLst/>
          </a:prstGeom>
        </p:spPr>
      </p:pic>
      <p:pic>
        <p:nvPicPr>
          <p:cNvPr id="13" name="Picture 12" descr="A painting of a person with long hair&#10;&#10;Description automatically generated">
            <a:extLst>
              <a:ext uri="{FF2B5EF4-FFF2-40B4-BE49-F238E27FC236}">
                <a16:creationId xmlns:a16="http://schemas.microsoft.com/office/drawing/2014/main" id="{6A1BE3D7-B08F-D357-F0D9-8E4167744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1981" y="633343"/>
            <a:ext cx="2124000" cy="2558448"/>
          </a:xfrm>
          <a:prstGeom prst="rect">
            <a:avLst/>
          </a:prstGeom>
        </p:spPr>
      </p:pic>
      <p:pic>
        <p:nvPicPr>
          <p:cNvPr id="15" name="Picture 14" descr="A painting of a person with long hair&#10;&#10;Description automatically generated">
            <a:extLst>
              <a:ext uri="{FF2B5EF4-FFF2-40B4-BE49-F238E27FC236}">
                <a16:creationId xmlns:a16="http://schemas.microsoft.com/office/drawing/2014/main" id="{004DB140-F9BD-08E7-F33E-7F89C2BD60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9275" y="3845393"/>
            <a:ext cx="2160000" cy="26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978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Cycloid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8AA46-F8A0-2F4A-EF5D-10215FED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398621"/>
            <a:ext cx="7920000" cy="280367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B697EC-7A83-5B29-44A0-1AE83D6CC1B4}"/>
              </a:ext>
            </a:extLst>
          </p:cNvPr>
          <p:cNvSpPr txBox="1"/>
          <p:nvPr/>
        </p:nvSpPr>
        <p:spPr>
          <a:xfrm>
            <a:off x="551935" y="4522573"/>
            <a:ext cx="3568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Object starts sliding at the origin</a:t>
            </a:r>
          </a:p>
        </p:txBody>
      </p:sp>
    </p:spTree>
    <p:extLst>
      <p:ext uri="{BB962C8B-B14F-4D97-AF65-F5344CB8AC3E}">
        <p14:creationId xmlns:p14="http://schemas.microsoft.com/office/powerpoint/2010/main" val="877847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aph on a whiteboard&#10;&#10;Description automatically generated">
            <a:extLst>
              <a:ext uri="{FF2B5EF4-FFF2-40B4-BE49-F238E27FC236}">
                <a16:creationId xmlns:a16="http://schemas.microsoft.com/office/drawing/2014/main" id="{43F21A72-3327-67AA-1743-47640B57BC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7136" y="936233"/>
            <a:ext cx="7200000" cy="5400000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DEMO (Graph is projected onto the whiteboard)</a:t>
            </a:r>
          </a:p>
        </p:txBody>
      </p:sp>
    </p:spTree>
    <p:extLst>
      <p:ext uri="{BB962C8B-B14F-4D97-AF65-F5344CB8AC3E}">
        <p14:creationId xmlns:p14="http://schemas.microsoft.com/office/powerpoint/2010/main" val="2675390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DEMO: Close-up</a:t>
            </a:r>
          </a:p>
        </p:txBody>
      </p:sp>
      <p:pic>
        <p:nvPicPr>
          <p:cNvPr id="7" name="Content Placeholder 6" descr="A close-up of a white board&#10;&#10;Description automatically generated">
            <a:extLst>
              <a:ext uri="{FF2B5EF4-FFF2-40B4-BE49-F238E27FC236}">
                <a16:creationId xmlns:a16="http://schemas.microsoft.com/office/drawing/2014/main" id="{7373FB02-CC68-0683-F068-7EFE6451FE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0562" y="936232"/>
            <a:ext cx="7200000" cy="5400000"/>
          </a:xfrm>
        </p:spPr>
      </p:pic>
    </p:spTree>
    <p:extLst>
      <p:ext uri="{BB962C8B-B14F-4D97-AF65-F5344CB8AC3E}">
        <p14:creationId xmlns:p14="http://schemas.microsoft.com/office/powerpoint/2010/main" val="11056273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The track: </a:t>
            </a:r>
            <a:br>
              <a:rPr lang="en-US" sz="2000" dirty="0"/>
            </a:br>
            <a:r>
              <a:rPr lang="en-US" sz="2000" dirty="0"/>
              <a:t>Screen Tight® 1-1/2 inch Porch Screening System Cap (1.5 in. × 8 ft.)</a:t>
            </a:r>
            <a:br>
              <a:rPr lang="en-US" sz="2000" dirty="0"/>
            </a:br>
            <a:r>
              <a:rPr lang="en-US" sz="2000" dirty="0"/>
              <a:t>$4.38 @ Home Depot, $4.48 @ Lowes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5/8 inch diameter steal ball bearings: $20.00/100 on Amazon (20¢ each)</a:t>
            </a:r>
          </a:p>
          <a:p>
            <a:r>
              <a:rPr lang="en-US" sz="2000" dirty="0"/>
              <a:t>5/8 inch diameter marbles: $6.00/60 on Amazon (10¢ each)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Materials:</a:t>
            </a:r>
          </a:p>
        </p:txBody>
      </p:sp>
      <p:pic>
        <p:nvPicPr>
          <p:cNvPr id="6" name="Picture 5" descr="A close-up of a mesh&#10;&#10;Description automatically generated">
            <a:extLst>
              <a:ext uri="{FF2B5EF4-FFF2-40B4-BE49-F238E27FC236}">
                <a16:creationId xmlns:a16="http://schemas.microsoft.com/office/drawing/2014/main" id="{6CC90EC3-AE50-5C01-AFAE-E22513293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035" y="2225560"/>
            <a:ext cx="2621539" cy="2160000"/>
          </a:xfrm>
          <a:prstGeom prst="rect">
            <a:avLst/>
          </a:prstGeom>
        </p:spPr>
      </p:pic>
      <p:pic>
        <p:nvPicPr>
          <p:cNvPr id="8" name="Picture 7" descr="A white plastic strip with a clip&#10;&#10;Description automatically generated with medium confidence">
            <a:extLst>
              <a:ext uri="{FF2B5EF4-FFF2-40B4-BE49-F238E27FC236}">
                <a16:creationId xmlns:a16="http://schemas.microsoft.com/office/drawing/2014/main" id="{E07A1502-C587-5DAB-E980-2B00C8E17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591" y="2217320"/>
            <a:ext cx="2160000" cy="2160000"/>
          </a:xfrm>
          <a:prstGeom prst="rect">
            <a:avLst/>
          </a:prstGeom>
        </p:spPr>
      </p:pic>
      <p:pic>
        <p:nvPicPr>
          <p:cNvPr id="10" name="Picture 9" descr="A metal ball on a white surface&#10;&#10;Description automatically generated">
            <a:extLst>
              <a:ext uri="{FF2B5EF4-FFF2-40B4-BE49-F238E27FC236}">
                <a16:creationId xmlns:a16="http://schemas.microsoft.com/office/drawing/2014/main" id="{F89C2698-7DC9-FFAE-2E81-BC1D29550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4608" y="2209081"/>
            <a:ext cx="270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34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The support: </a:t>
            </a:r>
            <a:br>
              <a:rPr lang="en-US" sz="2000" dirty="0"/>
            </a:br>
            <a:r>
              <a:rPr lang="en-US" sz="2000" dirty="0"/>
              <a:t>(for magnetic blackboards and whiteboards)</a:t>
            </a:r>
          </a:p>
          <a:p>
            <a:pPr lvl="1"/>
            <a:r>
              <a:rPr lang="en-US" sz="1800" dirty="0"/>
              <a:t>40mm × 40mm L-shaped corner braces</a:t>
            </a:r>
            <a:br>
              <a:rPr lang="en-US" sz="1800" dirty="0"/>
            </a:br>
            <a:r>
              <a:rPr lang="en-US" sz="1800" dirty="0"/>
              <a:t>$15.00/50 on Amazon (30¢ each)</a:t>
            </a:r>
          </a:p>
          <a:p>
            <a:pPr lvl="1"/>
            <a:r>
              <a:rPr lang="en-US" sz="1800" dirty="0"/>
              <a:t>Button magnets (may have adhesive backing)</a:t>
            </a:r>
            <a:br>
              <a:rPr lang="en-US" sz="1800" dirty="0"/>
            </a:br>
            <a:r>
              <a:rPr lang="en-US" sz="1800" dirty="0"/>
              <a:t>$7.00/90 on Amazon (8¢ each)</a:t>
            </a:r>
          </a:p>
          <a:p>
            <a:pPr lvl="1"/>
            <a:r>
              <a:rPr lang="en-US" sz="1800" dirty="0"/>
              <a:t>Double sided foam tape</a:t>
            </a:r>
            <a:br>
              <a:rPr lang="en-US" sz="1800" dirty="0"/>
            </a:br>
            <a:r>
              <a:rPr lang="en-US" sz="1800" dirty="0"/>
              <a:t>$5.00/10 ft. on Amazon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Materials:</a:t>
            </a:r>
          </a:p>
        </p:txBody>
      </p:sp>
      <p:pic>
        <p:nvPicPr>
          <p:cNvPr id="5" name="Picture 4" descr="A group of silver metal brackets&#10;&#10;Description automatically generated">
            <a:extLst>
              <a:ext uri="{FF2B5EF4-FFF2-40B4-BE49-F238E27FC236}">
                <a16:creationId xmlns:a16="http://schemas.microsoft.com/office/drawing/2014/main" id="{DA1A832D-795B-0394-2775-5C98E3F96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0592" y="1198290"/>
            <a:ext cx="2490623" cy="2520000"/>
          </a:xfrm>
          <a:prstGeom prst="rect">
            <a:avLst/>
          </a:prstGeom>
        </p:spPr>
      </p:pic>
      <p:pic>
        <p:nvPicPr>
          <p:cNvPr id="9" name="Picture 8" descr="A pair of metal brackets&#10;&#10;Description automatically generated">
            <a:extLst>
              <a:ext uri="{FF2B5EF4-FFF2-40B4-BE49-F238E27FC236}">
                <a16:creationId xmlns:a16="http://schemas.microsoft.com/office/drawing/2014/main" id="{BFD6F815-2657-0854-A58E-EE2FFD124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215" y="4092780"/>
            <a:ext cx="2880000" cy="2160000"/>
          </a:xfrm>
          <a:prstGeom prst="rect">
            <a:avLst/>
          </a:prstGeom>
        </p:spPr>
      </p:pic>
      <p:pic>
        <p:nvPicPr>
          <p:cNvPr id="12" name="Picture 11" descr="A stack of round metal objects&#10;&#10;Description automatically generated">
            <a:extLst>
              <a:ext uri="{FF2B5EF4-FFF2-40B4-BE49-F238E27FC236}">
                <a16:creationId xmlns:a16="http://schemas.microsoft.com/office/drawing/2014/main" id="{900BCCE2-54E5-3201-B902-9D074C291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75" y="4092780"/>
            <a:ext cx="2160000" cy="2160000"/>
          </a:xfrm>
          <a:prstGeom prst="rect">
            <a:avLst/>
          </a:prstGeom>
        </p:spPr>
      </p:pic>
      <p:pic>
        <p:nvPicPr>
          <p:cNvPr id="16" name="Picture 15" descr="A roll of tape with a green and white pattern&#10;&#10;Description automatically generated">
            <a:extLst>
              <a:ext uri="{FF2B5EF4-FFF2-40B4-BE49-F238E27FC236}">
                <a16:creationId xmlns:a16="http://schemas.microsoft.com/office/drawing/2014/main" id="{932FE94E-F3CE-BD64-B954-074A594B7D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6990" y="4092780"/>
            <a:ext cx="272841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618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Straight Track – To race against the brachistochrone</a:t>
            </a:r>
          </a:p>
          <a:p>
            <a:pPr lvl="1"/>
            <a:r>
              <a:rPr lang="en-US" sz="1800" dirty="0"/>
              <a:t>Track: Screen Tight® 1-1/2 inch Porch Screening System Cap (1.5 in. × 8 ft.)</a:t>
            </a:r>
          </a:p>
          <a:p>
            <a:pPr lvl="1"/>
            <a:r>
              <a:rPr lang="en-US" sz="1800" dirty="0"/>
              <a:t>1 in x 2 in x 8 ft piece of wood</a:t>
            </a:r>
            <a:br>
              <a:rPr lang="en-US" sz="1800" dirty="0"/>
            </a:br>
            <a:r>
              <a:rPr lang="en-US" sz="1800" dirty="0"/>
              <a:t>$3.00 at Home Depot or Lowes</a:t>
            </a:r>
          </a:p>
          <a:p>
            <a:pPr lvl="1"/>
            <a:r>
              <a:rPr lang="en-US" sz="1800" dirty="0"/>
              <a:t>Attach track to wood.</a:t>
            </a: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 err="1"/>
              <a:t>OTher</a:t>
            </a:r>
            <a:r>
              <a:rPr lang="en-US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844146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D5864-AE13-1F48-B0B4-77574CC11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Angular frequency of a simple pendulum: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32CAF9-DF0C-F051-17DE-AC7F8624D0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Autofit/>
          </a:bodyPr>
          <a:lstStyle/>
          <a:p>
            <a:r>
              <a:rPr lang="en-US" sz="2000" dirty="0"/>
              <a:t>In our intro physics courses, we tell our students that a simple pendulum undergoes simple harmonic oscillation with angular frequency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But this is only true in the small angle approximation: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In reality, the frequency will depend on the amplitude</a:t>
            </a:r>
            <a:br>
              <a:rPr lang="en-US" sz="2000" dirty="0"/>
            </a:br>
            <a:r>
              <a:rPr lang="en-US" sz="2000" dirty="0"/>
              <a:t>→ Cannot be used for time keeping!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CD4E0A-40C8-D091-0D25-F1C94E6C6B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0" y="1748772"/>
            <a:ext cx="2520000" cy="10977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522B72-65E4-5227-4D80-B8B0BDC9B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115" y="3429000"/>
            <a:ext cx="4860000" cy="2044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9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The motion of the pendulum bob is the same as that of the mass that slides frictionlessly along a semi-circular track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Can the mass be made to undergo simple harmonic oscillation by an appropriate choice of track shape? 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The tautochrone problem: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904311-92C8-2D69-86B5-64D18B926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865" y="1807001"/>
            <a:ext cx="6286500" cy="222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4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Solution found by Huygens in 1659</a:t>
            </a:r>
          </a:p>
          <a:p>
            <a:r>
              <a:rPr lang="en-US" sz="2000" dirty="0"/>
              <a:t>Published in his book </a:t>
            </a:r>
            <a:r>
              <a:rPr lang="en-US" sz="2000" i="1" dirty="0"/>
              <a:t>Horologium </a:t>
            </a:r>
            <a:r>
              <a:rPr lang="en-US" sz="2000" i="1" dirty="0" err="1"/>
              <a:t>Oscillatorium</a:t>
            </a:r>
            <a:r>
              <a:rPr lang="en-US" sz="2000" i="1" dirty="0"/>
              <a:t> </a:t>
            </a:r>
            <a:r>
              <a:rPr lang="en-US" sz="2000" dirty="0"/>
              <a:t>(The Pendulum Clock) in 1673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Solution Found by Christiaan Huygens (1629-1695)</a:t>
            </a:r>
          </a:p>
        </p:txBody>
      </p:sp>
      <p:pic>
        <p:nvPicPr>
          <p:cNvPr id="5" name="Picture 4" descr="A painting of a person with long curly hair&#10;&#10;Description automatically generated">
            <a:extLst>
              <a:ext uri="{FF2B5EF4-FFF2-40B4-BE49-F238E27FC236}">
                <a16:creationId xmlns:a16="http://schemas.microsoft.com/office/drawing/2014/main" id="{97906ACC-5B48-1C68-8020-BA258B3902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636" y="1156510"/>
            <a:ext cx="2058918" cy="2700000"/>
          </a:xfrm>
          <a:prstGeom prst="rect">
            <a:avLst/>
          </a:prstGeom>
        </p:spPr>
      </p:pic>
      <p:pic>
        <p:nvPicPr>
          <p:cNvPr id="7" name="Picture 6" descr="A book on a shelf&#10;&#10;Description automatically generated">
            <a:extLst>
              <a:ext uri="{FF2B5EF4-FFF2-40B4-BE49-F238E27FC236}">
                <a16:creationId xmlns:a16="http://schemas.microsoft.com/office/drawing/2014/main" id="{C49BF886-789A-828E-3D1F-3457B8A21A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422" y="1131796"/>
            <a:ext cx="5617425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95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Cycloid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E8AA46-F8A0-2F4A-EF5D-10215FED1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000" y="1398621"/>
            <a:ext cx="7920000" cy="280367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729007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Cycloid</a:t>
            </a:r>
          </a:p>
        </p:txBody>
      </p:sp>
      <p:pic>
        <p:nvPicPr>
          <p:cNvPr id="2" name="Cycloid.mov">
            <a:hlinkClick r:id="" action="ppaction://media"/>
            <a:extLst>
              <a:ext uri="{FF2B5EF4-FFF2-40B4-BE49-F238E27FC236}">
                <a16:creationId xmlns:a16="http://schemas.microsoft.com/office/drawing/2014/main" id="{BBABA52F-3AC3-37DB-EF2A-3E784A027F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115" y="1069315"/>
            <a:ext cx="7920000" cy="3326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 fontScale="90000"/>
          </a:bodyPr>
          <a:lstStyle/>
          <a:p>
            <a:r>
              <a:rPr lang="en-US" dirty="0"/>
              <a:t>Can a pendulum bob be made to follow a cycloid?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864168-6C52-B911-25EF-72440C6A4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000" y="1197327"/>
            <a:ext cx="7200000" cy="5235841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145795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 fontScale="90000"/>
          </a:bodyPr>
          <a:lstStyle/>
          <a:p>
            <a:r>
              <a:rPr lang="en-US" dirty="0"/>
              <a:t>Can a pendulum bob be made to follow a cycloid?</a:t>
            </a:r>
          </a:p>
        </p:txBody>
      </p:sp>
      <p:pic>
        <p:nvPicPr>
          <p:cNvPr id="2" name="TautochronePendulum.mov">
            <a:hlinkClick r:id="" action="ppaction://media"/>
            <a:extLst>
              <a:ext uri="{FF2B5EF4-FFF2-40B4-BE49-F238E27FC236}">
                <a16:creationId xmlns:a16="http://schemas.microsoft.com/office/drawing/2014/main" id="{A36A69E4-AC79-7D76-2639-FB721328C4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4000" y="850097"/>
            <a:ext cx="7236000" cy="55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28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9D4CD-8156-A32D-30FC-62E39E779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03412"/>
            <a:ext cx="8249830" cy="5429756"/>
          </a:xfrm>
        </p:spPr>
        <p:txBody>
          <a:bodyPr anchor="t">
            <a:normAutofit/>
          </a:bodyPr>
          <a:lstStyle/>
          <a:p>
            <a:r>
              <a:rPr lang="en-US" sz="2000" dirty="0"/>
              <a:t>An object slides from point A to point B along a frictionless track. (A is located higher than B.)</a:t>
            </a:r>
            <a:br>
              <a:rPr lang="en-US" sz="2000" dirty="0"/>
            </a:br>
            <a:r>
              <a:rPr lang="en-US" sz="2000" dirty="0"/>
              <a:t>What should the shape of the track be to make the time it takes for the object to slide from A to B the shortest?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Posed by Johann Bernoulli (1667-1748) in 1696.</a:t>
            </a:r>
            <a:br>
              <a:rPr lang="en-US" dirty="0"/>
            </a:b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12D9BB9-6031-DC0F-41A6-17C31EFDA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346954"/>
            <a:ext cx="8424153" cy="589279"/>
          </a:xfrm>
        </p:spPr>
        <p:txBody>
          <a:bodyPr>
            <a:normAutofit/>
          </a:bodyPr>
          <a:lstStyle/>
          <a:p>
            <a:r>
              <a:rPr lang="en-US" dirty="0"/>
              <a:t>The Brachistochrone problem:</a:t>
            </a:r>
          </a:p>
        </p:txBody>
      </p:sp>
      <p:pic>
        <p:nvPicPr>
          <p:cNvPr id="5" name="Picture 4" descr="A portrait of a person&#10;&#10;Description automatically generated">
            <a:extLst>
              <a:ext uri="{FF2B5EF4-FFF2-40B4-BE49-F238E27FC236}">
                <a16:creationId xmlns:a16="http://schemas.microsoft.com/office/drawing/2014/main" id="{A63470A8-B257-904B-9E27-CFE2DEB0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218" y="3270034"/>
            <a:ext cx="2160000" cy="267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479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{BB4F8205-696B-0445-85F2-371C65823D9F}tf10001058</Template>
  <TotalTime>7899</TotalTime>
  <Words>517</Words>
  <Application>Microsoft Macintosh PowerPoint</Application>
  <PresentationFormat>On-screen Show (4:3)</PresentationFormat>
  <Paragraphs>87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Celestial</vt:lpstr>
      <vt:lpstr>Tautochrone and Brachistochrone</vt:lpstr>
      <vt:lpstr>Angular frequency of a simple pendulum:</vt:lpstr>
      <vt:lpstr>The tautochrone problem:</vt:lpstr>
      <vt:lpstr>Solution Found by Christiaan Huygens (1629-1695)</vt:lpstr>
      <vt:lpstr>Cycloid</vt:lpstr>
      <vt:lpstr>Cycloid</vt:lpstr>
      <vt:lpstr>Can a pendulum bob be made to follow a cycloid?</vt:lpstr>
      <vt:lpstr>Can a pendulum bob be made to follow a cycloid?</vt:lpstr>
      <vt:lpstr>The Brachistochrone problem:</vt:lpstr>
      <vt:lpstr>Solution Found by:</vt:lpstr>
      <vt:lpstr>Cycloid</vt:lpstr>
      <vt:lpstr>DEMO (Graph is projected onto the whiteboard)</vt:lpstr>
      <vt:lpstr>DEMO: Close-up</vt:lpstr>
      <vt:lpstr>Materials:</vt:lpstr>
      <vt:lpstr>Materials:</vt:lpstr>
      <vt:lpstr>OTher: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Mathematica to create interactive Physics apps </dc:title>
  <dc:creator>Takeuchi, Tatsu</dc:creator>
  <cp:lastModifiedBy>Takeuchi, Tatsu</cp:lastModifiedBy>
  <cp:revision>62</cp:revision>
  <dcterms:created xsi:type="dcterms:W3CDTF">2020-10-22T18:46:22Z</dcterms:created>
  <dcterms:modified xsi:type="dcterms:W3CDTF">2024-03-22T07:32:20Z</dcterms:modified>
</cp:coreProperties>
</file>