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4" r:id="rId6"/>
    <p:sldId id="259" r:id="rId7"/>
    <p:sldId id="265" r:id="rId8"/>
    <p:sldId id="266" r:id="rId9"/>
    <p:sldId id="269" r:id="rId10"/>
    <p:sldId id="267" r:id="rId11"/>
    <p:sldId id="268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AEF700-9B0B-4359-8356-DCE7EE4E4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BF05B-06DB-4EC8-B476-CF95F9BD85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D6361-1E3C-4214-95E1-B8DE93421F8F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1952E-79CD-4E03-AAEB-C22680419E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CA65F-8548-4E36-8331-FD471638B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0281-66A0-46B8-BDE2-AEF0C7453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3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9CFFA-1E2F-4435-8DD6-9B5CC3FF4505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DED1C-4656-4CF8-AD34-DC4A65BB3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2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4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30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19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78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7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0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7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161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3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399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1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69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40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7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0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5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4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4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2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9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8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9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705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edreports.org/reports/science" TargetMode="External"/><Relationship Id="rId5" Type="http://schemas.openxmlformats.org/officeDocument/2006/relationships/hyperlink" Target="https://www.doe.k12.de.us/Page/2530" TargetMode="External"/><Relationship Id="rId4" Type="http://schemas.openxmlformats.org/officeDocument/2006/relationships/hyperlink" Target="http://www.nextgenscience.org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penscied.org/curriculum/high-school/high-school-instructional-materials/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openscied.org/instructional-materials/8-1-contact-forc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openscied.org/instructional-materials/6-2-thermal-energy/" TargetMode="External"/><Relationship Id="rId5" Type="http://schemas.openxmlformats.org/officeDocument/2006/relationships/hyperlink" Target="http://www.openscied.org/" TargetMode="External"/><Relationship Id="rId4" Type="http://schemas.openxmlformats.org/officeDocument/2006/relationships/hyperlink" Target="https://amplify.com/programs/amplify-scienc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k12.de.us/cms/lib/DE01922744/Centricity/Domain/391/CSSS%20Observation%20tool_1%20w_Links_June.pdf" TargetMode="Externa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391C69-E52F-4DC0-B51A-0DABC548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3C7ED6A-DE7F-4002-9699-B659DE551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48390FD-448E-4FF2-AEE8-C46960568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etri Dish">
            <a:extLst>
              <a:ext uri="{FF2B5EF4-FFF2-40B4-BE49-F238E27FC236}">
                <a16:creationId xmlns:a16="http://schemas.microsoft.com/office/drawing/2014/main" id="{D16B27C4-A9C2-4AC4-9DD3-88F63F48E8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274" y="10"/>
            <a:ext cx="4834726" cy="68579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D259F2-A289-4420-B3EB-BBC6A904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E7596B-F237-47DD-989E-9D8B0B49B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075" y="1358901"/>
            <a:ext cx="5280026" cy="273049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is happening In science Education/Physics in Delaware?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3915B-82A1-4F1C-B5C6-3E18DDD97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1075" y="4165600"/>
            <a:ext cx="5280027" cy="13715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Delaware Department of Education</a:t>
            </a:r>
          </a:p>
          <a:p>
            <a:r>
              <a:rPr lang="en-US" dirty="0"/>
              <a:t>Presentation by: Tonyea Mead, Science Education Association, K-12</a:t>
            </a:r>
          </a:p>
        </p:txBody>
      </p:sp>
    </p:spTree>
    <p:extLst>
      <p:ext uri="{BB962C8B-B14F-4D97-AF65-F5344CB8AC3E}">
        <p14:creationId xmlns:p14="http://schemas.microsoft.com/office/powerpoint/2010/main" val="264202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F5AAE7-07E4-7588-73DF-92140EAC3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94" y="2146041"/>
            <a:ext cx="10914333" cy="364515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Delaware was the 4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state to adopt the NGSS (Next Generation Science Standards)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www.nextgenscience.org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Delaware’s NGSS standards were clustered by grade level for K-5, but needed to be grouped by grade level for 6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grade. DOE formed a group of teachers, curriculum directors, national science experts, higher Ed, and business partners to determine where each standard should be placed.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Science / Next Generation Science Standards (doe.k12.de.us)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 recommends that all curricular resources by HQIM (High Quality Instructional Materials through Ed Reports.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Explore Reports (edreports.org)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396A4D2-0F2F-D2AC-061A-A11CF083F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Next Generation Science Standards came out in 2013</a:t>
            </a:r>
          </a:p>
        </p:txBody>
      </p:sp>
    </p:spTree>
    <p:extLst>
      <p:ext uri="{BB962C8B-B14F-4D97-AF65-F5344CB8AC3E}">
        <p14:creationId xmlns:p14="http://schemas.microsoft.com/office/powerpoint/2010/main" val="2026403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031" y="1314449"/>
            <a:ext cx="2844002" cy="4073627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Most district Curricular 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16F79-D09C-97FF-A4A7-CE2096978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625151"/>
            <a:ext cx="7716416" cy="5166050"/>
          </a:xfrm>
        </p:spPr>
        <p:txBody>
          <a:bodyPr>
            <a:norm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Elementary: Amplify Science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Amplify Science | Elementary &amp; Middle School Curriculum | Amplify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Middle School: OpenSciEd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www.openscied.org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6th Grade Science Thermal Energy - MS-PS1-4. MS-PS3-3, MS-PS3-4, MS-PS3-5, MS-PS4-2, MS-ETS1-4 (openscied.org)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8th Grade Physical Science - MS-PS2-1, MS-PS2-2, MS-PS3-1, MS-LS1-8, MS-ETS1-2, MS-ETS1-3 (openscied.org)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School: OpenSciED: </a:t>
            </a:r>
            <a:r>
              <a:rPr lang="en-US" dirty="0">
                <a:hlinkClick r:id="rId5"/>
              </a:rPr>
              <a:t>http://www.openscied.org/</a:t>
            </a:r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Physics: </a:t>
            </a:r>
            <a:r>
              <a:rPr lang="en-US" dirty="0">
                <a:hlinkClick r:id="rId8"/>
              </a:rPr>
              <a:t>Instructional Materials - OpenSciEd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77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F5B52056-26AD-4841-8A16-C1D9E3C09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 descr="Formula">
            <a:extLst>
              <a:ext uri="{FF2B5EF4-FFF2-40B4-BE49-F238E27FC236}">
                <a16:creationId xmlns:a16="http://schemas.microsoft.com/office/drawing/2014/main" id="{29B78601-F415-4A48-AB86-2F6B81FA913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BF6BD-C841-F865-8718-A10B532E305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13176" y="2367092"/>
            <a:ext cx="6164424" cy="3424107"/>
          </a:xfrm>
        </p:spPr>
        <p:txBody>
          <a:bodyPr/>
          <a:lstStyle/>
          <a:p>
            <a:r>
              <a:rPr lang="en-US" dirty="0"/>
              <a:t>Be aligned to Standards</a:t>
            </a:r>
          </a:p>
          <a:p>
            <a:r>
              <a:rPr lang="en-US" dirty="0"/>
              <a:t>Start with a Phenomenon</a:t>
            </a:r>
          </a:p>
          <a:p>
            <a:r>
              <a:rPr lang="en-US" dirty="0"/>
              <a:t>Have a storyline that ties back to the unit Phenomenon</a:t>
            </a:r>
          </a:p>
          <a:p>
            <a:r>
              <a:rPr lang="en-US" dirty="0"/>
              <a:t>Three dimensional assessments-tests practices, core ideas and crosscutting concepts.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6892A1B-E539-36E3-DE44-6AD8BB1B9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7344" y="618517"/>
            <a:ext cx="6720882" cy="1596177"/>
          </a:xfrm>
        </p:spPr>
        <p:txBody>
          <a:bodyPr/>
          <a:lstStyle/>
          <a:p>
            <a:r>
              <a:rPr lang="en-US" dirty="0"/>
              <a:t>All Curriculum Must	</a:t>
            </a:r>
          </a:p>
        </p:txBody>
      </p:sp>
    </p:spTree>
    <p:extLst>
      <p:ext uri="{BB962C8B-B14F-4D97-AF65-F5344CB8AC3E}">
        <p14:creationId xmlns:p14="http://schemas.microsoft.com/office/powerpoint/2010/main" val="3069036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39FF6-537F-684F-256E-BD52E0B77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121" y="902358"/>
            <a:ext cx="9550102" cy="307428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50F8E-C3ED-E868-5AA3-29DE66F7D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E70A2E-A183-F4D6-6204-456634C76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94" y="895739"/>
            <a:ext cx="11303558" cy="539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866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E4B0E-97F2-DC6E-AC3B-4779801C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9</a:t>
            </a:r>
            <a:r>
              <a:rPr lang="en-US" baseline="30000" dirty="0"/>
              <a:t>th</a:t>
            </a:r>
            <a:r>
              <a:rPr lang="en-US" dirty="0"/>
              <a:t> grade Forces and Interaction/Energy Transfer and Conservation End of Unit Assessment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E09C1-60DC-CBD9-0427-8166C11B3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Please email me if you are interested in having a copy of the assessment-student and teacher version</a:t>
            </a:r>
          </a:p>
        </p:txBody>
      </p:sp>
    </p:spTree>
    <p:extLst>
      <p:ext uri="{BB962C8B-B14F-4D97-AF65-F5344CB8AC3E}">
        <p14:creationId xmlns:p14="http://schemas.microsoft.com/office/powerpoint/2010/main" val="324693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A769C-4FF4-9946-D6A7-CF89EF57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872344"/>
          </a:xfrm>
        </p:spPr>
        <p:txBody>
          <a:bodyPr/>
          <a:lstStyle/>
          <a:p>
            <a:r>
              <a:rPr lang="en-US" dirty="0"/>
              <a:t>Concerns in Delaware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82374-F9D3-1C01-D279-DB035AB22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5" y="2481944"/>
            <a:ext cx="10364452" cy="3309257"/>
          </a:xfrm>
        </p:spPr>
        <p:txBody>
          <a:bodyPr>
            <a:normAutofit/>
          </a:bodyPr>
          <a:lstStyle/>
          <a:p>
            <a:pPr marL="342900" indent="-342900" algn="l">
              <a:buAutoNum type="arabicPeriod"/>
            </a:pPr>
            <a:r>
              <a:rPr lang="en-US" dirty="0"/>
              <a:t>No pipeline-students are not going into the field of education, let alone secondary sciences.</a:t>
            </a:r>
          </a:p>
          <a:p>
            <a:pPr marL="342900" indent="-342900" algn="l">
              <a:buAutoNum type="arabicPeriod"/>
            </a:pPr>
            <a:r>
              <a:rPr lang="en-US" dirty="0"/>
              <a:t>Elementary science is not a priority. The focus is state testing of reading and mathematics. Students might get 20 minutes of science in a week. That is the national average too!</a:t>
            </a:r>
          </a:p>
          <a:p>
            <a:pPr marL="342900" indent="-342900" algn="l">
              <a:buAutoNum type="arabicPeriod"/>
            </a:pPr>
            <a:r>
              <a:rPr lang="en-US" dirty="0"/>
              <a:t>Science is being cut and middle and high school with block scheduling. For one graduate credit, students are supposed to have 135 hours. Most students are receiving half those hours. </a:t>
            </a:r>
          </a:p>
          <a:p>
            <a:pPr algn="l"/>
            <a:r>
              <a:rPr lang="en-US" dirty="0"/>
              <a:t>Some Success-</a:t>
            </a:r>
          </a:p>
          <a:p>
            <a:pPr marL="342900" indent="-342900" algn="l">
              <a:buAutoNum type="arabicPeriod"/>
            </a:pPr>
            <a:r>
              <a:rPr lang="en-US" dirty="0"/>
              <a:t>DOE has changed the physics Praxis pass grade from 144 to 140 to match surrounding states.</a:t>
            </a:r>
          </a:p>
          <a:p>
            <a:pPr marL="342900" indent="-342900" algn="l">
              <a:buAutoNum type="arabicPeriod"/>
            </a:pPr>
            <a:r>
              <a:rPr lang="en-US" dirty="0"/>
              <a:t>There is now an education pathway for students in high school. </a:t>
            </a:r>
          </a:p>
        </p:txBody>
      </p:sp>
    </p:spTree>
    <p:extLst>
      <p:ext uri="{BB962C8B-B14F-4D97-AF65-F5344CB8AC3E}">
        <p14:creationId xmlns:p14="http://schemas.microsoft.com/office/powerpoint/2010/main" val="838482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9CC0-B639-30B9-FA4D-A2F16D862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evaluate a science teacher in the Classroom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AD900-255F-820D-BCAF-E189E3D42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8335" y="3340359"/>
            <a:ext cx="10139892" cy="2450842"/>
          </a:xfrm>
        </p:spPr>
        <p:txBody>
          <a:bodyPr/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Classroom Walkthrough Tool</a:t>
            </a:r>
          </a:p>
          <a:p>
            <a:r>
              <a:rPr lang="en-US" dirty="0">
                <a:solidFill>
                  <a:srgbClr val="56BCFE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ttps://www.doe.k12.de.us/cms/lib/DE01922744/Centricity/Domain/391/CSSS%20Observation%20tool_1%20w_Links_June.pdf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309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2" name="Picture 2">
            <a:extLst>
              <a:ext uri="{FF2B5EF4-FFF2-40B4-BE49-F238E27FC236}">
                <a16:creationId xmlns:a16="http://schemas.microsoft.com/office/drawing/2014/main" id="{240987D2-7FAC-4B65-A97B-0EAADE73B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Placeholder 5" descr="Science Lab">
            <a:extLst>
              <a:ext uri="{FF2B5EF4-FFF2-40B4-BE49-F238E27FC236}">
                <a16:creationId xmlns:a16="http://schemas.microsoft.com/office/drawing/2014/main" id="{2543122C-30CE-4CD2-B15E-CA20AE39CC4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64" r="2" b="2"/>
          <a:stretch/>
        </p:blipFill>
        <p:spPr>
          <a:xfrm>
            <a:off x="8860" y="10"/>
            <a:ext cx="6924201" cy="685799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B77B0A-41A1-428C-897D-2AEE4B4A5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1358901"/>
            <a:ext cx="3707844" cy="27304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BA689-20E2-4C6E-9788-5A871F3D1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6707" y="4165601"/>
            <a:ext cx="3855930" cy="78917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tonyea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.mead@doe.k12.de.us</a:t>
            </a:r>
          </a:p>
        </p:txBody>
      </p:sp>
    </p:spTree>
    <p:extLst>
      <p:ext uri="{BB962C8B-B14F-4D97-AF65-F5344CB8AC3E}">
        <p14:creationId xmlns:p14="http://schemas.microsoft.com/office/powerpoint/2010/main" val="298461031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C9275B-1E7E-409A-9467-302622C468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BA7D41-7EBD-45D7-AFB8-22EF4BFA6BA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38E52988-C458-4121-9BF8-864CDB291D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Laboratory design</Template>
  <TotalTime>38</TotalTime>
  <Words>495</Words>
  <Application>Microsoft Office PowerPoint</Application>
  <PresentationFormat>Widescreen</PresentationFormat>
  <Paragraphs>40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Times New Roman</vt:lpstr>
      <vt:lpstr>Tw Cen MT</vt:lpstr>
      <vt:lpstr>Droplet</vt:lpstr>
      <vt:lpstr>What is happening In science Education/Physics in Delaware?</vt:lpstr>
      <vt:lpstr>The Next Generation Science Standards came out in 2013</vt:lpstr>
      <vt:lpstr>Most district Curricular Resources</vt:lpstr>
      <vt:lpstr>All Curriculum Must </vt:lpstr>
      <vt:lpstr>PowerPoint Presentation</vt:lpstr>
      <vt:lpstr>Shared 9th grade Forces and Interaction/Energy Transfer and Conservation End of Unit Assessment </vt:lpstr>
      <vt:lpstr>Concerns in Delaware</vt:lpstr>
      <vt:lpstr>How do you evaluate a science teacher in the Classroom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happening In science Education/Physics in Delaware?</dc:title>
  <dc:creator>tonyea mead</dc:creator>
  <cp:lastModifiedBy>tonyea mead</cp:lastModifiedBy>
  <cp:revision>2</cp:revision>
  <dcterms:created xsi:type="dcterms:W3CDTF">2024-03-18T13:39:08Z</dcterms:created>
  <dcterms:modified xsi:type="dcterms:W3CDTF">2024-03-18T20:00:51Z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