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1" r:id="rId3"/>
    <p:sldId id="272" r:id="rId4"/>
    <p:sldId id="262" r:id="rId5"/>
    <p:sldId id="260" r:id="rId6"/>
    <p:sldId id="263" r:id="rId7"/>
    <p:sldId id="276" r:id="rId8"/>
    <p:sldId id="274" r:id="rId9"/>
    <p:sldId id="265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756AE7-199E-46CC-9ECF-2B79DEFA6007}">
          <p14:sldIdLst>
            <p14:sldId id="258"/>
            <p14:sldId id="271"/>
            <p14:sldId id="272"/>
            <p14:sldId id="262"/>
            <p14:sldId id="260"/>
            <p14:sldId id="263"/>
            <p14:sldId id="276"/>
            <p14:sldId id="274"/>
            <p14:sldId id="265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/>
            <a:t>Use a strong well-developed </a:t>
          </a:r>
          <a:r>
            <a:rPr lang="en-US" b="1" dirty="0"/>
            <a:t>curriculum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b="1" dirty="0"/>
            <a:t>Model </a:t>
          </a:r>
          <a:r>
            <a:rPr lang="en-US" dirty="0"/>
            <a:t>and discipline self-regulation habits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/>
            <a:t>Encourage them to </a:t>
          </a:r>
        </a:p>
        <a:p>
          <a:r>
            <a:rPr lang="en-US" b="1" dirty="0"/>
            <a:t>DO Science</a:t>
          </a: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/>
            <a:t>Assessments</a:t>
          </a:r>
        </a:p>
        <a:p>
          <a:r>
            <a:rPr lang="en-US" b="1" dirty="0"/>
            <a:t>Daily</a:t>
          </a:r>
          <a:r>
            <a:rPr lang="en-US" dirty="0"/>
            <a:t> feedback (grades)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 custLinFactNeighborX="-6456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4037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0" tIns="0" rIns="182811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Use a strong well-developed </a:t>
          </a:r>
          <a:r>
            <a:rPr lang="en-US" sz="2900" b="1" kern="1200" dirty="0"/>
            <a:t>curriculum</a:t>
          </a:r>
        </a:p>
      </dsp:txBody>
      <dsp:txXfrm rot="5400000">
        <a:off x="1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0" tIns="0" rIns="182811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Model </a:t>
          </a:r>
          <a:r>
            <a:rPr lang="en-US" sz="2900" kern="1200" dirty="0"/>
            <a:t>and discipline self-regulation habits</a:t>
          </a: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0" tIns="0" rIns="182811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Encourage them to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DO Science</a:t>
          </a:r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0" tIns="0" rIns="182811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Assessments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Daily</a:t>
          </a:r>
          <a:r>
            <a:rPr lang="en-US" sz="2900" kern="1200" dirty="0"/>
            <a:t> feedback (grades)</a:t>
          </a:r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3/15/24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3/15/24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3/15/24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3/15/24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ip.brightspotcdn.com/03/cb/6bfdf8fc2111b1fa57624b0c9861/hs-textbooks-13-2.pdf" TargetMode="External"/><Relationship Id="rId3" Type="http://schemas.openxmlformats.org/officeDocument/2006/relationships/hyperlink" Target="https://pubs.aip.org/physicstoday/article/70/5/50/835576/The-past-and-future-of-physics-education-reformThe" TargetMode="External"/><Relationship Id="rId7" Type="http://schemas.openxmlformats.org/officeDocument/2006/relationships/hyperlink" Target="https://www.aip.org/sites/default/files/statistics/highschool/hs-textbooks-09.pdf" TargetMode="External"/><Relationship Id="rId2" Type="http://schemas.openxmlformats.org/officeDocument/2006/relationships/hyperlink" Target="https://www.desmos.com/calculator/a1z1ysuk2i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les.eric.ed.gov/fulltext/EJ1250172.pdf" TargetMode="External"/><Relationship Id="rId5" Type="http://schemas.openxmlformats.org/officeDocument/2006/relationships/hyperlink" Target="https://www.aapt.org/resources/hstexts.cfm" TargetMode="External"/><Relationship Id="rId10" Type="http://schemas.openxmlformats.org/officeDocument/2006/relationships/hyperlink" Target="https://www.nextgenscience.org/sites/default/files/Appendix%20F%20%20Science%20and%20Engineering%20Practices%20in%20the%20NGSS%20-%20FINAL%20060513.pdf" TargetMode="External"/><Relationship Id="rId4" Type="http://schemas.openxmlformats.org/officeDocument/2006/relationships/hyperlink" Target="https://journals.aps.org/prper/pdf/10.1103/PhysRevPhysEducRes.12.010125" TargetMode="External"/><Relationship Id="rId9" Type="http://schemas.openxmlformats.org/officeDocument/2006/relationships/hyperlink" Target="https://apcentral.collegeboard.org/media/pdf/ap-physics-1-course-and-exam-description-effective-fall-2024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Challenges and Alternatives in Physics Education: An Engineer’s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8" y="4538659"/>
            <a:ext cx="9016801" cy="865321"/>
          </a:xfrm>
        </p:spPr>
        <p:txBody>
          <a:bodyPr>
            <a:normAutofit/>
          </a:bodyPr>
          <a:lstStyle/>
          <a:p>
            <a:r>
              <a:rPr lang="en-US" dirty="0"/>
              <a:t>Mr. Andres Y. Akamine	Washington County Public School District</a:t>
            </a:r>
          </a:p>
          <a:p>
            <a:r>
              <a:rPr lang="en-US" dirty="0"/>
              <a:t>Physics &amp; Science Teacher	Boyd J. Michael, III Technical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minutes of Questions &amp; Answers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35B107-E5D6-EA89-2801-3683A8E1C8AF}"/>
              </a:ext>
            </a:extLst>
          </p:cNvPr>
          <p:cNvSpPr txBox="1">
            <a:spLocks/>
          </p:cNvSpPr>
          <p:nvPr/>
        </p:nvSpPr>
        <p:spPr>
          <a:xfrm>
            <a:off x="6609843" y="2033149"/>
            <a:ext cx="2475826" cy="55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Takeaways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4095F31-086C-B948-B2A4-CFD9086739BC}"/>
              </a:ext>
            </a:extLst>
          </p:cNvPr>
          <p:cNvSpPr txBox="1">
            <a:spLocks/>
          </p:cNvSpPr>
          <p:nvPr/>
        </p:nvSpPr>
        <p:spPr>
          <a:xfrm>
            <a:off x="6500784" y="2638226"/>
            <a:ext cx="5371618" cy="3406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and adapt the </a:t>
            </a:r>
            <a:r>
              <a:rPr lang="en-US" b="1" dirty="0"/>
              <a:t>curriculum</a:t>
            </a:r>
            <a:r>
              <a:rPr lang="en-US" dirty="0"/>
              <a:t> for the needs and pace of the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Model </a:t>
            </a:r>
            <a:r>
              <a:rPr lang="en-US" dirty="0"/>
              <a:t>students to be learners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the science to their </a:t>
            </a:r>
            <a:r>
              <a:rPr lang="en-US" b="1" dirty="0"/>
              <a:t>daily lives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 them feedback and </a:t>
            </a:r>
            <a:r>
              <a:rPr lang="en-US" b="1" dirty="0"/>
              <a:t>continuously correct</a:t>
            </a:r>
            <a:r>
              <a:rPr lang="en-US" dirty="0"/>
              <a:t>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 them </a:t>
            </a:r>
            <a:r>
              <a:rPr lang="en-US" b="1" dirty="0"/>
              <a:t>English, Math </a:t>
            </a:r>
            <a:r>
              <a:rPr lang="en-US" dirty="0"/>
              <a:t>and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F7E2C7-50A2-695E-2AEF-375AFC530B62}"/>
              </a:ext>
            </a:extLst>
          </p:cNvPr>
          <p:cNvGrpSpPr/>
          <p:nvPr/>
        </p:nvGrpSpPr>
        <p:grpSpPr>
          <a:xfrm>
            <a:off x="9441483" y="778644"/>
            <a:ext cx="2430919" cy="737509"/>
            <a:chOff x="4786892" y="5743676"/>
            <a:chExt cx="2430919" cy="7375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D516B4-35E6-63C2-1363-934C2AFDA471}"/>
                </a:ext>
              </a:extLst>
            </p:cNvPr>
            <p:cNvSpPr/>
            <p:nvPr/>
          </p:nvSpPr>
          <p:spPr>
            <a:xfrm>
              <a:off x="5393314" y="5743676"/>
              <a:ext cx="1216152" cy="37041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D76E9C-03A4-78A2-679A-CF8404CEEACE}"/>
                </a:ext>
              </a:extLst>
            </p:cNvPr>
            <p:cNvSpPr/>
            <p:nvPr/>
          </p:nvSpPr>
          <p:spPr>
            <a:xfrm>
              <a:off x="6002352" y="6113278"/>
              <a:ext cx="1215459" cy="3679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D38D95-B993-50BE-CE2F-3CB234CF8EF2}"/>
                </a:ext>
              </a:extLst>
            </p:cNvPr>
            <p:cNvSpPr/>
            <p:nvPr/>
          </p:nvSpPr>
          <p:spPr>
            <a:xfrm>
              <a:off x="4786892" y="6112367"/>
              <a:ext cx="1215459" cy="36790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Evaluate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E7CD6-47D7-2E3E-F0DF-4F84FA031D19}"/>
              </a:ext>
            </a:extLst>
          </p:cNvPr>
          <p:cNvSpPr/>
          <p:nvPr/>
        </p:nvSpPr>
        <p:spPr>
          <a:xfrm>
            <a:off x="-27602" y="1838913"/>
            <a:ext cx="6282180" cy="508004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9932" y="1879420"/>
            <a:ext cx="2813415" cy="554743"/>
          </a:xfrm>
        </p:spPr>
        <p:txBody>
          <a:bodyPr>
            <a:noAutofit/>
          </a:bodyPr>
          <a:lstStyle/>
          <a:p>
            <a:r>
              <a:rPr lang="en-US" sz="2600" dirty="0"/>
              <a:t>Acknowledgements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83294-E466-B203-343A-4B881288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5" y="4839065"/>
            <a:ext cx="2138025" cy="78419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EE57605-D281-EBBD-E7E1-A847B6F8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96" y="2623346"/>
            <a:ext cx="2359224" cy="2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435 Downsville Pike   |   Hagerstown, MD  21740  |   301-766-2800 - Welcome Image">
            <a:extLst>
              <a:ext uri="{FF2B5EF4-FFF2-40B4-BE49-F238E27FC236}">
                <a16:creationId xmlns:a16="http://schemas.microsoft.com/office/drawing/2014/main" id="{3A2C8B7D-838D-C75A-86E5-5DFC4E8A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80" y="3367303"/>
            <a:ext cx="2138025" cy="12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red and white logo with a black and yellow shield&#10;&#10;Description automatically generated">
            <a:extLst>
              <a:ext uri="{FF2B5EF4-FFF2-40B4-BE49-F238E27FC236}">
                <a16:creationId xmlns:a16="http://schemas.microsoft.com/office/drawing/2014/main" id="{F11E0616-1BA2-2223-D30E-96B1A2276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6" y="3360195"/>
            <a:ext cx="1340917" cy="134091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11D85A6-9327-6F64-D7DE-B10049FA9D93}"/>
              </a:ext>
            </a:extLst>
          </p:cNvPr>
          <p:cNvSpPr txBox="1">
            <a:spLocks/>
          </p:cNvSpPr>
          <p:nvPr/>
        </p:nvSpPr>
        <p:spPr>
          <a:xfrm>
            <a:off x="3893565" y="5889400"/>
            <a:ext cx="2257531" cy="95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Arial Rounded MT Bold" panose="020F0704030504030204" pitchFamily="34" charset="0"/>
              </a:rPr>
              <a:t>CSAAPT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AFAEE52-C4E4-A1D9-CAF2-A56A9646635D}"/>
              </a:ext>
            </a:extLst>
          </p:cNvPr>
          <p:cNvSpPr txBox="1">
            <a:spLocks/>
          </p:cNvSpPr>
          <p:nvPr/>
        </p:nvSpPr>
        <p:spPr>
          <a:xfrm>
            <a:off x="391889" y="2624606"/>
            <a:ext cx="3012317" cy="519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 Rounded MT Bold" panose="020F0704030504030204" pitchFamily="34" charset="0"/>
              </a:rPr>
              <a:t>210 students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33B5E4-3F8E-F365-BE91-ED59CCDE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5869578"/>
            <a:ext cx="2592736" cy="5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4" grpId="0" build="p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235C9-2B9B-0D97-67BA-338B2187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D53F-D7EA-09BB-C0BE-89CF8516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F5366-A96C-B5E9-A26C-B9A49BD8C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587" y="2074606"/>
            <a:ext cx="10884310" cy="4317051"/>
          </a:xfrm>
        </p:spPr>
        <p:txBody>
          <a:bodyPr>
            <a:noAutofit/>
          </a:bodyPr>
          <a:lstStyle/>
          <a:p>
            <a:r>
              <a:rPr lang="en-US" sz="1300" dirty="0"/>
              <a:t>Akamine (2024). Distribution of Students by Math Level, Physics Grade during the academic year 2023-2024. </a:t>
            </a:r>
            <a:r>
              <a:rPr lang="en-US" sz="1300" dirty="0">
                <a:hlinkClick r:id="rId2"/>
              </a:rPr>
              <a:t>https://www.desmos.com/calculator/a1z1ysuk2i</a:t>
            </a:r>
            <a:r>
              <a:rPr lang="en-US" sz="1300" dirty="0"/>
              <a:t> </a:t>
            </a:r>
          </a:p>
          <a:p>
            <a:r>
              <a:rPr lang="en-US" sz="1300" dirty="0"/>
              <a:t>Otero, V., Meltzer, D. (2017). The past and future of physics education reform.  Physics Today. </a:t>
            </a:r>
            <a:r>
              <a:rPr lang="en-US" sz="1300" dirty="0">
                <a:hlinkClick r:id="rId3"/>
              </a:rPr>
              <a:t>https://pubs.aip.org/physicstoday/article/70/5/50/835576/The-past-and-future-of-physics-education-reformThe</a:t>
            </a:r>
            <a:r>
              <a:rPr lang="en-US" sz="1300" dirty="0"/>
              <a:t> </a:t>
            </a:r>
          </a:p>
          <a:p>
            <a:r>
              <a:rPr lang="en-US" sz="1300" dirty="0"/>
              <a:t>Stewart, J., DeVore, S., Stewart, G. (2016). Behavioral self-regulation in a physics class. Physical review physics education research. </a:t>
            </a:r>
            <a:r>
              <a:rPr lang="en-US" sz="1300" dirty="0">
                <a:hlinkClick r:id="rId4"/>
              </a:rPr>
              <a:t>https://journals.aps.org/prper/pdf/10.1103/PhysRevPhysEducRes.12.010125</a:t>
            </a:r>
            <a:endParaRPr lang="en-US" sz="1300" dirty="0"/>
          </a:p>
          <a:p>
            <a:r>
              <a:rPr lang="en-US" sz="1300" dirty="0"/>
              <a:t>Swartz, C. (1999). Survey of High-School Physics Text. </a:t>
            </a:r>
            <a:r>
              <a:rPr lang="en-US" sz="1300" i="1" dirty="0"/>
              <a:t>The Physics Teacher</a:t>
            </a:r>
            <a:r>
              <a:rPr lang="en-US" sz="1300" dirty="0"/>
              <a:t>. </a:t>
            </a:r>
            <a:r>
              <a:rPr lang="en-US" sz="1300" dirty="0">
                <a:hlinkClick r:id="rId5"/>
              </a:rPr>
              <a:t>https://www.aapt.org/resources/hstexts.cfm</a:t>
            </a:r>
            <a:endParaRPr lang="en-US" sz="1300" dirty="0"/>
          </a:p>
          <a:p>
            <a:r>
              <a:rPr lang="en-US" sz="1300" dirty="0" err="1"/>
              <a:t>Takaoglu</a:t>
            </a:r>
            <a:r>
              <a:rPr lang="en-US" sz="1300" dirty="0"/>
              <a:t>, Z. (2017). Comparing Physics Textbooks in Terms of Assessment and Evaluation Tools. </a:t>
            </a:r>
            <a:r>
              <a:rPr lang="en-US" sz="1300" i="1" dirty="0"/>
              <a:t>International Journal of Assessment Tools in Education</a:t>
            </a:r>
            <a:r>
              <a:rPr lang="en-US" sz="1300" dirty="0"/>
              <a:t>. </a:t>
            </a:r>
            <a:r>
              <a:rPr lang="en-US" sz="1300" dirty="0">
                <a:hlinkClick r:id="rId6"/>
              </a:rPr>
              <a:t>https://files.eric.ed.gov/fulltext/EJ1250172.pdf</a:t>
            </a:r>
            <a:endParaRPr lang="en-US" sz="1300" dirty="0"/>
          </a:p>
          <a:p>
            <a:r>
              <a:rPr lang="en-US" sz="1300" dirty="0"/>
              <a:t>Tesfaye, C. &amp; White, S. (2010). High School Physics Textbooks. </a:t>
            </a:r>
            <a:r>
              <a:rPr lang="en-US" sz="1300" i="1" dirty="0"/>
              <a:t>Focus on</a:t>
            </a:r>
            <a:r>
              <a:rPr lang="en-US" sz="1300" dirty="0"/>
              <a:t>. </a:t>
            </a:r>
            <a:r>
              <a:rPr lang="en-US" sz="1300" dirty="0">
                <a:hlinkClick r:id="rId7"/>
              </a:rPr>
              <a:t>https://www.aip.org/sites/default/files/statistics/highschool/hs-textbooks-09.pdf</a:t>
            </a:r>
            <a:endParaRPr lang="en-US" sz="1300" dirty="0"/>
          </a:p>
          <a:p>
            <a:r>
              <a:rPr lang="en-US" sz="1300" dirty="0"/>
              <a:t>Tesfaye, C. &amp; White, S. (2014). High School Physics Textbooks. </a:t>
            </a:r>
            <a:r>
              <a:rPr lang="en-US" sz="1300" i="1" dirty="0"/>
              <a:t>Focus on</a:t>
            </a:r>
            <a:r>
              <a:rPr lang="en-US" sz="1300" dirty="0"/>
              <a:t>. </a:t>
            </a:r>
            <a:r>
              <a:rPr lang="en-US" sz="1300" dirty="0">
                <a:hlinkClick r:id="rId8"/>
              </a:rPr>
              <a:t>https://aip.brightspotcdn.com/03/cb/6bfdf8fc2111b1fa57624b0c9861/hs-textbooks-13-2.pdf</a:t>
            </a:r>
            <a:endParaRPr lang="en-US" sz="1300" dirty="0"/>
          </a:p>
          <a:p>
            <a:r>
              <a:rPr lang="en-US" sz="1300" dirty="0"/>
              <a:t>College Board (2024). AP Physics 1 Course and Exam Description 2024-2025. </a:t>
            </a:r>
            <a:r>
              <a:rPr lang="en-US" sz="1300" dirty="0">
                <a:hlinkClick r:id="rId9"/>
              </a:rPr>
              <a:t>https://apcentral.collegeboard.org/media/pdf/ap-physics-1-course-and-exam-description-effective-fall-2024.pdf</a:t>
            </a:r>
            <a:r>
              <a:rPr lang="en-US" sz="1300" dirty="0"/>
              <a:t> </a:t>
            </a:r>
          </a:p>
          <a:p>
            <a:r>
              <a:rPr lang="en-US" sz="1300" dirty="0"/>
              <a:t>Next Generation Science Standards (2013) Appendix F. </a:t>
            </a:r>
            <a:r>
              <a:rPr lang="en-US" sz="1300" dirty="0">
                <a:hlinkClick r:id="rId10"/>
              </a:rPr>
              <a:t>Appendix F Science and Engineering Practices in the NGSS - FINAL 060513.pdf (nextgenscience.org)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5E5B5C-381F-AD9C-7F77-8F6C4D99EAED}"/>
              </a:ext>
            </a:extLst>
          </p:cNvPr>
          <p:cNvGrpSpPr/>
          <p:nvPr/>
        </p:nvGrpSpPr>
        <p:grpSpPr>
          <a:xfrm>
            <a:off x="9441483" y="778644"/>
            <a:ext cx="2430919" cy="737509"/>
            <a:chOff x="4786892" y="5743676"/>
            <a:chExt cx="2430919" cy="7375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D12957-CD61-7A3A-7211-1E6345762A26}"/>
                </a:ext>
              </a:extLst>
            </p:cNvPr>
            <p:cNvSpPr/>
            <p:nvPr/>
          </p:nvSpPr>
          <p:spPr>
            <a:xfrm>
              <a:off x="5393314" y="5743676"/>
              <a:ext cx="1216152" cy="37041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CBB7D0-41A4-FB3C-70DB-1A2A6C3BC4B6}"/>
                </a:ext>
              </a:extLst>
            </p:cNvPr>
            <p:cNvSpPr/>
            <p:nvPr/>
          </p:nvSpPr>
          <p:spPr>
            <a:xfrm>
              <a:off x="6002352" y="6113278"/>
              <a:ext cx="1215459" cy="3679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EF1CA-22A8-45C1-1562-AF26CC94012A}"/>
                </a:ext>
              </a:extLst>
            </p:cNvPr>
            <p:cNvSpPr/>
            <p:nvPr/>
          </p:nvSpPr>
          <p:spPr>
            <a:xfrm>
              <a:off x="4786892" y="6112367"/>
              <a:ext cx="1215459" cy="36790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Evaluate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8A8D-C4E9-63EB-31A2-3A82E687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 to ACT and THINK in a Science class?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852824E-E23C-0982-FA5A-05DB2BA5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1" y="2390657"/>
            <a:ext cx="3394455" cy="39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869F9-3859-8F98-D24F-7D835792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995" y="2698867"/>
            <a:ext cx="4793393" cy="3191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7E0F7-D73B-0D29-42DA-9C9AAB8AF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40662" y="2557382"/>
            <a:ext cx="4793393" cy="3474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2BE87D-91A2-5E0C-9FE2-65C145E2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79374" y="2662466"/>
            <a:ext cx="4793394" cy="32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8A8D-C4E9-63EB-31A2-3A82E687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model of a student in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D995-E112-6A59-BA4E-09E81AE3F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Vision: </a:t>
            </a:r>
          </a:p>
          <a:p>
            <a:pPr marL="0" indent="0">
              <a:buNone/>
            </a:pPr>
            <a:r>
              <a:rPr lang="en-US" dirty="0"/>
              <a:t>Building a community that inspires curiosity, creativity, and achievement</a:t>
            </a:r>
          </a:p>
          <a:p>
            <a:pPr marL="0" indent="0">
              <a:buNone/>
            </a:pPr>
            <a:r>
              <a:rPr lang="en-US" b="1" dirty="0"/>
              <a:t>Mission: </a:t>
            </a:r>
          </a:p>
          <a:p>
            <a:pPr marL="0" indent="0">
              <a:buNone/>
            </a:pPr>
            <a:r>
              <a:rPr lang="en-US" dirty="0"/>
              <a:t>Prepare students with the knowledge and skills necessary to be employable and to further their education</a:t>
            </a:r>
          </a:p>
          <a:p>
            <a:pPr marL="0" indent="0">
              <a:buNone/>
            </a:pPr>
            <a:r>
              <a:rPr lang="en-US" b="1" dirty="0"/>
              <a:t>Beliefs: </a:t>
            </a:r>
          </a:p>
          <a:p>
            <a:r>
              <a:rPr lang="en-US" dirty="0"/>
              <a:t>Adults should model and promote life-long learning</a:t>
            </a:r>
          </a:p>
          <a:p>
            <a:r>
              <a:rPr lang="en-US" dirty="0"/>
              <a:t>Self-discipline is critical to learning</a:t>
            </a:r>
          </a:p>
          <a:p>
            <a:r>
              <a:rPr lang="en-US" dirty="0"/>
              <a:t>Assessments are necessary to improve student achievement</a:t>
            </a:r>
          </a:p>
          <a:p>
            <a:r>
              <a:rPr lang="en-US" dirty="0"/>
              <a:t>Parents, guardians, and family members are encouraged to collaborate with teachers and school administrators to support student’s education</a:t>
            </a:r>
          </a:p>
        </p:txBody>
      </p:sp>
    </p:spTree>
    <p:extLst>
      <p:ext uri="{BB962C8B-B14F-4D97-AF65-F5344CB8AC3E}">
        <p14:creationId xmlns:p14="http://schemas.microsoft.com/office/powerpoint/2010/main" val="34319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21" y="466343"/>
            <a:ext cx="9628632" cy="1362113"/>
          </a:xfrm>
        </p:spPr>
        <p:txBody>
          <a:bodyPr/>
          <a:lstStyle/>
          <a:p>
            <a:r>
              <a:rPr lang="en-US" dirty="0"/>
              <a:t>Student self-regulation is key to their learning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8851" y="1975919"/>
            <a:ext cx="9510141" cy="454221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Self-regulation habits supercede academic content in priority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2DF15E-52FA-7886-8009-2F0608F78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760482"/>
              </p:ext>
            </p:extLst>
          </p:nvPr>
        </p:nvGraphicFramePr>
        <p:xfrm>
          <a:off x="7217811" y="3292980"/>
          <a:ext cx="3277616" cy="25363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3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Time</a:t>
                      </a:r>
                    </a:p>
                    <a:p>
                      <a:pPr algn="ctr"/>
                      <a:r>
                        <a:rPr lang="en-US" dirty="0"/>
                        <a:t>on Task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Students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30-40min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20-30min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10-20min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0-10min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09095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F1CF58-6BF8-17FF-C43C-C7819A109C03}"/>
              </a:ext>
            </a:extLst>
          </p:cNvPr>
          <p:cNvSpPr txBox="1">
            <a:spLocks/>
          </p:cNvSpPr>
          <p:nvPr/>
        </p:nvSpPr>
        <p:spPr>
          <a:xfrm>
            <a:off x="6947845" y="2593431"/>
            <a:ext cx="4110446" cy="50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Self Paced Activity - 5 weeks long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32EE33C-078D-392F-17DA-48DC570AA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244747"/>
              </p:ext>
            </p:extLst>
          </p:nvPr>
        </p:nvGraphicFramePr>
        <p:xfrm>
          <a:off x="1696575" y="3284814"/>
          <a:ext cx="3277616" cy="25363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3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Time</a:t>
                      </a:r>
                    </a:p>
                    <a:p>
                      <a:pPr algn="ctr"/>
                      <a:r>
                        <a:rPr lang="en-US" dirty="0"/>
                        <a:t>on Task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Students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30-40min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20-30min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10-20min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0-10min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090950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FEE3ED-7973-C67E-0BE0-74F58552D2F5}"/>
              </a:ext>
            </a:extLst>
          </p:cNvPr>
          <p:cNvSpPr txBox="1">
            <a:spLocks/>
          </p:cNvSpPr>
          <p:nvPr/>
        </p:nvSpPr>
        <p:spPr>
          <a:xfrm>
            <a:off x="1280160" y="2585264"/>
            <a:ext cx="4489704" cy="69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Teacher Led Activity - 5 weeks long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AF5F12-BEF4-CD9F-1F80-35EEA7F857E0}"/>
              </a:ext>
            </a:extLst>
          </p:cNvPr>
          <p:cNvGrpSpPr/>
          <p:nvPr/>
        </p:nvGrpSpPr>
        <p:grpSpPr>
          <a:xfrm>
            <a:off x="4786892" y="5743676"/>
            <a:ext cx="2430919" cy="737509"/>
            <a:chOff x="4786892" y="5743676"/>
            <a:chExt cx="2430919" cy="7375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69AC2A-4750-6E1B-EA53-B60994973D5A}"/>
                </a:ext>
              </a:extLst>
            </p:cNvPr>
            <p:cNvSpPr/>
            <p:nvPr/>
          </p:nvSpPr>
          <p:spPr>
            <a:xfrm>
              <a:off x="5393314" y="5743676"/>
              <a:ext cx="1216152" cy="37041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901A01-B6F8-FC93-5401-39D8354F3B74}"/>
                </a:ext>
              </a:extLst>
            </p:cNvPr>
            <p:cNvSpPr/>
            <p:nvPr/>
          </p:nvSpPr>
          <p:spPr>
            <a:xfrm>
              <a:off x="6002352" y="6113278"/>
              <a:ext cx="1215459" cy="3679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B9B78A-70AB-4433-5B3D-0BC36F7F0EF2}"/>
                </a:ext>
              </a:extLst>
            </p:cNvPr>
            <p:cNvSpPr/>
            <p:nvPr/>
          </p:nvSpPr>
          <p:spPr>
            <a:xfrm>
              <a:off x="4786892" y="6112367"/>
              <a:ext cx="1215459" cy="36790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Evaluate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38489 -0.730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45" y="-3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mathematical skills heterogeneity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094863" y="2146681"/>
            <a:ext cx="4605694" cy="3989714"/>
          </a:xfrm>
        </p:spPr>
        <p:txBody>
          <a:bodyPr>
            <a:normAutofit/>
          </a:bodyPr>
          <a:lstStyle/>
          <a:p>
            <a:r>
              <a:rPr lang="en-US" dirty="0"/>
              <a:t>Physics and Math have an extremely high correlation</a:t>
            </a:r>
          </a:p>
          <a:p>
            <a:r>
              <a:rPr lang="en-US" dirty="0"/>
              <a:t>Teaching Physics </a:t>
            </a:r>
            <a:r>
              <a:rPr lang="en-US" b="1" dirty="0"/>
              <a:t>requires</a:t>
            </a:r>
            <a:r>
              <a:rPr lang="en-US" dirty="0"/>
              <a:t> math instruction</a:t>
            </a:r>
          </a:p>
          <a:p>
            <a:r>
              <a:rPr lang="en-US" dirty="0"/>
              <a:t>Physics supports both </a:t>
            </a:r>
            <a:r>
              <a:rPr lang="en-US" b="1" dirty="0"/>
              <a:t>English and Math </a:t>
            </a:r>
            <a:r>
              <a:rPr lang="en-US" dirty="0"/>
              <a:t>students’ education</a:t>
            </a:r>
          </a:p>
          <a:p>
            <a:r>
              <a:rPr lang="en-US" dirty="0"/>
              <a:t>Math is the foundation </a:t>
            </a:r>
            <a:r>
              <a:rPr lang="en-US" b="1" dirty="0"/>
              <a:t>for logical thinking</a:t>
            </a:r>
          </a:p>
          <a:p>
            <a:r>
              <a:rPr lang="en-US" dirty="0"/>
              <a:t>Teach </a:t>
            </a:r>
            <a:r>
              <a:rPr lang="en-US" b="1" dirty="0"/>
              <a:t>English, Math and Physics</a:t>
            </a:r>
          </a:p>
        </p:txBody>
      </p:sp>
      <p:pic>
        <p:nvPicPr>
          <p:cNvPr id="3" name="Picture 2" descr="A graph with lines and numbers on it">
            <a:extLst>
              <a:ext uri="{FF2B5EF4-FFF2-40B4-BE49-F238E27FC236}">
                <a16:creationId xmlns:a16="http://schemas.microsoft.com/office/drawing/2014/main" id="{6DAD153E-C35E-C061-45E8-9F9BDD36E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b="6859"/>
          <a:stretch/>
        </p:blipFill>
        <p:spPr>
          <a:xfrm>
            <a:off x="1049928" y="2146681"/>
            <a:ext cx="5253487" cy="43284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224D0A-5833-C3AD-489A-043E19FC86DD}"/>
              </a:ext>
            </a:extLst>
          </p:cNvPr>
          <p:cNvGrpSpPr/>
          <p:nvPr/>
        </p:nvGrpSpPr>
        <p:grpSpPr>
          <a:xfrm>
            <a:off x="9441483" y="778644"/>
            <a:ext cx="2430919" cy="737509"/>
            <a:chOff x="4786892" y="5743676"/>
            <a:chExt cx="2430919" cy="7375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B14DBC-AAA4-33CF-594E-6E8F684DE805}"/>
                </a:ext>
              </a:extLst>
            </p:cNvPr>
            <p:cNvSpPr/>
            <p:nvPr/>
          </p:nvSpPr>
          <p:spPr>
            <a:xfrm>
              <a:off x="5393314" y="5743676"/>
              <a:ext cx="1216152" cy="37041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BA1A6F-CE55-01A8-10D7-4FC1749BEB7D}"/>
                </a:ext>
              </a:extLst>
            </p:cNvPr>
            <p:cNvSpPr/>
            <p:nvPr/>
          </p:nvSpPr>
          <p:spPr>
            <a:xfrm>
              <a:off x="6002352" y="6113278"/>
              <a:ext cx="1215459" cy="3679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A27BFC-ABC6-5256-6ACF-C4E75069C11E}"/>
                </a:ext>
              </a:extLst>
            </p:cNvPr>
            <p:cNvSpPr/>
            <p:nvPr/>
          </p:nvSpPr>
          <p:spPr>
            <a:xfrm>
              <a:off x="4786892" y="6112367"/>
              <a:ext cx="1215459" cy="36790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Evaluate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 set the pace of the implementation cycle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752534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C870E6D-D9F8-F31B-3212-464A70D6F95C}"/>
              </a:ext>
            </a:extLst>
          </p:cNvPr>
          <p:cNvGrpSpPr/>
          <p:nvPr/>
        </p:nvGrpSpPr>
        <p:grpSpPr>
          <a:xfrm>
            <a:off x="9441483" y="778644"/>
            <a:ext cx="2430919" cy="737509"/>
            <a:chOff x="4786892" y="5743676"/>
            <a:chExt cx="2430919" cy="7375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192895-8331-9694-E640-526188DA9D50}"/>
                </a:ext>
              </a:extLst>
            </p:cNvPr>
            <p:cNvSpPr/>
            <p:nvPr/>
          </p:nvSpPr>
          <p:spPr>
            <a:xfrm>
              <a:off x="5393314" y="5743676"/>
              <a:ext cx="1216152" cy="37041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E6BCC6-DB6E-0DC1-5D3A-ED8738B17E8F}"/>
                </a:ext>
              </a:extLst>
            </p:cNvPr>
            <p:cNvSpPr/>
            <p:nvPr/>
          </p:nvSpPr>
          <p:spPr>
            <a:xfrm>
              <a:off x="6002352" y="6113278"/>
              <a:ext cx="1215459" cy="3679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DFA512-2764-82BE-3E67-5CCD7E387FF7}"/>
                </a:ext>
              </a:extLst>
            </p:cNvPr>
            <p:cNvSpPr/>
            <p:nvPr/>
          </p:nvSpPr>
          <p:spPr>
            <a:xfrm>
              <a:off x="4786892" y="6112367"/>
              <a:ext cx="1215459" cy="36790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Evaluate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8B4E9D-9771-FB41-293C-7AFCD4EA39AA}"/>
              </a:ext>
            </a:extLst>
          </p:cNvPr>
          <p:cNvSpPr/>
          <p:nvPr/>
        </p:nvSpPr>
        <p:spPr>
          <a:xfrm>
            <a:off x="-101600" y="1821633"/>
            <a:ext cx="12293600" cy="50363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6DFD6-557C-FD70-056F-9ECDB7BE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32" y="466343"/>
            <a:ext cx="8812368" cy="1362113"/>
          </a:xfrm>
        </p:spPr>
        <p:txBody>
          <a:bodyPr/>
          <a:lstStyle/>
          <a:p>
            <a:r>
              <a:rPr lang="en-US" dirty="0"/>
              <a:t>Uniform Circular Motion: A curriculum for your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92DC-AA65-A333-3C3D-7EC7E48B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1633"/>
            <a:ext cx="2316480" cy="4475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Giancoli</a:t>
            </a:r>
            <a:r>
              <a:rPr lang="en-US" dirty="0"/>
              <a:t> Textbook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4D4B9E-7736-2841-8493-C07DFE1BAE80}"/>
              </a:ext>
            </a:extLst>
          </p:cNvPr>
          <p:cNvSpPr txBox="1">
            <a:spLocks/>
          </p:cNvSpPr>
          <p:nvPr/>
        </p:nvSpPr>
        <p:spPr>
          <a:xfrm>
            <a:off x="3240947" y="1841953"/>
            <a:ext cx="4839572" cy="447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err="1"/>
              <a:t>Etkina</a:t>
            </a:r>
            <a:r>
              <a:rPr lang="en-US" dirty="0"/>
              <a:t> Textbook &amp; Active Learning Guide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0437801-608D-258D-A7C8-8C2838069613}"/>
              </a:ext>
            </a:extLst>
          </p:cNvPr>
          <p:cNvSpPr txBox="1">
            <a:spLocks/>
          </p:cNvSpPr>
          <p:nvPr/>
        </p:nvSpPr>
        <p:spPr>
          <a:xfrm>
            <a:off x="8060198" y="1833992"/>
            <a:ext cx="4131801" cy="74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AP Classroom Videos &amp;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73DFD-B81F-CBAA-DF84-D73BCA00B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99"/>
          <a:stretch/>
        </p:blipFill>
        <p:spPr>
          <a:xfrm>
            <a:off x="1679465" y="2443823"/>
            <a:ext cx="1630836" cy="2638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C2E57-303E-F5C1-0AF4-239B15C01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14"/>
          <a:stretch/>
        </p:blipFill>
        <p:spPr>
          <a:xfrm>
            <a:off x="1875970" y="5827216"/>
            <a:ext cx="1257365" cy="354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CC8592-6080-626D-78AB-95A52F8B6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66" r="25525" b="31777"/>
          <a:stretch/>
        </p:blipFill>
        <p:spPr>
          <a:xfrm>
            <a:off x="1206748" y="5508736"/>
            <a:ext cx="936416" cy="3020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E169A8-960E-CC69-6707-B309B4E5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7" r="26344" b="74281"/>
          <a:stretch/>
        </p:blipFill>
        <p:spPr>
          <a:xfrm>
            <a:off x="254370" y="5133837"/>
            <a:ext cx="926126" cy="3784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832581-565B-62DE-052D-8236FEFE5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606" b="-4934"/>
          <a:stretch/>
        </p:blipFill>
        <p:spPr>
          <a:xfrm>
            <a:off x="218510" y="6272702"/>
            <a:ext cx="722784" cy="459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F72B92-6000-07C5-D7F5-40B89A1E1D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0" t="35924" r="56426" b="-208"/>
          <a:stretch/>
        </p:blipFill>
        <p:spPr>
          <a:xfrm>
            <a:off x="3446887" y="2348475"/>
            <a:ext cx="2399252" cy="1371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E2D44F-F0E2-4650-0BA0-D88DA3E8A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7" t="35715" r="27503"/>
          <a:stretch/>
        </p:blipFill>
        <p:spPr>
          <a:xfrm>
            <a:off x="3454865" y="3787349"/>
            <a:ext cx="1809544" cy="1371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C4CA4A-B3DC-2731-10F3-F085861FF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847" t="35715"/>
          <a:stretch/>
        </p:blipFill>
        <p:spPr>
          <a:xfrm>
            <a:off x="3555118" y="5237015"/>
            <a:ext cx="1630836" cy="13716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2D2DAA-2529-3F4B-C884-2278C7F757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37" t="14323" r="15604" b="66426"/>
          <a:stretch/>
        </p:blipFill>
        <p:spPr>
          <a:xfrm>
            <a:off x="6353724" y="4416515"/>
            <a:ext cx="1341958" cy="7714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60AE26-27AC-1EDC-1616-5273356CBE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255" t="53437" r="8060" b="18719"/>
          <a:stretch/>
        </p:blipFill>
        <p:spPr>
          <a:xfrm>
            <a:off x="5706608" y="5206866"/>
            <a:ext cx="2110090" cy="11157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CDD74ED-EA23-A3B6-5138-AE800CCA86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777" t="4001" r="20721" b="72829"/>
          <a:stretch/>
        </p:blipFill>
        <p:spPr>
          <a:xfrm>
            <a:off x="6227112" y="2231888"/>
            <a:ext cx="1448655" cy="10623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066F41-DFED-62EC-A07B-6ED6EDF3E7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16" t="39399" r="6329" b="36267"/>
          <a:stretch/>
        </p:blipFill>
        <p:spPr>
          <a:xfrm>
            <a:off x="5779902" y="3313273"/>
            <a:ext cx="1925690" cy="11157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F37365-875F-6252-4D45-5D747A28B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9148" y="6177310"/>
            <a:ext cx="971600" cy="6286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E70EC7B-AE4D-97BC-9437-2A373A4038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8453"/>
          <a:stretch/>
        </p:blipFill>
        <p:spPr>
          <a:xfrm>
            <a:off x="8250574" y="2310591"/>
            <a:ext cx="1822334" cy="206702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70A3805-4830-3435-8A1B-821A7E2F9E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492" t="1633" r="-231" b="975"/>
          <a:stretch/>
        </p:blipFill>
        <p:spPr>
          <a:xfrm>
            <a:off x="10263590" y="2351369"/>
            <a:ext cx="1822335" cy="20009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913E96D-1609-71D5-A004-F5DE3B3E08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344" t="41529" r="43277" b="17568"/>
          <a:stretch/>
        </p:blipFill>
        <p:spPr>
          <a:xfrm>
            <a:off x="9882789" y="3491474"/>
            <a:ext cx="825900" cy="106237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FFB73BF-D3C1-4049-1313-6D6778171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6563" y="4464855"/>
            <a:ext cx="1803091" cy="16512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2B9FB6B-DADB-B299-9978-1739639DC26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784" t="2219" r="59104" b="67000"/>
          <a:stretch/>
        </p:blipFill>
        <p:spPr>
          <a:xfrm>
            <a:off x="9484083" y="6161465"/>
            <a:ext cx="1685312" cy="400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303E53-9B15-2B5A-6ECF-0B07668E7DCA}"/>
                  </a:ext>
                </a:extLst>
              </p:cNvPr>
              <p:cNvSpPr txBox="1"/>
              <p:nvPr/>
            </p:nvSpPr>
            <p:spPr>
              <a:xfrm>
                <a:off x="8441189" y="6056852"/>
                <a:ext cx="3252359" cy="799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Workbook </a:t>
                </a:r>
              </a:p>
              <a:p>
                <a:r>
                  <a:rPr lang="en-US" dirty="0"/>
                  <a:t>Explain: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303E53-9B15-2B5A-6ECF-0B07668E7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189" y="6056852"/>
                <a:ext cx="3252359" cy="799706"/>
              </a:xfrm>
              <a:prstGeom prst="rect">
                <a:avLst/>
              </a:prstGeom>
              <a:blipFill>
                <a:blip r:embed="rId12"/>
                <a:stretch>
                  <a:fillRect l="-1689" t="-4580" b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A0D610B9-A18E-0B3E-CDFB-3CF013955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90" t="19047"/>
          <a:stretch/>
        </p:blipFill>
        <p:spPr>
          <a:xfrm>
            <a:off x="882833" y="6361824"/>
            <a:ext cx="2145598" cy="354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C0C74-9EEC-48BA-67F9-CFD4196B0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" b="51801"/>
          <a:stretch/>
        </p:blipFill>
        <p:spPr>
          <a:xfrm>
            <a:off x="106075" y="2376444"/>
            <a:ext cx="1752690" cy="259822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148941B-EB34-D45E-37FD-173E0530F2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11310" y="4473176"/>
            <a:ext cx="2082346" cy="164036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8BAF00BD-53F3-6687-3FF3-740C398038F4}"/>
              </a:ext>
            </a:extLst>
          </p:cNvPr>
          <p:cNvGrpSpPr/>
          <p:nvPr/>
        </p:nvGrpSpPr>
        <p:grpSpPr>
          <a:xfrm>
            <a:off x="9441483" y="778644"/>
            <a:ext cx="2430919" cy="737509"/>
            <a:chOff x="4786892" y="5743676"/>
            <a:chExt cx="2430919" cy="73750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CCFCF5-37AD-3735-F98C-EABC48301B17}"/>
                </a:ext>
              </a:extLst>
            </p:cNvPr>
            <p:cNvSpPr/>
            <p:nvPr/>
          </p:nvSpPr>
          <p:spPr>
            <a:xfrm>
              <a:off x="5393314" y="5743676"/>
              <a:ext cx="1216152" cy="37041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B9A293-2F23-C0C7-573A-A6D6A46771B9}"/>
                </a:ext>
              </a:extLst>
            </p:cNvPr>
            <p:cNvSpPr/>
            <p:nvPr/>
          </p:nvSpPr>
          <p:spPr>
            <a:xfrm>
              <a:off x="6002352" y="6113278"/>
              <a:ext cx="1215459" cy="3679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3BDCD5-9F19-DF22-E080-216BCA2EDD26}"/>
                </a:ext>
              </a:extLst>
            </p:cNvPr>
            <p:cNvSpPr/>
            <p:nvPr/>
          </p:nvSpPr>
          <p:spPr>
            <a:xfrm>
              <a:off x="4786892" y="6112367"/>
              <a:ext cx="1215459" cy="36790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Evaluate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2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7824" y="466343"/>
            <a:ext cx="9628632" cy="1362113"/>
          </a:xfrm>
        </p:spPr>
        <p:txBody>
          <a:bodyPr/>
          <a:lstStyle/>
          <a:p>
            <a:r>
              <a:rPr lang="en-US" dirty="0"/>
              <a:t>Science Challenge: Real-word applications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B7593-D288-8E92-7256-48DC7A491A8D}"/>
              </a:ext>
            </a:extLst>
          </p:cNvPr>
          <p:cNvSpPr txBox="1"/>
          <p:nvPr/>
        </p:nvSpPr>
        <p:spPr>
          <a:xfrm>
            <a:off x="348346" y="2551611"/>
            <a:ext cx="52265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School Challenges</a:t>
            </a:r>
          </a:p>
          <a:p>
            <a:r>
              <a:rPr lang="en-US" dirty="0"/>
              <a:t>How could exit traffic be reduced?</a:t>
            </a:r>
          </a:p>
          <a:p>
            <a:r>
              <a:rPr lang="en-US" dirty="0"/>
              <a:t>How could bathroom cleanliness improve?</a:t>
            </a:r>
          </a:p>
          <a:p>
            <a:r>
              <a:rPr lang="en-US" dirty="0"/>
              <a:t>How could hallway rough play be reduced?</a:t>
            </a:r>
          </a:p>
          <a:p>
            <a:r>
              <a:rPr lang="en-US" dirty="0"/>
              <a:t>How could lunch food improve?</a:t>
            </a:r>
          </a:p>
          <a:p>
            <a:r>
              <a:rPr lang="en-US" dirty="0"/>
              <a:t>How would school workload be more fair?</a:t>
            </a:r>
          </a:p>
          <a:p>
            <a:r>
              <a:rPr lang="en-US" dirty="0"/>
              <a:t>How would school have better temperature control?</a:t>
            </a:r>
          </a:p>
          <a:p>
            <a:r>
              <a:rPr lang="en-US" dirty="0"/>
              <a:t>How could schools improve technology performance?</a:t>
            </a:r>
          </a:p>
          <a:p>
            <a:endParaRPr lang="en-US" dirty="0"/>
          </a:p>
          <a:p>
            <a:r>
              <a:rPr lang="en-US" b="1" dirty="0"/>
              <a:t>Improvement Workshops</a:t>
            </a:r>
          </a:p>
          <a:p>
            <a:r>
              <a:rPr lang="en-US" dirty="0"/>
              <a:t>How to improve my time management?</a:t>
            </a:r>
          </a:p>
          <a:p>
            <a:r>
              <a:rPr lang="en-US" dirty="0"/>
              <a:t>Sleeping science</a:t>
            </a:r>
          </a:p>
          <a:p>
            <a:r>
              <a:rPr lang="en-US" dirty="0"/>
              <a:t>Best studying practices</a:t>
            </a:r>
          </a:p>
          <a:p>
            <a:r>
              <a:rPr lang="en-US" dirty="0"/>
              <a:t>The science of motivation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C76AB-6995-64A1-D370-9F9419A211C8}"/>
              </a:ext>
            </a:extLst>
          </p:cNvPr>
          <p:cNvSpPr txBox="1"/>
          <p:nvPr/>
        </p:nvSpPr>
        <p:spPr>
          <a:xfrm>
            <a:off x="520228" y="2005367"/>
            <a:ext cx="4425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2022-2023: School 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93065-51B8-EA1A-B1A1-A27762A11126}"/>
              </a:ext>
            </a:extLst>
          </p:cNvPr>
          <p:cNvSpPr txBox="1"/>
          <p:nvPr/>
        </p:nvSpPr>
        <p:spPr>
          <a:xfrm>
            <a:off x="6050371" y="2005366"/>
            <a:ext cx="539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2023-2024: Rubber band Car Challenge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92F4AB-B339-F9D2-783A-093721BDC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8" b="9968"/>
          <a:stretch/>
        </p:blipFill>
        <p:spPr bwMode="auto">
          <a:xfrm>
            <a:off x="5780952" y="3295105"/>
            <a:ext cx="3717277" cy="30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3FDB052-F60B-BFEC-BCB5-512638AD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11" y="2551611"/>
            <a:ext cx="3239589" cy="24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612518C-3AB0-6BA3-3CD8-DFE7EE19C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52699" r="32561" b="14920"/>
          <a:stretch/>
        </p:blipFill>
        <p:spPr bwMode="auto">
          <a:xfrm>
            <a:off x="9498229" y="4637313"/>
            <a:ext cx="2116183" cy="22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A02500-B4C3-C9CC-1823-6623B1023506}"/>
              </a:ext>
            </a:extLst>
          </p:cNvPr>
          <p:cNvGrpSpPr/>
          <p:nvPr/>
        </p:nvGrpSpPr>
        <p:grpSpPr>
          <a:xfrm>
            <a:off x="9441483" y="778644"/>
            <a:ext cx="2430919" cy="737509"/>
            <a:chOff x="4786892" y="5743676"/>
            <a:chExt cx="2430919" cy="7375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950F21-ACF8-2795-69DE-6C388D5609E7}"/>
                </a:ext>
              </a:extLst>
            </p:cNvPr>
            <p:cNvSpPr/>
            <p:nvPr/>
          </p:nvSpPr>
          <p:spPr>
            <a:xfrm>
              <a:off x="5393314" y="5743676"/>
              <a:ext cx="1216152" cy="37041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D1B61B-4D38-39A6-C8BF-3335436F40E5}"/>
                </a:ext>
              </a:extLst>
            </p:cNvPr>
            <p:cNvSpPr/>
            <p:nvPr/>
          </p:nvSpPr>
          <p:spPr>
            <a:xfrm>
              <a:off x="6002352" y="6113278"/>
              <a:ext cx="1215459" cy="3679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AF5CBB-D2A0-B4BD-0792-8430927C6438}"/>
                </a:ext>
              </a:extLst>
            </p:cNvPr>
            <p:cNvSpPr/>
            <p:nvPr/>
          </p:nvSpPr>
          <p:spPr>
            <a:xfrm>
              <a:off x="4786892" y="6112367"/>
              <a:ext cx="1215459" cy="36790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Evaluate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1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66343"/>
            <a:ext cx="9628632" cy="1362113"/>
          </a:xfrm>
        </p:spPr>
        <p:txBody>
          <a:bodyPr/>
          <a:lstStyle/>
          <a:p>
            <a:r>
              <a:rPr lang="en-US" dirty="0"/>
              <a:t>Making it a modern classroom: Feedback and Grades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057" y="1948464"/>
            <a:ext cx="5087083" cy="379841"/>
          </a:xfrm>
        </p:spPr>
        <p:txBody>
          <a:bodyPr>
            <a:noAutofit/>
          </a:bodyPr>
          <a:lstStyle/>
          <a:p>
            <a:r>
              <a:rPr lang="en-US" dirty="0"/>
              <a:t>KAMI: Public evidence notebooks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AC6E2-6150-F81C-3F0F-30964D1A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26" y="1828455"/>
            <a:ext cx="6686942" cy="501650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9F9A1-34D0-12C0-930F-0C0D7A1F9B21}"/>
              </a:ext>
            </a:extLst>
          </p:cNvPr>
          <p:cNvGrpSpPr/>
          <p:nvPr/>
        </p:nvGrpSpPr>
        <p:grpSpPr>
          <a:xfrm>
            <a:off x="0" y="3011648"/>
            <a:ext cx="5505058" cy="3850168"/>
            <a:chOff x="0" y="2517958"/>
            <a:chExt cx="6388428" cy="4369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ABF3E8-03DB-B7C7-9DF4-134479464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17958"/>
              <a:ext cx="6388428" cy="43690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2B8693-5421-3D16-DE01-78FE53C24318}"/>
                </a:ext>
              </a:extLst>
            </p:cNvPr>
            <p:cNvSpPr/>
            <p:nvPr/>
          </p:nvSpPr>
          <p:spPr>
            <a:xfrm>
              <a:off x="83890" y="3129094"/>
              <a:ext cx="1308682" cy="304786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Student</a:t>
              </a:r>
            </a:p>
            <a:p>
              <a:pPr algn="ctr"/>
              <a:r>
                <a:rPr lang="en-US" dirty="0"/>
                <a:t>Names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E1257-C8FB-5F8B-21C1-71F09EC30AD8}"/>
              </a:ext>
            </a:extLst>
          </p:cNvPr>
          <p:cNvGrpSpPr/>
          <p:nvPr/>
        </p:nvGrpSpPr>
        <p:grpSpPr>
          <a:xfrm>
            <a:off x="9441483" y="778644"/>
            <a:ext cx="2430919" cy="737509"/>
            <a:chOff x="4786892" y="5743676"/>
            <a:chExt cx="2430919" cy="7375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0AC24C-B608-239C-3771-F8FE6A0855C8}"/>
                </a:ext>
              </a:extLst>
            </p:cNvPr>
            <p:cNvSpPr/>
            <p:nvPr/>
          </p:nvSpPr>
          <p:spPr>
            <a:xfrm>
              <a:off x="5393314" y="5743676"/>
              <a:ext cx="1216152" cy="370413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F0C06E-7FA5-153C-3159-36A5A5FEC84B}"/>
                </a:ext>
              </a:extLst>
            </p:cNvPr>
            <p:cNvSpPr/>
            <p:nvPr/>
          </p:nvSpPr>
          <p:spPr>
            <a:xfrm>
              <a:off x="6002352" y="6113278"/>
              <a:ext cx="1215459" cy="3679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1831AC-77D4-9351-BF4E-6F6F44694BB0}"/>
                </a:ext>
              </a:extLst>
            </p:cNvPr>
            <p:cNvSpPr/>
            <p:nvPr/>
          </p:nvSpPr>
          <p:spPr>
            <a:xfrm>
              <a:off x="4786892" y="6112367"/>
              <a:ext cx="1215459" cy="367907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Evaluate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5DB78E4-C385-C4E5-8D83-2D1E4882B15C}"/>
              </a:ext>
            </a:extLst>
          </p:cNvPr>
          <p:cNvSpPr/>
          <p:nvPr/>
        </p:nvSpPr>
        <p:spPr>
          <a:xfrm>
            <a:off x="6729984" y="2659151"/>
            <a:ext cx="3026664" cy="2014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Names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86F73-97DB-76F8-E85F-D2E94587EB11}"/>
              </a:ext>
            </a:extLst>
          </p:cNvPr>
          <p:cNvSpPr txBox="1"/>
          <p:nvPr/>
        </p:nvSpPr>
        <p:spPr>
          <a:xfrm>
            <a:off x="164999" y="2417052"/>
            <a:ext cx="6241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Sheets: Public self-paced activity tracker</a:t>
            </a:r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6" grpId="0"/>
    </p:bld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7007</TotalTime>
  <Words>792</Words>
  <Application>Microsoft Macintosh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Cambria Math</vt:lpstr>
      <vt:lpstr>Wingdings</vt:lpstr>
      <vt:lpstr>Educational subjects 16x9</vt:lpstr>
      <vt:lpstr>Navigating Challenges and Alternatives in Physics Education: An Engineer’s Perspective</vt:lpstr>
      <vt:lpstr>What does it look like to ACT and THINK in a Science class?</vt:lpstr>
      <vt:lpstr>Creating a model of a student in school</vt:lpstr>
      <vt:lpstr>Student self-regulation is key to their learning process</vt:lpstr>
      <vt:lpstr>Challenging mathematical skills heterogeneity</vt:lpstr>
      <vt:lpstr>Teachers set the pace of the implementation cycle</vt:lpstr>
      <vt:lpstr>Uniform Circular Motion: A curriculum for your student</vt:lpstr>
      <vt:lpstr>Science Challenge: Real-word applications</vt:lpstr>
      <vt:lpstr>Making it a modern classroom: Feedback and Grades</vt:lpstr>
      <vt:lpstr>3 minutes of Questions &amp; Answers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Andres Akamine</dc:creator>
  <cp:lastModifiedBy>Akamine, Andres</cp:lastModifiedBy>
  <cp:revision>5</cp:revision>
  <dcterms:created xsi:type="dcterms:W3CDTF">2024-02-21T01:37:20Z</dcterms:created>
  <dcterms:modified xsi:type="dcterms:W3CDTF">2024-03-15T20:57:16Z</dcterms:modified>
</cp:coreProperties>
</file>