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82" r:id="rId2"/>
    <p:sldId id="415" r:id="rId3"/>
    <p:sldId id="401" r:id="rId4"/>
    <p:sldId id="422" r:id="rId5"/>
    <p:sldId id="433" r:id="rId6"/>
    <p:sldId id="423" r:id="rId7"/>
    <p:sldId id="434" r:id="rId8"/>
    <p:sldId id="424" r:id="rId9"/>
    <p:sldId id="449" r:id="rId10"/>
    <p:sldId id="425" r:id="rId11"/>
    <p:sldId id="426" r:id="rId12"/>
    <p:sldId id="427" r:id="rId13"/>
    <p:sldId id="435" r:id="rId14"/>
    <p:sldId id="429" r:id="rId15"/>
    <p:sldId id="430" r:id="rId16"/>
    <p:sldId id="431" r:id="rId17"/>
    <p:sldId id="428" r:id="rId18"/>
    <p:sldId id="432" r:id="rId19"/>
    <p:sldId id="416" r:id="rId20"/>
    <p:sldId id="436" r:id="rId21"/>
    <p:sldId id="437" r:id="rId22"/>
    <p:sldId id="438" r:id="rId23"/>
    <p:sldId id="439" r:id="rId24"/>
    <p:sldId id="447" r:id="rId25"/>
    <p:sldId id="448" r:id="rId26"/>
    <p:sldId id="440" r:id="rId27"/>
    <p:sldId id="441" r:id="rId28"/>
    <p:sldId id="442" r:id="rId29"/>
    <p:sldId id="414" r:id="rId30"/>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CCC981C-0B7C-4712-B62F-B9543961F32A}">
          <p14:sldIdLst>
            <p14:sldId id="382"/>
            <p14:sldId id="415"/>
            <p14:sldId id="401"/>
            <p14:sldId id="422"/>
            <p14:sldId id="433"/>
            <p14:sldId id="423"/>
            <p14:sldId id="434"/>
            <p14:sldId id="424"/>
            <p14:sldId id="449"/>
            <p14:sldId id="425"/>
            <p14:sldId id="426"/>
            <p14:sldId id="427"/>
            <p14:sldId id="435"/>
            <p14:sldId id="429"/>
            <p14:sldId id="430"/>
            <p14:sldId id="431"/>
            <p14:sldId id="428"/>
            <p14:sldId id="432"/>
            <p14:sldId id="416"/>
            <p14:sldId id="436"/>
            <p14:sldId id="437"/>
            <p14:sldId id="438"/>
            <p14:sldId id="439"/>
            <p14:sldId id="447"/>
            <p14:sldId id="448"/>
            <p14:sldId id="440"/>
            <p14:sldId id="441"/>
            <p14:sldId id="442"/>
          </p14:sldIdLst>
        </p14:section>
        <p14:section name="Untitled Section" id="{626CD4BC-F5F7-44C3-953A-EB30E325E959}">
          <p14:sldIdLst>
            <p14:sldId id="41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2710FC-6DA0-4B84-A8A9-66BBB5DAA100}" v="36" dt="2024-03-08T20:59:20.7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36" autoAdjust="0"/>
    <p:restoredTop sz="75424" autoAdjust="0"/>
  </p:normalViewPr>
  <p:slideViewPr>
    <p:cSldViewPr snapToGrid="0">
      <p:cViewPr varScale="1">
        <p:scale>
          <a:sx n="80" d="100"/>
          <a:sy n="80" d="100"/>
        </p:scale>
        <p:origin x="27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F8C5154B-2859-4A98-A2E2-64D601E8B3EB}" type="datetimeFigureOut">
              <a:rPr lang="en-US" smtClean="0"/>
              <a:t>3/15/2024</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8DD3A7C9-A238-422E-8B3F-F286236C02A4}" type="slidenum">
              <a:rPr lang="en-US" smtClean="0"/>
              <a:t>‹#›</a:t>
            </a:fld>
            <a:endParaRPr lang="en-US"/>
          </a:p>
        </p:txBody>
      </p:sp>
    </p:spTree>
    <p:extLst>
      <p:ext uri="{BB962C8B-B14F-4D97-AF65-F5344CB8AC3E}">
        <p14:creationId xmlns:p14="http://schemas.microsoft.com/office/powerpoint/2010/main" val="4007811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My name is Lewis McIntyre.  I am going to talk to you about the axis of symmetry of the Lorentz Transform. What axis of symmetry, you say?  Well … let’s get into it.</a:t>
            </a:r>
            <a:endParaRPr lang="en-US"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DA1FA87-72BC-42B6-A36D-0CB87CF64D1E}" type="slidenum">
              <a:rPr lang="en-US" smtClean="0"/>
              <a:t>1</a:t>
            </a:fld>
            <a:endParaRPr lang="en-US"/>
          </a:p>
        </p:txBody>
      </p:sp>
    </p:spTree>
    <p:extLst>
      <p:ext uri="{BB962C8B-B14F-4D97-AF65-F5344CB8AC3E}">
        <p14:creationId xmlns:p14="http://schemas.microsoft.com/office/powerpoint/2010/main" val="1609101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we recognize the trigonometric beta function as the trig identity for the tangent of one half the velocity angle beta.</a:t>
            </a:r>
            <a:endParaRPr lang="en-US" i="0" dirty="0"/>
          </a:p>
          <a:p>
            <a:endParaRPr lang="en-US" i="0" dirty="0"/>
          </a:p>
          <a:p>
            <a:endParaRPr lang="en-US" i="0" dirty="0"/>
          </a:p>
        </p:txBody>
      </p:sp>
      <p:sp>
        <p:nvSpPr>
          <p:cNvPr id="4" name="Slide Number Placeholder 3"/>
          <p:cNvSpPr>
            <a:spLocks noGrp="1"/>
          </p:cNvSpPr>
          <p:nvPr>
            <p:ph type="sldNum" sz="quarter" idx="5"/>
          </p:nvPr>
        </p:nvSpPr>
        <p:spPr/>
        <p:txBody>
          <a:bodyPr/>
          <a:lstStyle/>
          <a:p>
            <a:fld id="{8DD3A7C9-A238-422E-8B3F-F286236C02A4}" type="slidenum">
              <a:rPr lang="en-US" smtClean="0"/>
              <a:t>10</a:t>
            </a:fld>
            <a:endParaRPr lang="en-US"/>
          </a:p>
        </p:txBody>
      </p:sp>
    </p:spTree>
    <p:extLst>
      <p:ext uri="{BB962C8B-B14F-4D97-AF65-F5344CB8AC3E}">
        <p14:creationId xmlns:p14="http://schemas.microsoft.com/office/powerpoint/2010/main" val="447699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a:p>
            <a:r>
              <a:rPr lang="en-US" i="0" dirty="0"/>
              <a:t>Next, we do the Lorentz transform for </a:t>
            </a:r>
            <a:r>
              <a:rPr lang="en-US" i="1" dirty="0"/>
              <a:t>x</a:t>
            </a:r>
            <a:r>
              <a:rPr lang="en-US" i="1" baseline="-25000" dirty="0"/>
              <a:t>1</a:t>
            </a:r>
            <a:r>
              <a:rPr lang="en-US" i="0" baseline="0" dirty="0"/>
              <a:t>, using the value we just determined for </a:t>
            </a:r>
            <a:r>
              <a:rPr lang="en-US" i="1" baseline="0" dirty="0"/>
              <a:t>x</a:t>
            </a:r>
            <a:r>
              <a:rPr lang="en-US" i="1" baseline="-25000" dirty="0"/>
              <a:t>0</a:t>
            </a:r>
            <a:r>
              <a:rPr lang="en-US" i="0" baseline="0" dirty="0"/>
              <a:t> and determine that </a:t>
            </a:r>
            <a:r>
              <a:rPr lang="en-US" i="1" baseline="0" dirty="0"/>
              <a:t>x</a:t>
            </a:r>
            <a:r>
              <a:rPr lang="en-US" i="1" baseline="-25000" dirty="0"/>
              <a:t>1</a:t>
            </a:r>
            <a:r>
              <a:rPr lang="en-US" i="0" baseline="0" dirty="0"/>
              <a:t> is equal and opposite to </a:t>
            </a:r>
            <a:r>
              <a:rPr lang="en-US" i="1" baseline="0" dirty="0"/>
              <a:t>x</a:t>
            </a:r>
            <a:r>
              <a:rPr lang="en-US" i="1" baseline="-25000" dirty="0"/>
              <a:t>0</a:t>
            </a:r>
            <a:r>
              <a:rPr lang="en-US" i="0" baseline="0" dirty="0"/>
              <a:t>.</a:t>
            </a:r>
            <a:endParaRPr lang="en-US" i="0" dirty="0"/>
          </a:p>
        </p:txBody>
      </p:sp>
      <p:sp>
        <p:nvSpPr>
          <p:cNvPr id="4" name="Slide Number Placeholder 3"/>
          <p:cNvSpPr>
            <a:spLocks noGrp="1"/>
          </p:cNvSpPr>
          <p:nvPr>
            <p:ph type="sldNum" sz="quarter" idx="5"/>
          </p:nvPr>
        </p:nvSpPr>
        <p:spPr/>
        <p:txBody>
          <a:bodyPr/>
          <a:lstStyle/>
          <a:p>
            <a:fld id="{8DD3A7C9-A238-422E-8B3F-F286236C02A4}" type="slidenum">
              <a:rPr lang="en-US" smtClean="0"/>
              <a:t>11</a:t>
            </a:fld>
            <a:endParaRPr lang="en-US"/>
          </a:p>
        </p:txBody>
      </p:sp>
    </p:spTree>
    <p:extLst>
      <p:ext uri="{BB962C8B-B14F-4D97-AF65-F5344CB8AC3E}">
        <p14:creationId xmlns:p14="http://schemas.microsoft.com/office/powerpoint/2010/main" val="962768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We can then see that if we locate identical times on both time axes, the resulting x values are equal to the time multiplied by the tangent of beta over 2, with opposite signs.  </a:t>
            </a:r>
          </a:p>
        </p:txBody>
      </p:sp>
      <p:sp>
        <p:nvSpPr>
          <p:cNvPr id="4" name="Slide Number Placeholder 3"/>
          <p:cNvSpPr>
            <a:spLocks noGrp="1"/>
          </p:cNvSpPr>
          <p:nvPr>
            <p:ph type="sldNum" sz="quarter" idx="5"/>
          </p:nvPr>
        </p:nvSpPr>
        <p:spPr/>
        <p:txBody>
          <a:bodyPr/>
          <a:lstStyle/>
          <a:p>
            <a:fld id="{8DD3A7C9-A238-422E-8B3F-F286236C02A4}" type="slidenum">
              <a:rPr lang="en-US" smtClean="0"/>
              <a:t>12</a:t>
            </a:fld>
            <a:endParaRPr lang="en-US"/>
          </a:p>
        </p:txBody>
      </p:sp>
    </p:spTree>
    <p:extLst>
      <p:ext uri="{BB962C8B-B14F-4D97-AF65-F5344CB8AC3E}">
        <p14:creationId xmlns:p14="http://schemas.microsoft.com/office/powerpoint/2010/main" val="1496102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Now let me show you how to use the axis of symmetry to solve the generalized Lorentz Transform with arbitrary values of x</a:t>
            </a:r>
          </a:p>
        </p:txBody>
      </p:sp>
      <p:sp>
        <p:nvSpPr>
          <p:cNvPr id="4" name="Slide Number Placeholder 3"/>
          <p:cNvSpPr>
            <a:spLocks noGrp="1"/>
          </p:cNvSpPr>
          <p:nvPr>
            <p:ph type="sldNum" sz="quarter" idx="5"/>
          </p:nvPr>
        </p:nvSpPr>
        <p:spPr/>
        <p:txBody>
          <a:bodyPr/>
          <a:lstStyle/>
          <a:p>
            <a:fld id="{ADA1FA87-72BC-42B6-A36D-0CB87CF64D1E}" type="slidenum">
              <a:rPr lang="en-US" smtClean="0"/>
              <a:t>13</a:t>
            </a:fld>
            <a:endParaRPr lang="en-US"/>
          </a:p>
        </p:txBody>
      </p:sp>
    </p:spTree>
    <p:extLst>
      <p:ext uri="{BB962C8B-B14F-4D97-AF65-F5344CB8AC3E}">
        <p14:creationId xmlns:p14="http://schemas.microsoft.com/office/powerpoint/2010/main" val="198440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We now draw a timeline through the S</a:t>
            </a:r>
            <a:r>
              <a:rPr lang="en-US" i="0" baseline="-25000" dirty="0"/>
              <a:t>0</a:t>
            </a:r>
            <a:r>
              <a:rPr lang="en-US" i="0" baseline="0" dirty="0"/>
              <a:t> measurement A, parallel to the </a:t>
            </a:r>
            <a:r>
              <a:rPr lang="en-US" i="1" baseline="0" dirty="0"/>
              <a:t>ct</a:t>
            </a:r>
            <a:r>
              <a:rPr lang="en-US" i="1" baseline="-25000" dirty="0"/>
              <a:t>0</a:t>
            </a:r>
            <a:r>
              <a:rPr lang="en-US" i="0" baseline="0" dirty="0"/>
              <a:t> timeline to intersect the axis of symmetry at  a new O</a:t>
            </a:r>
            <a:endParaRPr lang="en-US" i="0" dirty="0"/>
          </a:p>
        </p:txBody>
      </p:sp>
      <p:sp>
        <p:nvSpPr>
          <p:cNvPr id="4" name="Slide Number Placeholder 3"/>
          <p:cNvSpPr>
            <a:spLocks noGrp="1"/>
          </p:cNvSpPr>
          <p:nvPr>
            <p:ph type="sldNum" sz="quarter" idx="5"/>
          </p:nvPr>
        </p:nvSpPr>
        <p:spPr/>
        <p:txBody>
          <a:bodyPr/>
          <a:lstStyle/>
          <a:p>
            <a:fld id="{8DD3A7C9-A238-422E-8B3F-F286236C02A4}" type="slidenum">
              <a:rPr lang="en-US" smtClean="0"/>
              <a:t>14</a:t>
            </a:fld>
            <a:endParaRPr lang="en-US"/>
          </a:p>
        </p:txBody>
      </p:sp>
    </p:spTree>
    <p:extLst>
      <p:ext uri="{BB962C8B-B14F-4D97-AF65-F5344CB8AC3E}">
        <p14:creationId xmlns:p14="http://schemas.microsoft.com/office/powerpoint/2010/main" val="1168375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Next, we add an offset </a:t>
            </a:r>
            <a:r>
              <a:rPr lang="en-US" i="1" dirty="0"/>
              <a:t>x</a:t>
            </a:r>
            <a:r>
              <a:rPr lang="en-US" i="1" baseline="-25000" dirty="0"/>
              <a:t>1</a:t>
            </a:r>
            <a:r>
              <a:rPr lang="en-US" i="0" baseline="0" dirty="0"/>
              <a:t> equal to minus </a:t>
            </a:r>
            <a:r>
              <a:rPr lang="en-US" i="1" baseline="0" dirty="0"/>
              <a:t>x</a:t>
            </a:r>
            <a:r>
              <a:rPr lang="en-US" i="1" baseline="-25000" dirty="0"/>
              <a:t>0</a:t>
            </a:r>
            <a:r>
              <a:rPr lang="en-US" i="0" baseline="0" dirty="0"/>
              <a:t>.</a:t>
            </a:r>
            <a:r>
              <a:rPr lang="en-US" i="0" dirty="0"/>
              <a:t>  </a:t>
            </a:r>
          </a:p>
        </p:txBody>
      </p:sp>
      <p:sp>
        <p:nvSpPr>
          <p:cNvPr id="4" name="Slide Number Placeholder 3"/>
          <p:cNvSpPr>
            <a:spLocks noGrp="1"/>
          </p:cNvSpPr>
          <p:nvPr>
            <p:ph type="sldNum" sz="quarter" idx="5"/>
          </p:nvPr>
        </p:nvSpPr>
        <p:spPr/>
        <p:txBody>
          <a:bodyPr/>
          <a:lstStyle/>
          <a:p>
            <a:fld id="{8DD3A7C9-A238-422E-8B3F-F286236C02A4}" type="slidenum">
              <a:rPr lang="en-US" smtClean="0"/>
              <a:t>15</a:t>
            </a:fld>
            <a:endParaRPr lang="en-US"/>
          </a:p>
        </p:txBody>
      </p:sp>
    </p:spTree>
    <p:extLst>
      <p:ext uri="{BB962C8B-B14F-4D97-AF65-F5344CB8AC3E}">
        <p14:creationId xmlns:p14="http://schemas.microsoft.com/office/powerpoint/2010/main" val="2830162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We extend the offset timeline in S</a:t>
            </a:r>
            <a:r>
              <a:rPr lang="en-US" i="0" baseline="-25000" dirty="0"/>
              <a:t>1</a:t>
            </a:r>
            <a:r>
              <a:rPr lang="en-US" i="0" baseline="0" dirty="0"/>
              <a:t> through x</a:t>
            </a:r>
            <a:r>
              <a:rPr lang="en-US" i="0" baseline="-25000" dirty="0"/>
              <a:t>1</a:t>
            </a:r>
            <a:r>
              <a:rPr lang="en-US" i="0" baseline="0" dirty="0"/>
              <a:t> to intercept the axis of symmetry, also at O</a:t>
            </a:r>
          </a:p>
          <a:p>
            <a:endParaRPr lang="en-US" i="0" baseline="0" dirty="0"/>
          </a:p>
          <a:p>
            <a:endParaRPr lang="en-US" i="0" dirty="0"/>
          </a:p>
        </p:txBody>
      </p:sp>
      <p:sp>
        <p:nvSpPr>
          <p:cNvPr id="4" name="Slide Number Placeholder 3"/>
          <p:cNvSpPr>
            <a:spLocks noGrp="1"/>
          </p:cNvSpPr>
          <p:nvPr>
            <p:ph type="sldNum" sz="quarter" idx="5"/>
          </p:nvPr>
        </p:nvSpPr>
        <p:spPr/>
        <p:txBody>
          <a:bodyPr/>
          <a:lstStyle/>
          <a:p>
            <a:fld id="{8DD3A7C9-A238-422E-8B3F-F286236C02A4}" type="slidenum">
              <a:rPr lang="en-US" smtClean="0"/>
              <a:t>16</a:t>
            </a:fld>
            <a:endParaRPr lang="en-US"/>
          </a:p>
        </p:txBody>
      </p:sp>
    </p:spTree>
    <p:extLst>
      <p:ext uri="{BB962C8B-B14F-4D97-AF65-F5344CB8AC3E}">
        <p14:creationId xmlns:p14="http://schemas.microsoft.com/office/powerpoint/2010/main" val="2885725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We now construct the velocity triangle OAB, by extending the S</a:t>
            </a:r>
            <a:r>
              <a:rPr lang="en-US" i="0" baseline="-25000" dirty="0"/>
              <a:t>0 </a:t>
            </a:r>
            <a:r>
              <a:rPr lang="en-US" i="0" baseline="0" dirty="0"/>
              <a:t> x axis from A to intercept the offset timeline of S</a:t>
            </a:r>
            <a:r>
              <a:rPr lang="en-US" i="0" baseline="-25000" dirty="0"/>
              <a:t>1</a:t>
            </a:r>
            <a:r>
              <a:rPr lang="en-US" i="0" baseline="0" dirty="0"/>
              <a:t> at B, then rotating BA normal to the S</a:t>
            </a:r>
            <a:r>
              <a:rPr lang="en-US" i="0" baseline="-25000" dirty="0"/>
              <a:t>1 </a:t>
            </a:r>
            <a:r>
              <a:rPr lang="en-US" i="0" baseline="0" dirty="0"/>
              <a:t>timeline to locate C</a:t>
            </a:r>
            <a:r>
              <a:rPr lang="en-US" i="0" dirty="0"/>
              <a:t>.  </a:t>
            </a:r>
          </a:p>
        </p:txBody>
      </p:sp>
      <p:sp>
        <p:nvSpPr>
          <p:cNvPr id="4" name="Slide Number Placeholder 3"/>
          <p:cNvSpPr>
            <a:spLocks noGrp="1"/>
          </p:cNvSpPr>
          <p:nvPr>
            <p:ph type="sldNum" sz="quarter" idx="5"/>
          </p:nvPr>
        </p:nvSpPr>
        <p:spPr/>
        <p:txBody>
          <a:bodyPr/>
          <a:lstStyle/>
          <a:p>
            <a:fld id="{8DD3A7C9-A238-422E-8B3F-F286236C02A4}" type="slidenum">
              <a:rPr lang="en-US" smtClean="0"/>
              <a:t>17</a:t>
            </a:fld>
            <a:endParaRPr lang="en-US"/>
          </a:p>
        </p:txBody>
      </p:sp>
    </p:spTree>
    <p:extLst>
      <p:ext uri="{BB962C8B-B14F-4D97-AF65-F5344CB8AC3E}">
        <p14:creationId xmlns:p14="http://schemas.microsoft.com/office/powerpoint/2010/main" val="3299585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Finally, we subtract the </a:t>
            </a:r>
            <a:r>
              <a:rPr lang="en-US" i="1" dirty="0"/>
              <a:t>ct</a:t>
            </a:r>
            <a:r>
              <a:rPr lang="en-US" i="1" baseline="-25000" dirty="0"/>
              <a:t>0</a:t>
            </a:r>
            <a:r>
              <a:rPr lang="en-US" i="0" baseline="0" dirty="0"/>
              <a:t> and </a:t>
            </a:r>
            <a:r>
              <a:rPr lang="en-US" i="1" baseline="0" dirty="0"/>
              <a:t>x</a:t>
            </a:r>
            <a:r>
              <a:rPr lang="en-US" i="1" baseline="-25000" dirty="0"/>
              <a:t>1</a:t>
            </a:r>
            <a:r>
              <a:rPr lang="en-US" i="0" baseline="0" dirty="0"/>
              <a:t> offsets from OB and BC to obtain the Lorentz transform of A in S</a:t>
            </a:r>
            <a:r>
              <a:rPr lang="en-US" i="0" baseline="-25000" dirty="0"/>
              <a:t>1 </a:t>
            </a:r>
            <a:r>
              <a:rPr lang="en-US" i="0" baseline="0" dirty="0"/>
              <a:t>at C. The axis of symmetry allows the construction of velocity triangle from any reference frame by setting a </a:t>
            </a:r>
            <a:r>
              <a:rPr lang="en-US" i="1" baseline="0" dirty="0"/>
              <a:t>x </a:t>
            </a:r>
            <a:r>
              <a:rPr lang="en-US" i="0" baseline="0" dirty="0"/>
              <a:t>offset in the target reference frame S</a:t>
            </a:r>
            <a:r>
              <a:rPr lang="en-US" i="0" baseline="-25000" dirty="0"/>
              <a:t>1</a:t>
            </a:r>
            <a:r>
              <a:rPr lang="en-US" i="0" baseline="0" dirty="0"/>
              <a:t>, and establishing a timeline through that point, to intersect with the axis of symmetry at O, to meet the timeline through A in S</a:t>
            </a:r>
            <a:r>
              <a:rPr lang="en-US" i="0" baseline="-25000" dirty="0"/>
              <a:t>0</a:t>
            </a:r>
            <a:r>
              <a:rPr lang="en-US" i="0" baseline="0" dirty="0"/>
              <a:t>,.  This sets up the velocity triangle OAB for arbitrary x, just as was done a proper S</a:t>
            </a:r>
            <a:r>
              <a:rPr lang="en-US" i="0" baseline="-25000" dirty="0"/>
              <a:t>0</a:t>
            </a:r>
            <a:r>
              <a:rPr lang="en-US" i="0" baseline="0" dirty="0"/>
              <a:t> with no x coordinate: Project OA  onto the offset timeline OB in S</a:t>
            </a:r>
            <a:r>
              <a:rPr lang="en-US" i="0" baseline="-25000" dirty="0"/>
              <a:t>1 </a:t>
            </a:r>
            <a:r>
              <a:rPr lang="en-US" i="0" baseline="0" dirty="0"/>
              <a:t>to obtain </a:t>
            </a:r>
            <a:r>
              <a:rPr lang="en-US" i="1" baseline="0" dirty="0"/>
              <a:t>ct</a:t>
            </a:r>
            <a:r>
              <a:rPr lang="en-US" i="1" baseline="-25000" dirty="0"/>
              <a:t>1</a:t>
            </a:r>
            <a:r>
              <a:rPr lang="en-US" i="0" baseline="0" dirty="0"/>
              <a:t>, and rotate AB to the S</a:t>
            </a:r>
            <a:r>
              <a:rPr lang="en-US" i="0" baseline="-25000" dirty="0"/>
              <a:t>1 </a:t>
            </a:r>
            <a:r>
              <a:rPr lang="en-US" i="0" baseline="0" dirty="0"/>
              <a:t>x-axis to locate x</a:t>
            </a:r>
            <a:r>
              <a:rPr lang="en-US" i="0" baseline="-25000" dirty="0"/>
              <a:t>1</a:t>
            </a:r>
            <a:r>
              <a:rPr lang="en-US" i="0" baseline="0" dirty="0"/>
              <a:t> at C, the Lorentz transform of A.</a:t>
            </a:r>
          </a:p>
        </p:txBody>
      </p:sp>
      <p:sp>
        <p:nvSpPr>
          <p:cNvPr id="4" name="Slide Number Placeholder 3"/>
          <p:cNvSpPr>
            <a:spLocks noGrp="1"/>
          </p:cNvSpPr>
          <p:nvPr>
            <p:ph type="sldNum" sz="quarter" idx="5"/>
          </p:nvPr>
        </p:nvSpPr>
        <p:spPr/>
        <p:txBody>
          <a:bodyPr/>
          <a:lstStyle/>
          <a:p>
            <a:fld id="{8DD3A7C9-A238-422E-8B3F-F286236C02A4}" type="slidenum">
              <a:rPr lang="en-US" smtClean="0"/>
              <a:t>18</a:t>
            </a:fld>
            <a:endParaRPr lang="en-US"/>
          </a:p>
        </p:txBody>
      </p:sp>
    </p:spTree>
    <p:extLst>
      <p:ext uri="{BB962C8B-B14F-4D97-AF65-F5344CB8AC3E}">
        <p14:creationId xmlns:p14="http://schemas.microsoft.com/office/powerpoint/2010/main" val="4219840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Now, I am going to show you a shortcut solution.</a:t>
            </a:r>
            <a:endParaRPr lang="en-US"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DA1FA87-72BC-42B6-A36D-0CB87CF64D1E}" type="slidenum">
              <a:rPr lang="en-US" smtClean="0"/>
              <a:t>19</a:t>
            </a:fld>
            <a:endParaRPr lang="en-US"/>
          </a:p>
        </p:txBody>
      </p:sp>
    </p:spTree>
    <p:extLst>
      <p:ext uri="{BB962C8B-B14F-4D97-AF65-F5344CB8AC3E}">
        <p14:creationId xmlns:p14="http://schemas.microsoft.com/office/powerpoint/2010/main" val="61286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My previous talks here have discussed the trigonometric, graphical solution for the Lorentz Transform that I call the velocity triangle</a:t>
            </a:r>
            <a:endParaRPr lang="en-US"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DA1FA87-72BC-42B6-A36D-0CB87CF64D1E}" type="slidenum">
              <a:rPr lang="en-US" smtClean="0"/>
              <a:t>2</a:t>
            </a:fld>
            <a:endParaRPr lang="en-US"/>
          </a:p>
        </p:txBody>
      </p:sp>
    </p:spTree>
    <p:extLst>
      <p:ext uri="{BB962C8B-B14F-4D97-AF65-F5344CB8AC3E}">
        <p14:creationId xmlns:p14="http://schemas.microsoft.com/office/powerpoint/2010/main" val="918003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What I just showed you is certainly a solution but involves a lot of graphic overhead.</a:t>
            </a:r>
            <a:r>
              <a:rPr lang="en-US" i="0" baseline="0" dirty="0"/>
              <a:t> Let’s look at bisecting angle ABC, also equal to beta, instead of AOB.</a:t>
            </a:r>
            <a:endParaRPr lang="en-US" i="0" dirty="0"/>
          </a:p>
        </p:txBody>
      </p:sp>
      <p:sp>
        <p:nvSpPr>
          <p:cNvPr id="4" name="Slide Number Placeholder 3"/>
          <p:cNvSpPr>
            <a:spLocks noGrp="1"/>
          </p:cNvSpPr>
          <p:nvPr>
            <p:ph type="sldNum" sz="quarter" idx="5"/>
          </p:nvPr>
        </p:nvSpPr>
        <p:spPr/>
        <p:txBody>
          <a:bodyPr/>
          <a:lstStyle/>
          <a:p>
            <a:fld id="{8DD3A7C9-A238-422E-8B3F-F286236C02A4}" type="slidenum">
              <a:rPr lang="en-US" smtClean="0"/>
              <a:t>20</a:t>
            </a:fld>
            <a:endParaRPr lang="en-US"/>
          </a:p>
        </p:txBody>
      </p:sp>
    </p:spTree>
    <p:extLst>
      <p:ext uri="{BB962C8B-B14F-4D97-AF65-F5344CB8AC3E}">
        <p14:creationId xmlns:p14="http://schemas.microsoft.com/office/powerpoint/2010/main" val="2997349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Locate </a:t>
            </a:r>
            <a:r>
              <a:rPr lang="en-US" sz="1200" i="1" dirty="0">
                <a:latin typeface="Times New Roman" panose="02020603050405020304" pitchFamily="18" charset="0"/>
                <a:cs typeface="Times New Roman" panose="02020603050405020304" pitchFamily="18" charset="0"/>
              </a:rPr>
              <a:t>ct</a:t>
            </a:r>
            <a:r>
              <a:rPr lang="en-US" sz="1200" i="1" baseline="-25000" dirty="0">
                <a:latin typeface="Times New Roman" panose="02020603050405020304" pitchFamily="18" charset="0"/>
                <a:cs typeface="Times New Roman" panose="02020603050405020304" pitchFamily="18" charset="0"/>
              </a:rPr>
              <a:t>1</a:t>
            </a:r>
            <a:r>
              <a:rPr lang="en-US" sz="1200" i="1" dirty="0">
                <a:latin typeface="Times New Roman" panose="02020603050405020304" pitchFamily="18" charset="0"/>
                <a:cs typeface="Times New Roman" panose="02020603050405020304" pitchFamily="18" charset="0"/>
              </a:rPr>
              <a:t>=ct</a:t>
            </a:r>
            <a:r>
              <a:rPr lang="en-US" sz="1200" i="1" baseline="-25000" dirty="0">
                <a:latin typeface="Times New Roman" panose="02020603050405020304" pitchFamily="18" charset="0"/>
                <a:cs typeface="Times New Roman" panose="02020603050405020304" pitchFamily="18" charset="0"/>
              </a:rPr>
              <a:t>0</a:t>
            </a:r>
            <a:r>
              <a:rPr lang="en-US" sz="1200" dirty="0">
                <a:latin typeface="Times New Roman" panose="02020603050405020304" pitchFamily="18" charset="0"/>
                <a:cs typeface="Times New Roman" panose="02020603050405020304" pitchFamily="18" charset="0"/>
              </a:rPr>
              <a:t>  on the S</a:t>
            </a:r>
            <a:r>
              <a:rPr lang="en-US" sz="1200" baseline="-25000" dirty="0">
                <a:latin typeface="Times New Roman" panose="02020603050405020304" pitchFamily="18" charset="0"/>
                <a:cs typeface="Times New Roman" panose="02020603050405020304" pitchFamily="18" charset="0"/>
              </a:rPr>
              <a:t>1 </a:t>
            </a:r>
            <a:r>
              <a:rPr lang="en-US" sz="1200" baseline="0" dirty="0">
                <a:latin typeface="Times New Roman" panose="02020603050405020304" pitchFamily="18" charset="0"/>
                <a:cs typeface="Times New Roman" panose="02020603050405020304" pitchFamily="18" charset="0"/>
              </a:rPr>
              <a:t>timeline</a:t>
            </a:r>
            <a:endParaRPr lang="en-US" i="0" baseline="0" dirty="0"/>
          </a:p>
        </p:txBody>
      </p:sp>
      <p:sp>
        <p:nvSpPr>
          <p:cNvPr id="4" name="Slide Number Placeholder 3"/>
          <p:cNvSpPr>
            <a:spLocks noGrp="1"/>
          </p:cNvSpPr>
          <p:nvPr>
            <p:ph type="sldNum" sz="quarter" idx="5"/>
          </p:nvPr>
        </p:nvSpPr>
        <p:spPr/>
        <p:txBody>
          <a:bodyPr/>
          <a:lstStyle/>
          <a:p>
            <a:fld id="{8DD3A7C9-A238-422E-8B3F-F286236C02A4}" type="slidenum">
              <a:rPr lang="en-US" smtClean="0"/>
              <a:t>21</a:t>
            </a:fld>
            <a:endParaRPr lang="en-US"/>
          </a:p>
        </p:txBody>
      </p:sp>
    </p:spTree>
    <p:extLst>
      <p:ext uri="{BB962C8B-B14F-4D97-AF65-F5344CB8AC3E}">
        <p14:creationId xmlns:p14="http://schemas.microsoft.com/office/powerpoint/2010/main" val="2440038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Erect a temporary </a:t>
            </a:r>
            <a:r>
              <a:rPr lang="en-US" i="1" dirty="0"/>
              <a:t>x</a:t>
            </a:r>
            <a:r>
              <a:rPr lang="en-US" i="1" baseline="-25000" dirty="0"/>
              <a:t>1</a:t>
            </a:r>
            <a:r>
              <a:rPr lang="en-US" i="1" baseline="0" dirty="0"/>
              <a:t> </a:t>
            </a:r>
            <a:r>
              <a:rPr lang="en-US" i="0" baseline="0" dirty="0"/>
              <a:t>axis at </a:t>
            </a:r>
            <a:r>
              <a:rPr lang="en-US" i="1" baseline="0" dirty="0"/>
              <a:t>ct</a:t>
            </a:r>
            <a:r>
              <a:rPr lang="en-US" i="1" baseline="-25000" dirty="0"/>
              <a:t>1</a:t>
            </a:r>
            <a:r>
              <a:rPr lang="en-US" i="0" baseline="0" dirty="0"/>
              <a:t>.</a:t>
            </a:r>
            <a:endParaRPr lang="en-US" i="0" dirty="0"/>
          </a:p>
        </p:txBody>
      </p:sp>
      <p:sp>
        <p:nvSpPr>
          <p:cNvPr id="4" name="Slide Number Placeholder 3"/>
          <p:cNvSpPr>
            <a:spLocks noGrp="1"/>
          </p:cNvSpPr>
          <p:nvPr>
            <p:ph type="sldNum" sz="quarter" idx="5"/>
          </p:nvPr>
        </p:nvSpPr>
        <p:spPr/>
        <p:txBody>
          <a:bodyPr/>
          <a:lstStyle/>
          <a:p>
            <a:fld id="{8DD3A7C9-A238-422E-8B3F-F286236C02A4}" type="slidenum">
              <a:rPr lang="en-US" smtClean="0"/>
              <a:t>22</a:t>
            </a:fld>
            <a:endParaRPr lang="en-US"/>
          </a:p>
        </p:txBody>
      </p:sp>
    </p:spTree>
    <p:extLst>
      <p:ext uri="{BB962C8B-B14F-4D97-AF65-F5344CB8AC3E}">
        <p14:creationId xmlns:p14="http://schemas.microsoft.com/office/powerpoint/2010/main" val="3776588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Proceed from A parallel to </a:t>
            </a:r>
            <a:r>
              <a:rPr lang="en-US" i="1" dirty="0"/>
              <a:t>ct</a:t>
            </a:r>
            <a:r>
              <a:rPr lang="en-US" i="1" baseline="-25000" dirty="0"/>
              <a:t>0</a:t>
            </a:r>
            <a:r>
              <a:rPr lang="en-US" i="0" baseline="0" dirty="0"/>
              <a:t> to intercept the </a:t>
            </a:r>
            <a:r>
              <a:rPr lang="en-US" i="1" baseline="0" dirty="0"/>
              <a:t>x</a:t>
            </a:r>
            <a:r>
              <a:rPr lang="en-US" i="1" baseline="-25000" dirty="0"/>
              <a:t>1</a:t>
            </a:r>
            <a:r>
              <a:rPr lang="en-US" i="0" baseline="0" dirty="0"/>
              <a:t> axis.</a:t>
            </a:r>
          </a:p>
        </p:txBody>
      </p:sp>
      <p:sp>
        <p:nvSpPr>
          <p:cNvPr id="4" name="Slide Number Placeholder 3"/>
          <p:cNvSpPr>
            <a:spLocks noGrp="1"/>
          </p:cNvSpPr>
          <p:nvPr>
            <p:ph type="sldNum" sz="quarter" idx="5"/>
          </p:nvPr>
        </p:nvSpPr>
        <p:spPr/>
        <p:txBody>
          <a:bodyPr/>
          <a:lstStyle/>
          <a:p>
            <a:fld id="{8DD3A7C9-A238-422E-8B3F-F286236C02A4}" type="slidenum">
              <a:rPr lang="en-US" smtClean="0"/>
              <a:t>23</a:t>
            </a:fld>
            <a:endParaRPr lang="en-US"/>
          </a:p>
        </p:txBody>
      </p:sp>
    </p:spTree>
    <p:extLst>
      <p:ext uri="{BB962C8B-B14F-4D97-AF65-F5344CB8AC3E}">
        <p14:creationId xmlns:p14="http://schemas.microsoft.com/office/powerpoint/2010/main" val="2156221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Then an equal distance parallel to the S</a:t>
            </a:r>
            <a:r>
              <a:rPr lang="en-US" i="0" baseline="-25000" dirty="0"/>
              <a:t>1 </a:t>
            </a:r>
            <a:r>
              <a:rPr lang="en-US" i="1" baseline="-25000" dirty="0"/>
              <a:t> </a:t>
            </a:r>
            <a:r>
              <a:rPr lang="en-US" i="0" baseline="0" dirty="0"/>
              <a:t>time axis to locate C, the Lorentz transform of A.  This certainly is a simpler and faster method.</a:t>
            </a:r>
          </a:p>
        </p:txBody>
      </p:sp>
      <p:sp>
        <p:nvSpPr>
          <p:cNvPr id="4" name="Slide Number Placeholder 3"/>
          <p:cNvSpPr>
            <a:spLocks noGrp="1"/>
          </p:cNvSpPr>
          <p:nvPr>
            <p:ph type="sldNum" sz="quarter" idx="5"/>
          </p:nvPr>
        </p:nvSpPr>
        <p:spPr/>
        <p:txBody>
          <a:bodyPr/>
          <a:lstStyle/>
          <a:p>
            <a:fld id="{8DD3A7C9-A238-422E-8B3F-F286236C02A4}" type="slidenum">
              <a:rPr lang="en-US" smtClean="0"/>
              <a:t>24</a:t>
            </a:fld>
            <a:endParaRPr lang="en-US"/>
          </a:p>
        </p:txBody>
      </p:sp>
    </p:spTree>
    <p:extLst>
      <p:ext uri="{BB962C8B-B14F-4D97-AF65-F5344CB8AC3E}">
        <p14:creationId xmlns:p14="http://schemas.microsoft.com/office/powerpoint/2010/main" val="1521972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This procedure easily solves for multiple simultaneous points in S</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a:t>
            </a:r>
            <a:endParaRPr lang="en-US"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DA1FA87-72BC-42B6-A36D-0CB87CF64D1E}" type="slidenum">
              <a:rPr lang="en-US" smtClean="0"/>
              <a:t>25</a:t>
            </a:fld>
            <a:endParaRPr lang="en-US"/>
          </a:p>
        </p:txBody>
      </p:sp>
    </p:spTree>
    <p:extLst>
      <p:ext uri="{BB962C8B-B14F-4D97-AF65-F5344CB8AC3E}">
        <p14:creationId xmlns:p14="http://schemas.microsoft.com/office/powerpoint/2010/main" val="4072494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Points with the same time coordinate in S</a:t>
            </a:r>
            <a:r>
              <a:rPr lang="en-US" i="0" baseline="-25000" dirty="0"/>
              <a:t>0</a:t>
            </a:r>
            <a:r>
              <a:rPr lang="en-US" i="1" baseline="-25000" dirty="0"/>
              <a:t> </a:t>
            </a:r>
            <a:r>
              <a:rPr lang="en-US" i="0" baseline="0" dirty="0"/>
              <a:t>are simultaneous in that reference frame…</a:t>
            </a:r>
          </a:p>
        </p:txBody>
      </p:sp>
      <p:sp>
        <p:nvSpPr>
          <p:cNvPr id="4" name="Slide Number Placeholder 3"/>
          <p:cNvSpPr>
            <a:spLocks noGrp="1"/>
          </p:cNvSpPr>
          <p:nvPr>
            <p:ph type="sldNum" sz="quarter" idx="5"/>
          </p:nvPr>
        </p:nvSpPr>
        <p:spPr/>
        <p:txBody>
          <a:bodyPr/>
          <a:lstStyle/>
          <a:p>
            <a:fld id="{8DD3A7C9-A238-422E-8B3F-F286236C02A4}" type="slidenum">
              <a:rPr lang="en-US" smtClean="0"/>
              <a:t>26</a:t>
            </a:fld>
            <a:endParaRPr lang="en-US"/>
          </a:p>
        </p:txBody>
      </p:sp>
    </p:spTree>
    <p:extLst>
      <p:ext uri="{BB962C8B-B14F-4D97-AF65-F5344CB8AC3E}">
        <p14:creationId xmlns:p14="http://schemas.microsoft.com/office/powerpoint/2010/main" val="2242648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But not simultaneous in S</a:t>
            </a:r>
            <a:r>
              <a:rPr lang="en-US" i="0" baseline="-25000" dirty="0"/>
              <a:t>1.  </a:t>
            </a:r>
            <a:r>
              <a:rPr lang="en-US" i="0" baseline="0" dirty="0"/>
              <a:t>Points to the right of the axis of symmetry in are observed later in S</a:t>
            </a:r>
            <a:r>
              <a:rPr lang="en-US" i="0" baseline="-25000" dirty="0"/>
              <a:t>1.</a:t>
            </a:r>
            <a:endParaRPr lang="en-US" i="0" baseline="0" dirty="0"/>
          </a:p>
        </p:txBody>
      </p:sp>
      <p:sp>
        <p:nvSpPr>
          <p:cNvPr id="4" name="Slide Number Placeholder 3"/>
          <p:cNvSpPr>
            <a:spLocks noGrp="1"/>
          </p:cNvSpPr>
          <p:nvPr>
            <p:ph type="sldNum" sz="quarter" idx="5"/>
          </p:nvPr>
        </p:nvSpPr>
        <p:spPr/>
        <p:txBody>
          <a:bodyPr/>
          <a:lstStyle/>
          <a:p>
            <a:fld id="{8DD3A7C9-A238-422E-8B3F-F286236C02A4}" type="slidenum">
              <a:rPr lang="en-US" smtClean="0"/>
              <a:t>27</a:t>
            </a:fld>
            <a:endParaRPr lang="en-US"/>
          </a:p>
        </p:txBody>
      </p:sp>
    </p:spTree>
    <p:extLst>
      <p:ext uri="{BB962C8B-B14F-4D97-AF65-F5344CB8AC3E}">
        <p14:creationId xmlns:p14="http://schemas.microsoft.com/office/powerpoint/2010/main" val="744220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point on the axis of symmetry will be observed at the same time in S</a:t>
            </a:r>
            <a:r>
              <a:rPr lang="en-US" i="0" baseline="-25000" dirty="0"/>
              <a:t>0</a:t>
            </a:r>
            <a:r>
              <a:rPr lang="en-US" i="0" baseline="0" dirty="0"/>
              <a:t> and S</a:t>
            </a:r>
            <a:r>
              <a:rPr lang="en-US" i="0" baseline="-25000" dirty="0"/>
              <a:t>1</a:t>
            </a:r>
            <a:r>
              <a:rPr lang="en-US" i="0" dirty="0"/>
              <a:t>, and points to the left of the axis of symmetry will be observed earlier in S</a:t>
            </a:r>
            <a:r>
              <a:rPr lang="en-US" i="0" baseline="-25000" dirty="0"/>
              <a:t>1</a:t>
            </a:r>
            <a:r>
              <a:rPr lang="en-US" i="0" baseline="0" dirty="0"/>
              <a:t>. The transformed points lie on a slope in S</a:t>
            </a:r>
            <a:r>
              <a:rPr lang="en-US" i="0" baseline="-25000" dirty="0"/>
              <a:t>1</a:t>
            </a:r>
            <a:r>
              <a:rPr lang="en-US" i="0" baseline="0" dirty="0"/>
              <a:t> equal to the sine of beta</a:t>
            </a:r>
          </a:p>
        </p:txBody>
      </p:sp>
      <p:sp>
        <p:nvSpPr>
          <p:cNvPr id="4" name="Slide Number Placeholder 3"/>
          <p:cNvSpPr>
            <a:spLocks noGrp="1"/>
          </p:cNvSpPr>
          <p:nvPr>
            <p:ph type="sldNum" sz="quarter" idx="5"/>
          </p:nvPr>
        </p:nvSpPr>
        <p:spPr/>
        <p:txBody>
          <a:bodyPr/>
          <a:lstStyle/>
          <a:p>
            <a:fld id="{8DD3A7C9-A238-422E-8B3F-F286236C02A4}" type="slidenum">
              <a:rPr lang="en-US" smtClean="0"/>
              <a:t>28</a:t>
            </a:fld>
            <a:endParaRPr lang="en-US"/>
          </a:p>
        </p:txBody>
      </p:sp>
    </p:spTree>
    <p:extLst>
      <p:ext uri="{BB962C8B-B14F-4D97-AF65-F5344CB8AC3E}">
        <p14:creationId xmlns:p14="http://schemas.microsoft.com/office/powerpoint/2010/main" val="2395720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hope you enjoyed this presentation, and perhaps learned some things you didn’t know about the Lorentz Transform and the Velocity Triangle.  If you want to learn more , read my book.  You can purchase it on Amazon, via my website shown, or even a signed copy from me, as I have a few copies </a:t>
            </a:r>
          </a:p>
        </p:txBody>
      </p:sp>
      <p:sp>
        <p:nvSpPr>
          <p:cNvPr id="4" name="Slide Number Placeholder 3"/>
          <p:cNvSpPr>
            <a:spLocks noGrp="1"/>
          </p:cNvSpPr>
          <p:nvPr>
            <p:ph type="sldNum" sz="quarter" idx="5"/>
          </p:nvPr>
        </p:nvSpPr>
        <p:spPr/>
        <p:txBody>
          <a:bodyPr/>
          <a:lstStyle/>
          <a:p>
            <a:fld id="{706FA6C2-41B6-476C-AED0-2B2EF9D28742}" type="slidenum">
              <a:rPr lang="en-US" smtClean="0"/>
              <a:t>29</a:t>
            </a:fld>
            <a:endParaRPr lang="en-US"/>
          </a:p>
        </p:txBody>
      </p:sp>
    </p:spTree>
    <p:extLst>
      <p:ext uri="{BB962C8B-B14F-4D97-AF65-F5344CB8AC3E}">
        <p14:creationId xmlns:p14="http://schemas.microsoft.com/office/powerpoint/2010/main" val="427379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Lorentz Transform is the basis for Special Relativity. It was derived in 1892 from the familiar Galilean Transform which simply relates measurements between two reference frames in relative motion, by applying unknown weights </a:t>
            </a:r>
            <a:r>
              <a:rPr lang="el-GR" sz="1200" dirty="0">
                <a:latin typeface="Times New Roman" panose="02020603050405020304" pitchFamily="18" charset="0"/>
                <a:cs typeface="Times New Roman" panose="02020603050405020304" pitchFamily="18" charset="0"/>
              </a:rPr>
              <a:t>α</a:t>
            </a:r>
            <a:r>
              <a:rPr lang="en-US" sz="1200" dirty="0">
                <a:latin typeface="Times New Roman" panose="02020603050405020304" pitchFamily="18" charset="0"/>
                <a:cs typeface="Times New Roman" panose="02020603050405020304" pitchFamily="18" charset="0"/>
              </a:rPr>
              <a:t>, </a:t>
            </a:r>
            <a:r>
              <a:rPr lang="el-GR" sz="1200" dirty="0">
                <a:latin typeface="Times New Roman" panose="02020603050405020304" pitchFamily="18" charset="0"/>
                <a:cs typeface="Times New Roman" panose="02020603050405020304" pitchFamily="18" charset="0"/>
              </a:rPr>
              <a:t>β</a:t>
            </a:r>
            <a:r>
              <a:rPr lang="en-US" sz="1200" dirty="0">
                <a:latin typeface="Times New Roman" panose="02020603050405020304" pitchFamily="18" charset="0"/>
                <a:cs typeface="Times New Roman" panose="02020603050405020304" pitchFamily="18" charset="0"/>
              </a:rPr>
              <a:t> and </a:t>
            </a:r>
            <a:r>
              <a:rPr lang="el-GR" sz="1200" dirty="0">
                <a:latin typeface="Times New Roman" panose="02020603050405020304" pitchFamily="18" charset="0"/>
                <a:cs typeface="Times New Roman" panose="02020603050405020304" pitchFamily="18" charset="0"/>
              </a:rPr>
              <a:t>γ</a:t>
            </a:r>
            <a:r>
              <a:rPr lang="en-US" sz="1200" dirty="0">
                <a:latin typeface="Times New Roman" panose="02020603050405020304" pitchFamily="18" charset="0"/>
                <a:cs typeface="Times New Roman" panose="02020603050405020304" pitchFamily="18" charset="0"/>
              </a:rPr>
              <a:t> so that both reference frames will measure the same speed of light. Solving for these unknown weights yields, after some messy algebra, the Lorentz Transform.  The Lorentz Transform is simple enough, but to date, n</a:t>
            </a:r>
            <a:r>
              <a:rPr lang="en-US" dirty="0"/>
              <a:t>o one has come up with a good graphical solution for it, or even a good explanation.  It is generally  explained that space is contracted and time is dilated by relative velocity, through some undefined process. However, both reference frames view the other’s space and time being contracted or dilated. </a:t>
            </a:r>
          </a:p>
        </p:txBody>
      </p:sp>
      <p:sp>
        <p:nvSpPr>
          <p:cNvPr id="4" name="Slide Number Placeholder 3"/>
          <p:cNvSpPr>
            <a:spLocks noGrp="1"/>
          </p:cNvSpPr>
          <p:nvPr>
            <p:ph type="sldNum" sz="quarter" idx="5"/>
          </p:nvPr>
        </p:nvSpPr>
        <p:spPr/>
        <p:txBody>
          <a:bodyPr/>
          <a:lstStyle/>
          <a:p>
            <a:fld id="{8DD3A7C9-A238-422E-8B3F-F286236C02A4}" type="slidenum">
              <a:rPr lang="en-US" smtClean="0"/>
              <a:t>3</a:t>
            </a:fld>
            <a:endParaRPr lang="en-US"/>
          </a:p>
        </p:txBody>
      </p:sp>
    </p:spTree>
    <p:extLst>
      <p:ext uri="{BB962C8B-B14F-4D97-AF65-F5344CB8AC3E}">
        <p14:creationId xmlns:p14="http://schemas.microsoft.com/office/powerpoint/2010/main" val="1661375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derived the velocity triangle which very clearly conceptualizes the Lorentz Transform, and shows that it is the observer’s measurement of an event in relative motion that is affected by relativistic Doppler shift, and not the event's time and space.  This simple paradigm shift makes the Special Theory suddenly much easier to understand.</a:t>
            </a:r>
          </a:p>
          <a:p>
            <a:endParaRPr lang="en-US" dirty="0"/>
          </a:p>
          <a:p>
            <a:r>
              <a:rPr lang="en-US" dirty="0"/>
              <a:t>The velocity triangle OAB, shown on the right, is based on the fact that all matter moves with a proper velocity equal to the speed of light, defining the direction of that travel as time.  Relative velocity disappears as an independent variable, becoming a projection of one body’s proper velocity </a:t>
            </a:r>
            <a:r>
              <a:rPr lang="en-US" i="1" dirty="0" err="1"/>
              <a:t>ct</a:t>
            </a:r>
            <a:r>
              <a:rPr lang="en-US" i="0" dirty="0"/>
              <a:t> onto time-varying components on the temporal axis OB and spatial axis  BC of another body moving in a different direction, through the Lorentz Transform.  The </a:t>
            </a:r>
            <a:r>
              <a:rPr lang="en-US" i="0" dirty="0" err="1"/>
              <a:t>Brehme</a:t>
            </a:r>
            <a:r>
              <a:rPr lang="en-US" i="0" dirty="0"/>
              <a:t> velocity angle beta defines that difference in direction between reference frames S</a:t>
            </a:r>
            <a:r>
              <a:rPr lang="en-US" i="0" baseline="-25000" dirty="0"/>
              <a:t>0 </a:t>
            </a:r>
            <a:r>
              <a:rPr lang="en-US" i="0" baseline="0" dirty="0"/>
              <a:t>and S</a:t>
            </a:r>
            <a:r>
              <a:rPr lang="en-US" i="0" baseline="-25000" dirty="0"/>
              <a:t>1</a:t>
            </a:r>
            <a:r>
              <a:rPr lang="en-US" i="0" baseline="0" dirty="0"/>
              <a:t>, </a:t>
            </a:r>
            <a:r>
              <a:rPr lang="en-US" i="0" dirty="0"/>
              <a:t>the sine of which equals v/c.  This allows the Lorentz transformation and Doppler shift to be written trigonometrically as shown.  The Lorentz transform simply equates the measurement of event A in S</a:t>
            </a:r>
            <a:r>
              <a:rPr lang="en-US" i="0" baseline="-25000" dirty="0"/>
              <a:t>0</a:t>
            </a:r>
            <a:r>
              <a:rPr lang="en-US" i="0" dirty="0"/>
              <a:t> to a measurement C in S</a:t>
            </a:r>
            <a:r>
              <a:rPr lang="en-US" i="0" baseline="-25000" dirty="0"/>
              <a:t>1</a:t>
            </a:r>
            <a:r>
              <a:rPr lang="en-US" i="0" dirty="0"/>
              <a:t>. </a:t>
            </a:r>
          </a:p>
          <a:p>
            <a:endParaRPr lang="en-US" i="0" dirty="0"/>
          </a:p>
        </p:txBody>
      </p:sp>
      <p:sp>
        <p:nvSpPr>
          <p:cNvPr id="4" name="Slide Number Placeholder 3"/>
          <p:cNvSpPr>
            <a:spLocks noGrp="1"/>
          </p:cNvSpPr>
          <p:nvPr>
            <p:ph type="sldNum" sz="quarter" idx="5"/>
          </p:nvPr>
        </p:nvSpPr>
        <p:spPr/>
        <p:txBody>
          <a:bodyPr/>
          <a:lstStyle/>
          <a:p>
            <a:fld id="{8DD3A7C9-A238-422E-8B3F-F286236C02A4}" type="slidenum">
              <a:rPr lang="en-US" smtClean="0"/>
              <a:t>4</a:t>
            </a:fld>
            <a:endParaRPr lang="en-US"/>
          </a:p>
        </p:txBody>
      </p:sp>
    </p:spTree>
    <p:extLst>
      <p:ext uri="{BB962C8B-B14F-4D97-AF65-F5344CB8AC3E}">
        <p14:creationId xmlns:p14="http://schemas.microsoft.com/office/powerpoint/2010/main" val="784559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There is only one problem:  the velocity triangle works only for proper events in one reference frame, events which have zero x components, which transform to trajectories x=</a:t>
            </a:r>
            <a:r>
              <a:rPr lang="en-US" i="0" dirty="0" err="1"/>
              <a:t>vt</a:t>
            </a:r>
            <a:r>
              <a:rPr lang="en-US" i="0" dirty="0"/>
              <a:t> in the other.  Why is this?</a:t>
            </a:r>
            <a:endParaRPr lang="en-US" dirty="0"/>
          </a:p>
        </p:txBody>
      </p:sp>
      <p:sp>
        <p:nvSpPr>
          <p:cNvPr id="4" name="Slide Number Placeholder 3"/>
          <p:cNvSpPr>
            <a:spLocks noGrp="1"/>
          </p:cNvSpPr>
          <p:nvPr>
            <p:ph type="sldNum" sz="quarter" idx="5"/>
          </p:nvPr>
        </p:nvSpPr>
        <p:spPr/>
        <p:txBody>
          <a:bodyPr/>
          <a:lstStyle/>
          <a:p>
            <a:fld id="{ADA1FA87-72BC-42B6-A36D-0CB87CF64D1E}" type="slidenum">
              <a:rPr lang="en-US" smtClean="0"/>
              <a:t>5</a:t>
            </a:fld>
            <a:endParaRPr lang="en-US"/>
          </a:p>
        </p:txBody>
      </p:sp>
    </p:spTree>
    <p:extLst>
      <p:ext uri="{BB962C8B-B14F-4D97-AF65-F5344CB8AC3E}">
        <p14:creationId xmlns:p14="http://schemas.microsoft.com/office/powerpoint/2010/main" val="3283054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is that the velocity triangle requires one point with common time </a:t>
            </a:r>
            <a:r>
              <a:rPr lang="en-US" i="0" dirty="0"/>
              <a:t>in both reference frames. O satisfies this because at t=0, the two reference frames are collocated with </a:t>
            </a:r>
            <a:r>
              <a:rPr lang="en-US" i="1" dirty="0"/>
              <a:t>x=0.  </a:t>
            </a:r>
            <a:r>
              <a:rPr lang="en-US" i="0" dirty="0"/>
              <a:t>With an x offset, this is no longer true, as shown at O’</a:t>
            </a:r>
          </a:p>
          <a:p>
            <a:endParaRPr lang="en-US" i="0" dirty="0"/>
          </a:p>
          <a:p>
            <a:endParaRPr lang="en-US" i="0" dirty="0"/>
          </a:p>
          <a:p>
            <a:endParaRPr lang="en-US" i="0" dirty="0"/>
          </a:p>
        </p:txBody>
      </p:sp>
      <p:sp>
        <p:nvSpPr>
          <p:cNvPr id="4" name="Slide Number Placeholder 3"/>
          <p:cNvSpPr>
            <a:spLocks noGrp="1"/>
          </p:cNvSpPr>
          <p:nvPr>
            <p:ph type="sldNum" sz="quarter" idx="5"/>
          </p:nvPr>
        </p:nvSpPr>
        <p:spPr/>
        <p:txBody>
          <a:bodyPr/>
          <a:lstStyle/>
          <a:p>
            <a:fld id="{8DD3A7C9-A238-422E-8B3F-F286236C02A4}" type="slidenum">
              <a:rPr lang="en-US" smtClean="0"/>
              <a:t>6</a:t>
            </a:fld>
            <a:endParaRPr lang="en-US"/>
          </a:p>
        </p:txBody>
      </p:sp>
    </p:spTree>
    <p:extLst>
      <p:ext uri="{BB962C8B-B14F-4D97-AF65-F5344CB8AC3E}">
        <p14:creationId xmlns:p14="http://schemas.microsoft.com/office/powerpoint/2010/main" val="578927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So what is the solution? The answer lies in the axis of symmetry for the Lorentz Transform, something that I have discovered.</a:t>
            </a:r>
          </a:p>
        </p:txBody>
      </p:sp>
      <p:sp>
        <p:nvSpPr>
          <p:cNvPr id="4" name="Slide Number Placeholder 3"/>
          <p:cNvSpPr>
            <a:spLocks noGrp="1"/>
          </p:cNvSpPr>
          <p:nvPr>
            <p:ph type="sldNum" sz="quarter" idx="5"/>
          </p:nvPr>
        </p:nvSpPr>
        <p:spPr/>
        <p:txBody>
          <a:bodyPr/>
          <a:lstStyle/>
          <a:p>
            <a:fld id="{ADA1FA87-72BC-42B6-A36D-0CB87CF64D1E}" type="slidenum">
              <a:rPr lang="en-US" smtClean="0"/>
              <a:t>7</a:t>
            </a:fld>
            <a:endParaRPr lang="en-US"/>
          </a:p>
        </p:txBody>
      </p:sp>
    </p:spTree>
    <p:extLst>
      <p:ext uri="{BB962C8B-B14F-4D97-AF65-F5344CB8AC3E}">
        <p14:creationId xmlns:p14="http://schemas.microsoft.com/office/powerpoint/2010/main" val="3784839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want to identify points in S</a:t>
            </a:r>
            <a:r>
              <a:rPr lang="en-US" baseline="-25000" dirty="0"/>
              <a:t>0</a:t>
            </a:r>
            <a:r>
              <a:rPr lang="en-US" baseline="0" dirty="0"/>
              <a:t> that transform to identical times in S</a:t>
            </a:r>
            <a:r>
              <a:rPr lang="en-US" baseline="-25000" dirty="0"/>
              <a:t>1</a:t>
            </a:r>
            <a:r>
              <a:rPr lang="en-US" i="1" baseline="0" dirty="0"/>
              <a:t>.  </a:t>
            </a:r>
            <a:r>
              <a:rPr lang="en-US" i="0" baseline="0" dirty="0"/>
              <a:t>We take the Lorentz transform for </a:t>
            </a:r>
            <a:r>
              <a:rPr lang="en-US" i="1" baseline="0" dirty="0"/>
              <a:t>ct</a:t>
            </a:r>
            <a:r>
              <a:rPr lang="en-US" i="1" baseline="-25000" dirty="0"/>
              <a:t>1 </a:t>
            </a:r>
            <a:r>
              <a:rPr lang="en-US" i="0" baseline="0" dirty="0"/>
              <a:t>and set the result equal to  </a:t>
            </a:r>
            <a:r>
              <a:rPr lang="en-US" i="1" baseline="0" dirty="0"/>
              <a:t>ct</a:t>
            </a:r>
            <a:r>
              <a:rPr lang="en-US" i="1" baseline="-25000" dirty="0"/>
              <a:t>0 </a:t>
            </a:r>
            <a:r>
              <a:rPr lang="en-US" i="1" baseline="0" dirty="0"/>
              <a:t>, </a:t>
            </a:r>
            <a:r>
              <a:rPr lang="en-US" i="0" baseline="0" dirty="0"/>
              <a:t>then</a:t>
            </a:r>
            <a:r>
              <a:rPr lang="en-US" i="1" baseline="0" dirty="0"/>
              <a:t> </a:t>
            </a:r>
            <a:r>
              <a:rPr lang="en-US" i="0" baseline="0" dirty="0"/>
              <a:t>solve for </a:t>
            </a:r>
            <a:r>
              <a:rPr lang="en-US" i="1" baseline="0" dirty="0"/>
              <a:t>x</a:t>
            </a:r>
            <a:r>
              <a:rPr lang="en-US" i="1" baseline="-25000" dirty="0"/>
              <a:t>0</a:t>
            </a:r>
            <a:r>
              <a:rPr lang="en-US" i="0" baseline="0" dirty="0"/>
              <a:t>. I did this algebraically just to demonstrate the power of the trigonometric solution, because the result is an algebraic jumble that does not tell us much, except that such points exist.</a:t>
            </a:r>
            <a:endParaRPr lang="en-US" i="0" dirty="0"/>
          </a:p>
          <a:p>
            <a:endParaRPr lang="en-US" i="0" dirty="0"/>
          </a:p>
          <a:p>
            <a:endParaRPr lang="en-US" i="0" dirty="0"/>
          </a:p>
        </p:txBody>
      </p:sp>
      <p:sp>
        <p:nvSpPr>
          <p:cNvPr id="4" name="Slide Number Placeholder 3"/>
          <p:cNvSpPr>
            <a:spLocks noGrp="1"/>
          </p:cNvSpPr>
          <p:nvPr>
            <p:ph type="sldNum" sz="quarter" idx="5"/>
          </p:nvPr>
        </p:nvSpPr>
        <p:spPr/>
        <p:txBody>
          <a:bodyPr/>
          <a:lstStyle/>
          <a:p>
            <a:fld id="{8DD3A7C9-A238-422E-8B3F-F286236C02A4}" type="slidenum">
              <a:rPr lang="en-US" smtClean="0"/>
              <a:t>8</a:t>
            </a:fld>
            <a:endParaRPr lang="en-US"/>
          </a:p>
        </p:txBody>
      </p:sp>
    </p:spTree>
    <p:extLst>
      <p:ext uri="{BB962C8B-B14F-4D97-AF65-F5344CB8AC3E}">
        <p14:creationId xmlns:p14="http://schemas.microsoft.com/office/powerpoint/2010/main" val="3815475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less messy when expressed trigonometrically …</a:t>
            </a:r>
            <a:endParaRPr lang="en-US" i="0" dirty="0"/>
          </a:p>
          <a:p>
            <a:endParaRPr lang="en-US" i="0" dirty="0"/>
          </a:p>
        </p:txBody>
      </p:sp>
      <p:sp>
        <p:nvSpPr>
          <p:cNvPr id="4" name="Slide Number Placeholder 3"/>
          <p:cNvSpPr>
            <a:spLocks noGrp="1"/>
          </p:cNvSpPr>
          <p:nvPr>
            <p:ph type="sldNum" sz="quarter" idx="5"/>
          </p:nvPr>
        </p:nvSpPr>
        <p:spPr/>
        <p:txBody>
          <a:bodyPr/>
          <a:lstStyle/>
          <a:p>
            <a:fld id="{8DD3A7C9-A238-422E-8B3F-F286236C02A4}" type="slidenum">
              <a:rPr lang="en-US" smtClean="0"/>
              <a:t>9</a:t>
            </a:fld>
            <a:endParaRPr lang="en-US"/>
          </a:p>
        </p:txBody>
      </p:sp>
    </p:spTree>
    <p:extLst>
      <p:ext uri="{BB962C8B-B14F-4D97-AF65-F5344CB8AC3E}">
        <p14:creationId xmlns:p14="http://schemas.microsoft.com/office/powerpoint/2010/main" val="1745869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7CBAA1-A7C3-4E01-8967-3348FAD4F2C1}"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14559-60AE-49F7-A5A5-F83FB3549284}" type="slidenum">
              <a:rPr lang="en-US" smtClean="0"/>
              <a:t>‹#›</a:t>
            </a:fld>
            <a:endParaRPr lang="en-US"/>
          </a:p>
        </p:txBody>
      </p:sp>
    </p:spTree>
    <p:extLst>
      <p:ext uri="{BB962C8B-B14F-4D97-AF65-F5344CB8AC3E}">
        <p14:creationId xmlns:p14="http://schemas.microsoft.com/office/powerpoint/2010/main" val="1952291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7CBAA1-A7C3-4E01-8967-3348FAD4F2C1}"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14559-60AE-49F7-A5A5-F83FB3549284}" type="slidenum">
              <a:rPr lang="en-US" smtClean="0"/>
              <a:t>‹#›</a:t>
            </a:fld>
            <a:endParaRPr lang="en-US"/>
          </a:p>
        </p:txBody>
      </p:sp>
    </p:spTree>
    <p:extLst>
      <p:ext uri="{BB962C8B-B14F-4D97-AF65-F5344CB8AC3E}">
        <p14:creationId xmlns:p14="http://schemas.microsoft.com/office/powerpoint/2010/main" val="814943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7CBAA1-A7C3-4E01-8967-3348FAD4F2C1}"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14559-60AE-49F7-A5A5-F83FB3549284}" type="slidenum">
              <a:rPr lang="en-US" smtClean="0"/>
              <a:t>‹#›</a:t>
            </a:fld>
            <a:endParaRPr lang="en-US"/>
          </a:p>
        </p:txBody>
      </p:sp>
    </p:spTree>
    <p:extLst>
      <p:ext uri="{BB962C8B-B14F-4D97-AF65-F5344CB8AC3E}">
        <p14:creationId xmlns:p14="http://schemas.microsoft.com/office/powerpoint/2010/main" val="314739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7CBAA1-A7C3-4E01-8967-3348FAD4F2C1}"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14559-60AE-49F7-A5A5-F83FB3549284}" type="slidenum">
              <a:rPr lang="en-US" smtClean="0"/>
              <a:t>‹#›</a:t>
            </a:fld>
            <a:endParaRPr lang="en-US"/>
          </a:p>
        </p:txBody>
      </p:sp>
    </p:spTree>
    <p:extLst>
      <p:ext uri="{BB962C8B-B14F-4D97-AF65-F5344CB8AC3E}">
        <p14:creationId xmlns:p14="http://schemas.microsoft.com/office/powerpoint/2010/main" val="362579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7CBAA1-A7C3-4E01-8967-3348FAD4F2C1}"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14559-60AE-49F7-A5A5-F83FB3549284}" type="slidenum">
              <a:rPr lang="en-US" smtClean="0"/>
              <a:t>‹#›</a:t>
            </a:fld>
            <a:endParaRPr lang="en-US"/>
          </a:p>
        </p:txBody>
      </p:sp>
    </p:spTree>
    <p:extLst>
      <p:ext uri="{BB962C8B-B14F-4D97-AF65-F5344CB8AC3E}">
        <p14:creationId xmlns:p14="http://schemas.microsoft.com/office/powerpoint/2010/main" val="85143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7CBAA1-A7C3-4E01-8967-3348FAD4F2C1}"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14559-60AE-49F7-A5A5-F83FB3549284}" type="slidenum">
              <a:rPr lang="en-US" smtClean="0"/>
              <a:t>‹#›</a:t>
            </a:fld>
            <a:endParaRPr lang="en-US"/>
          </a:p>
        </p:txBody>
      </p:sp>
    </p:spTree>
    <p:extLst>
      <p:ext uri="{BB962C8B-B14F-4D97-AF65-F5344CB8AC3E}">
        <p14:creationId xmlns:p14="http://schemas.microsoft.com/office/powerpoint/2010/main" val="4078460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7CBAA1-A7C3-4E01-8967-3348FAD4F2C1}" type="datetimeFigureOut">
              <a:rPr lang="en-US" smtClean="0"/>
              <a:t>3/15/2024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F14559-60AE-49F7-A5A5-F83FB3549284}" type="slidenum">
              <a:rPr lang="en-US" smtClean="0"/>
              <a:t>‹#›</a:t>
            </a:fld>
            <a:endParaRPr lang="en-US"/>
          </a:p>
        </p:txBody>
      </p:sp>
    </p:spTree>
    <p:extLst>
      <p:ext uri="{BB962C8B-B14F-4D97-AF65-F5344CB8AC3E}">
        <p14:creationId xmlns:p14="http://schemas.microsoft.com/office/powerpoint/2010/main" val="379325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7CBAA1-A7C3-4E01-8967-3348FAD4F2C1}" type="datetimeFigureOut">
              <a:rPr lang="en-US" smtClean="0"/>
              <a:t>3/15/2024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F14559-60AE-49F7-A5A5-F83FB3549284}" type="slidenum">
              <a:rPr lang="en-US" smtClean="0"/>
              <a:t>‹#›</a:t>
            </a:fld>
            <a:endParaRPr lang="en-US"/>
          </a:p>
        </p:txBody>
      </p:sp>
    </p:spTree>
    <p:extLst>
      <p:ext uri="{BB962C8B-B14F-4D97-AF65-F5344CB8AC3E}">
        <p14:creationId xmlns:p14="http://schemas.microsoft.com/office/powerpoint/2010/main" val="3291236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7CBAA1-A7C3-4E01-8967-3348FAD4F2C1}" type="datetimeFigureOut">
              <a:rPr lang="en-US" smtClean="0"/>
              <a:t>3/15/2024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F14559-60AE-49F7-A5A5-F83FB3549284}" type="slidenum">
              <a:rPr lang="en-US" smtClean="0"/>
              <a:t>‹#›</a:t>
            </a:fld>
            <a:endParaRPr lang="en-US"/>
          </a:p>
        </p:txBody>
      </p:sp>
    </p:spTree>
    <p:extLst>
      <p:ext uri="{BB962C8B-B14F-4D97-AF65-F5344CB8AC3E}">
        <p14:creationId xmlns:p14="http://schemas.microsoft.com/office/powerpoint/2010/main" val="334115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7CBAA1-A7C3-4E01-8967-3348FAD4F2C1}"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14559-60AE-49F7-A5A5-F83FB3549284}" type="slidenum">
              <a:rPr lang="en-US" smtClean="0"/>
              <a:t>‹#›</a:t>
            </a:fld>
            <a:endParaRPr lang="en-US"/>
          </a:p>
        </p:txBody>
      </p:sp>
    </p:spTree>
    <p:extLst>
      <p:ext uri="{BB962C8B-B14F-4D97-AF65-F5344CB8AC3E}">
        <p14:creationId xmlns:p14="http://schemas.microsoft.com/office/powerpoint/2010/main" val="3176003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7CBAA1-A7C3-4E01-8967-3348FAD4F2C1}"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14559-60AE-49F7-A5A5-F83FB3549284}" type="slidenum">
              <a:rPr lang="en-US" smtClean="0"/>
              <a:t>‹#›</a:t>
            </a:fld>
            <a:endParaRPr lang="en-US"/>
          </a:p>
        </p:txBody>
      </p:sp>
    </p:spTree>
    <p:extLst>
      <p:ext uri="{BB962C8B-B14F-4D97-AF65-F5344CB8AC3E}">
        <p14:creationId xmlns:p14="http://schemas.microsoft.com/office/powerpoint/2010/main" val="1045552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CBAA1-A7C3-4E01-8967-3348FAD4F2C1}" type="datetimeFigureOut">
              <a:rPr lang="en-US" smtClean="0"/>
              <a:t>3/15/2024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14559-60AE-49F7-A5A5-F83FB3549284}" type="slidenum">
              <a:rPr lang="en-US" smtClean="0"/>
              <a:t>‹#›</a:t>
            </a:fld>
            <a:endParaRPr lang="en-US"/>
          </a:p>
        </p:txBody>
      </p:sp>
    </p:spTree>
    <p:extLst>
      <p:ext uri="{BB962C8B-B14F-4D97-AF65-F5344CB8AC3E}">
        <p14:creationId xmlns:p14="http://schemas.microsoft.com/office/powerpoint/2010/main" val="2947074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054170-48EE-4FED-5DE9-C4162FA274A4}"/>
              </a:ext>
            </a:extLst>
          </p:cNvPr>
          <p:cNvSpPr>
            <a:spLocks noGrp="1"/>
          </p:cNvSpPr>
          <p:nvPr>
            <p:ph type="sldNum" sz="quarter" idx="12"/>
          </p:nvPr>
        </p:nvSpPr>
        <p:spPr/>
        <p:txBody>
          <a:bodyPr/>
          <a:lstStyle/>
          <a:p>
            <a:fld id="{148C923D-C71C-435D-9174-1991698F01A9}" type="slidenum">
              <a:rPr lang="en-US" smtClean="0"/>
              <a:t>1</a:t>
            </a:fld>
            <a:endParaRPr lang="en-US"/>
          </a:p>
        </p:txBody>
      </p:sp>
      <p:pic>
        <p:nvPicPr>
          <p:cNvPr id="5" name="Picture 4">
            <a:extLst>
              <a:ext uri="{FF2B5EF4-FFF2-40B4-BE49-F238E27FC236}">
                <a16:creationId xmlns:a16="http://schemas.microsoft.com/office/drawing/2014/main" id="{C7DEF69E-1692-B6AD-102D-D123A307FCE3}"/>
              </a:ext>
            </a:extLst>
          </p:cNvPr>
          <p:cNvPicPr>
            <a:picLocks noChangeAspect="1"/>
          </p:cNvPicPr>
          <p:nvPr/>
        </p:nvPicPr>
        <p:blipFill>
          <a:blip r:embed="rId3"/>
          <a:stretch>
            <a:fillRect/>
          </a:stretch>
        </p:blipFill>
        <p:spPr>
          <a:xfrm>
            <a:off x="3563689" y="2506379"/>
            <a:ext cx="1877887" cy="674068"/>
          </a:xfrm>
          <a:prstGeom prst="rect">
            <a:avLst/>
          </a:prstGeom>
          <a:ln>
            <a:noFill/>
          </a:ln>
        </p:spPr>
      </p:pic>
      <p:sp>
        <p:nvSpPr>
          <p:cNvPr id="7" name="TextBox 6">
            <a:extLst>
              <a:ext uri="{FF2B5EF4-FFF2-40B4-BE49-F238E27FC236}">
                <a16:creationId xmlns:a16="http://schemas.microsoft.com/office/drawing/2014/main" id="{76DB4471-FA9A-C08F-087E-B7F074C4C1BB}"/>
              </a:ext>
            </a:extLst>
          </p:cNvPr>
          <p:cNvSpPr txBox="1"/>
          <p:nvPr/>
        </p:nvSpPr>
        <p:spPr>
          <a:xfrm>
            <a:off x="1635761" y="782121"/>
            <a:ext cx="6229351" cy="5570756"/>
          </a:xfrm>
          <a:prstGeom prst="rect">
            <a:avLst/>
          </a:prstGeom>
          <a:noFill/>
          <a:effectLst>
            <a:outerShdw blurRad="50800" dist="63500" dir="2700000" algn="tl" rotWithShape="0">
              <a:prstClr val="black">
                <a:alpha val="90000"/>
              </a:prstClr>
            </a:outerShdw>
          </a:effectLst>
        </p:spPr>
        <p:txBody>
          <a:bodyPr wrap="square">
            <a:spAutoFit/>
          </a:bodyPr>
          <a:lstStyle/>
          <a:p>
            <a:pPr algn="ctr"/>
            <a:r>
              <a:rPr lang="en-US" sz="4400" dirty="0">
                <a:solidFill>
                  <a:schemeClr val="bg1"/>
                </a:solidFill>
                <a:latin typeface="Calibri" panose="020F0502020204030204" pitchFamily="34" charset="0"/>
                <a:ea typeface="Calibri" panose="020F0502020204030204" pitchFamily="34" charset="0"/>
                <a:cs typeface="Calibri" panose="020F0502020204030204" pitchFamily="34" charset="0"/>
              </a:rPr>
              <a:t>The Lorentz Transform Axis of Symmetry</a:t>
            </a:r>
          </a:p>
          <a:p>
            <a:pPr algn="ctr"/>
            <a:endParaRPr lang="en-US" sz="4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en-US" sz="4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en-US" sz="4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2800" dirty="0">
                <a:solidFill>
                  <a:schemeClr val="bg1"/>
                </a:solidFill>
                <a:latin typeface="Century Gothic" panose="020B0502020202020204" pitchFamily="34" charset="0"/>
              </a:rPr>
              <a:t>CS-AAPT Spring 2024</a:t>
            </a:r>
          </a:p>
          <a:p>
            <a:pPr algn="ctr"/>
            <a:endParaRPr lang="en-US" sz="1800" dirty="0">
              <a:solidFill>
                <a:schemeClr val="bg1"/>
              </a:solidFill>
              <a:latin typeface="Century Gothic" panose="020B0502020202020204" pitchFamily="34" charset="0"/>
            </a:endParaRPr>
          </a:p>
          <a:p>
            <a:pPr algn="ctr"/>
            <a:r>
              <a:rPr lang="en-US" sz="1800" dirty="0">
                <a:solidFill>
                  <a:schemeClr val="bg1"/>
                </a:solidFill>
                <a:latin typeface="Century Gothic" panose="020B0502020202020204" pitchFamily="34" charset="0"/>
              </a:rPr>
              <a:t>Lewis F. McIntyre</a:t>
            </a:r>
          </a:p>
          <a:p>
            <a:pPr algn="ctr"/>
            <a:endParaRPr lang="en-US" dirty="0">
              <a:solidFill>
                <a:schemeClr val="bg1"/>
              </a:solidFill>
              <a:latin typeface="Century Gothic" panose="020B0502020202020204" pitchFamily="34" charset="0"/>
            </a:endParaRPr>
          </a:p>
          <a:p>
            <a:pPr algn="ctr"/>
            <a:r>
              <a:rPr lang="en-US" dirty="0">
                <a:solidFill>
                  <a:schemeClr val="bg1"/>
                </a:solidFill>
              </a:rPr>
              <a:t>www.Lewis-McIntyre.com/light-beam</a:t>
            </a:r>
          </a:p>
          <a:p>
            <a:pPr algn="ctr"/>
            <a:r>
              <a:rPr lang="en-US" dirty="0">
                <a:solidFill>
                  <a:schemeClr val="bg1"/>
                </a:solidFill>
              </a:rPr>
              <a:t>mcintyrel@verizon.net</a:t>
            </a:r>
          </a:p>
          <a:p>
            <a:pPr algn="ctr"/>
            <a:endParaRPr lang="en-US" sz="1800" dirty="0">
              <a:solidFill>
                <a:schemeClr val="bg1"/>
              </a:solidFill>
              <a:latin typeface="Century Gothic" panose="020B0502020202020204" pitchFamily="34" charset="0"/>
            </a:endParaRPr>
          </a:p>
        </p:txBody>
      </p:sp>
      <p:pic>
        <p:nvPicPr>
          <p:cNvPr id="6" name="Picture 5">
            <a:extLst>
              <a:ext uri="{FF2B5EF4-FFF2-40B4-BE49-F238E27FC236}">
                <a16:creationId xmlns:a16="http://schemas.microsoft.com/office/drawing/2014/main" id="{DF52301A-7840-45AD-85D3-EAAD4C7E5E03}"/>
              </a:ext>
            </a:extLst>
          </p:cNvPr>
          <p:cNvPicPr>
            <a:picLocks noChangeAspect="1"/>
          </p:cNvPicPr>
          <p:nvPr/>
        </p:nvPicPr>
        <p:blipFill>
          <a:blip r:embed="rId4"/>
          <a:stretch>
            <a:fillRect/>
          </a:stretch>
        </p:blipFill>
        <p:spPr>
          <a:xfrm>
            <a:off x="556011" y="4064860"/>
            <a:ext cx="1443198" cy="2474053"/>
          </a:xfrm>
          <a:prstGeom prst="rect">
            <a:avLst/>
          </a:prstGeom>
        </p:spPr>
      </p:pic>
      <p:grpSp>
        <p:nvGrpSpPr>
          <p:cNvPr id="8" name="Group 7">
            <a:extLst>
              <a:ext uri="{FF2B5EF4-FFF2-40B4-BE49-F238E27FC236}">
                <a16:creationId xmlns:a16="http://schemas.microsoft.com/office/drawing/2014/main" id="{4D649010-32F4-DA80-055A-325B8ADD7447}"/>
              </a:ext>
            </a:extLst>
          </p:cNvPr>
          <p:cNvGrpSpPr/>
          <p:nvPr/>
        </p:nvGrpSpPr>
        <p:grpSpPr>
          <a:xfrm>
            <a:off x="7481186" y="4964686"/>
            <a:ext cx="897610" cy="1453803"/>
            <a:chOff x="738390" y="3465632"/>
            <a:chExt cx="1849739" cy="2995906"/>
          </a:xfrm>
        </p:grpSpPr>
        <p:cxnSp>
          <p:nvCxnSpPr>
            <p:cNvPr id="9" name="Straight Connector 8">
              <a:extLst>
                <a:ext uri="{FF2B5EF4-FFF2-40B4-BE49-F238E27FC236}">
                  <a16:creationId xmlns:a16="http://schemas.microsoft.com/office/drawing/2014/main" id="{955AF35B-E6DD-B26F-C13E-8FEAF880D8B6}"/>
                </a:ext>
              </a:extLst>
            </p:cNvPr>
            <p:cNvCxnSpPr>
              <a:cxnSpLocks/>
            </p:cNvCxnSpPr>
            <p:nvPr/>
          </p:nvCxnSpPr>
          <p:spPr>
            <a:xfrm flipV="1">
              <a:off x="1648843" y="4415649"/>
              <a:ext cx="911948" cy="89360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371DD0-3708-BE55-3335-53A881F1A065}"/>
                </a:ext>
              </a:extLst>
            </p:cNvPr>
            <p:cNvCxnSpPr>
              <a:cxnSpLocks/>
            </p:cNvCxnSpPr>
            <p:nvPr/>
          </p:nvCxnSpPr>
          <p:spPr>
            <a:xfrm flipH="1">
              <a:off x="1644396" y="4369558"/>
              <a:ext cx="932224" cy="1857849"/>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09E05C9-E68F-78CD-B347-5645D795A298}"/>
                </a:ext>
              </a:extLst>
            </p:cNvPr>
            <p:cNvGrpSpPr/>
            <p:nvPr/>
          </p:nvGrpSpPr>
          <p:grpSpPr>
            <a:xfrm>
              <a:off x="738390" y="3465632"/>
              <a:ext cx="1828803" cy="2747289"/>
              <a:chOff x="5977598" y="2223794"/>
              <a:chExt cx="1828803" cy="2747289"/>
            </a:xfrm>
          </p:grpSpPr>
          <p:sp>
            <p:nvSpPr>
              <p:cNvPr id="17" name="Oval 16">
                <a:extLst>
                  <a:ext uri="{FF2B5EF4-FFF2-40B4-BE49-F238E27FC236}">
                    <a16:creationId xmlns:a16="http://schemas.microsoft.com/office/drawing/2014/main" id="{2D965347-D688-2BFB-FC12-7777B38C67A5}"/>
                  </a:ext>
                </a:extLst>
              </p:cNvPr>
              <p:cNvSpPr/>
              <p:nvPr/>
            </p:nvSpPr>
            <p:spPr>
              <a:xfrm>
                <a:off x="5977598" y="2223794"/>
                <a:ext cx="1828800" cy="1828800"/>
              </a:xfrm>
              <a:prstGeom prst="ellipse">
                <a:avLst/>
              </a:prstGeom>
              <a:noFill/>
              <a:ln w="28575">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39A3316D-20B8-A10D-645F-3683AC5AE4D9}"/>
                  </a:ext>
                </a:extLst>
              </p:cNvPr>
              <p:cNvGrpSpPr/>
              <p:nvPr/>
            </p:nvGrpSpPr>
            <p:grpSpPr>
              <a:xfrm>
                <a:off x="6890035" y="2227883"/>
                <a:ext cx="916366" cy="2743200"/>
                <a:chOff x="4570035" y="2208361"/>
                <a:chExt cx="916366" cy="2743200"/>
              </a:xfrm>
            </p:grpSpPr>
            <p:cxnSp>
              <p:nvCxnSpPr>
                <p:cNvPr id="22" name="Straight Connector 21">
                  <a:extLst>
                    <a:ext uri="{FF2B5EF4-FFF2-40B4-BE49-F238E27FC236}">
                      <a16:creationId xmlns:a16="http://schemas.microsoft.com/office/drawing/2014/main" id="{7340217C-5BF2-58C1-B9FB-F5705433C28D}"/>
                    </a:ext>
                  </a:extLst>
                </p:cNvPr>
                <p:cNvCxnSpPr/>
                <p:nvPr/>
              </p:nvCxnSpPr>
              <p:spPr>
                <a:xfrm>
                  <a:off x="4572000" y="2208361"/>
                  <a:ext cx="0" cy="27432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6745A44-A6A2-30F0-52DA-73EF5FAC9F39}"/>
                    </a:ext>
                  </a:extLst>
                </p:cNvPr>
                <p:cNvCxnSpPr>
                  <a:cxnSpLocks/>
                </p:cNvCxnSpPr>
                <p:nvPr/>
              </p:nvCxnSpPr>
              <p:spPr>
                <a:xfrm rot="16200000">
                  <a:off x="5029201" y="4485721"/>
                  <a:ext cx="0" cy="914400"/>
                </a:xfrm>
                <a:prstGeom prst="line">
                  <a:avLst/>
                </a:prstGeom>
                <a:ln w="254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15F8429-8C6D-1F16-C2AE-F8250ABB4042}"/>
                    </a:ext>
                  </a:extLst>
                </p:cNvPr>
                <p:cNvCxnSpPr>
                  <a:cxnSpLocks/>
                </p:cNvCxnSpPr>
                <p:nvPr/>
              </p:nvCxnSpPr>
              <p:spPr>
                <a:xfrm rot="16200000">
                  <a:off x="5027235" y="2665818"/>
                  <a:ext cx="0" cy="91440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4C238DB5-E2B1-7295-2CFD-17B1FF37F715}"/>
                  </a:ext>
                </a:extLst>
              </p:cNvPr>
              <p:cNvCxnSpPr>
                <a:cxnSpLocks/>
              </p:cNvCxnSpPr>
              <p:nvPr/>
            </p:nvCxnSpPr>
            <p:spPr>
              <a:xfrm rot="18000000">
                <a:off x="7300335" y="2910584"/>
                <a:ext cx="0" cy="9144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A7B456F-B764-3164-A265-A5E7BB97AB5A}"/>
                  </a:ext>
                </a:extLst>
              </p:cNvPr>
              <p:cNvSpPr/>
              <p:nvPr/>
            </p:nvSpPr>
            <p:spPr>
              <a:xfrm rot="-3600000">
                <a:off x="7468814" y="3528240"/>
                <a:ext cx="182880" cy="182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2C4D572-E4CB-46A8-A070-7B99D316F86F}"/>
                  </a:ext>
                </a:extLst>
              </p:cNvPr>
              <p:cNvSpPr txBox="1"/>
              <p:nvPr/>
            </p:nvSpPr>
            <p:spPr>
              <a:xfrm rot="1007262">
                <a:off x="7138806" y="3409190"/>
                <a:ext cx="323057" cy="246221"/>
              </a:xfrm>
              <a:prstGeom prst="rect">
                <a:avLst/>
              </a:prstGeom>
              <a:noFill/>
            </p:spPr>
            <p:txBody>
              <a:bodyPr wrap="square" rtlCol="0">
                <a:spAutoFit/>
              </a:bodyPr>
              <a:lstStyle/>
              <a:p>
                <a:r>
                  <a:rPr lang="el-GR" sz="1000" dirty="0">
                    <a:solidFill>
                      <a:srgbClr val="FFC000"/>
                    </a:solidFill>
                  </a:rPr>
                  <a:t>β</a:t>
                </a:r>
                <a:endParaRPr lang="en-US" sz="1000" dirty="0">
                  <a:solidFill>
                    <a:srgbClr val="FFC000"/>
                  </a:solidFill>
                </a:endParaRPr>
              </a:p>
            </p:txBody>
          </p:sp>
        </p:grpSp>
        <p:cxnSp>
          <p:nvCxnSpPr>
            <p:cNvPr id="12" name="Straight Connector 11">
              <a:extLst>
                <a:ext uri="{FF2B5EF4-FFF2-40B4-BE49-F238E27FC236}">
                  <a16:creationId xmlns:a16="http://schemas.microsoft.com/office/drawing/2014/main" id="{5B1A37B7-9051-148D-B44A-68EAF37E5169}"/>
                </a:ext>
              </a:extLst>
            </p:cNvPr>
            <p:cNvCxnSpPr>
              <a:cxnSpLocks/>
              <a:stCxn id="17" idx="0"/>
            </p:cNvCxnSpPr>
            <p:nvPr/>
          </p:nvCxnSpPr>
          <p:spPr>
            <a:xfrm flipH="1">
              <a:off x="1644896" y="3465632"/>
              <a:ext cx="7894" cy="2777231"/>
            </a:xfrm>
            <a:prstGeom prst="line">
              <a:avLst/>
            </a:prstGeom>
            <a:ln w="25400">
              <a:solidFill>
                <a:srgbClr val="92D05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7C1B15-CDEC-66CA-F71B-A792DE611DE0}"/>
                </a:ext>
              </a:extLst>
            </p:cNvPr>
            <p:cNvCxnSpPr>
              <a:cxnSpLocks/>
            </p:cNvCxnSpPr>
            <p:nvPr/>
          </p:nvCxnSpPr>
          <p:spPr>
            <a:xfrm rot="18000000">
              <a:off x="2028834" y="6004338"/>
              <a:ext cx="0" cy="914400"/>
            </a:xfrm>
            <a:prstGeom prst="line">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AD3D73F-2F58-1809-E76C-4A3915DDB341}"/>
                </a:ext>
              </a:extLst>
            </p:cNvPr>
            <p:cNvCxnSpPr>
              <a:cxnSpLocks/>
            </p:cNvCxnSpPr>
            <p:nvPr/>
          </p:nvCxnSpPr>
          <p:spPr>
            <a:xfrm>
              <a:off x="1676181" y="3489619"/>
              <a:ext cx="911948" cy="89360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85DA2B89-09ED-4FE5-DC44-18A62BB61407}"/>
                </a:ext>
              </a:extLst>
            </p:cNvPr>
            <p:cNvSpPr/>
            <p:nvPr/>
          </p:nvSpPr>
          <p:spPr>
            <a:xfrm rot="171112">
              <a:off x="1627052" y="4618255"/>
              <a:ext cx="810191" cy="215335"/>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68A58A7-621F-BEFF-565E-4EAC27D54411}"/>
                </a:ext>
              </a:extLst>
            </p:cNvPr>
            <p:cNvCxnSpPr>
              <a:cxnSpLocks/>
            </p:cNvCxnSpPr>
            <p:nvPr/>
          </p:nvCxnSpPr>
          <p:spPr>
            <a:xfrm rot="1800000">
              <a:off x="2331498" y="3660547"/>
              <a:ext cx="0" cy="2743200"/>
            </a:xfrm>
            <a:prstGeom prst="line">
              <a:avLst/>
            </a:prstGeom>
            <a:ln w="25400">
              <a:solidFill>
                <a:srgbClr val="FFC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9755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8184819-7B18-CC8F-3D29-913EE6752014}"/>
              </a:ext>
            </a:extLst>
          </p:cNvPr>
          <p:cNvCxnSpPr>
            <a:cxnSpLocks/>
          </p:cNvCxnSpPr>
          <p:nvPr/>
        </p:nvCxnSpPr>
        <p:spPr>
          <a:xfrm rot="1800000">
            <a:off x="7615884" y="2347458"/>
            <a:ext cx="0" cy="2743200"/>
          </a:xfrm>
          <a:prstGeom prst="line">
            <a:avLst/>
          </a:prstGeom>
          <a:ln w="127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4">
                <a:extLst>
                  <a:ext uri="{FF2B5EF4-FFF2-40B4-BE49-F238E27FC236}">
                    <a16:creationId xmlns:a16="http://schemas.microsoft.com/office/drawing/2014/main" id="{1BC91EBD-6C9A-E08F-53AF-205C9BB96144}"/>
                  </a:ext>
                </a:extLst>
              </p:cNvPr>
              <p:cNvSpPr txBox="1">
                <a:spLocks/>
              </p:cNvSpPr>
              <p:nvPr/>
            </p:nvSpPr>
            <p:spPr>
              <a:xfrm>
                <a:off x="430548" y="1120633"/>
                <a:ext cx="5458134" cy="49730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LOCATE POINTS WITH EQUAL TIME IN BOTH REFERENCE FRAMES</a:t>
                </a:r>
              </a:p>
              <a:p>
                <a:pPr marL="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𝑐𝑡</m:t>
                          </m:r>
                        </m:e>
                        <m:sub>
                          <m:r>
                            <a:rPr lang="en-US" sz="2000" i="1">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𝑐𝑡</m:t>
                          </m:r>
                        </m:e>
                        <m:sub>
                          <m:r>
                            <a:rPr lang="en-US" sz="2000" b="0" i="1" smtClean="0">
                              <a:latin typeface="Cambria Math" panose="02040503050406030204" pitchFamily="18" charset="0"/>
                            </a:rPr>
                            <m:t>0</m:t>
                          </m:r>
                        </m:sub>
                      </m:sSub>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𝑐𝑡</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0</m:t>
                              </m:r>
                            </m:sub>
                          </m:sSub>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𝑣</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𝑐</m:t>
                          </m:r>
                          <m:r>
                            <a:rPr lang="en-US" sz="2000" i="1">
                              <a:latin typeface="Cambria Math" panose="02040503050406030204" pitchFamily="18" charset="0"/>
                              <a:ea typeface="Cambria Math" panose="02040503050406030204" pitchFamily="18" charset="0"/>
                            </a:rPr>
                            <m:t>)</m:t>
                          </m:r>
                        </m:num>
                        <m:den>
                          <m:rad>
                            <m:radPr>
                              <m:degHide m:val="on"/>
                              <m:ctrlPr>
                                <a:rPr lang="en-US" sz="2000" i="1">
                                  <a:latin typeface="Cambria Math" panose="02040503050406030204" pitchFamily="18" charset="0"/>
                                  <a:ea typeface="Cambria Math" panose="02040503050406030204" pitchFamily="18" charset="0"/>
                                </a:rPr>
                              </m:ctrlPr>
                            </m:radPr>
                            <m:deg/>
                            <m:e>
                              <m:r>
                                <a:rPr lang="en-US" sz="2000" i="1">
                                  <a:latin typeface="Cambria Math" panose="02040503050406030204" pitchFamily="18" charset="0"/>
                                  <a:ea typeface="Cambria Math" panose="02040503050406030204" pitchFamily="18" charset="0"/>
                                </a:rPr>
                                <m:t>1−</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m:t>
                                  </m:r>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𝑣</m:t>
                                      </m:r>
                                    </m:num>
                                    <m:den>
                                      <m:r>
                                        <a:rPr lang="en-US" sz="2000" i="1">
                                          <a:latin typeface="Cambria Math" panose="02040503050406030204" pitchFamily="18" charset="0"/>
                                          <a:ea typeface="Cambria Math" panose="02040503050406030204" pitchFamily="18" charset="0"/>
                                        </a:rPr>
                                        <m:t>𝑐</m:t>
                                      </m:r>
                                    </m:den>
                                  </m:f>
                                  <m:r>
                                    <a:rPr lang="en-US" sz="2000" i="1">
                                      <a:latin typeface="Cambria Math" panose="02040503050406030204" pitchFamily="18" charset="0"/>
                                      <a:ea typeface="Cambria Math" panose="02040503050406030204" pitchFamily="18" charset="0"/>
                                    </a:rPr>
                                    <m:t>)</m:t>
                                  </m:r>
                                </m:e>
                                <m:sup>
                                  <m:r>
                                    <a:rPr lang="en-US" sz="2000" i="1">
                                      <a:latin typeface="Cambria Math" panose="02040503050406030204" pitchFamily="18" charset="0"/>
                                      <a:ea typeface="Cambria Math" panose="02040503050406030204" pitchFamily="18" charset="0"/>
                                    </a:rPr>
                                    <m:t>2</m:t>
                                  </m:r>
                                </m:sup>
                              </m:sSup>
                            </m:e>
                          </m:rad>
                        </m:den>
                      </m:f>
                    </m:oMath>
                    <m:oMath xmlns:m="http://schemas.openxmlformats.org/officeDocument/2006/math">
                      <m:r>
                        <a:rPr lang="en-US" sz="2000" b="0" i="1" smtClean="0">
                          <a:latin typeface="Cambria Math" panose="02040503050406030204" pitchFamily="18" charset="0"/>
                          <a:ea typeface="Cambria Math" panose="02040503050406030204" pitchFamily="18" charset="0"/>
                        </a:rPr>
                        <m:t> </m:t>
                      </m:r>
                    </m:oMath>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0</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𝑐𝑡</m:t>
                          </m:r>
                        </m:e>
                        <m:sub>
                          <m:r>
                            <a:rPr lang="en-US" sz="2000" b="0" i="1" smtClean="0">
                              <a:latin typeface="Cambria Math" panose="02040503050406030204" pitchFamily="18" charset="0"/>
                              <a:ea typeface="Cambria Math" panose="02040503050406030204" pitchFamily="18" charset="0"/>
                            </a:rPr>
                            <m:t>0</m:t>
                          </m:r>
                        </m:sub>
                      </m:sSub>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rad>
                            <m:radPr>
                              <m:degHide m:val="on"/>
                              <m:ctrlPr>
                                <a:rPr lang="en-US" sz="2000" b="0" i="1" smtClean="0">
                                  <a:latin typeface="Cambria Math" panose="02040503050406030204" pitchFamily="18" charset="0"/>
                                  <a:ea typeface="Cambria Math" panose="02040503050406030204" pitchFamily="18" charset="0"/>
                                </a:rPr>
                              </m:ctrlPr>
                            </m:radPr>
                            <m:deg/>
                            <m:e>
                              <m:r>
                                <a:rPr lang="en-US" sz="2000" b="0" i="1" smtClean="0">
                                  <a:latin typeface="Cambria Math" panose="02040503050406030204" pitchFamily="18" charset="0"/>
                                  <a:ea typeface="Cambria Math" panose="02040503050406030204" pitchFamily="18" charset="0"/>
                                </a:rPr>
                                <m:t>1−</m:t>
                              </m:r>
                              <m:sSup>
                                <m:sSupPr>
                                  <m:ctrlPr>
                                    <a:rPr lang="en-US" sz="2000" b="0" i="1" smtClean="0">
                                      <a:latin typeface="Cambria Math" panose="02040503050406030204" pitchFamily="18" charset="0"/>
                                      <a:ea typeface="Cambria Math" panose="02040503050406030204" pitchFamily="18" charset="0"/>
                                    </a:rPr>
                                  </m:ctrlPr>
                                </m:sSupPr>
                                <m:e>
                                  <m:d>
                                    <m:dPr>
                                      <m:ctrlPr>
                                        <a:rPr lang="en-US" sz="2000" i="1">
                                          <a:latin typeface="Cambria Math" panose="02040503050406030204" pitchFamily="18" charset="0"/>
                                          <a:ea typeface="Cambria Math" panose="02040503050406030204" pitchFamily="18" charset="0"/>
                                        </a:rPr>
                                      </m:ctrlPr>
                                    </m:dPr>
                                    <m:e>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𝑣</m:t>
                                          </m:r>
                                        </m:num>
                                        <m:den>
                                          <m:r>
                                            <a:rPr lang="en-US" sz="2000" b="0" i="1" smtClean="0">
                                              <a:latin typeface="Cambria Math" panose="02040503050406030204" pitchFamily="18" charset="0"/>
                                              <a:ea typeface="Cambria Math" panose="02040503050406030204" pitchFamily="18" charset="0"/>
                                            </a:rPr>
                                            <m:t>𝑐</m:t>
                                          </m:r>
                                        </m:den>
                                      </m:f>
                                    </m:e>
                                  </m:d>
                                </m:e>
                                <m:sup>
                                  <m:r>
                                    <a:rPr lang="en-US" sz="2000" b="0" i="1" smtClean="0">
                                      <a:latin typeface="Cambria Math" panose="02040503050406030204" pitchFamily="18" charset="0"/>
                                      <a:ea typeface="Cambria Math" panose="02040503050406030204" pitchFamily="18" charset="0"/>
                                    </a:rPr>
                                    <m:t>2</m:t>
                                  </m:r>
                                </m:sup>
                              </m:sSup>
                            </m:e>
                          </m:rad>
                        </m:num>
                        <m:den>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𝑣</m:t>
                              </m:r>
                            </m:num>
                            <m:den>
                              <m:r>
                                <a:rPr lang="en-US" sz="2000" i="1">
                                  <a:latin typeface="Cambria Math" panose="02040503050406030204" pitchFamily="18" charset="0"/>
                                  <a:ea typeface="Cambria Math" panose="02040503050406030204" pitchFamily="18" charset="0"/>
                                </a:rPr>
                                <m:t>𝑐</m:t>
                              </m:r>
                            </m:den>
                          </m:f>
                        </m:den>
                      </m:f>
                    </m:oMath>
                    <m:oMath xmlns:m="http://schemas.openxmlformats.org/officeDocument/2006/math">
                      <m:r>
                        <a:rPr lang="en-US" sz="2000" b="0" i="1" smtClean="0">
                          <a:latin typeface="Cambria Math" panose="02040503050406030204" pitchFamily="18" charset="0"/>
                          <a:ea typeface="Cambria" panose="02040503050406030204" pitchFamily="18" charset="0"/>
                          <a:cs typeface="Times New Roman" panose="02020603050405020304" pitchFamily="18" charset="0"/>
                        </a:rPr>
                        <m:t> </m:t>
                      </m:r>
                    </m:oMath>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i="1">
                              <a:latin typeface="Cambria Math" panose="02040503050406030204" pitchFamily="18" charset="0"/>
                              <a:ea typeface="Cambria Math" panose="02040503050406030204" pitchFamily="18" charset="0"/>
                            </a:rPr>
                            <m:t>0</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𝑐𝑡</m:t>
                          </m:r>
                        </m:e>
                        <m:sub>
                          <m:r>
                            <a:rPr lang="en-US" sz="2000" i="1">
                              <a:latin typeface="Cambria Math" panose="02040503050406030204" pitchFamily="18" charset="0"/>
                              <a:ea typeface="Cambria Math" panose="02040503050406030204" pitchFamily="18" charset="0"/>
                            </a:rPr>
                            <m:t>0</m:t>
                          </m:r>
                        </m:sub>
                      </m:sSub>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m:t>
                          </m:r>
                          <m:func>
                            <m:funcPr>
                              <m:ctrlPr>
                                <a:rPr lang="en-US" sz="2000" b="0" i="1" smtClean="0">
                                  <a:latin typeface="Cambria Math" panose="02040503050406030204" pitchFamily="18" charset="0"/>
                                  <a:ea typeface="Cambria Math" panose="02040503050406030204" pitchFamily="18" charset="0"/>
                                </a:rPr>
                              </m:ctrlPr>
                            </m:funcPr>
                            <m:fName>
                              <m:r>
                                <m:rPr>
                                  <m:sty m:val="p"/>
                                </m:rPr>
                                <a:rPr lang="en-US" sz="2000" b="0" i="0" smtClean="0">
                                  <a:latin typeface="Cambria Math" panose="02040503050406030204" pitchFamily="18" charset="0"/>
                                  <a:ea typeface="Cambria Math" panose="02040503050406030204" pitchFamily="18" charset="0"/>
                                </a:rPr>
                                <m:t>cos</m:t>
                              </m:r>
                            </m:fName>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𝛽</m:t>
                                  </m:r>
                                </m:e>
                              </m:d>
                            </m:e>
                          </m:func>
                        </m:num>
                        <m:den>
                          <m:func>
                            <m:funcPr>
                              <m:ctrlPr>
                                <a:rPr lang="en-US" sz="2000" b="0" i="1" smtClean="0">
                                  <a:latin typeface="Cambria Math" panose="02040503050406030204" pitchFamily="18" charset="0"/>
                                  <a:ea typeface="Cambria Math" panose="02040503050406030204" pitchFamily="18" charset="0"/>
                                </a:rPr>
                              </m:ctrlPr>
                            </m:funcPr>
                            <m:fName>
                              <m:r>
                                <m:rPr>
                                  <m:sty m:val="p"/>
                                </m:rPr>
                                <a:rPr lang="en-US" sz="2000" b="0" i="0" smtClean="0">
                                  <a:latin typeface="Cambria Math" panose="02040503050406030204" pitchFamily="18" charset="0"/>
                                  <a:ea typeface="Cambria Math" panose="02040503050406030204" pitchFamily="18" charset="0"/>
                                </a:rPr>
                                <m:t>sin</m:t>
                              </m:r>
                            </m:fName>
                            <m:e>
                              <m:d>
                                <m:dPr>
                                  <m:ctrlPr>
                                    <a:rPr lang="en-US" sz="2000" b="0" i="1" smtClean="0">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𝛽</m:t>
                                  </m:r>
                                </m:e>
                              </m:d>
                            </m:e>
                          </m:func>
                        </m:den>
                      </m:f>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𝑐𝑡</m:t>
                          </m:r>
                        </m:e>
                        <m:sub>
                          <m:r>
                            <a:rPr lang="en-US" sz="2000" b="0" i="1" smtClean="0">
                              <a:latin typeface="Cambria Math" panose="02040503050406030204" pitchFamily="18" charset="0"/>
                              <a:ea typeface="Cambria Math" panose="02040503050406030204" pitchFamily="18" charset="0"/>
                            </a:rPr>
                            <m:t>0</m:t>
                          </m:r>
                        </m:sub>
                      </m:sSub>
                      <m:r>
                        <a:rPr lang="en-US" sz="2000" dirty="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tan</m:t>
                      </m:r>
                      <m:d>
                        <m:dPr>
                          <m:ctrlPr>
                            <a:rPr lang="en-US" sz="2000" b="0" i="1" dirty="0" smtClean="0">
                              <a:latin typeface="Cambria Math" panose="02040503050406030204" pitchFamily="18" charset="0"/>
                              <a:ea typeface="Cambria Math" panose="02040503050406030204" pitchFamily="18" charset="0"/>
                            </a:rPr>
                          </m:ctrlPr>
                        </m:dPr>
                        <m:e>
                          <m:f>
                            <m:fPr>
                              <m:type m:val="lin"/>
                              <m:ctrlPr>
                                <a:rPr lang="en-US" sz="2000" b="0" i="1" dirty="0" smtClean="0">
                                  <a:latin typeface="Cambria Math" panose="02040503050406030204" pitchFamily="18" charset="0"/>
                                  <a:ea typeface="Cambria Math" panose="02040503050406030204" pitchFamily="18" charset="0"/>
                                </a:rPr>
                              </m:ctrlPr>
                            </m:fPr>
                            <m:num>
                              <m:r>
                                <a:rPr lang="en-US" sz="2000" b="0" i="1" dirty="0" smtClean="0">
                                  <a:latin typeface="Cambria Math" panose="02040503050406030204" pitchFamily="18" charset="0"/>
                                  <a:ea typeface="Cambria Math" panose="02040503050406030204" pitchFamily="18" charset="0"/>
                                </a:rPr>
                                <m:t>𝛽</m:t>
                              </m:r>
                            </m:num>
                            <m:den>
                              <m:r>
                                <a:rPr lang="en-US" sz="2000" b="0" i="1" dirty="0" smtClean="0">
                                  <a:latin typeface="Cambria Math" panose="02040503050406030204" pitchFamily="18" charset="0"/>
                                  <a:ea typeface="Cambria Math" panose="02040503050406030204" pitchFamily="18" charset="0"/>
                                </a:rPr>
                                <m:t>2</m:t>
                              </m:r>
                            </m:den>
                          </m:f>
                        </m:e>
                      </m:d>
                    </m:oMath>
                  </m:oMathPara>
                </a14:m>
                <a:endParaRPr lang="en-US" sz="2000" dirty="0">
                  <a:latin typeface="Cambria" panose="02040503050406030204" pitchFamily="18" charset="0"/>
                  <a:ea typeface="Cambria" panose="02040503050406030204" pitchFamily="18" charset="0"/>
                  <a:cs typeface="Times New Roman" panose="02020603050405020304" pitchFamily="18" charset="0"/>
                </a:endParaRPr>
              </a:p>
              <a:p>
                <a:pPr marL="0" indent="0">
                  <a:lnSpc>
                    <a:spcPct val="120000"/>
                  </a:lnSpc>
                  <a:spcAft>
                    <a:spcPts val="1200"/>
                  </a:spcAft>
                  <a:buNone/>
                </a:pPr>
                <a:endParaRPr lang="en-US" sz="2000" i="1"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4">
                <a:extLst>
                  <a:ext uri="{FF2B5EF4-FFF2-40B4-BE49-F238E27FC236}">
                    <a16:creationId xmlns:a16="http://schemas.microsoft.com/office/drawing/2014/main" id="{1BC91EBD-6C9A-E08F-53AF-205C9BB96144}"/>
                  </a:ext>
                </a:extLst>
              </p:cNvPr>
              <p:cNvSpPr txBox="1">
                <a:spLocks noRot="1" noChangeAspect="1" noMove="1" noResize="1" noEditPoints="1" noAdjustHandles="1" noChangeArrowheads="1" noChangeShapeType="1" noTextEdit="1"/>
              </p:cNvSpPr>
              <p:nvPr/>
            </p:nvSpPr>
            <p:spPr>
              <a:xfrm>
                <a:off x="430548" y="1120633"/>
                <a:ext cx="5458134" cy="4973008"/>
              </a:xfrm>
              <a:prstGeom prst="rect">
                <a:avLst/>
              </a:prstGeom>
              <a:blipFill>
                <a:blip r:embed="rId3"/>
                <a:stretch>
                  <a:fillRect l="-1006" t="-1348"/>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C1ED9905-53A6-F722-BDD2-C10288276510}"/>
              </a:ext>
            </a:extLst>
          </p:cNvPr>
          <p:cNvGrpSpPr/>
          <p:nvPr/>
        </p:nvGrpSpPr>
        <p:grpSpPr>
          <a:xfrm>
            <a:off x="6050220" y="1722258"/>
            <a:ext cx="2409048" cy="3413484"/>
            <a:chOff x="3730220" y="1702736"/>
            <a:chExt cx="2409048" cy="3413484"/>
          </a:xfrm>
        </p:grpSpPr>
        <p:sp>
          <p:nvSpPr>
            <p:cNvPr id="14" name="TextBox 13">
              <a:extLst>
                <a:ext uri="{FF2B5EF4-FFF2-40B4-BE49-F238E27FC236}">
                  <a16:creationId xmlns:a16="http://schemas.microsoft.com/office/drawing/2014/main" id="{440A56E6-C726-44E9-2D11-0AD88DCF9586}"/>
                </a:ext>
              </a:extLst>
            </p:cNvPr>
            <p:cNvSpPr txBox="1"/>
            <p:nvPr/>
          </p:nvSpPr>
          <p:spPr>
            <a:xfrm>
              <a:off x="4707332" y="2785197"/>
              <a:ext cx="759166"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51D54647-7E74-655B-D49B-B0FB8603E0FE}"/>
                </a:ext>
              </a:extLst>
            </p:cNvPr>
            <p:cNvCxnSpPr/>
            <p:nvPr/>
          </p:nvCxnSpPr>
          <p:spPr>
            <a:xfrm>
              <a:off x="4572000" y="2208361"/>
              <a:ext cx="0" cy="27432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FE8A21-D830-4D40-D46D-6720FABB0CC9}"/>
                </a:ext>
              </a:extLst>
            </p:cNvPr>
            <p:cNvCxnSpPr>
              <a:cxnSpLocks/>
            </p:cNvCxnSpPr>
            <p:nvPr/>
          </p:nvCxnSpPr>
          <p:spPr>
            <a:xfrm rot="16200000">
              <a:off x="5029201" y="4485721"/>
              <a:ext cx="0" cy="914400"/>
            </a:xfrm>
            <a:prstGeom prst="line">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4048C1-15C1-1EC3-FA35-469B7836B21A}"/>
                </a:ext>
              </a:extLst>
            </p:cNvPr>
            <p:cNvSpPr txBox="1"/>
            <p:nvPr/>
          </p:nvSpPr>
          <p:spPr>
            <a:xfrm>
              <a:off x="5475041" y="4746888"/>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x</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B8B4BA4-39E6-FCA2-E7CD-61FE50EB0025}"/>
                </a:ext>
              </a:extLst>
            </p:cNvPr>
            <p:cNvSpPr txBox="1"/>
            <p:nvPr/>
          </p:nvSpPr>
          <p:spPr>
            <a:xfrm>
              <a:off x="3730220" y="2952248"/>
              <a:ext cx="664227"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DBFDC8A-311B-5A1A-3933-A5A7C5109EB0}"/>
                </a:ext>
              </a:extLst>
            </p:cNvPr>
            <p:cNvSpPr txBox="1"/>
            <p:nvPr/>
          </p:nvSpPr>
          <p:spPr>
            <a:xfrm>
              <a:off x="4396751" y="1702736"/>
              <a:ext cx="664227" cy="369332"/>
            </a:xfrm>
            <a:prstGeom prst="rect">
              <a:avLst/>
            </a:prstGeom>
            <a:noFill/>
          </p:spPr>
          <p:txBody>
            <a:bodyPr wrap="square" rtlCol="0">
              <a:spAutoFit/>
            </a:bodyPr>
            <a:lstStyle/>
            <a:p>
              <a:r>
                <a:rPr lang="en-US" dirty="0">
                  <a:solidFill>
                    <a:schemeClr val="accent1"/>
                  </a:solidFill>
                  <a:latin typeface="Times New Roman" panose="02020603050405020304" pitchFamily="18" charset="0"/>
                  <a:cs typeface="Times New Roman" panose="02020603050405020304" pitchFamily="18" charset="0"/>
                </a:rPr>
                <a:t>c</a:t>
              </a:r>
              <a:r>
                <a:rPr lang="en-US" b="1" dirty="0">
                  <a:solidFill>
                    <a:schemeClr val="accent1"/>
                  </a:solidFill>
                  <a:latin typeface="Times New Roman" panose="02020603050405020304" pitchFamily="18" charset="0"/>
                  <a:cs typeface="Times New Roman" panose="02020603050405020304" pitchFamily="18" charset="0"/>
                </a:rPr>
                <a:t>t</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4E5235F2-7562-EF66-C5CB-F978359C6FD0}"/>
              </a:ext>
            </a:extLst>
          </p:cNvPr>
          <p:cNvSpPr txBox="1"/>
          <p:nvPr/>
        </p:nvSpPr>
        <p:spPr>
          <a:xfrm rot="16200000">
            <a:off x="6450355" y="2415626"/>
            <a:ext cx="112825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 Timeline</a:t>
            </a:r>
          </a:p>
        </p:txBody>
      </p:sp>
      <p:sp>
        <p:nvSpPr>
          <p:cNvPr id="11" name="TextBox 10">
            <a:extLst>
              <a:ext uri="{FF2B5EF4-FFF2-40B4-BE49-F238E27FC236}">
                <a16:creationId xmlns:a16="http://schemas.microsoft.com/office/drawing/2014/main" id="{4F9E8A43-BF43-797E-07DA-A2712255A103}"/>
              </a:ext>
            </a:extLst>
          </p:cNvPr>
          <p:cNvSpPr txBox="1"/>
          <p:nvPr/>
        </p:nvSpPr>
        <p:spPr>
          <a:xfrm rot="18000000">
            <a:off x="7625845" y="2837913"/>
            <a:ext cx="1106141"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0</a:t>
            </a:r>
            <a:r>
              <a:rPr lang="en-US" sz="1200" dirty="0">
                <a:latin typeface="Times New Roman" panose="02020603050405020304" pitchFamily="18" charset="0"/>
                <a:cs typeface="Times New Roman" panose="02020603050405020304" pitchFamily="18" charset="0"/>
              </a:rPr>
              <a:t> timeline</a:t>
            </a:r>
          </a:p>
        </p:txBody>
      </p:sp>
      <p:sp>
        <p:nvSpPr>
          <p:cNvPr id="13" name="TextBox 12">
            <a:extLst>
              <a:ext uri="{FF2B5EF4-FFF2-40B4-BE49-F238E27FC236}">
                <a16:creationId xmlns:a16="http://schemas.microsoft.com/office/drawing/2014/main" id="{9C0D87D7-423D-270E-2879-6FC669A8D633}"/>
              </a:ext>
            </a:extLst>
          </p:cNvPr>
          <p:cNvSpPr txBox="1"/>
          <p:nvPr/>
        </p:nvSpPr>
        <p:spPr>
          <a:xfrm rot="1007262">
            <a:off x="6988873" y="3911782"/>
            <a:ext cx="572144" cy="369332"/>
          </a:xfrm>
          <a:prstGeom prst="rect">
            <a:avLst/>
          </a:prstGeom>
          <a:noFill/>
        </p:spPr>
        <p:txBody>
          <a:bodyPr wrap="square" rtlCol="0">
            <a:spAutoFit/>
          </a:bodyPr>
          <a:lstStyle/>
          <a:p>
            <a:r>
              <a:rPr lang="el-GR" i="1" dirty="0">
                <a:latin typeface="Times New Roman" panose="02020603050405020304" pitchFamily="18" charset="0"/>
                <a:cs typeface="Times New Roman" panose="02020603050405020304" pitchFamily="18" charset="0"/>
              </a:rPr>
              <a:t>β</a:t>
            </a:r>
            <a:endParaRPr lang="en-US" i="1" dirty="0">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CE42F582-87F1-13AD-7B1F-CD5D7CDF3515}"/>
              </a:ext>
            </a:extLst>
          </p:cNvPr>
          <p:cNvCxnSpPr>
            <a:cxnSpLocks/>
          </p:cNvCxnSpPr>
          <p:nvPr/>
        </p:nvCxnSpPr>
        <p:spPr>
          <a:xfrm rot="18000000">
            <a:off x="7268042" y="4762500"/>
            <a:ext cx="0" cy="91440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828013D-901C-D422-E609-35D9F6A18DB9}"/>
              </a:ext>
            </a:extLst>
          </p:cNvPr>
          <p:cNvSpPr txBox="1"/>
          <p:nvPr/>
        </p:nvSpPr>
        <p:spPr>
          <a:xfrm rot="1800000">
            <a:off x="7589620" y="5389783"/>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x</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24137EE-E2BD-84E4-EA65-014F61337BC0}"/>
              </a:ext>
            </a:extLst>
          </p:cNvPr>
          <p:cNvSpPr txBox="1"/>
          <p:nvPr/>
        </p:nvSpPr>
        <p:spPr>
          <a:xfrm rot="1800000">
            <a:off x="8157635" y="2319603"/>
            <a:ext cx="664227"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c</a:t>
            </a:r>
            <a:r>
              <a:rPr lang="en-US" b="1" dirty="0">
                <a:solidFill>
                  <a:srgbClr val="FF0000"/>
                </a:solidFill>
                <a:latin typeface="Times New Roman" panose="02020603050405020304" pitchFamily="18" charset="0"/>
                <a:cs typeface="Times New Roman" panose="02020603050405020304" pitchFamily="18" charset="0"/>
              </a:rPr>
              <a:t>t</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29DE86F-456D-0234-A653-43A21D0F87AA}"/>
              </a:ext>
            </a:extLst>
          </p:cNvPr>
          <p:cNvSpPr txBox="1"/>
          <p:nvPr/>
        </p:nvSpPr>
        <p:spPr>
          <a:xfrm>
            <a:off x="6919783" y="5178113"/>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O’</a:t>
            </a:r>
          </a:p>
        </p:txBody>
      </p:sp>
      <p:sp>
        <p:nvSpPr>
          <p:cNvPr id="28" name="Freeform: Shape 27">
            <a:extLst>
              <a:ext uri="{FF2B5EF4-FFF2-40B4-BE49-F238E27FC236}">
                <a16:creationId xmlns:a16="http://schemas.microsoft.com/office/drawing/2014/main" id="{E7D0DA98-93B7-2750-30B4-C73C116C6445}"/>
              </a:ext>
            </a:extLst>
          </p:cNvPr>
          <p:cNvSpPr/>
          <p:nvPr/>
        </p:nvSpPr>
        <p:spPr>
          <a:xfrm rot="171112">
            <a:off x="6898683" y="4239239"/>
            <a:ext cx="345334" cy="91784"/>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Slide Number Placeholder 14">
            <a:extLst>
              <a:ext uri="{FF2B5EF4-FFF2-40B4-BE49-F238E27FC236}">
                <a16:creationId xmlns:a16="http://schemas.microsoft.com/office/drawing/2014/main" id="{D612EC94-AF73-CEFD-31EB-600532FAF2D9}"/>
              </a:ext>
            </a:extLst>
          </p:cNvPr>
          <p:cNvSpPr>
            <a:spLocks noGrp="1"/>
          </p:cNvSpPr>
          <p:nvPr>
            <p:ph type="sldNum" sz="quarter" idx="12"/>
          </p:nvPr>
        </p:nvSpPr>
        <p:spPr>
          <a:xfrm>
            <a:off x="6457950" y="6356351"/>
            <a:ext cx="2057400" cy="365125"/>
          </a:xfrm>
        </p:spPr>
        <p:txBody>
          <a:bodyPr/>
          <a:lstStyle/>
          <a:p>
            <a:fld id="{148C923D-C71C-435D-9174-1991698F01A9}" type="slidenum">
              <a:rPr lang="en-US" smtClean="0"/>
              <a:t>10</a:t>
            </a:fld>
            <a:endParaRPr lang="en-US"/>
          </a:p>
        </p:txBody>
      </p:sp>
      <p:sp>
        <p:nvSpPr>
          <p:cNvPr id="30" name="TextBox 29">
            <a:extLst>
              <a:ext uri="{FF2B5EF4-FFF2-40B4-BE49-F238E27FC236}">
                <a16:creationId xmlns:a16="http://schemas.microsoft.com/office/drawing/2014/main" id="{A45F14C2-4965-655E-FF69-A476D9D44908}"/>
              </a:ext>
            </a:extLst>
          </p:cNvPr>
          <p:cNvSpPr txBox="1"/>
          <p:nvPr/>
        </p:nvSpPr>
        <p:spPr>
          <a:xfrm rot="1800000">
            <a:off x="6682370" y="5119666"/>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S</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7A8B0669-F095-FED6-C695-B16D95A24B10}"/>
              </a:ext>
            </a:extLst>
          </p:cNvPr>
          <p:cNvSpPr txBox="1"/>
          <p:nvPr/>
        </p:nvSpPr>
        <p:spPr>
          <a:xfrm>
            <a:off x="6453664" y="4605384"/>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S</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2574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8184819-7B18-CC8F-3D29-913EE6752014}"/>
              </a:ext>
            </a:extLst>
          </p:cNvPr>
          <p:cNvCxnSpPr>
            <a:cxnSpLocks/>
          </p:cNvCxnSpPr>
          <p:nvPr/>
        </p:nvCxnSpPr>
        <p:spPr>
          <a:xfrm rot="1800000">
            <a:off x="7615884" y="2347458"/>
            <a:ext cx="0" cy="2743200"/>
          </a:xfrm>
          <a:prstGeom prst="line">
            <a:avLst/>
          </a:prstGeom>
          <a:ln w="127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4">
                <a:extLst>
                  <a:ext uri="{FF2B5EF4-FFF2-40B4-BE49-F238E27FC236}">
                    <a16:creationId xmlns:a16="http://schemas.microsoft.com/office/drawing/2014/main" id="{1BC91EBD-6C9A-E08F-53AF-205C9BB96144}"/>
                  </a:ext>
                </a:extLst>
              </p:cNvPr>
              <p:cNvSpPr txBox="1">
                <a:spLocks/>
              </p:cNvSpPr>
              <p:nvPr/>
            </p:nvSpPr>
            <p:spPr>
              <a:xfrm>
                <a:off x="430547" y="1120633"/>
                <a:ext cx="5597511" cy="49730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LOCATE POINTS WITH EQUAL TIME IN BOTH REFERENCE FRAMES</a:t>
                </a:r>
              </a:p>
              <a:p>
                <a:pPr marL="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𝑐𝑡</m:t>
                          </m:r>
                        </m:e>
                        <m:sub>
                          <m:r>
                            <a:rPr lang="en-US" sz="2000" i="1">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𝑐𝑡</m:t>
                          </m:r>
                        </m:e>
                        <m:sub>
                          <m:r>
                            <a:rPr lang="en-US" sz="2000" b="0" i="1" smtClean="0">
                              <a:latin typeface="Cambria Math" panose="02040503050406030204" pitchFamily="18" charset="0"/>
                            </a:rPr>
                            <m:t>0</m:t>
                          </m:r>
                        </m:sub>
                      </m:sSub>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𝑐𝑡</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0</m:t>
                              </m:r>
                            </m:sub>
                          </m:sSub>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𝑣</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𝑐</m:t>
                          </m:r>
                          <m:r>
                            <a:rPr lang="en-US" sz="2000" i="1">
                              <a:latin typeface="Cambria Math" panose="02040503050406030204" pitchFamily="18" charset="0"/>
                              <a:ea typeface="Cambria Math" panose="02040503050406030204" pitchFamily="18" charset="0"/>
                            </a:rPr>
                            <m:t>)</m:t>
                          </m:r>
                        </m:num>
                        <m:den>
                          <m:rad>
                            <m:radPr>
                              <m:degHide m:val="on"/>
                              <m:ctrlPr>
                                <a:rPr lang="en-US" sz="2000" i="1">
                                  <a:latin typeface="Cambria Math" panose="02040503050406030204" pitchFamily="18" charset="0"/>
                                  <a:ea typeface="Cambria Math" panose="02040503050406030204" pitchFamily="18" charset="0"/>
                                </a:rPr>
                              </m:ctrlPr>
                            </m:radPr>
                            <m:deg/>
                            <m:e>
                              <m:r>
                                <a:rPr lang="en-US" sz="2000" i="1">
                                  <a:latin typeface="Cambria Math" panose="02040503050406030204" pitchFamily="18" charset="0"/>
                                  <a:ea typeface="Cambria Math" panose="02040503050406030204" pitchFamily="18" charset="0"/>
                                </a:rPr>
                                <m:t>1−</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m:t>
                                  </m:r>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𝑣</m:t>
                                      </m:r>
                                    </m:num>
                                    <m:den>
                                      <m:r>
                                        <a:rPr lang="en-US" sz="2000" i="1">
                                          <a:latin typeface="Cambria Math" panose="02040503050406030204" pitchFamily="18" charset="0"/>
                                          <a:ea typeface="Cambria Math" panose="02040503050406030204" pitchFamily="18" charset="0"/>
                                        </a:rPr>
                                        <m:t>𝑐</m:t>
                                      </m:r>
                                    </m:den>
                                  </m:f>
                                  <m:r>
                                    <a:rPr lang="en-US" sz="2000" i="1">
                                      <a:latin typeface="Cambria Math" panose="02040503050406030204" pitchFamily="18" charset="0"/>
                                      <a:ea typeface="Cambria Math" panose="02040503050406030204" pitchFamily="18" charset="0"/>
                                    </a:rPr>
                                    <m:t>)</m:t>
                                  </m:r>
                                </m:e>
                                <m:sup>
                                  <m:r>
                                    <a:rPr lang="en-US" sz="2000" i="1">
                                      <a:latin typeface="Cambria Math" panose="02040503050406030204" pitchFamily="18" charset="0"/>
                                      <a:ea typeface="Cambria Math" panose="02040503050406030204" pitchFamily="18" charset="0"/>
                                    </a:rPr>
                                    <m:t>2</m:t>
                                  </m:r>
                                </m:sup>
                              </m:sSup>
                            </m:e>
                          </m:rad>
                        </m:den>
                      </m:f>
                    </m:oMath>
                    <m:oMath xmlns:m="http://schemas.openxmlformats.org/officeDocument/2006/math">
                      <m:r>
                        <a:rPr lang="en-US" sz="2000" b="0" i="1" smtClean="0">
                          <a:latin typeface="Cambria Math" panose="02040503050406030204" pitchFamily="18" charset="0"/>
                          <a:ea typeface="Cambria Math" panose="02040503050406030204" pitchFamily="18" charset="0"/>
                        </a:rPr>
                        <m:t> </m:t>
                      </m:r>
                    </m:oMath>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0</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𝑐𝑡</m:t>
                          </m:r>
                        </m:e>
                        <m:sub>
                          <m:r>
                            <a:rPr lang="en-US" sz="2000" b="0" i="1" smtClean="0">
                              <a:latin typeface="Cambria Math" panose="02040503050406030204" pitchFamily="18" charset="0"/>
                              <a:ea typeface="Cambria Math" panose="02040503050406030204" pitchFamily="18" charset="0"/>
                            </a:rPr>
                            <m:t>0</m:t>
                          </m:r>
                        </m:sub>
                      </m:sSub>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rad>
                            <m:radPr>
                              <m:degHide m:val="on"/>
                              <m:ctrlPr>
                                <a:rPr lang="en-US" sz="2000" b="0" i="1" smtClean="0">
                                  <a:latin typeface="Cambria Math" panose="02040503050406030204" pitchFamily="18" charset="0"/>
                                  <a:ea typeface="Cambria Math" panose="02040503050406030204" pitchFamily="18" charset="0"/>
                                </a:rPr>
                              </m:ctrlPr>
                            </m:radPr>
                            <m:deg/>
                            <m:e>
                              <m:r>
                                <a:rPr lang="en-US" sz="2000" b="0" i="1" smtClean="0">
                                  <a:latin typeface="Cambria Math" panose="02040503050406030204" pitchFamily="18" charset="0"/>
                                  <a:ea typeface="Cambria Math" panose="02040503050406030204" pitchFamily="18" charset="0"/>
                                </a:rPr>
                                <m:t>1−</m:t>
                              </m:r>
                              <m:sSup>
                                <m:sSupPr>
                                  <m:ctrlPr>
                                    <a:rPr lang="en-US" sz="2000" b="0" i="1" smtClean="0">
                                      <a:latin typeface="Cambria Math" panose="02040503050406030204" pitchFamily="18" charset="0"/>
                                      <a:ea typeface="Cambria Math" panose="02040503050406030204" pitchFamily="18" charset="0"/>
                                    </a:rPr>
                                  </m:ctrlPr>
                                </m:sSupPr>
                                <m:e>
                                  <m:d>
                                    <m:dPr>
                                      <m:ctrlPr>
                                        <a:rPr lang="en-US" sz="2000" i="1">
                                          <a:latin typeface="Cambria Math" panose="02040503050406030204" pitchFamily="18" charset="0"/>
                                          <a:ea typeface="Cambria Math" panose="02040503050406030204" pitchFamily="18" charset="0"/>
                                        </a:rPr>
                                      </m:ctrlPr>
                                    </m:dPr>
                                    <m:e>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𝑣</m:t>
                                          </m:r>
                                        </m:num>
                                        <m:den>
                                          <m:r>
                                            <a:rPr lang="en-US" sz="2000" b="0" i="1" smtClean="0">
                                              <a:latin typeface="Cambria Math" panose="02040503050406030204" pitchFamily="18" charset="0"/>
                                              <a:ea typeface="Cambria Math" panose="02040503050406030204" pitchFamily="18" charset="0"/>
                                            </a:rPr>
                                            <m:t>𝑐</m:t>
                                          </m:r>
                                        </m:den>
                                      </m:f>
                                    </m:e>
                                  </m:d>
                                </m:e>
                                <m:sup>
                                  <m:r>
                                    <a:rPr lang="en-US" sz="2000" b="0" i="1" smtClean="0">
                                      <a:latin typeface="Cambria Math" panose="02040503050406030204" pitchFamily="18" charset="0"/>
                                      <a:ea typeface="Cambria Math" panose="02040503050406030204" pitchFamily="18" charset="0"/>
                                    </a:rPr>
                                    <m:t>2</m:t>
                                  </m:r>
                                </m:sup>
                              </m:sSup>
                            </m:e>
                          </m:rad>
                        </m:num>
                        <m:den>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𝑣</m:t>
                              </m:r>
                            </m:num>
                            <m:den>
                              <m:r>
                                <a:rPr lang="en-US" sz="2000" i="1">
                                  <a:latin typeface="Cambria Math" panose="02040503050406030204" pitchFamily="18" charset="0"/>
                                  <a:ea typeface="Cambria Math" panose="02040503050406030204" pitchFamily="18" charset="0"/>
                                </a:rPr>
                                <m:t>𝑐</m:t>
                              </m:r>
                            </m:den>
                          </m:f>
                        </m:den>
                      </m:f>
                    </m:oMath>
                    <m:oMath xmlns:m="http://schemas.openxmlformats.org/officeDocument/2006/math">
                      <m:r>
                        <a:rPr lang="en-US" sz="2000" b="0" i="1" smtClean="0">
                          <a:latin typeface="Cambria Math" panose="02040503050406030204" pitchFamily="18" charset="0"/>
                          <a:ea typeface="Cambria" panose="02040503050406030204" pitchFamily="18" charset="0"/>
                          <a:cs typeface="Times New Roman" panose="02020603050405020304" pitchFamily="18" charset="0"/>
                        </a:rPr>
                        <m:t> </m:t>
                      </m:r>
                    </m:oMath>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i="1">
                              <a:latin typeface="Cambria Math" panose="02040503050406030204" pitchFamily="18" charset="0"/>
                              <a:ea typeface="Cambria Math" panose="02040503050406030204" pitchFamily="18" charset="0"/>
                            </a:rPr>
                            <m:t>0</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𝑐𝑡</m:t>
                          </m:r>
                        </m:e>
                        <m:sub>
                          <m:r>
                            <a:rPr lang="en-US" sz="2000" i="1">
                              <a:latin typeface="Cambria Math" panose="02040503050406030204" pitchFamily="18" charset="0"/>
                              <a:ea typeface="Cambria Math" panose="02040503050406030204" pitchFamily="18" charset="0"/>
                            </a:rPr>
                            <m:t>0</m:t>
                          </m:r>
                        </m:sub>
                      </m:sSub>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m:t>
                          </m:r>
                          <m:func>
                            <m:funcPr>
                              <m:ctrlPr>
                                <a:rPr lang="en-US" sz="2000" b="0" i="1" smtClean="0">
                                  <a:latin typeface="Cambria Math" panose="02040503050406030204" pitchFamily="18" charset="0"/>
                                  <a:ea typeface="Cambria Math" panose="02040503050406030204" pitchFamily="18" charset="0"/>
                                </a:rPr>
                              </m:ctrlPr>
                            </m:funcPr>
                            <m:fName>
                              <m:r>
                                <m:rPr>
                                  <m:sty m:val="p"/>
                                </m:rPr>
                                <a:rPr lang="en-US" sz="2000" b="0" i="0" smtClean="0">
                                  <a:latin typeface="Cambria Math" panose="02040503050406030204" pitchFamily="18" charset="0"/>
                                  <a:ea typeface="Cambria Math" panose="02040503050406030204" pitchFamily="18" charset="0"/>
                                </a:rPr>
                                <m:t>cos</m:t>
                              </m:r>
                            </m:fName>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𝛽</m:t>
                                  </m:r>
                                </m:e>
                              </m:d>
                            </m:e>
                          </m:func>
                        </m:num>
                        <m:den>
                          <m:func>
                            <m:funcPr>
                              <m:ctrlPr>
                                <a:rPr lang="en-US" sz="2000" b="0" i="1" smtClean="0">
                                  <a:latin typeface="Cambria Math" panose="02040503050406030204" pitchFamily="18" charset="0"/>
                                  <a:ea typeface="Cambria Math" panose="02040503050406030204" pitchFamily="18" charset="0"/>
                                </a:rPr>
                              </m:ctrlPr>
                            </m:funcPr>
                            <m:fName>
                              <m:r>
                                <m:rPr>
                                  <m:sty m:val="p"/>
                                </m:rPr>
                                <a:rPr lang="en-US" sz="2000" b="0" i="0" smtClean="0">
                                  <a:latin typeface="Cambria Math" panose="02040503050406030204" pitchFamily="18" charset="0"/>
                                  <a:ea typeface="Cambria Math" panose="02040503050406030204" pitchFamily="18" charset="0"/>
                                </a:rPr>
                                <m:t>sin</m:t>
                              </m:r>
                            </m:fName>
                            <m:e>
                              <m:d>
                                <m:dPr>
                                  <m:ctrlPr>
                                    <a:rPr lang="en-US" sz="2000" b="0" i="1" smtClean="0">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𝛽</m:t>
                                  </m:r>
                                </m:e>
                              </m:d>
                            </m:e>
                          </m:func>
                        </m:den>
                      </m:f>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𝑐𝑡</m:t>
                          </m:r>
                        </m:e>
                        <m:sub>
                          <m:r>
                            <a:rPr lang="en-US" sz="2000" b="0" i="1" smtClean="0">
                              <a:latin typeface="Cambria Math" panose="02040503050406030204" pitchFamily="18" charset="0"/>
                              <a:ea typeface="Cambria Math" panose="02040503050406030204" pitchFamily="18" charset="0"/>
                            </a:rPr>
                            <m:t>0</m:t>
                          </m:r>
                        </m:sub>
                      </m:sSub>
                      <m:r>
                        <a:rPr lang="en-US" sz="2000" dirty="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tan</m:t>
                      </m:r>
                      <m:d>
                        <m:dPr>
                          <m:ctrlPr>
                            <a:rPr lang="en-US" sz="2000" b="0" i="1" dirty="0" smtClean="0">
                              <a:latin typeface="Cambria Math" panose="02040503050406030204" pitchFamily="18" charset="0"/>
                              <a:ea typeface="Cambria Math" panose="02040503050406030204" pitchFamily="18" charset="0"/>
                            </a:rPr>
                          </m:ctrlPr>
                        </m:dPr>
                        <m:e>
                          <m:f>
                            <m:fPr>
                              <m:type m:val="lin"/>
                              <m:ctrlPr>
                                <a:rPr lang="en-US" sz="2000" b="0" i="1" dirty="0" smtClean="0">
                                  <a:latin typeface="Cambria Math" panose="02040503050406030204" pitchFamily="18" charset="0"/>
                                  <a:ea typeface="Cambria Math" panose="02040503050406030204" pitchFamily="18" charset="0"/>
                                </a:rPr>
                              </m:ctrlPr>
                            </m:fPr>
                            <m:num>
                              <m:r>
                                <a:rPr lang="en-US" sz="2000" b="0" i="1" dirty="0" smtClean="0">
                                  <a:latin typeface="Cambria Math" panose="02040503050406030204" pitchFamily="18" charset="0"/>
                                  <a:ea typeface="Cambria Math" panose="02040503050406030204" pitchFamily="18" charset="0"/>
                                </a:rPr>
                                <m:t>𝛽</m:t>
                              </m:r>
                            </m:num>
                            <m:den>
                              <m:r>
                                <a:rPr lang="en-US" sz="2000" b="0" i="1" dirty="0" smtClean="0">
                                  <a:latin typeface="Cambria Math" panose="02040503050406030204" pitchFamily="18" charset="0"/>
                                  <a:ea typeface="Cambria Math" panose="02040503050406030204" pitchFamily="18" charset="0"/>
                                </a:rPr>
                                <m:t>2</m:t>
                              </m:r>
                            </m:den>
                          </m:f>
                        </m:e>
                      </m:d>
                    </m:oMath>
                    <m:oMath xmlns:m="http://schemas.openxmlformats.org/officeDocument/2006/math">
                      <m:r>
                        <a:rPr lang="en-US" sz="2000" b="0" i="1" smtClean="0">
                          <a:latin typeface="Cambria Math" panose="02040503050406030204" pitchFamily="18" charset="0"/>
                          <a:ea typeface="Cambria Math" panose="02040503050406030204" pitchFamily="18" charset="0"/>
                        </a:rPr>
                        <m:t> </m:t>
                      </m:r>
                    </m:oMath>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1</m:t>
                          </m:r>
                        </m:sub>
                      </m:sSub>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0</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𝑐𝑡</m:t>
                              </m:r>
                            </m:e>
                            <m:sub>
                              <m:r>
                                <a:rPr lang="en-US" sz="2000" b="0" i="1" smtClean="0">
                                  <a:latin typeface="Cambria Math" panose="02040503050406030204" pitchFamily="18" charset="0"/>
                                  <a:ea typeface="Cambria Math" panose="02040503050406030204" pitchFamily="18" charset="0"/>
                                </a:rPr>
                                <m:t>0</m:t>
                              </m:r>
                            </m:sub>
                          </m:sSub>
                          <m:r>
                            <a:rPr lang="en-US" sz="2000" b="0" i="1" smtClean="0">
                              <a:latin typeface="Cambria Math" panose="02040503050406030204" pitchFamily="18" charset="0"/>
                              <a:ea typeface="Cambria Math" panose="02040503050406030204" pitchFamily="18" charset="0"/>
                            </a:rPr>
                            <m:t>∙</m:t>
                          </m:r>
                          <m:r>
                            <m:rPr>
                              <m:sty m:val="p"/>
                            </m:rPr>
                            <a:rPr lang="en-US" sz="2000" b="0" i="0" smtClean="0">
                              <a:latin typeface="Cambria Math" panose="02040503050406030204" pitchFamily="18" charset="0"/>
                              <a:ea typeface="Cambria Math" panose="02040503050406030204" pitchFamily="18" charset="0"/>
                            </a:rPr>
                            <m:t>sin</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𝛽</m:t>
                          </m:r>
                          <m:r>
                            <a:rPr lang="en-US" sz="2000" b="0" i="1" smtClean="0">
                              <a:latin typeface="Cambria Math" panose="02040503050406030204" pitchFamily="18" charset="0"/>
                              <a:ea typeface="Cambria Math" panose="02040503050406030204" pitchFamily="18" charset="0"/>
                            </a:rPr>
                            <m:t>)</m:t>
                          </m:r>
                        </m:num>
                        <m:den>
                          <m:r>
                            <m:rPr>
                              <m:sty m:val="p"/>
                            </m:rPr>
                            <a:rPr lang="en-US" sz="2000" b="0" i="0" smtClean="0">
                              <a:latin typeface="Cambria Math" panose="02040503050406030204" pitchFamily="18" charset="0"/>
                              <a:ea typeface="Cambria Math" panose="02040503050406030204" pitchFamily="18" charset="0"/>
                            </a:rPr>
                            <m:t>cos</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𝛽</m:t>
                          </m:r>
                          <m:r>
                            <a:rPr lang="en-US" sz="2000" i="1">
                              <a:latin typeface="Cambria Math" panose="02040503050406030204" pitchFamily="18" charset="0"/>
                              <a:ea typeface="Cambria Math" panose="02040503050406030204" pitchFamily="18" charset="0"/>
                            </a:rPr>
                            <m:t>)</m:t>
                          </m:r>
                        </m:den>
                      </m:f>
                      <m:r>
                        <a:rPr lang="en-US" sz="2000" b="0" i="0"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𝑐𝑡</m:t>
                          </m:r>
                        </m:e>
                        <m:sub>
                          <m:r>
                            <a:rPr lang="en-US" sz="2000" i="1">
                              <a:latin typeface="Cambria Math" panose="02040503050406030204" pitchFamily="18" charset="0"/>
                              <a:ea typeface="Cambria Math" panose="02040503050406030204" pitchFamily="18" charset="0"/>
                            </a:rPr>
                            <m:t>0</m:t>
                          </m:r>
                        </m:sub>
                      </m:sSub>
                      <m:r>
                        <a:rPr lang="en-US" sz="2000" dirty="0">
                          <a:latin typeface="Cambria Math" panose="02040503050406030204" pitchFamily="18" charset="0"/>
                          <a:ea typeface="Cambria Math" panose="02040503050406030204" pitchFamily="18" charset="0"/>
                        </a:rPr>
                        <m:t>∙</m:t>
                      </m:r>
                      <m:r>
                        <m:rPr>
                          <m:sty m:val="p"/>
                        </m:rPr>
                        <a:rPr lang="en-US" sz="2000" dirty="0">
                          <a:latin typeface="Cambria Math" panose="02040503050406030204" pitchFamily="18" charset="0"/>
                          <a:ea typeface="Cambria Math" panose="02040503050406030204" pitchFamily="18" charset="0"/>
                        </a:rPr>
                        <m:t>tan</m:t>
                      </m:r>
                      <m:d>
                        <m:dPr>
                          <m:ctrlPr>
                            <a:rPr lang="en-US" sz="2000" i="1" dirty="0">
                              <a:latin typeface="Cambria Math" panose="02040503050406030204" pitchFamily="18" charset="0"/>
                              <a:ea typeface="Cambria Math" panose="02040503050406030204" pitchFamily="18" charset="0"/>
                            </a:rPr>
                          </m:ctrlPr>
                        </m:dPr>
                        <m:e>
                          <m:f>
                            <m:fPr>
                              <m:type m:val="lin"/>
                              <m:ctrlPr>
                                <a:rPr lang="en-US" sz="2000" i="1" dirty="0">
                                  <a:latin typeface="Cambria Math" panose="02040503050406030204" pitchFamily="18" charset="0"/>
                                  <a:ea typeface="Cambria Math" panose="02040503050406030204" pitchFamily="18" charset="0"/>
                                </a:rPr>
                              </m:ctrlPr>
                            </m:fPr>
                            <m:num>
                              <m:r>
                                <a:rPr lang="en-US" sz="2000" i="1" dirty="0">
                                  <a:latin typeface="Cambria Math" panose="02040503050406030204" pitchFamily="18" charset="0"/>
                                  <a:ea typeface="Cambria Math" panose="02040503050406030204" pitchFamily="18" charset="0"/>
                                </a:rPr>
                                <m:t>𝛽</m:t>
                              </m:r>
                            </m:num>
                            <m:den>
                              <m:r>
                                <a:rPr lang="en-US" sz="2000" i="1" dirty="0">
                                  <a:latin typeface="Cambria Math" panose="02040503050406030204" pitchFamily="18" charset="0"/>
                                  <a:ea typeface="Cambria Math" panose="02040503050406030204" pitchFamily="18" charset="0"/>
                                </a:rPr>
                                <m:t>2</m:t>
                              </m:r>
                            </m:den>
                          </m:f>
                        </m:e>
                      </m:d>
                      <m:r>
                        <a:rPr lang="en-US" sz="2000" b="0" i="1" dirty="0" smtClean="0">
                          <a:latin typeface="Cambria Math" panose="02040503050406030204" pitchFamily="18" charset="0"/>
                          <a:ea typeface="Cambria Math" panose="02040503050406030204" pitchFamily="18" charset="0"/>
                        </a:rPr>
                        <m:t>=−</m:t>
                      </m:r>
                      <m:sSub>
                        <m:sSubPr>
                          <m:ctrlPr>
                            <a:rPr lang="en-US" sz="2000" b="0" i="1" dirty="0" smtClean="0">
                              <a:latin typeface="Cambria Math" panose="02040503050406030204" pitchFamily="18" charset="0"/>
                              <a:ea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𝑥</m:t>
                          </m:r>
                        </m:e>
                        <m:sub>
                          <m:r>
                            <a:rPr lang="en-US" sz="2000" b="0" i="1" dirty="0" smtClean="0">
                              <a:latin typeface="Cambria Math" panose="02040503050406030204" pitchFamily="18" charset="0"/>
                              <a:ea typeface="Cambria Math" panose="02040503050406030204" pitchFamily="18" charset="0"/>
                            </a:rPr>
                            <m:t>0</m:t>
                          </m:r>
                        </m:sub>
                      </m:sSub>
                    </m:oMath>
                  </m:oMathPara>
                </a14:m>
                <a:endParaRPr lang="en-US" sz="2000" dirty="0">
                  <a:latin typeface="Cambria" panose="02040503050406030204" pitchFamily="18" charset="0"/>
                  <a:ea typeface="Cambria" panose="02040503050406030204" pitchFamily="18" charset="0"/>
                  <a:cs typeface="Times New Roman" panose="02020603050405020304" pitchFamily="18" charset="0"/>
                </a:endParaRPr>
              </a:p>
              <a:p>
                <a:pPr marL="0" indent="0">
                  <a:lnSpc>
                    <a:spcPct val="120000"/>
                  </a:lnSpc>
                  <a:spcAft>
                    <a:spcPts val="1200"/>
                  </a:spcAft>
                  <a:buNone/>
                </a:pPr>
                <a:endParaRPr lang="en-US" sz="2000" i="1"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4">
                <a:extLst>
                  <a:ext uri="{FF2B5EF4-FFF2-40B4-BE49-F238E27FC236}">
                    <a16:creationId xmlns:a16="http://schemas.microsoft.com/office/drawing/2014/main" id="{1BC91EBD-6C9A-E08F-53AF-205C9BB96144}"/>
                  </a:ext>
                </a:extLst>
              </p:cNvPr>
              <p:cNvSpPr txBox="1">
                <a:spLocks noRot="1" noChangeAspect="1" noMove="1" noResize="1" noEditPoints="1" noAdjustHandles="1" noChangeArrowheads="1" noChangeShapeType="1" noTextEdit="1"/>
              </p:cNvSpPr>
              <p:nvPr/>
            </p:nvSpPr>
            <p:spPr>
              <a:xfrm>
                <a:off x="430547" y="1120633"/>
                <a:ext cx="5597511" cy="4973008"/>
              </a:xfrm>
              <a:prstGeom prst="rect">
                <a:avLst/>
              </a:prstGeom>
              <a:blipFill>
                <a:blip r:embed="rId3"/>
                <a:stretch>
                  <a:fillRect l="-980" t="-1348"/>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C1ED9905-53A6-F722-BDD2-C10288276510}"/>
              </a:ext>
            </a:extLst>
          </p:cNvPr>
          <p:cNvGrpSpPr/>
          <p:nvPr/>
        </p:nvGrpSpPr>
        <p:grpSpPr>
          <a:xfrm>
            <a:off x="6050220" y="1722258"/>
            <a:ext cx="2409048" cy="3413484"/>
            <a:chOff x="3730220" y="1702736"/>
            <a:chExt cx="2409048" cy="3413484"/>
          </a:xfrm>
        </p:grpSpPr>
        <p:sp>
          <p:nvSpPr>
            <p:cNvPr id="14" name="TextBox 13">
              <a:extLst>
                <a:ext uri="{FF2B5EF4-FFF2-40B4-BE49-F238E27FC236}">
                  <a16:creationId xmlns:a16="http://schemas.microsoft.com/office/drawing/2014/main" id="{440A56E6-C726-44E9-2D11-0AD88DCF9586}"/>
                </a:ext>
              </a:extLst>
            </p:cNvPr>
            <p:cNvSpPr txBox="1"/>
            <p:nvPr/>
          </p:nvSpPr>
          <p:spPr>
            <a:xfrm>
              <a:off x="4707332" y="2785197"/>
              <a:ext cx="759166"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51D54647-7E74-655B-D49B-B0FB8603E0FE}"/>
                </a:ext>
              </a:extLst>
            </p:cNvPr>
            <p:cNvCxnSpPr/>
            <p:nvPr/>
          </p:nvCxnSpPr>
          <p:spPr>
            <a:xfrm>
              <a:off x="4572000" y="2208361"/>
              <a:ext cx="0" cy="27432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FE8A21-D830-4D40-D46D-6720FABB0CC9}"/>
                </a:ext>
              </a:extLst>
            </p:cNvPr>
            <p:cNvCxnSpPr>
              <a:cxnSpLocks/>
            </p:cNvCxnSpPr>
            <p:nvPr/>
          </p:nvCxnSpPr>
          <p:spPr>
            <a:xfrm rot="16200000">
              <a:off x="5029201" y="4485721"/>
              <a:ext cx="0" cy="914400"/>
            </a:xfrm>
            <a:prstGeom prst="line">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4048C1-15C1-1EC3-FA35-469B7836B21A}"/>
                </a:ext>
              </a:extLst>
            </p:cNvPr>
            <p:cNvSpPr txBox="1"/>
            <p:nvPr/>
          </p:nvSpPr>
          <p:spPr>
            <a:xfrm>
              <a:off x="5475041" y="4746888"/>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x</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B8B4BA4-39E6-FCA2-E7CD-61FE50EB0025}"/>
                </a:ext>
              </a:extLst>
            </p:cNvPr>
            <p:cNvSpPr txBox="1"/>
            <p:nvPr/>
          </p:nvSpPr>
          <p:spPr>
            <a:xfrm>
              <a:off x="3730220" y="2952248"/>
              <a:ext cx="664227"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DBFDC8A-311B-5A1A-3933-A5A7C5109EB0}"/>
                </a:ext>
              </a:extLst>
            </p:cNvPr>
            <p:cNvSpPr txBox="1"/>
            <p:nvPr/>
          </p:nvSpPr>
          <p:spPr>
            <a:xfrm>
              <a:off x="4396751" y="1702736"/>
              <a:ext cx="664227" cy="369332"/>
            </a:xfrm>
            <a:prstGeom prst="rect">
              <a:avLst/>
            </a:prstGeom>
            <a:noFill/>
          </p:spPr>
          <p:txBody>
            <a:bodyPr wrap="square" rtlCol="0">
              <a:spAutoFit/>
            </a:bodyPr>
            <a:lstStyle/>
            <a:p>
              <a:r>
                <a:rPr lang="en-US" dirty="0">
                  <a:solidFill>
                    <a:schemeClr val="accent1"/>
                  </a:solidFill>
                  <a:latin typeface="Times New Roman" panose="02020603050405020304" pitchFamily="18" charset="0"/>
                  <a:cs typeface="Times New Roman" panose="02020603050405020304" pitchFamily="18" charset="0"/>
                </a:rPr>
                <a:t>c</a:t>
              </a:r>
              <a:r>
                <a:rPr lang="en-US" b="1" dirty="0">
                  <a:solidFill>
                    <a:schemeClr val="accent1"/>
                  </a:solidFill>
                  <a:latin typeface="Times New Roman" panose="02020603050405020304" pitchFamily="18" charset="0"/>
                  <a:cs typeface="Times New Roman" panose="02020603050405020304" pitchFamily="18" charset="0"/>
                </a:rPr>
                <a:t>t</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4E5235F2-7562-EF66-C5CB-F978359C6FD0}"/>
              </a:ext>
            </a:extLst>
          </p:cNvPr>
          <p:cNvSpPr txBox="1"/>
          <p:nvPr/>
        </p:nvSpPr>
        <p:spPr>
          <a:xfrm rot="16200000">
            <a:off x="6450355" y="2415626"/>
            <a:ext cx="112825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 Timeline</a:t>
            </a:r>
          </a:p>
        </p:txBody>
      </p:sp>
      <p:sp>
        <p:nvSpPr>
          <p:cNvPr id="11" name="TextBox 10">
            <a:extLst>
              <a:ext uri="{FF2B5EF4-FFF2-40B4-BE49-F238E27FC236}">
                <a16:creationId xmlns:a16="http://schemas.microsoft.com/office/drawing/2014/main" id="{4F9E8A43-BF43-797E-07DA-A2712255A103}"/>
              </a:ext>
            </a:extLst>
          </p:cNvPr>
          <p:cNvSpPr txBox="1"/>
          <p:nvPr/>
        </p:nvSpPr>
        <p:spPr>
          <a:xfrm rot="18000000">
            <a:off x="7625845" y="2837913"/>
            <a:ext cx="1106141"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0</a:t>
            </a:r>
            <a:r>
              <a:rPr lang="en-US" sz="1200" dirty="0">
                <a:latin typeface="Times New Roman" panose="02020603050405020304" pitchFamily="18" charset="0"/>
                <a:cs typeface="Times New Roman" panose="02020603050405020304" pitchFamily="18" charset="0"/>
              </a:rPr>
              <a:t> timeline</a:t>
            </a:r>
          </a:p>
        </p:txBody>
      </p:sp>
      <p:sp>
        <p:nvSpPr>
          <p:cNvPr id="13" name="TextBox 12">
            <a:extLst>
              <a:ext uri="{FF2B5EF4-FFF2-40B4-BE49-F238E27FC236}">
                <a16:creationId xmlns:a16="http://schemas.microsoft.com/office/drawing/2014/main" id="{9C0D87D7-423D-270E-2879-6FC669A8D633}"/>
              </a:ext>
            </a:extLst>
          </p:cNvPr>
          <p:cNvSpPr txBox="1"/>
          <p:nvPr/>
        </p:nvSpPr>
        <p:spPr>
          <a:xfrm rot="1007262">
            <a:off x="6988873" y="3911782"/>
            <a:ext cx="572144" cy="369332"/>
          </a:xfrm>
          <a:prstGeom prst="rect">
            <a:avLst/>
          </a:prstGeom>
          <a:noFill/>
        </p:spPr>
        <p:txBody>
          <a:bodyPr wrap="square" rtlCol="0">
            <a:spAutoFit/>
          </a:bodyPr>
          <a:lstStyle/>
          <a:p>
            <a:r>
              <a:rPr lang="el-GR" i="1" dirty="0">
                <a:latin typeface="Times New Roman" panose="02020603050405020304" pitchFamily="18" charset="0"/>
                <a:cs typeface="Times New Roman" panose="02020603050405020304" pitchFamily="18" charset="0"/>
              </a:rPr>
              <a:t>β</a:t>
            </a:r>
            <a:endParaRPr lang="en-US" i="1" dirty="0">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CE42F582-87F1-13AD-7B1F-CD5D7CDF3515}"/>
              </a:ext>
            </a:extLst>
          </p:cNvPr>
          <p:cNvCxnSpPr>
            <a:cxnSpLocks/>
          </p:cNvCxnSpPr>
          <p:nvPr/>
        </p:nvCxnSpPr>
        <p:spPr>
          <a:xfrm rot="18000000">
            <a:off x="7268042" y="4762500"/>
            <a:ext cx="0" cy="91440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828013D-901C-D422-E609-35D9F6A18DB9}"/>
              </a:ext>
            </a:extLst>
          </p:cNvPr>
          <p:cNvSpPr txBox="1"/>
          <p:nvPr/>
        </p:nvSpPr>
        <p:spPr>
          <a:xfrm rot="1800000">
            <a:off x="7589620" y="5389783"/>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x</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24137EE-E2BD-84E4-EA65-014F61337BC0}"/>
              </a:ext>
            </a:extLst>
          </p:cNvPr>
          <p:cNvSpPr txBox="1"/>
          <p:nvPr/>
        </p:nvSpPr>
        <p:spPr>
          <a:xfrm rot="1800000">
            <a:off x="8157635" y="2319603"/>
            <a:ext cx="664227"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c</a:t>
            </a:r>
            <a:r>
              <a:rPr lang="en-US" b="1" dirty="0">
                <a:solidFill>
                  <a:srgbClr val="FF0000"/>
                </a:solidFill>
                <a:latin typeface="Times New Roman" panose="02020603050405020304" pitchFamily="18" charset="0"/>
                <a:cs typeface="Times New Roman" panose="02020603050405020304" pitchFamily="18" charset="0"/>
              </a:rPr>
              <a:t>t</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29DE86F-456D-0234-A653-43A21D0F87AA}"/>
              </a:ext>
            </a:extLst>
          </p:cNvPr>
          <p:cNvSpPr txBox="1"/>
          <p:nvPr/>
        </p:nvSpPr>
        <p:spPr>
          <a:xfrm>
            <a:off x="6919783" y="5178113"/>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O’</a:t>
            </a:r>
          </a:p>
        </p:txBody>
      </p:sp>
      <p:sp>
        <p:nvSpPr>
          <p:cNvPr id="28" name="Freeform: Shape 27">
            <a:extLst>
              <a:ext uri="{FF2B5EF4-FFF2-40B4-BE49-F238E27FC236}">
                <a16:creationId xmlns:a16="http://schemas.microsoft.com/office/drawing/2014/main" id="{E7D0DA98-93B7-2750-30B4-C73C116C6445}"/>
              </a:ext>
            </a:extLst>
          </p:cNvPr>
          <p:cNvSpPr/>
          <p:nvPr/>
        </p:nvSpPr>
        <p:spPr>
          <a:xfrm rot="171112">
            <a:off x="6898683" y="4239239"/>
            <a:ext cx="345334" cy="91784"/>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Slide Number Placeholder 14">
            <a:extLst>
              <a:ext uri="{FF2B5EF4-FFF2-40B4-BE49-F238E27FC236}">
                <a16:creationId xmlns:a16="http://schemas.microsoft.com/office/drawing/2014/main" id="{D612EC94-AF73-CEFD-31EB-600532FAF2D9}"/>
              </a:ext>
            </a:extLst>
          </p:cNvPr>
          <p:cNvSpPr>
            <a:spLocks noGrp="1"/>
          </p:cNvSpPr>
          <p:nvPr>
            <p:ph type="sldNum" sz="quarter" idx="12"/>
          </p:nvPr>
        </p:nvSpPr>
        <p:spPr>
          <a:xfrm>
            <a:off x="6457950" y="6356351"/>
            <a:ext cx="2057400" cy="365125"/>
          </a:xfrm>
        </p:spPr>
        <p:txBody>
          <a:bodyPr/>
          <a:lstStyle/>
          <a:p>
            <a:fld id="{148C923D-C71C-435D-9174-1991698F01A9}" type="slidenum">
              <a:rPr lang="en-US" smtClean="0"/>
              <a:t>11</a:t>
            </a:fld>
            <a:endParaRPr lang="en-US"/>
          </a:p>
        </p:txBody>
      </p:sp>
      <p:sp>
        <p:nvSpPr>
          <p:cNvPr id="30" name="TextBox 29">
            <a:extLst>
              <a:ext uri="{FF2B5EF4-FFF2-40B4-BE49-F238E27FC236}">
                <a16:creationId xmlns:a16="http://schemas.microsoft.com/office/drawing/2014/main" id="{A45F14C2-4965-655E-FF69-A476D9D44908}"/>
              </a:ext>
            </a:extLst>
          </p:cNvPr>
          <p:cNvSpPr txBox="1"/>
          <p:nvPr/>
        </p:nvSpPr>
        <p:spPr>
          <a:xfrm rot="1800000">
            <a:off x="6682370" y="5119666"/>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S</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7A8B0669-F095-FED6-C695-B16D95A24B10}"/>
              </a:ext>
            </a:extLst>
          </p:cNvPr>
          <p:cNvSpPr txBox="1"/>
          <p:nvPr/>
        </p:nvSpPr>
        <p:spPr>
          <a:xfrm>
            <a:off x="6453664" y="4605384"/>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S</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689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8184819-7B18-CC8F-3D29-913EE6752014}"/>
              </a:ext>
            </a:extLst>
          </p:cNvPr>
          <p:cNvCxnSpPr>
            <a:cxnSpLocks/>
          </p:cNvCxnSpPr>
          <p:nvPr/>
        </p:nvCxnSpPr>
        <p:spPr>
          <a:xfrm rot="1800000">
            <a:off x="7158684" y="2224952"/>
            <a:ext cx="0" cy="4572000"/>
          </a:xfrm>
          <a:prstGeom prst="line">
            <a:avLst/>
          </a:prstGeom>
          <a:ln w="127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1BC91EBD-6C9A-E08F-53AF-205C9BB96144}"/>
              </a:ext>
            </a:extLst>
          </p:cNvPr>
          <p:cNvSpPr txBox="1">
            <a:spLocks/>
          </p:cNvSpPr>
          <p:nvPr/>
        </p:nvSpPr>
        <p:spPr>
          <a:xfrm>
            <a:off x="349778" y="2325291"/>
            <a:ext cx="5648509" cy="17096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THE BISECTOR OF THE VELOCITY ANGLE IS THE AXIS OF SYMMETRY FOR THE LORENTZ TRANSFORM</a:t>
            </a:r>
          </a:p>
          <a:p>
            <a:pPr lvl="1"/>
            <a:r>
              <a:rPr lang="en-US" sz="1600" dirty="0">
                <a:latin typeface="Times New Roman" panose="02020603050405020304" pitchFamily="18" charset="0"/>
                <a:cs typeface="Times New Roman" panose="02020603050405020304" pitchFamily="18" charset="0"/>
              </a:rPr>
              <a:t>Locate Equal Times In  S</a:t>
            </a:r>
            <a:r>
              <a:rPr lang="en-US" sz="1600" baseline="-25000" dirty="0">
                <a:latin typeface="Times New Roman" panose="02020603050405020304" pitchFamily="18" charset="0"/>
                <a:cs typeface="Times New Roman" panose="02020603050405020304" pitchFamily="18" charset="0"/>
              </a:rPr>
              <a:t>0</a:t>
            </a:r>
            <a:r>
              <a:rPr lang="en-US" sz="1600" dirty="0">
                <a:latin typeface="Times New Roman" panose="02020603050405020304" pitchFamily="18" charset="0"/>
                <a:cs typeface="Times New Roman" panose="02020603050405020304" pitchFamily="18" charset="0"/>
              </a:rPr>
              <a:t> and S</a:t>
            </a:r>
            <a:r>
              <a:rPr lang="en-US" sz="1600" baseline="-25000" dirty="0">
                <a:latin typeface="Times New Roman" panose="02020603050405020304" pitchFamily="18" charset="0"/>
                <a:cs typeface="Times New Roman" panose="02020603050405020304" pitchFamily="18" charset="0"/>
              </a:rPr>
              <a:t>1</a:t>
            </a:r>
          </a:p>
          <a:p>
            <a:pPr lvl="1"/>
            <a:r>
              <a:rPr lang="en-US" sz="1600" dirty="0">
                <a:latin typeface="Times New Roman" panose="02020603050405020304" pitchFamily="18" charset="0"/>
                <a:cs typeface="Times New Roman" panose="02020603050405020304" pitchFamily="18" charset="0"/>
              </a:rPr>
              <a:t>The </a:t>
            </a:r>
            <a:r>
              <a:rPr lang="en-US" sz="1600" i="1" dirty="0">
                <a:latin typeface="Times New Roman" panose="02020603050405020304" pitchFamily="18" charset="0"/>
                <a:cs typeface="Times New Roman" panose="02020603050405020304" pitchFamily="18" charset="0"/>
              </a:rPr>
              <a:t>x</a:t>
            </a:r>
            <a:r>
              <a:rPr lang="en-US" sz="1600" dirty="0">
                <a:latin typeface="Times New Roman" panose="02020603050405020304" pitchFamily="18" charset="0"/>
                <a:cs typeface="Times New Roman" panose="02020603050405020304" pitchFamily="18" charset="0"/>
              </a:rPr>
              <a:t> coordinate is </a:t>
            </a:r>
            <a:r>
              <a:rPr lang="en-US" sz="1600" i="1" dirty="0" err="1">
                <a:latin typeface="Times New Roman" panose="02020603050405020304" pitchFamily="18" charset="0"/>
                <a:cs typeface="Times New Roman" panose="02020603050405020304" pitchFamily="18" charset="0"/>
              </a:rPr>
              <a:t>ct·tan</a:t>
            </a:r>
            <a:r>
              <a:rPr lang="en-US" sz="1600" i="1" dirty="0">
                <a:latin typeface="Times New Roman" panose="02020603050405020304" pitchFamily="18" charset="0"/>
                <a:cs typeface="Times New Roman" panose="02020603050405020304" pitchFamily="18" charset="0"/>
              </a:rPr>
              <a:t>(β/2)</a:t>
            </a:r>
            <a:r>
              <a:rPr lang="en-US" sz="1600" dirty="0">
                <a:latin typeface="Times New Roman" panose="02020603050405020304" pitchFamily="18" charset="0"/>
                <a:cs typeface="Times New Roman" panose="02020603050405020304" pitchFamily="18" charset="0"/>
              </a:rPr>
              <a:t>, equal and opposite.</a:t>
            </a:r>
            <a:endParaRPr lang="en-US" sz="1600" i="1"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C1ED9905-53A6-F722-BDD2-C10288276510}"/>
              </a:ext>
            </a:extLst>
          </p:cNvPr>
          <p:cNvGrpSpPr/>
          <p:nvPr/>
        </p:nvGrpSpPr>
        <p:grpSpPr>
          <a:xfrm>
            <a:off x="6050220" y="1722258"/>
            <a:ext cx="2409048" cy="5077625"/>
            <a:chOff x="3730220" y="1702736"/>
            <a:chExt cx="2409048" cy="5077625"/>
          </a:xfrm>
        </p:grpSpPr>
        <p:sp>
          <p:nvSpPr>
            <p:cNvPr id="14" name="TextBox 13">
              <a:extLst>
                <a:ext uri="{FF2B5EF4-FFF2-40B4-BE49-F238E27FC236}">
                  <a16:creationId xmlns:a16="http://schemas.microsoft.com/office/drawing/2014/main" id="{440A56E6-C726-44E9-2D11-0AD88DCF9586}"/>
                </a:ext>
              </a:extLst>
            </p:cNvPr>
            <p:cNvSpPr txBox="1"/>
            <p:nvPr/>
          </p:nvSpPr>
          <p:spPr>
            <a:xfrm>
              <a:off x="4707332" y="2785197"/>
              <a:ext cx="759166"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51D54647-7E74-655B-D49B-B0FB8603E0FE}"/>
                </a:ext>
              </a:extLst>
            </p:cNvPr>
            <p:cNvCxnSpPr/>
            <p:nvPr/>
          </p:nvCxnSpPr>
          <p:spPr>
            <a:xfrm>
              <a:off x="4572000" y="2208361"/>
              <a:ext cx="0" cy="45720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FE8A21-D830-4D40-D46D-6720FABB0CC9}"/>
                </a:ext>
              </a:extLst>
            </p:cNvPr>
            <p:cNvCxnSpPr>
              <a:cxnSpLocks/>
            </p:cNvCxnSpPr>
            <p:nvPr/>
          </p:nvCxnSpPr>
          <p:spPr>
            <a:xfrm rot="16200000">
              <a:off x="5029201" y="4485721"/>
              <a:ext cx="0" cy="914400"/>
            </a:xfrm>
            <a:prstGeom prst="line">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4048C1-15C1-1EC3-FA35-469B7836B21A}"/>
                </a:ext>
              </a:extLst>
            </p:cNvPr>
            <p:cNvSpPr txBox="1"/>
            <p:nvPr/>
          </p:nvSpPr>
          <p:spPr>
            <a:xfrm>
              <a:off x="5475041" y="4746888"/>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x</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B8B4BA4-39E6-FCA2-E7CD-61FE50EB0025}"/>
                </a:ext>
              </a:extLst>
            </p:cNvPr>
            <p:cNvSpPr txBox="1"/>
            <p:nvPr/>
          </p:nvSpPr>
          <p:spPr>
            <a:xfrm>
              <a:off x="3730220" y="2952248"/>
              <a:ext cx="664227"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DBFDC8A-311B-5A1A-3933-A5A7C5109EB0}"/>
                </a:ext>
              </a:extLst>
            </p:cNvPr>
            <p:cNvSpPr txBox="1"/>
            <p:nvPr/>
          </p:nvSpPr>
          <p:spPr>
            <a:xfrm>
              <a:off x="4396751" y="1702736"/>
              <a:ext cx="664227" cy="369332"/>
            </a:xfrm>
            <a:prstGeom prst="rect">
              <a:avLst/>
            </a:prstGeom>
            <a:noFill/>
          </p:spPr>
          <p:txBody>
            <a:bodyPr wrap="square" rtlCol="0">
              <a:spAutoFit/>
            </a:bodyPr>
            <a:lstStyle/>
            <a:p>
              <a:r>
                <a:rPr lang="en-US" dirty="0">
                  <a:solidFill>
                    <a:schemeClr val="accent1"/>
                  </a:solidFill>
                  <a:latin typeface="Times New Roman" panose="02020603050405020304" pitchFamily="18" charset="0"/>
                  <a:cs typeface="Times New Roman" panose="02020603050405020304" pitchFamily="18" charset="0"/>
                </a:rPr>
                <a:t>c</a:t>
              </a:r>
              <a:r>
                <a:rPr lang="en-US" b="1" dirty="0">
                  <a:solidFill>
                    <a:schemeClr val="accent1"/>
                  </a:solidFill>
                  <a:latin typeface="Times New Roman" panose="02020603050405020304" pitchFamily="18" charset="0"/>
                  <a:cs typeface="Times New Roman" panose="02020603050405020304" pitchFamily="18" charset="0"/>
                </a:rPr>
                <a:t>t</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4E5235F2-7562-EF66-C5CB-F978359C6FD0}"/>
              </a:ext>
            </a:extLst>
          </p:cNvPr>
          <p:cNvSpPr txBox="1"/>
          <p:nvPr/>
        </p:nvSpPr>
        <p:spPr>
          <a:xfrm rot="16200000">
            <a:off x="6450355" y="2415626"/>
            <a:ext cx="112825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 Timeline</a:t>
            </a:r>
          </a:p>
        </p:txBody>
      </p:sp>
      <p:sp>
        <p:nvSpPr>
          <p:cNvPr id="10" name="Rectangle 9">
            <a:extLst>
              <a:ext uri="{FF2B5EF4-FFF2-40B4-BE49-F238E27FC236}">
                <a16:creationId xmlns:a16="http://schemas.microsoft.com/office/drawing/2014/main" id="{CEEB2689-E2CE-42FA-2DAE-CDF1A3587789}"/>
              </a:ext>
            </a:extLst>
          </p:cNvPr>
          <p:cNvSpPr/>
          <p:nvPr/>
        </p:nvSpPr>
        <p:spPr>
          <a:xfrm rot="1696478">
            <a:off x="7636905" y="3525040"/>
            <a:ext cx="723275" cy="646331"/>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a:t>
            </a:r>
          </a:p>
          <a:p>
            <a:r>
              <a:rPr lang="en-US" i="1" dirty="0">
                <a:latin typeface="Times New Roman" panose="02020603050405020304" pitchFamily="18" charset="0"/>
                <a:cs typeface="Times New Roman" panose="02020603050405020304" pitchFamily="18" charset="0"/>
              </a:rPr>
              <a:t>ct</a:t>
            </a:r>
            <a:r>
              <a:rPr lang="en-US" i="1" baseline="-25000" dirty="0">
                <a:latin typeface="Times New Roman" panose="02020603050405020304" pitchFamily="18" charset="0"/>
                <a:cs typeface="Times New Roman" panose="02020603050405020304" pitchFamily="18" charset="0"/>
              </a:rPr>
              <a:t>0</a:t>
            </a:r>
            <a:r>
              <a:rPr lang="en-US" i="1" dirty="0">
                <a:latin typeface="Times New Roman" panose="02020603050405020304" pitchFamily="18" charset="0"/>
                <a:cs typeface="Times New Roman" panose="02020603050405020304" pitchFamily="18" charset="0"/>
              </a:rPr>
              <a:t>, x</a:t>
            </a:r>
            <a:r>
              <a:rPr lang="en-US" i="1" baseline="-25000" dirty="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F9E8A43-BF43-797E-07DA-A2712255A103}"/>
              </a:ext>
            </a:extLst>
          </p:cNvPr>
          <p:cNvSpPr txBox="1"/>
          <p:nvPr/>
        </p:nvSpPr>
        <p:spPr>
          <a:xfrm rot="18000000">
            <a:off x="7625845" y="2837913"/>
            <a:ext cx="1106141"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0</a:t>
            </a:r>
            <a:r>
              <a:rPr lang="en-US" sz="1200" dirty="0">
                <a:latin typeface="Times New Roman" panose="02020603050405020304" pitchFamily="18" charset="0"/>
                <a:cs typeface="Times New Roman" panose="02020603050405020304" pitchFamily="18" charset="0"/>
              </a:rPr>
              <a:t> timeline</a:t>
            </a:r>
          </a:p>
        </p:txBody>
      </p:sp>
      <p:sp>
        <p:nvSpPr>
          <p:cNvPr id="13" name="TextBox 12">
            <a:extLst>
              <a:ext uri="{FF2B5EF4-FFF2-40B4-BE49-F238E27FC236}">
                <a16:creationId xmlns:a16="http://schemas.microsoft.com/office/drawing/2014/main" id="{9C0D87D7-423D-270E-2879-6FC669A8D633}"/>
              </a:ext>
            </a:extLst>
          </p:cNvPr>
          <p:cNvSpPr txBox="1"/>
          <p:nvPr/>
        </p:nvSpPr>
        <p:spPr>
          <a:xfrm rot="1007262">
            <a:off x="6988873" y="3911782"/>
            <a:ext cx="572144" cy="369332"/>
          </a:xfrm>
          <a:prstGeom prst="rect">
            <a:avLst/>
          </a:prstGeom>
          <a:noFill/>
        </p:spPr>
        <p:txBody>
          <a:bodyPr wrap="square" rtlCol="0">
            <a:spAutoFit/>
          </a:bodyPr>
          <a:lstStyle/>
          <a:p>
            <a:r>
              <a:rPr lang="el-GR" i="1" dirty="0">
                <a:latin typeface="Times New Roman" panose="02020603050405020304" pitchFamily="18" charset="0"/>
                <a:cs typeface="Times New Roman" panose="02020603050405020304" pitchFamily="18" charset="0"/>
              </a:rPr>
              <a:t>β</a:t>
            </a:r>
            <a:endParaRPr lang="en-US" i="1" dirty="0">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CE42F582-87F1-13AD-7B1F-CD5D7CDF3515}"/>
              </a:ext>
            </a:extLst>
          </p:cNvPr>
          <p:cNvCxnSpPr>
            <a:cxnSpLocks/>
          </p:cNvCxnSpPr>
          <p:nvPr/>
        </p:nvCxnSpPr>
        <p:spPr>
          <a:xfrm rot="18000000">
            <a:off x="7268042" y="4762500"/>
            <a:ext cx="0" cy="91440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828013D-901C-D422-E609-35D9F6A18DB9}"/>
              </a:ext>
            </a:extLst>
          </p:cNvPr>
          <p:cNvSpPr txBox="1"/>
          <p:nvPr/>
        </p:nvSpPr>
        <p:spPr>
          <a:xfrm rot="1800000">
            <a:off x="7589620" y="5389783"/>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x</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24137EE-E2BD-84E4-EA65-014F61337BC0}"/>
              </a:ext>
            </a:extLst>
          </p:cNvPr>
          <p:cNvSpPr txBox="1"/>
          <p:nvPr/>
        </p:nvSpPr>
        <p:spPr>
          <a:xfrm rot="1800000">
            <a:off x="8157635" y="2319603"/>
            <a:ext cx="664227"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c</a:t>
            </a:r>
            <a:r>
              <a:rPr lang="en-US" b="1" dirty="0">
                <a:solidFill>
                  <a:srgbClr val="FF0000"/>
                </a:solidFill>
                <a:latin typeface="Times New Roman" panose="02020603050405020304" pitchFamily="18" charset="0"/>
                <a:cs typeface="Times New Roman" panose="02020603050405020304" pitchFamily="18" charset="0"/>
              </a:rPr>
              <a:t>t</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29DE86F-456D-0234-A653-43A21D0F87AA}"/>
              </a:ext>
            </a:extLst>
          </p:cNvPr>
          <p:cNvSpPr txBox="1"/>
          <p:nvPr/>
        </p:nvSpPr>
        <p:spPr>
          <a:xfrm>
            <a:off x="6919783" y="5178113"/>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O’</a:t>
            </a:r>
          </a:p>
        </p:txBody>
      </p:sp>
      <p:sp>
        <p:nvSpPr>
          <p:cNvPr id="28" name="Freeform: Shape 27">
            <a:extLst>
              <a:ext uri="{FF2B5EF4-FFF2-40B4-BE49-F238E27FC236}">
                <a16:creationId xmlns:a16="http://schemas.microsoft.com/office/drawing/2014/main" id="{E7D0DA98-93B7-2750-30B4-C73C116C6445}"/>
              </a:ext>
            </a:extLst>
          </p:cNvPr>
          <p:cNvSpPr/>
          <p:nvPr/>
        </p:nvSpPr>
        <p:spPr>
          <a:xfrm rot="171112">
            <a:off x="6898683" y="4239239"/>
            <a:ext cx="345334" cy="91784"/>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Slide Number Placeholder 14">
            <a:extLst>
              <a:ext uri="{FF2B5EF4-FFF2-40B4-BE49-F238E27FC236}">
                <a16:creationId xmlns:a16="http://schemas.microsoft.com/office/drawing/2014/main" id="{D612EC94-AF73-CEFD-31EB-600532FAF2D9}"/>
              </a:ext>
            </a:extLst>
          </p:cNvPr>
          <p:cNvSpPr>
            <a:spLocks noGrp="1"/>
          </p:cNvSpPr>
          <p:nvPr>
            <p:ph type="sldNum" sz="quarter" idx="12"/>
          </p:nvPr>
        </p:nvSpPr>
        <p:spPr>
          <a:xfrm>
            <a:off x="6457950" y="6356351"/>
            <a:ext cx="2057400" cy="365125"/>
          </a:xfrm>
        </p:spPr>
        <p:txBody>
          <a:bodyPr/>
          <a:lstStyle/>
          <a:p>
            <a:fld id="{148C923D-C71C-435D-9174-1991698F01A9}" type="slidenum">
              <a:rPr lang="en-US" smtClean="0"/>
              <a:t>12</a:t>
            </a:fld>
            <a:endParaRPr lang="en-US"/>
          </a:p>
        </p:txBody>
      </p:sp>
      <p:sp>
        <p:nvSpPr>
          <p:cNvPr id="30" name="TextBox 29">
            <a:extLst>
              <a:ext uri="{FF2B5EF4-FFF2-40B4-BE49-F238E27FC236}">
                <a16:creationId xmlns:a16="http://schemas.microsoft.com/office/drawing/2014/main" id="{A45F14C2-4965-655E-FF69-A476D9D44908}"/>
              </a:ext>
            </a:extLst>
          </p:cNvPr>
          <p:cNvSpPr txBox="1"/>
          <p:nvPr/>
        </p:nvSpPr>
        <p:spPr>
          <a:xfrm rot="1800000">
            <a:off x="6682370" y="5119666"/>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S</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7A8B0669-F095-FED6-C695-B16D95A24B10}"/>
              </a:ext>
            </a:extLst>
          </p:cNvPr>
          <p:cNvSpPr txBox="1"/>
          <p:nvPr/>
        </p:nvSpPr>
        <p:spPr>
          <a:xfrm>
            <a:off x="6453664" y="4605384"/>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S</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79F315A1-704A-21F1-BF0E-6C8E3DE8B409}"/>
              </a:ext>
            </a:extLst>
          </p:cNvPr>
          <p:cNvCxnSpPr>
            <a:cxnSpLocks/>
          </p:cNvCxnSpPr>
          <p:nvPr/>
        </p:nvCxnSpPr>
        <p:spPr>
          <a:xfrm rot="900000">
            <a:off x="7040613" y="2182912"/>
            <a:ext cx="0" cy="4572000"/>
          </a:xfrm>
          <a:prstGeom prst="line">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3D72FEF-A447-3FD7-172E-544B8D4AE6C5}"/>
              </a:ext>
            </a:extLst>
          </p:cNvPr>
          <p:cNvCxnSpPr>
            <a:cxnSpLocks/>
          </p:cNvCxnSpPr>
          <p:nvPr/>
        </p:nvCxnSpPr>
        <p:spPr>
          <a:xfrm flipH="1" flipV="1">
            <a:off x="6864609" y="3375621"/>
            <a:ext cx="842746" cy="196143"/>
          </a:xfrm>
          <a:prstGeom prst="line">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FE482EC-B76F-7742-C531-62CD9024862E}"/>
              </a:ext>
            </a:extLst>
          </p:cNvPr>
          <p:cNvCxnSpPr>
            <a:cxnSpLocks/>
          </p:cNvCxnSpPr>
          <p:nvPr/>
        </p:nvCxnSpPr>
        <p:spPr>
          <a:xfrm rot="6300000">
            <a:off x="6448950" y="6104099"/>
            <a:ext cx="0" cy="914400"/>
          </a:xfrm>
          <a:prstGeom prst="line">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9D66868-D015-3DC5-D26B-933CEC5660CE}"/>
              </a:ext>
            </a:extLst>
          </p:cNvPr>
          <p:cNvCxnSpPr>
            <a:cxnSpLocks/>
          </p:cNvCxnSpPr>
          <p:nvPr/>
        </p:nvCxnSpPr>
        <p:spPr>
          <a:xfrm rot="-3600000">
            <a:off x="7533278" y="3226802"/>
            <a:ext cx="0" cy="457200"/>
          </a:xfrm>
          <a:prstGeom prst="line">
            <a:avLst/>
          </a:prstGeom>
          <a:ln w="508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7873432-08B8-192B-2B5B-647BBDB84AB2}"/>
              </a:ext>
            </a:extLst>
          </p:cNvPr>
          <p:cNvCxnSpPr>
            <a:cxnSpLocks/>
          </p:cNvCxnSpPr>
          <p:nvPr/>
        </p:nvCxnSpPr>
        <p:spPr>
          <a:xfrm rot="18000000">
            <a:off x="6226932" y="6348702"/>
            <a:ext cx="0" cy="457200"/>
          </a:xfrm>
          <a:prstGeom prst="line">
            <a:avLst/>
          </a:prstGeom>
          <a:ln w="1270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7E358C6-DEB0-0916-8146-FCE1DCF0B66C}"/>
              </a:ext>
            </a:extLst>
          </p:cNvPr>
          <p:cNvCxnSpPr>
            <a:cxnSpLocks/>
          </p:cNvCxnSpPr>
          <p:nvPr/>
        </p:nvCxnSpPr>
        <p:spPr>
          <a:xfrm rot="5400000">
            <a:off x="6691183" y="6448419"/>
            <a:ext cx="0" cy="457200"/>
          </a:xfrm>
          <a:prstGeom prst="line">
            <a:avLst/>
          </a:prstGeom>
          <a:ln w="1270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F907CA-B7BA-8B9D-9CC8-464B642CF8E5}"/>
              </a:ext>
            </a:extLst>
          </p:cNvPr>
          <p:cNvCxnSpPr>
            <a:cxnSpLocks/>
          </p:cNvCxnSpPr>
          <p:nvPr/>
        </p:nvCxnSpPr>
        <p:spPr>
          <a:xfrm flipH="1">
            <a:off x="6900357" y="3535676"/>
            <a:ext cx="822539" cy="1425168"/>
          </a:xfrm>
          <a:prstGeom prst="line">
            <a:avLst/>
          </a:prstGeom>
          <a:ln w="508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00003FA-9A8D-26C3-BCB9-D600A08510E4}"/>
              </a:ext>
            </a:extLst>
          </p:cNvPr>
          <p:cNvCxnSpPr>
            <a:cxnSpLocks/>
          </p:cNvCxnSpPr>
          <p:nvPr/>
        </p:nvCxnSpPr>
        <p:spPr>
          <a:xfrm flipH="1">
            <a:off x="6890572" y="3296288"/>
            <a:ext cx="0" cy="1645920"/>
          </a:xfrm>
          <a:prstGeom prst="line">
            <a:avLst/>
          </a:prstGeom>
          <a:ln w="50800">
            <a:solidFill>
              <a:srgbClr val="0070C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252BA6C-FA18-52D8-6FEA-D7E59E8B2602}"/>
              </a:ext>
            </a:extLst>
          </p:cNvPr>
          <p:cNvCxnSpPr>
            <a:cxnSpLocks/>
          </p:cNvCxnSpPr>
          <p:nvPr/>
        </p:nvCxnSpPr>
        <p:spPr>
          <a:xfrm rot="5400000">
            <a:off x="7120601" y="3111342"/>
            <a:ext cx="0" cy="457200"/>
          </a:xfrm>
          <a:prstGeom prst="line">
            <a:avLst/>
          </a:prstGeom>
          <a:ln w="50800">
            <a:solidFill>
              <a:srgbClr val="0070C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67F7C6FD-DE23-A418-2089-3F80AA935F76}"/>
              </a:ext>
            </a:extLst>
          </p:cNvPr>
          <p:cNvSpPr/>
          <p:nvPr/>
        </p:nvSpPr>
        <p:spPr>
          <a:xfrm>
            <a:off x="5964092" y="3276049"/>
            <a:ext cx="827470" cy="923330"/>
          </a:xfrm>
          <a:prstGeom prst="rect">
            <a:avLst/>
          </a:prstGeom>
        </p:spPr>
        <p:txBody>
          <a:bodyPr wrap="none">
            <a:spAutoFit/>
          </a:bodyPr>
          <a:lstStyle/>
          <a:p>
            <a:pPr algn="r"/>
            <a:r>
              <a:rPr lang="en-US" b="1" dirty="0">
                <a:latin typeface="Times New Roman" panose="02020603050405020304" pitchFamily="18" charset="0"/>
                <a:cs typeface="Times New Roman" panose="02020603050405020304" pitchFamily="18" charset="0"/>
              </a:rPr>
              <a:t>B</a:t>
            </a:r>
          </a:p>
          <a:p>
            <a:pPr algn="r"/>
            <a:r>
              <a:rPr lang="en-US" i="1" dirty="0">
                <a:latin typeface="Times New Roman" panose="02020603050405020304" pitchFamily="18" charset="0"/>
                <a:cs typeface="Times New Roman" panose="02020603050405020304" pitchFamily="18" charset="0"/>
              </a:rPr>
              <a:t>ct</a:t>
            </a:r>
            <a:r>
              <a:rPr lang="en-US" i="1" baseline="-25000" dirty="0">
                <a:latin typeface="Times New Roman" panose="02020603050405020304" pitchFamily="18" charset="0"/>
                <a:cs typeface="Times New Roman" panose="02020603050405020304" pitchFamily="18" charset="0"/>
              </a:rPr>
              <a:t>1</a:t>
            </a:r>
            <a:r>
              <a:rPr lang="en-US" i="1" dirty="0">
                <a:latin typeface="Times New Roman" panose="02020603050405020304" pitchFamily="18" charset="0"/>
                <a:cs typeface="Times New Roman" panose="02020603050405020304" pitchFamily="18" charset="0"/>
              </a:rPr>
              <a:t>=ct</a:t>
            </a:r>
            <a:r>
              <a:rPr lang="en-US" i="1" baseline="-25000" dirty="0">
                <a:latin typeface="Times New Roman" panose="02020603050405020304" pitchFamily="18" charset="0"/>
                <a:cs typeface="Times New Roman" panose="02020603050405020304" pitchFamily="18" charset="0"/>
              </a:rPr>
              <a:t>0</a:t>
            </a:r>
            <a:endParaRPr lang="en-US" i="1" dirty="0">
              <a:latin typeface="Times New Roman" panose="02020603050405020304" pitchFamily="18" charset="0"/>
              <a:cs typeface="Times New Roman" panose="02020603050405020304" pitchFamily="18" charset="0"/>
            </a:endParaRPr>
          </a:p>
          <a:p>
            <a:pPr algn="r"/>
            <a:r>
              <a:rPr lang="en-US" i="1" dirty="0">
                <a:latin typeface="Times New Roman" panose="02020603050405020304" pitchFamily="18" charset="0"/>
                <a:cs typeface="Times New Roman" panose="02020603050405020304" pitchFamily="18" charset="0"/>
              </a:rPr>
              <a:t>x</a:t>
            </a:r>
            <a:r>
              <a:rPr lang="en-US" i="1" baseline="-25000" dirty="0">
                <a:latin typeface="Times New Roman" panose="02020603050405020304" pitchFamily="18" charset="0"/>
                <a:cs typeface="Times New Roman" panose="02020603050405020304" pitchFamily="18" charset="0"/>
              </a:rPr>
              <a:t>1</a:t>
            </a:r>
            <a:r>
              <a:rPr lang="en-US" i="1" dirty="0">
                <a:latin typeface="Times New Roman" panose="02020603050405020304" pitchFamily="18" charset="0"/>
                <a:cs typeface="Times New Roman" panose="02020603050405020304" pitchFamily="18" charset="0"/>
              </a:rPr>
              <a:t>=x</a:t>
            </a:r>
            <a:r>
              <a:rPr lang="en-US" i="1" baseline="-25000" dirty="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2062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054170-48EE-4FED-5DE9-C4162FA274A4}"/>
              </a:ext>
            </a:extLst>
          </p:cNvPr>
          <p:cNvSpPr>
            <a:spLocks noGrp="1"/>
          </p:cNvSpPr>
          <p:nvPr>
            <p:ph type="sldNum" sz="quarter" idx="12"/>
          </p:nvPr>
        </p:nvSpPr>
        <p:spPr/>
        <p:txBody>
          <a:bodyPr/>
          <a:lstStyle/>
          <a:p>
            <a:fld id="{148C923D-C71C-435D-9174-1991698F01A9}" type="slidenum">
              <a:rPr lang="en-US" smtClean="0"/>
              <a:t>13</a:t>
            </a:fld>
            <a:endParaRPr lang="en-US"/>
          </a:p>
        </p:txBody>
      </p:sp>
      <p:sp>
        <p:nvSpPr>
          <p:cNvPr id="7" name="TextBox 6">
            <a:extLst>
              <a:ext uri="{FF2B5EF4-FFF2-40B4-BE49-F238E27FC236}">
                <a16:creationId xmlns:a16="http://schemas.microsoft.com/office/drawing/2014/main" id="{76DB4471-FA9A-C08F-087E-B7F074C4C1BB}"/>
              </a:ext>
            </a:extLst>
          </p:cNvPr>
          <p:cNvSpPr txBox="1"/>
          <p:nvPr/>
        </p:nvSpPr>
        <p:spPr>
          <a:xfrm>
            <a:off x="1643438" y="2125868"/>
            <a:ext cx="6193519" cy="1938992"/>
          </a:xfrm>
          <a:prstGeom prst="rect">
            <a:avLst/>
          </a:prstGeom>
          <a:noFill/>
          <a:effectLst>
            <a:outerShdw blurRad="50800" dist="63500" dir="2700000" algn="tl" rotWithShape="0">
              <a:prstClr val="black">
                <a:alpha val="90000"/>
              </a:prstClr>
            </a:outerShdw>
          </a:effectLst>
        </p:spPr>
        <p:txBody>
          <a:bodyPr wrap="square">
            <a:spAutoFit/>
          </a:bodyPr>
          <a:lstStyle/>
          <a:p>
            <a:pPr algn="ct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Using the Axis of Symmetry to Solve the Generalized Lorentz Transform</a:t>
            </a:r>
            <a:endParaRPr lang="en-US" sz="1800" dirty="0">
              <a:solidFill>
                <a:schemeClr val="bg1"/>
              </a:solidFill>
              <a:latin typeface="Century Gothic" panose="020B0502020202020204" pitchFamily="34" charset="0"/>
            </a:endParaRPr>
          </a:p>
        </p:txBody>
      </p:sp>
      <p:sp>
        <p:nvSpPr>
          <p:cNvPr id="8" name="TextBox 7">
            <a:extLst>
              <a:ext uri="{FF2B5EF4-FFF2-40B4-BE49-F238E27FC236}">
                <a16:creationId xmlns:a16="http://schemas.microsoft.com/office/drawing/2014/main" id="{FE347999-1127-A863-5E28-DA011ED658A3}"/>
              </a:ext>
            </a:extLst>
          </p:cNvPr>
          <p:cNvSpPr txBox="1"/>
          <p:nvPr/>
        </p:nvSpPr>
        <p:spPr>
          <a:xfrm>
            <a:off x="2933099" y="5708878"/>
            <a:ext cx="3781586" cy="646331"/>
          </a:xfrm>
          <a:prstGeom prst="rect">
            <a:avLst/>
          </a:prstGeom>
          <a:noFill/>
        </p:spPr>
        <p:txBody>
          <a:bodyPr wrap="square" rtlCol="0">
            <a:spAutoFit/>
          </a:bodyPr>
          <a:lstStyle/>
          <a:p>
            <a:pPr algn="ctr"/>
            <a:r>
              <a:rPr lang="en-US" dirty="0">
                <a:solidFill>
                  <a:schemeClr val="bg1"/>
                </a:solidFill>
              </a:rPr>
              <a:t>www.Lewis-McIntyre.com/light-beam</a:t>
            </a:r>
          </a:p>
          <a:p>
            <a:pPr algn="ctr"/>
            <a:r>
              <a:rPr lang="en-US" dirty="0">
                <a:solidFill>
                  <a:schemeClr val="bg1"/>
                </a:solidFill>
              </a:rPr>
              <a:t>mcintyrel@verizon.net</a:t>
            </a:r>
          </a:p>
        </p:txBody>
      </p:sp>
      <p:pic>
        <p:nvPicPr>
          <p:cNvPr id="6" name="Picture 5">
            <a:extLst>
              <a:ext uri="{FF2B5EF4-FFF2-40B4-BE49-F238E27FC236}">
                <a16:creationId xmlns:a16="http://schemas.microsoft.com/office/drawing/2014/main" id="{DF52301A-7840-45AD-85D3-EAAD4C7E5E03}"/>
              </a:ext>
            </a:extLst>
          </p:cNvPr>
          <p:cNvPicPr>
            <a:picLocks noChangeAspect="1"/>
          </p:cNvPicPr>
          <p:nvPr/>
        </p:nvPicPr>
        <p:blipFill>
          <a:blip r:embed="rId3"/>
          <a:stretch>
            <a:fillRect/>
          </a:stretch>
        </p:blipFill>
        <p:spPr>
          <a:xfrm>
            <a:off x="556011" y="4064860"/>
            <a:ext cx="1443198" cy="2474053"/>
          </a:xfrm>
          <a:prstGeom prst="rect">
            <a:avLst/>
          </a:prstGeom>
        </p:spPr>
      </p:pic>
      <p:grpSp>
        <p:nvGrpSpPr>
          <p:cNvPr id="4" name="Group 3">
            <a:extLst>
              <a:ext uri="{FF2B5EF4-FFF2-40B4-BE49-F238E27FC236}">
                <a16:creationId xmlns:a16="http://schemas.microsoft.com/office/drawing/2014/main" id="{18CF1BA1-5C54-DAA3-979E-738F2393632D}"/>
              </a:ext>
            </a:extLst>
          </p:cNvPr>
          <p:cNvGrpSpPr/>
          <p:nvPr/>
        </p:nvGrpSpPr>
        <p:grpSpPr>
          <a:xfrm>
            <a:off x="7481186" y="4964686"/>
            <a:ext cx="897610" cy="1453803"/>
            <a:chOff x="738390" y="3465632"/>
            <a:chExt cx="1849739" cy="2995906"/>
          </a:xfrm>
        </p:grpSpPr>
        <p:cxnSp>
          <p:nvCxnSpPr>
            <p:cNvPr id="5" name="Straight Connector 4">
              <a:extLst>
                <a:ext uri="{FF2B5EF4-FFF2-40B4-BE49-F238E27FC236}">
                  <a16:creationId xmlns:a16="http://schemas.microsoft.com/office/drawing/2014/main" id="{34610E02-C6AA-967A-D09B-0EFD88731805}"/>
                </a:ext>
              </a:extLst>
            </p:cNvPr>
            <p:cNvCxnSpPr>
              <a:cxnSpLocks/>
            </p:cNvCxnSpPr>
            <p:nvPr/>
          </p:nvCxnSpPr>
          <p:spPr>
            <a:xfrm flipV="1">
              <a:off x="1648843" y="4415649"/>
              <a:ext cx="911948" cy="89360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69F598B-504C-1ADB-C278-A50E0C342C90}"/>
                </a:ext>
              </a:extLst>
            </p:cNvPr>
            <p:cNvCxnSpPr>
              <a:cxnSpLocks/>
            </p:cNvCxnSpPr>
            <p:nvPr/>
          </p:nvCxnSpPr>
          <p:spPr>
            <a:xfrm flipH="1">
              <a:off x="1644396" y="4369558"/>
              <a:ext cx="932224" cy="1857849"/>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F6F8EE8-75CE-3985-738F-1AA180E4EF6D}"/>
                </a:ext>
              </a:extLst>
            </p:cNvPr>
            <p:cNvGrpSpPr/>
            <p:nvPr/>
          </p:nvGrpSpPr>
          <p:grpSpPr>
            <a:xfrm>
              <a:off x="738390" y="3465632"/>
              <a:ext cx="1828803" cy="2747289"/>
              <a:chOff x="5977598" y="2223794"/>
              <a:chExt cx="1828803" cy="2747289"/>
            </a:xfrm>
          </p:grpSpPr>
          <p:sp>
            <p:nvSpPr>
              <p:cNvPr id="16" name="Oval 15">
                <a:extLst>
                  <a:ext uri="{FF2B5EF4-FFF2-40B4-BE49-F238E27FC236}">
                    <a16:creationId xmlns:a16="http://schemas.microsoft.com/office/drawing/2014/main" id="{554B384C-05E7-72F6-3A44-6D9CC62E8993}"/>
                  </a:ext>
                </a:extLst>
              </p:cNvPr>
              <p:cNvSpPr/>
              <p:nvPr/>
            </p:nvSpPr>
            <p:spPr>
              <a:xfrm>
                <a:off x="5977598" y="2223794"/>
                <a:ext cx="1828800" cy="1828800"/>
              </a:xfrm>
              <a:prstGeom prst="ellipse">
                <a:avLst/>
              </a:prstGeom>
              <a:noFill/>
              <a:ln w="28575">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BFC2CF9B-B548-8F9F-3D94-25C8794959E2}"/>
                  </a:ext>
                </a:extLst>
              </p:cNvPr>
              <p:cNvGrpSpPr/>
              <p:nvPr/>
            </p:nvGrpSpPr>
            <p:grpSpPr>
              <a:xfrm>
                <a:off x="6890035" y="2227883"/>
                <a:ext cx="916366" cy="2743200"/>
                <a:chOff x="4570035" y="2208361"/>
                <a:chExt cx="916366" cy="2743200"/>
              </a:xfrm>
            </p:grpSpPr>
            <p:cxnSp>
              <p:nvCxnSpPr>
                <p:cNvPr id="21" name="Straight Connector 20">
                  <a:extLst>
                    <a:ext uri="{FF2B5EF4-FFF2-40B4-BE49-F238E27FC236}">
                      <a16:creationId xmlns:a16="http://schemas.microsoft.com/office/drawing/2014/main" id="{8A93F01D-37A7-A4F0-B4BC-07F3D8C8FC93}"/>
                    </a:ext>
                  </a:extLst>
                </p:cNvPr>
                <p:cNvCxnSpPr/>
                <p:nvPr/>
              </p:nvCxnSpPr>
              <p:spPr>
                <a:xfrm>
                  <a:off x="4572000" y="2208361"/>
                  <a:ext cx="0" cy="27432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2071C0-86B9-3DE0-EBCA-E04AB3806617}"/>
                    </a:ext>
                  </a:extLst>
                </p:cNvPr>
                <p:cNvCxnSpPr>
                  <a:cxnSpLocks/>
                </p:cNvCxnSpPr>
                <p:nvPr/>
              </p:nvCxnSpPr>
              <p:spPr>
                <a:xfrm rot="16200000">
                  <a:off x="5029201" y="4485721"/>
                  <a:ext cx="0" cy="914400"/>
                </a:xfrm>
                <a:prstGeom prst="line">
                  <a:avLst/>
                </a:prstGeom>
                <a:ln w="254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A377AB0-B333-890B-3305-E33B5D49BCEC}"/>
                    </a:ext>
                  </a:extLst>
                </p:cNvPr>
                <p:cNvCxnSpPr>
                  <a:cxnSpLocks/>
                </p:cNvCxnSpPr>
                <p:nvPr/>
              </p:nvCxnSpPr>
              <p:spPr>
                <a:xfrm rot="16200000">
                  <a:off x="5027235" y="2665818"/>
                  <a:ext cx="0" cy="91440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AAA627EC-C7D2-5C78-BDBB-75EC7F77D4FC}"/>
                  </a:ext>
                </a:extLst>
              </p:cNvPr>
              <p:cNvCxnSpPr>
                <a:cxnSpLocks/>
              </p:cNvCxnSpPr>
              <p:nvPr/>
            </p:nvCxnSpPr>
            <p:spPr>
              <a:xfrm rot="18000000">
                <a:off x="7300335" y="2910584"/>
                <a:ext cx="0" cy="9144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FD0FA75-8420-1B2A-07CA-5F015B2C0D21}"/>
                  </a:ext>
                </a:extLst>
              </p:cNvPr>
              <p:cNvSpPr/>
              <p:nvPr/>
            </p:nvSpPr>
            <p:spPr>
              <a:xfrm rot="-3600000">
                <a:off x="7468814" y="3528240"/>
                <a:ext cx="182880" cy="182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AE1529-55A1-451A-7C2E-7EBA20BC4090}"/>
                  </a:ext>
                </a:extLst>
              </p:cNvPr>
              <p:cNvSpPr txBox="1"/>
              <p:nvPr/>
            </p:nvSpPr>
            <p:spPr>
              <a:xfrm rot="1007262">
                <a:off x="7138806" y="3409190"/>
                <a:ext cx="323057" cy="246221"/>
              </a:xfrm>
              <a:prstGeom prst="rect">
                <a:avLst/>
              </a:prstGeom>
              <a:noFill/>
            </p:spPr>
            <p:txBody>
              <a:bodyPr wrap="square" rtlCol="0">
                <a:spAutoFit/>
              </a:bodyPr>
              <a:lstStyle/>
              <a:p>
                <a:r>
                  <a:rPr lang="el-GR" sz="1000" dirty="0">
                    <a:solidFill>
                      <a:srgbClr val="FFC000"/>
                    </a:solidFill>
                  </a:rPr>
                  <a:t>β</a:t>
                </a:r>
                <a:endParaRPr lang="en-US" sz="1000" dirty="0">
                  <a:solidFill>
                    <a:srgbClr val="FFC000"/>
                  </a:solidFill>
                </a:endParaRPr>
              </a:p>
            </p:txBody>
          </p:sp>
        </p:grpSp>
        <p:cxnSp>
          <p:nvCxnSpPr>
            <p:cNvPr id="11" name="Straight Connector 10">
              <a:extLst>
                <a:ext uri="{FF2B5EF4-FFF2-40B4-BE49-F238E27FC236}">
                  <a16:creationId xmlns:a16="http://schemas.microsoft.com/office/drawing/2014/main" id="{ACF09519-8282-0086-770C-3E393419D8A9}"/>
                </a:ext>
              </a:extLst>
            </p:cNvPr>
            <p:cNvCxnSpPr>
              <a:cxnSpLocks/>
              <a:stCxn id="16" idx="0"/>
            </p:cNvCxnSpPr>
            <p:nvPr/>
          </p:nvCxnSpPr>
          <p:spPr>
            <a:xfrm flipH="1">
              <a:off x="1644896" y="3465632"/>
              <a:ext cx="7894" cy="2777231"/>
            </a:xfrm>
            <a:prstGeom prst="line">
              <a:avLst/>
            </a:prstGeom>
            <a:ln w="25400">
              <a:solidFill>
                <a:srgbClr val="92D05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2A55D0F-73CC-F719-3094-262DAB9CF9BD}"/>
                </a:ext>
              </a:extLst>
            </p:cNvPr>
            <p:cNvCxnSpPr>
              <a:cxnSpLocks/>
            </p:cNvCxnSpPr>
            <p:nvPr/>
          </p:nvCxnSpPr>
          <p:spPr>
            <a:xfrm rot="18000000">
              <a:off x="2028834" y="6004338"/>
              <a:ext cx="0" cy="914400"/>
            </a:xfrm>
            <a:prstGeom prst="line">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196702-3BA5-C46F-A8F1-48FD37AF859A}"/>
                </a:ext>
              </a:extLst>
            </p:cNvPr>
            <p:cNvCxnSpPr>
              <a:cxnSpLocks/>
            </p:cNvCxnSpPr>
            <p:nvPr/>
          </p:nvCxnSpPr>
          <p:spPr>
            <a:xfrm>
              <a:off x="1676181" y="3489619"/>
              <a:ext cx="911948" cy="89360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8897D920-478E-0FA7-72B4-CB22CA32EF9B}"/>
                </a:ext>
              </a:extLst>
            </p:cNvPr>
            <p:cNvSpPr/>
            <p:nvPr/>
          </p:nvSpPr>
          <p:spPr>
            <a:xfrm rot="171112">
              <a:off x="1627052" y="4618255"/>
              <a:ext cx="810191" cy="215335"/>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4B7F5A48-BD41-F927-3860-B77D8057BCD0}"/>
                </a:ext>
              </a:extLst>
            </p:cNvPr>
            <p:cNvCxnSpPr>
              <a:cxnSpLocks/>
            </p:cNvCxnSpPr>
            <p:nvPr/>
          </p:nvCxnSpPr>
          <p:spPr>
            <a:xfrm rot="1800000">
              <a:off x="2331498" y="3660547"/>
              <a:ext cx="0" cy="2743200"/>
            </a:xfrm>
            <a:prstGeom prst="line">
              <a:avLst/>
            </a:prstGeom>
            <a:ln w="25400">
              <a:solidFill>
                <a:srgbClr val="FFC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2746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8184819-7B18-CC8F-3D29-913EE6752014}"/>
              </a:ext>
            </a:extLst>
          </p:cNvPr>
          <p:cNvCxnSpPr>
            <a:cxnSpLocks/>
          </p:cNvCxnSpPr>
          <p:nvPr/>
        </p:nvCxnSpPr>
        <p:spPr>
          <a:xfrm rot="1800000">
            <a:off x="7158684" y="2224952"/>
            <a:ext cx="0" cy="4572000"/>
          </a:xfrm>
          <a:prstGeom prst="line">
            <a:avLst/>
          </a:prstGeom>
          <a:ln w="127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40A56E6-C726-44E9-2D11-0AD88DCF9586}"/>
              </a:ext>
            </a:extLst>
          </p:cNvPr>
          <p:cNvSpPr txBox="1"/>
          <p:nvPr/>
        </p:nvSpPr>
        <p:spPr>
          <a:xfrm>
            <a:off x="7027332" y="2804719"/>
            <a:ext cx="759166"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51D54647-7E74-655B-D49B-B0FB8603E0FE}"/>
              </a:ext>
            </a:extLst>
          </p:cNvPr>
          <p:cNvCxnSpPr/>
          <p:nvPr/>
        </p:nvCxnSpPr>
        <p:spPr>
          <a:xfrm>
            <a:off x="6892000" y="2227883"/>
            <a:ext cx="0" cy="45720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FE8A21-D830-4D40-D46D-6720FABB0CC9}"/>
              </a:ext>
            </a:extLst>
          </p:cNvPr>
          <p:cNvCxnSpPr>
            <a:cxnSpLocks/>
          </p:cNvCxnSpPr>
          <p:nvPr/>
        </p:nvCxnSpPr>
        <p:spPr>
          <a:xfrm rot="16200000">
            <a:off x="7349201" y="4505243"/>
            <a:ext cx="0" cy="914400"/>
          </a:xfrm>
          <a:prstGeom prst="line">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4048C1-15C1-1EC3-FA35-469B7836B21A}"/>
              </a:ext>
            </a:extLst>
          </p:cNvPr>
          <p:cNvSpPr txBox="1"/>
          <p:nvPr/>
        </p:nvSpPr>
        <p:spPr>
          <a:xfrm>
            <a:off x="7795041" y="4766410"/>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x</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B8B4BA4-39E6-FCA2-E7CD-61FE50EB0025}"/>
              </a:ext>
            </a:extLst>
          </p:cNvPr>
          <p:cNvSpPr txBox="1"/>
          <p:nvPr/>
        </p:nvSpPr>
        <p:spPr>
          <a:xfrm>
            <a:off x="6050220" y="2971770"/>
            <a:ext cx="664227"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DBFDC8A-311B-5A1A-3933-A5A7C5109EB0}"/>
              </a:ext>
            </a:extLst>
          </p:cNvPr>
          <p:cNvSpPr txBox="1"/>
          <p:nvPr/>
        </p:nvSpPr>
        <p:spPr>
          <a:xfrm>
            <a:off x="6716751" y="1722258"/>
            <a:ext cx="664227" cy="369332"/>
          </a:xfrm>
          <a:prstGeom prst="rect">
            <a:avLst/>
          </a:prstGeom>
          <a:noFill/>
        </p:spPr>
        <p:txBody>
          <a:bodyPr wrap="square" rtlCol="0">
            <a:spAutoFit/>
          </a:bodyPr>
          <a:lstStyle/>
          <a:p>
            <a:r>
              <a:rPr lang="en-US" dirty="0">
                <a:solidFill>
                  <a:schemeClr val="accent1"/>
                </a:solidFill>
                <a:latin typeface="Times New Roman" panose="02020603050405020304" pitchFamily="18" charset="0"/>
                <a:cs typeface="Times New Roman" panose="02020603050405020304" pitchFamily="18" charset="0"/>
              </a:rPr>
              <a:t>c</a:t>
            </a:r>
            <a:r>
              <a:rPr lang="en-US" b="1" dirty="0">
                <a:solidFill>
                  <a:schemeClr val="accent1"/>
                </a:solidFill>
                <a:latin typeface="Times New Roman" panose="02020603050405020304" pitchFamily="18" charset="0"/>
                <a:cs typeface="Times New Roman" panose="02020603050405020304" pitchFamily="18" charset="0"/>
              </a:rPr>
              <a:t>t</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E5235F2-7562-EF66-C5CB-F978359C6FD0}"/>
              </a:ext>
            </a:extLst>
          </p:cNvPr>
          <p:cNvSpPr txBox="1"/>
          <p:nvPr/>
        </p:nvSpPr>
        <p:spPr>
          <a:xfrm rot="16200000">
            <a:off x="6450355" y="2415626"/>
            <a:ext cx="112825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 Timeline</a:t>
            </a:r>
          </a:p>
        </p:txBody>
      </p:sp>
      <p:sp>
        <p:nvSpPr>
          <p:cNvPr id="10" name="Rectangle 9">
            <a:extLst>
              <a:ext uri="{FF2B5EF4-FFF2-40B4-BE49-F238E27FC236}">
                <a16:creationId xmlns:a16="http://schemas.microsoft.com/office/drawing/2014/main" id="{CEEB2689-E2CE-42FA-2DAE-CDF1A3587789}"/>
              </a:ext>
            </a:extLst>
          </p:cNvPr>
          <p:cNvSpPr/>
          <p:nvPr/>
        </p:nvSpPr>
        <p:spPr>
          <a:xfrm rot="1696478">
            <a:off x="7867685" y="3661774"/>
            <a:ext cx="723275" cy="646331"/>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a:t>
            </a:r>
          </a:p>
          <a:p>
            <a:r>
              <a:rPr lang="en-US" i="1" dirty="0">
                <a:latin typeface="Times New Roman" panose="02020603050405020304" pitchFamily="18" charset="0"/>
                <a:cs typeface="Times New Roman" panose="02020603050405020304" pitchFamily="18" charset="0"/>
              </a:rPr>
              <a:t>ct</a:t>
            </a:r>
            <a:r>
              <a:rPr lang="en-US" i="1" baseline="-25000" dirty="0">
                <a:latin typeface="Times New Roman" panose="02020603050405020304" pitchFamily="18" charset="0"/>
                <a:cs typeface="Times New Roman" panose="02020603050405020304" pitchFamily="18" charset="0"/>
              </a:rPr>
              <a:t>0</a:t>
            </a:r>
            <a:r>
              <a:rPr lang="en-US" i="1" dirty="0">
                <a:latin typeface="Times New Roman" panose="02020603050405020304" pitchFamily="18" charset="0"/>
                <a:cs typeface="Times New Roman" panose="02020603050405020304" pitchFamily="18" charset="0"/>
              </a:rPr>
              <a:t>, x</a:t>
            </a:r>
            <a:r>
              <a:rPr lang="en-US" i="1" baseline="-25000" dirty="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F9E8A43-BF43-797E-07DA-A2712255A103}"/>
              </a:ext>
            </a:extLst>
          </p:cNvPr>
          <p:cNvSpPr txBox="1"/>
          <p:nvPr/>
        </p:nvSpPr>
        <p:spPr>
          <a:xfrm rot="18000000">
            <a:off x="7625845" y="2837913"/>
            <a:ext cx="1106141"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0</a:t>
            </a:r>
            <a:r>
              <a:rPr lang="en-US" sz="1200" dirty="0">
                <a:latin typeface="Times New Roman" panose="02020603050405020304" pitchFamily="18" charset="0"/>
                <a:cs typeface="Times New Roman" panose="02020603050405020304" pitchFamily="18" charset="0"/>
              </a:rPr>
              <a:t> timeline</a:t>
            </a:r>
          </a:p>
        </p:txBody>
      </p:sp>
      <p:sp>
        <p:nvSpPr>
          <p:cNvPr id="13" name="TextBox 12">
            <a:extLst>
              <a:ext uri="{FF2B5EF4-FFF2-40B4-BE49-F238E27FC236}">
                <a16:creationId xmlns:a16="http://schemas.microsoft.com/office/drawing/2014/main" id="{9C0D87D7-423D-270E-2879-6FC669A8D633}"/>
              </a:ext>
            </a:extLst>
          </p:cNvPr>
          <p:cNvSpPr txBox="1"/>
          <p:nvPr/>
        </p:nvSpPr>
        <p:spPr>
          <a:xfrm rot="1007262">
            <a:off x="6988873" y="3911782"/>
            <a:ext cx="572144" cy="369332"/>
          </a:xfrm>
          <a:prstGeom prst="rect">
            <a:avLst/>
          </a:prstGeom>
          <a:noFill/>
        </p:spPr>
        <p:txBody>
          <a:bodyPr wrap="square" rtlCol="0">
            <a:spAutoFit/>
          </a:bodyPr>
          <a:lstStyle/>
          <a:p>
            <a:r>
              <a:rPr lang="el-GR" i="1" dirty="0">
                <a:latin typeface="Times New Roman" panose="02020603050405020304" pitchFamily="18" charset="0"/>
                <a:cs typeface="Times New Roman" panose="02020603050405020304" pitchFamily="18" charset="0"/>
              </a:rPr>
              <a:t>β</a:t>
            </a:r>
            <a:endParaRPr lang="en-US" i="1" dirty="0">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CE42F582-87F1-13AD-7B1F-CD5D7CDF3515}"/>
              </a:ext>
            </a:extLst>
          </p:cNvPr>
          <p:cNvCxnSpPr>
            <a:cxnSpLocks/>
          </p:cNvCxnSpPr>
          <p:nvPr/>
        </p:nvCxnSpPr>
        <p:spPr>
          <a:xfrm rot="18000000">
            <a:off x="7301460" y="4738078"/>
            <a:ext cx="0" cy="91440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828013D-901C-D422-E609-35D9F6A18DB9}"/>
              </a:ext>
            </a:extLst>
          </p:cNvPr>
          <p:cNvSpPr txBox="1"/>
          <p:nvPr/>
        </p:nvSpPr>
        <p:spPr>
          <a:xfrm rot="1800000">
            <a:off x="7589620" y="5389783"/>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x</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24137EE-E2BD-84E4-EA65-014F61337BC0}"/>
              </a:ext>
            </a:extLst>
          </p:cNvPr>
          <p:cNvSpPr txBox="1"/>
          <p:nvPr/>
        </p:nvSpPr>
        <p:spPr>
          <a:xfrm rot="1800000">
            <a:off x="8157635" y="2319603"/>
            <a:ext cx="664227"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c</a:t>
            </a:r>
            <a:r>
              <a:rPr lang="en-US" b="1" dirty="0">
                <a:solidFill>
                  <a:srgbClr val="FF0000"/>
                </a:solidFill>
                <a:latin typeface="Times New Roman" panose="02020603050405020304" pitchFamily="18" charset="0"/>
                <a:cs typeface="Times New Roman" panose="02020603050405020304" pitchFamily="18" charset="0"/>
              </a:rPr>
              <a:t>t</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29DE86F-456D-0234-A653-43A21D0F87AA}"/>
              </a:ext>
            </a:extLst>
          </p:cNvPr>
          <p:cNvSpPr txBox="1"/>
          <p:nvPr/>
        </p:nvSpPr>
        <p:spPr>
          <a:xfrm>
            <a:off x="6253613" y="5989012"/>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O</a:t>
            </a:r>
          </a:p>
        </p:txBody>
      </p:sp>
      <p:sp>
        <p:nvSpPr>
          <p:cNvPr id="28" name="Freeform: Shape 27">
            <a:extLst>
              <a:ext uri="{FF2B5EF4-FFF2-40B4-BE49-F238E27FC236}">
                <a16:creationId xmlns:a16="http://schemas.microsoft.com/office/drawing/2014/main" id="{E7D0DA98-93B7-2750-30B4-C73C116C6445}"/>
              </a:ext>
            </a:extLst>
          </p:cNvPr>
          <p:cNvSpPr/>
          <p:nvPr/>
        </p:nvSpPr>
        <p:spPr>
          <a:xfrm rot="171112">
            <a:off x="6898683" y="4239239"/>
            <a:ext cx="345334" cy="91784"/>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Slide Number Placeholder 14">
            <a:extLst>
              <a:ext uri="{FF2B5EF4-FFF2-40B4-BE49-F238E27FC236}">
                <a16:creationId xmlns:a16="http://schemas.microsoft.com/office/drawing/2014/main" id="{D612EC94-AF73-CEFD-31EB-600532FAF2D9}"/>
              </a:ext>
            </a:extLst>
          </p:cNvPr>
          <p:cNvSpPr>
            <a:spLocks noGrp="1"/>
          </p:cNvSpPr>
          <p:nvPr>
            <p:ph type="sldNum" sz="quarter" idx="12"/>
          </p:nvPr>
        </p:nvSpPr>
        <p:spPr>
          <a:xfrm>
            <a:off x="6457950" y="6356351"/>
            <a:ext cx="2057400" cy="365125"/>
          </a:xfrm>
        </p:spPr>
        <p:txBody>
          <a:bodyPr/>
          <a:lstStyle/>
          <a:p>
            <a:fld id="{148C923D-C71C-435D-9174-1991698F01A9}" type="slidenum">
              <a:rPr lang="en-US" smtClean="0"/>
              <a:t>14</a:t>
            </a:fld>
            <a:endParaRPr lang="en-US" dirty="0"/>
          </a:p>
        </p:txBody>
      </p:sp>
      <p:sp>
        <p:nvSpPr>
          <p:cNvPr id="30" name="TextBox 29">
            <a:extLst>
              <a:ext uri="{FF2B5EF4-FFF2-40B4-BE49-F238E27FC236}">
                <a16:creationId xmlns:a16="http://schemas.microsoft.com/office/drawing/2014/main" id="{A45F14C2-4965-655E-FF69-A476D9D44908}"/>
              </a:ext>
            </a:extLst>
          </p:cNvPr>
          <p:cNvSpPr txBox="1"/>
          <p:nvPr/>
        </p:nvSpPr>
        <p:spPr>
          <a:xfrm rot="1800000">
            <a:off x="6905582" y="4770238"/>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S</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7A8B0669-F095-FED6-C695-B16D95A24B10}"/>
              </a:ext>
            </a:extLst>
          </p:cNvPr>
          <p:cNvSpPr txBox="1"/>
          <p:nvPr/>
        </p:nvSpPr>
        <p:spPr>
          <a:xfrm>
            <a:off x="6559886" y="4545832"/>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S</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79F315A1-704A-21F1-BF0E-6C8E3DE8B409}"/>
              </a:ext>
            </a:extLst>
          </p:cNvPr>
          <p:cNvCxnSpPr>
            <a:cxnSpLocks/>
          </p:cNvCxnSpPr>
          <p:nvPr/>
        </p:nvCxnSpPr>
        <p:spPr>
          <a:xfrm rot="900000">
            <a:off x="7040613" y="2182912"/>
            <a:ext cx="0" cy="4572000"/>
          </a:xfrm>
          <a:prstGeom prst="line">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CD366A4-7536-930A-7183-0C3CC90C5B3D}"/>
              </a:ext>
            </a:extLst>
          </p:cNvPr>
          <p:cNvCxnSpPr>
            <a:cxnSpLocks/>
          </p:cNvCxnSpPr>
          <p:nvPr/>
        </p:nvCxnSpPr>
        <p:spPr>
          <a:xfrm rot="1800000" flipH="1">
            <a:off x="7284458" y="3567982"/>
            <a:ext cx="0" cy="2788920"/>
          </a:xfrm>
          <a:prstGeom prst="line">
            <a:avLst/>
          </a:prstGeom>
          <a:ln w="50800">
            <a:solidFill>
              <a:srgbClr val="FF0000"/>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6AFADDE-1BEC-F4EE-B287-ACF641357B2C}"/>
              </a:ext>
            </a:extLst>
          </p:cNvPr>
          <p:cNvCxnSpPr>
            <a:cxnSpLocks/>
          </p:cNvCxnSpPr>
          <p:nvPr/>
        </p:nvCxnSpPr>
        <p:spPr>
          <a:xfrm flipH="1">
            <a:off x="6908016" y="3525049"/>
            <a:ext cx="822539" cy="1425168"/>
          </a:xfrm>
          <a:prstGeom prst="line">
            <a:avLst/>
          </a:prstGeom>
          <a:ln w="508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B71113A-6782-EECC-187F-168DA476566C}"/>
              </a:ext>
            </a:extLst>
          </p:cNvPr>
          <p:cNvCxnSpPr>
            <a:cxnSpLocks/>
          </p:cNvCxnSpPr>
          <p:nvPr/>
        </p:nvCxnSpPr>
        <p:spPr>
          <a:xfrm flipH="1" flipV="1">
            <a:off x="7729770" y="3587512"/>
            <a:ext cx="251918" cy="157078"/>
          </a:xfrm>
          <a:prstGeom prst="line">
            <a:avLst/>
          </a:prstGeom>
          <a:ln w="508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8" name="Content Placeholder 4">
            <a:extLst>
              <a:ext uri="{FF2B5EF4-FFF2-40B4-BE49-F238E27FC236}">
                <a16:creationId xmlns:a16="http://schemas.microsoft.com/office/drawing/2014/main" id="{2E98B8FB-76E7-5344-E50C-7F8FDEA1FC32}"/>
              </a:ext>
            </a:extLst>
          </p:cNvPr>
          <p:cNvSpPr txBox="1">
            <a:spLocks/>
          </p:cNvSpPr>
          <p:nvPr/>
        </p:nvSpPr>
        <p:spPr>
          <a:xfrm>
            <a:off x="147450" y="1390747"/>
            <a:ext cx="5648509" cy="50999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Times New Roman" panose="02020603050405020304" pitchFamily="18" charset="0"/>
                <a:cs typeface="Times New Roman" panose="02020603050405020304" pitchFamily="18" charset="0"/>
              </a:rPr>
              <a:t>EXTEND S</a:t>
            </a:r>
            <a:r>
              <a:rPr lang="en-US" sz="2200" baseline="-25000" dirty="0">
                <a:latin typeface="Times New Roman" panose="02020603050405020304" pitchFamily="18" charset="0"/>
                <a:cs typeface="Times New Roman" panose="02020603050405020304" pitchFamily="18" charset="0"/>
              </a:rPr>
              <a:t>0</a:t>
            </a:r>
            <a:r>
              <a:rPr lang="en-US" sz="2200" dirty="0">
                <a:latin typeface="Times New Roman" panose="02020603050405020304" pitchFamily="18" charset="0"/>
                <a:cs typeface="Times New Roman" panose="02020603050405020304" pitchFamily="18" charset="0"/>
              </a:rPr>
              <a:t> TIMELINE THROUGH A PARALLEL TO </a:t>
            </a:r>
            <a:r>
              <a:rPr lang="en-US" sz="2200" i="1" dirty="0">
                <a:latin typeface="Times New Roman" panose="02020603050405020304" pitchFamily="18" charset="0"/>
                <a:cs typeface="Times New Roman" panose="02020603050405020304" pitchFamily="18" charset="0"/>
              </a:rPr>
              <a:t>ct</a:t>
            </a:r>
            <a:r>
              <a:rPr lang="en-US" sz="2200" i="1" baseline="-25000" dirty="0">
                <a:latin typeface="Times New Roman" panose="02020603050405020304" pitchFamily="18" charset="0"/>
                <a:cs typeface="Times New Roman" panose="02020603050405020304" pitchFamily="18" charset="0"/>
              </a:rPr>
              <a:t>0</a:t>
            </a:r>
            <a:r>
              <a:rPr lang="en-US" sz="2200" dirty="0">
                <a:latin typeface="Times New Roman" panose="02020603050405020304" pitchFamily="18" charset="0"/>
                <a:cs typeface="Times New Roman" panose="02020603050405020304" pitchFamily="18" charset="0"/>
              </a:rPr>
              <a:t> TO INTERSECT AXIS OF SYMMMETRY AT O</a:t>
            </a:r>
          </a:p>
        </p:txBody>
      </p:sp>
    </p:spTree>
    <p:extLst>
      <p:ext uri="{BB962C8B-B14F-4D97-AF65-F5344CB8AC3E}">
        <p14:creationId xmlns:p14="http://schemas.microsoft.com/office/powerpoint/2010/main" val="3070828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8184819-7B18-CC8F-3D29-913EE6752014}"/>
              </a:ext>
            </a:extLst>
          </p:cNvPr>
          <p:cNvCxnSpPr>
            <a:cxnSpLocks/>
          </p:cNvCxnSpPr>
          <p:nvPr/>
        </p:nvCxnSpPr>
        <p:spPr>
          <a:xfrm rot="1800000">
            <a:off x="7158684" y="2224952"/>
            <a:ext cx="0" cy="4572000"/>
          </a:xfrm>
          <a:prstGeom prst="line">
            <a:avLst/>
          </a:prstGeom>
          <a:ln w="127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40A56E6-C726-44E9-2D11-0AD88DCF9586}"/>
              </a:ext>
            </a:extLst>
          </p:cNvPr>
          <p:cNvSpPr txBox="1"/>
          <p:nvPr/>
        </p:nvSpPr>
        <p:spPr>
          <a:xfrm>
            <a:off x="7027332" y="2804719"/>
            <a:ext cx="759166"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51D54647-7E74-655B-D49B-B0FB8603E0FE}"/>
              </a:ext>
            </a:extLst>
          </p:cNvPr>
          <p:cNvCxnSpPr/>
          <p:nvPr/>
        </p:nvCxnSpPr>
        <p:spPr>
          <a:xfrm>
            <a:off x="6892000" y="2227883"/>
            <a:ext cx="0" cy="45720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FE8A21-D830-4D40-D46D-6720FABB0CC9}"/>
              </a:ext>
            </a:extLst>
          </p:cNvPr>
          <p:cNvCxnSpPr>
            <a:cxnSpLocks/>
          </p:cNvCxnSpPr>
          <p:nvPr/>
        </p:nvCxnSpPr>
        <p:spPr>
          <a:xfrm rot="16200000">
            <a:off x="7349201" y="4505243"/>
            <a:ext cx="0" cy="914400"/>
          </a:xfrm>
          <a:prstGeom prst="line">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4048C1-15C1-1EC3-FA35-469B7836B21A}"/>
              </a:ext>
            </a:extLst>
          </p:cNvPr>
          <p:cNvSpPr txBox="1"/>
          <p:nvPr/>
        </p:nvSpPr>
        <p:spPr>
          <a:xfrm>
            <a:off x="7795041" y="4766410"/>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x</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B8B4BA4-39E6-FCA2-E7CD-61FE50EB0025}"/>
              </a:ext>
            </a:extLst>
          </p:cNvPr>
          <p:cNvSpPr txBox="1"/>
          <p:nvPr/>
        </p:nvSpPr>
        <p:spPr>
          <a:xfrm>
            <a:off x="6050220" y="2971770"/>
            <a:ext cx="664227"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DBFDC8A-311B-5A1A-3933-A5A7C5109EB0}"/>
              </a:ext>
            </a:extLst>
          </p:cNvPr>
          <p:cNvSpPr txBox="1"/>
          <p:nvPr/>
        </p:nvSpPr>
        <p:spPr>
          <a:xfrm>
            <a:off x="6716751" y="1722258"/>
            <a:ext cx="664227" cy="369332"/>
          </a:xfrm>
          <a:prstGeom prst="rect">
            <a:avLst/>
          </a:prstGeom>
          <a:noFill/>
        </p:spPr>
        <p:txBody>
          <a:bodyPr wrap="square" rtlCol="0">
            <a:spAutoFit/>
          </a:bodyPr>
          <a:lstStyle/>
          <a:p>
            <a:r>
              <a:rPr lang="en-US" dirty="0">
                <a:solidFill>
                  <a:schemeClr val="accent1"/>
                </a:solidFill>
                <a:latin typeface="Times New Roman" panose="02020603050405020304" pitchFamily="18" charset="0"/>
                <a:cs typeface="Times New Roman" panose="02020603050405020304" pitchFamily="18" charset="0"/>
              </a:rPr>
              <a:t>c</a:t>
            </a:r>
            <a:r>
              <a:rPr lang="en-US" b="1" dirty="0">
                <a:solidFill>
                  <a:schemeClr val="accent1"/>
                </a:solidFill>
                <a:latin typeface="Times New Roman" panose="02020603050405020304" pitchFamily="18" charset="0"/>
                <a:cs typeface="Times New Roman" panose="02020603050405020304" pitchFamily="18" charset="0"/>
              </a:rPr>
              <a:t>t</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E5235F2-7562-EF66-C5CB-F978359C6FD0}"/>
              </a:ext>
            </a:extLst>
          </p:cNvPr>
          <p:cNvSpPr txBox="1"/>
          <p:nvPr/>
        </p:nvSpPr>
        <p:spPr>
          <a:xfrm rot="16200000">
            <a:off x="6450355" y="2415626"/>
            <a:ext cx="112825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 Timeline</a:t>
            </a:r>
          </a:p>
        </p:txBody>
      </p:sp>
      <p:sp>
        <p:nvSpPr>
          <p:cNvPr id="10" name="Rectangle 9">
            <a:extLst>
              <a:ext uri="{FF2B5EF4-FFF2-40B4-BE49-F238E27FC236}">
                <a16:creationId xmlns:a16="http://schemas.microsoft.com/office/drawing/2014/main" id="{CEEB2689-E2CE-42FA-2DAE-CDF1A3587789}"/>
              </a:ext>
            </a:extLst>
          </p:cNvPr>
          <p:cNvSpPr/>
          <p:nvPr/>
        </p:nvSpPr>
        <p:spPr>
          <a:xfrm rot="1696478">
            <a:off x="7867685" y="3661774"/>
            <a:ext cx="723275" cy="646331"/>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a:t>
            </a:r>
          </a:p>
          <a:p>
            <a:r>
              <a:rPr lang="en-US" i="1" dirty="0">
                <a:latin typeface="Times New Roman" panose="02020603050405020304" pitchFamily="18" charset="0"/>
                <a:cs typeface="Times New Roman" panose="02020603050405020304" pitchFamily="18" charset="0"/>
              </a:rPr>
              <a:t>ct</a:t>
            </a:r>
            <a:r>
              <a:rPr lang="en-US" i="1" baseline="-25000" dirty="0">
                <a:latin typeface="Times New Roman" panose="02020603050405020304" pitchFamily="18" charset="0"/>
                <a:cs typeface="Times New Roman" panose="02020603050405020304" pitchFamily="18" charset="0"/>
              </a:rPr>
              <a:t>0</a:t>
            </a:r>
            <a:r>
              <a:rPr lang="en-US" i="1" dirty="0">
                <a:latin typeface="Times New Roman" panose="02020603050405020304" pitchFamily="18" charset="0"/>
                <a:cs typeface="Times New Roman" panose="02020603050405020304" pitchFamily="18" charset="0"/>
              </a:rPr>
              <a:t>, x</a:t>
            </a:r>
            <a:r>
              <a:rPr lang="en-US" i="1" baseline="-25000" dirty="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F9E8A43-BF43-797E-07DA-A2712255A103}"/>
              </a:ext>
            </a:extLst>
          </p:cNvPr>
          <p:cNvSpPr txBox="1"/>
          <p:nvPr/>
        </p:nvSpPr>
        <p:spPr>
          <a:xfrm rot="18000000">
            <a:off x="7625845" y="2837913"/>
            <a:ext cx="1106141"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0</a:t>
            </a:r>
            <a:r>
              <a:rPr lang="en-US" sz="1200" dirty="0">
                <a:latin typeface="Times New Roman" panose="02020603050405020304" pitchFamily="18" charset="0"/>
                <a:cs typeface="Times New Roman" panose="02020603050405020304" pitchFamily="18" charset="0"/>
              </a:rPr>
              <a:t> timeline</a:t>
            </a:r>
          </a:p>
        </p:txBody>
      </p:sp>
      <p:sp>
        <p:nvSpPr>
          <p:cNvPr id="13" name="TextBox 12">
            <a:extLst>
              <a:ext uri="{FF2B5EF4-FFF2-40B4-BE49-F238E27FC236}">
                <a16:creationId xmlns:a16="http://schemas.microsoft.com/office/drawing/2014/main" id="{9C0D87D7-423D-270E-2879-6FC669A8D633}"/>
              </a:ext>
            </a:extLst>
          </p:cNvPr>
          <p:cNvSpPr txBox="1"/>
          <p:nvPr/>
        </p:nvSpPr>
        <p:spPr>
          <a:xfrm rot="1007262">
            <a:off x="6988873" y="3911782"/>
            <a:ext cx="572144" cy="369332"/>
          </a:xfrm>
          <a:prstGeom prst="rect">
            <a:avLst/>
          </a:prstGeom>
          <a:noFill/>
        </p:spPr>
        <p:txBody>
          <a:bodyPr wrap="square" rtlCol="0">
            <a:spAutoFit/>
          </a:bodyPr>
          <a:lstStyle/>
          <a:p>
            <a:r>
              <a:rPr lang="el-GR" i="1" dirty="0">
                <a:latin typeface="Times New Roman" panose="02020603050405020304" pitchFamily="18" charset="0"/>
                <a:cs typeface="Times New Roman" panose="02020603050405020304" pitchFamily="18" charset="0"/>
              </a:rPr>
              <a:t>β</a:t>
            </a:r>
            <a:endParaRPr lang="en-US" i="1" dirty="0">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CE42F582-87F1-13AD-7B1F-CD5D7CDF3515}"/>
              </a:ext>
            </a:extLst>
          </p:cNvPr>
          <p:cNvCxnSpPr>
            <a:cxnSpLocks/>
          </p:cNvCxnSpPr>
          <p:nvPr/>
        </p:nvCxnSpPr>
        <p:spPr>
          <a:xfrm rot="18000000">
            <a:off x="7301460" y="4738078"/>
            <a:ext cx="0" cy="91440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828013D-901C-D422-E609-35D9F6A18DB9}"/>
              </a:ext>
            </a:extLst>
          </p:cNvPr>
          <p:cNvSpPr txBox="1"/>
          <p:nvPr/>
        </p:nvSpPr>
        <p:spPr>
          <a:xfrm rot="1800000">
            <a:off x="7589620" y="5389783"/>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x</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24137EE-E2BD-84E4-EA65-014F61337BC0}"/>
              </a:ext>
            </a:extLst>
          </p:cNvPr>
          <p:cNvSpPr txBox="1"/>
          <p:nvPr/>
        </p:nvSpPr>
        <p:spPr>
          <a:xfrm rot="1800000">
            <a:off x="8157635" y="2319603"/>
            <a:ext cx="664227"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c</a:t>
            </a:r>
            <a:r>
              <a:rPr lang="en-US" b="1" dirty="0">
                <a:solidFill>
                  <a:srgbClr val="FF0000"/>
                </a:solidFill>
                <a:latin typeface="Times New Roman" panose="02020603050405020304" pitchFamily="18" charset="0"/>
                <a:cs typeface="Times New Roman" panose="02020603050405020304" pitchFamily="18" charset="0"/>
              </a:rPr>
              <a:t>t</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29DE86F-456D-0234-A653-43A21D0F87AA}"/>
              </a:ext>
            </a:extLst>
          </p:cNvPr>
          <p:cNvSpPr txBox="1"/>
          <p:nvPr/>
        </p:nvSpPr>
        <p:spPr>
          <a:xfrm>
            <a:off x="6253613" y="5989012"/>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O</a:t>
            </a:r>
          </a:p>
        </p:txBody>
      </p:sp>
      <p:sp>
        <p:nvSpPr>
          <p:cNvPr id="28" name="Freeform: Shape 27">
            <a:extLst>
              <a:ext uri="{FF2B5EF4-FFF2-40B4-BE49-F238E27FC236}">
                <a16:creationId xmlns:a16="http://schemas.microsoft.com/office/drawing/2014/main" id="{E7D0DA98-93B7-2750-30B4-C73C116C6445}"/>
              </a:ext>
            </a:extLst>
          </p:cNvPr>
          <p:cNvSpPr/>
          <p:nvPr/>
        </p:nvSpPr>
        <p:spPr>
          <a:xfrm rot="171112">
            <a:off x="6898683" y="4239239"/>
            <a:ext cx="345334" cy="91784"/>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Slide Number Placeholder 14">
            <a:extLst>
              <a:ext uri="{FF2B5EF4-FFF2-40B4-BE49-F238E27FC236}">
                <a16:creationId xmlns:a16="http://schemas.microsoft.com/office/drawing/2014/main" id="{D612EC94-AF73-CEFD-31EB-600532FAF2D9}"/>
              </a:ext>
            </a:extLst>
          </p:cNvPr>
          <p:cNvSpPr>
            <a:spLocks noGrp="1"/>
          </p:cNvSpPr>
          <p:nvPr>
            <p:ph type="sldNum" sz="quarter" idx="12"/>
          </p:nvPr>
        </p:nvSpPr>
        <p:spPr>
          <a:xfrm>
            <a:off x="6457950" y="6356351"/>
            <a:ext cx="2057400" cy="365125"/>
          </a:xfrm>
        </p:spPr>
        <p:txBody>
          <a:bodyPr/>
          <a:lstStyle/>
          <a:p>
            <a:fld id="{148C923D-C71C-435D-9174-1991698F01A9}" type="slidenum">
              <a:rPr lang="en-US" smtClean="0"/>
              <a:t>15</a:t>
            </a:fld>
            <a:endParaRPr lang="en-US" dirty="0"/>
          </a:p>
        </p:txBody>
      </p:sp>
      <p:cxnSp>
        <p:nvCxnSpPr>
          <p:cNvPr id="4" name="Straight Connector 3">
            <a:extLst>
              <a:ext uri="{FF2B5EF4-FFF2-40B4-BE49-F238E27FC236}">
                <a16:creationId xmlns:a16="http://schemas.microsoft.com/office/drawing/2014/main" id="{79F315A1-704A-21F1-BF0E-6C8E3DE8B409}"/>
              </a:ext>
            </a:extLst>
          </p:cNvPr>
          <p:cNvCxnSpPr>
            <a:cxnSpLocks/>
          </p:cNvCxnSpPr>
          <p:nvPr/>
        </p:nvCxnSpPr>
        <p:spPr>
          <a:xfrm rot="900000">
            <a:off x="7040613" y="2182912"/>
            <a:ext cx="0" cy="4572000"/>
          </a:xfrm>
          <a:prstGeom prst="line">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CD366A4-7536-930A-7183-0C3CC90C5B3D}"/>
              </a:ext>
            </a:extLst>
          </p:cNvPr>
          <p:cNvCxnSpPr>
            <a:cxnSpLocks/>
          </p:cNvCxnSpPr>
          <p:nvPr/>
        </p:nvCxnSpPr>
        <p:spPr>
          <a:xfrm rot="1800000" flipH="1">
            <a:off x="7284458" y="3567982"/>
            <a:ext cx="0" cy="2788920"/>
          </a:xfrm>
          <a:prstGeom prst="line">
            <a:avLst/>
          </a:prstGeom>
          <a:ln w="50800">
            <a:solidFill>
              <a:srgbClr val="FF0000"/>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55FCDCB-461C-8A96-95F3-6C8152B15175}"/>
              </a:ext>
            </a:extLst>
          </p:cNvPr>
          <p:cNvCxnSpPr/>
          <p:nvPr/>
        </p:nvCxnSpPr>
        <p:spPr>
          <a:xfrm flipH="1" flipV="1">
            <a:off x="6603761" y="4961386"/>
            <a:ext cx="301752"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F442C50-2E3A-F262-1B36-974ADB7F09F0}"/>
              </a:ext>
            </a:extLst>
          </p:cNvPr>
          <p:cNvCxnSpPr>
            <a:cxnSpLocks/>
          </p:cNvCxnSpPr>
          <p:nvPr/>
        </p:nvCxnSpPr>
        <p:spPr>
          <a:xfrm flipH="1" flipV="1">
            <a:off x="7729770" y="3587512"/>
            <a:ext cx="251918" cy="157078"/>
          </a:xfrm>
          <a:prstGeom prst="line">
            <a:avLst/>
          </a:prstGeom>
          <a:ln w="508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54DC52-E4FF-19DA-8F65-C7B86DDAE690}"/>
              </a:ext>
            </a:extLst>
          </p:cNvPr>
          <p:cNvCxnSpPr>
            <a:cxnSpLocks/>
          </p:cNvCxnSpPr>
          <p:nvPr/>
        </p:nvCxnSpPr>
        <p:spPr>
          <a:xfrm flipH="1" flipV="1">
            <a:off x="6939821" y="4974653"/>
            <a:ext cx="251918" cy="157078"/>
          </a:xfrm>
          <a:prstGeom prst="line">
            <a:avLst/>
          </a:prstGeom>
          <a:ln w="508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476DFB1-BF62-A354-DACB-16A3D3AF391F}"/>
              </a:ext>
            </a:extLst>
          </p:cNvPr>
          <p:cNvSpPr txBox="1"/>
          <p:nvPr/>
        </p:nvSpPr>
        <p:spPr>
          <a:xfrm>
            <a:off x="6559886" y="4545832"/>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S</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7594B79F-822E-87C2-260E-EAEFC11758E7}"/>
              </a:ext>
            </a:extLst>
          </p:cNvPr>
          <p:cNvSpPr txBox="1"/>
          <p:nvPr/>
        </p:nvSpPr>
        <p:spPr>
          <a:xfrm rot="1800000">
            <a:off x="6905582" y="4770238"/>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S</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1" name="Content Placeholder 4">
            <a:extLst>
              <a:ext uri="{FF2B5EF4-FFF2-40B4-BE49-F238E27FC236}">
                <a16:creationId xmlns:a16="http://schemas.microsoft.com/office/drawing/2014/main" id="{2155CA6C-0F50-4B0F-5762-44B3723DEA5F}"/>
              </a:ext>
            </a:extLst>
          </p:cNvPr>
          <p:cNvSpPr txBox="1">
            <a:spLocks/>
          </p:cNvSpPr>
          <p:nvPr/>
        </p:nvSpPr>
        <p:spPr>
          <a:xfrm>
            <a:off x="147450" y="1390747"/>
            <a:ext cx="5648509" cy="50999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Times New Roman" panose="02020603050405020304" pitchFamily="18" charset="0"/>
                <a:cs typeface="Times New Roman" panose="02020603050405020304" pitchFamily="18" charset="0"/>
              </a:rPr>
              <a:t>EXTEND S</a:t>
            </a:r>
            <a:r>
              <a:rPr lang="en-US" sz="2200" baseline="-25000" dirty="0">
                <a:latin typeface="Times New Roman" panose="02020603050405020304" pitchFamily="18" charset="0"/>
                <a:cs typeface="Times New Roman" panose="02020603050405020304" pitchFamily="18" charset="0"/>
              </a:rPr>
              <a:t>0</a:t>
            </a:r>
            <a:r>
              <a:rPr lang="en-US" sz="2200" dirty="0">
                <a:latin typeface="Times New Roman" panose="02020603050405020304" pitchFamily="18" charset="0"/>
                <a:cs typeface="Times New Roman" panose="02020603050405020304" pitchFamily="18" charset="0"/>
              </a:rPr>
              <a:t> TIMELINE THROUGH A PARALLEL TO </a:t>
            </a:r>
            <a:r>
              <a:rPr lang="en-US" sz="2200" i="1" dirty="0">
                <a:latin typeface="Times New Roman" panose="02020603050405020304" pitchFamily="18" charset="0"/>
                <a:cs typeface="Times New Roman" panose="02020603050405020304" pitchFamily="18" charset="0"/>
              </a:rPr>
              <a:t>ct</a:t>
            </a:r>
            <a:r>
              <a:rPr lang="en-US" sz="2200" i="1" baseline="-25000" dirty="0">
                <a:latin typeface="Times New Roman" panose="02020603050405020304" pitchFamily="18" charset="0"/>
                <a:cs typeface="Times New Roman" panose="02020603050405020304" pitchFamily="18" charset="0"/>
              </a:rPr>
              <a:t>0</a:t>
            </a:r>
            <a:r>
              <a:rPr lang="en-US" sz="2200" dirty="0">
                <a:latin typeface="Times New Roman" panose="02020603050405020304" pitchFamily="18" charset="0"/>
                <a:cs typeface="Times New Roman" panose="02020603050405020304" pitchFamily="18" charset="0"/>
              </a:rPr>
              <a:t> TO INTERSECT AXIS OF SYMMMETRY AT O</a:t>
            </a:r>
          </a:p>
          <a:p>
            <a:r>
              <a:rPr lang="en-US" sz="2200" dirty="0">
                <a:latin typeface="Times New Roman" panose="02020603050405020304" pitchFamily="18" charset="0"/>
                <a:cs typeface="Times New Roman" panose="02020603050405020304" pitchFamily="18" charset="0"/>
              </a:rPr>
              <a:t>ADD </a:t>
            </a:r>
            <a:r>
              <a:rPr lang="en-US" sz="2200" i="1" dirty="0">
                <a:latin typeface="Times New Roman" panose="02020603050405020304" pitchFamily="18" charset="0"/>
                <a:cs typeface="Times New Roman" panose="02020603050405020304" pitchFamily="18" charset="0"/>
              </a:rPr>
              <a:t>x</a:t>
            </a:r>
            <a:r>
              <a:rPr lang="en-US" sz="2200" i="1" baseline="-25000" dirty="0">
                <a:latin typeface="Times New Roman" panose="02020603050405020304" pitchFamily="18" charset="0"/>
                <a:cs typeface="Times New Roman" panose="02020603050405020304" pitchFamily="18" charset="0"/>
              </a:rPr>
              <a:t>1</a:t>
            </a:r>
            <a:r>
              <a:rPr 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OFFSET TO S</a:t>
            </a:r>
            <a:r>
              <a:rPr lang="en-US" sz="2200" baseline="-25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EQUAL TO –</a:t>
            </a:r>
            <a:r>
              <a:rPr lang="en-US" sz="2200" i="1" dirty="0">
                <a:latin typeface="Times New Roman" panose="02020603050405020304" pitchFamily="18" charset="0"/>
                <a:cs typeface="Times New Roman" panose="02020603050405020304" pitchFamily="18" charset="0"/>
              </a:rPr>
              <a:t>x</a:t>
            </a:r>
            <a:r>
              <a:rPr lang="en-US" sz="2200" i="1" baseline="-25000" dirty="0">
                <a:latin typeface="Times New Roman" panose="02020603050405020304" pitchFamily="18" charset="0"/>
                <a:cs typeface="Times New Roman" panose="02020603050405020304" pitchFamily="18" charset="0"/>
              </a:rPr>
              <a:t>0</a:t>
            </a:r>
          </a:p>
        </p:txBody>
      </p:sp>
      <p:cxnSp>
        <p:nvCxnSpPr>
          <p:cNvPr id="3" name="Straight Connector 2">
            <a:extLst>
              <a:ext uri="{FF2B5EF4-FFF2-40B4-BE49-F238E27FC236}">
                <a16:creationId xmlns:a16="http://schemas.microsoft.com/office/drawing/2014/main" id="{6E970DC2-FAB0-0828-082E-7487197CB7E6}"/>
              </a:ext>
            </a:extLst>
          </p:cNvPr>
          <p:cNvCxnSpPr>
            <a:cxnSpLocks/>
          </p:cNvCxnSpPr>
          <p:nvPr/>
        </p:nvCxnSpPr>
        <p:spPr>
          <a:xfrm flipH="1">
            <a:off x="6908016" y="3525049"/>
            <a:ext cx="822539" cy="1425168"/>
          </a:xfrm>
          <a:prstGeom prst="line">
            <a:avLst/>
          </a:prstGeom>
          <a:ln w="508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7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8184819-7B18-CC8F-3D29-913EE6752014}"/>
              </a:ext>
            </a:extLst>
          </p:cNvPr>
          <p:cNvCxnSpPr>
            <a:cxnSpLocks/>
          </p:cNvCxnSpPr>
          <p:nvPr/>
        </p:nvCxnSpPr>
        <p:spPr>
          <a:xfrm rot="1800000">
            <a:off x="7158684" y="2224952"/>
            <a:ext cx="0" cy="4572000"/>
          </a:xfrm>
          <a:prstGeom prst="line">
            <a:avLst/>
          </a:prstGeom>
          <a:ln w="127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40A56E6-C726-44E9-2D11-0AD88DCF9586}"/>
              </a:ext>
            </a:extLst>
          </p:cNvPr>
          <p:cNvSpPr txBox="1"/>
          <p:nvPr/>
        </p:nvSpPr>
        <p:spPr>
          <a:xfrm>
            <a:off x="7027332" y="2804719"/>
            <a:ext cx="759166"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51D54647-7E74-655B-D49B-B0FB8603E0FE}"/>
              </a:ext>
            </a:extLst>
          </p:cNvPr>
          <p:cNvCxnSpPr/>
          <p:nvPr/>
        </p:nvCxnSpPr>
        <p:spPr>
          <a:xfrm>
            <a:off x="6892000" y="2227883"/>
            <a:ext cx="0" cy="45720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FE8A21-D830-4D40-D46D-6720FABB0CC9}"/>
              </a:ext>
            </a:extLst>
          </p:cNvPr>
          <p:cNvCxnSpPr>
            <a:cxnSpLocks/>
          </p:cNvCxnSpPr>
          <p:nvPr/>
        </p:nvCxnSpPr>
        <p:spPr>
          <a:xfrm rot="16200000">
            <a:off x="7349201" y="4505243"/>
            <a:ext cx="0" cy="914400"/>
          </a:xfrm>
          <a:prstGeom prst="line">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4048C1-15C1-1EC3-FA35-469B7836B21A}"/>
              </a:ext>
            </a:extLst>
          </p:cNvPr>
          <p:cNvSpPr txBox="1"/>
          <p:nvPr/>
        </p:nvSpPr>
        <p:spPr>
          <a:xfrm>
            <a:off x="7795041" y="4766410"/>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x</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B8B4BA4-39E6-FCA2-E7CD-61FE50EB0025}"/>
              </a:ext>
            </a:extLst>
          </p:cNvPr>
          <p:cNvSpPr txBox="1"/>
          <p:nvPr/>
        </p:nvSpPr>
        <p:spPr>
          <a:xfrm>
            <a:off x="6050220" y="2971770"/>
            <a:ext cx="664227"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DBFDC8A-311B-5A1A-3933-A5A7C5109EB0}"/>
              </a:ext>
            </a:extLst>
          </p:cNvPr>
          <p:cNvSpPr txBox="1"/>
          <p:nvPr/>
        </p:nvSpPr>
        <p:spPr>
          <a:xfrm>
            <a:off x="6716751" y="1722258"/>
            <a:ext cx="664227" cy="369332"/>
          </a:xfrm>
          <a:prstGeom prst="rect">
            <a:avLst/>
          </a:prstGeom>
          <a:noFill/>
        </p:spPr>
        <p:txBody>
          <a:bodyPr wrap="square" rtlCol="0">
            <a:spAutoFit/>
          </a:bodyPr>
          <a:lstStyle/>
          <a:p>
            <a:r>
              <a:rPr lang="en-US" dirty="0">
                <a:solidFill>
                  <a:schemeClr val="accent1"/>
                </a:solidFill>
                <a:latin typeface="Times New Roman" panose="02020603050405020304" pitchFamily="18" charset="0"/>
                <a:cs typeface="Times New Roman" panose="02020603050405020304" pitchFamily="18" charset="0"/>
              </a:rPr>
              <a:t>c</a:t>
            </a:r>
            <a:r>
              <a:rPr lang="en-US" b="1" dirty="0">
                <a:solidFill>
                  <a:schemeClr val="accent1"/>
                </a:solidFill>
                <a:latin typeface="Times New Roman" panose="02020603050405020304" pitchFamily="18" charset="0"/>
                <a:cs typeface="Times New Roman" panose="02020603050405020304" pitchFamily="18" charset="0"/>
              </a:rPr>
              <a:t>t</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E5235F2-7562-EF66-C5CB-F978359C6FD0}"/>
              </a:ext>
            </a:extLst>
          </p:cNvPr>
          <p:cNvSpPr txBox="1"/>
          <p:nvPr/>
        </p:nvSpPr>
        <p:spPr>
          <a:xfrm rot="16200000">
            <a:off x="6450355" y="2415626"/>
            <a:ext cx="112825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 Timeline</a:t>
            </a:r>
          </a:p>
        </p:txBody>
      </p:sp>
      <p:sp>
        <p:nvSpPr>
          <p:cNvPr id="10" name="Rectangle 9">
            <a:extLst>
              <a:ext uri="{FF2B5EF4-FFF2-40B4-BE49-F238E27FC236}">
                <a16:creationId xmlns:a16="http://schemas.microsoft.com/office/drawing/2014/main" id="{CEEB2689-E2CE-42FA-2DAE-CDF1A3587789}"/>
              </a:ext>
            </a:extLst>
          </p:cNvPr>
          <p:cNvSpPr/>
          <p:nvPr/>
        </p:nvSpPr>
        <p:spPr>
          <a:xfrm rot="1696478">
            <a:off x="7867685" y="3661774"/>
            <a:ext cx="723275" cy="646331"/>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a:t>
            </a:r>
          </a:p>
          <a:p>
            <a:r>
              <a:rPr lang="en-US" i="1" dirty="0">
                <a:latin typeface="Times New Roman" panose="02020603050405020304" pitchFamily="18" charset="0"/>
                <a:cs typeface="Times New Roman" panose="02020603050405020304" pitchFamily="18" charset="0"/>
              </a:rPr>
              <a:t>ct</a:t>
            </a:r>
            <a:r>
              <a:rPr lang="en-US" i="1" baseline="-25000" dirty="0">
                <a:latin typeface="Times New Roman" panose="02020603050405020304" pitchFamily="18" charset="0"/>
                <a:cs typeface="Times New Roman" panose="02020603050405020304" pitchFamily="18" charset="0"/>
              </a:rPr>
              <a:t>0</a:t>
            </a:r>
            <a:r>
              <a:rPr lang="en-US" i="1" dirty="0">
                <a:latin typeface="Times New Roman" panose="02020603050405020304" pitchFamily="18" charset="0"/>
                <a:cs typeface="Times New Roman" panose="02020603050405020304" pitchFamily="18" charset="0"/>
              </a:rPr>
              <a:t>, x</a:t>
            </a:r>
            <a:r>
              <a:rPr lang="en-US" i="1" baseline="-25000" dirty="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F9E8A43-BF43-797E-07DA-A2712255A103}"/>
              </a:ext>
            </a:extLst>
          </p:cNvPr>
          <p:cNvSpPr txBox="1"/>
          <p:nvPr/>
        </p:nvSpPr>
        <p:spPr>
          <a:xfrm rot="18000000">
            <a:off x="7625845" y="2837913"/>
            <a:ext cx="1106141"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0</a:t>
            </a:r>
            <a:r>
              <a:rPr lang="en-US" sz="1200" dirty="0">
                <a:latin typeface="Times New Roman" panose="02020603050405020304" pitchFamily="18" charset="0"/>
                <a:cs typeface="Times New Roman" panose="02020603050405020304" pitchFamily="18" charset="0"/>
              </a:rPr>
              <a:t> timeline</a:t>
            </a:r>
          </a:p>
        </p:txBody>
      </p:sp>
      <p:sp>
        <p:nvSpPr>
          <p:cNvPr id="13" name="TextBox 12">
            <a:extLst>
              <a:ext uri="{FF2B5EF4-FFF2-40B4-BE49-F238E27FC236}">
                <a16:creationId xmlns:a16="http://schemas.microsoft.com/office/drawing/2014/main" id="{9C0D87D7-423D-270E-2879-6FC669A8D633}"/>
              </a:ext>
            </a:extLst>
          </p:cNvPr>
          <p:cNvSpPr txBox="1"/>
          <p:nvPr/>
        </p:nvSpPr>
        <p:spPr>
          <a:xfrm rot="1007262">
            <a:off x="6988873" y="3911782"/>
            <a:ext cx="572144" cy="369332"/>
          </a:xfrm>
          <a:prstGeom prst="rect">
            <a:avLst/>
          </a:prstGeom>
          <a:noFill/>
        </p:spPr>
        <p:txBody>
          <a:bodyPr wrap="square" rtlCol="0">
            <a:spAutoFit/>
          </a:bodyPr>
          <a:lstStyle/>
          <a:p>
            <a:r>
              <a:rPr lang="el-GR" i="1" dirty="0">
                <a:latin typeface="Times New Roman" panose="02020603050405020304" pitchFamily="18" charset="0"/>
                <a:cs typeface="Times New Roman" panose="02020603050405020304" pitchFamily="18" charset="0"/>
              </a:rPr>
              <a:t>β</a:t>
            </a:r>
            <a:endParaRPr lang="en-US" i="1" dirty="0">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CE42F582-87F1-13AD-7B1F-CD5D7CDF3515}"/>
              </a:ext>
            </a:extLst>
          </p:cNvPr>
          <p:cNvCxnSpPr>
            <a:cxnSpLocks/>
          </p:cNvCxnSpPr>
          <p:nvPr/>
        </p:nvCxnSpPr>
        <p:spPr>
          <a:xfrm rot="18000000">
            <a:off x="7301460" y="4738078"/>
            <a:ext cx="0" cy="91440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828013D-901C-D422-E609-35D9F6A18DB9}"/>
              </a:ext>
            </a:extLst>
          </p:cNvPr>
          <p:cNvSpPr txBox="1"/>
          <p:nvPr/>
        </p:nvSpPr>
        <p:spPr>
          <a:xfrm rot="1800000">
            <a:off x="7589620" y="5389783"/>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x</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24137EE-E2BD-84E4-EA65-014F61337BC0}"/>
              </a:ext>
            </a:extLst>
          </p:cNvPr>
          <p:cNvSpPr txBox="1"/>
          <p:nvPr/>
        </p:nvSpPr>
        <p:spPr>
          <a:xfrm rot="1800000">
            <a:off x="8157635" y="2319603"/>
            <a:ext cx="664227"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c</a:t>
            </a:r>
            <a:r>
              <a:rPr lang="en-US" b="1" dirty="0">
                <a:solidFill>
                  <a:srgbClr val="FF0000"/>
                </a:solidFill>
                <a:latin typeface="Times New Roman" panose="02020603050405020304" pitchFamily="18" charset="0"/>
                <a:cs typeface="Times New Roman" panose="02020603050405020304" pitchFamily="18" charset="0"/>
              </a:rPr>
              <a:t>t</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29DE86F-456D-0234-A653-43A21D0F87AA}"/>
              </a:ext>
            </a:extLst>
          </p:cNvPr>
          <p:cNvSpPr txBox="1"/>
          <p:nvPr/>
        </p:nvSpPr>
        <p:spPr>
          <a:xfrm>
            <a:off x="6253613" y="5989012"/>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O</a:t>
            </a:r>
          </a:p>
        </p:txBody>
      </p:sp>
      <p:sp>
        <p:nvSpPr>
          <p:cNvPr id="28" name="Freeform: Shape 27">
            <a:extLst>
              <a:ext uri="{FF2B5EF4-FFF2-40B4-BE49-F238E27FC236}">
                <a16:creationId xmlns:a16="http://schemas.microsoft.com/office/drawing/2014/main" id="{E7D0DA98-93B7-2750-30B4-C73C116C6445}"/>
              </a:ext>
            </a:extLst>
          </p:cNvPr>
          <p:cNvSpPr/>
          <p:nvPr/>
        </p:nvSpPr>
        <p:spPr>
          <a:xfrm rot="171112">
            <a:off x="6898683" y="4239239"/>
            <a:ext cx="345334" cy="91784"/>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Slide Number Placeholder 14">
            <a:extLst>
              <a:ext uri="{FF2B5EF4-FFF2-40B4-BE49-F238E27FC236}">
                <a16:creationId xmlns:a16="http://schemas.microsoft.com/office/drawing/2014/main" id="{D612EC94-AF73-CEFD-31EB-600532FAF2D9}"/>
              </a:ext>
            </a:extLst>
          </p:cNvPr>
          <p:cNvSpPr>
            <a:spLocks noGrp="1"/>
          </p:cNvSpPr>
          <p:nvPr>
            <p:ph type="sldNum" sz="quarter" idx="12"/>
          </p:nvPr>
        </p:nvSpPr>
        <p:spPr>
          <a:xfrm>
            <a:off x="6457950" y="6356351"/>
            <a:ext cx="2057400" cy="365125"/>
          </a:xfrm>
        </p:spPr>
        <p:txBody>
          <a:bodyPr/>
          <a:lstStyle/>
          <a:p>
            <a:fld id="{148C923D-C71C-435D-9174-1991698F01A9}" type="slidenum">
              <a:rPr lang="en-US" smtClean="0"/>
              <a:t>16</a:t>
            </a:fld>
            <a:endParaRPr lang="en-US" dirty="0"/>
          </a:p>
        </p:txBody>
      </p:sp>
      <p:cxnSp>
        <p:nvCxnSpPr>
          <p:cNvPr id="4" name="Straight Connector 3">
            <a:extLst>
              <a:ext uri="{FF2B5EF4-FFF2-40B4-BE49-F238E27FC236}">
                <a16:creationId xmlns:a16="http://schemas.microsoft.com/office/drawing/2014/main" id="{79F315A1-704A-21F1-BF0E-6C8E3DE8B409}"/>
              </a:ext>
            </a:extLst>
          </p:cNvPr>
          <p:cNvCxnSpPr>
            <a:cxnSpLocks/>
          </p:cNvCxnSpPr>
          <p:nvPr/>
        </p:nvCxnSpPr>
        <p:spPr>
          <a:xfrm rot="900000">
            <a:off x="7040613" y="2182912"/>
            <a:ext cx="0" cy="4572000"/>
          </a:xfrm>
          <a:prstGeom prst="line">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F8C5CC1-8BEF-D0DA-8A94-C48D20343975}"/>
              </a:ext>
            </a:extLst>
          </p:cNvPr>
          <p:cNvCxnSpPr/>
          <p:nvPr/>
        </p:nvCxnSpPr>
        <p:spPr>
          <a:xfrm>
            <a:off x="6603761" y="1551027"/>
            <a:ext cx="0" cy="45720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CD366A4-7536-930A-7183-0C3CC90C5B3D}"/>
              </a:ext>
            </a:extLst>
          </p:cNvPr>
          <p:cNvCxnSpPr>
            <a:cxnSpLocks/>
          </p:cNvCxnSpPr>
          <p:nvPr/>
        </p:nvCxnSpPr>
        <p:spPr>
          <a:xfrm rot="1800000" flipH="1">
            <a:off x="7284458" y="3537871"/>
            <a:ext cx="0" cy="2788920"/>
          </a:xfrm>
          <a:prstGeom prst="line">
            <a:avLst/>
          </a:prstGeom>
          <a:ln w="50800">
            <a:solidFill>
              <a:srgbClr val="FF0000"/>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40B53D2-DB61-F34A-7E2E-B5B9EFAC47ED}"/>
              </a:ext>
            </a:extLst>
          </p:cNvPr>
          <p:cNvCxnSpPr>
            <a:cxnSpLocks/>
          </p:cNvCxnSpPr>
          <p:nvPr/>
        </p:nvCxnSpPr>
        <p:spPr>
          <a:xfrm flipH="1" flipV="1">
            <a:off x="6603761" y="2971770"/>
            <a:ext cx="0" cy="3218688"/>
          </a:xfrm>
          <a:prstGeom prst="line">
            <a:avLst/>
          </a:prstGeom>
          <a:ln w="50800">
            <a:solidFill>
              <a:srgbClr val="0070C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55FCDCB-461C-8A96-95F3-6C8152B15175}"/>
              </a:ext>
            </a:extLst>
          </p:cNvPr>
          <p:cNvCxnSpPr/>
          <p:nvPr/>
        </p:nvCxnSpPr>
        <p:spPr>
          <a:xfrm flipH="1" flipV="1">
            <a:off x="6603761" y="4961386"/>
            <a:ext cx="301752"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8A1A8E1-D4B0-AE69-40AA-950520C105D3}"/>
              </a:ext>
            </a:extLst>
          </p:cNvPr>
          <p:cNvCxnSpPr>
            <a:cxnSpLocks/>
          </p:cNvCxnSpPr>
          <p:nvPr/>
        </p:nvCxnSpPr>
        <p:spPr>
          <a:xfrm flipH="1" flipV="1">
            <a:off x="7729770" y="3587512"/>
            <a:ext cx="251918" cy="157078"/>
          </a:xfrm>
          <a:prstGeom prst="line">
            <a:avLst/>
          </a:prstGeom>
          <a:ln w="508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457F2C-6F85-3B3B-5E8D-20610665EDAA}"/>
              </a:ext>
            </a:extLst>
          </p:cNvPr>
          <p:cNvCxnSpPr>
            <a:cxnSpLocks/>
          </p:cNvCxnSpPr>
          <p:nvPr/>
        </p:nvCxnSpPr>
        <p:spPr>
          <a:xfrm flipH="1" flipV="1">
            <a:off x="6939821" y="4974653"/>
            <a:ext cx="251918" cy="157078"/>
          </a:xfrm>
          <a:prstGeom prst="line">
            <a:avLst/>
          </a:prstGeom>
          <a:ln w="508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D1B9EC7-1756-CBFF-FD5B-E97B9CBCD7BD}"/>
              </a:ext>
            </a:extLst>
          </p:cNvPr>
          <p:cNvSpPr txBox="1"/>
          <p:nvPr/>
        </p:nvSpPr>
        <p:spPr>
          <a:xfrm>
            <a:off x="6559886" y="4545832"/>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S</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53EE806-133D-ADBD-4ECB-96C15DD34506}"/>
              </a:ext>
            </a:extLst>
          </p:cNvPr>
          <p:cNvSpPr txBox="1"/>
          <p:nvPr/>
        </p:nvSpPr>
        <p:spPr>
          <a:xfrm rot="1800000">
            <a:off x="6905582" y="4770238"/>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S</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1" name="Content Placeholder 4">
            <a:extLst>
              <a:ext uri="{FF2B5EF4-FFF2-40B4-BE49-F238E27FC236}">
                <a16:creationId xmlns:a16="http://schemas.microsoft.com/office/drawing/2014/main" id="{D8843FDF-22D2-875A-1EEB-2EA6433AB91B}"/>
              </a:ext>
            </a:extLst>
          </p:cNvPr>
          <p:cNvSpPr txBox="1">
            <a:spLocks/>
          </p:cNvSpPr>
          <p:nvPr/>
        </p:nvSpPr>
        <p:spPr>
          <a:xfrm>
            <a:off x="147450" y="1390747"/>
            <a:ext cx="5648509" cy="50999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Times New Roman" panose="02020603050405020304" pitchFamily="18" charset="0"/>
                <a:cs typeface="Times New Roman" panose="02020603050405020304" pitchFamily="18" charset="0"/>
              </a:rPr>
              <a:t>EXTEND S</a:t>
            </a:r>
            <a:r>
              <a:rPr lang="en-US" sz="2200" baseline="-25000" dirty="0">
                <a:latin typeface="Times New Roman" panose="02020603050405020304" pitchFamily="18" charset="0"/>
                <a:cs typeface="Times New Roman" panose="02020603050405020304" pitchFamily="18" charset="0"/>
              </a:rPr>
              <a:t>0</a:t>
            </a:r>
            <a:r>
              <a:rPr lang="en-US" sz="2200" dirty="0">
                <a:latin typeface="Times New Roman" panose="02020603050405020304" pitchFamily="18" charset="0"/>
                <a:cs typeface="Times New Roman" panose="02020603050405020304" pitchFamily="18" charset="0"/>
              </a:rPr>
              <a:t> TIMELINE THROUGH A PARALLEL TO </a:t>
            </a:r>
            <a:r>
              <a:rPr lang="en-US" sz="2200" i="1" dirty="0">
                <a:latin typeface="Times New Roman" panose="02020603050405020304" pitchFamily="18" charset="0"/>
                <a:cs typeface="Times New Roman" panose="02020603050405020304" pitchFamily="18" charset="0"/>
              </a:rPr>
              <a:t>ct</a:t>
            </a:r>
            <a:r>
              <a:rPr lang="en-US" sz="2200" i="1" baseline="-25000" dirty="0">
                <a:latin typeface="Times New Roman" panose="02020603050405020304" pitchFamily="18" charset="0"/>
                <a:cs typeface="Times New Roman" panose="02020603050405020304" pitchFamily="18" charset="0"/>
              </a:rPr>
              <a:t>0</a:t>
            </a:r>
            <a:r>
              <a:rPr lang="en-US" sz="2200" dirty="0">
                <a:latin typeface="Times New Roman" panose="02020603050405020304" pitchFamily="18" charset="0"/>
                <a:cs typeface="Times New Roman" panose="02020603050405020304" pitchFamily="18" charset="0"/>
              </a:rPr>
              <a:t> TO INTERSECT AXIS OF SYMMMETRY AT O</a:t>
            </a:r>
          </a:p>
          <a:p>
            <a:r>
              <a:rPr lang="en-US" sz="2200" dirty="0">
                <a:latin typeface="Times New Roman" panose="02020603050405020304" pitchFamily="18" charset="0"/>
                <a:cs typeface="Times New Roman" panose="02020603050405020304" pitchFamily="18" charset="0"/>
              </a:rPr>
              <a:t>ADD </a:t>
            </a:r>
            <a:r>
              <a:rPr lang="en-US" sz="2200" i="1" dirty="0">
                <a:latin typeface="Times New Roman" panose="02020603050405020304" pitchFamily="18" charset="0"/>
                <a:cs typeface="Times New Roman" panose="02020603050405020304" pitchFamily="18" charset="0"/>
              </a:rPr>
              <a:t>x</a:t>
            </a:r>
            <a:r>
              <a:rPr lang="en-US" sz="2200" i="1" baseline="-25000" dirty="0">
                <a:latin typeface="Times New Roman" panose="02020603050405020304" pitchFamily="18" charset="0"/>
                <a:cs typeface="Times New Roman" panose="02020603050405020304" pitchFamily="18" charset="0"/>
              </a:rPr>
              <a:t>1</a:t>
            </a:r>
            <a:r>
              <a:rPr 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OFFSET TO S</a:t>
            </a:r>
            <a:r>
              <a:rPr lang="en-US" sz="2200" baseline="-25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EQUAL TO –</a:t>
            </a:r>
            <a:r>
              <a:rPr lang="en-US" sz="2200" i="1" dirty="0">
                <a:latin typeface="Times New Roman" panose="02020603050405020304" pitchFamily="18" charset="0"/>
                <a:cs typeface="Times New Roman" panose="02020603050405020304" pitchFamily="18" charset="0"/>
              </a:rPr>
              <a:t>x</a:t>
            </a:r>
            <a:r>
              <a:rPr lang="en-US" sz="2200" i="1" baseline="-25000" dirty="0">
                <a:latin typeface="Times New Roman" panose="02020603050405020304" pitchFamily="18" charset="0"/>
                <a:cs typeface="Times New Roman" panose="02020603050405020304" pitchFamily="18" charset="0"/>
              </a:rPr>
              <a:t>0</a:t>
            </a:r>
          </a:p>
          <a:p>
            <a:r>
              <a:rPr lang="en-US" sz="2200" dirty="0">
                <a:latin typeface="Times New Roman" panose="02020603050405020304" pitchFamily="18" charset="0"/>
                <a:cs typeface="Times New Roman" panose="02020603050405020304" pitchFamily="18" charset="0"/>
              </a:rPr>
              <a:t>EXTEND OFFSET TIMELINE TO INTERSECT AXIS OF SYMMETRY ALSO AT O</a:t>
            </a:r>
          </a:p>
        </p:txBody>
      </p:sp>
      <p:cxnSp>
        <p:nvCxnSpPr>
          <p:cNvPr id="3" name="Straight Connector 2">
            <a:extLst>
              <a:ext uri="{FF2B5EF4-FFF2-40B4-BE49-F238E27FC236}">
                <a16:creationId xmlns:a16="http://schemas.microsoft.com/office/drawing/2014/main" id="{D77C7015-AD58-3D0B-E20C-0E2A874D5D84}"/>
              </a:ext>
            </a:extLst>
          </p:cNvPr>
          <p:cNvCxnSpPr>
            <a:cxnSpLocks/>
          </p:cNvCxnSpPr>
          <p:nvPr/>
        </p:nvCxnSpPr>
        <p:spPr>
          <a:xfrm flipH="1">
            <a:off x="6908016" y="3525049"/>
            <a:ext cx="822539" cy="1425168"/>
          </a:xfrm>
          <a:prstGeom prst="line">
            <a:avLst/>
          </a:prstGeom>
          <a:ln w="508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27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8184819-7B18-CC8F-3D29-913EE6752014}"/>
              </a:ext>
            </a:extLst>
          </p:cNvPr>
          <p:cNvCxnSpPr>
            <a:cxnSpLocks/>
          </p:cNvCxnSpPr>
          <p:nvPr/>
        </p:nvCxnSpPr>
        <p:spPr>
          <a:xfrm rot="1800000">
            <a:off x="7158684" y="2224952"/>
            <a:ext cx="0" cy="4572000"/>
          </a:xfrm>
          <a:prstGeom prst="line">
            <a:avLst/>
          </a:prstGeom>
          <a:ln w="127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40A56E6-C726-44E9-2D11-0AD88DCF9586}"/>
              </a:ext>
            </a:extLst>
          </p:cNvPr>
          <p:cNvSpPr txBox="1"/>
          <p:nvPr/>
        </p:nvSpPr>
        <p:spPr>
          <a:xfrm>
            <a:off x="7027332" y="2804719"/>
            <a:ext cx="759166"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51D54647-7E74-655B-D49B-B0FB8603E0FE}"/>
              </a:ext>
            </a:extLst>
          </p:cNvPr>
          <p:cNvCxnSpPr/>
          <p:nvPr/>
        </p:nvCxnSpPr>
        <p:spPr>
          <a:xfrm>
            <a:off x="6892000" y="2227883"/>
            <a:ext cx="0" cy="45720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FE8A21-D830-4D40-D46D-6720FABB0CC9}"/>
              </a:ext>
            </a:extLst>
          </p:cNvPr>
          <p:cNvCxnSpPr>
            <a:cxnSpLocks/>
          </p:cNvCxnSpPr>
          <p:nvPr/>
        </p:nvCxnSpPr>
        <p:spPr>
          <a:xfrm rot="16200000">
            <a:off x="7349201" y="4505243"/>
            <a:ext cx="0" cy="914400"/>
          </a:xfrm>
          <a:prstGeom prst="line">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4048C1-15C1-1EC3-FA35-469B7836B21A}"/>
              </a:ext>
            </a:extLst>
          </p:cNvPr>
          <p:cNvSpPr txBox="1"/>
          <p:nvPr/>
        </p:nvSpPr>
        <p:spPr>
          <a:xfrm>
            <a:off x="7795041" y="4766410"/>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x</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B8B4BA4-39E6-FCA2-E7CD-61FE50EB0025}"/>
              </a:ext>
            </a:extLst>
          </p:cNvPr>
          <p:cNvSpPr txBox="1"/>
          <p:nvPr/>
        </p:nvSpPr>
        <p:spPr>
          <a:xfrm>
            <a:off x="6050220" y="2971770"/>
            <a:ext cx="664227"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DBFDC8A-311B-5A1A-3933-A5A7C5109EB0}"/>
              </a:ext>
            </a:extLst>
          </p:cNvPr>
          <p:cNvSpPr txBox="1"/>
          <p:nvPr/>
        </p:nvSpPr>
        <p:spPr>
          <a:xfrm>
            <a:off x="6716751" y="1722258"/>
            <a:ext cx="664227" cy="369332"/>
          </a:xfrm>
          <a:prstGeom prst="rect">
            <a:avLst/>
          </a:prstGeom>
          <a:noFill/>
        </p:spPr>
        <p:txBody>
          <a:bodyPr wrap="square" rtlCol="0">
            <a:spAutoFit/>
          </a:bodyPr>
          <a:lstStyle/>
          <a:p>
            <a:r>
              <a:rPr lang="en-US" dirty="0">
                <a:solidFill>
                  <a:schemeClr val="accent1"/>
                </a:solidFill>
                <a:latin typeface="Times New Roman" panose="02020603050405020304" pitchFamily="18" charset="0"/>
                <a:cs typeface="Times New Roman" panose="02020603050405020304" pitchFamily="18" charset="0"/>
              </a:rPr>
              <a:t>c</a:t>
            </a:r>
            <a:r>
              <a:rPr lang="en-US" b="1" dirty="0">
                <a:solidFill>
                  <a:schemeClr val="accent1"/>
                </a:solidFill>
                <a:latin typeface="Times New Roman" panose="02020603050405020304" pitchFamily="18" charset="0"/>
                <a:cs typeface="Times New Roman" panose="02020603050405020304" pitchFamily="18" charset="0"/>
              </a:rPr>
              <a:t>t</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E5235F2-7562-EF66-C5CB-F978359C6FD0}"/>
              </a:ext>
            </a:extLst>
          </p:cNvPr>
          <p:cNvSpPr txBox="1"/>
          <p:nvPr/>
        </p:nvSpPr>
        <p:spPr>
          <a:xfrm rot="16200000">
            <a:off x="6450355" y="2415626"/>
            <a:ext cx="112825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 Timeline</a:t>
            </a:r>
          </a:p>
        </p:txBody>
      </p:sp>
      <p:sp>
        <p:nvSpPr>
          <p:cNvPr id="10" name="Rectangle 9">
            <a:extLst>
              <a:ext uri="{FF2B5EF4-FFF2-40B4-BE49-F238E27FC236}">
                <a16:creationId xmlns:a16="http://schemas.microsoft.com/office/drawing/2014/main" id="{CEEB2689-E2CE-42FA-2DAE-CDF1A3587789}"/>
              </a:ext>
            </a:extLst>
          </p:cNvPr>
          <p:cNvSpPr/>
          <p:nvPr/>
        </p:nvSpPr>
        <p:spPr>
          <a:xfrm rot="1696478">
            <a:off x="7867685" y="3661774"/>
            <a:ext cx="723275" cy="646331"/>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a:t>
            </a:r>
          </a:p>
          <a:p>
            <a:r>
              <a:rPr lang="en-US" i="1" dirty="0">
                <a:latin typeface="Times New Roman" panose="02020603050405020304" pitchFamily="18" charset="0"/>
                <a:cs typeface="Times New Roman" panose="02020603050405020304" pitchFamily="18" charset="0"/>
              </a:rPr>
              <a:t>ct</a:t>
            </a:r>
            <a:r>
              <a:rPr lang="en-US" i="1" baseline="-25000" dirty="0">
                <a:latin typeface="Times New Roman" panose="02020603050405020304" pitchFamily="18" charset="0"/>
                <a:cs typeface="Times New Roman" panose="02020603050405020304" pitchFamily="18" charset="0"/>
              </a:rPr>
              <a:t>0</a:t>
            </a:r>
            <a:r>
              <a:rPr lang="en-US" i="1" dirty="0">
                <a:latin typeface="Times New Roman" panose="02020603050405020304" pitchFamily="18" charset="0"/>
                <a:cs typeface="Times New Roman" panose="02020603050405020304" pitchFamily="18" charset="0"/>
              </a:rPr>
              <a:t>, x</a:t>
            </a:r>
            <a:r>
              <a:rPr lang="en-US" i="1" baseline="-25000" dirty="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F9E8A43-BF43-797E-07DA-A2712255A103}"/>
              </a:ext>
            </a:extLst>
          </p:cNvPr>
          <p:cNvSpPr txBox="1"/>
          <p:nvPr/>
        </p:nvSpPr>
        <p:spPr>
          <a:xfrm rot="18000000">
            <a:off x="7625845" y="2837913"/>
            <a:ext cx="1106141"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0</a:t>
            </a:r>
            <a:r>
              <a:rPr lang="en-US" sz="1200" dirty="0">
                <a:latin typeface="Times New Roman" panose="02020603050405020304" pitchFamily="18" charset="0"/>
                <a:cs typeface="Times New Roman" panose="02020603050405020304" pitchFamily="18" charset="0"/>
              </a:rPr>
              <a:t> timeline</a:t>
            </a:r>
          </a:p>
        </p:txBody>
      </p:sp>
      <p:sp>
        <p:nvSpPr>
          <p:cNvPr id="13" name="TextBox 12">
            <a:extLst>
              <a:ext uri="{FF2B5EF4-FFF2-40B4-BE49-F238E27FC236}">
                <a16:creationId xmlns:a16="http://schemas.microsoft.com/office/drawing/2014/main" id="{9C0D87D7-423D-270E-2879-6FC669A8D633}"/>
              </a:ext>
            </a:extLst>
          </p:cNvPr>
          <p:cNvSpPr txBox="1"/>
          <p:nvPr/>
        </p:nvSpPr>
        <p:spPr>
          <a:xfrm rot="1007262">
            <a:off x="6988873" y="3911782"/>
            <a:ext cx="572144" cy="369332"/>
          </a:xfrm>
          <a:prstGeom prst="rect">
            <a:avLst/>
          </a:prstGeom>
          <a:noFill/>
        </p:spPr>
        <p:txBody>
          <a:bodyPr wrap="square" rtlCol="0">
            <a:spAutoFit/>
          </a:bodyPr>
          <a:lstStyle/>
          <a:p>
            <a:r>
              <a:rPr lang="el-GR" i="1" dirty="0">
                <a:latin typeface="Times New Roman" panose="02020603050405020304" pitchFamily="18" charset="0"/>
                <a:cs typeface="Times New Roman" panose="02020603050405020304" pitchFamily="18" charset="0"/>
              </a:rPr>
              <a:t>β</a:t>
            </a:r>
            <a:endParaRPr lang="en-US" i="1" dirty="0">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CE42F582-87F1-13AD-7B1F-CD5D7CDF3515}"/>
              </a:ext>
            </a:extLst>
          </p:cNvPr>
          <p:cNvCxnSpPr>
            <a:cxnSpLocks/>
          </p:cNvCxnSpPr>
          <p:nvPr/>
        </p:nvCxnSpPr>
        <p:spPr>
          <a:xfrm rot="18000000">
            <a:off x="7301460" y="4738078"/>
            <a:ext cx="0" cy="91440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828013D-901C-D422-E609-35D9F6A18DB9}"/>
              </a:ext>
            </a:extLst>
          </p:cNvPr>
          <p:cNvSpPr txBox="1"/>
          <p:nvPr/>
        </p:nvSpPr>
        <p:spPr>
          <a:xfrm rot="1800000">
            <a:off x="7589620" y="5389783"/>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x</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24137EE-E2BD-84E4-EA65-014F61337BC0}"/>
              </a:ext>
            </a:extLst>
          </p:cNvPr>
          <p:cNvSpPr txBox="1"/>
          <p:nvPr/>
        </p:nvSpPr>
        <p:spPr>
          <a:xfrm rot="1800000">
            <a:off x="8157635" y="2319603"/>
            <a:ext cx="664227"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c</a:t>
            </a:r>
            <a:r>
              <a:rPr lang="en-US" b="1" dirty="0">
                <a:solidFill>
                  <a:srgbClr val="FF0000"/>
                </a:solidFill>
                <a:latin typeface="Times New Roman" panose="02020603050405020304" pitchFamily="18" charset="0"/>
                <a:cs typeface="Times New Roman" panose="02020603050405020304" pitchFamily="18" charset="0"/>
              </a:rPr>
              <a:t>t</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29DE86F-456D-0234-A653-43A21D0F87AA}"/>
              </a:ext>
            </a:extLst>
          </p:cNvPr>
          <p:cNvSpPr txBox="1"/>
          <p:nvPr/>
        </p:nvSpPr>
        <p:spPr>
          <a:xfrm>
            <a:off x="6253613" y="5989012"/>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O</a:t>
            </a:r>
          </a:p>
        </p:txBody>
      </p:sp>
      <p:sp>
        <p:nvSpPr>
          <p:cNvPr id="28" name="Freeform: Shape 27">
            <a:extLst>
              <a:ext uri="{FF2B5EF4-FFF2-40B4-BE49-F238E27FC236}">
                <a16:creationId xmlns:a16="http://schemas.microsoft.com/office/drawing/2014/main" id="{E7D0DA98-93B7-2750-30B4-C73C116C6445}"/>
              </a:ext>
            </a:extLst>
          </p:cNvPr>
          <p:cNvSpPr/>
          <p:nvPr/>
        </p:nvSpPr>
        <p:spPr>
          <a:xfrm rot="171112">
            <a:off x="6898683" y="4239239"/>
            <a:ext cx="345334" cy="91784"/>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Slide Number Placeholder 14">
            <a:extLst>
              <a:ext uri="{FF2B5EF4-FFF2-40B4-BE49-F238E27FC236}">
                <a16:creationId xmlns:a16="http://schemas.microsoft.com/office/drawing/2014/main" id="{D612EC94-AF73-CEFD-31EB-600532FAF2D9}"/>
              </a:ext>
            </a:extLst>
          </p:cNvPr>
          <p:cNvSpPr>
            <a:spLocks noGrp="1"/>
          </p:cNvSpPr>
          <p:nvPr>
            <p:ph type="sldNum" sz="quarter" idx="12"/>
          </p:nvPr>
        </p:nvSpPr>
        <p:spPr>
          <a:xfrm>
            <a:off x="6457950" y="6356351"/>
            <a:ext cx="2057400" cy="365125"/>
          </a:xfrm>
        </p:spPr>
        <p:txBody>
          <a:bodyPr/>
          <a:lstStyle/>
          <a:p>
            <a:fld id="{148C923D-C71C-435D-9174-1991698F01A9}" type="slidenum">
              <a:rPr lang="en-US" smtClean="0"/>
              <a:t>17</a:t>
            </a:fld>
            <a:endParaRPr lang="en-US" dirty="0"/>
          </a:p>
        </p:txBody>
      </p:sp>
      <p:cxnSp>
        <p:nvCxnSpPr>
          <p:cNvPr id="4" name="Straight Connector 3">
            <a:extLst>
              <a:ext uri="{FF2B5EF4-FFF2-40B4-BE49-F238E27FC236}">
                <a16:creationId xmlns:a16="http://schemas.microsoft.com/office/drawing/2014/main" id="{79F315A1-704A-21F1-BF0E-6C8E3DE8B409}"/>
              </a:ext>
            </a:extLst>
          </p:cNvPr>
          <p:cNvCxnSpPr>
            <a:cxnSpLocks/>
          </p:cNvCxnSpPr>
          <p:nvPr/>
        </p:nvCxnSpPr>
        <p:spPr>
          <a:xfrm rot="900000">
            <a:off x="7040613" y="2182912"/>
            <a:ext cx="0" cy="4572000"/>
          </a:xfrm>
          <a:prstGeom prst="line">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F8C5CC1-8BEF-D0DA-8A94-C48D20343975}"/>
              </a:ext>
            </a:extLst>
          </p:cNvPr>
          <p:cNvCxnSpPr/>
          <p:nvPr/>
        </p:nvCxnSpPr>
        <p:spPr>
          <a:xfrm>
            <a:off x="6603761" y="1551027"/>
            <a:ext cx="0" cy="45720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CD366A4-7536-930A-7183-0C3CC90C5B3D}"/>
              </a:ext>
            </a:extLst>
          </p:cNvPr>
          <p:cNvCxnSpPr>
            <a:cxnSpLocks/>
          </p:cNvCxnSpPr>
          <p:nvPr/>
        </p:nvCxnSpPr>
        <p:spPr>
          <a:xfrm rot="1800000" flipH="1">
            <a:off x="7284458" y="3567982"/>
            <a:ext cx="0" cy="2788920"/>
          </a:xfrm>
          <a:prstGeom prst="line">
            <a:avLst/>
          </a:prstGeom>
          <a:ln w="50800">
            <a:solidFill>
              <a:srgbClr val="FF0000"/>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40B53D2-DB61-F34A-7E2E-B5B9EFAC47ED}"/>
              </a:ext>
            </a:extLst>
          </p:cNvPr>
          <p:cNvCxnSpPr>
            <a:cxnSpLocks/>
          </p:cNvCxnSpPr>
          <p:nvPr/>
        </p:nvCxnSpPr>
        <p:spPr>
          <a:xfrm flipH="1" flipV="1">
            <a:off x="6603761" y="2971770"/>
            <a:ext cx="0" cy="3218688"/>
          </a:xfrm>
          <a:prstGeom prst="line">
            <a:avLst/>
          </a:prstGeom>
          <a:ln w="50800">
            <a:solidFill>
              <a:srgbClr val="0070C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96BB399-A556-89AB-6E10-6AB8BD01B7F7}"/>
              </a:ext>
            </a:extLst>
          </p:cNvPr>
          <p:cNvCxnSpPr>
            <a:cxnSpLocks/>
          </p:cNvCxnSpPr>
          <p:nvPr/>
        </p:nvCxnSpPr>
        <p:spPr>
          <a:xfrm rot="18000000" flipH="1">
            <a:off x="7281989" y="2532393"/>
            <a:ext cx="0" cy="1609344"/>
          </a:xfrm>
          <a:prstGeom prst="line">
            <a:avLst/>
          </a:prstGeom>
          <a:ln w="127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55FCDCB-461C-8A96-95F3-6C8152B15175}"/>
              </a:ext>
            </a:extLst>
          </p:cNvPr>
          <p:cNvCxnSpPr/>
          <p:nvPr/>
        </p:nvCxnSpPr>
        <p:spPr>
          <a:xfrm flipH="1" flipV="1">
            <a:off x="6603761" y="4961386"/>
            <a:ext cx="301752"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C9CE766-7662-B017-0C0D-3B1F724B08D7}"/>
              </a:ext>
            </a:extLst>
          </p:cNvPr>
          <p:cNvCxnSpPr>
            <a:cxnSpLocks/>
          </p:cNvCxnSpPr>
          <p:nvPr/>
        </p:nvCxnSpPr>
        <p:spPr>
          <a:xfrm rot="5400000" flipH="1">
            <a:off x="7389794" y="2130057"/>
            <a:ext cx="0" cy="1609344"/>
          </a:xfrm>
          <a:prstGeom prst="line">
            <a:avLst/>
          </a:prstGeom>
          <a:ln w="12700">
            <a:solidFill>
              <a:srgbClr val="0070C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289F591-88E6-CF1A-F753-7ED2F3F06F14}"/>
              </a:ext>
            </a:extLst>
          </p:cNvPr>
          <p:cNvSpPr txBox="1"/>
          <p:nvPr/>
        </p:nvSpPr>
        <p:spPr>
          <a:xfrm>
            <a:off x="6213429" y="2871735"/>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B</a:t>
            </a:r>
          </a:p>
        </p:txBody>
      </p:sp>
      <p:sp>
        <p:nvSpPr>
          <p:cNvPr id="51" name="TextBox 50">
            <a:extLst>
              <a:ext uri="{FF2B5EF4-FFF2-40B4-BE49-F238E27FC236}">
                <a16:creationId xmlns:a16="http://schemas.microsoft.com/office/drawing/2014/main" id="{18DD03DC-C0AB-BBA6-CC0D-AF5A31B8DCC7}"/>
              </a:ext>
            </a:extLst>
          </p:cNvPr>
          <p:cNvSpPr txBox="1"/>
          <p:nvPr/>
        </p:nvSpPr>
        <p:spPr>
          <a:xfrm>
            <a:off x="8170506" y="2731332"/>
            <a:ext cx="496814" cy="369332"/>
          </a:xfrm>
          <a:prstGeom prst="rect">
            <a:avLst/>
          </a:prstGeom>
          <a:solidFill>
            <a:schemeClr val="bg1"/>
          </a:solidFill>
        </p:spPr>
        <p:txBody>
          <a:bodyPr wrap="square" rtlCol="0">
            <a:spAutoFit/>
          </a:bodyPr>
          <a:lstStyle/>
          <a:p>
            <a:r>
              <a:rPr lang="en-US" b="1" dirty="0">
                <a:latin typeface="Times New Roman" panose="02020603050405020304" pitchFamily="18" charset="0"/>
                <a:cs typeface="Times New Roman" panose="02020603050405020304" pitchFamily="18" charset="0"/>
              </a:rPr>
              <a:t>C</a:t>
            </a:r>
          </a:p>
        </p:txBody>
      </p:sp>
      <p:cxnSp>
        <p:nvCxnSpPr>
          <p:cNvPr id="7" name="Straight Connector 6">
            <a:extLst>
              <a:ext uri="{FF2B5EF4-FFF2-40B4-BE49-F238E27FC236}">
                <a16:creationId xmlns:a16="http://schemas.microsoft.com/office/drawing/2014/main" id="{03AED5B0-6273-08F8-0255-56AE6EEF36E6}"/>
              </a:ext>
            </a:extLst>
          </p:cNvPr>
          <p:cNvCxnSpPr>
            <a:cxnSpLocks/>
          </p:cNvCxnSpPr>
          <p:nvPr/>
        </p:nvCxnSpPr>
        <p:spPr>
          <a:xfrm flipH="1" flipV="1">
            <a:off x="7729770" y="3587512"/>
            <a:ext cx="251918" cy="157078"/>
          </a:xfrm>
          <a:prstGeom prst="line">
            <a:avLst/>
          </a:prstGeom>
          <a:ln w="508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BE11D76-6FAF-AD39-B8C2-3FA5F7C03A4A}"/>
              </a:ext>
            </a:extLst>
          </p:cNvPr>
          <p:cNvCxnSpPr>
            <a:cxnSpLocks/>
          </p:cNvCxnSpPr>
          <p:nvPr/>
        </p:nvCxnSpPr>
        <p:spPr>
          <a:xfrm flipH="1" flipV="1">
            <a:off x="6939821" y="4974653"/>
            <a:ext cx="251918" cy="157078"/>
          </a:xfrm>
          <a:prstGeom prst="line">
            <a:avLst/>
          </a:prstGeom>
          <a:ln w="508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35F03C1-5BA6-9EE2-1BB6-B623EF609963}"/>
              </a:ext>
            </a:extLst>
          </p:cNvPr>
          <p:cNvSpPr txBox="1"/>
          <p:nvPr/>
        </p:nvSpPr>
        <p:spPr>
          <a:xfrm>
            <a:off x="6559886" y="4545832"/>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S</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556A3F1-BB3B-39DA-1DB6-1DFA23A0411D}"/>
              </a:ext>
            </a:extLst>
          </p:cNvPr>
          <p:cNvSpPr txBox="1"/>
          <p:nvPr/>
        </p:nvSpPr>
        <p:spPr>
          <a:xfrm rot="1800000">
            <a:off x="6905582" y="4770238"/>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S</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7" name="Content Placeholder 4">
            <a:extLst>
              <a:ext uri="{FF2B5EF4-FFF2-40B4-BE49-F238E27FC236}">
                <a16:creationId xmlns:a16="http://schemas.microsoft.com/office/drawing/2014/main" id="{0BD84993-8445-F84B-8F5E-6B85F97B5350}"/>
              </a:ext>
            </a:extLst>
          </p:cNvPr>
          <p:cNvSpPr txBox="1">
            <a:spLocks/>
          </p:cNvSpPr>
          <p:nvPr/>
        </p:nvSpPr>
        <p:spPr>
          <a:xfrm>
            <a:off x="147450" y="1390747"/>
            <a:ext cx="5648509" cy="50999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Times New Roman" panose="02020603050405020304" pitchFamily="18" charset="0"/>
                <a:cs typeface="Times New Roman" panose="02020603050405020304" pitchFamily="18" charset="0"/>
              </a:rPr>
              <a:t>EXTEND S</a:t>
            </a:r>
            <a:r>
              <a:rPr lang="en-US" sz="2200" baseline="-25000" dirty="0">
                <a:latin typeface="Times New Roman" panose="02020603050405020304" pitchFamily="18" charset="0"/>
                <a:cs typeface="Times New Roman" panose="02020603050405020304" pitchFamily="18" charset="0"/>
              </a:rPr>
              <a:t>0</a:t>
            </a:r>
            <a:r>
              <a:rPr lang="en-US" sz="2200" dirty="0">
                <a:latin typeface="Times New Roman" panose="02020603050405020304" pitchFamily="18" charset="0"/>
                <a:cs typeface="Times New Roman" panose="02020603050405020304" pitchFamily="18" charset="0"/>
              </a:rPr>
              <a:t> TIMELINE THROUGH A PARALLEL TO </a:t>
            </a:r>
            <a:r>
              <a:rPr lang="en-US" sz="2200" i="1" dirty="0">
                <a:latin typeface="Times New Roman" panose="02020603050405020304" pitchFamily="18" charset="0"/>
                <a:cs typeface="Times New Roman" panose="02020603050405020304" pitchFamily="18" charset="0"/>
              </a:rPr>
              <a:t>ct</a:t>
            </a:r>
            <a:r>
              <a:rPr lang="en-US" sz="2200" i="1" baseline="-25000" dirty="0">
                <a:latin typeface="Times New Roman" panose="02020603050405020304" pitchFamily="18" charset="0"/>
                <a:cs typeface="Times New Roman" panose="02020603050405020304" pitchFamily="18" charset="0"/>
              </a:rPr>
              <a:t>0</a:t>
            </a:r>
            <a:r>
              <a:rPr lang="en-US" sz="2200" dirty="0">
                <a:latin typeface="Times New Roman" panose="02020603050405020304" pitchFamily="18" charset="0"/>
                <a:cs typeface="Times New Roman" panose="02020603050405020304" pitchFamily="18" charset="0"/>
              </a:rPr>
              <a:t> TO INTERSECT AXIS OF SYMMMETRY AT O</a:t>
            </a:r>
          </a:p>
          <a:p>
            <a:r>
              <a:rPr lang="en-US" sz="2200" dirty="0">
                <a:latin typeface="Times New Roman" panose="02020603050405020304" pitchFamily="18" charset="0"/>
                <a:cs typeface="Times New Roman" panose="02020603050405020304" pitchFamily="18" charset="0"/>
              </a:rPr>
              <a:t>ADD </a:t>
            </a:r>
            <a:r>
              <a:rPr lang="en-US" sz="2200" i="1" dirty="0">
                <a:latin typeface="Times New Roman" panose="02020603050405020304" pitchFamily="18" charset="0"/>
                <a:cs typeface="Times New Roman" panose="02020603050405020304" pitchFamily="18" charset="0"/>
              </a:rPr>
              <a:t>x</a:t>
            </a:r>
            <a:r>
              <a:rPr lang="en-US" sz="2200" i="1" baseline="-25000" dirty="0">
                <a:latin typeface="Times New Roman" panose="02020603050405020304" pitchFamily="18" charset="0"/>
                <a:cs typeface="Times New Roman" panose="02020603050405020304" pitchFamily="18" charset="0"/>
              </a:rPr>
              <a:t>1</a:t>
            </a:r>
            <a:r>
              <a:rPr 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OFFSET TO S</a:t>
            </a:r>
            <a:r>
              <a:rPr lang="en-US" sz="2200" baseline="-25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EQUAL TO –</a:t>
            </a:r>
            <a:r>
              <a:rPr lang="en-US" sz="2200" i="1" dirty="0">
                <a:latin typeface="Times New Roman" panose="02020603050405020304" pitchFamily="18" charset="0"/>
                <a:cs typeface="Times New Roman" panose="02020603050405020304" pitchFamily="18" charset="0"/>
              </a:rPr>
              <a:t>x</a:t>
            </a:r>
            <a:r>
              <a:rPr lang="en-US" sz="2200" i="1" baseline="-25000" dirty="0">
                <a:latin typeface="Times New Roman" panose="02020603050405020304" pitchFamily="18" charset="0"/>
                <a:cs typeface="Times New Roman" panose="02020603050405020304" pitchFamily="18" charset="0"/>
              </a:rPr>
              <a:t>0</a:t>
            </a:r>
          </a:p>
          <a:p>
            <a:r>
              <a:rPr lang="en-US" sz="2200" dirty="0">
                <a:latin typeface="Times New Roman" panose="02020603050405020304" pitchFamily="18" charset="0"/>
                <a:cs typeface="Times New Roman" panose="02020603050405020304" pitchFamily="18" charset="0"/>
              </a:rPr>
              <a:t>EXTEND OFFSET TIMELINE TO INTERSECT AXIS OF SYMMETRY ALSO AT O</a:t>
            </a:r>
          </a:p>
          <a:p>
            <a:r>
              <a:rPr lang="en-US" sz="2200" dirty="0">
                <a:latin typeface="Times New Roman" panose="02020603050405020304" pitchFamily="18" charset="0"/>
                <a:cs typeface="Times New Roman" panose="02020603050405020304" pitchFamily="18" charset="0"/>
              </a:rPr>
              <a:t>OAB NOW FORMS VELOCITY TRIANGLE WITH COMMON POINT O</a:t>
            </a:r>
          </a:p>
          <a:p>
            <a:pPr marL="457200" lvl="1" indent="0">
              <a:buNone/>
            </a:pPr>
            <a:r>
              <a:rPr lang="en-US" sz="2000" i="1" dirty="0">
                <a:latin typeface="Times New Roman" panose="02020603050405020304" pitchFamily="18" charset="0"/>
                <a:cs typeface="Times New Roman" panose="02020603050405020304" pitchFamily="18" charset="0"/>
              </a:rPr>
              <a:t>ct</a:t>
            </a:r>
            <a:r>
              <a:rPr lang="en-US" sz="2000" i="1" baseline="-25000" dirty="0">
                <a:latin typeface="Times New Roman" panose="02020603050405020304" pitchFamily="18" charset="0"/>
                <a:cs typeface="Times New Roman" panose="02020603050405020304" pitchFamily="18" charset="0"/>
              </a:rPr>
              <a:t>0</a:t>
            </a:r>
            <a:r>
              <a:rPr lang="en-US" sz="2000" i="1" dirty="0">
                <a:latin typeface="Times New Roman" panose="02020603050405020304" pitchFamily="18" charset="0"/>
                <a:cs typeface="Times New Roman" panose="02020603050405020304" pitchFamily="18" charset="0"/>
              </a:rPr>
              <a:t>=ct</a:t>
            </a:r>
            <a:r>
              <a:rPr lang="en-US" sz="2000" i="1" baseline="-25000" dirty="0">
                <a:latin typeface="Times New Roman" panose="02020603050405020304" pitchFamily="18" charset="0"/>
                <a:cs typeface="Times New Roman" panose="02020603050405020304" pitchFamily="18" charset="0"/>
              </a:rPr>
              <a:t>1</a:t>
            </a:r>
            <a:r>
              <a:rPr lang="en-US" sz="2000" i="1" dirty="0">
                <a:latin typeface="Times New Roman" panose="02020603050405020304" pitchFamily="18" charset="0"/>
                <a:cs typeface="Times New Roman" panose="02020603050405020304" pitchFamily="18" charset="0"/>
              </a:rPr>
              <a:t>=-x</a:t>
            </a:r>
            <a:r>
              <a:rPr lang="en-US" sz="2000" i="1" baseline="-25000" dirty="0">
                <a:latin typeface="Times New Roman" panose="02020603050405020304" pitchFamily="18" charset="0"/>
                <a:cs typeface="Times New Roman" panose="02020603050405020304" pitchFamily="18" charset="0"/>
              </a:rPr>
              <a:t>0</a:t>
            </a:r>
            <a:r>
              <a:rPr lang="en-US" sz="2000" i="1" dirty="0">
                <a:latin typeface="Times New Roman" panose="02020603050405020304" pitchFamily="18" charset="0"/>
                <a:cs typeface="Times New Roman" panose="02020603050405020304" pitchFamily="18" charset="0"/>
              </a:rPr>
              <a:t>/tan(</a:t>
            </a:r>
            <a:r>
              <a:rPr lang="el-GR" sz="2000" i="1" dirty="0">
                <a:latin typeface="Times New Roman" panose="02020603050405020304" pitchFamily="18" charset="0"/>
                <a:cs typeface="Times New Roman" panose="02020603050405020304" pitchFamily="18" charset="0"/>
              </a:rPr>
              <a:t>β</a:t>
            </a:r>
            <a:r>
              <a:rPr lang="en-US" sz="2000" i="1" dirty="0">
                <a:latin typeface="Times New Roman" panose="02020603050405020304" pitchFamily="18" charset="0"/>
                <a:cs typeface="Times New Roman" panose="02020603050405020304" pitchFamily="18" charset="0"/>
              </a:rPr>
              <a:t>/2)</a:t>
            </a:r>
          </a:p>
          <a:p>
            <a:pPr marL="457200" lvl="1" indent="0">
              <a:buNone/>
            </a:pPr>
            <a:r>
              <a:rPr lang="en-US" sz="2000" i="1" dirty="0">
                <a:latin typeface="Times New Roman" panose="02020603050405020304" pitchFamily="18" charset="0"/>
                <a:cs typeface="Times New Roman" panose="02020603050405020304" pitchFamily="18" charset="0"/>
              </a:rPr>
              <a:t>x</a:t>
            </a:r>
            <a:r>
              <a:rPr lang="en-US" sz="2000" i="1" baseline="-25000" dirty="0">
                <a:latin typeface="Times New Roman" panose="02020603050405020304" pitchFamily="18" charset="0"/>
                <a:cs typeface="Times New Roman" panose="02020603050405020304" pitchFamily="18" charset="0"/>
              </a:rPr>
              <a:t>1</a:t>
            </a:r>
            <a:r>
              <a:rPr lang="en-US" sz="2000" i="1" dirty="0">
                <a:latin typeface="Times New Roman" panose="02020603050405020304" pitchFamily="18" charset="0"/>
                <a:cs typeface="Times New Roman" panose="02020603050405020304" pitchFamily="18" charset="0"/>
              </a:rPr>
              <a:t>=-x</a:t>
            </a:r>
            <a:r>
              <a:rPr lang="en-US" sz="2000" i="1" baseline="-25000" dirty="0">
                <a:latin typeface="Times New Roman" panose="02020603050405020304" pitchFamily="18" charset="0"/>
                <a:cs typeface="Times New Roman" panose="02020603050405020304" pitchFamily="18" charset="0"/>
              </a:rPr>
              <a:t>0</a:t>
            </a:r>
          </a:p>
        </p:txBody>
      </p:sp>
      <p:cxnSp>
        <p:nvCxnSpPr>
          <p:cNvPr id="3" name="Straight Connector 2">
            <a:extLst>
              <a:ext uri="{FF2B5EF4-FFF2-40B4-BE49-F238E27FC236}">
                <a16:creationId xmlns:a16="http://schemas.microsoft.com/office/drawing/2014/main" id="{EEE7BC2A-E5EF-418A-8B25-6BBF2760E663}"/>
              </a:ext>
            </a:extLst>
          </p:cNvPr>
          <p:cNvCxnSpPr>
            <a:cxnSpLocks/>
          </p:cNvCxnSpPr>
          <p:nvPr/>
        </p:nvCxnSpPr>
        <p:spPr>
          <a:xfrm flipH="1">
            <a:off x="6908016" y="3525049"/>
            <a:ext cx="822539" cy="1425168"/>
          </a:xfrm>
          <a:prstGeom prst="line">
            <a:avLst/>
          </a:prstGeom>
          <a:ln w="508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731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8184819-7B18-CC8F-3D29-913EE6752014}"/>
              </a:ext>
            </a:extLst>
          </p:cNvPr>
          <p:cNvCxnSpPr>
            <a:cxnSpLocks/>
          </p:cNvCxnSpPr>
          <p:nvPr/>
        </p:nvCxnSpPr>
        <p:spPr>
          <a:xfrm rot="1800000">
            <a:off x="7158684" y="2224952"/>
            <a:ext cx="0" cy="4572000"/>
          </a:xfrm>
          <a:prstGeom prst="line">
            <a:avLst/>
          </a:prstGeom>
          <a:ln w="127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1BC91EBD-6C9A-E08F-53AF-205C9BB96144}"/>
              </a:ext>
            </a:extLst>
          </p:cNvPr>
          <p:cNvSpPr txBox="1">
            <a:spLocks/>
          </p:cNvSpPr>
          <p:nvPr/>
        </p:nvSpPr>
        <p:spPr>
          <a:xfrm>
            <a:off x="147450" y="1390747"/>
            <a:ext cx="5648509" cy="50999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Times New Roman" panose="02020603050405020304" pitchFamily="18" charset="0"/>
                <a:cs typeface="Times New Roman" panose="02020603050405020304" pitchFamily="18" charset="0"/>
              </a:rPr>
              <a:t>EXTEND S</a:t>
            </a:r>
            <a:r>
              <a:rPr lang="en-US" sz="2200" baseline="-25000" dirty="0">
                <a:latin typeface="Times New Roman" panose="02020603050405020304" pitchFamily="18" charset="0"/>
                <a:cs typeface="Times New Roman" panose="02020603050405020304" pitchFamily="18" charset="0"/>
              </a:rPr>
              <a:t>0</a:t>
            </a:r>
            <a:r>
              <a:rPr lang="en-US" sz="2200" dirty="0">
                <a:latin typeface="Times New Roman" panose="02020603050405020304" pitchFamily="18" charset="0"/>
                <a:cs typeface="Times New Roman" panose="02020603050405020304" pitchFamily="18" charset="0"/>
              </a:rPr>
              <a:t> TIMELINE THROUGH A PARALLEL TO </a:t>
            </a:r>
            <a:r>
              <a:rPr lang="en-US" sz="2200" i="1" dirty="0">
                <a:latin typeface="Times New Roman" panose="02020603050405020304" pitchFamily="18" charset="0"/>
                <a:cs typeface="Times New Roman" panose="02020603050405020304" pitchFamily="18" charset="0"/>
              </a:rPr>
              <a:t>ct</a:t>
            </a:r>
            <a:r>
              <a:rPr lang="en-US" sz="2200" i="1" baseline="-25000" dirty="0">
                <a:latin typeface="Times New Roman" panose="02020603050405020304" pitchFamily="18" charset="0"/>
                <a:cs typeface="Times New Roman" panose="02020603050405020304" pitchFamily="18" charset="0"/>
              </a:rPr>
              <a:t>0</a:t>
            </a:r>
            <a:r>
              <a:rPr lang="en-US" sz="2200" dirty="0">
                <a:latin typeface="Times New Roman" panose="02020603050405020304" pitchFamily="18" charset="0"/>
                <a:cs typeface="Times New Roman" panose="02020603050405020304" pitchFamily="18" charset="0"/>
              </a:rPr>
              <a:t> TO INTERSECT AXIS OF SYMMMETRY AT O</a:t>
            </a:r>
          </a:p>
          <a:p>
            <a:r>
              <a:rPr lang="en-US" sz="2200" dirty="0">
                <a:latin typeface="Times New Roman" panose="02020603050405020304" pitchFamily="18" charset="0"/>
                <a:cs typeface="Times New Roman" panose="02020603050405020304" pitchFamily="18" charset="0"/>
              </a:rPr>
              <a:t>ADD </a:t>
            </a:r>
            <a:r>
              <a:rPr lang="en-US" sz="2200" i="1" dirty="0">
                <a:latin typeface="Times New Roman" panose="02020603050405020304" pitchFamily="18" charset="0"/>
                <a:cs typeface="Times New Roman" panose="02020603050405020304" pitchFamily="18" charset="0"/>
              </a:rPr>
              <a:t>x</a:t>
            </a:r>
            <a:r>
              <a:rPr lang="en-US" sz="2200" i="1" baseline="-25000" dirty="0">
                <a:latin typeface="Times New Roman" panose="02020603050405020304" pitchFamily="18" charset="0"/>
                <a:cs typeface="Times New Roman" panose="02020603050405020304" pitchFamily="18" charset="0"/>
              </a:rPr>
              <a:t>1</a:t>
            </a:r>
            <a:r>
              <a:rPr 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OFFSET TO S</a:t>
            </a:r>
            <a:r>
              <a:rPr lang="en-US" sz="2200" baseline="-25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EQUAL TO –</a:t>
            </a:r>
            <a:r>
              <a:rPr lang="en-US" sz="2200" i="1" dirty="0">
                <a:latin typeface="Times New Roman" panose="02020603050405020304" pitchFamily="18" charset="0"/>
                <a:cs typeface="Times New Roman" panose="02020603050405020304" pitchFamily="18" charset="0"/>
              </a:rPr>
              <a:t>x</a:t>
            </a:r>
            <a:r>
              <a:rPr lang="en-US" sz="2200" i="1" baseline="-25000" dirty="0">
                <a:latin typeface="Times New Roman" panose="02020603050405020304" pitchFamily="18" charset="0"/>
                <a:cs typeface="Times New Roman" panose="02020603050405020304" pitchFamily="18" charset="0"/>
              </a:rPr>
              <a:t>0</a:t>
            </a:r>
          </a:p>
          <a:p>
            <a:r>
              <a:rPr lang="en-US" sz="2200" dirty="0">
                <a:latin typeface="Times New Roman" panose="02020603050405020304" pitchFamily="18" charset="0"/>
                <a:cs typeface="Times New Roman" panose="02020603050405020304" pitchFamily="18" charset="0"/>
              </a:rPr>
              <a:t>EXTEND OFFSET TIMELINE TO INTERSECT AXIS OF SYMMETRY ALSO AT O</a:t>
            </a:r>
          </a:p>
          <a:p>
            <a:r>
              <a:rPr lang="en-US" sz="2200" dirty="0">
                <a:latin typeface="Times New Roman" panose="02020603050405020304" pitchFamily="18" charset="0"/>
                <a:cs typeface="Times New Roman" panose="02020603050405020304" pitchFamily="18" charset="0"/>
              </a:rPr>
              <a:t>OAB NOW FORMS VELOCITY TRIANGLE WITH COMMON POINT O</a:t>
            </a:r>
          </a:p>
          <a:p>
            <a:pPr marL="457200" lvl="1" indent="0">
              <a:buNone/>
            </a:pPr>
            <a:r>
              <a:rPr lang="en-US" sz="2000" i="1" dirty="0">
                <a:latin typeface="Times New Roman" panose="02020603050405020304" pitchFamily="18" charset="0"/>
                <a:cs typeface="Times New Roman" panose="02020603050405020304" pitchFamily="18" charset="0"/>
              </a:rPr>
              <a:t>ct</a:t>
            </a:r>
            <a:r>
              <a:rPr lang="en-US" sz="2000" i="1" baseline="-25000" dirty="0">
                <a:latin typeface="Times New Roman" panose="02020603050405020304" pitchFamily="18" charset="0"/>
                <a:cs typeface="Times New Roman" panose="02020603050405020304" pitchFamily="18" charset="0"/>
              </a:rPr>
              <a:t>0</a:t>
            </a:r>
            <a:r>
              <a:rPr lang="en-US" sz="2000" i="1" dirty="0">
                <a:latin typeface="Times New Roman" panose="02020603050405020304" pitchFamily="18" charset="0"/>
                <a:cs typeface="Times New Roman" panose="02020603050405020304" pitchFamily="18" charset="0"/>
              </a:rPr>
              <a:t>=ct</a:t>
            </a:r>
            <a:r>
              <a:rPr lang="en-US" sz="2000" i="1" baseline="-25000" dirty="0">
                <a:latin typeface="Times New Roman" panose="02020603050405020304" pitchFamily="18" charset="0"/>
                <a:cs typeface="Times New Roman" panose="02020603050405020304" pitchFamily="18" charset="0"/>
              </a:rPr>
              <a:t>1</a:t>
            </a:r>
            <a:r>
              <a:rPr lang="en-US" sz="2000" i="1" dirty="0">
                <a:latin typeface="Times New Roman" panose="02020603050405020304" pitchFamily="18" charset="0"/>
                <a:cs typeface="Times New Roman" panose="02020603050405020304" pitchFamily="18" charset="0"/>
              </a:rPr>
              <a:t>=-x</a:t>
            </a:r>
            <a:r>
              <a:rPr lang="en-US" sz="2000" i="1" baseline="-25000" dirty="0">
                <a:latin typeface="Times New Roman" panose="02020603050405020304" pitchFamily="18" charset="0"/>
                <a:cs typeface="Times New Roman" panose="02020603050405020304" pitchFamily="18" charset="0"/>
              </a:rPr>
              <a:t>0</a:t>
            </a:r>
            <a:r>
              <a:rPr lang="en-US" sz="2000" i="1" dirty="0">
                <a:latin typeface="Times New Roman" panose="02020603050405020304" pitchFamily="18" charset="0"/>
                <a:cs typeface="Times New Roman" panose="02020603050405020304" pitchFamily="18" charset="0"/>
              </a:rPr>
              <a:t>/tan(</a:t>
            </a:r>
            <a:r>
              <a:rPr lang="el-GR" sz="2000" i="1" dirty="0">
                <a:latin typeface="Times New Roman" panose="02020603050405020304" pitchFamily="18" charset="0"/>
                <a:cs typeface="Times New Roman" panose="02020603050405020304" pitchFamily="18" charset="0"/>
              </a:rPr>
              <a:t>β</a:t>
            </a:r>
            <a:r>
              <a:rPr lang="en-US" sz="2000" i="1" dirty="0">
                <a:latin typeface="Times New Roman" panose="02020603050405020304" pitchFamily="18" charset="0"/>
                <a:cs typeface="Times New Roman" panose="02020603050405020304" pitchFamily="18" charset="0"/>
              </a:rPr>
              <a:t>/2)</a:t>
            </a:r>
          </a:p>
          <a:p>
            <a:pPr marL="457200" lvl="1" indent="0">
              <a:buNone/>
            </a:pPr>
            <a:r>
              <a:rPr lang="en-US" sz="2000" i="1" dirty="0">
                <a:latin typeface="Times New Roman" panose="02020603050405020304" pitchFamily="18" charset="0"/>
                <a:cs typeface="Times New Roman" panose="02020603050405020304" pitchFamily="18" charset="0"/>
              </a:rPr>
              <a:t>x</a:t>
            </a:r>
            <a:r>
              <a:rPr lang="en-US" sz="2000" i="1" baseline="-25000" dirty="0">
                <a:latin typeface="Times New Roman" panose="02020603050405020304" pitchFamily="18" charset="0"/>
                <a:cs typeface="Times New Roman" panose="02020603050405020304" pitchFamily="18" charset="0"/>
              </a:rPr>
              <a:t>1</a:t>
            </a:r>
            <a:r>
              <a:rPr lang="en-US" sz="2000" i="1" dirty="0">
                <a:latin typeface="Times New Roman" panose="02020603050405020304" pitchFamily="18" charset="0"/>
                <a:cs typeface="Times New Roman" panose="02020603050405020304" pitchFamily="18" charset="0"/>
              </a:rPr>
              <a:t>=-x</a:t>
            </a:r>
            <a:r>
              <a:rPr lang="en-US" sz="2000" i="1" baseline="-25000" dirty="0">
                <a:latin typeface="Times New Roman" panose="02020603050405020304" pitchFamily="18" charset="0"/>
                <a:cs typeface="Times New Roman" panose="02020603050405020304" pitchFamily="18" charset="0"/>
              </a:rPr>
              <a:t>0</a:t>
            </a:r>
          </a:p>
          <a:p>
            <a:r>
              <a:rPr lang="en-US" sz="2200" dirty="0">
                <a:latin typeface="Times New Roman" panose="02020603050405020304" pitchFamily="18" charset="0"/>
                <a:cs typeface="Times New Roman" panose="02020603050405020304" pitchFamily="18" charset="0"/>
              </a:rPr>
              <a:t>SUBTRACT </a:t>
            </a:r>
            <a:r>
              <a:rPr lang="en-US" sz="2200" i="1" dirty="0">
                <a:latin typeface="Times New Roman" panose="02020603050405020304" pitchFamily="18" charset="0"/>
                <a:cs typeface="Times New Roman" panose="02020603050405020304" pitchFamily="18" charset="0"/>
              </a:rPr>
              <a:t>ct</a:t>
            </a:r>
            <a:r>
              <a:rPr lang="en-US" sz="2200" i="1" baseline="-25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AND </a:t>
            </a:r>
            <a:r>
              <a:rPr lang="en-US" sz="2200" i="1" dirty="0">
                <a:latin typeface="Times New Roman" panose="02020603050405020304" pitchFamily="18" charset="0"/>
                <a:cs typeface="Times New Roman" panose="02020603050405020304" pitchFamily="18" charset="0"/>
              </a:rPr>
              <a:t>x</a:t>
            </a:r>
            <a:r>
              <a:rPr lang="en-US" sz="2200" i="1" baseline="-25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OFFSETS TO OBTAIN LORENTZ TRANSFORM</a:t>
            </a:r>
          </a:p>
          <a:p>
            <a:pPr marL="457200" lvl="1" indent="0">
              <a:buNone/>
            </a:pPr>
            <a:r>
              <a:rPr lang="en-US" sz="2000" dirty="0">
                <a:latin typeface="Times New Roman" panose="02020603050405020304" pitchFamily="18" charset="0"/>
                <a:cs typeface="Times New Roman" panose="02020603050405020304" pitchFamily="18" charset="0"/>
              </a:rPr>
              <a:t>OB=</a:t>
            </a:r>
            <a:r>
              <a:rPr lang="en-US" sz="2000" i="1" dirty="0">
                <a:latin typeface="Times New Roman" panose="02020603050405020304" pitchFamily="18" charset="0"/>
                <a:cs typeface="Times New Roman" panose="02020603050405020304" pitchFamily="18" charset="0"/>
              </a:rPr>
              <a:t>[ct</a:t>
            </a:r>
            <a:r>
              <a:rPr lang="en-US" sz="2000" i="1" baseline="-25000" dirty="0">
                <a:latin typeface="Times New Roman" panose="02020603050405020304" pitchFamily="18" charset="0"/>
                <a:cs typeface="Times New Roman" panose="02020603050405020304" pitchFamily="18" charset="0"/>
              </a:rPr>
              <a:t>0</a:t>
            </a:r>
            <a:r>
              <a:rPr lang="en-US" sz="2000" i="1" dirty="0">
                <a:latin typeface="Times New Roman" panose="02020603050405020304" pitchFamily="18" charset="0"/>
                <a:cs typeface="Times New Roman" panose="02020603050405020304" pitchFamily="18" charset="0"/>
              </a:rPr>
              <a:t>+x</a:t>
            </a:r>
            <a:r>
              <a:rPr lang="en-US" sz="2000" i="1" baseline="-25000" dirty="0">
                <a:latin typeface="Times New Roman" panose="02020603050405020304" pitchFamily="18" charset="0"/>
                <a:cs typeface="Times New Roman" panose="02020603050405020304" pitchFamily="18" charset="0"/>
              </a:rPr>
              <a:t>o</a:t>
            </a:r>
            <a:r>
              <a:rPr lang="en-US" sz="2000" i="1" dirty="0">
                <a:latin typeface="Times New Roman" panose="02020603050405020304" pitchFamily="18" charset="0"/>
                <a:cs typeface="Times New Roman" panose="02020603050405020304" pitchFamily="18" charset="0"/>
              </a:rPr>
              <a:t>·sin(</a:t>
            </a:r>
            <a:r>
              <a:rPr lang="el-GR" sz="2000" i="1" dirty="0">
                <a:latin typeface="Times New Roman" panose="02020603050405020304" pitchFamily="18" charset="0"/>
                <a:cs typeface="Times New Roman" panose="02020603050405020304" pitchFamily="18" charset="0"/>
              </a:rPr>
              <a:t>β</a:t>
            </a:r>
            <a:r>
              <a:rPr lang="en-US" sz="2000" i="1" dirty="0">
                <a:latin typeface="Times New Roman" panose="02020603050405020304" pitchFamily="18" charset="0"/>
                <a:cs typeface="Times New Roman" panose="02020603050405020304" pitchFamily="18" charset="0"/>
              </a:rPr>
              <a:t>)]/cos(</a:t>
            </a:r>
            <a:r>
              <a:rPr lang="el-GR" sz="2000" i="1" dirty="0">
                <a:latin typeface="Times New Roman" panose="02020603050405020304" pitchFamily="18" charset="0"/>
                <a:cs typeface="Times New Roman" panose="02020603050405020304" pitchFamily="18" charset="0"/>
              </a:rPr>
              <a:t>β</a:t>
            </a:r>
            <a:r>
              <a:rPr lang="en-US" sz="2000" i="1" dirty="0">
                <a:latin typeface="Times New Roman" panose="02020603050405020304" pitchFamily="18" charset="0"/>
                <a:cs typeface="Times New Roman" panose="02020603050405020304" pitchFamily="18" charset="0"/>
              </a:rPr>
              <a:t>)+x</a:t>
            </a:r>
            <a:r>
              <a:rPr lang="en-US" sz="2000" i="1" baseline="-25000" dirty="0">
                <a:latin typeface="Times New Roman" panose="02020603050405020304" pitchFamily="18" charset="0"/>
                <a:cs typeface="Times New Roman" panose="02020603050405020304" pitchFamily="18" charset="0"/>
              </a:rPr>
              <a:t>0</a:t>
            </a:r>
            <a:r>
              <a:rPr lang="en-US" sz="2000" i="1" dirty="0">
                <a:latin typeface="Times New Roman" panose="02020603050405020304" pitchFamily="18" charset="0"/>
                <a:cs typeface="Times New Roman" panose="02020603050405020304" pitchFamily="18" charset="0"/>
              </a:rPr>
              <a:t>/tan(</a:t>
            </a:r>
            <a:r>
              <a:rPr lang="el-GR" sz="2000" i="1" dirty="0">
                <a:latin typeface="Times New Roman" panose="02020603050405020304" pitchFamily="18" charset="0"/>
                <a:cs typeface="Times New Roman" panose="02020603050405020304" pitchFamily="18" charset="0"/>
              </a:rPr>
              <a:t>β</a:t>
            </a:r>
            <a:r>
              <a:rPr lang="en-US" sz="2000" i="1" dirty="0">
                <a:latin typeface="Times New Roman" panose="02020603050405020304" pitchFamily="18" charset="0"/>
                <a:cs typeface="Times New Roman" panose="02020603050405020304" pitchFamily="18" charset="0"/>
              </a:rPr>
              <a:t>/2)</a:t>
            </a:r>
          </a:p>
          <a:p>
            <a:pPr marL="457200" lvl="1" indent="0">
              <a:buNone/>
            </a:pPr>
            <a:r>
              <a:rPr lang="en-US" sz="2000" dirty="0">
                <a:latin typeface="Times New Roman" panose="02020603050405020304" pitchFamily="18" charset="0"/>
                <a:cs typeface="Times New Roman" panose="02020603050405020304" pitchFamily="18" charset="0"/>
              </a:rPr>
              <a:t>BC=BA =</a:t>
            </a:r>
            <a:r>
              <a:rPr lang="en-US" sz="2000" i="1" dirty="0">
                <a:latin typeface="Times New Roman" panose="02020603050405020304" pitchFamily="18" charset="0"/>
                <a:cs typeface="Times New Roman" panose="02020603050405020304" pitchFamily="18" charset="0"/>
              </a:rPr>
              <a:t>[x</a:t>
            </a:r>
            <a:r>
              <a:rPr lang="en-US" sz="2000" i="1" baseline="-25000" dirty="0">
                <a:latin typeface="Times New Roman" panose="02020603050405020304" pitchFamily="18" charset="0"/>
                <a:cs typeface="Times New Roman" panose="02020603050405020304" pitchFamily="18" charset="0"/>
              </a:rPr>
              <a:t>0</a:t>
            </a:r>
            <a:r>
              <a:rPr lang="en-US" sz="2000" i="1" dirty="0">
                <a:latin typeface="Times New Roman" panose="02020603050405020304" pitchFamily="18" charset="0"/>
                <a:cs typeface="Times New Roman" panose="02020603050405020304" pitchFamily="18" charset="0"/>
              </a:rPr>
              <a:t>+ct</a:t>
            </a:r>
            <a:r>
              <a:rPr lang="en-US" sz="2000" i="1" baseline="-25000" dirty="0">
                <a:latin typeface="Times New Roman" panose="02020603050405020304" pitchFamily="18" charset="0"/>
                <a:cs typeface="Times New Roman" panose="02020603050405020304" pitchFamily="18" charset="0"/>
              </a:rPr>
              <a:t>o</a:t>
            </a:r>
            <a:r>
              <a:rPr lang="en-US" sz="2000" i="1" dirty="0">
                <a:latin typeface="Times New Roman" panose="02020603050405020304" pitchFamily="18" charset="0"/>
                <a:cs typeface="Times New Roman" panose="02020603050405020304" pitchFamily="18" charset="0"/>
              </a:rPr>
              <a:t>·sin(</a:t>
            </a:r>
            <a:r>
              <a:rPr lang="el-GR" sz="2000" i="1" dirty="0">
                <a:latin typeface="Times New Roman" panose="02020603050405020304" pitchFamily="18" charset="0"/>
                <a:cs typeface="Times New Roman" panose="02020603050405020304" pitchFamily="18" charset="0"/>
              </a:rPr>
              <a:t>β</a:t>
            </a:r>
            <a:r>
              <a:rPr lang="en-US" sz="2000" i="1" dirty="0">
                <a:latin typeface="Times New Roman" panose="02020603050405020304" pitchFamily="18" charset="0"/>
                <a:cs typeface="Times New Roman" panose="02020603050405020304" pitchFamily="18" charset="0"/>
              </a:rPr>
              <a:t>)]/cos(</a:t>
            </a:r>
            <a:r>
              <a:rPr lang="el-GR" sz="2000" i="1" dirty="0">
                <a:latin typeface="Times New Roman" panose="02020603050405020304" pitchFamily="18" charset="0"/>
                <a:cs typeface="Times New Roman" panose="02020603050405020304" pitchFamily="18" charset="0"/>
              </a:rPr>
              <a:t>β</a:t>
            </a:r>
            <a:r>
              <a:rPr lang="en-US" sz="2000" i="1" dirty="0">
                <a:latin typeface="Times New Roman" panose="02020603050405020304" pitchFamily="18" charset="0"/>
                <a:cs typeface="Times New Roman" panose="02020603050405020304" pitchFamily="18" charset="0"/>
              </a:rPr>
              <a:t>)+x</a:t>
            </a:r>
            <a:r>
              <a:rPr lang="en-US" sz="2000" i="1" baseline="-25000" dirty="0">
                <a:latin typeface="Times New Roman" panose="02020603050405020304" pitchFamily="18" charset="0"/>
                <a:cs typeface="Times New Roman" panose="02020603050405020304" pitchFamily="18" charset="0"/>
              </a:rPr>
              <a:t>0</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40A56E6-C726-44E9-2D11-0AD88DCF9586}"/>
              </a:ext>
            </a:extLst>
          </p:cNvPr>
          <p:cNvSpPr txBox="1"/>
          <p:nvPr/>
        </p:nvSpPr>
        <p:spPr>
          <a:xfrm>
            <a:off x="7027332" y="2804719"/>
            <a:ext cx="759166"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51D54647-7E74-655B-D49B-B0FB8603E0FE}"/>
              </a:ext>
            </a:extLst>
          </p:cNvPr>
          <p:cNvCxnSpPr/>
          <p:nvPr/>
        </p:nvCxnSpPr>
        <p:spPr>
          <a:xfrm>
            <a:off x="6892000" y="2227883"/>
            <a:ext cx="0" cy="45720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FE8A21-D830-4D40-D46D-6720FABB0CC9}"/>
              </a:ext>
            </a:extLst>
          </p:cNvPr>
          <p:cNvCxnSpPr>
            <a:cxnSpLocks/>
          </p:cNvCxnSpPr>
          <p:nvPr/>
        </p:nvCxnSpPr>
        <p:spPr>
          <a:xfrm rot="16200000">
            <a:off x="7349201" y="4505243"/>
            <a:ext cx="0" cy="914400"/>
          </a:xfrm>
          <a:prstGeom prst="line">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4048C1-15C1-1EC3-FA35-469B7836B21A}"/>
              </a:ext>
            </a:extLst>
          </p:cNvPr>
          <p:cNvSpPr txBox="1"/>
          <p:nvPr/>
        </p:nvSpPr>
        <p:spPr>
          <a:xfrm>
            <a:off x="7795041" y="4766410"/>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x</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B8B4BA4-39E6-FCA2-E7CD-61FE50EB0025}"/>
              </a:ext>
            </a:extLst>
          </p:cNvPr>
          <p:cNvSpPr txBox="1"/>
          <p:nvPr/>
        </p:nvSpPr>
        <p:spPr>
          <a:xfrm>
            <a:off x="6050220" y="2971770"/>
            <a:ext cx="664227"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DBFDC8A-311B-5A1A-3933-A5A7C5109EB0}"/>
              </a:ext>
            </a:extLst>
          </p:cNvPr>
          <p:cNvSpPr txBox="1"/>
          <p:nvPr/>
        </p:nvSpPr>
        <p:spPr>
          <a:xfrm>
            <a:off x="6716751" y="1722258"/>
            <a:ext cx="664227" cy="369332"/>
          </a:xfrm>
          <a:prstGeom prst="rect">
            <a:avLst/>
          </a:prstGeom>
          <a:noFill/>
        </p:spPr>
        <p:txBody>
          <a:bodyPr wrap="square" rtlCol="0">
            <a:spAutoFit/>
          </a:bodyPr>
          <a:lstStyle/>
          <a:p>
            <a:r>
              <a:rPr lang="en-US" dirty="0">
                <a:solidFill>
                  <a:schemeClr val="accent1"/>
                </a:solidFill>
                <a:latin typeface="Times New Roman" panose="02020603050405020304" pitchFamily="18" charset="0"/>
                <a:cs typeface="Times New Roman" panose="02020603050405020304" pitchFamily="18" charset="0"/>
              </a:rPr>
              <a:t>c</a:t>
            </a:r>
            <a:r>
              <a:rPr lang="en-US" b="1" dirty="0">
                <a:solidFill>
                  <a:schemeClr val="accent1"/>
                </a:solidFill>
                <a:latin typeface="Times New Roman" panose="02020603050405020304" pitchFamily="18" charset="0"/>
                <a:cs typeface="Times New Roman" panose="02020603050405020304" pitchFamily="18" charset="0"/>
              </a:rPr>
              <a:t>t</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E5235F2-7562-EF66-C5CB-F978359C6FD0}"/>
              </a:ext>
            </a:extLst>
          </p:cNvPr>
          <p:cNvSpPr txBox="1"/>
          <p:nvPr/>
        </p:nvSpPr>
        <p:spPr>
          <a:xfrm rot="16200000">
            <a:off x="6450355" y="2415626"/>
            <a:ext cx="112825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 Timeline</a:t>
            </a:r>
          </a:p>
        </p:txBody>
      </p:sp>
      <p:sp>
        <p:nvSpPr>
          <p:cNvPr id="10" name="Rectangle 9">
            <a:extLst>
              <a:ext uri="{FF2B5EF4-FFF2-40B4-BE49-F238E27FC236}">
                <a16:creationId xmlns:a16="http://schemas.microsoft.com/office/drawing/2014/main" id="{CEEB2689-E2CE-42FA-2DAE-CDF1A3587789}"/>
              </a:ext>
            </a:extLst>
          </p:cNvPr>
          <p:cNvSpPr/>
          <p:nvPr/>
        </p:nvSpPr>
        <p:spPr>
          <a:xfrm rot="1696478">
            <a:off x="7867685" y="3661774"/>
            <a:ext cx="723275" cy="646331"/>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a:t>
            </a:r>
          </a:p>
          <a:p>
            <a:r>
              <a:rPr lang="en-US" i="1" dirty="0">
                <a:latin typeface="Times New Roman" panose="02020603050405020304" pitchFamily="18" charset="0"/>
                <a:cs typeface="Times New Roman" panose="02020603050405020304" pitchFamily="18" charset="0"/>
              </a:rPr>
              <a:t>ct</a:t>
            </a:r>
            <a:r>
              <a:rPr lang="en-US" i="1" baseline="-25000" dirty="0">
                <a:latin typeface="Times New Roman" panose="02020603050405020304" pitchFamily="18" charset="0"/>
                <a:cs typeface="Times New Roman" panose="02020603050405020304" pitchFamily="18" charset="0"/>
              </a:rPr>
              <a:t>0</a:t>
            </a:r>
            <a:r>
              <a:rPr lang="en-US" i="1" dirty="0">
                <a:latin typeface="Times New Roman" panose="02020603050405020304" pitchFamily="18" charset="0"/>
                <a:cs typeface="Times New Roman" panose="02020603050405020304" pitchFamily="18" charset="0"/>
              </a:rPr>
              <a:t>, x</a:t>
            </a:r>
            <a:r>
              <a:rPr lang="en-US" i="1" baseline="-25000" dirty="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F9E8A43-BF43-797E-07DA-A2712255A103}"/>
              </a:ext>
            </a:extLst>
          </p:cNvPr>
          <p:cNvSpPr txBox="1"/>
          <p:nvPr/>
        </p:nvSpPr>
        <p:spPr>
          <a:xfrm rot="18000000">
            <a:off x="7625845" y="2837913"/>
            <a:ext cx="1106141"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0</a:t>
            </a:r>
            <a:r>
              <a:rPr lang="en-US" sz="1200" dirty="0">
                <a:latin typeface="Times New Roman" panose="02020603050405020304" pitchFamily="18" charset="0"/>
                <a:cs typeface="Times New Roman" panose="02020603050405020304" pitchFamily="18" charset="0"/>
              </a:rPr>
              <a:t> timeline</a:t>
            </a:r>
          </a:p>
        </p:txBody>
      </p:sp>
      <p:sp>
        <p:nvSpPr>
          <p:cNvPr id="13" name="TextBox 12">
            <a:extLst>
              <a:ext uri="{FF2B5EF4-FFF2-40B4-BE49-F238E27FC236}">
                <a16:creationId xmlns:a16="http://schemas.microsoft.com/office/drawing/2014/main" id="{9C0D87D7-423D-270E-2879-6FC669A8D633}"/>
              </a:ext>
            </a:extLst>
          </p:cNvPr>
          <p:cNvSpPr txBox="1"/>
          <p:nvPr/>
        </p:nvSpPr>
        <p:spPr>
          <a:xfrm rot="1007262">
            <a:off x="6988873" y="3911782"/>
            <a:ext cx="572144" cy="369332"/>
          </a:xfrm>
          <a:prstGeom prst="rect">
            <a:avLst/>
          </a:prstGeom>
          <a:noFill/>
        </p:spPr>
        <p:txBody>
          <a:bodyPr wrap="square" rtlCol="0">
            <a:spAutoFit/>
          </a:bodyPr>
          <a:lstStyle/>
          <a:p>
            <a:r>
              <a:rPr lang="el-GR" i="1" dirty="0">
                <a:latin typeface="Times New Roman" panose="02020603050405020304" pitchFamily="18" charset="0"/>
                <a:cs typeface="Times New Roman" panose="02020603050405020304" pitchFamily="18" charset="0"/>
              </a:rPr>
              <a:t>β</a:t>
            </a:r>
            <a:endParaRPr lang="en-US" i="1" dirty="0">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CE42F582-87F1-13AD-7B1F-CD5D7CDF3515}"/>
              </a:ext>
            </a:extLst>
          </p:cNvPr>
          <p:cNvCxnSpPr>
            <a:cxnSpLocks/>
          </p:cNvCxnSpPr>
          <p:nvPr/>
        </p:nvCxnSpPr>
        <p:spPr>
          <a:xfrm rot="18000000">
            <a:off x="7301460" y="4738078"/>
            <a:ext cx="0" cy="91440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828013D-901C-D422-E609-35D9F6A18DB9}"/>
              </a:ext>
            </a:extLst>
          </p:cNvPr>
          <p:cNvSpPr txBox="1"/>
          <p:nvPr/>
        </p:nvSpPr>
        <p:spPr>
          <a:xfrm rot="1800000">
            <a:off x="7589620" y="5389783"/>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x</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24137EE-E2BD-84E4-EA65-014F61337BC0}"/>
              </a:ext>
            </a:extLst>
          </p:cNvPr>
          <p:cNvSpPr txBox="1"/>
          <p:nvPr/>
        </p:nvSpPr>
        <p:spPr>
          <a:xfrm rot="1800000">
            <a:off x="8157635" y="2319603"/>
            <a:ext cx="664227"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c</a:t>
            </a:r>
            <a:r>
              <a:rPr lang="en-US" b="1" dirty="0">
                <a:solidFill>
                  <a:srgbClr val="FF0000"/>
                </a:solidFill>
                <a:latin typeface="Times New Roman" panose="02020603050405020304" pitchFamily="18" charset="0"/>
                <a:cs typeface="Times New Roman" panose="02020603050405020304" pitchFamily="18" charset="0"/>
              </a:rPr>
              <a:t>t</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29DE86F-456D-0234-A653-43A21D0F87AA}"/>
              </a:ext>
            </a:extLst>
          </p:cNvPr>
          <p:cNvSpPr txBox="1"/>
          <p:nvPr/>
        </p:nvSpPr>
        <p:spPr>
          <a:xfrm>
            <a:off x="6253613" y="5989012"/>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O</a:t>
            </a:r>
          </a:p>
        </p:txBody>
      </p:sp>
      <p:sp>
        <p:nvSpPr>
          <p:cNvPr id="28" name="Freeform: Shape 27">
            <a:extLst>
              <a:ext uri="{FF2B5EF4-FFF2-40B4-BE49-F238E27FC236}">
                <a16:creationId xmlns:a16="http://schemas.microsoft.com/office/drawing/2014/main" id="{E7D0DA98-93B7-2750-30B4-C73C116C6445}"/>
              </a:ext>
            </a:extLst>
          </p:cNvPr>
          <p:cNvSpPr/>
          <p:nvPr/>
        </p:nvSpPr>
        <p:spPr>
          <a:xfrm rot="171112">
            <a:off x="6898683" y="4239239"/>
            <a:ext cx="345334" cy="91784"/>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Slide Number Placeholder 14">
            <a:extLst>
              <a:ext uri="{FF2B5EF4-FFF2-40B4-BE49-F238E27FC236}">
                <a16:creationId xmlns:a16="http://schemas.microsoft.com/office/drawing/2014/main" id="{D612EC94-AF73-CEFD-31EB-600532FAF2D9}"/>
              </a:ext>
            </a:extLst>
          </p:cNvPr>
          <p:cNvSpPr>
            <a:spLocks noGrp="1"/>
          </p:cNvSpPr>
          <p:nvPr>
            <p:ph type="sldNum" sz="quarter" idx="12"/>
          </p:nvPr>
        </p:nvSpPr>
        <p:spPr>
          <a:xfrm>
            <a:off x="6457950" y="6356351"/>
            <a:ext cx="2057400" cy="365125"/>
          </a:xfrm>
        </p:spPr>
        <p:txBody>
          <a:bodyPr/>
          <a:lstStyle/>
          <a:p>
            <a:fld id="{148C923D-C71C-435D-9174-1991698F01A9}" type="slidenum">
              <a:rPr lang="en-US" smtClean="0"/>
              <a:t>18</a:t>
            </a:fld>
            <a:endParaRPr lang="en-US" dirty="0"/>
          </a:p>
        </p:txBody>
      </p:sp>
      <p:cxnSp>
        <p:nvCxnSpPr>
          <p:cNvPr id="4" name="Straight Connector 3">
            <a:extLst>
              <a:ext uri="{FF2B5EF4-FFF2-40B4-BE49-F238E27FC236}">
                <a16:creationId xmlns:a16="http://schemas.microsoft.com/office/drawing/2014/main" id="{79F315A1-704A-21F1-BF0E-6C8E3DE8B409}"/>
              </a:ext>
            </a:extLst>
          </p:cNvPr>
          <p:cNvCxnSpPr>
            <a:cxnSpLocks/>
          </p:cNvCxnSpPr>
          <p:nvPr/>
        </p:nvCxnSpPr>
        <p:spPr>
          <a:xfrm rot="900000">
            <a:off x="7040613" y="2182912"/>
            <a:ext cx="0" cy="4572000"/>
          </a:xfrm>
          <a:prstGeom prst="line">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F8C5CC1-8BEF-D0DA-8A94-C48D20343975}"/>
              </a:ext>
            </a:extLst>
          </p:cNvPr>
          <p:cNvCxnSpPr/>
          <p:nvPr/>
        </p:nvCxnSpPr>
        <p:spPr>
          <a:xfrm>
            <a:off x="6603761" y="1551027"/>
            <a:ext cx="0" cy="45720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CD366A4-7536-930A-7183-0C3CC90C5B3D}"/>
              </a:ext>
            </a:extLst>
          </p:cNvPr>
          <p:cNvCxnSpPr>
            <a:cxnSpLocks/>
          </p:cNvCxnSpPr>
          <p:nvPr/>
        </p:nvCxnSpPr>
        <p:spPr>
          <a:xfrm rot="1800000" flipH="1">
            <a:off x="7284458" y="3567982"/>
            <a:ext cx="0" cy="2788920"/>
          </a:xfrm>
          <a:prstGeom prst="line">
            <a:avLst/>
          </a:prstGeom>
          <a:ln w="50800">
            <a:solidFill>
              <a:srgbClr val="FF0000"/>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40B53D2-DB61-F34A-7E2E-B5B9EFAC47ED}"/>
              </a:ext>
            </a:extLst>
          </p:cNvPr>
          <p:cNvCxnSpPr>
            <a:cxnSpLocks/>
          </p:cNvCxnSpPr>
          <p:nvPr/>
        </p:nvCxnSpPr>
        <p:spPr>
          <a:xfrm flipH="1" flipV="1">
            <a:off x="6603761" y="2971770"/>
            <a:ext cx="0" cy="3218688"/>
          </a:xfrm>
          <a:prstGeom prst="line">
            <a:avLst/>
          </a:prstGeom>
          <a:ln w="50800">
            <a:solidFill>
              <a:srgbClr val="0070C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5B3927-947F-66C5-D090-84E9D7448903}"/>
              </a:ext>
            </a:extLst>
          </p:cNvPr>
          <p:cNvCxnSpPr>
            <a:cxnSpLocks/>
          </p:cNvCxnSpPr>
          <p:nvPr/>
        </p:nvCxnSpPr>
        <p:spPr>
          <a:xfrm flipV="1">
            <a:off x="6905513" y="2934729"/>
            <a:ext cx="0" cy="2028316"/>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55FCDCB-461C-8A96-95F3-6C8152B15175}"/>
              </a:ext>
            </a:extLst>
          </p:cNvPr>
          <p:cNvCxnSpPr/>
          <p:nvPr/>
        </p:nvCxnSpPr>
        <p:spPr>
          <a:xfrm flipH="1" flipV="1">
            <a:off x="6603761" y="4961386"/>
            <a:ext cx="301752"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581F5B3-7E13-2BDB-5B55-3FB0FD81E8D5}"/>
              </a:ext>
            </a:extLst>
          </p:cNvPr>
          <p:cNvCxnSpPr>
            <a:cxnSpLocks/>
          </p:cNvCxnSpPr>
          <p:nvPr/>
        </p:nvCxnSpPr>
        <p:spPr>
          <a:xfrm rot="5400000" flipV="1">
            <a:off x="7516710" y="2280933"/>
            <a:ext cx="0" cy="1307592"/>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289F591-88E6-CF1A-F753-7ED2F3F06F14}"/>
              </a:ext>
            </a:extLst>
          </p:cNvPr>
          <p:cNvSpPr txBox="1"/>
          <p:nvPr/>
        </p:nvSpPr>
        <p:spPr>
          <a:xfrm>
            <a:off x="6213429" y="2871735"/>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B</a:t>
            </a:r>
          </a:p>
        </p:txBody>
      </p:sp>
      <p:sp>
        <p:nvSpPr>
          <p:cNvPr id="51" name="TextBox 50">
            <a:extLst>
              <a:ext uri="{FF2B5EF4-FFF2-40B4-BE49-F238E27FC236}">
                <a16:creationId xmlns:a16="http://schemas.microsoft.com/office/drawing/2014/main" id="{18DD03DC-C0AB-BBA6-CC0D-AF5A31B8DCC7}"/>
              </a:ext>
            </a:extLst>
          </p:cNvPr>
          <p:cNvSpPr txBox="1"/>
          <p:nvPr/>
        </p:nvSpPr>
        <p:spPr>
          <a:xfrm>
            <a:off x="8178915" y="2856134"/>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a:t>
            </a:r>
          </a:p>
        </p:txBody>
      </p:sp>
      <p:cxnSp>
        <p:nvCxnSpPr>
          <p:cNvPr id="7" name="Straight Connector 6">
            <a:extLst>
              <a:ext uri="{FF2B5EF4-FFF2-40B4-BE49-F238E27FC236}">
                <a16:creationId xmlns:a16="http://schemas.microsoft.com/office/drawing/2014/main" id="{A4DF5BFD-8AC5-EEB5-C0D7-62342241B7A6}"/>
              </a:ext>
            </a:extLst>
          </p:cNvPr>
          <p:cNvCxnSpPr>
            <a:cxnSpLocks/>
          </p:cNvCxnSpPr>
          <p:nvPr/>
        </p:nvCxnSpPr>
        <p:spPr>
          <a:xfrm flipH="1" flipV="1">
            <a:off x="7729770" y="3587512"/>
            <a:ext cx="251918" cy="157078"/>
          </a:xfrm>
          <a:prstGeom prst="line">
            <a:avLst/>
          </a:prstGeom>
          <a:ln w="508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0D52822-D950-008C-537B-A98BABB9FF36}"/>
              </a:ext>
            </a:extLst>
          </p:cNvPr>
          <p:cNvCxnSpPr>
            <a:cxnSpLocks/>
          </p:cNvCxnSpPr>
          <p:nvPr/>
        </p:nvCxnSpPr>
        <p:spPr>
          <a:xfrm rot="18000000" flipH="1">
            <a:off x="7281989" y="2532393"/>
            <a:ext cx="0" cy="1609344"/>
          </a:xfrm>
          <a:prstGeom prst="line">
            <a:avLst/>
          </a:prstGeom>
          <a:ln w="127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A60B9FA-3759-B7D7-9DCB-6BB36FCDC6D0}"/>
              </a:ext>
            </a:extLst>
          </p:cNvPr>
          <p:cNvCxnSpPr>
            <a:cxnSpLocks/>
          </p:cNvCxnSpPr>
          <p:nvPr/>
        </p:nvCxnSpPr>
        <p:spPr>
          <a:xfrm rot="5400000" flipH="1">
            <a:off x="7389794" y="2130057"/>
            <a:ext cx="0" cy="1609344"/>
          </a:xfrm>
          <a:prstGeom prst="line">
            <a:avLst/>
          </a:prstGeom>
          <a:ln w="12700">
            <a:solidFill>
              <a:srgbClr val="0070C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1B8CAA2-AA78-7227-F96E-16B30CB68028}"/>
              </a:ext>
            </a:extLst>
          </p:cNvPr>
          <p:cNvSpPr txBox="1"/>
          <p:nvPr/>
        </p:nvSpPr>
        <p:spPr>
          <a:xfrm>
            <a:off x="8170506" y="2731332"/>
            <a:ext cx="496814" cy="369332"/>
          </a:xfrm>
          <a:prstGeom prst="rect">
            <a:avLst/>
          </a:prstGeom>
          <a:solidFill>
            <a:schemeClr val="bg1"/>
          </a:solidFill>
        </p:spPr>
        <p:txBody>
          <a:bodyPr wrap="square" rtlCol="0">
            <a:spAutoFit/>
          </a:bodyPr>
          <a:lstStyle/>
          <a:p>
            <a:r>
              <a:rPr lang="en-US" b="1" dirty="0">
                <a:latin typeface="Times New Roman" panose="02020603050405020304" pitchFamily="18" charset="0"/>
                <a:cs typeface="Times New Roman" panose="02020603050405020304" pitchFamily="18" charset="0"/>
              </a:rPr>
              <a:t>C</a:t>
            </a:r>
          </a:p>
        </p:txBody>
      </p:sp>
      <p:cxnSp>
        <p:nvCxnSpPr>
          <p:cNvPr id="17" name="Straight Connector 16">
            <a:extLst>
              <a:ext uri="{FF2B5EF4-FFF2-40B4-BE49-F238E27FC236}">
                <a16:creationId xmlns:a16="http://schemas.microsoft.com/office/drawing/2014/main" id="{87DDAE27-20A5-C284-2498-33D3CC3F9700}"/>
              </a:ext>
            </a:extLst>
          </p:cNvPr>
          <p:cNvCxnSpPr>
            <a:cxnSpLocks/>
          </p:cNvCxnSpPr>
          <p:nvPr/>
        </p:nvCxnSpPr>
        <p:spPr>
          <a:xfrm flipH="1" flipV="1">
            <a:off x="6939821" y="4974653"/>
            <a:ext cx="251918" cy="157078"/>
          </a:xfrm>
          <a:prstGeom prst="line">
            <a:avLst/>
          </a:prstGeom>
          <a:ln w="508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3D1EF3A-635D-A351-9777-5021F7F4E4A7}"/>
              </a:ext>
            </a:extLst>
          </p:cNvPr>
          <p:cNvSpPr txBox="1"/>
          <p:nvPr/>
        </p:nvSpPr>
        <p:spPr>
          <a:xfrm>
            <a:off x="6559886" y="4545832"/>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S</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27DC10C8-210B-1458-EF51-12C616446F24}"/>
              </a:ext>
            </a:extLst>
          </p:cNvPr>
          <p:cNvSpPr txBox="1"/>
          <p:nvPr/>
        </p:nvSpPr>
        <p:spPr>
          <a:xfrm rot="1800000">
            <a:off x="6905582" y="4770238"/>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S</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A3F2C30B-8116-B383-A7D5-7AB559B359A8}"/>
              </a:ext>
            </a:extLst>
          </p:cNvPr>
          <p:cNvCxnSpPr>
            <a:cxnSpLocks/>
          </p:cNvCxnSpPr>
          <p:nvPr/>
        </p:nvCxnSpPr>
        <p:spPr>
          <a:xfrm flipH="1">
            <a:off x="6908016" y="3525049"/>
            <a:ext cx="822539" cy="1425168"/>
          </a:xfrm>
          <a:prstGeom prst="line">
            <a:avLst/>
          </a:prstGeom>
          <a:ln w="508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99D9B8FB-3152-7637-0452-3009AF8E091C}"/>
              </a:ext>
            </a:extLst>
          </p:cNvPr>
          <p:cNvSpPr/>
          <p:nvPr/>
        </p:nvSpPr>
        <p:spPr>
          <a:xfrm>
            <a:off x="5014938" y="1314502"/>
            <a:ext cx="3218688" cy="3218688"/>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295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054170-48EE-4FED-5DE9-C4162FA274A4}"/>
              </a:ext>
            </a:extLst>
          </p:cNvPr>
          <p:cNvSpPr>
            <a:spLocks noGrp="1"/>
          </p:cNvSpPr>
          <p:nvPr>
            <p:ph type="sldNum" sz="quarter" idx="12"/>
          </p:nvPr>
        </p:nvSpPr>
        <p:spPr/>
        <p:txBody>
          <a:bodyPr/>
          <a:lstStyle/>
          <a:p>
            <a:fld id="{148C923D-C71C-435D-9174-1991698F01A9}" type="slidenum">
              <a:rPr lang="en-US" smtClean="0"/>
              <a:t>19</a:t>
            </a:fld>
            <a:endParaRPr lang="en-US"/>
          </a:p>
        </p:txBody>
      </p:sp>
      <p:sp>
        <p:nvSpPr>
          <p:cNvPr id="7" name="TextBox 6">
            <a:extLst>
              <a:ext uri="{FF2B5EF4-FFF2-40B4-BE49-F238E27FC236}">
                <a16:creationId xmlns:a16="http://schemas.microsoft.com/office/drawing/2014/main" id="{76DB4471-FA9A-C08F-087E-B7F074C4C1BB}"/>
              </a:ext>
            </a:extLst>
          </p:cNvPr>
          <p:cNvSpPr txBox="1"/>
          <p:nvPr/>
        </p:nvSpPr>
        <p:spPr>
          <a:xfrm>
            <a:off x="1131570" y="2594742"/>
            <a:ext cx="7258050" cy="707886"/>
          </a:xfrm>
          <a:prstGeom prst="rect">
            <a:avLst/>
          </a:prstGeom>
          <a:noFill/>
          <a:effectLst>
            <a:outerShdw blurRad="50800" dist="63500" dir="2700000" algn="tl" rotWithShape="0">
              <a:prstClr val="black">
                <a:alpha val="90000"/>
              </a:prstClr>
            </a:outerShdw>
          </a:effectLst>
        </p:spPr>
        <p:txBody>
          <a:bodyPr wrap="square">
            <a:spAutoFit/>
          </a:bodyPr>
          <a:lstStyle/>
          <a:p>
            <a:pPr algn="ct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A Shortcut Solution</a:t>
            </a:r>
            <a:endParaRPr lang="en-US" sz="1800" dirty="0">
              <a:solidFill>
                <a:schemeClr val="bg1"/>
              </a:solidFill>
              <a:latin typeface="Century Gothic" panose="020B0502020202020204" pitchFamily="34" charset="0"/>
            </a:endParaRPr>
          </a:p>
        </p:txBody>
      </p:sp>
      <p:sp>
        <p:nvSpPr>
          <p:cNvPr id="8" name="TextBox 7">
            <a:extLst>
              <a:ext uri="{FF2B5EF4-FFF2-40B4-BE49-F238E27FC236}">
                <a16:creationId xmlns:a16="http://schemas.microsoft.com/office/drawing/2014/main" id="{FE347999-1127-A863-5E28-DA011ED658A3}"/>
              </a:ext>
            </a:extLst>
          </p:cNvPr>
          <p:cNvSpPr txBox="1"/>
          <p:nvPr/>
        </p:nvSpPr>
        <p:spPr>
          <a:xfrm>
            <a:off x="2933099" y="5708878"/>
            <a:ext cx="3781586" cy="646331"/>
          </a:xfrm>
          <a:prstGeom prst="rect">
            <a:avLst/>
          </a:prstGeom>
          <a:noFill/>
        </p:spPr>
        <p:txBody>
          <a:bodyPr wrap="square" rtlCol="0">
            <a:spAutoFit/>
          </a:bodyPr>
          <a:lstStyle/>
          <a:p>
            <a:pPr algn="ctr"/>
            <a:r>
              <a:rPr lang="en-US" dirty="0">
                <a:solidFill>
                  <a:schemeClr val="bg1"/>
                </a:solidFill>
              </a:rPr>
              <a:t>www.Lewis-McIntyre.com/light-beam</a:t>
            </a:r>
          </a:p>
          <a:p>
            <a:pPr algn="ctr"/>
            <a:r>
              <a:rPr lang="en-US" dirty="0">
                <a:solidFill>
                  <a:schemeClr val="bg1"/>
                </a:solidFill>
              </a:rPr>
              <a:t>mcintyrel@verizon.net</a:t>
            </a:r>
          </a:p>
        </p:txBody>
      </p:sp>
      <p:pic>
        <p:nvPicPr>
          <p:cNvPr id="6" name="Picture 5">
            <a:extLst>
              <a:ext uri="{FF2B5EF4-FFF2-40B4-BE49-F238E27FC236}">
                <a16:creationId xmlns:a16="http://schemas.microsoft.com/office/drawing/2014/main" id="{DF52301A-7840-45AD-85D3-EAAD4C7E5E03}"/>
              </a:ext>
            </a:extLst>
          </p:cNvPr>
          <p:cNvPicPr>
            <a:picLocks noChangeAspect="1"/>
          </p:cNvPicPr>
          <p:nvPr/>
        </p:nvPicPr>
        <p:blipFill>
          <a:blip r:embed="rId3"/>
          <a:stretch>
            <a:fillRect/>
          </a:stretch>
        </p:blipFill>
        <p:spPr>
          <a:xfrm>
            <a:off x="556011" y="4064860"/>
            <a:ext cx="1443198" cy="2474053"/>
          </a:xfrm>
          <a:prstGeom prst="rect">
            <a:avLst/>
          </a:prstGeom>
        </p:spPr>
      </p:pic>
      <p:grpSp>
        <p:nvGrpSpPr>
          <p:cNvPr id="4" name="Group 3">
            <a:extLst>
              <a:ext uri="{FF2B5EF4-FFF2-40B4-BE49-F238E27FC236}">
                <a16:creationId xmlns:a16="http://schemas.microsoft.com/office/drawing/2014/main" id="{D685BB53-2F79-5E30-0F15-2DE19BD4992D}"/>
              </a:ext>
            </a:extLst>
          </p:cNvPr>
          <p:cNvGrpSpPr/>
          <p:nvPr/>
        </p:nvGrpSpPr>
        <p:grpSpPr>
          <a:xfrm>
            <a:off x="7481186" y="4964686"/>
            <a:ext cx="897610" cy="1453803"/>
            <a:chOff x="738390" y="3465632"/>
            <a:chExt cx="1849739" cy="2995906"/>
          </a:xfrm>
        </p:grpSpPr>
        <p:cxnSp>
          <p:nvCxnSpPr>
            <p:cNvPr id="5" name="Straight Connector 4">
              <a:extLst>
                <a:ext uri="{FF2B5EF4-FFF2-40B4-BE49-F238E27FC236}">
                  <a16:creationId xmlns:a16="http://schemas.microsoft.com/office/drawing/2014/main" id="{490CC5D6-4DB3-1A02-8D8A-7213B76E042C}"/>
                </a:ext>
              </a:extLst>
            </p:cNvPr>
            <p:cNvCxnSpPr>
              <a:cxnSpLocks/>
            </p:cNvCxnSpPr>
            <p:nvPr/>
          </p:nvCxnSpPr>
          <p:spPr>
            <a:xfrm flipV="1">
              <a:off x="1648843" y="4415649"/>
              <a:ext cx="911948" cy="89360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7AF985-52D1-526E-891E-51DA0602FF81}"/>
                </a:ext>
              </a:extLst>
            </p:cNvPr>
            <p:cNvCxnSpPr>
              <a:cxnSpLocks/>
            </p:cNvCxnSpPr>
            <p:nvPr/>
          </p:nvCxnSpPr>
          <p:spPr>
            <a:xfrm flipH="1">
              <a:off x="1644396" y="4369558"/>
              <a:ext cx="932224" cy="1857849"/>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82EB935E-985E-AA3B-427D-2319B627B712}"/>
                </a:ext>
              </a:extLst>
            </p:cNvPr>
            <p:cNvGrpSpPr/>
            <p:nvPr/>
          </p:nvGrpSpPr>
          <p:grpSpPr>
            <a:xfrm>
              <a:off x="738390" y="3465632"/>
              <a:ext cx="1828803" cy="2747289"/>
              <a:chOff x="5977598" y="2223794"/>
              <a:chExt cx="1828803" cy="2747289"/>
            </a:xfrm>
          </p:grpSpPr>
          <p:sp>
            <p:nvSpPr>
              <p:cNvPr id="16" name="Oval 15">
                <a:extLst>
                  <a:ext uri="{FF2B5EF4-FFF2-40B4-BE49-F238E27FC236}">
                    <a16:creationId xmlns:a16="http://schemas.microsoft.com/office/drawing/2014/main" id="{71988699-2489-F240-F03D-2A07F89F1156}"/>
                  </a:ext>
                </a:extLst>
              </p:cNvPr>
              <p:cNvSpPr/>
              <p:nvPr/>
            </p:nvSpPr>
            <p:spPr>
              <a:xfrm>
                <a:off x="5977598" y="2223794"/>
                <a:ext cx="1828800" cy="1828800"/>
              </a:xfrm>
              <a:prstGeom prst="ellipse">
                <a:avLst/>
              </a:prstGeom>
              <a:noFill/>
              <a:ln w="28575">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C8243276-68A9-4112-7439-15D37F370DA8}"/>
                  </a:ext>
                </a:extLst>
              </p:cNvPr>
              <p:cNvGrpSpPr/>
              <p:nvPr/>
            </p:nvGrpSpPr>
            <p:grpSpPr>
              <a:xfrm>
                <a:off x="6890035" y="2227883"/>
                <a:ext cx="916366" cy="2743200"/>
                <a:chOff x="4570035" y="2208361"/>
                <a:chExt cx="916366" cy="2743200"/>
              </a:xfrm>
            </p:grpSpPr>
            <p:cxnSp>
              <p:nvCxnSpPr>
                <p:cNvPr id="21" name="Straight Connector 20">
                  <a:extLst>
                    <a:ext uri="{FF2B5EF4-FFF2-40B4-BE49-F238E27FC236}">
                      <a16:creationId xmlns:a16="http://schemas.microsoft.com/office/drawing/2014/main" id="{717E36E6-0C74-0B87-A483-EB65F5ACC306}"/>
                    </a:ext>
                  </a:extLst>
                </p:cNvPr>
                <p:cNvCxnSpPr/>
                <p:nvPr/>
              </p:nvCxnSpPr>
              <p:spPr>
                <a:xfrm>
                  <a:off x="4572000" y="2208361"/>
                  <a:ext cx="0" cy="27432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B38210B-887F-77E7-0C04-B61B96EE4CF6}"/>
                    </a:ext>
                  </a:extLst>
                </p:cNvPr>
                <p:cNvCxnSpPr>
                  <a:cxnSpLocks/>
                </p:cNvCxnSpPr>
                <p:nvPr/>
              </p:nvCxnSpPr>
              <p:spPr>
                <a:xfrm rot="16200000">
                  <a:off x="5029201" y="4485721"/>
                  <a:ext cx="0" cy="914400"/>
                </a:xfrm>
                <a:prstGeom prst="line">
                  <a:avLst/>
                </a:prstGeom>
                <a:ln w="254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23DB59E-6698-E824-8132-A9E1BBF3BC56}"/>
                    </a:ext>
                  </a:extLst>
                </p:cNvPr>
                <p:cNvCxnSpPr>
                  <a:cxnSpLocks/>
                </p:cNvCxnSpPr>
                <p:nvPr/>
              </p:nvCxnSpPr>
              <p:spPr>
                <a:xfrm rot="16200000">
                  <a:off x="5027235" y="2665818"/>
                  <a:ext cx="0" cy="91440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2CF27930-246A-7FC8-F428-5E4CC92BB684}"/>
                  </a:ext>
                </a:extLst>
              </p:cNvPr>
              <p:cNvCxnSpPr>
                <a:cxnSpLocks/>
              </p:cNvCxnSpPr>
              <p:nvPr/>
            </p:nvCxnSpPr>
            <p:spPr>
              <a:xfrm rot="18000000">
                <a:off x="7300335" y="2910584"/>
                <a:ext cx="0" cy="9144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19400BC-222F-06DF-470D-24E624771D92}"/>
                  </a:ext>
                </a:extLst>
              </p:cNvPr>
              <p:cNvSpPr/>
              <p:nvPr/>
            </p:nvSpPr>
            <p:spPr>
              <a:xfrm rot="-3600000">
                <a:off x="7468814" y="3528240"/>
                <a:ext cx="182880" cy="182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E7A3210-AE83-3802-EC24-B18A4BD677C0}"/>
                  </a:ext>
                </a:extLst>
              </p:cNvPr>
              <p:cNvSpPr txBox="1"/>
              <p:nvPr/>
            </p:nvSpPr>
            <p:spPr>
              <a:xfrm rot="1007262">
                <a:off x="7138806" y="3409190"/>
                <a:ext cx="323057" cy="246221"/>
              </a:xfrm>
              <a:prstGeom prst="rect">
                <a:avLst/>
              </a:prstGeom>
              <a:noFill/>
            </p:spPr>
            <p:txBody>
              <a:bodyPr wrap="square" rtlCol="0">
                <a:spAutoFit/>
              </a:bodyPr>
              <a:lstStyle/>
              <a:p>
                <a:r>
                  <a:rPr lang="el-GR" sz="1000" dirty="0">
                    <a:solidFill>
                      <a:srgbClr val="FFC000"/>
                    </a:solidFill>
                  </a:rPr>
                  <a:t>β</a:t>
                </a:r>
                <a:endParaRPr lang="en-US" sz="1000" dirty="0">
                  <a:solidFill>
                    <a:srgbClr val="FFC000"/>
                  </a:solidFill>
                </a:endParaRPr>
              </a:p>
            </p:txBody>
          </p:sp>
        </p:grpSp>
        <p:cxnSp>
          <p:nvCxnSpPr>
            <p:cNvPr id="11" name="Straight Connector 10">
              <a:extLst>
                <a:ext uri="{FF2B5EF4-FFF2-40B4-BE49-F238E27FC236}">
                  <a16:creationId xmlns:a16="http://schemas.microsoft.com/office/drawing/2014/main" id="{220EAFF9-99F2-72AB-1F1B-1C2C40BECB4F}"/>
                </a:ext>
              </a:extLst>
            </p:cNvPr>
            <p:cNvCxnSpPr>
              <a:cxnSpLocks/>
              <a:stCxn id="16" idx="0"/>
            </p:cNvCxnSpPr>
            <p:nvPr/>
          </p:nvCxnSpPr>
          <p:spPr>
            <a:xfrm flipH="1">
              <a:off x="1644896" y="3465632"/>
              <a:ext cx="7894" cy="2777231"/>
            </a:xfrm>
            <a:prstGeom prst="line">
              <a:avLst/>
            </a:prstGeom>
            <a:ln w="25400">
              <a:solidFill>
                <a:srgbClr val="92D05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6084FF-5BD7-3323-4A5E-1A7B00C62BA0}"/>
                </a:ext>
              </a:extLst>
            </p:cNvPr>
            <p:cNvCxnSpPr>
              <a:cxnSpLocks/>
            </p:cNvCxnSpPr>
            <p:nvPr/>
          </p:nvCxnSpPr>
          <p:spPr>
            <a:xfrm rot="18000000">
              <a:off x="2028834" y="6004338"/>
              <a:ext cx="0" cy="914400"/>
            </a:xfrm>
            <a:prstGeom prst="line">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A563E3-82D8-298E-ABBE-DF8C9C2C0508}"/>
                </a:ext>
              </a:extLst>
            </p:cNvPr>
            <p:cNvCxnSpPr>
              <a:cxnSpLocks/>
            </p:cNvCxnSpPr>
            <p:nvPr/>
          </p:nvCxnSpPr>
          <p:spPr>
            <a:xfrm>
              <a:off x="1676181" y="3489619"/>
              <a:ext cx="911948" cy="89360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C34939C6-EFDD-B22F-3828-7CACB4E22F9A}"/>
                </a:ext>
              </a:extLst>
            </p:cNvPr>
            <p:cNvSpPr/>
            <p:nvPr/>
          </p:nvSpPr>
          <p:spPr>
            <a:xfrm rot="171112">
              <a:off x="1627052" y="4618255"/>
              <a:ext cx="810191" cy="215335"/>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A42E614B-938A-6F5E-52EA-6C29386F60DD}"/>
                </a:ext>
              </a:extLst>
            </p:cNvPr>
            <p:cNvCxnSpPr>
              <a:cxnSpLocks/>
            </p:cNvCxnSpPr>
            <p:nvPr/>
          </p:nvCxnSpPr>
          <p:spPr>
            <a:xfrm rot="1800000">
              <a:off x="2331498" y="3660547"/>
              <a:ext cx="0" cy="2743200"/>
            </a:xfrm>
            <a:prstGeom prst="line">
              <a:avLst/>
            </a:prstGeom>
            <a:ln w="25400">
              <a:solidFill>
                <a:srgbClr val="FFC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4791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054170-48EE-4FED-5DE9-C4162FA274A4}"/>
              </a:ext>
            </a:extLst>
          </p:cNvPr>
          <p:cNvSpPr>
            <a:spLocks noGrp="1"/>
          </p:cNvSpPr>
          <p:nvPr>
            <p:ph type="sldNum" sz="quarter" idx="12"/>
          </p:nvPr>
        </p:nvSpPr>
        <p:spPr/>
        <p:txBody>
          <a:bodyPr/>
          <a:lstStyle/>
          <a:p>
            <a:fld id="{148C923D-C71C-435D-9174-1991698F01A9}" type="slidenum">
              <a:rPr lang="en-US" smtClean="0"/>
              <a:t>2</a:t>
            </a:fld>
            <a:endParaRPr lang="en-US"/>
          </a:p>
        </p:txBody>
      </p:sp>
      <p:sp>
        <p:nvSpPr>
          <p:cNvPr id="7" name="TextBox 6">
            <a:extLst>
              <a:ext uri="{FF2B5EF4-FFF2-40B4-BE49-F238E27FC236}">
                <a16:creationId xmlns:a16="http://schemas.microsoft.com/office/drawing/2014/main" id="{76DB4471-FA9A-C08F-087E-B7F074C4C1BB}"/>
              </a:ext>
            </a:extLst>
          </p:cNvPr>
          <p:cNvSpPr txBox="1"/>
          <p:nvPr/>
        </p:nvSpPr>
        <p:spPr>
          <a:xfrm>
            <a:off x="1131570" y="2594742"/>
            <a:ext cx="7258050" cy="1323439"/>
          </a:xfrm>
          <a:prstGeom prst="rect">
            <a:avLst/>
          </a:prstGeom>
          <a:noFill/>
          <a:effectLst>
            <a:outerShdw blurRad="50800" dist="63500" dir="2700000" algn="tl" rotWithShape="0">
              <a:prstClr val="black">
                <a:alpha val="90000"/>
              </a:prstClr>
            </a:outerShdw>
          </a:effectLst>
        </p:spPr>
        <p:txBody>
          <a:bodyPr wrap="square">
            <a:spAutoFit/>
          </a:bodyPr>
          <a:lstStyle/>
          <a:p>
            <a:pPr algn="ct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The Velocity Triangle and the Trigonometric Lorentz Transform</a:t>
            </a:r>
            <a:endParaRPr lang="en-US" sz="1800" dirty="0">
              <a:solidFill>
                <a:schemeClr val="bg1"/>
              </a:solidFill>
              <a:latin typeface="Century Gothic" panose="020B0502020202020204" pitchFamily="34" charset="0"/>
            </a:endParaRPr>
          </a:p>
        </p:txBody>
      </p:sp>
      <p:sp>
        <p:nvSpPr>
          <p:cNvPr id="8" name="TextBox 7">
            <a:extLst>
              <a:ext uri="{FF2B5EF4-FFF2-40B4-BE49-F238E27FC236}">
                <a16:creationId xmlns:a16="http://schemas.microsoft.com/office/drawing/2014/main" id="{FE347999-1127-A863-5E28-DA011ED658A3}"/>
              </a:ext>
            </a:extLst>
          </p:cNvPr>
          <p:cNvSpPr txBox="1"/>
          <p:nvPr/>
        </p:nvSpPr>
        <p:spPr>
          <a:xfrm>
            <a:off x="2933099" y="5708878"/>
            <a:ext cx="3781586" cy="646331"/>
          </a:xfrm>
          <a:prstGeom prst="rect">
            <a:avLst/>
          </a:prstGeom>
          <a:noFill/>
        </p:spPr>
        <p:txBody>
          <a:bodyPr wrap="square" rtlCol="0">
            <a:spAutoFit/>
          </a:bodyPr>
          <a:lstStyle/>
          <a:p>
            <a:pPr algn="ctr"/>
            <a:r>
              <a:rPr lang="en-US" dirty="0">
                <a:solidFill>
                  <a:schemeClr val="bg1"/>
                </a:solidFill>
              </a:rPr>
              <a:t>www.Lewis-McIntyre.com/light-beam</a:t>
            </a:r>
          </a:p>
          <a:p>
            <a:pPr algn="ctr"/>
            <a:r>
              <a:rPr lang="en-US" dirty="0">
                <a:solidFill>
                  <a:schemeClr val="bg1"/>
                </a:solidFill>
              </a:rPr>
              <a:t>mcintyrel@verizon.net</a:t>
            </a:r>
          </a:p>
        </p:txBody>
      </p:sp>
      <p:pic>
        <p:nvPicPr>
          <p:cNvPr id="6" name="Picture 5">
            <a:extLst>
              <a:ext uri="{FF2B5EF4-FFF2-40B4-BE49-F238E27FC236}">
                <a16:creationId xmlns:a16="http://schemas.microsoft.com/office/drawing/2014/main" id="{DF52301A-7840-45AD-85D3-EAAD4C7E5E03}"/>
              </a:ext>
            </a:extLst>
          </p:cNvPr>
          <p:cNvPicPr>
            <a:picLocks noChangeAspect="1"/>
          </p:cNvPicPr>
          <p:nvPr/>
        </p:nvPicPr>
        <p:blipFill>
          <a:blip r:embed="rId3"/>
          <a:stretch>
            <a:fillRect/>
          </a:stretch>
        </p:blipFill>
        <p:spPr>
          <a:xfrm>
            <a:off x="556011" y="4064860"/>
            <a:ext cx="1443198" cy="2474053"/>
          </a:xfrm>
          <a:prstGeom prst="rect">
            <a:avLst/>
          </a:prstGeom>
        </p:spPr>
      </p:pic>
      <p:grpSp>
        <p:nvGrpSpPr>
          <p:cNvPr id="4" name="Group 3">
            <a:extLst>
              <a:ext uri="{FF2B5EF4-FFF2-40B4-BE49-F238E27FC236}">
                <a16:creationId xmlns:a16="http://schemas.microsoft.com/office/drawing/2014/main" id="{18CF1BA1-5C54-DAA3-979E-738F2393632D}"/>
              </a:ext>
            </a:extLst>
          </p:cNvPr>
          <p:cNvGrpSpPr/>
          <p:nvPr/>
        </p:nvGrpSpPr>
        <p:grpSpPr>
          <a:xfrm>
            <a:off x="7481186" y="4964686"/>
            <a:ext cx="897610" cy="1453803"/>
            <a:chOff x="738390" y="3465632"/>
            <a:chExt cx="1849739" cy="2995906"/>
          </a:xfrm>
        </p:grpSpPr>
        <p:cxnSp>
          <p:nvCxnSpPr>
            <p:cNvPr id="5" name="Straight Connector 4">
              <a:extLst>
                <a:ext uri="{FF2B5EF4-FFF2-40B4-BE49-F238E27FC236}">
                  <a16:creationId xmlns:a16="http://schemas.microsoft.com/office/drawing/2014/main" id="{34610E02-C6AA-967A-D09B-0EFD88731805}"/>
                </a:ext>
              </a:extLst>
            </p:cNvPr>
            <p:cNvCxnSpPr>
              <a:cxnSpLocks/>
            </p:cNvCxnSpPr>
            <p:nvPr/>
          </p:nvCxnSpPr>
          <p:spPr>
            <a:xfrm flipV="1">
              <a:off x="1648843" y="4415649"/>
              <a:ext cx="911948" cy="89360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69F598B-504C-1ADB-C278-A50E0C342C90}"/>
                </a:ext>
              </a:extLst>
            </p:cNvPr>
            <p:cNvCxnSpPr>
              <a:cxnSpLocks/>
            </p:cNvCxnSpPr>
            <p:nvPr/>
          </p:nvCxnSpPr>
          <p:spPr>
            <a:xfrm flipH="1">
              <a:off x="1644396" y="4369558"/>
              <a:ext cx="932224" cy="1857849"/>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F6F8EE8-75CE-3985-738F-1AA180E4EF6D}"/>
                </a:ext>
              </a:extLst>
            </p:cNvPr>
            <p:cNvGrpSpPr/>
            <p:nvPr/>
          </p:nvGrpSpPr>
          <p:grpSpPr>
            <a:xfrm>
              <a:off x="738390" y="3465632"/>
              <a:ext cx="1828803" cy="2747289"/>
              <a:chOff x="5977598" y="2223794"/>
              <a:chExt cx="1828803" cy="2747289"/>
            </a:xfrm>
          </p:grpSpPr>
          <p:sp>
            <p:nvSpPr>
              <p:cNvPr id="16" name="Oval 15">
                <a:extLst>
                  <a:ext uri="{FF2B5EF4-FFF2-40B4-BE49-F238E27FC236}">
                    <a16:creationId xmlns:a16="http://schemas.microsoft.com/office/drawing/2014/main" id="{554B384C-05E7-72F6-3A44-6D9CC62E8993}"/>
                  </a:ext>
                </a:extLst>
              </p:cNvPr>
              <p:cNvSpPr/>
              <p:nvPr/>
            </p:nvSpPr>
            <p:spPr>
              <a:xfrm>
                <a:off x="5977598" y="2223794"/>
                <a:ext cx="1828800" cy="1828800"/>
              </a:xfrm>
              <a:prstGeom prst="ellipse">
                <a:avLst/>
              </a:prstGeom>
              <a:noFill/>
              <a:ln w="28575">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BFC2CF9B-B548-8F9F-3D94-25C8794959E2}"/>
                  </a:ext>
                </a:extLst>
              </p:cNvPr>
              <p:cNvGrpSpPr/>
              <p:nvPr/>
            </p:nvGrpSpPr>
            <p:grpSpPr>
              <a:xfrm>
                <a:off x="6890035" y="2227883"/>
                <a:ext cx="916366" cy="2743200"/>
                <a:chOff x="4570035" y="2208361"/>
                <a:chExt cx="916366" cy="2743200"/>
              </a:xfrm>
            </p:grpSpPr>
            <p:cxnSp>
              <p:nvCxnSpPr>
                <p:cNvPr id="21" name="Straight Connector 20">
                  <a:extLst>
                    <a:ext uri="{FF2B5EF4-FFF2-40B4-BE49-F238E27FC236}">
                      <a16:creationId xmlns:a16="http://schemas.microsoft.com/office/drawing/2014/main" id="{8A93F01D-37A7-A4F0-B4BC-07F3D8C8FC93}"/>
                    </a:ext>
                  </a:extLst>
                </p:cNvPr>
                <p:cNvCxnSpPr/>
                <p:nvPr/>
              </p:nvCxnSpPr>
              <p:spPr>
                <a:xfrm>
                  <a:off x="4572000" y="2208361"/>
                  <a:ext cx="0" cy="27432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2071C0-86B9-3DE0-EBCA-E04AB3806617}"/>
                    </a:ext>
                  </a:extLst>
                </p:cNvPr>
                <p:cNvCxnSpPr>
                  <a:cxnSpLocks/>
                </p:cNvCxnSpPr>
                <p:nvPr/>
              </p:nvCxnSpPr>
              <p:spPr>
                <a:xfrm rot="16200000">
                  <a:off x="5029201" y="4485721"/>
                  <a:ext cx="0" cy="914400"/>
                </a:xfrm>
                <a:prstGeom prst="line">
                  <a:avLst/>
                </a:prstGeom>
                <a:ln w="254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A377AB0-B333-890B-3305-E33B5D49BCEC}"/>
                    </a:ext>
                  </a:extLst>
                </p:cNvPr>
                <p:cNvCxnSpPr>
                  <a:cxnSpLocks/>
                </p:cNvCxnSpPr>
                <p:nvPr/>
              </p:nvCxnSpPr>
              <p:spPr>
                <a:xfrm rot="16200000">
                  <a:off x="5027235" y="2665818"/>
                  <a:ext cx="0" cy="91440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AAA627EC-C7D2-5C78-BDBB-75EC7F77D4FC}"/>
                  </a:ext>
                </a:extLst>
              </p:cNvPr>
              <p:cNvCxnSpPr>
                <a:cxnSpLocks/>
              </p:cNvCxnSpPr>
              <p:nvPr/>
            </p:nvCxnSpPr>
            <p:spPr>
              <a:xfrm rot="18000000">
                <a:off x="7300335" y="2910584"/>
                <a:ext cx="0" cy="9144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FD0FA75-8420-1B2A-07CA-5F015B2C0D21}"/>
                  </a:ext>
                </a:extLst>
              </p:cNvPr>
              <p:cNvSpPr/>
              <p:nvPr/>
            </p:nvSpPr>
            <p:spPr>
              <a:xfrm rot="-3600000">
                <a:off x="7468814" y="3528240"/>
                <a:ext cx="182880" cy="182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AE1529-55A1-451A-7C2E-7EBA20BC4090}"/>
                  </a:ext>
                </a:extLst>
              </p:cNvPr>
              <p:cNvSpPr txBox="1"/>
              <p:nvPr/>
            </p:nvSpPr>
            <p:spPr>
              <a:xfrm rot="1007262">
                <a:off x="7138806" y="3409190"/>
                <a:ext cx="323057" cy="246221"/>
              </a:xfrm>
              <a:prstGeom prst="rect">
                <a:avLst/>
              </a:prstGeom>
              <a:noFill/>
            </p:spPr>
            <p:txBody>
              <a:bodyPr wrap="square" rtlCol="0">
                <a:spAutoFit/>
              </a:bodyPr>
              <a:lstStyle/>
              <a:p>
                <a:r>
                  <a:rPr lang="el-GR" sz="1000" dirty="0">
                    <a:solidFill>
                      <a:srgbClr val="FFC000"/>
                    </a:solidFill>
                  </a:rPr>
                  <a:t>β</a:t>
                </a:r>
                <a:endParaRPr lang="en-US" sz="1000" dirty="0">
                  <a:solidFill>
                    <a:srgbClr val="FFC000"/>
                  </a:solidFill>
                </a:endParaRPr>
              </a:p>
            </p:txBody>
          </p:sp>
        </p:grpSp>
        <p:cxnSp>
          <p:nvCxnSpPr>
            <p:cNvPr id="11" name="Straight Connector 10">
              <a:extLst>
                <a:ext uri="{FF2B5EF4-FFF2-40B4-BE49-F238E27FC236}">
                  <a16:creationId xmlns:a16="http://schemas.microsoft.com/office/drawing/2014/main" id="{ACF09519-8282-0086-770C-3E393419D8A9}"/>
                </a:ext>
              </a:extLst>
            </p:cNvPr>
            <p:cNvCxnSpPr>
              <a:cxnSpLocks/>
              <a:stCxn id="16" idx="0"/>
            </p:cNvCxnSpPr>
            <p:nvPr/>
          </p:nvCxnSpPr>
          <p:spPr>
            <a:xfrm flipH="1">
              <a:off x="1644896" y="3465632"/>
              <a:ext cx="7894" cy="2777231"/>
            </a:xfrm>
            <a:prstGeom prst="line">
              <a:avLst/>
            </a:prstGeom>
            <a:ln w="25400">
              <a:solidFill>
                <a:srgbClr val="92D05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2A55D0F-73CC-F719-3094-262DAB9CF9BD}"/>
                </a:ext>
              </a:extLst>
            </p:cNvPr>
            <p:cNvCxnSpPr>
              <a:cxnSpLocks/>
            </p:cNvCxnSpPr>
            <p:nvPr/>
          </p:nvCxnSpPr>
          <p:spPr>
            <a:xfrm rot="18000000">
              <a:off x="2028834" y="6004338"/>
              <a:ext cx="0" cy="914400"/>
            </a:xfrm>
            <a:prstGeom prst="line">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196702-3BA5-C46F-A8F1-48FD37AF859A}"/>
                </a:ext>
              </a:extLst>
            </p:cNvPr>
            <p:cNvCxnSpPr>
              <a:cxnSpLocks/>
            </p:cNvCxnSpPr>
            <p:nvPr/>
          </p:nvCxnSpPr>
          <p:spPr>
            <a:xfrm>
              <a:off x="1676181" y="3489619"/>
              <a:ext cx="911948" cy="89360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8897D920-478E-0FA7-72B4-CB22CA32EF9B}"/>
                </a:ext>
              </a:extLst>
            </p:cNvPr>
            <p:cNvSpPr/>
            <p:nvPr/>
          </p:nvSpPr>
          <p:spPr>
            <a:xfrm rot="171112">
              <a:off x="1627052" y="4618255"/>
              <a:ext cx="810191" cy="215335"/>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4B7F5A48-BD41-F927-3860-B77D8057BCD0}"/>
                </a:ext>
              </a:extLst>
            </p:cNvPr>
            <p:cNvCxnSpPr>
              <a:cxnSpLocks/>
            </p:cNvCxnSpPr>
            <p:nvPr/>
          </p:nvCxnSpPr>
          <p:spPr>
            <a:xfrm rot="1800000">
              <a:off x="2331498" y="3660547"/>
              <a:ext cx="0" cy="2743200"/>
            </a:xfrm>
            <a:prstGeom prst="line">
              <a:avLst/>
            </a:prstGeom>
            <a:ln w="25400">
              <a:solidFill>
                <a:srgbClr val="FFC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0608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1BC91EBD-6C9A-E08F-53AF-205C9BB96144}"/>
              </a:ext>
            </a:extLst>
          </p:cNvPr>
          <p:cNvSpPr txBox="1">
            <a:spLocks/>
          </p:cNvSpPr>
          <p:nvPr/>
        </p:nvSpPr>
        <p:spPr>
          <a:xfrm>
            <a:off x="349778" y="2325291"/>
            <a:ext cx="5648509" cy="33050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Times New Roman" panose="02020603050405020304" pitchFamily="18" charset="0"/>
                <a:cs typeface="Times New Roman" panose="02020603050405020304" pitchFamily="18" charset="0"/>
              </a:rPr>
              <a:t>A LOT OF GRAPHIC OVERHEAD!</a:t>
            </a:r>
            <a:endParaRPr lang="en-US" sz="2100" dirty="0">
              <a:latin typeface="Times New Roman" panose="02020603050405020304" pitchFamily="18" charset="0"/>
              <a:cs typeface="Times New Roman" panose="02020603050405020304" pitchFamily="18" charset="0"/>
            </a:endParaRPr>
          </a:p>
        </p:txBody>
      </p:sp>
      <p:sp>
        <p:nvSpPr>
          <p:cNvPr id="29" name="Slide Number Placeholder 14">
            <a:extLst>
              <a:ext uri="{FF2B5EF4-FFF2-40B4-BE49-F238E27FC236}">
                <a16:creationId xmlns:a16="http://schemas.microsoft.com/office/drawing/2014/main" id="{D612EC94-AF73-CEFD-31EB-600532FAF2D9}"/>
              </a:ext>
            </a:extLst>
          </p:cNvPr>
          <p:cNvSpPr>
            <a:spLocks noGrp="1"/>
          </p:cNvSpPr>
          <p:nvPr>
            <p:ph type="sldNum" sz="quarter" idx="12"/>
          </p:nvPr>
        </p:nvSpPr>
        <p:spPr>
          <a:xfrm>
            <a:off x="6457950" y="6356351"/>
            <a:ext cx="2057400" cy="365125"/>
          </a:xfrm>
        </p:spPr>
        <p:txBody>
          <a:bodyPr/>
          <a:lstStyle/>
          <a:p>
            <a:fld id="{148C923D-C71C-435D-9174-1991698F01A9}" type="slidenum">
              <a:rPr lang="en-US" smtClean="0"/>
              <a:t>20</a:t>
            </a:fld>
            <a:endParaRPr lang="en-US" dirty="0"/>
          </a:p>
        </p:txBody>
      </p:sp>
      <p:cxnSp>
        <p:nvCxnSpPr>
          <p:cNvPr id="2" name="Straight Connector 1">
            <a:extLst>
              <a:ext uri="{FF2B5EF4-FFF2-40B4-BE49-F238E27FC236}">
                <a16:creationId xmlns:a16="http://schemas.microsoft.com/office/drawing/2014/main" id="{7B1839E8-2D07-CA36-4178-60D13C769109}"/>
              </a:ext>
            </a:extLst>
          </p:cNvPr>
          <p:cNvCxnSpPr>
            <a:cxnSpLocks/>
          </p:cNvCxnSpPr>
          <p:nvPr/>
        </p:nvCxnSpPr>
        <p:spPr>
          <a:xfrm rot="1800000">
            <a:off x="7158684" y="2224952"/>
            <a:ext cx="0" cy="4572000"/>
          </a:xfrm>
          <a:prstGeom prst="line">
            <a:avLst/>
          </a:prstGeom>
          <a:ln w="127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D0DAE87-B47A-9237-92B1-4C68A91B0E4A}"/>
              </a:ext>
            </a:extLst>
          </p:cNvPr>
          <p:cNvSpPr txBox="1"/>
          <p:nvPr/>
        </p:nvSpPr>
        <p:spPr>
          <a:xfrm>
            <a:off x="7027332" y="2804719"/>
            <a:ext cx="759166"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0FA57121-8F63-DA09-B0E5-C8F192FE2B3A}"/>
              </a:ext>
            </a:extLst>
          </p:cNvPr>
          <p:cNvCxnSpPr/>
          <p:nvPr/>
        </p:nvCxnSpPr>
        <p:spPr>
          <a:xfrm>
            <a:off x="6892000" y="2227883"/>
            <a:ext cx="0" cy="45720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1777C15-9B93-A008-6000-6261C13B96F5}"/>
              </a:ext>
            </a:extLst>
          </p:cNvPr>
          <p:cNvCxnSpPr>
            <a:cxnSpLocks/>
          </p:cNvCxnSpPr>
          <p:nvPr/>
        </p:nvCxnSpPr>
        <p:spPr>
          <a:xfrm rot="16200000">
            <a:off x="7349201" y="4505243"/>
            <a:ext cx="0" cy="914400"/>
          </a:xfrm>
          <a:prstGeom prst="line">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B0B29EC-7C13-5FAE-AD08-A5B50100405B}"/>
              </a:ext>
            </a:extLst>
          </p:cNvPr>
          <p:cNvSpPr txBox="1"/>
          <p:nvPr/>
        </p:nvSpPr>
        <p:spPr>
          <a:xfrm>
            <a:off x="7795041" y="4766410"/>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x</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18BE0A4-4DDD-B7D4-F3D9-1277BF63F57F}"/>
              </a:ext>
            </a:extLst>
          </p:cNvPr>
          <p:cNvSpPr txBox="1"/>
          <p:nvPr/>
        </p:nvSpPr>
        <p:spPr>
          <a:xfrm>
            <a:off x="6050220" y="2971770"/>
            <a:ext cx="664227"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FE8F7FF-51AA-B4F8-93BE-84EA43DC53C0}"/>
              </a:ext>
            </a:extLst>
          </p:cNvPr>
          <p:cNvSpPr txBox="1"/>
          <p:nvPr/>
        </p:nvSpPr>
        <p:spPr>
          <a:xfrm>
            <a:off x="6716751" y="1722258"/>
            <a:ext cx="664227" cy="369332"/>
          </a:xfrm>
          <a:prstGeom prst="rect">
            <a:avLst/>
          </a:prstGeom>
          <a:noFill/>
        </p:spPr>
        <p:txBody>
          <a:bodyPr wrap="square" rtlCol="0">
            <a:spAutoFit/>
          </a:bodyPr>
          <a:lstStyle/>
          <a:p>
            <a:r>
              <a:rPr lang="en-US" dirty="0">
                <a:solidFill>
                  <a:schemeClr val="accent1"/>
                </a:solidFill>
                <a:latin typeface="Times New Roman" panose="02020603050405020304" pitchFamily="18" charset="0"/>
                <a:cs typeface="Times New Roman" panose="02020603050405020304" pitchFamily="18" charset="0"/>
              </a:rPr>
              <a:t>c</a:t>
            </a:r>
            <a:r>
              <a:rPr lang="en-US" b="1" dirty="0">
                <a:solidFill>
                  <a:schemeClr val="accent1"/>
                </a:solidFill>
                <a:latin typeface="Times New Roman" panose="02020603050405020304" pitchFamily="18" charset="0"/>
                <a:cs typeface="Times New Roman" panose="02020603050405020304" pitchFamily="18" charset="0"/>
              </a:rPr>
              <a:t>t</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2341965F-E1D1-060F-11CC-BE060FAEBCA8}"/>
              </a:ext>
            </a:extLst>
          </p:cNvPr>
          <p:cNvSpPr txBox="1"/>
          <p:nvPr/>
        </p:nvSpPr>
        <p:spPr>
          <a:xfrm rot="16200000">
            <a:off x="6450355" y="2415626"/>
            <a:ext cx="112825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 Timeline</a:t>
            </a:r>
          </a:p>
        </p:txBody>
      </p:sp>
      <p:sp>
        <p:nvSpPr>
          <p:cNvPr id="16" name="Rectangle 15">
            <a:extLst>
              <a:ext uri="{FF2B5EF4-FFF2-40B4-BE49-F238E27FC236}">
                <a16:creationId xmlns:a16="http://schemas.microsoft.com/office/drawing/2014/main" id="{B51E734B-6064-FB8E-9168-6E29C66230E9}"/>
              </a:ext>
            </a:extLst>
          </p:cNvPr>
          <p:cNvSpPr/>
          <p:nvPr/>
        </p:nvSpPr>
        <p:spPr>
          <a:xfrm rot="1696478">
            <a:off x="7867685" y="3661774"/>
            <a:ext cx="723275" cy="646331"/>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a:t>
            </a:r>
          </a:p>
          <a:p>
            <a:r>
              <a:rPr lang="en-US" i="1" dirty="0">
                <a:latin typeface="Times New Roman" panose="02020603050405020304" pitchFamily="18" charset="0"/>
                <a:cs typeface="Times New Roman" panose="02020603050405020304" pitchFamily="18" charset="0"/>
              </a:rPr>
              <a:t>ct</a:t>
            </a:r>
            <a:r>
              <a:rPr lang="en-US" i="1" baseline="-25000" dirty="0">
                <a:latin typeface="Times New Roman" panose="02020603050405020304" pitchFamily="18" charset="0"/>
                <a:cs typeface="Times New Roman" panose="02020603050405020304" pitchFamily="18" charset="0"/>
              </a:rPr>
              <a:t>0</a:t>
            </a:r>
            <a:r>
              <a:rPr lang="en-US" i="1" dirty="0">
                <a:latin typeface="Times New Roman" panose="02020603050405020304" pitchFamily="18" charset="0"/>
                <a:cs typeface="Times New Roman" panose="02020603050405020304" pitchFamily="18" charset="0"/>
              </a:rPr>
              <a:t>, x</a:t>
            </a:r>
            <a:r>
              <a:rPr lang="en-US" i="1" baseline="-25000" dirty="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276A7F8-D0BE-60AE-0D0B-366D52A5D0FB}"/>
              </a:ext>
            </a:extLst>
          </p:cNvPr>
          <p:cNvSpPr txBox="1"/>
          <p:nvPr/>
        </p:nvSpPr>
        <p:spPr>
          <a:xfrm rot="18000000">
            <a:off x="7625845" y="2837913"/>
            <a:ext cx="1106141"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0</a:t>
            </a:r>
            <a:r>
              <a:rPr lang="en-US" sz="1200" dirty="0">
                <a:latin typeface="Times New Roman" panose="02020603050405020304" pitchFamily="18" charset="0"/>
                <a:cs typeface="Times New Roman" panose="02020603050405020304" pitchFamily="18" charset="0"/>
              </a:rPr>
              <a:t> timeline</a:t>
            </a:r>
          </a:p>
        </p:txBody>
      </p:sp>
      <p:sp>
        <p:nvSpPr>
          <p:cNvPr id="19" name="TextBox 18">
            <a:extLst>
              <a:ext uri="{FF2B5EF4-FFF2-40B4-BE49-F238E27FC236}">
                <a16:creationId xmlns:a16="http://schemas.microsoft.com/office/drawing/2014/main" id="{6CBD5FFA-39D8-1BB6-8873-BD521A840635}"/>
              </a:ext>
            </a:extLst>
          </p:cNvPr>
          <p:cNvSpPr txBox="1"/>
          <p:nvPr/>
        </p:nvSpPr>
        <p:spPr>
          <a:xfrm rot="1007262">
            <a:off x="6988873" y="3911782"/>
            <a:ext cx="572144" cy="369332"/>
          </a:xfrm>
          <a:prstGeom prst="rect">
            <a:avLst/>
          </a:prstGeom>
          <a:noFill/>
        </p:spPr>
        <p:txBody>
          <a:bodyPr wrap="square" rtlCol="0">
            <a:spAutoFit/>
          </a:bodyPr>
          <a:lstStyle/>
          <a:p>
            <a:r>
              <a:rPr lang="el-GR" i="1" dirty="0">
                <a:latin typeface="Times New Roman" panose="02020603050405020304" pitchFamily="18" charset="0"/>
                <a:cs typeface="Times New Roman" panose="02020603050405020304" pitchFamily="18" charset="0"/>
              </a:rPr>
              <a:t>β</a:t>
            </a:r>
            <a:endParaRPr lang="en-US" i="1" dirty="0">
              <a:latin typeface="Times New Roman" panose="02020603050405020304" pitchFamily="18"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599A8CC6-394E-E2D3-F14A-74C1625CB96E}"/>
              </a:ext>
            </a:extLst>
          </p:cNvPr>
          <p:cNvCxnSpPr>
            <a:cxnSpLocks/>
          </p:cNvCxnSpPr>
          <p:nvPr/>
        </p:nvCxnSpPr>
        <p:spPr>
          <a:xfrm rot="18000000">
            <a:off x="7301460" y="4738078"/>
            <a:ext cx="0" cy="91440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3072778-2155-09C4-F850-4CCE82EBE68C}"/>
              </a:ext>
            </a:extLst>
          </p:cNvPr>
          <p:cNvSpPr txBox="1"/>
          <p:nvPr/>
        </p:nvSpPr>
        <p:spPr>
          <a:xfrm rot="1800000">
            <a:off x="7589620" y="5389783"/>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x</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CAFCE4B0-D306-4EB2-CC14-2CFD3B4B95FB}"/>
              </a:ext>
            </a:extLst>
          </p:cNvPr>
          <p:cNvSpPr txBox="1"/>
          <p:nvPr/>
        </p:nvSpPr>
        <p:spPr>
          <a:xfrm rot="1800000">
            <a:off x="8157635" y="2319603"/>
            <a:ext cx="664227"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c</a:t>
            </a:r>
            <a:r>
              <a:rPr lang="en-US" b="1" dirty="0">
                <a:solidFill>
                  <a:srgbClr val="FF0000"/>
                </a:solidFill>
                <a:latin typeface="Times New Roman" panose="02020603050405020304" pitchFamily="18" charset="0"/>
                <a:cs typeface="Times New Roman" panose="02020603050405020304" pitchFamily="18" charset="0"/>
              </a:rPr>
              <a:t>t</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93C3FDF9-D7EA-48FB-D0B6-678D44F6CA0E}"/>
              </a:ext>
            </a:extLst>
          </p:cNvPr>
          <p:cNvSpPr txBox="1"/>
          <p:nvPr/>
        </p:nvSpPr>
        <p:spPr>
          <a:xfrm>
            <a:off x="6253613" y="5989012"/>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O</a:t>
            </a:r>
          </a:p>
        </p:txBody>
      </p:sp>
      <p:sp>
        <p:nvSpPr>
          <p:cNvPr id="25" name="Freeform: Shape 24">
            <a:extLst>
              <a:ext uri="{FF2B5EF4-FFF2-40B4-BE49-F238E27FC236}">
                <a16:creationId xmlns:a16="http://schemas.microsoft.com/office/drawing/2014/main" id="{8E50D328-2A65-B4C9-B233-9567E33ECAF6}"/>
              </a:ext>
            </a:extLst>
          </p:cNvPr>
          <p:cNvSpPr/>
          <p:nvPr/>
        </p:nvSpPr>
        <p:spPr>
          <a:xfrm rot="171112">
            <a:off x="6898683" y="4239239"/>
            <a:ext cx="345334" cy="91784"/>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EEC0420D-DA6B-45AA-0FDE-5C6D696AE4A1}"/>
              </a:ext>
            </a:extLst>
          </p:cNvPr>
          <p:cNvCxnSpPr>
            <a:cxnSpLocks/>
          </p:cNvCxnSpPr>
          <p:nvPr/>
        </p:nvCxnSpPr>
        <p:spPr>
          <a:xfrm rot="900000">
            <a:off x="7040613" y="2182912"/>
            <a:ext cx="0" cy="4572000"/>
          </a:xfrm>
          <a:prstGeom prst="line">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D99DED5-5DFD-4308-5CE2-62C71CE4F384}"/>
              </a:ext>
            </a:extLst>
          </p:cNvPr>
          <p:cNvCxnSpPr/>
          <p:nvPr/>
        </p:nvCxnSpPr>
        <p:spPr>
          <a:xfrm>
            <a:off x="6603761" y="1551027"/>
            <a:ext cx="0" cy="45720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91D2426-520C-2777-5DD1-60C94F63C63F}"/>
              </a:ext>
            </a:extLst>
          </p:cNvPr>
          <p:cNvCxnSpPr>
            <a:cxnSpLocks/>
          </p:cNvCxnSpPr>
          <p:nvPr/>
        </p:nvCxnSpPr>
        <p:spPr>
          <a:xfrm rot="1800000" flipH="1">
            <a:off x="7284458" y="3567982"/>
            <a:ext cx="0" cy="2788920"/>
          </a:xfrm>
          <a:prstGeom prst="line">
            <a:avLst/>
          </a:prstGeom>
          <a:ln w="50800">
            <a:solidFill>
              <a:srgbClr val="FF0000"/>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7CB67CA-A61E-004A-BEFD-12A3922FB71B}"/>
              </a:ext>
            </a:extLst>
          </p:cNvPr>
          <p:cNvCxnSpPr>
            <a:cxnSpLocks/>
          </p:cNvCxnSpPr>
          <p:nvPr/>
        </p:nvCxnSpPr>
        <p:spPr>
          <a:xfrm flipH="1" flipV="1">
            <a:off x="6603761" y="2971770"/>
            <a:ext cx="0" cy="3218688"/>
          </a:xfrm>
          <a:prstGeom prst="line">
            <a:avLst/>
          </a:prstGeom>
          <a:ln w="50800">
            <a:solidFill>
              <a:srgbClr val="0070C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9EF4117-5C9B-EB36-79D4-80682DD9A210}"/>
              </a:ext>
            </a:extLst>
          </p:cNvPr>
          <p:cNvCxnSpPr>
            <a:cxnSpLocks/>
          </p:cNvCxnSpPr>
          <p:nvPr/>
        </p:nvCxnSpPr>
        <p:spPr>
          <a:xfrm flipV="1">
            <a:off x="6905513" y="2934729"/>
            <a:ext cx="0" cy="2028316"/>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8AD165C-3EB8-A827-C4CD-5DED321FEA2C}"/>
              </a:ext>
            </a:extLst>
          </p:cNvPr>
          <p:cNvCxnSpPr/>
          <p:nvPr/>
        </p:nvCxnSpPr>
        <p:spPr>
          <a:xfrm flipH="1" flipV="1">
            <a:off x="6603761" y="4961386"/>
            <a:ext cx="301752"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AC33095-7D33-FAA9-1740-CECE24AFC5D2}"/>
              </a:ext>
            </a:extLst>
          </p:cNvPr>
          <p:cNvCxnSpPr>
            <a:cxnSpLocks/>
          </p:cNvCxnSpPr>
          <p:nvPr/>
        </p:nvCxnSpPr>
        <p:spPr>
          <a:xfrm rot="5400000" flipV="1">
            <a:off x="7516710" y="2280933"/>
            <a:ext cx="0" cy="1307592"/>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D64180A-7072-501F-EF44-CCF78E731CFB}"/>
              </a:ext>
            </a:extLst>
          </p:cNvPr>
          <p:cNvSpPr txBox="1"/>
          <p:nvPr/>
        </p:nvSpPr>
        <p:spPr>
          <a:xfrm>
            <a:off x="6213429" y="2871735"/>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B</a:t>
            </a:r>
          </a:p>
        </p:txBody>
      </p:sp>
      <p:sp>
        <p:nvSpPr>
          <p:cNvPr id="46" name="TextBox 45">
            <a:extLst>
              <a:ext uri="{FF2B5EF4-FFF2-40B4-BE49-F238E27FC236}">
                <a16:creationId xmlns:a16="http://schemas.microsoft.com/office/drawing/2014/main" id="{4E2A7AE8-4DEA-DE57-F5E7-5706D10C008D}"/>
              </a:ext>
            </a:extLst>
          </p:cNvPr>
          <p:cNvSpPr txBox="1"/>
          <p:nvPr/>
        </p:nvSpPr>
        <p:spPr>
          <a:xfrm>
            <a:off x="8178915" y="2856134"/>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a:t>
            </a:r>
          </a:p>
        </p:txBody>
      </p:sp>
      <p:cxnSp>
        <p:nvCxnSpPr>
          <p:cNvPr id="48" name="Straight Connector 47">
            <a:extLst>
              <a:ext uri="{FF2B5EF4-FFF2-40B4-BE49-F238E27FC236}">
                <a16:creationId xmlns:a16="http://schemas.microsoft.com/office/drawing/2014/main" id="{6F7DBDA7-E781-C501-5D8F-ED9DD4E6967E}"/>
              </a:ext>
            </a:extLst>
          </p:cNvPr>
          <p:cNvCxnSpPr>
            <a:cxnSpLocks/>
          </p:cNvCxnSpPr>
          <p:nvPr/>
        </p:nvCxnSpPr>
        <p:spPr>
          <a:xfrm flipH="1" flipV="1">
            <a:off x="7729770" y="3587512"/>
            <a:ext cx="251918" cy="157078"/>
          </a:xfrm>
          <a:prstGeom prst="line">
            <a:avLst/>
          </a:prstGeom>
          <a:ln w="508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0A0C304-036C-71F5-0BB8-85D060625E9E}"/>
              </a:ext>
            </a:extLst>
          </p:cNvPr>
          <p:cNvCxnSpPr>
            <a:cxnSpLocks/>
          </p:cNvCxnSpPr>
          <p:nvPr/>
        </p:nvCxnSpPr>
        <p:spPr>
          <a:xfrm rot="18000000" flipH="1">
            <a:off x="7281989" y="2532393"/>
            <a:ext cx="0" cy="1609344"/>
          </a:xfrm>
          <a:prstGeom prst="line">
            <a:avLst/>
          </a:prstGeom>
          <a:ln w="127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D176B23-0185-2522-7FB8-D8764E3F82A7}"/>
              </a:ext>
            </a:extLst>
          </p:cNvPr>
          <p:cNvCxnSpPr>
            <a:cxnSpLocks/>
          </p:cNvCxnSpPr>
          <p:nvPr/>
        </p:nvCxnSpPr>
        <p:spPr>
          <a:xfrm rot="5400000" flipH="1">
            <a:off x="7389794" y="2130057"/>
            <a:ext cx="0" cy="1609344"/>
          </a:xfrm>
          <a:prstGeom prst="line">
            <a:avLst/>
          </a:prstGeom>
          <a:ln w="12700">
            <a:solidFill>
              <a:srgbClr val="0070C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8D91EFF-5FFB-9D53-F46B-F6A1C1F6AAE4}"/>
              </a:ext>
            </a:extLst>
          </p:cNvPr>
          <p:cNvSpPr txBox="1"/>
          <p:nvPr/>
        </p:nvSpPr>
        <p:spPr>
          <a:xfrm>
            <a:off x="8170506" y="2731332"/>
            <a:ext cx="496814" cy="369332"/>
          </a:xfrm>
          <a:prstGeom prst="rect">
            <a:avLst/>
          </a:prstGeom>
          <a:solidFill>
            <a:schemeClr val="bg1"/>
          </a:solidFill>
        </p:spPr>
        <p:txBody>
          <a:bodyPr wrap="square" rtlCol="0">
            <a:spAutoFit/>
          </a:bodyPr>
          <a:lstStyle/>
          <a:p>
            <a:r>
              <a:rPr lang="en-US" b="1" dirty="0">
                <a:latin typeface="Times New Roman" panose="02020603050405020304" pitchFamily="18" charset="0"/>
                <a:cs typeface="Times New Roman" panose="02020603050405020304" pitchFamily="18" charset="0"/>
              </a:rPr>
              <a:t>C</a:t>
            </a:r>
          </a:p>
        </p:txBody>
      </p:sp>
      <p:cxnSp>
        <p:nvCxnSpPr>
          <p:cNvPr id="66" name="Straight Connector 65">
            <a:extLst>
              <a:ext uri="{FF2B5EF4-FFF2-40B4-BE49-F238E27FC236}">
                <a16:creationId xmlns:a16="http://schemas.microsoft.com/office/drawing/2014/main" id="{1B6DABB5-405A-6B43-7A77-99B6FD3D3AE3}"/>
              </a:ext>
            </a:extLst>
          </p:cNvPr>
          <p:cNvCxnSpPr>
            <a:cxnSpLocks/>
          </p:cNvCxnSpPr>
          <p:nvPr/>
        </p:nvCxnSpPr>
        <p:spPr>
          <a:xfrm flipH="1" flipV="1">
            <a:off x="6939821" y="4974653"/>
            <a:ext cx="251918" cy="157078"/>
          </a:xfrm>
          <a:prstGeom prst="line">
            <a:avLst/>
          </a:prstGeom>
          <a:ln w="508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6C81176D-9C02-C44C-53D5-A7961613B159}"/>
              </a:ext>
            </a:extLst>
          </p:cNvPr>
          <p:cNvSpPr txBox="1"/>
          <p:nvPr/>
        </p:nvSpPr>
        <p:spPr>
          <a:xfrm>
            <a:off x="6559886" y="4545832"/>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S</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68" name="TextBox 67">
            <a:extLst>
              <a:ext uri="{FF2B5EF4-FFF2-40B4-BE49-F238E27FC236}">
                <a16:creationId xmlns:a16="http://schemas.microsoft.com/office/drawing/2014/main" id="{A3942D42-155A-6721-5858-B68486D71713}"/>
              </a:ext>
            </a:extLst>
          </p:cNvPr>
          <p:cNvSpPr txBox="1"/>
          <p:nvPr/>
        </p:nvSpPr>
        <p:spPr>
          <a:xfrm rot="1800000">
            <a:off x="6905582" y="4770238"/>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S</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E5A43E70-0DFD-6A2D-C8FA-38ED3628CFF8}"/>
              </a:ext>
            </a:extLst>
          </p:cNvPr>
          <p:cNvCxnSpPr>
            <a:cxnSpLocks/>
          </p:cNvCxnSpPr>
          <p:nvPr/>
        </p:nvCxnSpPr>
        <p:spPr>
          <a:xfrm flipH="1">
            <a:off x="6908016" y="3525049"/>
            <a:ext cx="822539" cy="1425168"/>
          </a:xfrm>
          <a:prstGeom prst="line">
            <a:avLst/>
          </a:prstGeom>
          <a:ln w="508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115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8184819-7B18-CC8F-3D29-913EE6752014}"/>
              </a:ext>
            </a:extLst>
          </p:cNvPr>
          <p:cNvCxnSpPr>
            <a:cxnSpLocks/>
          </p:cNvCxnSpPr>
          <p:nvPr/>
        </p:nvCxnSpPr>
        <p:spPr>
          <a:xfrm rot="1800000">
            <a:off x="7158684" y="2224952"/>
            <a:ext cx="0" cy="4572000"/>
          </a:xfrm>
          <a:prstGeom prst="line">
            <a:avLst/>
          </a:prstGeom>
          <a:ln w="127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40A56E6-C726-44E9-2D11-0AD88DCF9586}"/>
              </a:ext>
            </a:extLst>
          </p:cNvPr>
          <p:cNvSpPr txBox="1"/>
          <p:nvPr/>
        </p:nvSpPr>
        <p:spPr>
          <a:xfrm>
            <a:off x="7027332" y="2804719"/>
            <a:ext cx="759166"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51D54647-7E74-655B-D49B-B0FB8603E0FE}"/>
              </a:ext>
            </a:extLst>
          </p:cNvPr>
          <p:cNvCxnSpPr/>
          <p:nvPr/>
        </p:nvCxnSpPr>
        <p:spPr>
          <a:xfrm>
            <a:off x="6892000" y="2227883"/>
            <a:ext cx="0" cy="45720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FE8A21-D830-4D40-D46D-6720FABB0CC9}"/>
              </a:ext>
            </a:extLst>
          </p:cNvPr>
          <p:cNvCxnSpPr>
            <a:cxnSpLocks/>
          </p:cNvCxnSpPr>
          <p:nvPr/>
        </p:nvCxnSpPr>
        <p:spPr>
          <a:xfrm rot="16200000">
            <a:off x="7349201" y="4505243"/>
            <a:ext cx="0" cy="914400"/>
          </a:xfrm>
          <a:prstGeom prst="line">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4048C1-15C1-1EC3-FA35-469B7836B21A}"/>
              </a:ext>
            </a:extLst>
          </p:cNvPr>
          <p:cNvSpPr txBox="1"/>
          <p:nvPr/>
        </p:nvSpPr>
        <p:spPr>
          <a:xfrm>
            <a:off x="7795041" y="4766410"/>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x</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B8B4BA4-39E6-FCA2-E7CD-61FE50EB0025}"/>
              </a:ext>
            </a:extLst>
          </p:cNvPr>
          <p:cNvSpPr txBox="1"/>
          <p:nvPr/>
        </p:nvSpPr>
        <p:spPr>
          <a:xfrm>
            <a:off x="6050220" y="2971770"/>
            <a:ext cx="664227"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DBFDC8A-311B-5A1A-3933-A5A7C5109EB0}"/>
              </a:ext>
            </a:extLst>
          </p:cNvPr>
          <p:cNvSpPr txBox="1"/>
          <p:nvPr/>
        </p:nvSpPr>
        <p:spPr>
          <a:xfrm>
            <a:off x="6716751" y="1722258"/>
            <a:ext cx="664227" cy="369332"/>
          </a:xfrm>
          <a:prstGeom prst="rect">
            <a:avLst/>
          </a:prstGeom>
          <a:noFill/>
        </p:spPr>
        <p:txBody>
          <a:bodyPr wrap="square" rtlCol="0">
            <a:spAutoFit/>
          </a:bodyPr>
          <a:lstStyle/>
          <a:p>
            <a:r>
              <a:rPr lang="en-US" dirty="0">
                <a:solidFill>
                  <a:schemeClr val="accent1"/>
                </a:solidFill>
                <a:latin typeface="Times New Roman" panose="02020603050405020304" pitchFamily="18" charset="0"/>
                <a:cs typeface="Times New Roman" panose="02020603050405020304" pitchFamily="18" charset="0"/>
              </a:rPr>
              <a:t>c</a:t>
            </a:r>
            <a:r>
              <a:rPr lang="en-US" b="1" dirty="0">
                <a:solidFill>
                  <a:schemeClr val="accent1"/>
                </a:solidFill>
                <a:latin typeface="Times New Roman" panose="02020603050405020304" pitchFamily="18" charset="0"/>
                <a:cs typeface="Times New Roman" panose="02020603050405020304" pitchFamily="18" charset="0"/>
              </a:rPr>
              <a:t>t</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E5235F2-7562-EF66-C5CB-F978359C6FD0}"/>
              </a:ext>
            </a:extLst>
          </p:cNvPr>
          <p:cNvSpPr txBox="1"/>
          <p:nvPr/>
        </p:nvSpPr>
        <p:spPr>
          <a:xfrm rot="16200000">
            <a:off x="6450355" y="2415626"/>
            <a:ext cx="112825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 Timeline</a:t>
            </a:r>
          </a:p>
        </p:txBody>
      </p:sp>
      <p:sp>
        <p:nvSpPr>
          <p:cNvPr id="10" name="Rectangle 9">
            <a:extLst>
              <a:ext uri="{FF2B5EF4-FFF2-40B4-BE49-F238E27FC236}">
                <a16:creationId xmlns:a16="http://schemas.microsoft.com/office/drawing/2014/main" id="{CEEB2689-E2CE-42FA-2DAE-CDF1A3587789}"/>
              </a:ext>
            </a:extLst>
          </p:cNvPr>
          <p:cNvSpPr/>
          <p:nvPr/>
        </p:nvSpPr>
        <p:spPr>
          <a:xfrm rot="1696478">
            <a:off x="7867685" y="3661774"/>
            <a:ext cx="723275" cy="646331"/>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a:t>
            </a:r>
          </a:p>
          <a:p>
            <a:r>
              <a:rPr lang="en-US" i="1" dirty="0">
                <a:latin typeface="Times New Roman" panose="02020603050405020304" pitchFamily="18" charset="0"/>
                <a:cs typeface="Times New Roman" panose="02020603050405020304" pitchFamily="18" charset="0"/>
              </a:rPr>
              <a:t>ct</a:t>
            </a:r>
            <a:r>
              <a:rPr lang="en-US" i="1" baseline="-25000" dirty="0">
                <a:latin typeface="Times New Roman" panose="02020603050405020304" pitchFamily="18" charset="0"/>
                <a:cs typeface="Times New Roman" panose="02020603050405020304" pitchFamily="18" charset="0"/>
              </a:rPr>
              <a:t>0</a:t>
            </a:r>
            <a:r>
              <a:rPr lang="en-US" i="1" dirty="0">
                <a:latin typeface="Times New Roman" panose="02020603050405020304" pitchFamily="18" charset="0"/>
                <a:cs typeface="Times New Roman" panose="02020603050405020304" pitchFamily="18" charset="0"/>
              </a:rPr>
              <a:t>, x</a:t>
            </a:r>
            <a:r>
              <a:rPr lang="en-US" i="1" baseline="-25000" dirty="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F9E8A43-BF43-797E-07DA-A2712255A103}"/>
              </a:ext>
            </a:extLst>
          </p:cNvPr>
          <p:cNvSpPr txBox="1"/>
          <p:nvPr/>
        </p:nvSpPr>
        <p:spPr>
          <a:xfrm rot="18000000">
            <a:off x="7625845" y="2837913"/>
            <a:ext cx="1106141"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0</a:t>
            </a:r>
            <a:r>
              <a:rPr lang="en-US" sz="1200" dirty="0">
                <a:latin typeface="Times New Roman" panose="02020603050405020304" pitchFamily="18" charset="0"/>
                <a:cs typeface="Times New Roman" panose="02020603050405020304" pitchFamily="18" charset="0"/>
              </a:rPr>
              <a:t> timeline</a:t>
            </a:r>
          </a:p>
        </p:txBody>
      </p:sp>
      <p:sp>
        <p:nvSpPr>
          <p:cNvPr id="13" name="TextBox 12">
            <a:extLst>
              <a:ext uri="{FF2B5EF4-FFF2-40B4-BE49-F238E27FC236}">
                <a16:creationId xmlns:a16="http://schemas.microsoft.com/office/drawing/2014/main" id="{9C0D87D7-423D-270E-2879-6FC669A8D633}"/>
              </a:ext>
            </a:extLst>
          </p:cNvPr>
          <p:cNvSpPr txBox="1"/>
          <p:nvPr/>
        </p:nvSpPr>
        <p:spPr>
          <a:xfrm rot="1007262">
            <a:off x="6988873" y="3911782"/>
            <a:ext cx="572144" cy="369332"/>
          </a:xfrm>
          <a:prstGeom prst="rect">
            <a:avLst/>
          </a:prstGeom>
          <a:noFill/>
        </p:spPr>
        <p:txBody>
          <a:bodyPr wrap="square" rtlCol="0">
            <a:spAutoFit/>
          </a:bodyPr>
          <a:lstStyle/>
          <a:p>
            <a:r>
              <a:rPr lang="el-GR" i="1" dirty="0">
                <a:latin typeface="Times New Roman" panose="02020603050405020304" pitchFamily="18" charset="0"/>
                <a:cs typeface="Times New Roman" panose="02020603050405020304" pitchFamily="18" charset="0"/>
              </a:rPr>
              <a:t>β</a:t>
            </a:r>
            <a:endParaRPr lang="en-US" i="1" dirty="0">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CE42F582-87F1-13AD-7B1F-CD5D7CDF3515}"/>
              </a:ext>
            </a:extLst>
          </p:cNvPr>
          <p:cNvCxnSpPr>
            <a:cxnSpLocks/>
          </p:cNvCxnSpPr>
          <p:nvPr/>
        </p:nvCxnSpPr>
        <p:spPr>
          <a:xfrm rot="18000000">
            <a:off x="7301460" y="4738078"/>
            <a:ext cx="0" cy="91440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828013D-901C-D422-E609-35D9F6A18DB9}"/>
              </a:ext>
            </a:extLst>
          </p:cNvPr>
          <p:cNvSpPr txBox="1"/>
          <p:nvPr/>
        </p:nvSpPr>
        <p:spPr>
          <a:xfrm rot="1800000">
            <a:off x="7589620" y="5389783"/>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x</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24137EE-E2BD-84E4-EA65-014F61337BC0}"/>
              </a:ext>
            </a:extLst>
          </p:cNvPr>
          <p:cNvSpPr txBox="1"/>
          <p:nvPr/>
        </p:nvSpPr>
        <p:spPr>
          <a:xfrm rot="1800000">
            <a:off x="8157635" y="2319603"/>
            <a:ext cx="664227"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c</a:t>
            </a:r>
            <a:r>
              <a:rPr lang="en-US" b="1" dirty="0">
                <a:solidFill>
                  <a:srgbClr val="FF0000"/>
                </a:solidFill>
                <a:latin typeface="Times New Roman" panose="02020603050405020304" pitchFamily="18" charset="0"/>
                <a:cs typeface="Times New Roman" panose="02020603050405020304" pitchFamily="18" charset="0"/>
              </a:rPr>
              <a:t>t</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29DE86F-456D-0234-A653-43A21D0F87AA}"/>
              </a:ext>
            </a:extLst>
          </p:cNvPr>
          <p:cNvSpPr txBox="1"/>
          <p:nvPr/>
        </p:nvSpPr>
        <p:spPr>
          <a:xfrm>
            <a:off x="6253613" y="5989012"/>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O</a:t>
            </a:r>
          </a:p>
        </p:txBody>
      </p:sp>
      <p:sp>
        <p:nvSpPr>
          <p:cNvPr id="28" name="Freeform: Shape 27">
            <a:extLst>
              <a:ext uri="{FF2B5EF4-FFF2-40B4-BE49-F238E27FC236}">
                <a16:creationId xmlns:a16="http://schemas.microsoft.com/office/drawing/2014/main" id="{E7D0DA98-93B7-2750-30B4-C73C116C6445}"/>
              </a:ext>
            </a:extLst>
          </p:cNvPr>
          <p:cNvSpPr/>
          <p:nvPr/>
        </p:nvSpPr>
        <p:spPr>
          <a:xfrm rot="171112">
            <a:off x="6898683" y="4239239"/>
            <a:ext cx="345334" cy="91784"/>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Slide Number Placeholder 14">
            <a:extLst>
              <a:ext uri="{FF2B5EF4-FFF2-40B4-BE49-F238E27FC236}">
                <a16:creationId xmlns:a16="http://schemas.microsoft.com/office/drawing/2014/main" id="{D612EC94-AF73-CEFD-31EB-600532FAF2D9}"/>
              </a:ext>
            </a:extLst>
          </p:cNvPr>
          <p:cNvSpPr>
            <a:spLocks noGrp="1"/>
          </p:cNvSpPr>
          <p:nvPr>
            <p:ph type="sldNum" sz="quarter" idx="12"/>
          </p:nvPr>
        </p:nvSpPr>
        <p:spPr>
          <a:xfrm>
            <a:off x="6457950" y="6356351"/>
            <a:ext cx="2057400" cy="365125"/>
          </a:xfrm>
        </p:spPr>
        <p:txBody>
          <a:bodyPr/>
          <a:lstStyle/>
          <a:p>
            <a:fld id="{148C923D-C71C-435D-9174-1991698F01A9}" type="slidenum">
              <a:rPr lang="en-US" smtClean="0"/>
              <a:t>21</a:t>
            </a:fld>
            <a:endParaRPr lang="en-US" dirty="0"/>
          </a:p>
        </p:txBody>
      </p:sp>
      <p:sp>
        <p:nvSpPr>
          <p:cNvPr id="30" name="TextBox 29">
            <a:extLst>
              <a:ext uri="{FF2B5EF4-FFF2-40B4-BE49-F238E27FC236}">
                <a16:creationId xmlns:a16="http://schemas.microsoft.com/office/drawing/2014/main" id="{A45F14C2-4965-655E-FF69-A476D9D44908}"/>
              </a:ext>
            </a:extLst>
          </p:cNvPr>
          <p:cNvSpPr txBox="1"/>
          <p:nvPr/>
        </p:nvSpPr>
        <p:spPr>
          <a:xfrm rot="1800000">
            <a:off x="6682370" y="5119666"/>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S</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7A8B0669-F095-FED6-C695-B16D95A24B10}"/>
              </a:ext>
            </a:extLst>
          </p:cNvPr>
          <p:cNvSpPr txBox="1"/>
          <p:nvPr/>
        </p:nvSpPr>
        <p:spPr>
          <a:xfrm>
            <a:off x="6453664" y="4605384"/>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S</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cxnSp>
        <p:nvCxnSpPr>
          <p:cNvPr id="47" name="Straight Arrow Connector 46">
            <a:extLst>
              <a:ext uri="{FF2B5EF4-FFF2-40B4-BE49-F238E27FC236}">
                <a16:creationId xmlns:a16="http://schemas.microsoft.com/office/drawing/2014/main" id="{5324ED83-5FE5-4D65-4065-FD917EC55F82}"/>
              </a:ext>
            </a:extLst>
          </p:cNvPr>
          <p:cNvCxnSpPr>
            <a:cxnSpLocks/>
          </p:cNvCxnSpPr>
          <p:nvPr/>
        </p:nvCxnSpPr>
        <p:spPr>
          <a:xfrm rot="1800000" flipV="1">
            <a:off x="7634936" y="3720668"/>
            <a:ext cx="301752"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E851384-B8B8-0011-EA5E-B0146FA0AC8E}"/>
              </a:ext>
            </a:extLst>
          </p:cNvPr>
          <p:cNvCxnSpPr>
            <a:cxnSpLocks/>
          </p:cNvCxnSpPr>
          <p:nvPr/>
        </p:nvCxnSpPr>
        <p:spPr>
          <a:xfrm rot="1800000" flipV="1">
            <a:off x="7279893" y="3527439"/>
            <a:ext cx="0" cy="153619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F9FDD77-72AE-24D4-22DA-8DF5FDB87E7C}"/>
              </a:ext>
            </a:extLst>
          </p:cNvPr>
          <p:cNvSpPr/>
          <p:nvPr/>
        </p:nvSpPr>
        <p:spPr>
          <a:xfrm rot="1800000">
            <a:off x="5374082" y="3415663"/>
            <a:ext cx="3072384" cy="307238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0F63FD9-C977-B1F2-3BE1-E66126DD916D}"/>
              </a:ext>
            </a:extLst>
          </p:cNvPr>
          <p:cNvSpPr txBox="1"/>
          <p:nvPr/>
        </p:nvSpPr>
        <p:spPr>
          <a:xfrm>
            <a:off x="6173785" y="3127541"/>
            <a:ext cx="684803" cy="30777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ct</a:t>
            </a:r>
            <a:r>
              <a:rPr lang="en-US" sz="1400" i="1" baseline="-25000" dirty="0">
                <a:latin typeface="Times New Roman" panose="02020603050405020304" pitchFamily="18" charset="0"/>
                <a:cs typeface="Times New Roman" panose="02020603050405020304" pitchFamily="18" charset="0"/>
              </a:rPr>
              <a:t>1</a:t>
            </a:r>
            <a:r>
              <a:rPr lang="en-US" sz="1400" i="1" dirty="0">
                <a:latin typeface="Times New Roman" panose="02020603050405020304" pitchFamily="18" charset="0"/>
                <a:cs typeface="Times New Roman" panose="02020603050405020304" pitchFamily="18" charset="0"/>
              </a:rPr>
              <a:t>=ct</a:t>
            </a:r>
            <a:r>
              <a:rPr lang="en-US" sz="1400" i="1" baseline="-25000" dirty="0">
                <a:latin typeface="Times New Roman" panose="02020603050405020304" pitchFamily="18" charset="0"/>
                <a:cs typeface="Times New Roman" panose="02020603050405020304" pitchFamily="18" charset="0"/>
              </a:rPr>
              <a:t>0</a:t>
            </a:r>
            <a:endParaRPr lang="en-US" sz="1400" dirty="0"/>
          </a:p>
        </p:txBody>
      </p:sp>
      <p:sp>
        <p:nvSpPr>
          <p:cNvPr id="4" name="Content Placeholder 4">
            <a:extLst>
              <a:ext uri="{FF2B5EF4-FFF2-40B4-BE49-F238E27FC236}">
                <a16:creationId xmlns:a16="http://schemas.microsoft.com/office/drawing/2014/main" id="{A6E19216-84F7-8171-A81F-FDC5E5552F08}"/>
              </a:ext>
            </a:extLst>
          </p:cNvPr>
          <p:cNvSpPr txBox="1">
            <a:spLocks/>
          </p:cNvSpPr>
          <p:nvPr/>
        </p:nvSpPr>
        <p:spPr>
          <a:xfrm>
            <a:off x="452740" y="1135831"/>
            <a:ext cx="5648509" cy="33050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Times New Roman" panose="02020603050405020304" pitchFamily="18" charset="0"/>
                <a:cs typeface="Times New Roman" panose="02020603050405020304" pitchFamily="18" charset="0"/>
              </a:rPr>
              <a:t>LOCATE </a:t>
            </a:r>
            <a:r>
              <a:rPr lang="en-US" sz="2200" i="1" dirty="0">
                <a:latin typeface="Times New Roman" panose="02020603050405020304" pitchFamily="18" charset="0"/>
                <a:cs typeface="Times New Roman" panose="02020603050405020304" pitchFamily="18" charset="0"/>
              </a:rPr>
              <a:t>ct</a:t>
            </a:r>
            <a:r>
              <a:rPr lang="en-US" sz="2200" i="1" baseline="-25000" dirty="0">
                <a:latin typeface="Times New Roman" panose="02020603050405020304" pitchFamily="18" charset="0"/>
                <a:cs typeface="Times New Roman" panose="02020603050405020304" pitchFamily="18" charset="0"/>
              </a:rPr>
              <a:t>1</a:t>
            </a:r>
            <a:r>
              <a:rPr lang="en-US" sz="2200" i="1" dirty="0">
                <a:latin typeface="Times New Roman" panose="02020603050405020304" pitchFamily="18" charset="0"/>
                <a:cs typeface="Times New Roman" panose="02020603050405020304" pitchFamily="18" charset="0"/>
              </a:rPr>
              <a:t>=ct</a:t>
            </a:r>
            <a:r>
              <a:rPr lang="en-US" sz="2200" i="1" baseline="-25000" dirty="0">
                <a:latin typeface="Times New Roman" panose="02020603050405020304" pitchFamily="18" charset="0"/>
                <a:cs typeface="Times New Roman" panose="02020603050405020304" pitchFamily="18" charset="0"/>
              </a:rPr>
              <a:t>0</a:t>
            </a:r>
            <a:r>
              <a:rPr lang="en-US" sz="2200" dirty="0">
                <a:latin typeface="Times New Roman" panose="02020603050405020304" pitchFamily="18" charset="0"/>
                <a:cs typeface="Times New Roman" panose="02020603050405020304" pitchFamily="18" charset="0"/>
              </a:rPr>
              <a:t> ON THE S</a:t>
            </a:r>
            <a:r>
              <a:rPr lang="en-US" sz="2200" baseline="-25000" dirty="0">
                <a:latin typeface="Times New Roman" panose="02020603050405020304" pitchFamily="18" charset="0"/>
                <a:cs typeface="Times New Roman" panose="02020603050405020304" pitchFamily="18" charset="0"/>
              </a:rPr>
              <a:t>1 </a:t>
            </a:r>
            <a:r>
              <a:rPr lang="en-US" sz="2200" dirty="0">
                <a:latin typeface="Times New Roman" panose="02020603050405020304" pitchFamily="18" charset="0"/>
                <a:cs typeface="Times New Roman" panose="02020603050405020304" pitchFamily="18" charset="0"/>
              </a:rPr>
              <a:t> TIMELINE</a:t>
            </a:r>
          </a:p>
        </p:txBody>
      </p:sp>
    </p:spTree>
    <p:extLst>
      <p:ext uri="{BB962C8B-B14F-4D97-AF65-F5344CB8AC3E}">
        <p14:creationId xmlns:p14="http://schemas.microsoft.com/office/powerpoint/2010/main" val="852211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8184819-7B18-CC8F-3D29-913EE6752014}"/>
              </a:ext>
            </a:extLst>
          </p:cNvPr>
          <p:cNvCxnSpPr>
            <a:cxnSpLocks/>
          </p:cNvCxnSpPr>
          <p:nvPr/>
        </p:nvCxnSpPr>
        <p:spPr>
          <a:xfrm rot="1800000">
            <a:off x="7158684" y="2224952"/>
            <a:ext cx="0" cy="4572000"/>
          </a:xfrm>
          <a:prstGeom prst="line">
            <a:avLst/>
          </a:prstGeom>
          <a:ln w="127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40A56E6-C726-44E9-2D11-0AD88DCF9586}"/>
              </a:ext>
            </a:extLst>
          </p:cNvPr>
          <p:cNvSpPr txBox="1"/>
          <p:nvPr/>
        </p:nvSpPr>
        <p:spPr>
          <a:xfrm>
            <a:off x="7027332" y="2804719"/>
            <a:ext cx="759166"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51D54647-7E74-655B-D49B-B0FB8603E0FE}"/>
              </a:ext>
            </a:extLst>
          </p:cNvPr>
          <p:cNvCxnSpPr/>
          <p:nvPr/>
        </p:nvCxnSpPr>
        <p:spPr>
          <a:xfrm>
            <a:off x="6892000" y="2227883"/>
            <a:ext cx="0" cy="45720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FE8A21-D830-4D40-D46D-6720FABB0CC9}"/>
              </a:ext>
            </a:extLst>
          </p:cNvPr>
          <p:cNvCxnSpPr>
            <a:cxnSpLocks/>
          </p:cNvCxnSpPr>
          <p:nvPr/>
        </p:nvCxnSpPr>
        <p:spPr>
          <a:xfrm rot="16200000">
            <a:off x="7349201" y="4505243"/>
            <a:ext cx="0" cy="914400"/>
          </a:xfrm>
          <a:prstGeom prst="line">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4048C1-15C1-1EC3-FA35-469B7836B21A}"/>
              </a:ext>
            </a:extLst>
          </p:cNvPr>
          <p:cNvSpPr txBox="1"/>
          <p:nvPr/>
        </p:nvSpPr>
        <p:spPr>
          <a:xfrm>
            <a:off x="7795041" y="4766410"/>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x</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B8B4BA4-39E6-FCA2-E7CD-61FE50EB0025}"/>
              </a:ext>
            </a:extLst>
          </p:cNvPr>
          <p:cNvSpPr txBox="1"/>
          <p:nvPr/>
        </p:nvSpPr>
        <p:spPr>
          <a:xfrm>
            <a:off x="6050220" y="2971770"/>
            <a:ext cx="664227"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DBFDC8A-311B-5A1A-3933-A5A7C5109EB0}"/>
              </a:ext>
            </a:extLst>
          </p:cNvPr>
          <p:cNvSpPr txBox="1"/>
          <p:nvPr/>
        </p:nvSpPr>
        <p:spPr>
          <a:xfrm>
            <a:off x="6716751" y="1722258"/>
            <a:ext cx="664227" cy="369332"/>
          </a:xfrm>
          <a:prstGeom prst="rect">
            <a:avLst/>
          </a:prstGeom>
          <a:noFill/>
        </p:spPr>
        <p:txBody>
          <a:bodyPr wrap="square" rtlCol="0">
            <a:spAutoFit/>
          </a:bodyPr>
          <a:lstStyle/>
          <a:p>
            <a:r>
              <a:rPr lang="en-US" dirty="0">
                <a:solidFill>
                  <a:schemeClr val="accent1"/>
                </a:solidFill>
                <a:latin typeface="Times New Roman" panose="02020603050405020304" pitchFamily="18" charset="0"/>
                <a:cs typeface="Times New Roman" panose="02020603050405020304" pitchFamily="18" charset="0"/>
              </a:rPr>
              <a:t>c</a:t>
            </a:r>
            <a:r>
              <a:rPr lang="en-US" b="1" dirty="0">
                <a:solidFill>
                  <a:schemeClr val="accent1"/>
                </a:solidFill>
                <a:latin typeface="Times New Roman" panose="02020603050405020304" pitchFamily="18" charset="0"/>
                <a:cs typeface="Times New Roman" panose="02020603050405020304" pitchFamily="18" charset="0"/>
              </a:rPr>
              <a:t>t</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E5235F2-7562-EF66-C5CB-F978359C6FD0}"/>
              </a:ext>
            </a:extLst>
          </p:cNvPr>
          <p:cNvSpPr txBox="1"/>
          <p:nvPr/>
        </p:nvSpPr>
        <p:spPr>
          <a:xfrm rot="16200000">
            <a:off x="6450355" y="2415626"/>
            <a:ext cx="112825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 Timeline</a:t>
            </a:r>
          </a:p>
        </p:txBody>
      </p:sp>
      <p:sp>
        <p:nvSpPr>
          <p:cNvPr id="10" name="Rectangle 9">
            <a:extLst>
              <a:ext uri="{FF2B5EF4-FFF2-40B4-BE49-F238E27FC236}">
                <a16:creationId xmlns:a16="http://schemas.microsoft.com/office/drawing/2014/main" id="{CEEB2689-E2CE-42FA-2DAE-CDF1A3587789}"/>
              </a:ext>
            </a:extLst>
          </p:cNvPr>
          <p:cNvSpPr/>
          <p:nvPr/>
        </p:nvSpPr>
        <p:spPr>
          <a:xfrm rot="1696478">
            <a:off x="7867685" y="3661774"/>
            <a:ext cx="723275" cy="646331"/>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a:t>
            </a:r>
          </a:p>
          <a:p>
            <a:r>
              <a:rPr lang="en-US" i="1" dirty="0">
                <a:latin typeface="Times New Roman" panose="02020603050405020304" pitchFamily="18" charset="0"/>
                <a:cs typeface="Times New Roman" panose="02020603050405020304" pitchFamily="18" charset="0"/>
              </a:rPr>
              <a:t>ct</a:t>
            </a:r>
            <a:r>
              <a:rPr lang="en-US" i="1" baseline="-25000" dirty="0">
                <a:latin typeface="Times New Roman" panose="02020603050405020304" pitchFamily="18" charset="0"/>
                <a:cs typeface="Times New Roman" panose="02020603050405020304" pitchFamily="18" charset="0"/>
              </a:rPr>
              <a:t>0</a:t>
            </a:r>
            <a:r>
              <a:rPr lang="en-US" i="1" dirty="0">
                <a:latin typeface="Times New Roman" panose="02020603050405020304" pitchFamily="18" charset="0"/>
                <a:cs typeface="Times New Roman" panose="02020603050405020304" pitchFamily="18" charset="0"/>
              </a:rPr>
              <a:t>, x</a:t>
            </a:r>
            <a:r>
              <a:rPr lang="en-US" i="1" baseline="-25000" dirty="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F9E8A43-BF43-797E-07DA-A2712255A103}"/>
              </a:ext>
            </a:extLst>
          </p:cNvPr>
          <p:cNvSpPr txBox="1"/>
          <p:nvPr/>
        </p:nvSpPr>
        <p:spPr>
          <a:xfrm rot="18000000">
            <a:off x="7625845" y="2837913"/>
            <a:ext cx="1106141"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0</a:t>
            </a:r>
            <a:r>
              <a:rPr lang="en-US" sz="1200" dirty="0">
                <a:latin typeface="Times New Roman" panose="02020603050405020304" pitchFamily="18" charset="0"/>
                <a:cs typeface="Times New Roman" panose="02020603050405020304" pitchFamily="18" charset="0"/>
              </a:rPr>
              <a:t> timeline</a:t>
            </a:r>
          </a:p>
        </p:txBody>
      </p:sp>
      <p:sp>
        <p:nvSpPr>
          <p:cNvPr id="13" name="TextBox 12">
            <a:extLst>
              <a:ext uri="{FF2B5EF4-FFF2-40B4-BE49-F238E27FC236}">
                <a16:creationId xmlns:a16="http://schemas.microsoft.com/office/drawing/2014/main" id="{9C0D87D7-423D-270E-2879-6FC669A8D633}"/>
              </a:ext>
            </a:extLst>
          </p:cNvPr>
          <p:cNvSpPr txBox="1"/>
          <p:nvPr/>
        </p:nvSpPr>
        <p:spPr>
          <a:xfrm rot="1007262">
            <a:off x="6988873" y="3911782"/>
            <a:ext cx="572144" cy="369332"/>
          </a:xfrm>
          <a:prstGeom prst="rect">
            <a:avLst/>
          </a:prstGeom>
          <a:noFill/>
        </p:spPr>
        <p:txBody>
          <a:bodyPr wrap="square" rtlCol="0">
            <a:spAutoFit/>
          </a:bodyPr>
          <a:lstStyle/>
          <a:p>
            <a:r>
              <a:rPr lang="el-GR" i="1" dirty="0">
                <a:latin typeface="Times New Roman" panose="02020603050405020304" pitchFamily="18" charset="0"/>
                <a:cs typeface="Times New Roman" panose="02020603050405020304" pitchFamily="18" charset="0"/>
              </a:rPr>
              <a:t>β</a:t>
            </a:r>
            <a:endParaRPr lang="en-US" i="1" dirty="0">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CE42F582-87F1-13AD-7B1F-CD5D7CDF3515}"/>
              </a:ext>
            </a:extLst>
          </p:cNvPr>
          <p:cNvCxnSpPr>
            <a:cxnSpLocks/>
          </p:cNvCxnSpPr>
          <p:nvPr/>
        </p:nvCxnSpPr>
        <p:spPr>
          <a:xfrm rot="18000000">
            <a:off x="7301460" y="4738078"/>
            <a:ext cx="0" cy="91440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828013D-901C-D422-E609-35D9F6A18DB9}"/>
              </a:ext>
            </a:extLst>
          </p:cNvPr>
          <p:cNvSpPr txBox="1"/>
          <p:nvPr/>
        </p:nvSpPr>
        <p:spPr>
          <a:xfrm rot="1800000">
            <a:off x="7589620" y="5389783"/>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x</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24137EE-E2BD-84E4-EA65-014F61337BC0}"/>
              </a:ext>
            </a:extLst>
          </p:cNvPr>
          <p:cNvSpPr txBox="1"/>
          <p:nvPr/>
        </p:nvSpPr>
        <p:spPr>
          <a:xfrm rot="1800000">
            <a:off x="8157635" y="2319603"/>
            <a:ext cx="664227"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c</a:t>
            </a:r>
            <a:r>
              <a:rPr lang="en-US" b="1" dirty="0">
                <a:solidFill>
                  <a:srgbClr val="FF0000"/>
                </a:solidFill>
                <a:latin typeface="Times New Roman" panose="02020603050405020304" pitchFamily="18" charset="0"/>
                <a:cs typeface="Times New Roman" panose="02020603050405020304" pitchFamily="18" charset="0"/>
              </a:rPr>
              <a:t>t</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29DE86F-456D-0234-A653-43A21D0F87AA}"/>
              </a:ext>
            </a:extLst>
          </p:cNvPr>
          <p:cNvSpPr txBox="1"/>
          <p:nvPr/>
        </p:nvSpPr>
        <p:spPr>
          <a:xfrm>
            <a:off x="6253613" y="5989012"/>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O</a:t>
            </a:r>
          </a:p>
        </p:txBody>
      </p:sp>
      <p:sp>
        <p:nvSpPr>
          <p:cNvPr id="28" name="Freeform: Shape 27">
            <a:extLst>
              <a:ext uri="{FF2B5EF4-FFF2-40B4-BE49-F238E27FC236}">
                <a16:creationId xmlns:a16="http://schemas.microsoft.com/office/drawing/2014/main" id="{E7D0DA98-93B7-2750-30B4-C73C116C6445}"/>
              </a:ext>
            </a:extLst>
          </p:cNvPr>
          <p:cNvSpPr/>
          <p:nvPr/>
        </p:nvSpPr>
        <p:spPr>
          <a:xfrm rot="171112">
            <a:off x="6898683" y="4239239"/>
            <a:ext cx="345334" cy="91784"/>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Slide Number Placeholder 14">
            <a:extLst>
              <a:ext uri="{FF2B5EF4-FFF2-40B4-BE49-F238E27FC236}">
                <a16:creationId xmlns:a16="http://schemas.microsoft.com/office/drawing/2014/main" id="{D612EC94-AF73-CEFD-31EB-600532FAF2D9}"/>
              </a:ext>
            </a:extLst>
          </p:cNvPr>
          <p:cNvSpPr>
            <a:spLocks noGrp="1"/>
          </p:cNvSpPr>
          <p:nvPr>
            <p:ph type="sldNum" sz="quarter" idx="12"/>
          </p:nvPr>
        </p:nvSpPr>
        <p:spPr>
          <a:xfrm>
            <a:off x="6457950" y="6356351"/>
            <a:ext cx="2057400" cy="365125"/>
          </a:xfrm>
        </p:spPr>
        <p:txBody>
          <a:bodyPr/>
          <a:lstStyle/>
          <a:p>
            <a:fld id="{148C923D-C71C-435D-9174-1991698F01A9}" type="slidenum">
              <a:rPr lang="en-US" smtClean="0"/>
              <a:t>22</a:t>
            </a:fld>
            <a:endParaRPr lang="en-US" dirty="0"/>
          </a:p>
        </p:txBody>
      </p:sp>
      <p:sp>
        <p:nvSpPr>
          <p:cNvPr id="30" name="TextBox 29">
            <a:extLst>
              <a:ext uri="{FF2B5EF4-FFF2-40B4-BE49-F238E27FC236}">
                <a16:creationId xmlns:a16="http://schemas.microsoft.com/office/drawing/2014/main" id="{A45F14C2-4965-655E-FF69-A476D9D44908}"/>
              </a:ext>
            </a:extLst>
          </p:cNvPr>
          <p:cNvSpPr txBox="1"/>
          <p:nvPr/>
        </p:nvSpPr>
        <p:spPr>
          <a:xfrm rot="1800000">
            <a:off x="6682370" y="5119666"/>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S</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7A8B0669-F095-FED6-C695-B16D95A24B10}"/>
              </a:ext>
            </a:extLst>
          </p:cNvPr>
          <p:cNvSpPr txBox="1"/>
          <p:nvPr/>
        </p:nvSpPr>
        <p:spPr>
          <a:xfrm>
            <a:off x="6453664" y="4605384"/>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S</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cxnSp>
        <p:nvCxnSpPr>
          <p:cNvPr id="47" name="Straight Arrow Connector 46">
            <a:extLst>
              <a:ext uri="{FF2B5EF4-FFF2-40B4-BE49-F238E27FC236}">
                <a16:creationId xmlns:a16="http://schemas.microsoft.com/office/drawing/2014/main" id="{5324ED83-5FE5-4D65-4065-FD917EC55F82}"/>
              </a:ext>
            </a:extLst>
          </p:cNvPr>
          <p:cNvCxnSpPr>
            <a:cxnSpLocks/>
          </p:cNvCxnSpPr>
          <p:nvPr/>
        </p:nvCxnSpPr>
        <p:spPr>
          <a:xfrm rot="1800000" flipV="1">
            <a:off x="7634936" y="3720668"/>
            <a:ext cx="301752"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E851384-B8B8-0011-EA5E-B0146FA0AC8E}"/>
              </a:ext>
            </a:extLst>
          </p:cNvPr>
          <p:cNvCxnSpPr>
            <a:cxnSpLocks/>
          </p:cNvCxnSpPr>
          <p:nvPr/>
        </p:nvCxnSpPr>
        <p:spPr>
          <a:xfrm rot="1800000" flipV="1">
            <a:off x="7279893" y="3527439"/>
            <a:ext cx="0" cy="153619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F9FDD77-72AE-24D4-22DA-8DF5FDB87E7C}"/>
              </a:ext>
            </a:extLst>
          </p:cNvPr>
          <p:cNvSpPr/>
          <p:nvPr/>
        </p:nvSpPr>
        <p:spPr>
          <a:xfrm rot="1800000">
            <a:off x="5374082" y="3415663"/>
            <a:ext cx="3072384" cy="307238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744E2CE-BDB7-B988-5391-4825D5BD369F}"/>
              </a:ext>
            </a:extLst>
          </p:cNvPr>
          <p:cNvCxnSpPr/>
          <p:nvPr/>
        </p:nvCxnSpPr>
        <p:spPr>
          <a:xfrm>
            <a:off x="6892000" y="3429000"/>
            <a:ext cx="1567268"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7B6876D-3E07-9600-995F-D181AB0CA316}"/>
              </a:ext>
            </a:extLst>
          </p:cNvPr>
          <p:cNvSpPr txBox="1"/>
          <p:nvPr/>
        </p:nvSpPr>
        <p:spPr>
          <a:xfrm>
            <a:off x="6173785" y="3127541"/>
            <a:ext cx="684803" cy="30777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ct</a:t>
            </a:r>
            <a:r>
              <a:rPr lang="en-US" sz="1400" i="1" baseline="-25000" dirty="0">
                <a:latin typeface="Times New Roman" panose="02020603050405020304" pitchFamily="18" charset="0"/>
                <a:cs typeface="Times New Roman" panose="02020603050405020304" pitchFamily="18" charset="0"/>
              </a:rPr>
              <a:t>1</a:t>
            </a:r>
            <a:r>
              <a:rPr lang="en-US" sz="1400" i="1" dirty="0">
                <a:latin typeface="Times New Roman" panose="02020603050405020304" pitchFamily="18" charset="0"/>
                <a:cs typeface="Times New Roman" panose="02020603050405020304" pitchFamily="18" charset="0"/>
              </a:rPr>
              <a:t>=ct</a:t>
            </a:r>
            <a:r>
              <a:rPr lang="en-US" sz="1400" i="1" baseline="-25000" dirty="0">
                <a:latin typeface="Times New Roman" panose="02020603050405020304" pitchFamily="18" charset="0"/>
                <a:cs typeface="Times New Roman" panose="02020603050405020304" pitchFamily="18" charset="0"/>
              </a:rPr>
              <a:t>0</a:t>
            </a:r>
            <a:endParaRPr lang="en-US" sz="1400" dirty="0"/>
          </a:p>
        </p:txBody>
      </p:sp>
      <p:sp>
        <p:nvSpPr>
          <p:cNvPr id="4" name="Content Placeholder 4">
            <a:extLst>
              <a:ext uri="{FF2B5EF4-FFF2-40B4-BE49-F238E27FC236}">
                <a16:creationId xmlns:a16="http://schemas.microsoft.com/office/drawing/2014/main" id="{841F13BF-D6E2-0934-5A41-EA5B0391F492}"/>
              </a:ext>
            </a:extLst>
          </p:cNvPr>
          <p:cNvSpPr txBox="1">
            <a:spLocks/>
          </p:cNvSpPr>
          <p:nvPr/>
        </p:nvSpPr>
        <p:spPr>
          <a:xfrm>
            <a:off x="452740" y="1135831"/>
            <a:ext cx="5648509" cy="33050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Times New Roman" panose="02020603050405020304" pitchFamily="18" charset="0"/>
                <a:cs typeface="Times New Roman" panose="02020603050405020304" pitchFamily="18" charset="0"/>
              </a:rPr>
              <a:t>LOCATE </a:t>
            </a:r>
            <a:r>
              <a:rPr lang="en-US" sz="2200" i="1" dirty="0">
                <a:latin typeface="Times New Roman" panose="02020603050405020304" pitchFamily="18" charset="0"/>
                <a:cs typeface="Times New Roman" panose="02020603050405020304" pitchFamily="18" charset="0"/>
              </a:rPr>
              <a:t>ct</a:t>
            </a:r>
            <a:r>
              <a:rPr lang="en-US" sz="2200" i="1" baseline="-25000" dirty="0">
                <a:latin typeface="Times New Roman" panose="02020603050405020304" pitchFamily="18" charset="0"/>
                <a:cs typeface="Times New Roman" panose="02020603050405020304" pitchFamily="18" charset="0"/>
              </a:rPr>
              <a:t>1</a:t>
            </a:r>
            <a:r>
              <a:rPr lang="en-US" sz="2200" i="1" dirty="0">
                <a:latin typeface="Times New Roman" panose="02020603050405020304" pitchFamily="18" charset="0"/>
                <a:cs typeface="Times New Roman" panose="02020603050405020304" pitchFamily="18" charset="0"/>
              </a:rPr>
              <a:t>=ct</a:t>
            </a:r>
            <a:r>
              <a:rPr lang="en-US" sz="2200" i="1" baseline="-25000" dirty="0">
                <a:latin typeface="Times New Roman" panose="02020603050405020304" pitchFamily="18" charset="0"/>
                <a:cs typeface="Times New Roman" panose="02020603050405020304" pitchFamily="18" charset="0"/>
              </a:rPr>
              <a:t>0</a:t>
            </a:r>
            <a:r>
              <a:rPr lang="en-US" sz="2200" dirty="0">
                <a:latin typeface="Times New Roman" panose="02020603050405020304" pitchFamily="18" charset="0"/>
                <a:cs typeface="Times New Roman" panose="02020603050405020304" pitchFamily="18" charset="0"/>
              </a:rPr>
              <a:t> ON THE S</a:t>
            </a:r>
            <a:r>
              <a:rPr lang="en-US" sz="2200" baseline="-25000" dirty="0">
                <a:latin typeface="Times New Roman" panose="02020603050405020304" pitchFamily="18" charset="0"/>
                <a:cs typeface="Times New Roman" panose="02020603050405020304" pitchFamily="18" charset="0"/>
              </a:rPr>
              <a:t>1 </a:t>
            </a:r>
            <a:r>
              <a:rPr lang="en-US" sz="2200" dirty="0">
                <a:latin typeface="Times New Roman" panose="02020603050405020304" pitchFamily="18" charset="0"/>
                <a:cs typeface="Times New Roman" panose="02020603050405020304" pitchFamily="18" charset="0"/>
              </a:rPr>
              <a:t> TIMELINE</a:t>
            </a:r>
          </a:p>
          <a:p>
            <a:r>
              <a:rPr lang="en-US" sz="2200" dirty="0">
                <a:latin typeface="Times New Roman" panose="02020603050405020304" pitchFamily="18" charset="0"/>
                <a:cs typeface="Times New Roman" panose="02020603050405020304" pitchFamily="18" charset="0"/>
              </a:rPr>
              <a:t>ERECT A TEMPORARY </a:t>
            </a:r>
            <a:r>
              <a:rPr lang="en-US" sz="2200" i="1" dirty="0">
                <a:latin typeface="Times New Roman" panose="02020603050405020304" pitchFamily="18" charset="0"/>
                <a:cs typeface="Times New Roman" panose="02020603050405020304" pitchFamily="18" charset="0"/>
              </a:rPr>
              <a:t>x</a:t>
            </a:r>
            <a:r>
              <a:rPr lang="en-US" sz="2200" i="1" baseline="-25000" dirty="0">
                <a:latin typeface="Times New Roman" panose="02020603050405020304" pitchFamily="18" charset="0"/>
                <a:cs typeface="Times New Roman" panose="02020603050405020304" pitchFamily="18" charset="0"/>
              </a:rPr>
              <a:t>1</a:t>
            </a:r>
            <a:r>
              <a:rPr lang="en-US" sz="2200" baseline="-250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AXIS AT </a:t>
            </a:r>
            <a:r>
              <a:rPr lang="en-US" sz="2200" i="1" dirty="0">
                <a:latin typeface="Times New Roman" panose="02020603050405020304" pitchFamily="18" charset="0"/>
                <a:cs typeface="Times New Roman" panose="02020603050405020304" pitchFamily="18" charset="0"/>
              </a:rPr>
              <a:t>ct</a:t>
            </a:r>
            <a:r>
              <a:rPr lang="en-US" sz="2200" i="1" baseline="-25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77029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8184819-7B18-CC8F-3D29-913EE6752014}"/>
              </a:ext>
            </a:extLst>
          </p:cNvPr>
          <p:cNvCxnSpPr>
            <a:cxnSpLocks/>
          </p:cNvCxnSpPr>
          <p:nvPr/>
        </p:nvCxnSpPr>
        <p:spPr>
          <a:xfrm rot="1800000">
            <a:off x="7158684" y="2224952"/>
            <a:ext cx="0" cy="4572000"/>
          </a:xfrm>
          <a:prstGeom prst="line">
            <a:avLst/>
          </a:prstGeom>
          <a:ln w="127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40A56E6-C726-44E9-2D11-0AD88DCF9586}"/>
              </a:ext>
            </a:extLst>
          </p:cNvPr>
          <p:cNvSpPr txBox="1"/>
          <p:nvPr/>
        </p:nvSpPr>
        <p:spPr>
          <a:xfrm>
            <a:off x="7027332" y="2804719"/>
            <a:ext cx="759166"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51D54647-7E74-655B-D49B-B0FB8603E0FE}"/>
              </a:ext>
            </a:extLst>
          </p:cNvPr>
          <p:cNvCxnSpPr/>
          <p:nvPr/>
        </p:nvCxnSpPr>
        <p:spPr>
          <a:xfrm>
            <a:off x="6892000" y="2227883"/>
            <a:ext cx="0" cy="45720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FE8A21-D830-4D40-D46D-6720FABB0CC9}"/>
              </a:ext>
            </a:extLst>
          </p:cNvPr>
          <p:cNvCxnSpPr>
            <a:cxnSpLocks/>
          </p:cNvCxnSpPr>
          <p:nvPr/>
        </p:nvCxnSpPr>
        <p:spPr>
          <a:xfrm rot="16200000">
            <a:off x="7349201" y="4505243"/>
            <a:ext cx="0" cy="914400"/>
          </a:xfrm>
          <a:prstGeom prst="line">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4048C1-15C1-1EC3-FA35-469B7836B21A}"/>
              </a:ext>
            </a:extLst>
          </p:cNvPr>
          <p:cNvSpPr txBox="1"/>
          <p:nvPr/>
        </p:nvSpPr>
        <p:spPr>
          <a:xfrm>
            <a:off x="7795041" y="4766410"/>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x</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B8B4BA4-39E6-FCA2-E7CD-61FE50EB0025}"/>
              </a:ext>
            </a:extLst>
          </p:cNvPr>
          <p:cNvSpPr txBox="1"/>
          <p:nvPr/>
        </p:nvSpPr>
        <p:spPr>
          <a:xfrm>
            <a:off x="6050220" y="2971770"/>
            <a:ext cx="664227"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DBFDC8A-311B-5A1A-3933-A5A7C5109EB0}"/>
              </a:ext>
            </a:extLst>
          </p:cNvPr>
          <p:cNvSpPr txBox="1"/>
          <p:nvPr/>
        </p:nvSpPr>
        <p:spPr>
          <a:xfrm>
            <a:off x="6716751" y="1722258"/>
            <a:ext cx="664227" cy="369332"/>
          </a:xfrm>
          <a:prstGeom prst="rect">
            <a:avLst/>
          </a:prstGeom>
          <a:noFill/>
        </p:spPr>
        <p:txBody>
          <a:bodyPr wrap="square" rtlCol="0">
            <a:spAutoFit/>
          </a:bodyPr>
          <a:lstStyle/>
          <a:p>
            <a:r>
              <a:rPr lang="en-US" dirty="0">
                <a:solidFill>
                  <a:schemeClr val="accent1"/>
                </a:solidFill>
                <a:latin typeface="Times New Roman" panose="02020603050405020304" pitchFamily="18" charset="0"/>
                <a:cs typeface="Times New Roman" panose="02020603050405020304" pitchFamily="18" charset="0"/>
              </a:rPr>
              <a:t>c</a:t>
            </a:r>
            <a:r>
              <a:rPr lang="en-US" b="1" dirty="0">
                <a:solidFill>
                  <a:schemeClr val="accent1"/>
                </a:solidFill>
                <a:latin typeface="Times New Roman" panose="02020603050405020304" pitchFamily="18" charset="0"/>
                <a:cs typeface="Times New Roman" panose="02020603050405020304" pitchFamily="18" charset="0"/>
              </a:rPr>
              <a:t>t</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E5235F2-7562-EF66-C5CB-F978359C6FD0}"/>
              </a:ext>
            </a:extLst>
          </p:cNvPr>
          <p:cNvSpPr txBox="1"/>
          <p:nvPr/>
        </p:nvSpPr>
        <p:spPr>
          <a:xfrm rot="16200000">
            <a:off x="6450355" y="2415626"/>
            <a:ext cx="112825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 Timeline</a:t>
            </a:r>
          </a:p>
        </p:txBody>
      </p:sp>
      <p:sp>
        <p:nvSpPr>
          <p:cNvPr id="10" name="Rectangle 9">
            <a:extLst>
              <a:ext uri="{FF2B5EF4-FFF2-40B4-BE49-F238E27FC236}">
                <a16:creationId xmlns:a16="http://schemas.microsoft.com/office/drawing/2014/main" id="{CEEB2689-E2CE-42FA-2DAE-CDF1A3587789}"/>
              </a:ext>
            </a:extLst>
          </p:cNvPr>
          <p:cNvSpPr/>
          <p:nvPr/>
        </p:nvSpPr>
        <p:spPr>
          <a:xfrm rot="1696478">
            <a:off x="7867685" y="3661774"/>
            <a:ext cx="723275" cy="646331"/>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a:t>
            </a:r>
          </a:p>
          <a:p>
            <a:r>
              <a:rPr lang="en-US" i="1" dirty="0">
                <a:latin typeface="Times New Roman" panose="02020603050405020304" pitchFamily="18" charset="0"/>
                <a:cs typeface="Times New Roman" panose="02020603050405020304" pitchFamily="18" charset="0"/>
              </a:rPr>
              <a:t>ct</a:t>
            </a:r>
            <a:r>
              <a:rPr lang="en-US" i="1" baseline="-25000" dirty="0">
                <a:latin typeface="Times New Roman" panose="02020603050405020304" pitchFamily="18" charset="0"/>
                <a:cs typeface="Times New Roman" panose="02020603050405020304" pitchFamily="18" charset="0"/>
              </a:rPr>
              <a:t>0</a:t>
            </a:r>
            <a:r>
              <a:rPr lang="en-US" i="1" dirty="0">
                <a:latin typeface="Times New Roman" panose="02020603050405020304" pitchFamily="18" charset="0"/>
                <a:cs typeface="Times New Roman" panose="02020603050405020304" pitchFamily="18" charset="0"/>
              </a:rPr>
              <a:t>, x</a:t>
            </a:r>
            <a:r>
              <a:rPr lang="en-US" i="1" baseline="-25000" dirty="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F9E8A43-BF43-797E-07DA-A2712255A103}"/>
              </a:ext>
            </a:extLst>
          </p:cNvPr>
          <p:cNvSpPr txBox="1"/>
          <p:nvPr/>
        </p:nvSpPr>
        <p:spPr>
          <a:xfrm rot="18000000">
            <a:off x="7625845" y="2837913"/>
            <a:ext cx="1106141"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0</a:t>
            </a:r>
            <a:r>
              <a:rPr lang="en-US" sz="1200" dirty="0">
                <a:latin typeface="Times New Roman" panose="02020603050405020304" pitchFamily="18" charset="0"/>
                <a:cs typeface="Times New Roman" panose="02020603050405020304" pitchFamily="18" charset="0"/>
              </a:rPr>
              <a:t> timeline</a:t>
            </a:r>
          </a:p>
        </p:txBody>
      </p:sp>
      <p:sp>
        <p:nvSpPr>
          <p:cNvPr id="13" name="TextBox 12">
            <a:extLst>
              <a:ext uri="{FF2B5EF4-FFF2-40B4-BE49-F238E27FC236}">
                <a16:creationId xmlns:a16="http://schemas.microsoft.com/office/drawing/2014/main" id="{9C0D87D7-423D-270E-2879-6FC669A8D633}"/>
              </a:ext>
            </a:extLst>
          </p:cNvPr>
          <p:cNvSpPr txBox="1"/>
          <p:nvPr/>
        </p:nvSpPr>
        <p:spPr>
          <a:xfrm rot="1007262">
            <a:off x="6988873" y="3911782"/>
            <a:ext cx="572144" cy="369332"/>
          </a:xfrm>
          <a:prstGeom prst="rect">
            <a:avLst/>
          </a:prstGeom>
          <a:noFill/>
        </p:spPr>
        <p:txBody>
          <a:bodyPr wrap="square" rtlCol="0">
            <a:spAutoFit/>
          </a:bodyPr>
          <a:lstStyle/>
          <a:p>
            <a:r>
              <a:rPr lang="el-GR" i="1" dirty="0">
                <a:latin typeface="Times New Roman" panose="02020603050405020304" pitchFamily="18" charset="0"/>
                <a:cs typeface="Times New Roman" panose="02020603050405020304" pitchFamily="18" charset="0"/>
              </a:rPr>
              <a:t>β</a:t>
            </a:r>
            <a:endParaRPr lang="en-US" i="1" dirty="0">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CE42F582-87F1-13AD-7B1F-CD5D7CDF3515}"/>
              </a:ext>
            </a:extLst>
          </p:cNvPr>
          <p:cNvCxnSpPr>
            <a:cxnSpLocks/>
          </p:cNvCxnSpPr>
          <p:nvPr/>
        </p:nvCxnSpPr>
        <p:spPr>
          <a:xfrm rot="18000000">
            <a:off x="7301460" y="4738078"/>
            <a:ext cx="0" cy="91440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828013D-901C-D422-E609-35D9F6A18DB9}"/>
              </a:ext>
            </a:extLst>
          </p:cNvPr>
          <p:cNvSpPr txBox="1"/>
          <p:nvPr/>
        </p:nvSpPr>
        <p:spPr>
          <a:xfrm rot="1800000">
            <a:off x="7589620" y="5389783"/>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x</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24137EE-E2BD-84E4-EA65-014F61337BC0}"/>
              </a:ext>
            </a:extLst>
          </p:cNvPr>
          <p:cNvSpPr txBox="1"/>
          <p:nvPr/>
        </p:nvSpPr>
        <p:spPr>
          <a:xfrm rot="1800000">
            <a:off x="8157635" y="2319603"/>
            <a:ext cx="664227"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c</a:t>
            </a:r>
            <a:r>
              <a:rPr lang="en-US" b="1" dirty="0">
                <a:solidFill>
                  <a:srgbClr val="FF0000"/>
                </a:solidFill>
                <a:latin typeface="Times New Roman" panose="02020603050405020304" pitchFamily="18" charset="0"/>
                <a:cs typeface="Times New Roman" panose="02020603050405020304" pitchFamily="18" charset="0"/>
              </a:rPr>
              <a:t>t</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29DE86F-456D-0234-A653-43A21D0F87AA}"/>
              </a:ext>
            </a:extLst>
          </p:cNvPr>
          <p:cNvSpPr txBox="1"/>
          <p:nvPr/>
        </p:nvSpPr>
        <p:spPr>
          <a:xfrm>
            <a:off x="6253613" y="5989012"/>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O</a:t>
            </a:r>
          </a:p>
        </p:txBody>
      </p:sp>
      <p:sp>
        <p:nvSpPr>
          <p:cNvPr id="28" name="Freeform: Shape 27">
            <a:extLst>
              <a:ext uri="{FF2B5EF4-FFF2-40B4-BE49-F238E27FC236}">
                <a16:creationId xmlns:a16="http://schemas.microsoft.com/office/drawing/2014/main" id="{E7D0DA98-93B7-2750-30B4-C73C116C6445}"/>
              </a:ext>
            </a:extLst>
          </p:cNvPr>
          <p:cNvSpPr/>
          <p:nvPr/>
        </p:nvSpPr>
        <p:spPr>
          <a:xfrm rot="171112">
            <a:off x="6898683" y="4239239"/>
            <a:ext cx="345334" cy="91784"/>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Slide Number Placeholder 14">
            <a:extLst>
              <a:ext uri="{FF2B5EF4-FFF2-40B4-BE49-F238E27FC236}">
                <a16:creationId xmlns:a16="http://schemas.microsoft.com/office/drawing/2014/main" id="{D612EC94-AF73-CEFD-31EB-600532FAF2D9}"/>
              </a:ext>
            </a:extLst>
          </p:cNvPr>
          <p:cNvSpPr>
            <a:spLocks noGrp="1"/>
          </p:cNvSpPr>
          <p:nvPr>
            <p:ph type="sldNum" sz="quarter" idx="12"/>
          </p:nvPr>
        </p:nvSpPr>
        <p:spPr>
          <a:xfrm>
            <a:off x="6457950" y="6356351"/>
            <a:ext cx="2057400" cy="365125"/>
          </a:xfrm>
        </p:spPr>
        <p:txBody>
          <a:bodyPr/>
          <a:lstStyle/>
          <a:p>
            <a:fld id="{148C923D-C71C-435D-9174-1991698F01A9}" type="slidenum">
              <a:rPr lang="en-US" smtClean="0"/>
              <a:t>23</a:t>
            </a:fld>
            <a:endParaRPr lang="en-US" dirty="0"/>
          </a:p>
        </p:txBody>
      </p:sp>
      <p:sp>
        <p:nvSpPr>
          <p:cNvPr id="30" name="TextBox 29">
            <a:extLst>
              <a:ext uri="{FF2B5EF4-FFF2-40B4-BE49-F238E27FC236}">
                <a16:creationId xmlns:a16="http://schemas.microsoft.com/office/drawing/2014/main" id="{A45F14C2-4965-655E-FF69-A476D9D44908}"/>
              </a:ext>
            </a:extLst>
          </p:cNvPr>
          <p:cNvSpPr txBox="1"/>
          <p:nvPr/>
        </p:nvSpPr>
        <p:spPr>
          <a:xfrm rot="1800000">
            <a:off x="6682370" y="5119666"/>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S</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7A8B0669-F095-FED6-C695-B16D95A24B10}"/>
              </a:ext>
            </a:extLst>
          </p:cNvPr>
          <p:cNvSpPr txBox="1"/>
          <p:nvPr/>
        </p:nvSpPr>
        <p:spPr>
          <a:xfrm>
            <a:off x="6453664" y="4605384"/>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S</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cxnSp>
        <p:nvCxnSpPr>
          <p:cNvPr id="47" name="Straight Arrow Connector 46">
            <a:extLst>
              <a:ext uri="{FF2B5EF4-FFF2-40B4-BE49-F238E27FC236}">
                <a16:creationId xmlns:a16="http://schemas.microsoft.com/office/drawing/2014/main" id="{5324ED83-5FE5-4D65-4065-FD917EC55F82}"/>
              </a:ext>
            </a:extLst>
          </p:cNvPr>
          <p:cNvCxnSpPr>
            <a:cxnSpLocks/>
          </p:cNvCxnSpPr>
          <p:nvPr/>
        </p:nvCxnSpPr>
        <p:spPr>
          <a:xfrm rot="1800000" flipV="1">
            <a:off x="7634936" y="3720668"/>
            <a:ext cx="301752"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E851384-B8B8-0011-EA5E-B0146FA0AC8E}"/>
              </a:ext>
            </a:extLst>
          </p:cNvPr>
          <p:cNvCxnSpPr>
            <a:cxnSpLocks/>
          </p:cNvCxnSpPr>
          <p:nvPr/>
        </p:nvCxnSpPr>
        <p:spPr>
          <a:xfrm rot="1800000" flipV="1">
            <a:off x="7279893" y="3527439"/>
            <a:ext cx="0" cy="153619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F9FDD77-72AE-24D4-22DA-8DF5FDB87E7C}"/>
              </a:ext>
            </a:extLst>
          </p:cNvPr>
          <p:cNvSpPr/>
          <p:nvPr/>
        </p:nvSpPr>
        <p:spPr>
          <a:xfrm rot="1800000">
            <a:off x="5374082" y="3415663"/>
            <a:ext cx="3072384" cy="307238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744E2CE-BDB7-B988-5391-4825D5BD369F}"/>
              </a:ext>
            </a:extLst>
          </p:cNvPr>
          <p:cNvCxnSpPr/>
          <p:nvPr/>
        </p:nvCxnSpPr>
        <p:spPr>
          <a:xfrm>
            <a:off x="6892000" y="3429000"/>
            <a:ext cx="1567268"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7B6876D-3E07-9600-995F-D181AB0CA316}"/>
              </a:ext>
            </a:extLst>
          </p:cNvPr>
          <p:cNvSpPr txBox="1"/>
          <p:nvPr/>
        </p:nvSpPr>
        <p:spPr>
          <a:xfrm>
            <a:off x="6173785" y="3127541"/>
            <a:ext cx="684803" cy="30777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ct</a:t>
            </a:r>
            <a:r>
              <a:rPr lang="en-US" sz="1400" i="1" baseline="-25000" dirty="0">
                <a:latin typeface="Times New Roman" panose="02020603050405020304" pitchFamily="18" charset="0"/>
                <a:cs typeface="Times New Roman" panose="02020603050405020304" pitchFamily="18" charset="0"/>
              </a:rPr>
              <a:t>1</a:t>
            </a:r>
            <a:r>
              <a:rPr lang="en-US" sz="1400" i="1" dirty="0">
                <a:latin typeface="Times New Roman" panose="02020603050405020304" pitchFamily="18" charset="0"/>
                <a:cs typeface="Times New Roman" panose="02020603050405020304" pitchFamily="18" charset="0"/>
              </a:rPr>
              <a:t>=ct</a:t>
            </a:r>
            <a:r>
              <a:rPr lang="en-US" sz="1400" i="1" baseline="-25000" dirty="0">
                <a:latin typeface="Times New Roman" panose="02020603050405020304" pitchFamily="18" charset="0"/>
                <a:cs typeface="Times New Roman" panose="02020603050405020304" pitchFamily="18" charset="0"/>
              </a:rPr>
              <a:t>0</a:t>
            </a:r>
            <a:endParaRPr lang="en-US" sz="1400" dirty="0"/>
          </a:p>
        </p:txBody>
      </p:sp>
      <p:cxnSp>
        <p:nvCxnSpPr>
          <p:cNvPr id="12" name="Straight Connector 11">
            <a:extLst>
              <a:ext uri="{FF2B5EF4-FFF2-40B4-BE49-F238E27FC236}">
                <a16:creationId xmlns:a16="http://schemas.microsoft.com/office/drawing/2014/main" id="{22F0F9A5-3991-D77B-5CBD-2B963972B083}"/>
              </a:ext>
            </a:extLst>
          </p:cNvPr>
          <p:cNvCxnSpPr>
            <a:cxnSpLocks/>
          </p:cNvCxnSpPr>
          <p:nvPr/>
        </p:nvCxnSpPr>
        <p:spPr>
          <a:xfrm rot="1800000" flipV="1">
            <a:off x="8006532" y="3404197"/>
            <a:ext cx="0" cy="4114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Content Placeholder 4">
            <a:extLst>
              <a:ext uri="{FF2B5EF4-FFF2-40B4-BE49-F238E27FC236}">
                <a16:creationId xmlns:a16="http://schemas.microsoft.com/office/drawing/2014/main" id="{AC1038E7-D032-B2F6-8615-0153EB3830B7}"/>
              </a:ext>
            </a:extLst>
          </p:cNvPr>
          <p:cNvSpPr txBox="1">
            <a:spLocks/>
          </p:cNvSpPr>
          <p:nvPr/>
        </p:nvSpPr>
        <p:spPr>
          <a:xfrm>
            <a:off x="452740" y="1135831"/>
            <a:ext cx="5648509" cy="33050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Times New Roman" panose="02020603050405020304" pitchFamily="18" charset="0"/>
                <a:cs typeface="Times New Roman" panose="02020603050405020304" pitchFamily="18" charset="0"/>
              </a:rPr>
              <a:t>LOCATE </a:t>
            </a:r>
            <a:r>
              <a:rPr lang="en-US" sz="2200" i="1" dirty="0">
                <a:latin typeface="Times New Roman" panose="02020603050405020304" pitchFamily="18" charset="0"/>
                <a:cs typeface="Times New Roman" panose="02020603050405020304" pitchFamily="18" charset="0"/>
              </a:rPr>
              <a:t>ct</a:t>
            </a:r>
            <a:r>
              <a:rPr lang="en-US" sz="2200" i="1" baseline="-25000" dirty="0">
                <a:latin typeface="Times New Roman" panose="02020603050405020304" pitchFamily="18" charset="0"/>
                <a:cs typeface="Times New Roman" panose="02020603050405020304" pitchFamily="18" charset="0"/>
              </a:rPr>
              <a:t>1</a:t>
            </a:r>
            <a:r>
              <a:rPr lang="en-US" sz="2200" i="1" dirty="0">
                <a:latin typeface="Times New Roman" panose="02020603050405020304" pitchFamily="18" charset="0"/>
                <a:cs typeface="Times New Roman" panose="02020603050405020304" pitchFamily="18" charset="0"/>
              </a:rPr>
              <a:t>=ct</a:t>
            </a:r>
            <a:r>
              <a:rPr lang="en-US" sz="2200" i="1" baseline="-25000" dirty="0">
                <a:latin typeface="Times New Roman" panose="02020603050405020304" pitchFamily="18" charset="0"/>
                <a:cs typeface="Times New Roman" panose="02020603050405020304" pitchFamily="18" charset="0"/>
              </a:rPr>
              <a:t>0</a:t>
            </a:r>
            <a:r>
              <a:rPr lang="en-US" sz="2200" dirty="0">
                <a:latin typeface="Times New Roman" panose="02020603050405020304" pitchFamily="18" charset="0"/>
                <a:cs typeface="Times New Roman" panose="02020603050405020304" pitchFamily="18" charset="0"/>
              </a:rPr>
              <a:t> ON THE S</a:t>
            </a:r>
            <a:r>
              <a:rPr lang="en-US" sz="2200" baseline="-25000" dirty="0">
                <a:latin typeface="Times New Roman" panose="02020603050405020304" pitchFamily="18" charset="0"/>
                <a:cs typeface="Times New Roman" panose="02020603050405020304" pitchFamily="18" charset="0"/>
              </a:rPr>
              <a:t>1 </a:t>
            </a:r>
            <a:r>
              <a:rPr lang="en-US" sz="2200" dirty="0">
                <a:latin typeface="Times New Roman" panose="02020603050405020304" pitchFamily="18" charset="0"/>
                <a:cs typeface="Times New Roman" panose="02020603050405020304" pitchFamily="18" charset="0"/>
              </a:rPr>
              <a:t> TIMELINE</a:t>
            </a:r>
          </a:p>
          <a:p>
            <a:r>
              <a:rPr lang="en-US" sz="2200" dirty="0">
                <a:latin typeface="Times New Roman" panose="02020603050405020304" pitchFamily="18" charset="0"/>
                <a:cs typeface="Times New Roman" panose="02020603050405020304" pitchFamily="18" charset="0"/>
              </a:rPr>
              <a:t>ERECT A TEMPORARY </a:t>
            </a:r>
            <a:r>
              <a:rPr lang="en-US" sz="2200" i="1" dirty="0">
                <a:latin typeface="Times New Roman" panose="02020603050405020304" pitchFamily="18" charset="0"/>
                <a:cs typeface="Times New Roman" panose="02020603050405020304" pitchFamily="18" charset="0"/>
              </a:rPr>
              <a:t>x</a:t>
            </a:r>
            <a:r>
              <a:rPr lang="en-US" sz="2200" i="1" baseline="-25000" dirty="0">
                <a:latin typeface="Times New Roman" panose="02020603050405020304" pitchFamily="18" charset="0"/>
                <a:cs typeface="Times New Roman" panose="02020603050405020304" pitchFamily="18" charset="0"/>
              </a:rPr>
              <a:t>1</a:t>
            </a:r>
            <a:r>
              <a:rPr lang="en-US" sz="2200" baseline="-250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AXIS AT </a:t>
            </a:r>
            <a:r>
              <a:rPr lang="en-US" sz="2200" i="1" dirty="0">
                <a:latin typeface="Times New Roman" panose="02020603050405020304" pitchFamily="18" charset="0"/>
                <a:cs typeface="Times New Roman" panose="02020603050405020304" pitchFamily="18" charset="0"/>
              </a:rPr>
              <a:t>ct</a:t>
            </a:r>
            <a:r>
              <a:rPr lang="en-US" sz="2200" i="1" baseline="-25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FROM A, PARALLEL TO </a:t>
            </a:r>
            <a:r>
              <a:rPr lang="en-US" sz="2200" i="1" dirty="0">
                <a:latin typeface="Times New Roman" panose="02020603050405020304" pitchFamily="18" charset="0"/>
                <a:cs typeface="Times New Roman" panose="02020603050405020304" pitchFamily="18" charset="0"/>
              </a:rPr>
              <a:t>ct</a:t>
            </a:r>
            <a:r>
              <a:rPr lang="en-US" sz="2200" i="1" baseline="-25000" dirty="0">
                <a:latin typeface="Times New Roman" panose="02020603050405020304" pitchFamily="18" charset="0"/>
                <a:cs typeface="Times New Roman" panose="02020603050405020304" pitchFamily="18" charset="0"/>
              </a:rPr>
              <a:t>0 </a:t>
            </a:r>
            <a:r>
              <a:rPr lang="en-US" sz="2200" dirty="0">
                <a:latin typeface="Times New Roman" panose="02020603050405020304" pitchFamily="18" charset="0"/>
                <a:cs typeface="Times New Roman" panose="02020603050405020304" pitchFamily="18" charset="0"/>
              </a:rPr>
              <a:t>TO INTERCEPT </a:t>
            </a:r>
            <a:r>
              <a:rPr lang="en-US" sz="2200" i="1" dirty="0">
                <a:latin typeface="Times New Roman" panose="02020603050405020304" pitchFamily="18" charset="0"/>
                <a:cs typeface="Times New Roman" panose="02020603050405020304" pitchFamily="18" charset="0"/>
              </a:rPr>
              <a:t>x</a:t>
            </a:r>
            <a:r>
              <a:rPr lang="en-US" sz="2200" i="1" baseline="-25000" dirty="0">
                <a:latin typeface="Times New Roman" panose="02020603050405020304" pitchFamily="18" charset="0"/>
                <a:cs typeface="Times New Roman" panose="02020603050405020304" pitchFamily="18" charset="0"/>
              </a:rPr>
              <a:t>1 </a:t>
            </a:r>
            <a:r>
              <a:rPr lang="en-US" sz="2200" dirty="0">
                <a:latin typeface="Times New Roman" panose="02020603050405020304" pitchFamily="18" charset="0"/>
                <a:cs typeface="Times New Roman" panose="02020603050405020304" pitchFamily="18" charset="0"/>
              </a:rPr>
              <a:t>AXIS</a:t>
            </a:r>
          </a:p>
        </p:txBody>
      </p:sp>
    </p:spTree>
    <p:extLst>
      <p:ext uri="{BB962C8B-B14F-4D97-AF65-F5344CB8AC3E}">
        <p14:creationId xmlns:p14="http://schemas.microsoft.com/office/powerpoint/2010/main" val="568665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8184819-7B18-CC8F-3D29-913EE6752014}"/>
              </a:ext>
            </a:extLst>
          </p:cNvPr>
          <p:cNvCxnSpPr>
            <a:cxnSpLocks/>
          </p:cNvCxnSpPr>
          <p:nvPr/>
        </p:nvCxnSpPr>
        <p:spPr>
          <a:xfrm rot="1800000">
            <a:off x="7158684" y="2224952"/>
            <a:ext cx="0" cy="4572000"/>
          </a:xfrm>
          <a:prstGeom prst="line">
            <a:avLst/>
          </a:prstGeom>
          <a:ln w="127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1BC91EBD-6C9A-E08F-53AF-205C9BB96144}"/>
              </a:ext>
            </a:extLst>
          </p:cNvPr>
          <p:cNvSpPr txBox="1">
            <a:spLocks/>
          </p:cNvSpPr>
          <p:nvPr/>
        </p:nvSpPr>
        <p:spPr>
          <a:xfrm>
            <a:off x="349778" y="2325291"/>
            <a:ext cx="5648509" cy="33050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1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40A56E6-C726-44E9-2D11-0AD88DCF9586}"/>
              </a:ext>
            </a:extLst>
          </p:cNvPr>
          <p:cNvSpPr txBox="1"/>
          <p:nvPr/>
        </p:nvSpPr>
        <p:spPr>
          <a:xfrm>
            <a:off x="7027332" y="2804719"/>
            <a:ext cx="759166"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51D54647-7E74-655B-D49B-B0FB8603E0FE}"/>
              </a:ext>
            </a:extLst>
          </p:cNvPr>
          <p:cNvCxnSpPr/>
          <p:nvPr/>
        </p:nvCxnSpPr>
        <p:spPr>
          <a:xfrm>
            <a:off x="6892000" y="2227883"/>
            <a:ext cx="0" cy="45720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FE8A21-D830-4D40-D46D-6720FABB0CC9}"/>
              </a:ext>
            </a:extLst>
          </p:cNvPr>
          <p:cNvCxnSpPr>
            <a:cxnSpLocks/>
          </p:cNvCxnSpPr>
          <p:nvPr/>
        </p:nvCxnSpPr>
        <p:spPr>
          <a:xfrm rot="16200000">
            <a:off x="7349201" y="4505243"/>
            <a:ext cx="0" cy="914400"/>
          </a:xfrm>
          <a:prstGeom prst="line">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4048C1-15C1-1EC3-FA35-469B7836B21A}"/>
              </a:ext>
            </a:extLst>
          </p:cNvPr>
          <p:cNvSpPr txBox="1"/>
          <p:nvPr/>
        </p:nvSpPr>
        <p:spPr>
          <a:xfrm>
            <a:off x="7795041" y="4766410"/>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x</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B8B4BA4-39E6-FCA2-E7CD-61FE50EB0025}"/>
              </a:ext>
            </a:extLst>
          </p:cNvPr>
          <p:cNvSpPr txBox="1"/>
          <p:nvPr/>
        </p:nvSpPr>
        <p:spPr>
          <a:xfrm>
            <a:off x="6050220" y="2971770"/>
            <a:ext cx="664227"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DBFDC8A-311B-5A1A-3933-A5A7C5109EB0}"/>
              </a:ext>
            </a:extLst>
          </p:cNvPr>
          <p:cNvSpPr txBox="1"/>
          <p:nvPr/>
        </p:nvSpPr>
        <p:spPr>
          <a:xfrm>
            <a:off x="6716751" y="1722258"/>
            <a:ext cx="664227" cy="369332"/>
          </a:xfrm>
          <a:prstGeom prst="rect">
            <a:avLst/>
          </a:prstGeom>
          <a:noFill/>
        </p:spPr>
        <p:txBody>
          <a:bodyPr wrap="square" rtlCol="0">
            <a:spAutoFit/>
          </a:bodyPr>
          <a:lstStyle/>
          <a:p>
            <a:r>
              <a:rPr lang="en-US" dirty="0">
                <a:solidFill>
                  <a:schemeClr val="accent1"/>
                </a:solidFill>
                <a:latin typeface="Times New Roman" panose="02020603050405020304" pitchFamily="18" charset="0"/>
                <a:cs typeface="Times New Roman" panose="02020603050405020304" pitchFamily="18" charset="0"/>
              </a:rPr>
              <a:t>c</a:t>
            </a:r>
            <a:r>
              <a:rPr lang="en-US" b="1" dirty="0">
                <a:solidFill>
                  <a:schemeClr val="accent1"/>
                </a:solidFill>
                <a:latin typeface="Times New Roman" panose="02020603050405020304" pitchFamily="18" charset="0"/>
                <a:cs typeface="Times New Roman" panose="02020603050405020304" pitchFamily="18" charset="0"/>
              </a:rPr>
              <a:t>t</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E5235F2-7562-EF66-C5CB-F978359C6FD0}"/>
              </a:ext>
            </a:extLst>
          </p:cNvPr>
          <p:cNvSpPr txBox="1"/>
          <p:nvPr/>
        </p:nvSpPr>
        <p:spPr>
          <a:xfrm rot="16200000">
            <a:off x="6450355" y="2415626"/>
            <a:ext cx="112825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 Timeline</a:t>
            </a:r>
          </a:p>
        </p:txBody>
      </p:sp>
      <p:sp>
        <p:nvSpPr>
          <p:cNvPr id="10" name="Rectangle 9">
            <a:extLst>
              <a:ext uri="{FF2B5EF4-FFF2-40B4-BE49-F238E27FC236}">
                <a16:creationId xmlns:a16="http://schemas.microsoft.com/office/drawing/2014/main" id="{CEEB2689-E2CE-42FA-2DAE-CDF1A3587789}"/>
              </a:ext>
            </a:extLst>
          </p:cNvPr>
          <p:cNvSpPr/>
          <p:nvPr/>
        </p:nvSpPr>
        <p:spPr>
          <a:xfrm rot="1696478">
            <a:off x="7867685" y="3661774"/>
            <a:ext cx="723275" cy="646331"/>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a:t>
            </a:r>
          </a:p>
          <a:p>
            <a:r>
              <a:rPr lang="en-US" i="1" dirty="0">
                <a:latin typeface="Times New Roman" panose="02020603050405020304" pitchFamily="18" charset="0"/>
                <a:cs typeface="Times New Roman" panose="02020603050405020304" pitchFamily="18" charset="0"/>
              </a:rPr>
              <a:t>ct</a:t>
            </a:r>
            <a:r>
              <a:rPr lang="en-US" i="1" baseline="-25000" dirty="0">
                <a:latin typeface="Times New Roman" panose="02020603050405020304" pitchFamily="18" charset="0"/>
                <a:cs typeface="Times New Roman" panose="02020603050405020304" pitchFamily="18" charset="0"/>
              </a:rPr>
              <a:t>0</a:t>
            </a:r>
            <a:r>
              <a:rPr lang="en-US" i="1" dirty="0">
                <a:latin typeface="Times New Roman" panose="02020603050405020304" pitchFamily="18" charset="0"/>
                <a:cs typeface="Times New Roman" panose="02020603050405020304" pitchFamily="18" charset="0"/>
              </a:rPr>
              <a:t>, x</a:t>
            </a:r>
            <a:r>
              <a:rPr lang="en-US" i="1" baseline="-25000" dirty="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F9E8A43-BF43-797E-07DA-A2712255A103}"/>
              </a:ext>
            </a:extLst>
          </p:cNvPr>
          <p:cNvSpPr txBox="1"/>
          <p:nvPr/>
        </p:nvSpPr>
        <p:spPr>
          <a:xfrm rot="18000000">
            <a:off x="7625845" y="2837913"/>
            <a:ext cx="1106141"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0</a:t>
            </a:r>
            <a:r>
              <a:rPr lang="en-US" sz="1200" dirty="0">
                <a:latin typeface="Times New Roman" panose="02020603050405020304" pitchFamily="18" charset="0"/>
                <a:cs typeface="Times New Roman" panose="02020603050405020304" pitchFamily="18" charset="0"/>
              </a:rPr>
              <a:t> timeline</a:t>
            </a:r>
          </a:p>
        </p:txBody>
      </p:sp>
      <p:sp>
        <p:nvSpPr>
          <p:cNvPr id="13" name="TextBox 12">
            <a:extLst>
              <a:ext uri="{FF2B5EF4-FFF2-40B4-BE49-F238E27FC236}">
                <a16:creationId xmlns:a16="http://schemas.microsoft.com/office/drawing/2014/main" id="{9C0D87D7-423D-270E-2879-6FC669A8D633}"/>
              </a:ext>
            </a:extLst>
          </p:cNvPr>
          <p:cNvSpPr txBox="1"/>
          <p:nvPr/>
        </p:nvSpPr>
        <p:spPr>
          <a:xfrm rot="1007262">
            <a:off x="6988873" y="3911782"/>
            <a:ext cx="572144" cy="369332"/>
          </a:xfrm>
          <a:prstGeom prst="rect">
            <a:avLst/>
          </a:prstGeom>
          <a:noFill/>
        </p:spPr>
        <p:txBody>
          <a:bodyPr wrap="square" rtlCol="0">
            <a:spAutoFit/>
          </a:bodyPr>
          <a:lstStyle/>
          <a:p>
            <a:r>
              <a:rPr lang="el-GR" i="1" dirty="0">
                <a:latin typeface="Times New Roman" panose="02020603050405020304" pitchFamily="18" charset="0"/>
                <a:cs typeface="Times New Roman" panose="02020603050405020304" pitchFamily="18" charset="0"/>
              </a:rPr>
              <a:t>β</a:t>
            </a:r>
            <a:endParaRPr lang="en-US" i="1" dirty="0">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CE42F582-87F1-13AD-7B1F-CD5D7CDF3515}"/>
              </a:ext>
            </a:extLst>
          </p:cNvPr>
          <p:cNvCxnSpPr>
            <a:cxnSpLocks/>
          </p:cNvCxnSpPr>
          <p:nvPr/>
        </p:nvCxnSpPr>
        <p:spPr>
          <a:xfrm rot="18000000">
            <a:off x="7301460" y="4738078"/>
            <a:ext cx="0" cy="91440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828013D-901C-D422-E609-35D9F6A18DB9}"/>
              </a:ext>
            </a:extLst>
          </p:cNvPr>
          <p:cNvSpPr txBox="1"/>
          <p:nvPr/>
        </p:nvSpPr>
        <p:spPr>
          <a:xfrm rot="1800000">
            <a:off x="7589620" y="5389783"/>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x</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24137EE-E2BD-84E4-EA65-014F61337BC0}"/>
              </a:ext>
            </a:extLst>
          </p:cNvPr>
          <p:cNvSpPr txBox="1"/>
          <p:nvPr/>
        </p:nvSpPr>
        <p:spPr>
          <a:xfrm rot="1800000">
            <a:off x="8157635" y="2319603"/>
            <a:ext cx="664227"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c</a:t>
            </a:r>
            <a:r>
              <a:rPr lang="en-US" b="1" dirty="0">
                <a:solidFill>
                  <a:srgbClr val="FF0000"/>
                </a:solidFill>
                <a:latin typeface="Times New Roman" panose="02020603050405020304" pitchFamily="18" charset="0"/>
                <a:cs typeface="Times New Roman" panose="02020603050405020304" pitchFamily="18" charset="0"/>
              </a:rPr>
              <a:t>t</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29DE86F-456D-0234-A653-43A21D0F87AA}"/>
              </a:ext>
            </a:extLst>
          </p:cNvPr>
          <p:cNvSpPr txBox="1"/>
          <p:nvPr/>
        </p:nvSpPr>
        <p:spPr>
          <a:xfrm>
            <a:off x="6253613" y="5989012"/>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O</a:t>
            </a:r>
          </a:p>
        </p:txBody>
      </p:sp>
      <p:sp>
        <p:nvSpPr>
          <p:cNvPr id="28" name="Freeform: Shape 27">
            <a:extLst>
              <a:ext uri="{FF2B5EF4-FFF2-40B4-BE49-F238E27FC236}">
                <a16:creationId xmlns:a16="http://schemas.microsoft.com/office/drawing/2014/main" id="{E7D0DA98-93B7-2750-30B4-C73C116C6445}"/>
              </a:ext>
            </a:extLst>
          </p:cNvPr>
          <p:cNvSpPr/>
          <p:nvPr/>
        </p:nvSpPr>
        <p:spPr>
          <a:xfrm rot="171112">
            <a:off x="6898683" y="4239239"/>
            <a:ext cx="345334" cy="91784"/>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Slide Number Placeholder 14">
            <a:extLst>
              <a:ext uri="{FF2B5EF4-FFF2-40B4-BE49-F238E27FC236}">
                <a16:creationId xmlns:a16="http://schemas.microsoft.com/office/drawing/2014/main" id="{D612EC94-AF73-CEFD-31EB-600532FAF2D9}"/>
              </a:ext>
            </a:extLst>
          </p:cNvPr>
          <p:cNvSpPr>
            <a:spLocks noGrp="1"/>
          </p:cNvSpPr>
          <p:nvPr>
            <p:ph type="sldNum" sz="quarter" idx="12"/>
          </p:nvPr>
        </p:nvSpPr>
        <p:spPr>
          <a:xfrm>
            <a:off x="6457950" y="6356351"/>
            <a:ext cx="2057400" cy="365125"/>
          </a:xfrm>
        </p:spPr>
        <p:txBody>
          <a:bodyPr/>
          <a:lstStyle/>
          <a:p>
            <a:fld id="{148C923D-C71C-435D-9174-1991698F01A9}" type="slidenum">
              <a:rPr lang="en-US" smtClean="0"/>
              <a:t>24</a:t>
            </a:fld>
            <a:endParaRPr lang="en-US" dirty="0"/>
          </a:p>
        </p:txBody>
      </p:sp>
      <p:sp>
        <p:nvSpPr>
          <p:cNvPr id="30" name="TextBox 29">
            <a:extLst>
              <a:ext uri="{FF2B5EF4-FFF2-40B4-BE49-F238E27FC236}">
                <a16:creationId xmlns:a16="http://schemas.microsoft.com/office/drawing/2014/main" id="{A45F14C2-4965-655E-FF69-A476D9D44908}"/>
              </a:ext>
            </a:extLst>
          </p:cNvPr>
          <p:cNvSpPr txBox="1"/>
          <p:nvPr/>
        </p:nvSpPr>
        <p:spPr>
          <a:xfrm rot="1800000">
            <a:off x="6682370" y="5119666"/>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S</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7A8B0669-F095-FED6-C695-B16D95A24B10}"/>
              </a:ext>
            </a:extLst>
          </p:cNvPr>
          <p:cNvSpPr txBox="1"/>
          <p:nvPr/>
        </p:nvSpPr>
        <p:spPr>
          <a:xfrm>
            <a:off x="6453664" y="4605384"/>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S</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8B5B3927-947F-66C5-D090-84E9D7448903}"/>
              </a:ext>
            </a:extLst>
          </p:cNvPr>
          <p:cNvCxnSpPr>
            <a:cxnSpLocks/>
          </p:cNvCxnSpPr>
          <p:nvPr/>
        </p:nvCxnSpPr>
        <p:spPr>
          <a:xfrm flipV="1">
            <a:off x="6905513" y="3006832"/>
            <a:ext cx="0" cy="1956213"/>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324ED83-5FE5-4D65-4065-FD917EC55F82}"/>
              </a:ext>
            </a:extLst>
          </p:cNvPr>
          <p:cNvCxnSpPr>
            <a:cxnSpLocks/>
          </p:cNvCxnSpPr>
          <p:nvPr/>
        </p:nvCxnSpPr>
        <p:spPr>
          <a:xfrm rot="1800000" flipV="1">
            <a:off x="7634936" y="3720668"/>
            <a:ext cx="301752"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E851384-B8B8-0011-EA5E-B0146FA0AC8E}"/>
              </a:ext>
            </a:extLst>
          </p:cNvPr>
          <p:cNvCxnSpPr>
            <a:cxnSpLocks/>
          </p:cNvCxnSpPr>
          <p:nvPr/>
        </p:nvCxnSpPr>
        <p:spPr>
          <a:xfrm rot="1800000" flipV="1">
            <a:off x="7279893" y="3527439"/>
            <a:ext cx="0" cy="153619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F9FDD77-72AE-24D4-22DA-8DF5FDB87E7C}"/>
              </a:ext>
            </a:extLst>
          </p:cNvPr>
          <p:cNvSpPr/>
          <p:nvPr/>
        </p:nvSpPr>
        <p:spPr>
          <a:xfrm rot="1800000">
            <a:off x="5374082" y="3415663"/>
            <a:ext cx="3072384" cy="307238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744E2CE-BDB7-B988-5391-4825D5BD369F}"/>
              </a:ext>
            </a:extLst>
          </p:cNvPr>
          <p:cNvCxnSpPr/>
          <p:nvPr/>
        </p:nvCxnSpPr>
        <p:spPr>
          <a:xfrm>
            <a:off x="6892000" y="3429000"/>
            <a:ext cx="1567268"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7B6876D-3E07-9600-995F-D181AB0CA316}"/>
              </a:ext>
            </a:extLst>
          </p:cNvPr>
          <p:cNvSpPr txBox="1"/>
          <p:nvPr/>
        </p:nvSpPr>
        <p:spPr>
          <a:xfrm>
            <a:off x="6173785" y="3127541"/>
            <a:ext cx="684803" cy="30777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ct</a:t>
            </a:r>
            <a:r>
              <a:rPr lang="en-US" sz="1400" i="1" baseline="-25000" dirty="0">
                <a:latin typeface="Times New Roman" panose="02020603050405020304" pitchFamily="18" charset="0"/>
                <a:cs typeface="Times New Roman" panose="02020603050405020304" pitchFamily="18" charset="0"/>
              </a:rPr>
              <a:t>1</a:t>
            </a:r>
            <a:r>
              <a:rPr lang="en-US" sz="1400" i="1" dirty="0">
                <a:latin typeface="Times New Roman" panose="02020603050405020304" pitchFamily="18" charset="0"/>
                <a:cs typeface="Times New Roman" panose="02020603050405020304" pitchFamily="18" charset="0"/>
              </a:rPr>
              <a:t>=ct</a:t>
            </a:r>
            <a:r>
              <a:rPr lang="en-US" sz="1400" i="1" baseline="-25000" dirty="0">
                <a:latin typeface="Times New Roman" panose="02020603050405020304" pitchFamily="18" charset="0"/>
                <a:cs typeface="Times New Roman" panose="02020603050405020304" pitchFamily="18" charset="0"/>
              </a:rPr>
              <a:t>0</a:t>
            </a:r>
            <a:endParaRPr lang="en-US" sz="1400" dirty="0"/>
          </a:p>
        </p:txBody>
      </p:sp>
      <p:cxnSp>
        <p:nvCxnSpPr>
          <p:cNvPr id="12" name="Straight Connector 11">
            <a:extLst>
              <a:ext uri="{FF2B5EF4-FFF2-40B4-BE49-F238E27FC236}">
                <a16:creationId xmlns:a16="http://schemas.microsoft.com/office/drawing/2014/main" id="{22F0F9A5-3991-D77B-5CBD-2B963972B083}"/>
              </a:ext>
            </a:extLst>
          </p:cNvPr>
          <p:cNvCxnSpPr>
            <a:cxnSpLocks/>
          </p:cNvCxnSpPr>
          <p:nvPr/>
        </p:nvCxnSpPr>
        <p:spPr>
          <a:xfrm rot="1800000" flipV="1">
            <a:off x="8006532" y="3404197"/>
            <a:ext cx="0" cy="4114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794BBC6-E549-9915-75DD-784C9E1397BB}"/>
              </a:ext>
            </a:extLst>
          </p:cNvPr>
          <p:cNvCxnSpPr>
            <a:cxnSpLocks/>
          </p:cNvCxnSpPr>
          <p:nvPr/>
        </p:nvCxnSpPr>
        <p:spPr>
          <a:xfrm flipV="1">
            <a:off x="8107314" y="3055433"/>
            <a:ext cx="0" cy="411480"/>
          </a:xfrm>
          <a:prstGeom prst="line">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FDB2882-F196-B44D-EEB4-427F0C0EF9B8}"/>
              </a:ext>
            </a:extLst>
          </p:cNvPr>
          <p:cNvSpPr txBox="1"/>
          <p:nvPr/>
        </p:nvSpPr>
        <p:spPr>
          <a:xfrm>
            <a:off x="7916475" y="2672982"/>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a:t>
            </a:r>
          </a:p>
        </p:txBody>
      </p:sp>
      <p:cxnSp>
        <p:nvCxnSpPr>
          <p:cNvPr id="26" name="Straight Connector 25">
            <a:extLst>
              <a:ext uri="{FF2B5EF4-FFF2-40B4-BE49-F238E27FC236}">
                <a16:creationId xmlns:a16="http://schemas.microsoft.com/office/drawing/2014/main" id="{99106016-B575-9D08-A5B5-D8732D019958}"/>
              </a:ext>
            </a:extLst>
          </p:cNvPr>
          <p:cNvCxnSpPr>
            <a:cxnSpLocks/>
          </p:cNvCxnSpPr>
          <p:nvPr/>
        </p:nvCxnSpPr>
        <p:spPr>
          <a:xfrm>
            <a:off x="6871351" y="3031106"/>
            <a:ext cx="1232475" cy="9528"/>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4" name="Content Placeholder 4">
            <a:extLst>
              <a:ext uri="{FF2B5EF4-FFF2-40B4-BE49-F238E27FC236}">
                <a16:creationId xmlns:a16="http://schemas.microsoft.com/office/drawing/2014/main" id="{079DF548-BFC9-DDF7-E31A-6D5997B216BE}"/>
              </a:ext>
            </a:extLst>
          </p:cNvPr>
          <p:cNvSpPr txBox="1">
            <a:spLocks/>
          </p:cNvSpPr>
          <p:nvPr/>
        </p:nvSpPr>
        <p:spPr>
          <a:xfrm>
            <a:off x="452740" y="1135831"/>
            <a:ext cx="5768831" cy="33050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Times New Roman" panose="02020603050405020304" pitchFamily="18" charset="0"/>
                <a:cs typeface="Times New Roman" panose="02020603050405020304" pitchFamily="18" charset="0"/>
              </a:rPr>
              <a:t>LOCATE </a:t>
            </a:r>
            <a:r>
              <a:rPr lang="en-US" sz="2200" i="1" dirty="0">
                <a:latin typeface="Times New Roman" panose="02020603050405020304" pitchFamily="18" charset="0"/>
                <a:cs typeface="Times New Roman" panose="02020603050405020304" pitchFamily="18" charset="0"/>
              </a:rPr>
              <a:t>ct</a:t>
            </a:r>
            <a:r>
              <a:rPr lang="en-US" sz="2200" i="1" baseline="-25000" dirty="0">
                <a:latin typeface="Times New Roman" panose="02020603050405020304" pitchFamily="18" charset="0"/>
                <a:cs typeface="Times New Roman" panose="02020603050405020304" pitchFamily="18" charset="0"/>
              </a:rPr>
              <a:t>1</a:t>
            </a:r>
            <a:r>
              <a:rPr lang="en-US" sz="2200" i="1" dirty="0">
                <a:latin typeface="Times New Roman" panose="02020603050405020304" pitchFamily="18" charset="0"/>
                <a:cs typeface="Times New Roman" panose="02020603050405020304" pitchFamily="18" charset="0"/>
              </a:rPr>
              <a:t>=ct</a:t>
            </a:r>
            <a:r>
              <a:rPr lang="en-US" sz="2200" i="1" baseline="-25000" dirty="0">
                <a:latin typeface="Times New Roman" panose="02020603050405020304" pitchFamily="18" charset="0"/>
                <a:cs typeface="Times New Roman" panose="02020603050405020304" pitchFamily="18" charset="0"/>
              </a:rPr>
              <a:t>0</a:t>
            </a:r>
            <a:r>
              <a:rPr lang="en-US" sz="2200" dirty="0">
                <a:latin typeface="Times New Roman" panose="02020603050405020304" pitchFamily="18" charset="0"/>
                <a:cs typeface="Times New Roman" panose="02020603050405020304" pitchFamily="18" charset="0"/>
              </a:rPr>
              <a:t> ON THE S</a:t>
            </a:r>
            <a:r>
              <a:rPr lang="en-US" sz="2200" baseline="-25000" dirty="0">
                <a:latin typeface="Times New Roman" panose="02020603050405020304" pitchFamily="18" charset="0"/>
                <a:cs typeface="Times New Roman" panose="02020603050405020304" pitchFamily="18" charset="0"/>
              </a:rPr>
              <a:t>1 </a:t>
            </a:r>
            <a:r>
              <a:rPr lang="en-US" sz="2200" dirty="0">
                <a:latin typeface="Times New Roman" panose="02020603050405020304" pitchFamily="18" charset="0"/>
                <a:cs typeface="Times New Roman" panose="02020603050405020304" pitchFamily="18" charset="0"/>
              </a:rPr>
              <a:t> TIMELINE</a:t>
            </a:r>
          </a:p>
          <a:p>
            <a:r>
              <a:rPr lang="en-US" sz="2200" dirty="0">
                <a:latin typeface="Times New Roman" panose="02020603050405020304" pitchFamily="18" charset="0"/>
                <a:cs typeface="Times New Roman" panose="02020603050405020304" pitchFamily="18" charset="0"/>
              </a:rPr>
              <a:t>ERECT A TEMPORARY </a:t>
            </a:r>
            <a:r>
              <a:rPr lang="en-US" sz="2200" i="1" dirty="0">
                <a:latin typeface="Times New Roman" panose="02020603050405020304" pitchFamily="18" charset="0"/>
                <a:cs typeface="Times New Roman" panose="02020603050405020304" pitchFamily="18" charset="0"/>
              </a:rPr>
              <a:t>x</a:t>
            </a:r>
            <a:r>
              <a:rPr lang="en-US" sz="2200" i="1" baseline="-25000" dirty="0">
                <a:latin typeface="Times New Roman" panose="02020603050405020304" pitchFamily="18" charset="0"/>
                <a:cs typeface="Times New Roman" panose="02020603050405020304" pitchFamily="18" charset="0"/>
              </a:rPr>
              <a:t>1</a:t>
            </a:r>
            <a:r>
              <a:rPr lang="en-US" sz="2200" baseline="-250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AXIS AT </a:t>
            </a:r>
            <a:r>
              <a:rPr lang="en-US" sz="2200" i="1" dirty="0">
                <a:latin typeface="Times New Roman" panose="02020603050405020304" pitchFamily="18" charset="0"/>
                <a:cs typeface="Times New Roman" panose="02020603050405020304" pitchFamily="18" charset="0"/>
              </a:rPr>
              <a:t>ct</a:t>
            </a:r>
            <a:r>
              <a:rPr lang="en-US" sz="2200" i="1" baseline="-25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FROM A, PARALLEL TO </a:t>
            </a:r>
            <a:r>
              <a:rPr lang="en-US" sz="2200" i="1" dirty="0">
                <a:latin typeface="Times New Roman" panose="02020603050405020304" pitchFamily="18" charset="0"/>
                <a:cs typeface="Times New Roman" panose="02020603050405020304" pitchFamily="18" charset="0"/>
              </a:rPr>
              <a:t>ct</a:t>
            </a:r>
            <a:r>
              <a:rPr lang="en-US" sz="2200" i="1" baseline="-25000" dirty="0">
                <a:latin typeface="Times New Roman" panose="02020603050405020304" pitchFamily="18" charset="0"/>
                <a:cs typeface="Times New Roman" panose="02020603050405020304" pitchFamily="18" charset="0"/>
              </a:rPr>
              <a:t>0 </a:t>
            </a:r>
            <a:r>
              <a:rPr lang="en-US" sz="2200" dirty="0">
                <a:latin typeface="Times New Roman" panose="02020603050405020304" pitchFamily="18" charset="0"/>
                <a:cs typeface="Times New Roman" panose="02020603050405020304" pitchFamily="18" charset="0"/>
              </a:rPr>
              <a:t>TO</a:t>
            </a:r>
            <a:r>
              <a:rPr 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INTERCEPT </a:t>
            </a:r>
            <a:r>
              <a:rPr lang="en-US" sz="2200" i="1" dirty="0">
                <a:latin typeface="Times New Roman" panose="02020603050405020304" pitchFamily="18" charset="0"/>
                <a:cs typeface="Times New Roman" panose="02020603050405020304" pitchFamily="18" charset="0"/>
              </a:rPr>
              <a:t>x</a:t>
            </a:r>
            <a:r>
              <a:rPr lang="en-US" sz="2200" i="1" baseline="-25000" dirty="0">
                <a:latin typeface="Times New Roman" panose="02020603050405020304" pitchFamily="18" charset="0"/>
                <a:cs typeface="Times New Roman" panose="02020603050405020304" pitchFamily="18" charset="0"/>
              </a:rPr>
              <a:t>1 </a:t>
            </a:r>
            <a:r>
              <a:rPr lang="en-US" sz="2200" dirty="0">
                <a:latin typeface="Times New Roman" panose="02020603050405020304" pitchFamily="18" charset="0"/>
                <a:cs typeface="Times New Roman" panose="02020603050405020304" pitchFamily="18" charset="0"/>
              </a:rPr>
              <a:t>AXIS</a:t>
            </a:r>
          </a:p>
          <a:p>
            <a:r>
              <a:rPr lang="en-US" sz="2200" dirty="0">
                <a:latin typeface="Times New Roman" panose="02020603050405020304" pitchFamily="18" charset="0"/>
                <a:cs typeface="Times New Roman" panose="02020603050405020304" pitchFamily="18" charset="0"/>
              </a:rPr>
              <a:t>FROM </a:t>
            </a:r>
            <a:r>
              <a:rPr lang="en-US" sz="2000" i="1" dirty="0">
                <a:latin typeface="Times New Roman" panose="02020603050405020304" pitchFamily="18" charset="0"/>
                <a:cs typeface="Times New Roman" panose="02020603050405020304" pitchFamily="18" charset="0"/>
              </a:rPr>
              <a:t>x</a:t>
            </a:r>
            <a:r>
              <a:rPr lang="en-US" sz="2000" i="1" baseline="-25000" dirty="0">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AXIS AN EQUAL DISTANCE TO LOCATE C, THE LORENTZ TRANSFORM OF A.</a:t>
            </a:r>
            <a:endParaRPr lang="en-US" sz="2100" dirty="0">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3809E780-81C3-C9C2-FE7F-29DA775CE3C9}"/>
              </a:ext>
            </a:extLst>
          </p:cNvPr>
          <p:cNvSpPr/>
          <p:nvPr/>
        </p:nvSpPr>
        <p:spPr>
          <a:xfrm rot="1800000">
            <a:off x="7718944" y="3020914"/>
            <a:ext cx="822960" cy="81814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94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054170-48EE-4FED-5DE9-C4162FA274A4}"/>
              </a:ext>
            </a:extLst>
          </p:cNvPr>
          <p:cNvSpPr>
            <a:spLocks noGrp="1"/>
          </p:cNvSpPr>
          <p:nvPr>
            <p:ph type="sldNum" sz="quarter" idx="12"/>
          </p:nvPr>
        </p:nvSpPr>
        <p:spPr/>
        <p:txBody>
          <a:bodyPr/>
          <a:lstStyle/>
          <a:p>
            <a:fld id="{148C923D-C71C-435D-9174-1991698F01A9}" type="slidenum">
              <a:rPr lang="en-US" smtClean="0"/>
              <a:t>25</a:t>
            </a:fld>
            <a:endParaRPr lang="en-US"/>
          </a:p>
        </p:txBody>
      </p:sp>
      <p:sp>
        <p:nvSpPr>
          <p:cNvPr id="7" name="TextBox 6">
            <a:extLst>
              <a:ext uri="{FF2B5EF4-FFF2-40B4-BE49-F238E27FC236}">
                <a16:creationId xmlns:a16="http://schemas.microsoft.com/office/drawing/2014/main" id="{76DB4471-FA9A-C08F-087E-B7F074C4C1BB}"/>
              </a:ext>
            </a:extLst>
          </p:cNvPr>
          <p:cNvSpPr txBox="1"/>
          <p:nvPr/>
        </p:nvSpPr>
        <p:spPr>
          <a:xfrm>
            <a:off x="1131570" y="2594742"/>
            <a:ext cx="7258050" cy="707886"/>
          </a:xfrm>
          <a:prstGeom prst="rect">
            <a:avLst/>
          </a:prstGeom>
          <a:noFill/>
          <a:effectLst>
            <a:outerShdw blurRad="50800" dist="63500" dir="2700000" algn="tl" rotWithShape="0">
              <a:prstClr val="black">
                <a:alpha val="90000"/>
              </a:prstClr>
            </a:outerShdw>
          </a:effectLst>
        </p:spPr>
        <p:txBody>
          <a:bodyPr wrap="square">
            <a:spAutoFit/>
          </a:bodyPr>
          <a:lstStyle/>
          <a:p>
            <a:pPr algn="ct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Simultaneous Points in S</a:t>
            </a:r>
            <a:r>
              <a:rPr lang="en-US" sz="4000" baseline="-25000" dirty="0">
                <a:solidFill>
                  <a:schemeClr val="bg1"/>
                </a:solidFill>
                <a:latin typeface="Calibri" panose="020F0502020204030204" pitchFamily="34" charset="0"/>
                <a:ea typeface="Calibri" panose="020F0502020204030204" pitchFamily="34" charset="0"/>
                <a:cs typeface="Calibri" panose="020F0502020204030204" pitchFamily="34" charset="0"/>
              </a:rPr>
              <a:t>0</a:t>
            </a:r>
            <a:endParaRPr lang="en-US" sz="1800" dirty="0">
              <a:solidFill>
                <a:schemeClr val="bg1"/>
              </a:solidFill>
              <a:latin typeface="Century Gothic" panose="020B0502020202020204" pitchFamily="34" charset="0"/>
            </a:endParaRPr>
          </a:p>
        </p:txBody>
      </p:sp>
      <p:sp>
        <p:nvSpPr>
          <p:cNvPr id="8" name="TextBox 7">
            <a:extLst>
              <a:ext uri="{FF2B5EF4-FFF2-40B4-BE49-F238E27FC236}">
                <a16:creationId xmlns:a16="http://schemas.microsoft.com/office/drawing/2014/main" id="{FE347999-1127-A863-5E28-DA011ED658A3}"/>
              </a:ext>
            </a:extLst>
          </p:cNvPr>
          <p:cNvSpPr txBox="1"/>
          <p:nvPr/>
        </p:nvSpPr>
        <p:spPr>
          <a:xfrm>
            <a:off x="2933099" y="5708878"/>
            <a:ext cx="3781586" cy="646331"/>
          </a:xfrm>
          <a:prstGeom prst="rect">
            <a:avLst/>
          </a:prstGeom>
          <a:noFill/>
        </p:spPr>
        <p:txBody>
          <a:bodyPr wrap="square" rtlCol="0">
            <a:spAutoFit/>
          </a:bodyPr>
          <a:lstStyle/>
          <a:p>
            <a:pPr algn="ctr"/>
            <a:r>
              <a:rPr lang="en-US" dirty="0">
                <a:solidFill>
                  <a:schemeClr val="bg1"/>
                </a:solidFill>
              </a:rPr>
              <a:t>www.Lewis-McIntyre.com/light-beam</a:t>
            </a:r>
          </a:p>
          <a:p>
            <a:pPr algn="ctr"/>
            <a:r>
              <a:rPr lang="en-US" dirty="0">
                <a:solidFill>
                  <a:schemeClr val="bg1"/>
                </a:solidFill>
              </a:rPr>
              <a:t>mcintyrel@verizon.net</a:t>
            </a:r>
          </a:p>
        </p:txBody>
      </p:sp>
      <p:pic>
        <p:nvPicPr>
          <p:cNvPr id="6" name="Picture 5">
            <a:extLst>
              <a:ext uri="{FF2B5EF4-FFF2-40B4-BE49-F238E27FC236}">
                <a16:creationId xmlns:a16="http://schemas.microsoft.com/office/drawing/2014/main" id="{DF52301A-7840-45AD-85D3-EAAD4C7E5E03}"/>
              </a:ext>
            </a:extLst>
          </p:cNvPr>
          <p:cNvPicPr>
            <a:picLocks noChangeAspect="1"/>
          </p:cNvPicPr>
          <p:nvPr/>
        </p:nvPicPr>
        <p:blipFill>
          <a:blip r:embed="rId3"/>
          <a:stretch>
            <a:fillRect/>
          </a:stretch>
        </p:blipFill>
        <p:spPr>
          <a:xfrm>
            <a:off x="556011" y="4064860"/>
            <a:ext cx="1443198" cy="2474053"/>
          </a:xfrm>
          <a:prstGeom prst="rect">
            <a:avLst/>
          </a:prstGeom>
        </p:spPr>
      </p:pic>
      <p:grpSp>
        <p:nvGrpSpPr>
          <p:cNvPr id="4" name="Group 3">
            <a:extLst>
              <a:ext uri="{FF2B5EF4-FFF2-40B4-BE49-F238E27FC236}">
                <a16:creationId xmlns:a16="http://schemas.microsoft.com/office/drawing/2014/main" id="{D685BB53-2F79-5E30-0F15-2DE19BD4992D}"/>
              </a:ext>
            </a:extLst>
          </p:cNvPr>
          <p:cNvGrpSpPr/>
          <p:nvPr/>
        </p:nvGrpSpPr>
        <p:grpSpPr>
          <a:xfrm>
            <a:off x="7481186" y="4964686"/>
            <a:ext cx="897610" cy="1453803"/>
            <a:chOff x="738390" y="3465632"/>
            <a:chExt cx="1849739" cy="2995906"/>
          </a:xfrm>
        </p:grpSpPr>
        <p:cxnSp>
          <p:nvCxnSpPr>
            <p:cNvPr id="5" name="Straight Connector 4">
              <a:extLst>
                <a:ext uri="{FF2B5EF4-FFF2-40B4-BE49-F238E27FC236}">
                  <a16:creationId xmlns:a16="http://schemas.microsoft.com/office/drawing/2014/main" id="{490CC5D6-4DB3-1A02-8D8A-7213B76E042C}"/>
                </a:ext>
              </a:extLst>
            </p:cNvPr>
            <p:cNvCxnSpPr>
              <a:cxnSpLocks/>
            </p:cNvCxnSpPr>
            <p:nvPr/>
          </p:nvCxnSpPr>
          <p:spPr>
            <a:xfrm flipV="1">
              <a:off x="1648843" y="4415649"/>
              <a:ext cx="911948" cy="89360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7AF985-52D1-526E-891E-51DA0602FF81}"/>
                </a:ext>
              </a:extLst>
            </p:cNvPr>
            <p:cNvCxnSpPr>
              <a:cxnSpLocks/>
            </p:cNvCxnSpPr>
            <p:nvPr/>
          </p:nvCxnSpPr>
          <p:spPr>
            <a:xfrm flipH="1">
              <a:off x="1644396" y="4369558"/>
              <a:ext cx="932224" cy="1857849"/>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82EB935E-985E-AA3B-427D-2319B627B712}"/>
                </a:ext>
              </a:extLst>
            </p:cNvPr>
            <p:cNvGrpSpPr/>
            <p:nvPr/>
          </p:nvGrpSpPr>
          <p:grpSpPr>
            <a:xfrm>
              <a:off x="738390" y="3465632"/>
              <a:ext cx="1828803" cy="2747289"/>
              <a:chOff x="5977598" y="2223794"/>
              <a:chExt cx="1828803" cy="2747289"/>
            </a:xfrm>
          </p:grpSpPr>
          <p:sp>
            <p:nvSpPr>
              <p:cNvPr id="16" name="Oval 15">
                <a:extLst>
                  <a:ext uri="{FF2B5EF4-FFF2-40B4-BE49-F238E27FC236}">
                    <a16:creationId xmlns:a16="http://schemas.microsoft.com/office/drawing/2014/main" id="{71988699-2489-F240-F03D-2A07F89F1156}"/>
                  </a:ext>
                </a:extLst>
              </p:cNvPr>
              <p:cNvSpPr/>
              <p:nvPr/>
            </p:nvSpPr>
            <p:spPr>
              <a:xfrm>
                <a:off x="5977598" y="2223794"/>
                <a:ext cx="1828800" cy="1828800"/>
              </a:xfrm>
              <a:prstGeom prst="ellipse">
                <a:avLst/>
              </a:prstGeom>
              <a:noFill/>
              <a:ln w="28575">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C8243276-68A9-4112-7439-15D37F370DA8}"/>
                  </a:ext>
                </a:extLst>
              </p:cNvPr>
              <p:cNvGrpSpPr/>
              <p:nvPr/>
            </p:nvGrpSpPr>
            <p:grpSpPr>
              <a:xfrm>
                <a:off x="6890035" y="2227883"/>
                <a:ext cx="916366" cy="2743200"/>
                <a:chOff x="4570035" y="2208361"/>
                <a:chExt cx="916366" cy="2743200"/>
              </a:xfrm>
            </p:grpSpPr>
            <p:cxnSp>
              <p:nvCxnSpPr>
                <p:cNvPr id="21" name="Straight Connector 20">
                  <a:extLst>
                    <a:ext uri="{FF2B5EF4-FFF2-40B4-BE49-F238E27FC236}">
                      <a16:creationId xmlns:a16="http://schemas.microsoft.com/office/drawing/2014/main" id="{717E36E6-0C74-0B87-A483-EB65F5ACC306}"/>
                    </a:ext>
                  </a:extLst>
                </p:cNvPr>
                <p:cNvCxnSpPr/>
                <p:nvPr/>
              </p:nvCxnSpPr>
              <p:spPr>
                <a:xfrm>
                  <a:off x="4572000" y="2208361"/>
                  <a:ext cx="0" cy="27432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B38210B-887F-77E7-0C04-B61B96EE4CF6}"/>
                    </a:ext>
                  </a:extLst>
                </p:cNvPr>
                <p:cNvCxnSpPr>
                  <a:cxnSpLocks/>
                </p:cNvCxnSpPr>
                <p:nvPr/>
              </p:nvCxnSpPr>
              <p:spPr>
                <a:xfrm rot="16200000">
                  <a:off x="5029201" y="4485721"/>
                  <a:ext cx="0" cy="914400"/>
                </a:xfrm>
                <a:prstGeom prst="line">
                  <a:avLst/>
                </a:prstGeom>
                <a:ln w="254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23DB59E-6698-E824-8132-A9E1BBF3BC56}"/>
                    </a:ext>
                  </a:extLst>
                </p:cNvPr>
                <p:cNvCxnSpPr>
                  <a:cxnSpLocks/>
                </p:cNvCxnSpPr>
                <p:nvPr/>
              </p:nvCxnSpPr>
              <p:spPr>
                <a:xfrm rot="16200000">
                  <a:off x="5027235" y="2665818"/>
                  <a:ext cx="0" cy="91440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2CF27930-246A-7FC8-F428-5E4CC92BB684}"/>
                  </a:ext>
                </a:extLst>
              </p:cNvPr>
              <p:cNvCxnSpPr>
                <a:cxnSpLocks/>
              </p:cNvCxnSpPr>
              <p:nvPr/>
            </p:nvCxnSpPr>
            <p:spPr>
              <a:xfrm rot="18000000">
                <a:off x="7300335" y="2910584"/>
                <a:ext cx="0" cy="9144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19400BC-222F-06DF-470D-24E624771D92}"/>
                  </a:ext>
                </a:extLst>
              </p:cNvPr>
              <p:cNvSpPr/>
              <p:nvPr/>
            </p:nvSpPr>
            <p:spPr>
              <a:xfrm rot="-3600000">
                <a:off x="7468814" y="3528240"/>
                <a:ext cx="182880" cy="182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E7A3210-AE83-3802-EC24-B18A4BD677C0}"/>
                  </a:ext>
                </a:extLst>
              </p:cNvPr>
              <p:cNvSpPr txBox="1"/>
              <p:nvPr/>
            </p:nvSpPr>
            <p:spPr>
              <a:xfrm rot="1007262">
                <a:off x="7138806" y="3409190"/>
                <a:ext cx="323057" cy="246221"/>
              </a:xfrm>
              <a:prstGeom prst="rect">
                <a:avLst/>
              </a:prstGeom>
              <a:noFill/>
            </p:spPr>
            <p:txBody>
              <a:bodyPr wrap="square" rtlCol="0">
                <a:spAutoFit/>
              </a:bodyPr>
              <a:lstStyle/>
              <a:p>
                <a:r>
                  <a:rPr lang="el-GR" sz="1000" dirty="0">
                    <a:solidFill>
                      <a:srgbClr val="FFC000"/>
                    </a:solidFill>
                  </a:rPr>
                  <a:t>β</a:t>
                </a:r>
                <a:endParaRPr lang="en-US" sz="1000" dirty="0">
                  <a:solidFill>
                    <a:srgbClr val="FFC000"/>
                  </a:solidFill>
                </a:endParaRPr>
              </a:p>
            </p:txBody>
          </p:sp>
        </p:grpSp>
        <p:cxnSp>
          <p:nvCxnSpPr>
            <p:cNvPr id="11" name="Straight Connector 10">
              <a:extLst>
                <a:ext uri="{FF2B5EF4-FFF2-40B4-BE49-F238E27FC236}">
                  <a16:creationId xmlns:a16="http://schemas.microsoft.com/office/drawing/2014/main" id="{220EAFF9-99F2-72AB-1F1B-1C2C40BECB4F}"/>
                </a:ext>
              </a:extLst>
            </p:cNvPr>
            <p:cNvCxnSpPr>
              <a:cxnSpLocks/>
              <a:stCxn id="16" idx="0"/>
            </p:cNvCxnSpPr>
            <p:nvPr/>
          </p:nvCxnSpPr>
          <p:spPr>
            <a:xfrm flipH="1">
              <a:off x="1644896" y="3465632"/>
              <a:ext cx="7894" cy="2777231"/>
            </a:xfrm>
            <a:prstGeom prst="line">
              <a:avLst/>
            </a:prstGeom>
            <a:ln w="25400">
              <a:solidFill>
                <a:srgbClr val="92D05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6084FF-5BD7-3323-4A5E-1A7B00C62BA0}"/>
                </a:ext>
              </a:extLst>
            </p:cNvPr>
            <p:cNvCxnSpPr>
              <a:cxnSpLocks/>
            </p:cNvCxnSpPr>
            <p:nvPr/>
          </p:nvCxnSpPr>
          <p:spPr>
            <a:xfrm rot="18000000">
              <a:off x="2028834" y="6004338"/>
              <a:ext cx="0" cy="914400"/>
            </a:xfrm>
            <a:prstGeom prst="line">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A563E3-82D8-298E-ABBE-DF8C9C2C0508}"/>
                </a:ext>
              </a:extLst>
            </p:cNvPr>
            <p:cNvCxnSpPr>
              <a:cxnSpLocks/>
            </p:cNvCxnSpPr>
            <p:nvPr/>
          </p:nvCxnSpPr>
          <p:spPr>
            <a:xfrm>
              <a:off x="1676181" y="3489619"/>
              <a:ext cx="911948" cy="89360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C34939C6-EFDD-B22F-3828-7CACB4E22F9A}"/>
                </a:ext>
              </a:extLst>
            </p:cNvPr>
            <p:cNvSpPr/>
            <p:nvPr/>
          </p:nvSpPr>
          <p:spPr>
            <a:xfrm rot="171112">
              <a:off x="1627052" y="4618255"/>
              <a:ext cx="810191" cy="215335"/>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A42E614B-938A-6F5E-52EA-6C29386F60DD}"/>
                </a:ext>
              </a:extLst>
            </p:cNvPr>
            <p:cNvCxnSpPr>
              <a:cxnSpLocks/>
            </p:cNvCxnSpPr>
            <p:nvPr/>
          </p:nvCxnSpPr>
          <p:spPr>
            <a:xfrm rot="1800000">
              <a:off x="2331498" y="3660547"/>
              <a:ext cx="0" cy="2743200"/>
            </a:xfrm>
            <a:prstGeom prst="line">
              <a:avLst/>
            </a:prstGeom>
            <a:ln w="25400">
              <a:solidFill>
                <a:srgbClr val="FFC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3423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8184819-7B18-CC8F-3D29-913EE6752014}"/>
              </a:ext>
            </a:extLst>
          </p:cNvPr>
          <p:cNvCxnSpPr>
            <a:cxnSpLocks/>
          </p:cNvCxnSpPr>
          <p:nvPr/>
        </p:nvCxnSpPr>
        <p:spPr>
          <a:xfrm rot="1800000">
            <a:off x="7158684" y="2224952"/>
            <a:ext cx="0" cy="4572000"/>
          </a:xfrm>
          <a:prstGeom prst="line">
            <a:avLst/>
          </a:prstGeom>
          <a:ln w="127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1BC91EBD-6C9A-E08F-53AF-205C9BB96144}"/>
              </a:ext>
            </a:extLst>
          </p:cNvPr>
          <p:cNvSpPr txBox="1">
            <a:spLocks/>
          </p:cNvSpPr>
          <p:nvPr/>
        </p:nvSpPr>
        <p:spPr>
          <a:xfrm>
            <a:off x="349777" y="2325291"/>
            <a:ext cx="6162936" cy="33050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latin typeface="Times New Roman" panose="02020603050405020304" pitchFamily="18" charset="0"/>
                <a:cs typeface="Times New Roman" panose="02020603050405020304" pitchFamily="18" charset="0"/>
              </a:rPr>
              <a:t>MULTIPLE MEASUREMENTS A</a:t>
            </a:r>
            <a:r>
              <a:rPr lang="en-US" sz="2200" baseline="-25000">
                <a:latin typeface="Times New Roman" panose="02020603050405020304" pitchFamily="18" charset="0"/>
                <a:cs typeface="Times New Roman" panose="02020603050405020304" pitchFamily="18" charset="0"/>
              </a:rPr>
              <a:t>1</a:t>
            </a:r>
            <a:r>
              <a:rPr lang="en-US" sz="2200">
                <a:latin typeface="Times New Roman" panose="02020603050405020304" pitchFamily="18" charset="0"/>
                <a:cs typeface="Times New Roman" panose="02020603050405020304" pitchFamily="18" charset="0"/>
              </a:rPr>
              <a:t>-A</a:t>
            </a:r>
            <a:r>
              <a:rPr lang="en-US" sz="2200" baseline="-25000">
                <a:latin typeface="Times New Roman" panose="02020603050405020304" pitchFamily="18" charset="0"/>
                <a:cs typeface="Times New Roman" panose="02020603050405020304" pitchFamily="18" charset="0"/>
              </a:rPr>
              <a:t>3</a:t>
            </a:r>
            <a:r>
              <a:rPr lang="en-US" sz="220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SIMULTANEOUS IN S</a:t>
            </a:r>
            <a:r>
              <a:rPr lang="en-US" sz="2200" baseline="-25000" dirty="0">
                <a:latin typeface="Times New Roman" panose="02020603050405020304" pitchFamily="18" charset="0"/>
                <a:cs typeface="Times New Roman" panose="02020603050405020304" pitchFamily="18" charset="0"/>
              </a:rPr>
              <a:t>0 </a:t>
            </a:r>
            <a:r>
              <a:rPr lang="en-US" sz="2200" dirty="0">
                <a:latin typeface="Times New Roman" panose="02020603050405020304" pitchFamily="18" charset="0"/>
                <a:cs typeface="Times New Roman" panose="02020603050405020304" pitchFamily="18" charset="0"/>
              </a:rPr>
              <a:t>…</a:t>
            </a:r>
            <a:endParaRPr lang="en-US" sz="21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40A56E6-C726-44E9-2D11-0AD88DCF9586}"/>
              </a:ext>
            </a:extLst>
          </p:cNvPr>
          <p:cNvSpPr txBox="1"/>
          <p:nvPr/>
        </p:nvSpPr>
        <p:spPr>
          <a:xfrm>
            <a:off x="7027332" y="2804719"/>
            <a:ext cx="759166"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51D54647-7E74-655B-D49B-B0FB8603E0FE}"/>
              </a:ext>
            </a:extLst>
          </p:cNvPr>
          <p:cNvCxnSpPr/>
          <p:nvPr/>
        </p:nvCxnSpPr>
        <p:spPr>
          <a:xfrm>
            <a:off x="6892000" y="2227883"/>
            <a:ext cx="0" cy="45720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FE8A21-D830-4D40-D46D-6720FABB0CC9}"/>
              </a:ext>
            </a:extLst>
          </p:cNvPr>
          <p:cNvCxnSpPr>
            <a:cxnSpLocks/>
          </p:cNvCxnSpPr>
          <p:nvPr/>
        </p:nvCxnSpPr>
        <p:spPr>
          <a:xfrm rot="16200000">
            <a:off x="7349201" y="4505243"/>
            <a:ext cx="0" cy="914400"/>
          </a:xfrm>
          <a:prstGeom prst="line">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4048C1-15C1-1EC3-FA35-469B7836B21A}"/>
              </a:ext>
            </a:extLst>
          </p:cNvPr>
          <p:cNvSpPr txBox="1"/>
          <p:nvPr/>
        </p:nvSpPr>
        <p:spPr>
          <a:xfrm>
            <a:off x="7795041" y="4766410"/>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x</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B8B4BA4-39E6-FCA2-E7CD-61FE50EB0025}"/>
              </a:ext>
            </a:extLst>
          </p:cNvPr>
          <p:cNvSpPr txBox="1"/>
          <p:nvPr/>
        </p:nvSpPr>
        <p:spPr>
          <a:xfrm>
            <a:off x="6050220" y="2971770"/>
            <a:ext cx="664227"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DBFDC8A-311B-5A1A-3933-A5A7C5109EB0}"/>
              </a:ext>
            </a:extLst>
          </p:cNvPr>
          <p:cNvSpPr txBox="1"/>
          <p:nvPr/>
        </p:nvSpPr>
        <p:spPr>
          <a:xfrm>
            <a:off x="6716751" y="1722258"/>
            <a:ext cx="664227" cy="369332"/>
          </a:xfrm>
          <a:prstGeom prst="rect">
            <a:avLst/>
          </a:prstGeom>
          <a:noFill/>
        </p:spPr>
        <p:txBody>
          <a:bodyPr wrap="square" rtlCol="0">
            <a:spAutoFit/>
          </a:bodyPr>
          <a:lstStyle/>
          <a:p>
            <a:r>
              <a:rPr lang="en-US" dirty="0">
                <a:solidFill>
                  <a:schemeClr val="accent1"/>
                </a:solidFill>
                <a:latin typeface="Times New Roman" panose="02020603050405020304" pitchFamily="18" charset="0"/>
                <a:cs typeface="Times New Roman" panose="02020603050405020304" pitchFamily="18" charset="0"/>
              </a:rPr>
              <a:t>c</a:t>
            </a:r>
            <a:r>
              <a:rPr lang="en-US" b="1" dirty="0">
                <a:solidFill>
                  <a:schemeClr val="accent1"/>
                </a:solidFill>
                <a:latin typeface="Times New Roman" panose="02020603050405020304" pitchFamily="18" charset="0"/>
                <a:cs typeface="Times New Roman" panose="02020603050405020304" pitchFamily="18" charset="0"/>
              </a:rPr>
              <a:t>t</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E5235F2-7562-EF66-C5CB-F978359C6FD0}"/>
              </a:ext>
            </a:extLst>
          </p:cNvPr>
          <p:cNvSpPr txBox="1"/>
          <p:nvPr/>
        </p:nvSpPr>
        <p:spPr>
          <a:xfrm rot="16200000">
            <a:off x="6450355" y="2415626"/>
            <a:ext cx="112825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 Timeline</a:t>
            </a:r>
          </a:p>
        </p:txBody>
      </p:sp>
      <p:sp>
        <p:nvSpPr>
          <p:cNvPr id="10" name="Rectangle 9">
            <a:extLst>
              <a:ext uri="{FF2B5EF4-FFF2-40B4-BE49-F238E27FC236}">
                <a16:creationId xmlns:a16="http://schemas.microsoft.com/office/drawing/2014/main" id="{CEEB2689-E2CE-42FA-2DAE-CDF1A3587789}"/>
              </a:ext>
            </a:extLst>
          </p:cNvPr>
          <p:cNvSpPr/>
          <p:nvPr/>
        </p:nvSpPr>
        <p:spPr>
          <a:xfrm rot="1696478">
            <a:off x="7867685" y="3661774"/>
            <a:ext cx="723275" cy="646331"/>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a:t>
            </a:r>
            <a:r>
              <a:rPr lang="en-US" b="1" baseline="-25000" dirty="0">
                <a:latin typeface="Times New Roman" panose="02020603050405020304" pitchFamily="18" charset="0"/>
                <a:cs typeface="Times New Roman" panose="02020603050405020304" pitchFamily="18" charset="0"/>
              </a:rPr>
              <a:t>1</a:t>
            </a:r>
            <a:endParaRPr lang="en-US" b="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ct</a:t>
            </a:r>
            <a:r>
              <a:rPr lang="en-US" i="1" baseline="-25000" dirty="0">
                <a:latin typeface="Times New Roman" panose="02020603050405020304" pitchFamily="18" charset="0"/>
                <a:cs typeface="Times New Roman" panose="02020603050405020304" pitchFamily="18" charset="0"/>
              </a:rPr>
              <a:t>0</a:t>
            </a:r>
            <a:r>
              <a:rPr lang="en-US" i="1" dirty="0">
                <a:latin typeface="Times New Roman" panose="02020603050405020304" pitchFamily="18" charset="0"/>
                <a:cs typeface="Times New Roman" panose="02020603050405020304" pitchFamily="18" charset="0"/>
              </a:rPr>
              <a:t>, x</a:t>
            </a:r>
            <a:r>
              <a:rPr lang="en-US" i="1" baseline="-25000" dirty="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F9E8A43-BF43-797E-07DA-A2712255A103}"/>
              </a:ext>
            </a:extLst>
          </p:cNvPr>
          <p:cNvSpPr txBox="1"/>
          <p:nvPr/>
        </p:nvSpPr>
        <p:spPr>
          <a:xfrm rot="18000000">
            <a:off x="7625845" y="2837913"/>
            <a:ext cx="1106141"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0</a:t>
            </a:r>
            <a:r>
              <a:rPr lang="en-US" sz="1200" dirty="0">
                <a:latin typeface="Times New Roman" panose="02020603050405020304" pitchFamily="18" charset="0"/>
                <a:cs typeface="Times New Roman" panose="02020603050405020304" pitchFamily="18" charset="0"/>
              </a:rPr>
              <a:t> timeline</a:t>
            </a:r>
          </a:p>
        </p:txBody>
      </p:sp>
      <p:sp>
        <p:nvSpPr>
          <p:cNvPr id="13" name="TextBox 12">
            <a:extLst>
              <a:ext uri="{FF2B5EF4-FFF2-40B4-BE49-F238E27FC236}">
                <a16:creationId xmlns:a16="http://schemas.microsoft.com/office/drawing/2014/main" id="{9C0D87D7-423D-270E-2879-6FC669A8D633}"/>
              </a:ext>
            </a:extLst>
          </p:cNvPr>
          <p:cNvSpPr txBox="1"/>
          <p:nvPr/>
        </p:nvSpPr>
        <p:spPr>
          <a:xfrm rot="1007262">
            <a:off x="6988873" y="3911782"/>
            <a:ext cx="572144" cy="369332"/>
          </a:xfrm>
          <a:prstGeom prst="rect">
            <a:avLst/>
          </a:prstGeom>
          <a:noFill/>
        </p:spPr>
        <p:txBody>
          <a:bodyPr wrap="square" rtlCol="0">
            <a:spAutoFit/>
          </a:bodyPr>
          <a:lstStyle/>
          <a:p>
            <a:r>
              <a:rPr lang="el-GR" i="1" dirty="0">
                <a:latin typeface="Times New Roman" panose="02020603050405020304" pitchFamily="18" charset="0"/>
                <a:cs typeface="Times New Roman" panose="02020603050405020304" pitchFamily="18" charset="0"/>
              </a:rPr>
              <a:t>β</a:t>
            </a:r>
            <a:endParaRPr lang="en-US" i="1" dirty="0">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CE42F582-87F1-13AD-7B1F-CD5D7CDF3515}"/>
              </a:ext>
            </a:extLst>
          </p:cNvPr>
          <p:cNvCxnSpPr>
            <a:cxnSpLocks/>
          </p:cNvCxnSpPr>
          <p:nvPr/>
        </p:nvCxnSpPr>
        <p:spPr>
          <a:xfrm rot="18000000">
            <a:off x="7301460" y="4738078"/>
            <a:ext cx="0" cy="91440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828013D-901C-D422-E609-35D9F6A18DB9}"/>
              </a:ext>
            </a:extLst>
          </p:cNvPr>
          <p:cNvSpPr txBox="1"/>
          <p:nvPr/>
        </p:nvSpPr>
        <p:spPr>
          <a:xfrm rot="1800000">
            <a:off x="7589620" y="5389783"/>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x</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24137EE-E2BD-84E4-EA65-014F61337BC0}"/>
              </a:ext>
            </a:extLst>
          </p:cNvPr>
          <p:cNvSpPr txBox="1"/>
          <p:nvPr/>
        </p:nvSpPr>
        <p:spPr>
          <a:xfrm rot="1800000">
            <a:off x="8157635" y="2319603"/>
            <a:ext cx="664227"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c</a:t>
            </a:r>
            <a:r>
              <a:rPr lang="en-US" b="1" dirty="0">
                <a:solidFill>
                  <a:srgbClr val="FF0000"/>
                </a:solidFill>
                <a:latin typeface="Times New Roman" panose="02020603050405020304" pitchFamily="18" charset="0"/>
                <a:cs typeface="Times New Roman" panose="02020603050405020304" pitchFamily="18" charset="0"/>
              </a:rPr>
              <a:t>t</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29DE86F-456D-0234-A653-43A21D0F87AA}"/>
              </a:ext>
            </a:extLst>
          </p:cNvPr>
          <p:cNvSpPr txBox="1"/>
          <p:nvPr/>
        </p:nvSpPr>
        <p:spPr>
          <a:xfrm>
            <a:off x="6253613" y="5989012"/>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O</a:t>
            </a:r>
          </a:p>
        </p:txBody>
      </p:sp>
      <p:sp>
        <p:nvSpPr>
          <p:cNvPr id="28" name="Freeform: Shape 27">
            <a:extLst>
              <a:ext uri="{FF2B5EF4-FFF2-40B4-BE49-F238E27FC236}">
                <a16:creationId xmlns:a16="http://schemas.microsoft.com/office/drawing/2014/main" id="{E7D0DA98-93B7-2750-30B4-C73C116C6445}"/>
              </a:ext>
            </a:extLst>
          </p:cNvPr>
          <p:cNvSpPr/>
          <p:nvPr/>
        </p:nvSpPr>
        <p:spPr>
          <a:xfrm rot="171112">
            <a:off x="6898683" y="4239239"/>
            <a:ext cx="345334" cy="91784"/>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Slide Number Placeholder 14">
            <a:extLst>
              <a:ext uri="{FF2B5EF4-FFF2-40B4-BE49-F238E27FC236}">
                <a16:creationId xmlns:a16="http://schemas.microsoft.com/office/drawing/2014/main" id="{D612EC94-AF73-CEFD-31EB-600532FAF2D9}"/>
              </a:ext>
            </a:extLst>
          </p:cNvPr>
          <p:cNvSpPr>
            <a:spLocks noGrp="1"/>
          </p:cNvSpPr>
          <p:nvPr>
            <p:ph type="sldNum" sz="quarter" idx="12"/>
          </p:nvPr>
        </p:nvSpPr>
        <p:spPr>
          <a:xfrm>
            <a:off x="6457950" y="6356351"/>
            <a:ext cx="2057400" cy="365125"/>
          </a:xfrm>
        </p:spPr>
        <p:txBody>
          <a:bodyPr/>
          <a:lstStyle/>
          <a:p>
            <a:fld id="{148C923D-C71C-435D-9174-1991698F01A9}" type="slidenum">
              <a:rPr lang="en-US" smtClean="0"/>
              <a:t>26</a:t>
            </a:fld>
            <a:endParaRPr lang="en-US" dirty="0"/>
          </a:p>
        </p:txBody>
      </p:sp>
      <p:sp>
        <p:nvSpPr>
          <p:cNvPr id="30" name="TextBox 29">
            <a:extLst>
              <a:ext uri="{FF2B5EF4-FFF2-40B4-BE49-F238E27FC236}">
                <a16:creationId xmlns:a16="http://schemas.microsoft.com/office/drawing/2014/main" id="{A45F14C2-4965-655E-FF69-A476D9D44908}"/>
              </a:ext>
            </a:extLst>
          </p:cNvPr>
          <p:cNvSpPr txBox="1"/>
          <p:nvPr/>
        </p:nvSpPr>
        <p:spPr>
          <a:xfrm rot="1800000">
            <a:off x="6682370" y="5119666"/>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S</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7A8B0669-F095-FED6-C695-B16D95A24B10}"/>
              </a:ext>
            </a:extLst>
          </p:cNvPr>
          <p:cNvSpPr txBox="1"/>
          <p:nvPr/>
        </p:nvSpPr>
        <p:spPr>
          <a:xfrm>
            <a:off x="6453664" y="4605384"/>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S</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8B5B3927-947F-66C5-D090-84E9D7448903}"/>
              </a:ext>
            </a:extLst>
          </p:cNvPr>
          <p:cNvCxnSpPr>
            <a:cxnSpLocks/>
          </p:cNvCxnSpPr>
          <p:nvPr/>
        </p:nvCxnSpPr>
        <p:spPr>
          <a:xfrm flipV="1">
            <a:off x="6905513" y="3006832"/>
            <a:ext cx="0" cy="1956213"/>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324ED83-5FE5-4D65-4065-FD917EC55F82}"/>
              </a:ext>
            </a:extLst>
          </p:cNvPr>
          <p:cNvCxnSpPr>
            <a:cxnSpLocks/>
          </p:cNvCxnSpPr>
          <p:nvPr/>
        </p:nvCxnSpPr>
        <p:spPr>
          <a:xfrm rot="1800000" flipV="1">
            <a:off x="7634936" y="3720668"/>
            <a:ext cx="301752"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E851384-B8B8-0011-EA5E-B0146FA0AC8E}"/>
              </a:ext>
            </a:extLst>
          </p:cNvPr>
          <p:cNvCxnSpPr>
            <a:cxnSpLocks/>
          </p:cNvCxnSpPr>
          <p:nvPr/>
        </p:nvCxnSpPr>
        <p:spPr>
          <a:xfrm rot="1800000" flipV="1">
            <a:off x="7279893" y="3527439"/>
            <a:ext cx="0" cy="153619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F9FDD77-72AE-24D4-22DA-8DF5FDB87E7C}"/>
              </a:ext>
            </a:extLst>
          </p:cNvPr>
          <p:cNvSpPr/>
          <p:nvPr/>
        </p:nvSpPr>
        <p:spPr>
          <a:xfrm rot="1800000">
            <a:off x="5374082" y="3415663"/>
            <a:ext cx="3072384" cy="307238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744E2CE-BDB7-B988-5391-4825D5BD369F}"/>
              </a:ext>
            </a:extLst>
          </p:cNvPr>
          <p:cNvCxnSpPr>
            <a:cxnSpLocks/>
          </p:cNvCxnSpPr>
          <p:nvPr/>
        </p:nvCxnSpPr>
        <p:spPr>
          <a:xfrm>
            <a:off x="6892000" y="3429000"/>
            <a:ext cx="2116752"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7B6876D-3E07-9600-995F-D181AB0CA316}"/>
              </a:ext>
            </a:extLst>
          </p:cNvPr>
          <p:cNvSpPr txBox="1"/>
          <p:nvPr/>
        </p:nvSpPr>
        <p:spPr>
          <a:xfrm>
            <a:off x="6173785" y="3127541"/>
            <a:ext cx="684803" cy="30777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ct</a:t>
            </a:r>
            <a:r>
              <a:rPr lang="en-US" sz="1400" i="1" baseline="-25000" dirty="0">
                <a:latin typeface="Times New Roman" panose="02020603050405020304" pitchFamily="18" charset="0"/>
                <a:cs typeface="Times New Roman" panose="02020603050405020304" pitchFamily="18" charset="0"/>
              </a:rPr>
              <a:t>1</a:t>
            </a:r>
            <a:r>
              <a:rPr lang="en-US" sz="1400" i="1" dirty="0">
                <a:latin typeface="Times New Roman" panose="02020603050405020304" pitchFamily="18" charset="0"/>
                <a:cs typeface="Times New Roman" panose="02020603050405020304" pitchFamily="18" charset="0"/>
              </a:rPr>
              <a:t>=ct</a:t>
            </a:r>
            <a:r>
              <a:rPr lang="en-US" sz="1400" i="1" baseline="-25000" dirty="0">
                <a:latin typeface="Times New Roman" panose="02020603050405020304" pitchFamily="18" charset="0"/>
                <a:cs typeface="Times New Roman" panose="02020603050405020304" pitchFamily="18" charset="0"/>
              </a:rPr>
              <a:t>0</a:t>
            </a:r>
            <a:endParaRPr lang="en-US" sz="1400" dirty="0"/>
          </a:p>
        </p:txBody>
      </p:sp>
      <p:cxnSp>
        <p:nvCxnSpPr>
          <p:cNvPr id="26" name="Straight Connector 25">
            <a:extLst>
              <a:ext uri="{FF2B5EF4-FFF2-40B4-BE49-F238E27FC236}">
                <a16:creationId xmlns:a16="http://schemas.microsoft.com/office/drawing/2014/main" id="{99106016-B575-9D08-A5B5-D8732D019958}"/>
              </a:ext>
            </a:extLst>
          </p:cNvPr>
          <p:cNvCxnSpPr>
            <a:cxnSpLocks/>
          </p:cNvCxnSpPr>
          <p:nvPr/>
        </p:nvCxnSpPr>
        <p:spPr>
          <a:xfrm>
            <a:off x="6871351" y="3031106"/>
            <a:ext cx="1232475" cy="9528"/>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6FE71A3B-3DF5-0F11-FA58-7DF921572B42}"/>
              </a:ext>
            </a:extLst>
          </p:cNvPr>
          <p:cNvSpPr/>
          <p:nvPr/>
        </p:nvSpPr>
        <p:spPr>
          <a:xfrm rot="1696478">
            <a:off x="8229097" y="3757059"/>
            <a:ext cx="428322"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a:t>
            </a:r>
            <a:r>
              <a:rPr lang="en-US" b="1" baseline="-25000" dirty="0">
                <a:latin typeface="Times New Roman" panose="02020603050405020304" pitchFamily="18" charset="0"/>
                <a:cs typeface="Times New Roman" panose="02020603050405020304" pitchFamily="18" charset="0"/>
              </a:rPr>
              <a:t>2</a:t>
            </a:r>
            <a:endParaRPr lang="en-US" b="1" dirty="0">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7EA73C43-108A-B90B-8AAE-699523570200}"/>
              </a:ext>
            </a:extLst>
          </p:cNvPr>
          <p:cNvSpPr/>
          <p:nvPr/>
        </p:nvSpPr>
        <p:spPr>
          <a:xfrm rot="1696478">
            <a:off x="8508199" y="3933974"/>
            <a:ext cx="481903" cy="369332"/>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A</a:t>
            </a:r>
            <a:r>
              <a:rPr lang="en-US" b="1" baseline="-25000" dirty="0">
                <a:latin typeface="Times New Roman" panose="02020603050405020304" pitchFamily="18" charset="0"/>
                <a:cs typeface="Times New Roman" panose="02020603050405020304" pitchFamily="18" charset="0"/>
              </a:rPr>
              <a:t>3</a:t>
            </a:r>
            <a:endParaRPr lang="en-US" b="1" dirty="0">
              <a:latin typeface="Times New Roman" panose="02020603050405020304" pitchFamily="18" charset="0"/>
              <a:cs typeface="Times New Roman" panose="02020603050405020304" pitchFamily="18" charset="0"/>
            </a:endParaRPr>
          </a:p>
        </p:txBody>
      </p:sp>
      <p:cxnSp>
        <p:nvCxnSpPr>
          <p:cNvPr id="41" name="Straight Connector 40">
            <a:extLst>
              <a:ext uri="{FF2B5EF4-FFF2-40B4-BE49-F238E27FC236}">
                <a16:creationId xmlns:a16="http://schemas.microsoft.com/office/drawing/2014/main" id="{D967DC62-2248-74C4-FB07-9605654FA9CA}"/>
              </a:ext>
            </a:extLst>
          </p:cNvPr>
          <p:cNvCxnSpPr>
            <a:cxnSpLocks/>
          </p:cNvCxnSpPr>
          <p:nvPr/>
        </p:nvCxnSpPr>
        <p:spPr>
          <a:xfrm rot="1800000">
            <a:off x="6043849" y="3580998"/>
            <a:ext cx="304038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391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8184819-7B18-CC8F-3D29-913EE6752014}"/>
              </a:ext>
            </a:extLst>
          </p:cNvPr>
          <p:cNvCxnSpPr>
            <a:cxnSpLocks/>
          </p:cNvCxnSpPr>
          <p:nvPr/>
        </p:nvCxnSpPr>
        <p:spPr>
          <a:xfrm rot="1800000">
            <a:off x="7158684" y="2224952"/>
            <a:ext cx="0" cy="4572000"/>
          </a:xfrm>
          <a:prstGeom prst="line">
            <a:avLst/>
          </a:prstGeom>
          <a:ln w="127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1BC91EBD-6C9A-E08F-53AF-205C9BB96144}"/>
              </a:ext>
            </a:extLst>
          </p:cNvPr>
          <p:cNvSpPr txBox="1">
            <a:spLocks/>
          </p:cNvSpPr>
          <p:nvPr/>
        </p:nvSpPr>
        <p:spPr>
          <a:xfrm>
            <a:off x="349777" y="2325291"/>
            <a:ext cx="5903835" cy="33050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THE POINT ON THE AXIS OF SYMMETRY HAS THE SAME TIME IN S</a:t>
            </a:r>
            <a:r>
              <a:rPr lang="en-US" sz="2200" baseline="-25000" dirty="0">
                <a:latin typeface="Times New Roman" panose="02020603050405020304" pitchFamily="18" charset="0"/>
                <a:cs typeface="Times New Roman" panose="02020603050405020304" pitchFamily="18" charset="0"/>
              </a:rPr>
              <a:t>0 </a:t>
            </a:r>
            <a:r>
              <a:rPr lang="en-US" sz="2200" dirty="0">
                <a:latin typeface="Times New Roman" panose="02020603050405020304" pitchFamily="18" charset="0"/>
                <a:cs typeface="Times New Roman" panose="02020603050405020304" pitchFamily="18" charset="0"/>
              </a:rPr>
              <a:t>AND S</a:t>
            </a:r>
            <a:r>
              <a:rPr lang="en-US" sz="2200" baseline="-25000" dirty="0">
                <a:latin typeface="Times New Roman" panose="02020603050405020304" pitchFamily="18" charset="0"/>
                <a:cs typeface="Times New Roman" panose="02020603050405020304" pitchFamily="18" charset="0"/>
              </a:rPr>
              <a:t>1</a:t>
            </a:r>
            <a:endParaRPr lang="en-US" sz="21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40A56E6-C726-44E9-2D11-0AD88DCF9586}"/>
              </a:ext>
            </a:extLst>
          </p:cNvPr>
          <p:cNvSpPr txBox="1"/>
          <p:nvPr/>
        </p:nvSpPr>
        <p:spPr>
          <a:xfrm>
            <a:off x="7027332" y="2804719"/>
            <a:ext cx="759166"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51D54647-7E74-655B-D49B-B0FB8603E0FE}"/>
              </a:ext>
            </a:extLst>
          </p:cNvPr>
          <p:cNvCxnSpPr/>
          <p:nvPr/>
        </p:nvCxnSpPr>
        <p:spPr>
          <a:xfrm>
            <a:off x="6892000" y="2227883"/>
            <a:ext cx="0" cy="45720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FE8A21-D830-4D40-D46D-6720FABB0CC9}"/>
              </a:ext>
            </a:extLst>
          </p:cNvPr>
          <p:cNvCxnSpPr>
            <a:cxnSpLocks/>
          </p:cNvCxnSpPr>
          <p:nvPr/>
        </p:nvCxnSpPr>
        <p:spPr>
          <a:xfrm rot="16200000">
            <a:off x="7349201" y="4505243"/>
            <a:ext cx="0" cy="914400"/>
          </a:xfrm>
          <a:prstGeom prst="line">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4048C1-15C1-1EC3-FA35-469B7836B21A}"/>
              </a:ext>
            </a:extLst>
          </p:cNvPr>
          <p:cNvSpPr txBox="1"/>
          <p:nvPr/>
        </p:nvSpPr>
        <p:spPr>
          <a:xfrm>
            <a:off x="7795041" y="4766410"/>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x</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B8B4BA4-39E6-FCA2-E7CD-61FE50EB0025}"/>
              </a:ext>
            </a:extLst>
          </p:cNvPr>
          <p:cNvSpPr txBox="1"/>
          <p:nvPr/>
        </p:nvSpPr>
        <p:spPr>
          <a:xfrm>
            <a:off x="6050220" y="2971770"/>
            <a:ext cx="664227"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DBFDC8A-311B-5A1A-3933-A5A7C5109EB0}"/>
              </a:ext>
            </a:extLst>
          </p:cNvPr>
          <p:cNvSpPr txBox="1"/>
          <p:nvPr/>
        </p:nvSpPr>
        <p:spPr>
          <a:xfrm>
            <a:off x="6716751" y="1722258"/>
            <a:ext cx="664227" cy="369332"/>
          </a:xfrm>
          <a:prstGeom prst="rect">
            <a:avLst/>
          </a:prstGeom>
          <a:noFill/>
        </p:spPr>
        <p:txBody>
          <a:bodyPr wrap="square" rtlCol="0">
            <a:spAutoFit/>
          </a:bodyPr>
          <a:lstStyle/>
          <a:p>
            <a:r>
              <a:rPr lang="en-US" dirty="0">
                <a:solidFill>
                  <a:schemeClr val="accent1"/>
                </a:solidFill>
                <a:latin typeface="Times New Roman" panose="02020603050405020304" pitchFamily="18" charset="0"/>
                <a:cs typeface="Times New Roman" panose="02020603050405020304" pitchFamily="18" charset="0"/>
              </a:rPr>
              <a:t>c</a:t>
            </a:r>
            <a:r>
              <a:rPr lang="en-US" b="1" dirty="0">
                <a:solidFill>
                  <a:schemeClr val="accent1"/>
                </a:solidFill>
                <a:latin typeface="Times New Roman" panose="02020603050405020304" pitchFamily="18" charset="0"/>
                <a:cs typeface="Times New Roman" panose="02020603050405020304" pitchFamily="18" charset="0"/>
              </a:rPr>
              <a:t>t</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E5235F2-7562-EF66-C5CB-F978359C6FD0}"/>
              </a:ext>
            </a:extLst>
          </p:cNvPr>
          <p:cNvSpPr txBox="1"/>
          <p:nvPr/>
        </p:nvSpPr>
        <p:spPr>
          <a:xfrm rot="16200000">
            <a:off x="6450355" y="2415626"/>
            <a:ext cx="112825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 Timeline</a:t>
            </a:r>
          </a:p>
        </p:txBody>
      </p:sp>
      <p:sp>
        <p:nvSpPr>
          <p:cNvPr id="10" name="Rectangle 9">
            <a:extLst>
              <a:ext uri="{FF2B5EF4-FFF2-40B4-BE49-F238E27FC236}">
                <a16:creationId xmlns:a16="http://schemas.microsoft.com/office/drawing/2014/main" id="{CEEB2689-E2CE-42FA-2DAE-CDF1A3587789}"/>
              </a:ext>
            </a:extLst>
          </p:cNvPr>
          <p:cNvSpPr/>
          <p:nvPr/>
        </p:nvSpPr>
        <p:spPr>
          <a:xfrm rot="1696478">
            <a:off x="7867685" y="3661774"/>
            <a:ext cx="723275" cy="646331"/>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a:t>
            </a:r>
            <a:r>
              <a:rPr lang="en-US" b="1" baseline="-25000" dirty="0">
                <a:latin typeface="Times New Roman" panose="02020603050405020304" pitchFamily="18" charset="0"/>
                <a:cs typeface="Times New Roman" panose="02020603050405020304" pitchFamily="18" charset="0"/>
              </a:rPr>
              <a:t>1</a:t>
            </a:r>
            <a:endParaRPr lang="en-US" b="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ct</a:t>
            </a:r>
            <a:r>
              <a:rPr lang="en-US" i="1" baseline="-25000" dirty="0">
                <a:latin typeface="Times New Roman" panose="02020603050405020304" pitchFamily="18" charset="0"/>
                <a:cs typeface="Times New Roman" panose="02020603050405020304" pitchFamily="18" charset="0"/>
              </a:rPr>
              <a:t>0</a:t>
            </a:r>
            <a:r>
              <a:rPr lang="en-US" i="1" dirty="0">
                <a:latin typeface="Times New Roman" panose="02020603050405020304" pitchFamily="18" charset="0"/>
                <a:cs typeface="Times New Roman" panose="02020603050405020304" pitchFamily="18" charset="0"/>
              </a:rPr>
              <a:t>, x</a:t>
            </a:r>
            <a:r>
              <a:rPr lang="en-US" i="1" baseline="-25000" dirty="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F9E8A43-BF43-797E-07DA-A2712255A103}"/>
              </a:ext>
            </a:extLst>
          </p:cNvPr>
          <p:cNvSpPr txBox="1"/>
          <p:nvPr/>
        </p:nvSpPr>
        <p:spPr>
          <a:xfrm rot="18000000">
            <a:off x="7625845" y="2837913"/>
            <a:ext cx="1106141"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0</a:t>
            </a:r>
            <a:r>
              <a:rPr lang="en-US" sz="1200" dirty="0">
                <a:latin typeface="Times New Roman" panose="02020603050405020304" pitchFamily="18" charset="0"/>
                <a:cs typeface="Times New Roman" panose="02020603050405020304" pitchFamily="18" charset="0"/>
              </a:rPr>
              <a:t> timeline</a:t>
            </a:r>
          </a:p>
        </p:txBody>
      </p:sp>
      <p:sp>
        <p:nvSpPr>
          <p:cNvPr id="13" name="TextBox 12">
            <a:extLst>
              <a:ext uri="{FF2B5EF4-FFF2-40B4-BE49-F238E27FC236}">
                <a16:creationId xmlns:a16="http://schemas.microsoft.com/office/drawing/2014/main" id="{9C0D87D7-423D-270E-2879-6FC669A8D633}"/>
              </a:ext>
            </a:extLst>
          </p:cNvPr>
          <p:cNvSpPr txBox="1"/>
          <p:nvPr/>
        </p:nvSpPr>
        <p:spPr>
          <a:xfrm rot="1007262">
            <a:off x="6988873" y="3911782"/>
            <a:ext cx="572144" cy="369332"/>
          </a:xfrm>
          <a:prstGeom prst="rect">
            <a:avLst/>
          </a:prstGeom>
          <a:noFill/>
        </p:spPr>
        <p:txBody>
          <a:bodyPr wrap="square" rtlCol="0">
            <a:spAutoFit/>
          </a:bodyPr>
          <a:lstStyle/>
          <a:p>
            <a:r>
              <a:rPr lang="el-GR" i="1" dirty="0">
                <a:latin typeface="Times New Roman" panose="02020603050405020304" pitchFamily="18" charset="0"/>
                <a:cs typeface="Times New Roman" panose="02020603050405020304" pitchFamily="18" charset="0"/>
              </a:rPr>
              <a:t>β</a:t>
            </a:r>
            <a:endParaRPr lang="en-US" i="1" dirty="0">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CE42F582-87F1-13AD-7B1F-CD5D7CDF3515}"/>
              </a:ext>
            </a:extLst>
          </p:cNvPr>
          <p:cNvCxnSpPr>
            <a:cxnSpLocks/>
          </p:cNvCxnSpPr>
          <p:nvPr/>
        </p:nvCxnSpPr>
        <p:spPr>
          <a:xfrm rot="18000000">
            <a:off x="7301460" y="4738078"/>
            <a:ext cx="0" cy="91440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828013D-901C-D422-E609-35D9F6A18DB9}"/>
              </a:ext>
            </a:extLst>
          </p:cNvPr>
          <p:cNvSpPr txBox="1"/>
          <p:nvPr/>
        </p:nvSpPr>
        <p:spPr>
          <a:xfrm rot="1800000">
            <a:off x="7589620" y="5389783"/>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x</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24137EE-E2BD-84E4-EA65-014F61337BC0}"/>
              </a:ext>
            </a:extLst>
          </p:cNvPr>
          <p:cNvSpPr txBox="1"/>
          <p:nvPr/>
        </p:nvSpPr>
        <p:spPr>
          <a:xfrm rot="1800000">
            <a:off x="8157635" y="2319603"/>
            <a:ext cx="664227"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c</a:t>
            </a:r>
            <a:r>
              <a:rPr lang="en-US" b="1" dirty="0">
                <a:solidFill>
                  <a:srgbClr val="FF0000"/>
                </a:solidFill>
                <a:latin typeface="Times New Roman" panose="02020603050405020304" pitchFamily="18" charset="0"/>
                <a:cs typeface="Times New Roman" panose="02020603050405020304" pitchFamily="18" charset="0"/>
              </a:rPr>
              <a:t>t</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29DE86F-456D-0234-A653-43A21D0F87AA}"/>
              </a:ext>
            </a:extLst>
          </p:cNvPr>
          <p:cNvSpPr txBox="1"/>
          <p:nvPr/>
        </p:nvSpPr>
        <p:spPr>
          <a:xfrm>
            <a:off x="6253613" y="5989012"/>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O</a:t>
            </a:r>
          </a:p>
        </p:txBody>
      </p:sp>
      <p:sp>
        <p:nvSpPr>
          <p:cNvPr id="28" name="Freeform: Shape 27">
            <a:extLst>
              <a:ext uri="{FF2B5EF4-FFF2-40B4-BE49-F238E27FC236}">
                <a16:creationId xmlns:a16="http://schemas.microsoft.com/office/drawing/2014/main" id="{E7D0DA98-93B7-2750-30B4-C73C116C6445}"/>
              </a:ext>
            </a:extLst>
          </p:cNvPr>
          <p:cNvSpPr/>
          <p:nvPr/>
        </p:nvSpPr>
        <p:spPr>
          <a:xfrm rot="171112">
            <a:off x="6898683" y="4239239"/>
            <a:ext cx="345334" cy="91784"/>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Slide Number Placeholder 14">
            <a:extLst>
              <a:ext uri="{FF2B5EF4-FFF2-40B4-BE49-F238E27FC236}">
                <a16:creationId xmlns:a16="http://schemas.microsoft.com/office/drawing/2014/main" id="{D612EC94-AF73-CEFD-31EB-600532FAF2D9}"/>
              </a:ext>
            </a:extLst>
          </p:cNvPr>
          <p:cNvSpPr>
            <a:spLocks noGrp="1"/>
          </p:cNvSpPr>
          <p:nvPr>
            <p:ph type="sldNum" sz="quarter" idx="12"/>
          </p:nvPr>
        </p:nvSpPr>
        <p:spPr>
          <a:xfrm>
            <a:off x="6457950" y="6356351"/>
            <a:ext cx="2057400" cy="365125"/>
          </a:xfrm>
        </p:spPr>
        <p:txBody>
          <a:bodyPr/>
          <a:lstStyle/>
          <a:p>
            <a:fld id="{148C923D-C71C-435D-9174-1991698F01A9}" type="slidenum">
              <a:rPr lang="en-US" smtClean="0"/>
              <a:t>27</a:t>
            </a:fld>
            <a:endParaRPr lang="en-US" dirty="0"/>
          </a:p>
        </p:txBody>
      </p:sp>
      <p:sp>
        <p:nvSpPr>
          <p:cNvPr id="30" name="TextBox 29">
            <a:extLst>
              <a:ext uri="{FF2B5EF4-FFF2-40B4-BE49-F238E27FC236}">
                <a16:creationId xmlns:a16="http://schemas.microsoft.com/office/drawing/2014/main" id="{A45F14C2-4965-655E-FF69-A476D9D44908}"/>
              </a:ext>
            </a:extLst>
          </p:cNvPr>
          <p:cNvSpPr txBox="1"/>
          <p:nvPr/>
        </p:nvSpPr>
        <p:spPr>
          <a:xfrm rot="1800000">
            <a:off x="6682370" y="5119666"/>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S</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7A8B0669-F095-FED6-C695-B16D95A24B10}"/>
              </a:ext>
            </a:extLst>
          </p:cNvPr>
          <p:cNvSpPr txBox="1"/>
          <p:nvPr/>
        </p:nvSpPr>
        <p:spPr>
          <a:xfrm>
            <a:off x="6453664" y="4605384"/>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S</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8B5B3927-947F-66C5-D090-84E9D7448903}"/>
              </a:ext>
            </a:extLst>
          </p:cNvPr>
          <p:cNvCxnSpPr>
            <a:cxnSpLocks/>
          </p:cNvCxnSpPr>
          <p:nvPr/>
        </p:nvCxnSpPr>
        <p:spPr>
          <a:xfrm flipV="1">
            <a:off x="6905513" y="3006832"/>
            <a:ext cx="0" cy="1956213"/>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324ED83-5FE5-4D65-4065-FD917EC55F82}"/>
              </a:ext>
            </a:extLst>
          </p:cNvPr>
          <p:cNvCxnSpPr>
            <a:cxnSpLocks/>
          </p:cNvCxnSpPr>
          <p:nvPr/>
        </p:nvCxnSpPr>
        <p:spPr>
          <a:xfrm rot="1800000" flipV="1">
            <a:off x="7634936" y="3720668"/>
            <a:ext cx="301752"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E851384-B8B8-0011-EA5E-B0146FA0AC8E}"/>
              </a:ext>
            </a:extLst>
          </p:cNvPr>
          <p:cNvCxnSpPr>
            <a:cxnSpLocks/>
          </p:cNvCxnSpPr>
          <p:nvPr/>
        </p:nvCxnSpPr>
        <p:spPr>
          <a:xfrm rot="1800000" flipV="1">
            <a:off x="7279893" y="3527439"/>
            <a:ext cx="0" cy="153619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F9FDD77-72AE-24D4-22DA-8DF5FDB87E7C}"/>
              </a:ext>
            </a:extLst>
          </p:cNvPr>
          <p:cNvSpPr/>
          <p:nvPr/>
        </p:nvSpPr>
        <p:spPr>
          <a:xfrm rot="1800000">
            <a:off x="5374082" y="3415663"/>
            <a:ext cx="3072384" cy="307238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744E2CE-BDB7-B988-5391-4825D5BD369F}"/>
              </a:ext>
            </a:extLst>
          </p:cNvPr>
          <p:cNvCxnSpPr>
            <a:cxnSpLocks/>
          </p:cNvCxnSpPr>
          <p:nvPr/>
        </p:nvCxnSpPr>
        <p:spPr>
          <a:xfrm>
            <a:off x="4914900" y="3418312"/>
            <a:ext cx="4093852" cy="106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7B6876D-3E07-9600-995F-D181AB0CA316}"/>
              </a:ext>
            </a:extLst>
          </p:cNvPr>
          <p:cNvSpPr txBox="1"/>
          <p:nvPr/>
        </p:nvSpPr>
        <p:spPr>
          <a:xfrm>
            <a:off x="6173785" y="3127541"/>
            <a:ext cx="684803" cy="30777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ct</a:t>
            </a:r>
            <a:r>
              <a:rPr lang="en-US" sz="1400" i="1" baseline="-25000" dirty="0">
                <a:latin typeface="Times New Roman" panose="02020603050405020304" pitchFamily="18" charset="0"/>
                <a:cs typeface="Times New Roman" panose="02020603050405020304" pitchFamily="18" charset="0"/>
              </a:rPr>
              <a:t>1</a:t>
            </a:r>
            <a:r>
              <a:rPr lang="en-US" sz="1400" i="1" dirty="0">
                <a:latin typeface="Times New Roman" panose="02020603050405020304" pitchFamily="18" charset="0"/>
                <a:cs typeface="Times New Roman" panose="02020603050405020304" pitchFamily="18" charset="0"/>
              </a:rPr>
              <a:t>=ct</a:t>
            </a:r>
            <a:r>
              <a:rPr lang="en-US" sz="1400" i="1" baseline="-25000" dirty="0">
                <a:latin typeface="Times New Roman" panose="02020603050405020304" pitchFamily="18" charset="0"/>
                <a:cs typeface="Times New Roman" panose="02020603050405020304" pitchFamily="18" charset="0"/>
              </a:rPr>
              <a:t>0</a:t>
            </a:r>
            <a:endParaRPr lang="en-US" sz="1400" dirty="0"/>
          </a:p>
        </p:txBody>
      </p:sp>
      <p:cxnSp>
        <p:nvCxnSpPr>
          <p:cNvPr id="12" name="Straight Connector 11">
            <a:extLst>
              <a:ext uri="{FF2B5EF4-FFF2-40B4-BE49-F238E27FC236}">
                <a16:creationId xmlns:a16="http://schemas.microsoft.com/office/drawing/2014/main" id="{22F0F9A5-3991-D77B-5CBD-2B963972B083}"/>
              </a:ext>
            </a:extLst>
          </p:cNvPr>
          <p:cNvCxnSpPr>
            <a:cxnSpLocks/>
          </p:cNvCxnSpPr>
          <p:nvPr/>
        </p:nvCxnSpPr>
        <p:spPr>
          <a:xfrm rot="1800000" flipV="1">
            <a:off x="8006532" y="3404197"/>
            <a:ext cx="0" cy="4114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794BBC6-E549-9915-75DD-784C9E1397BB}"/>
              </a:ext>
            </a:extLst>
          </p:cNvPr>
          <p:cNvCxnSpPr>
            <a:cxnSpLocks/>
          </p:cNvCxnSpPr>
          <p:nvPr/>
        </p:nvCxnSpPr>
        <p:spPr>
          <a:xfrm flipV="1">
            <a:off x="8102402" y="3017520"/>
            <a:ext cx="0" cy="411480"/>
          </a:xfrm>
          <a:prstGeom prst="line">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FDB2882-F196-B44D-EEB4-427F0C0EF9B8}"/>
              </a:ext>
            </a:extLst>
          </p:cNvPr>
          <p:cNvSpPr txBox="1"/>
          <p:nvPr/>
        </p:nvSpPr>
        <p:spPr>
          <a:xfrm>
            <a:off x="7916475" y="2672982"/>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a:t>
            </a:r>
            <a:r>
              <a:rPr lang="en-US" b="1" baseline="-25000" dirty="0">
                <a:latin typeface="Times New Roman" panose="02020603050405020304" pitchFamily="18" charset="0"/>
                <a:cs typeface="Times New Roman" panose="02020603050405020304" pitchFamily="18" charset="0"/>
              </a:rPr>
              <a:t>1</a:t>
            </a:r>
            <a:endParaRPr lang="en-US" b="1" dirty="0">
              <a:latin typeface="Times New Roman" panose="02020603050405020304" pitchFamily="18" charset="0"/>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99106016-B575-9D08-A5B5-D8732D019958}"/>
              </a:ext>
            </a:extLst>
          </p:cNvPr>
          <p:cNvCxnSpPr>
            <a:cxnSpLocks/>
          </p:cNvCxnSpPr>
          <p:nvPr/>
        </p:nvCxnSpPr>
        <p:spPr>
          <a:xfrm>
            <a:off x="6871351" y="3031106"/>
            <a:ext cx="1232475" cy="9528"/>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6FE71A3B-3DF5-0F11-FA58-7DF921572B42}"/>
              </a:ext>
            </a:extLst>
          </p:cNvPr>
          <p:cNvSpPr/>
          <p:nvPr/>
        </p:nvSpPr>
        <p:spPr>
          <a:xfrm rot="1696478">
            <a:off x="8229097" y="3757059"/>
            <a:ext cx="428322"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a:t>
            </a:r>
            <a:r>
              <a:rPr lang="en-US" b="1" baseline="-25000" dirty="0">
                <a:latin typeface="Times New Roman" panose="02020603050405020304" pitchFamily="18" charset="0"/>
                <a:cs typeface="Times New Roman" panose="02020603050405020304" pitchFamily="18" charset="0"/>
              </a:rPr>
              <a:t>2</a:t>
            </a:r>
            <a:endParaRPr lang="en-US" b="1" dirty="0">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7EA73C43-108A-B90B-8AAE-699523570200}"/>
              </a:ext>
            </a:extLst>
          </p:cNvPr>
          <p:cNvSpPr/>
          <p:nvPr/>
        </p:nvSpPr>
        <p:spPr>
          <a:xfrm rot="1696478">
            <a:off x="8508199" y="3933974"/>
            <a:ext cx="481903" cy="369332"/>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A</a:t>
            </a:r>
            <a:r>
              <a:rPr lang="en-US" b="1" baseline="-25000" dirty="0">
                <a:latin typeface="Times New Roman" panose="02020603050405020304" pitchFamily="18" charset="0"/>
                <a:cs typeface="Times New Roman" panose="02020603050405020304" pitchFamily="18" charset="0"/>
              </a:rPr>
              <a:t>3</a:t>
            </a:r>
            <a:endParaRPr lang="en-US" b="1" dirty="0">
              <a:latin typeface="Times New Roman" panose="02020603050405020304" pitchFamily="18" charset="0"/>
              <a:cs typeface="Times New Roman" panose="02020603050405020304" pitchFamily="18" charset="0"/>
            </a:endParaRPr>
          </a:p>
        </p:txBody>
      </p:sp>
      <p:cxnSp>
        <p:nvCxnSpPr>
          <p:cNvPr id="35" name="Straight Connector 34">
            <a:extLst>
              <a:ext uri="{FF2B5EF4-FFF2-40B4-BE49-F238E27FC236}">
                <a16:creationId xmlns:a16="http://schemas.microsoft.com/office/drawing/2014/main" id="{5AD65493-5E4F-4AC4-3C77-4A6BC5197D24}"/>
              </a:ext>
            </a:extLst>
          </p:cNvPr>
          <p:cNvCxnSpPr>
            <a:cxnSpLocks/>
          </p:cNvCxnSpPr>
          <p:nvPr/>
        </p:nvCxnSpPr>
        <p:spPr>
          <a:xfrm flipV="1">
            <a:off x="8538065" y="2804719"/>
            <a:ext cx="0" cy="640080"/>
          </a:xfrm>
          <a:prstGeom prst="line">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F30764-8FF9-C3DD-096C-01B44FF31908}"/>
              </a:ext>
            </a:extLst>
          </p:cNvPr>
          <p:cNvCxnSpPr>
            <a:cxnSpLocks/>
          </p:cNvCxnSpPr>
          <p:nvPr/>
        </p:nvCxnSpPr>
        <p:spPr>
          <a:xfrm rot="1800000" flipV="1">
            <a:off x="8741955" y="3373950"/>
            <a:ext cx="0" cy="8229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74865CA-A5B9-1603-68B3-0076286C0206}"/>
              </a:ext>
            </a:extLst>
          </p:cNvPr>
          <p:cNvCxnSpPr>
            <a:cxnSpLocks/>
          </p:cNvCxnSpPr>
          <p:nvPr/>
        </p:nvCxnSpPr>
        <p:spPr>
          <a:xfrm flipV="1">
            <a:off x="8939118" y="2595352"/>
            <a:ext cx="0" cy="822960"/>
          </a:xfrm>
          <a:prstGeom prst="line">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BADF2F8-B501-857D-2387-3192894EC8C7}"/>
              </a:ext>
            </a:extLst>
          </p:cNvPr>
          <p:cNvSpPr txBox="1"/>
          <p:nvPr/>
        </p:nvSpPr>
        <p:spPr>
          <a:xfrm>
            <a:off x="8311828" y="2493184"/>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a:t>
            </a:r>
            <a:r>
              <a:rPr lang="en-US" b="1" baseline="-25000" dirty="0">
                <a:latin typeface="Times New Roman" panose="02020603050405020304" pitchFamily="18" charset="0"/>
                <a:cs typeface="Times New Roman" panose="02020603050405020304" pitchFamily="18" charset="0"/>
              </a:rPr>
              <a:t>2</a:t>
            </a:r>
            <a:endParaRPr lang="en-US" b="1"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BA547FB8-7C69-D981-51F6-CF04B5A13672}"/>
              </a:ext>
            </a:extLst>
          </p:cNvPr>
          <p:cNvSpPr txBox="1"/>
          <p:nvPr/>
        </p:nvSpPr>
        <p:spPr>
          <a:xfrm>
            <a:off x="8719343" y="2301661"/>
            <a:ext cx="424657"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a:t>
            </a:r>
            <a:r>
              <a:rPr lang="en-US" b="1" baseline="-25000" dirty="0">
                <a:latin typeface="Times New Roman" panose="02020603050405020304" pitchFamily="18" charset="0"/>
                <a:cs typeface="Times New Roman" panose="02020603050405020304" pitchFamily="18" charset="0"/>
              </a:rPr>
              <a:t>3</a:t>
            </a:r>
          </a:p>
          <a:p>
            <a:endParaRPr lang="en-US" b="1" dirty="0">
              <a:latin typeface="Times New Roman" panose="02020603050405020304" pitchFamily="18" charset="0"/>
              <a:cs typeface="Times New Roman" panose="02020603050405020304" pitchFamily="18" charset="0"/>
            </a:endParaRPr>
          </a:p>
        </p:txBody>
      </p:sp>
      <p:cxnSp>
        <p:nvCxnSpPr>
          <p:cNvPr id="41" name="Straight Connector 40">
            <a:extLst>
              <a:ext uri="{FF2B5EF4-FFF2-40B4-BE49-F238E27FC236}">
                <a16:creationId xmlns:a16="http://schemas.microsoft.com/office/drawing/2014/main" id="{AB15FF65-E735-A0E9-B514-BBBB143B10E2}"/>
              </a:ext>
            </a:extLst>
          </p:cNvPr>
          <p:cNvCxnSpPr>
            <a:cxnSpLocks/>
          </p:cNvCxnSpPr>
          <p:nvPr/>
        </p:nvCxnSpPr>
        <p:spPr>
          <a:xfrm rot="1800000">
            <a:off x="6043849" y="3580998"/>
            <a:ext cx="304038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B79DD9A-2156-0017-20EB-776144D6147F}"/>
              </a:ext>
            </a:extLst>
          </p:cNvPr>
          <p:cNvCxnSpPr>
            <a:cxnSpLocks/>
          </p:cNvCxnSpPr>
          <p:nvPr/>
        </p:nvCxnSpPr>
        <p:spPr>
          <a:xfrm rot="1800000" flipV="1">
            <a:off x="8381692" y="3380778"/>
            <a:ext cx="0" cy="640080"/>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599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8184819-7B18-CC8F-3D29-913EE6752014}"/>
              </a:ext>
            </a:extLst>
          </p:cNvPr>
          <p:cNvCxnSpPr>
            <a:cxnSpLocks/>
          </p:cNvCxnSpPr>
          <p:nvPr/>
        </p:nvCxnSpPr>
        <p:spPr>
          <a:xfrm rot="1800000">
            <a:off x="7158684" y="2224952"/>
            <a:ext cx="0" cy="4572000"/>
          </a:xfrm>
          <a:prstGeom prst="line">
            <a:avLst/>
          </a:prstGeom>
          <a:ln w="127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1BC91EBD-6C9A-E08F-53AF-205C9BB96144}"/>
              </a:ext>
            </a:extLst>
          </p:cNvPr>
          <p:cNvSpPr txBox="1">
            <a:spLocks/>
          </p:cNvSpPr>
          <p:nvPr/>
        </p:nvSpPr>
        <p:spPr>
          <a:xfrm>
            <a:off x="349777" y="2325291"/>
            <a:ext cx="5903835" cy="33050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THE POINT ON THE AXIS OF SYMMETRY HAS THE SAME TIME IN S</a:t>
            </a:r>
            <a:r>
              <a:rPr lang="en-US" sz="2200" baseline="-25000" dirty="0">
                <a:latin typeface="Times New Roman" panose="02020603050405020304" pitchFamily="18" charset="0"/>
                <a:cs typeface="Times New Roman" panose="02020603050405020304" pitchFamily="18" charset="0"/>
              </a:rPr>
              <a:t>0 </a:t>
            </a:r>
            <a:r>
              <a:rPr lang="en-US" sz="2200" dirty="0">
                <a:latin typeface="Times New Roman" panose="02020603050405020304" pitchFamily="18" charset="0"/>
                <a:cs typeface="Times New Roman" panose="02020603050405020304" pitchFamily="18" charset="0"/>
              </a:rPr>
              <a:t>AND S</a:t>
            </a:r>
            <a:r>
              <a:rPr lang="en-US" sz="2200" baseline="-25000" dirty="0">
                <a:latin typeface="Times New Roman" panose="02020603050405020304" pitchFamily="18" charset="0"/>
                <a:cs typeface="Times New Roman" panose="02020603050405020304" pitchFamily="18" charset="0"/>
              </a:rPr>
              <a:t>1</a:t>
            </a:r>
          </a:p>
          <a:p>
            <a:pPr marL="0" indent="0">
              <a:buNone/>
            </a:pPr>
            <a:endParaRPr lang="en-US" sz="2200" baseline="-250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TRANSFORMATION POINTS C</a:t>
            </a:r>
            <a:r>
              <a:rPr lang="en-US" sz="2200" baseline="-25000" dirty="0">
                <a:latin typeface="Times New Roman" panose="02020603050405020304" pitchFamily="18" charset="0"/>
                <a:cs typeface="Times New Roman" panose="02020603050405020304" pitchFamily="18" charset="0"/>
              </a:rPr>
              <a:t>0</a:t>
            </a:r>
            <a:r>
              <a:rPr lang="en-US" sz="2200" dirty="0">
                <a:latin typeface="Times New Roman" panose="02020603050405020304" pitchFamily="18" charset="0"/>
                <a:cs typeface="Times New Roman" panose="02020603050405020304" pitchFamily="18" charset="0"/>
              </a:rPr>
              <a:t>-C</a:t>
            </a:r>
            <a:r>
              <a:rPr lang="en-US" sz="2200" baseline="-25000" dirty="0">
                <a:latin typeface="Times New Roman" panose="02020603050405020304" pitchFamily="18" charset="0"/>
                <a:cs typeface="Times New Roman" panose="02020603050405020304" pitchFamily="18" charset="0"/>
              </a:rPr>
              <a:t>4</a:t>
            </a:r>
            <a:r>
              <a:rPr lang="en-US" sz="2200" dirty="0">
                <a:latin typeface="Times New Roman" panose="02020603050405020304" pitchFamily="18" charset="0"/>
                <a:cs typeface="Times New Roman" panose="02020603050405020304" pitchFamily="18" charset="0"/>
              </a:rPr>
              <a:t>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LIE ON SLOPE IN </a:t>
            </a:r>
            <a:r>
              <a:rPr lang="en-US" sz="2200">
                <a:latin typeface="Times New Roman" panose="02020603050405020304" pitchFamily="18" charset="0"/>
                <a:cs typeface="Times New Roman" panose="02020603050405020304" pitchFamily="18" charset="0"/>
              </a:rPr>
              <a:t>S</a:t>
            </a:r>
            <a:r>
              <a:rPr lang="en-US" sz="2200" baseline="-25000">
                <a:latin typeface="Times New Roman" panose="02020603050405020304" pitchFamily="18" charset="0"/>
                <a:cs typeface="Times New Roman" panose="02020603050405020304" pitchFamily="18" charset="0"/>
              </a:rPr>
              <a:t>1</a:t>
            </a:r>
            <a:r>
              <a:rPr lang="en-US" sz="2200">
                <a:latin typeface="Times New Roman" panose="02020603050405020304" pitchFamily="18" charset="0"/>
                <a:cs typeface="Times New Roman" panose="02020603050405020304" pitchFamily="18" charset="0"/>
              </a:rPr>
              <a:t> </a:t>
            </a:r>
          </a:p>
          <a:p>
            <a:pPr marL="0" indent="0">
              <a:buNone/>
            </a:pPr>
            <a:br>
              <a:rPr lang="en-US" sz="2200" dirty="0">
                <a:latin typeface="Times New Roman" panose="02020603050405020304" pitchFamily="18" charset="0"/>
                <a:cs typeface="Times New Roman" panose="02020603050405020304" pitchFamily="18" charset="0"/>
              </a:rPr>
            </a:br>
            <a:r>
              <a:rPr lang="en-US" sz="2000" i="1" dirty="0">
                <a:latin typeface="Times New Roman" panose="02020603050405020304" pitchFamily="18" charset="0"/>
                <a:cs typeface="Times New Roman" panose="02020603050405020304" pitchFamily="18" charset="0"/>
              </a:rPr>
              <a:t>dct</a:t>
            </a:r>
            <a:r>
              <a:rPr lang="en-US" sz="2000" i="1" baseline="-25000" dirty="0">
                <a:latin typeface="Times New Roman" panose="02020603050405020304" pitchFamily="18" charset="0"/>
                <a:cs typeface="Times New Roman" panose="02020603050405020304" pitchFamily="18" charset="0"/>
              </a:rPr>
              <a:t>1</a:t>
            </a:r>
            <a:r>
              <a:rPr lang="en-US" sz="2000" i="1" dirty="0">
                <a:latin typeface="Times New Roman" panose="02020603050405020304" pitchFamily="18" charset="0"/>
                <a:cs typeface="Times New Roman" panose="02020603050405020304" pitchFamily="18" charset="0"/>
              </a:rPr>
              <a:t>/dx</a:t>
            </a:r>
            <a:r>
              <a:rPr lang="en-US" sz="2000" i="1" baseline="-25000" dirty="0">
                <a:latin typeface="Times New Roman" panose="02020603050405020304" pitchFamily="18" charset="0"/>
                <a:cs typeface="Times New Roman" panose="02020603050405020304" pitchFamily="18" charset="0"/>
              </a:rPr>
              <a:t>1</a:t>
            </a:r>
            <a:r>
              <a:rPr lang="en-US" sz="2000" i="1" dirty="0">
                <a:latin typeface="Times New Roman" panose="02020603050405020304" pitchFamily="18" charset="0"/>
                <a:cs typeface="Times New Roman" panose="02020603050405020304" pitchFamily="18" charset="0"/>
              </a:rPr>
              <a:t>= (dct</a:t>
            </a:r>
            <a:r>
              <a:rPr lang="en-US" sz="2000" i="1" baseline="-25000" dirty="0">
                <a:latin typeface="Times New Roman" panose="02020603050405020304" pitchFamily="18" charset="0"/>
                <a:cs typeface="Times New Roman" panose="02020603050405020304" pitchFamily="18" charset="0"/>
              </a:rPr>
              <a:t>1</a:t>
            </a:r>
            <a:r>
              <a:rPr lang="en-US" sz="2000" i="1" dirty="0">
                <a:latin typeface="Times New Roman" panose="02020603050405020304" pitchFamily="18" charset="0"/>
                <a:cs typeface="Times New Roman" panose="02020603050405020304" pitchFamily="18" charset="0"/>
              </a:rPr>
              <a:t>/dct</a:t>
            </a:r>
            <a:r>
              <a:rPr lang="en-US" sz="2000" i="1" baseline="-25000" dirty="0">
                <a:latin typeface="Times New Roman" panose="02020603050405020304" pitchFamily="18" charset="0"/>
                <a:cs typeface="Times New Roman" panose="02020603050405020304" pitchFamily="18" charset="0"/>
              </a:rPr>
              <a:t>0</a:t>
            </a:r>
            <a:r>
              <a:rPr lang="en-US" sz="2000" i="1" dirty="0">
                <a:latin typeface="Times New Roman" panose="02020603050405020304" pitchFamily="18" charset="0"/>
                <a:cs typeface="Times New Roman" panose="02020603050405020304" pitchFamily="18" charset="0"/>
              </a:rPr>
              <a:t>)/(dx</a:t>
            </a:r>
            <a:r>
              <a:rPr lang="en-US" sz="2000" i="1" baseline="-25000" dirty="0">
                <a:latin typeface="Times New Roman" panose="02020603050405020304" pitchFamily="18" charset="0"/>
                <a:cs typeface="Times New Roman" panose="02020603050405020304" pitchFamily="18" charset="0"/>
              </a:rPr>
              <a:t>1</a:t>
            </a:r>
            <a:r>
              <a:rPr lang="en-US" sz="2000" i="1" dirty="0">
                <a:latin typeface="Times New Roman" panose="02020603050405020304" pitchFamily="18" charset="0"/>
                <a:cs typeface="Times New Roman" panose="02020603050405020304" pitchFamily="18" charset="0"/>
              </a:rPr>
              <a:t>/dct</a:t>
            </a:r>
            <a:r>
              <a:rPr lang="en-US" sz="2000" i="1" baseline="-25000" dirty="0">
                <a:latin typeface="Times New Roman" panose="02020603050405020304" pitchFamily="18" charset="0"/>
                <a:cs typeface="Times New Roman" panose="02020603050405020304" pitchFamily="18" charset="0"/>
              </a:rPr>
              <a:t>0</a:t>
            </a:r>
            <a:r>
              <a:rPr lang="en-US" sz="2000" i="1" dirty="0">
                <a:latin typeface="Times New Roman" panose="02020603050405020304" pitchFamily="18" charset="0"/>
                <a:cs typeface="Times New Roman" panose="02020603050405020304" pitchFamily="18" charset="0"/>
              </a:rPr>
              <a:t>)=sin(</a:t>
            </a:r>
            <a:r>
              <a:rPr lang="el-GR" sz="2000" i="1" dirty="0">
                <a:latin typeface="Times New Roman" panose="02020603050405020304" pitchFamily="18" charset="0"/>
                <a:cs typeface="Times New Roman" panose="02020603050405020304" pitchFamily="18" charset="0"/>
              </a:rPr>
              <a:t>β</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40A56E6-C726-44E9-2D11-0AD88DCF9586}"/>
              </a:ext>
            </a:extLst>
          </p:cNvPr>
          <p:cNvSpPr txBox="1"/>
          <p:nvPr/>
        </p:nvSpPr>
        <p:spPr>
          <a:xfrm>
            <a:off x="7027332" y="2804719"/>
            <a:ext cx="759166"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51D54647-7E74-655B-D49B-B0FB8603E0FE}"/>
              </a:ext>
            </a:extLst>
          </p:cNvPr>
          <p:cNvCxnSpPr/>
          <p:nvPr/>
        </p:nvCxnSpPr>
        <p:spPr>
          <a:xfrm>
            <a:off x="6892000" y="2227883"/>
            <a:ext cx="0" cy="45720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FE8A21-D830-4D40-D46D-6720FABB0CC9}"/>
              </a:ext>
            </a:extLst>
          </p:cNvPr>
          <p:cNvCxnSpPr>
            <a:cxnSpLocks/>
          </p:cNvCxnSpPr>
          <p:nvPr/>
        </p:nvCxnSpPr>
        <p:spPr>
          <a:xfrm rot="16200000">
            <a:off x="7349201" y="4505243"/>
            <a:ext cx="0" cy="914400"/>
          </a:xfrm>
          <a:prstGeom prst="line">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4048C1-15C1-1EC3-FA35-469B7836B21A}"/>
              </a:ext>
            </a:extLst>
          </p:cNvPr>
          <p:cNvSpPr txBox="1"/>
          <p:nvPr/>
        </p:nvSpPr>
        <p:spPr>
          <a:xfrm>
            <a:off x="7795041" y="4766410"/>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x</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B8B4BA4-39E6-FCA2-E7CD-61FE50EB0025}"/>
              </a:ext>
            </a:extLst>
          </p:cNvPr>
          <p:cNvSpPr txBox="1"/>
          <p:nvPr/>
        </p:nvSpPr>
        <p:spPr>
          <a:xfrm>
            <a:off x="6050220" y="2971770"/>
            <a:ext cx="664227"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DBFDC8A-311B-5A1A-3933-A5A7C5109EB0}"/>
              </a:ext>
            </a:extLst>
          </p:cNvPr>
          <p:cNvSpPr txBox="1"/>
          <p:nvPr/>
        </p:nvSpPr>
        <p:spPr>
          <a:xfrm>
            <a:off x="6716751" y="1722258"/>
            <a:ext cx="664227" cy="369332"/>
          </a:xfrm>
          <a:prstGeom prst="rect">
            <a:avLst/>
          </a:prstGeom>
          <a:noFill/>
        </p:spPr>
        <p:txBody>
          <a:bodyPr wrap="square" rtlCol="0">
            <a:spAutoFit/>
          </a:bodyPr>
          <a:lstStyle/>
          <a:p>
            <a:r>
              <a:rPr lang="en-US" dirty="0">
                <a:solidFill>
                  <a:schemeClr val="accent1"/>
                </a:solidFill>
                <a:latin typeface="Times New Roman" panose="02020603050405020304" pitchFamily="18" charset="0"/>
                <a:cs typeface="Times New Roman" panose="02020603050405020304" pitchFamily="18" charset="0"/>
              </a:rPr>
              <a:t>c</a:t>
            </a:r>
            <a:r>
              <a:rPr lang="en-US" b="1" dirty="0">
                <a:solidFill>
                  <a:schemeClr val="accent1"/>
                </a:solidFill>
                <a:latin typeface="Times New Roman" panose="02020603050405020304" pitchFamily="18" charset="0"/>
                <a:cs typeface="Times New Roman" panose="02020603050405020304" pitchFamily="18" charset="0"/>
              </a:rPr>
              <a:t>t</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E5235F2-7562-EF66-C5CB-F978359C6FD0}"/>
              </a:ext>
            </a:extLst>
          </p:cNvPr>
          <p:cNvSpPr txBox="1"/>
          <p:nvPr/>
        </p:nvSpPr>
        <p:spPr>
          <a:xfrm rot="16200000">
            <a:off x="6450355" y="2415626"/>
            <a:ext cx="112825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 Timeline</a:t>
            </a:r>
          </a:p>
        </p:txBody>
      </p:sp>
      <p:sp>
        <p:nvSpPr>
          <p:cNvPr id="10" name="Rectangle 9">
            <a:extLst>
              <a:ext uri="{FF2B5EF4-FFF2-40B4-BE49-F238E27FC236}">
                <a16:creationId xmlns:a16="http://schemas.microsoft.com/office/drawing/2014/main" id="{CEEB2689-E2CE-42FA-2DAE-CDF1A3587789}"/>
              </a:ext>
            </a:extLst>
          </p:cNvPr>
          <p:cNvSpPr/>
          <p:nvPr/>
        </p:nvSpPr>
        <p:spPr>
          <a:xfrm rot="1696478">
            <a:off x="7867685" y="3661774"/>
            <a:ext cx="723275" cy="646331"/>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a:t>
            </a:r>
            <a:r>
              <a:rPr lang="en-US" b="1" baseline="-25000" dirty="0">
                <a:latin typeface="Times New Roman" panose="02020603050405020304" pitchFamily="18" charset="0"/>
                <a:cs typeface="Times New Roman" panose="02020603050405020304" pitchFamily="18" charset="0"/>
              </a:rPr>
              <a:t>1</a:t>
            </a:r>
            <a:endParaRPr lang="en-US" b="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ct</a:t>
            </a:r>
            <a:r>
              <a:rPr lang="en-US" i="1" baseline="-25000" dirty="0">
                <a:latin typeface="Times New Roman" panose="02020603050405020304" pitchFamily="18" charset="0"/>
                <a:cs typeface="Times New Roman" panose="02020603050405020304" pitchFamily="18" charset="0"/>
              </a:rPr>
              <a:t>0</a:t>
            </a:r>
            <a:r>
              <a:rPr lang="en-US" i="1" dirty="0">
                <a:latin typeface="Times New Roman" panose="02020603050405020304" pitchFamily="18" charset="0"/>
                <a:cs typeface="Times New Roman" panose="02020603050405020304" pitchFamily="18" charset="0"/>
              </a:rPr>
              <a:t>, x</a:t>
            </a:r>
            <a:r>
              <a:rPr lang="en-US" i="1" baseline="-25000" dirty="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F9E8A43-BF43-797E-07DA-A2712255A103}"/>
              </a:ext>
            </a:extLst>
          </p:cNvPr>
          <p:cNvSpPr txBox="1"/>
          <p:nvPr/>
        </p:nvSpPr>
        <p:spPr>
          <a:xfrm rot="18000000">
            <a:off x="7625845" y="2837913"/>
            <a:ext cx="1106141"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0</a:t>
            </a:r>
            <a:r>
              <a:rPr lang="en-US" sz="1200" dirty="0">
                <a:latin typeface="Times New Roman" panose="02020603050405020304" pitchFamily="18" charset="0"/>
                <a:cs typeface="Times New Roman" panose="02020603050405020304" pitchFamily="18" charset="0"/>
              </a:rPr>
              <a:t> timeline</a:t>
            </a:r>
          </a:p>
        </p:txBody>
      </p:sp>
      <p:sp>
        <p:nvSpPr>
          <p:cNvPr id="13" name="TextBox 12">
            <a:extLst>
              <a:ext uri="{FF2B5EF4-FFF2-40B4-BE49-F238E27FC236}">
                <a16:creationId xmlns:a16="http://schemas.microsoft.com/office/drawing/2014/main" id="{9C0D87D7-423D-270E-2879-6FC669A8D633}"/>
              </a:ext>
            </a:extLst>
          </p:cNvPr>
          <p:cNvSpPr txBox="1"/>
          <p:nvPr/>
        </p:nvSpPr>
        <p:spPr>
          <a:xfrm rot="1007262">
            <a:off x="6988873" y="3911782"/>
            <a:ext cx="572144" cy="369332"/>
          </a:xfrm>
          <a:prstGeom prst="rect">
            <a:avLst/>
          </a:prstGeom>
          <a:noFill/>
        </p:spPr>
        <p:txBody>
          <a:bodyPr wrap="square" rtlCol="0">
            <a:spAutoFit/>
          </a:bodyPr>
          <a:lstStyle/>
          <a:p>
            <a:r>
              <a:rPr lang="el-GR" i="1" dirty="0">
                <a:latin typeface="Times New Roman" panose="02020603050405020304" pitchFamily="18" charset="0"/>
                <a:cs typeface="Times New Roman" panose="02020603050405020304" pitchFamily="18" charset="0"/>
              </a:rPr>
              <a:t>β</a:t>
            </a:r>
            <a:endParaRPr lang="en-US" i="1" dirty="0">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CE42F582-87F1-13AD-7B1F-CD5D7CDF3515}"/>
              </a:ext>
            </a:extLst>
          </p:cNvPr>
          <p:cNvCxnSpPr>
            <a:cxnSpLocks/>
          </p:cNvCxnSpPr>
          <p:nvPr/>
        </p:nvCxnSpPr>
        <p:spPr>
          <a:xfrm rot="18000000">
            <a:off x="7301460" y="4738078"/>
            <a:ext cx="0" cy="91440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828013D-901C-D422-E609-35D9F6A18DB9}"/>
              </a:ext>
            </a:extLst>
          </p:cNvPr>
          <p:cNvSpPr txBox="1"/>
          <p:nvPr/>
        </p:nvSpPr>
        <p:spPr>
          <a:xfrm rot="1800000">
            <a:off x="7589620" y="5389783"/>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x</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24137EE-E2BD-84E4-EA65-014F61337BC0}"/>
              </a:ext>
            </a:extLst>
          </p:cNvPr>
          <p:cNvSpPr txBox="1"/>
          <p:nvPr/>
        </p:nvSpPr>
        <p:spPr>
          <a:xfrm rot="1800000">
            <a:off x="8157635" y="2319603"/>
            <a:ext cx="664227"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c</a:t>
            </a:r>
            <a:r>
              <a:rPr lang="en-US" b="1" dirty="0">
                <a:solidFill>
                  <a:srgbClr val="FF0000"/>
                </a:solidFill>
                <a:latin typeface="Times New Roman" panose="02020603050405020304" pitchFamily="18" charset="0"/>
                <a:cs typeface="Times New Roman" panose="02020603050405020304" pitchFamily="18" charset="0"/>
              </a:rPr>
              <a:t>t</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29DE86F-456D-0234-A653-43A21D0F87AA}"/>
              </a:ext>
            </a:extLst>
          </p:cNvPr>
          <p:cNvSpPr txBox="1"/>
          <p:nvPr/>
        </p:nvSpPr>
        <p:spPr>
          <a:xfrm>
            <a:off x="6253613" y="5989012"/>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O</a:t>
            </a:r>
          </a:p>
        </p:txBody>
      </p:sp>
      <p:sp>
        <p:nvSpPr>
          <p:cNvPr id="28" name="Freeform: Shape 27">
            <a:extLst>
              <a:ext uri="{FF2B5EF4-FFF2-40B4-BE49-F238E27FC236}">
                <a16:creationId xmlns:a16="http://schemas.microsoft.com/office/drawing/2014/main" id="{E7D0DA98-93B7-2750-30B4-C73C116C6445}"/>
              </a:ext>
            </a:extLst>
          </p:cNvPr>
          <p:cNvSpPr/>
          <p:nvPr/>
        </p:nvSpPr>
        <p:spPr>
          <a:xfrm rot="171112">
            <a:off x="6898683" y="4239239"/>
            <a:ext cx="345334" cy="91784"/>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Slide Number Placeholder 14">
            <a:extLst>
              <a:ext uri="{FF2B5EF4-FFF2-40B4-BE49-F238E27FC236}">
                <a16:creationId xmlns:a16="http://schemas.microsoft.com/office/drawing/2014/main" id="{D612EC94-AF73-CEFD-31EB-600532FAF2D9}"/>
              </a:ext>
            </a:extLst>
          </p:cNvPr>
          <p:cNvSpPr>
            <a:spLocks noGrp="1"/>
          </p:cNvSpPr>
          <p:nvPr>
            <p:ph type="sldNum" sz="quarter" idx="12"/>
          </p:nvPr>
        </p:nvSpPr>
        <p:spPr>
          <a:xfrm>
            <a:off x="6457950" y="6356351"/>
            <a:ext cx="2057400" cy="365125"/>
          </a:xfrm>
        </p:spPr>
        <p:txBody>
          <a:bodyPr/>
          <a:lstStyle/>
          <a:p>
            <a:fld id="{148C923D-C71C-435D-9174-1991698F01A9}" type="slidenum">
              <a:rPr lang="en-US" smtClean="0"/>
              <a:t>28</a:t>
            </a:fld>
            <a:endParaRPr lang="en-US" dirty="0"/>
          </a:p>
        </p:txBody>
      </p:sp>
      <p:sp>
        <p:nvSpPr>
          <p:cNvPr id="30" name="TextBox 29">
            <a:extLst>
              <a:ext uri="{FF2B5EF4-FFF2-40B4-BE49-F238E27FC236}">
                <a16:creationId xmlns:a16="http://schemas.microsoft.com/office/drawing/2014/main" id="{A45F14C2-4965-655E-FF69-A476D9D44908}"/>
              </a:ext>
            </a:extLst>
          </p:cNvPr>
          <p:cNvSpPr txBox="1"/>
          <p:nvPr/>
        </p:nvSpPr>
        <p:spPr>
          <a:xfrm rot="1800000">
            <a:off x="6682370" y="5119666"/>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S</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7A8B0669-F095-FED6-C695-B16D95A24B10}"/>
              </a:ext>
            </a:extLst>
          </p:cNvPr>
          <p:cNvSpPr txBox="1"/>
          <p:nvPr/>
        </p:nvSpPr>
        <p:spPr>
          <a:xfrm>
            <a:off x="6453664" y="4605384"/>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S</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8B5B3927-947F-66C5-D090-84E9D7448903}"/>
              </a:ext>
            </a:extLst>
          </p:cNvPr>
          <p:cNvCxnSpPr>
            <a:cxnSpLocks/>
          </p:cNvCxnSpPr>
          <p:nvPr/>
        </p:nvCxnSpPr>
        <p:spPr>
          <a:xfrm flipV="1">
            <a:off x="6905513" y="3006832"/>
            <a:ext cx="0" cy="1956213"/>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324ED83-5FE5-4D65-4065-FD917EC55F82}"/>
              </a:ext>
            </a:extLst>
          </p:cNvPr>
          <p:cNvCxnSpPr>
            <a:cxnSpLocks/>
          </p:cNvCxnSpPr>
          <p:nvPr/>
        </p:nvCxnSpPr>
        <p:spPr>
          <a:xfrm rot="1800000" flipV="1">
            <a:off x="7634936" y="3720668"/>
            <a:ext cx="301752"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E851384-B8B8-0011-EA5E-B0146FA0AC8E}"/>
              </a:ext>
            </a:extLst>
          </p:cNvPr>
          <p:cNvCxnSpPr>
            <a:cxnSpLocks/>
          </p:cNvCxnSpPr>
          <p:nvPr/>
        </p:nvCxnSpPr>
        <p:spPr>
          <a:xfrm rot="1800000" flipV="1">
            <a:off x="7279893" y="3527439"/>
            <a:ext cx="0" cy="153619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F9FDD77-72AE-24D4-22DA-8DF5FDB87E7C}"/>
              </a:ext>
            </a:extLst>
          </p:cNvPr>
          <p:cNvSpPr/>
          <p:nvPr/>
        </p:nvSpPr>
        <p:spPr>
          <a:xfrm rot="1800000">
            <a:off x="5374082" y="3415663"/>
            <a:ext cx="3072384" cy="307238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744E2CE-BDB7-B988-5391-4825D5BD369F}"/>
              </a:ext>
            </a:extLst>
          </p:cNvPr>
          <p:cNvCxnSpPr>
            <a:cxnSpLocks/>
          </p:cNvCxnSpPr>
          <p:nvPr/>
        </p:nvCxnSpPr>
        <p:spPr>
          <a:xfrm>
            <a:off x="4914900" y="3418312"/>
            <a:ext cx="4093852" cy="106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7B6876D-3E07-9600-995F-D181AB0CA316}"/>
              </a:ext>
            </a:extLst>
          </p:cNvPr>
          <p:cNvSpPr txBox="1"/>
          <p:nvPr/>
        </p:nvSpPr>
        <p:spPr>
          <a:xfrm>
            <a:off x="6173785" y="3127541"/>
            <a:ext cx="684803" cy="30777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ct</a:t>
            </a:r>
            <a:r>
              <a:rPr lang="en-US" sz="1400" i="1" baseline="-25000" dirty="0">
                <a:latin typeface="Times New Roman" panose="02020603050405020304" pitchFamily="18" charset="0"/>
                <a:cs typeface="Times New Roman" panose="02020603050405020304" pitchFamily="18" charset="0"/>
              </a:rPr>
              <a:t>1</a:t>
            </a:r>
            <a:r>
              <a:rPr lang="en-US" sz="1400" i="1" dirty="0">
                <a:latin typeface="Times New Roman" panose="02020603050405020304" pitchFamily="18" charset="0"/>
                <a:cs typeface="Times New Roman" panose="02020603050405020304" pitchFamily="18" charset="0"/>
              </a:rPr>
              <a:t>=ct</a:t>
            </a:r>
            <a:r>
              <a:rPr lang="en-US" sz="1400" i="1" baseline="-25000" dirty="0">
                <a:latin typeface="Times New Roman" panose="02020603050405020304" pitchFamily="18" charset="0"/>
                <a:cs typeface="Times New Roman" panose="02020603050405020304" pitchFamily="18" charset="0"/>
              </a:rPr>
              <a:t>0</a:t>
            </a:r>
            <a:endParaRPr lang="en-US" sz="1400" dirty="0"/>
          </a:p>
        </p:txBody>
      </p:sp>
      <p:cxnSp>
        <p:nvCxnSpPr>
          <p:cNvPr id="12" name="Straight Connector 11">
            <a:extLst>
              <a:ext uri="{FF2B5EF4-FFF2-40B4-BE49-F238E27FC236}">
                <a16:creationId xmlns:a16="http://schemas.microsoft.com/office/drawing/2014/main" id="{22F0F9A5-3991-D77B-5CBD-2B963972B083}"/>
              </a:ext>
            </a:extLst>
          </p:cNvPr>
          <p:cNvCxnSpPr>
            <a:cxnSpLocks/>
          </p:cNvCxnSpPr>
          <p:nvPr/>
        </p:nvCxnSpPr>
        <p:spPr>
          <a:xfrm rot="1800000" flipV="1">
            <a:off x="8006532" y="3404197"/>
            <a:ext cx="0" cy="4114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794BBC6-E549-9915-75DD-784C9E1397BB}"/>
              </a:ext>
            </a:extLst>
          </p:cNvPr>
          <p:cNvCxnSpPr>
            <a:cxnSpLocks/>
          </p:cNvCxnSpPr>
          <p:nvPr/>
        </p:nvCxnSpPr>
        <p:spPr>
          <a:xfrm flipV="1">
            <a:off x="8102402" y="3017520"/>
            <a:ext cx="0" cy="411480"/>
          </a:xfrm>
          <a:prstGeom prst="line">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FDB2882-F196-B44D-EEB4-427F0C0EF9B8}"/>
              </a:ext>
            </a:extLst>
          </p:cNvPr>
          <p:cNvSpPr txBox="1"/>
          <p:nvPr/>
        </p:nvSpPr>
        <p:spPr>
          <a:xfrm>
            <a:off x="7916475" y="2672982"/>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a:t>
            </a:r>
            <a:r>
              <a:rPr lang="en-US" b="1" baseline="-25000" dirty="0">
                <a:latin typeface="Times New Roman" panose="02020603050405020304" pitchFamily="18" charset="0"/>
                <a:cs typeface="Times New Roman" panose="02020603050405020304" pitchFamily="18" charset="0"/>
              </a:rPr>
              <a:t>1</a:t>
            </a:r>
            <a:endParaRPr lang="en-US" b="1" dirty="0">
              <a:latin typeface="Times New Roman" panose="02020603050405020304" pitchFamily="18" charset="0"/>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99106016-B575-9D08-A5B5-D8732D019958}"/>
              </a:ext>
            </a:extLst>
          </p:cNvPr>
          <p:cNvCxnSpPr>
            <a:cxnSpLocks/>
          </p:cNvCxnSpPr>
          <p:nvPr/>
        </p:nvCxnSpPr>
        <p:spPr>
          <a:xfrm>
            <a:off x="6871351" y="3031106"/>
            <a:ext cx="1232475" cy="9528"/>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6FE71A3B-3DF5-0F11-FA58-7DF921572B42}"/>
              </a:ext>
            </a:extLst>
          </p:cNvPr>
          <p:cNvSpPr/>
          <p:nvPr/>
        </p:nvSpPr>
        <p:spPr>
          <a:xfrm rot="1696478">
            <a:off x="8229097" y="3757059"/>
            <a:ext cx="428322"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a:t>
            </a:r>
            <a:r>
              <a:rPr lang="en-US" b="1" baseline="-25000" dirty="0">
                <a:latin typeface="Times New Roman" panose="02020603050405020304" pitchFamily="18" charset="0"/>
                <a:cs typeface="Times New Roman" panose="02020603050405020304" pitchFamily="18" charset="0"/>
              </a:rPr>
              <a:t>2</a:t>
            </a:r>
            <a:endParaRPr lang="en-US" b="1" dirty="0">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7EA73C43-108A-B90B-8AAE-699523570200}"/>
              </a:ext>
            </a:extLst>
          </p:cNvPr>
          <p:cNvSpPr/>
          <p:nvPr/>
        </p:nvSpPr>
        <p:spPr>
          <a:xfrm rot="1696478">
            <a:off x="8508199" y="3933974"/>
            <a:ext cx="481903" cy="369332"/>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A</a:t>
            </a:r>
            <a:r>
              <a:rPr lang="en-US" b="1" baseline="-25000" dirty="0">
                <a:latin typeface="Times New Roman" panose="02020603050405020304" pitchFamily="18" charset="0"/>
                <a:cs typeface="Times New Roman" panose="02020603050405020304" pitchFamily="18" charset="0"/>
              </a:rPr>
              <a:t>3</a:t>
            </a:r>
            <a:endParaRPr lang="en-US" b="1" dirty="0">
              <a:latin typeface="Times New Roman" panose="02020603050405020304" pitchFamily="18" charset="0"/>
              <a:cs typeface="Times New Roman" panose="02020603050405020304" pitchFamily="18" charset="0"/>
            </a:endParaRPr>
          </a:p>
        </p:txBody>
      </p:sp>
      <p:cxnSp>
        <p:nvCxnSpPr>
          <p:cNvPr id="34" name="Straight Connector 33">
            <a:extLst>
              <a:ext uri="{FF2B5EF4-FFF2-40B4-BE49-F238E27FC236}">
                <a16:creationId xmlns:a16="http://schemas.microsoft.com/office/drawing/2014/main" id="{EA2EB3F7-E656-0C2E-9817-EC175E2ECA43}"/>
              </a:ext>
            </a:extLst>
          </p:cNvPr>
          <p:cNvCxnSpPr>
            <a:cxnSpLocks/>
          </p:cNvCxnSpPr>
          <p:nvPr/>
        </p:nvCxnSpPr>
        <p:spPr>
          <a:xfrm rot="1800000" flipV="1">
            <a:off x="6256913" y="2862866"/>
            <a:ext cx="0" cy="6400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AD65493-5E4F-4AC4-3C77-4A6BC5197D24}"/>
              </a:ext>
            </a:extLst>
          </p:cNvPr>
          <p:cNvCxnSpPr>
            <a:cxnSpLocks/>
          </p:cNvCxnSpPr>
          <p:nvPr/>
        </p:nvCxnSpPr>
        <p:spPr>
          <a:xfrm flipV="1">
            <a:off x="8538065" y="2804719"/>
            <a:ext cx="0" cy="640080"/>
          </a:xfrm>
          <a:prstGeom prst="line">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F30764-8FF9-C3DD-096C-01B44FF31908}"/>
              </a:ext>
            </a:extLst>
          </p:cNvPr>
          <p:cNvCxnSpPr>
            <a:cxnSpLocks/>
          </p:cNvCxnSpPr>
          <p:nvPr/>
        </p:nvCxnSpPr>
        <p:spPr>
          <a:xfrm rot="1800000" flipV="1">
            <a:off x="8741955" y="3373950"/>
            <a:ext cx="0" cy="8229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74865CA-A5B9-1603-68B3-0076286C0206}"/>
              </a:ext>
            </a:extLst>
          </p:cNvPr>
          <p:cNvCxnSpPr>
            <a:cxnSpLocks/>
          </p:cNvCxnSpPr>
          <p:nvPr/>
        </p:nvCxnSpPr>
        <p:spPr>
          <a:xfrm flipV="1">
            <a:off x="8939118" y="2595352"/>
            <a:ext cx="0" cy="822960"/>
          </a:xfrm>
          <a:prstGeom prst="line">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BADF2F8-B501-857D-2387-3192894EC8C7}"/>
              </a:ext>
            </a:extLst>
          </p:cNvPr>
          <p:cNvSpPr txBox="1"/>
          <p:nvPr/>
        </p:nvSpPr>
        <p:spPr>
          <a:xfrm>
            <a:off x="8311828" y="2493184"/>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a:t>
            </a:r>
            <a:r>
              <a:rPr lang="en-US" b="1" baseline="-25000" dirty="0">
                <a:latin typeface="Times New Roman" panose="02020603050405020304" pitchFamily="18" charset="0"/>
                <a:cs typeface="Times New Roman" panose="02020603050405020304" pitchFamily="18" charset="0"/>
              </a:rPr>
              <a:t>2</a:t>
            </a:r>
            <a:endParaRPr lang="en-US" b="1"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BA547FB8-7C69-D981-51F6-CF04B5A13672}"/>
              </a:ext>
            </a:extLst>
          </p:cNvPr>
          <p:cNvSpPr txBox="1"/>
          <p:nvPr/>
        </p:nvSpPr>
        <p:spPr>
          <a:xfrm>
            <a:off x="8719343" y="2301661"/>
            <a:ext cx="424657"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a:t>
            </a:r>
            <a:r>
              <a:rPr lang="en-US" b="1" baseline="-25000" dirty="0">
                <a:latin typeface="Times New Roman" panose="02020603050405020304" pitchFamily="18" charset="0"/>
                <a:cs typeface="Times New Roman" panose="02020603050405020304" pitchFamily="18" charset="0"/>
              </a:rPr>
              <a:t>3</a:t>
            </a:r>
          </a:p>
          <a:p>
            <a:endParaRPr lang="en-US" b="1" dirty="0">
              <a:latin typeface="Times New Roman" panose="02020603050405020304" pitchFamily="18" charset="0"/>
              <a:cs typeface="Times New Roman" panose="02020603050405020304" pitchFamily="18" charset="0"/>
            </a:endParaRPr>
          </a:p>
        </p:txBody>
      </p:sp>
      <p:cxnSp>
        <p:nvCxnSpPr>
          <p:cNvPr id="41" name="Straight Connector 40">
            <a:extLst>
              <a:ext uri="{FF2B5EF4-FFF2-40B4-BE49-F238E27FC236}">
                <a16:creationId xmlns:a16="http://schemas.microsoft.com/office/drawing/2014/main" id="{AB15FF65-E735-A0E9-B514-BBBB143B10E2}"/>
              </a:ext>
            </a:extLst>
          </p:cNvPr>
          <p:cNvCxnSpPr>
            <a:cxnSpLocks/>
          </p:cNvCxnSpPr>
          <p:nvPr/>
        </p:nvCxnSpPr>
        <p:spPr>
          <a:xfrm rot="1800000">
            <a:off x="6043849" y="3580998"/>
            <a:ext cx="304038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8B8B2D4F-2021-9535-B669-999AA3908ADE}"/>
              </a:ext>
            </a:extLst>
          </p:cNvPr>
          <p:cNvSpPr/>
          <p:nvPr/>
        </p:nvSpPr>
        <p:spPr>
          <a:xfrm rot="1696478">
            <a:off x="7054284" y="3152457"/>
            <a:ext cx="736099"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a:t>
            </a:r>
            <a:r>
              <a:rPr lang="en-US" b="1" baseline="-25000" dirty="0">
                <a:latin typeface="Times New Roman" panose="02020603050405020304" pitchFamily="18" charset="0"/>
                <a:cs typeface="Times New Roman" panose="02020603050405020304" pitchFamily="18" charset="0"/>
              </a:rPr>
              <a:t>0</a:t>
            </a:r>
            <a:r>
              <a:rPr lang="en-US" b="1" dirty="0">
                <a:latin typeface="Times New Roman" panose="02020603050405020304" pitchFamily="18" charset="0"/>
                <a:cs typeface="Times New Roman" panose="02020603050405020304" pitchFamily="18" charset="0"/>
              </a:rPr>
              <a:t>/C</a:t>
            </a:r>
            <a:r>
              <a:rPr lang="en-US" b="1" baseline="-25000" dirty="0">
                <a:latin typeface="Times New Roman" panose="02020603050405020304" pitchFamily="18" charset="0"/>
                <a:cs typeface="Times New Roman" panose="02020603050405020304" pitchFamily="18" charset="0"/>
              </a:rPr>
              <a:t>0</a:t>
            </a:r>
            <a:endParaRPr lang="en-US" b="1" dirty="0">
              <a:latin typeface="Times New Roman" panose="02020603050405020304" pitchFamily="18" charset="0"/>
              <a:cs typeface="Times New Roman" panose="02020603050405020304" pitchFamily="18" charset="0"/>
            </a:endParaRPr>
          </a:p>
        </p:txBody>
      </p:sp>
      <p:sp>
        <p:nvSpPr>
          <p:cNvPr id="45" name="Rectangle 44">
            <a:extLst>
              <a:ext uri="{FF2B5EF4-FFF2-40B4-BE49-F238E27FC236}">
                <a16:creationId xmlns:a16="http://schemas.microsoft.com/office/drawing/2014/main" id="{05B31F0F-C10E-3291-65A5-E3732F6CFF8F}"/>
              </a:ext>
            </a:extLst>
          </p:cNvPr>
          <p:cNvSpPr/>
          <p:nvPr/>
        </p:nvSpPr>
        <p:spPr>
          <a:xfrm rot="1696478">
            <a:off x="6273036" y="2543972"/>
            <a:ext cx="481903" cy="369332"/>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A</a:t>
            </a:r>
            <a:r>
              <a:rPr lang="en-US" b="1" baseline="-25000" dirty="0">
                <a:latin typeface="Times New Roman" panose="02020603050405020304" pitchFamily="18" charset="0"/>
                <a:cs typeface="Times New Roman" panose="02020603050405020304" pitchFamily="18" charset="0"/>
              </a:rPr>
              <a:t>4</a:t>
            </a:r>
            <a:endParaRPr lang="en-US" b="1" dirty="0">
              <a:latin typeface="Times New Roman" panose="02020603050405020304" pitchFamily="18" charset="0"/>
              <a:cs typeface="Times New Roman" panose="02020603050405020304" pitchFamily="18" charset="0"/>
            </a:endParaRPr>
          </a:p>
        </p:txBody>
      </p:sp>
      <p:cxnSp>
        <p:nvCxnSpPr>
          <p:cNvPr id="48" name="Straight Connector 47">
            <a:extLst>
              <a:ext uri="{FF2B5EF4-FFF2-40B4-BE49-F238E27FC236}">
                <a16:creationId xmlns:a16="http://schemas.microsoft.com/office/drawing/2014/main" id="{08899BA4-2C0E-5FD0-E343-ED3C690B7FE4}"/>
              </a:ext>
            </a:extLst>
          </p:cNvPr>
          <p:cNvCxnSpPr>
            <a:cxnSpLocks/>
          </p:cNvCxnSpPr>
          <p:nvPr/>
        </p:nvCxnSpPr>
        <p:spPr>
          <a:xfrm>
            <a:off x="6095319" y="3465390"/>
            <a:ext cx="0" cy="640080"/>
          </a:xfrm>
          <a:prstGeom prst="line">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ECEF891-B5EB-164D-C2EA-CE366040B0E1}"/>
              </a:ext>
            </a:extLst>
          </p:cNvPr>
          <p:cNvCxnSpPr>
            <a:cxnSpLocks/>
          </p:cNvCxnSpPr>
          <p:nvPr/>
        </p:nvCxnSpPr>
        <p:spPr>
          <a:xfrm rot="1800000" flipV="1">
            <a:off x="8381692" y="3380778"/>
            <a:ext cx="0" cy="640080"/>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1F58444-3383-45B5-A51A-CA2C1ED9F49B}"/>
              </a:ext>
            </a:extLst>
          </p:cNvPr>
          <p:cNvSpPr txBox="1"/>
          <p:nvPr/>
        </p:nvSpPr>
        <p:spPr>
          <a:xfrm>
            <a:off x="5680721" y="3984796"/>
            <a:ext cx="424657"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a:t>
            </a:r>
            <a:r>
              <a:rPr lang="en-US" b="1" baseline="-25000" dirty="0">
                <a:latin typeface="Times New Roman" panose="02020603050405020304" pitchFamily="18" charset="0"/>
                <a:cs typeface="Times New Roman" panose="02020603050405020304" pitchFamily="18" charset="0"/>
              </a:rPr>
              <a:t>4</a:t>
            </a:r>
          </a:p>
          <a:p>
            <a:endParaRPr lang="en-US" b="1" dirty="0">
              <a:latin typeface="Times New Roman" panose="02020603050405020304" pitchFamily="18"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27FE39B9-088F-8A81-107F-667C187FAF2D}"/>
              </a:ext>
            </a:extLst>
          </p:cNvPr>
          <p:cNvCxnSpPr>
            <a:cxnSpLocks/>
          </p:cNvCxnSpPr>
          <p:nvPr/>
        </p:nvCxnSpPr>
        <p:spPr>
          <a:xfrm rot="19800000" flipV="1">
            <a:off x="5925240" y="3351939"/>
            <a:ext cx="304038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281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E3728F8-6724-47CF-B4B8-0EE6C56901AF}"/>
              </a:ext>
            </a:extLst>
          </p:cNvPr>
          <p:cNvSpPr/>
          <p:nvPr/>
        </p:nvSpPr>
        <p:spPr>
          <a:xfrm>
            <a:off x="0" y="0"/>
            <a:ext cx="9144000" cy="1609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0509833-3DD0-45B7-A31A-FED10E02A30B}"/>
              </a:ext>
            </a:extLst>
          </p:cNvPr>
          <p:cNvSpPr>
            <a:spLocks noGrp="1"/>
          </p:cNvSpPr>
          <p:nvPr>
            <p:ph type="title"/>
          </p:nvPr>
        </p:nvSpPr>
        <p:spPr>
          <a:xfrm>
            <a:off x="559923" y="150641"/>
            <a:ext cx="7886700" cy="1325563"/>
          </a:xfrm>
        </p:spPr>
        <p:txBody>
          <a:bodyPr/>
          <a:lstStyle/>
          <a:p>
            <a:pPr algn="ctr"/>
            <a:r>
              <a:rPr lang="en-US" dirty="0">
                <a:solidFill>
                  <a:schemeClr val="bg1"/>
                </a:solidFill>
              </a:rPr>
              <a:t>SUMMARY</a:t>
            </a:r>
          </a:p>
        </p:txBody>
      </p:sp>
      <p:sp>
        <p:nvSpPr>
          <p:cNvPr id="21" name="Content Placeholder 20">
            <a:extLst>
              <a:ext uri="{FF2B5EF4-FFF2-40B4-BE49-F238E27FC236}">
                <a16:creationId xmlns:a16="http://schemas.microsoft.com/office/drawing/2014/main" id="{44903EA3-A486-4A71-810B-464FA5BEF846}"/>
              </a:ext>
            </a:extLst>
          </p:cNvPr>
          <p:cNvSpPr>
            <a:spLocks noGrp="1"/>
          </p:cNvSpPr>
          <p:nvPr>
            <p:ph idx="1"/>
          </p:nvPr>
        </p:nvSpPr>
        <p:spPr>
          <a:xfrm>
            <a:off x="1861941" y="2187575"/>
            <a:ext cx="3921692" cy="3277054"/>
          </a:xfrm>
        </p:spPr>
        <p:txBody>
          <a:bodyPr>
            <a:normAutofit/>
          </a:bodyPr>
          <a:lstStyle/>
          <a:p>
            <a:r>
              <a:rPr lang="en-US" sz="3100" dirty="0"/>
              <a:t>AXIS OF SYMMETRY</a:t>
            </a:r>
          </a:p>
          <a:p>
            <a:pPr lvl="1"/>
            <a:r>
              <a:rPr lang="en-US" dirty="0"/>
              <a:t>Previously Unknown Property of the Lorentz Transform</a:t>
            </a:r>
          </a:p>
          <a:p>
            <a:pPr lvl="1"/>
            <a:r>
              <a:rPr lang="en-US" dirty="0"/>
              <a:t>Allows the solution of all problems with simple graphics </a:t>
            </a:r>
          </a:p>
          <a:p>
            <a:pPr marL="457200" lvl="1" indent="0">
              <a:buNone/>
            </a:pPr>
            <a:r>
              <a:rPr lang="en-US" i="1" dirty="0">
                <a:solidFill>
                  <a:srgbClr val="0070C0"/>
                </a:solidFill>
              </a:rPr>
              <a:t>www.lewis-mcintyre.com</a:t>
            </a:r>
          </a:p>
          <a:p>
            <a:pPr marL="0" indent="0">
              <a:buNone/>
            </a:pPr>
            <a:endParaRPr lang="en-US" sz="2000" dirty="0"/>
          </a:p>
          <a:p>
            <a:endParaRPr lang="en-US" sz="2000" dirty="0"/>
          </a:p>
          <a:p>
            <a:pPr lvl="1"/>
            <a:endParaRPr lang="en-US" sz="1800" dirty="0"/>
          </a:p>
          <a:p>
            <a:endParaRPr lang="en-US" sz="1800" dirty="0"/>
          </a:p>
          <a:p>
            <a:endParaRPr lang="en-US" sz="1800" dirty="0"/>
          </a:p>
          <a:p>
            <a:endParaRPr lang="en-US" sz="1800" dirty="0"/>
          </a:p>
        </p:txBody>
      </p:sp>
      <p:sp>
        <p:nvSpPr>
          <p:cNvPr id="3" name="Slide Number Placeholder 2">
            <a:extLst>
              <a:ext uri="{FF2B5EF4-FFF2-40B4-BE49-F238E27FC236}">
                <a16:creationId xmlns:a16="http://schemas.microsoft.com/office/drawing/2014/main" id="{037E8E20-BE83-4C14-B6A2-601EBCE64C94}"/>
              </a:ext>
            </a:extLst>
          </p:cNvPr>
          <p:cNvSpPr>
            <a:spLocks noGrp="1"/>
          </p:cNvSpPr>
          <p:nvPr>
            <p:ph type="sldNum" sz="quarter" idx="12"/>
          </p:nvPr>
        </p:nvSpPr>
        <p:spPr/>
        <p:txBody>
          <a:bodyPr/>
          <a:lstStyle/>
          <a:p>
            <a:fld id="{148C923D-C71C-435D-9174-1991698F01A9}" type="slidenum">
              <a:rPr lang="en-US" smtClean="0"/>
              <a:t>29</a:t>
            </a:fld>
            <a:endParaRPr lang="en-US"/>
          </a:p>
        </p:txBody>
      </p:sp>
      <p:pic>
        <p:nvPicPr>
          <p:cNvPr id="4" name="Picture 3">
            <a:extLst>
              <a:ext uri="{FF2B5EF4-FFF2-40B4-BE49-F238E27FC236}">
                <a16:creationId xmlns:a16="http://schemas.microsoft.com/office/drawing/2014/main" id="{304B7981-2329-7AD2-74FF-CEF3CBDFE6A5}"/>
              </a:ext>
            </a:extLst>
          </p:cNvPr>
          <p:cNvPicPr>
            <a:picLocks noChangeAspect="1"/>
          </p:cNvPicPr>
          <p:nvPr/>
        </p:nvPicPr>
        <p:blipFill>
          <a:blip r:embed="rId3"/>
          <a:stretch>
            <a:fillRect/>
          </a:stretch>
        </p:blipFill>
        <p:spPr>
          <a:xfrm>
            <a:off x="6992177" y="2423753"/>
            <a:ext cx="1911076" cy="2899115"/>
          </a:xfrm>
          <a:prstGeom prst="rect">
            <a:avLst/>
          </a:prstGeom>
        </p:spPr>
      </p:pic>
    </p:spTree>
    <p:extLst>
      <p:ext uri="{BB962C8B-B14F-4D97-AF65-F5344CB8AC3E}">
        <p14:creationId xmlns:p14="http://schemas.microsoft.com/office/powerpoint/2010/main" val="3849773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4">
                <a:extLst>
                  <a:ext uri="{FF2B5EF4-FFF2-40B4-BE49-F238E27FC236}">
                    <a16:creationId xmlns:a16="http://schemas.microsoft.com/office/drawing/2014/main" id="{1BC91EBD-6C9A-E08F-53AF-205C9BB96144}"/>
                  </a:ext>
                </a:extLst>
              </p:cNvPr>
              <p:cNvSpPr txBox="1">
                <a:spLocks/>
              </p:cNvSpPr>
              <p:nvPr/>
            </p:nvSpPr>
            <p:spPr>
              <a:xfrm>
                <a:off x="396692" y="175660"/>
                <a:ext cx="7696182" cy="5748797"/>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6400" dirty="0">
                  <a:latin typeface="Times New Roman" panose="02020603050405020304" pitchFamily="18" charset="0"/>
                  <a:cs typeface="Times New Roman" panose="02020603050405020304" pitchFamily="18" charset="0"/>
                </a:endParaRPr>
              </a:p>
              <a:p>
                <a:r>
                  <a:rPr lang="en-US" sz="7200" dirty="0">
                    <a:latin typeface="Times New Roman" panose="02020603050405020304" pitchFamily="18" charset="0"/>
                    <a:cs typeface="Times New Roman" panose="02020603050405020304" pitchFamily="18" charset="0"/>
                  </a:rPr>
                  <a:t>HENDRICK LORENTZ DEVELOPED THE LORENTZ TRANSFORM IN 1899</a:t>
                </a:r>
              </a:p>
              <a:p>
                <a:r>
                  <a:rPr lang="en-US" sz="7200" dirty="0">
                    <a:latin typeface="Times New Roman" panose="02020603050405020304" pitchFamily="18" charset="0"/>
                    <a:cs typeface="Times New Roman" panose="02020603050405020304" pitchFamily="18" charset="0"/>
                  </a:rPr>
                  <a:t>DERIVATION</a:t>
                </a:r>
              </a:p>
              <a:p>
                <a:pPr lvl="1"/>
                <a:r>
                  <a:rPr lang="en-US" sz="6800" dirty="0">
                    <a:latin typeface="Times New Roman" panose="02020603050405020304" pitchFamily="18" charset="0"/>
                    <a:cs typeface="Times New Roman" panose="02020603050405020304" pitchFamily="18" charset="0"/>
                  </a:rPr>
                  <a:t>Modifies the Galilean Transform </a:t>
                </a:r>
                <a14:m>
                  <m:oMath xmlns:m="http://schemas.openxmlformats.org/officeDocument/2006/math">
                    <m:sSub>
                      <m:sSubPr>
                        <m:ctrlPr>
                          <a:rPr lang="en-US" sz="7200" i="1" smtClean="0">
                            <a:latin typeface="Cambria Math" panose="02040503050406030204" pitchFamily="18" charset="0"/>
                            <a:cs typeface="Times New Roman" panose="02020603050405020304" pitchFamily="18" charset="0"/>
                          </a:rPr>
                        </m:ctrlPr>
                      </m:sSubPr>
                      <m:e>
                        <m:r>
                          <a:rPr lang="en-US" sz="7200" i="1">
                            <a:latin typeface="Cambria Math" panose="02040503050406030204" pitchFamily="18" charset="0"/>
                            <a:cs typeface="Times New Roman" panose="02020603050405020304" pitchFamily="18" charset="0"/>
                          </a:rPr>
                          <m:t>𝑥</m:t>
                        </m:r>
                      </m:e>
                      <m:sub>
                        <m:r>
                          <a:rPr lang="en-US" sz="7200" i="1">
                            <a:latin typeface="Cambria Math" panose="02040503050406030204" pitchFamily="18" charset="0"/>
                            <a:cs typeface="Times New Roman" panose="02020603050405020304" pitchFamily="18" charset="0"/>
                          </a:rPr>
                          <m:t>0</m:t>
                        </m:r>
                      </m:sub>
                    </m:sSub>
                    <m:r>
                      <a:rPr lang="en-US" sz="7200" i="1">
                        <a:latin typeface="Cambria Math" panose="02040503050406030204" pitchFamily="18" charset="0"/>
                        <a:cs typeface="Times New Roman" panose="02020603050405020304" pitchFamily="18" charset="0"/>
                      </a:rPr>
                      <m:t>+</m:t>
                    </m:r>
                    <m:r>
                      <a:rPr lang="en-US" sz="7200" i="1">
                        <a:latin typeface="Cambria Math" panose="02040503050406030204" pitchFamily="18" charset="0"/>
                        <a:cs typeface="Times New Roman" panose="02020603050405020304" pitchFamily="18" charset="0"/>
                      </a:rPr>
                      <m:t>𝑣</m:t>
                    </m:r>
                    <m:sSub>
                      <m:sSubPr>
                        <m:ctrlPr>
                          <a:rPr lang="en-US" sz="7200" i="1">
                            <a:latin typeface="Cambria Math" panose="02040503050406030204" pitchFamily="18" charset="0"/>
                            <a:cs typeface="Times New Roman" panose="02020603050405020304" pitchFamily="18" charset="0"/>
                          </a:rPr>
                        </m:ctrlPr>
                      </m:sSubPr>
                      <m:e>
                        <m:r>
                          <a:rPr lang="en-US" sz="7200" i="1">
                            <a:latin typeface="Cambria Math" panose="02040503050406030204" pitchFamily="18" charset="0"/>
                            <a:cs typeface="Times New Roman" panose="02020603050405020304" pitchFamily="18" charset="0"/>
                          </a:rPr>
                          <m:t>𝑡</m:t>
                        </m:r>
                      </m:e>
                      <m:sub>
                        <m:r>
                          <a:rPr lang="en-US" sz="7200" i="1">
                            <a:latin typeface="Cambria Math" panose="02040503050406030204" pitchFamily="18" charset="0"/>
                            <a:cs typeface="Times New Roman" panose="02020603050405020304" pitchFamily="18" charset="0"/>
                          </a:rPr>
                          <m:t>0</m:t>
                        </m:r>
                      </m:sub>
                    </m:sSub>
                  </m:oMath>
                </a14:m>
                <a:r>
                  <a:rPr lang="en-US" sz="6800" dirty="0">
                    <a:latin typeface="Times New Roman" panose="02020603050405020304" pitchFamily="18" charset="0"/>
                    <a:cs typeface="Times New Roman" panose="02020603050405020304" pitchFamily="18" charset="0"/>
                  </a:rPr>
                  <a:t> with unknown weights </a:t>
                </a:r>
                <a:r>
                  <a:rPr lang="el-GR" sz="6800" dirty="0">
                    <a:latin typeface="Times New Roman" panose="02020603050405020304" pitchFamily="18" charset="0"/>
                    <a:cs typeface="Times New Roman" panose="02020603050405020304" pitchFamily="18" charset="0"/>
                  </a:rPr>
                  <a:t>α</a:t>
                </a:r>
                <a:r>
                  <a:rPr lang="en-US" sz="6800" dirty="0">
                    <a:latin typeface="Times New Roman" panose="02020603050405020304" pitchFamily="18" charset="0"/>
                    <a:cs typeface="Times New Roman" panose="02020603050405020304" pitchFamily="18" charset="0"/>
                  </a:rPr>
                  <a:t>, </a:t>
                </a:r>
                <a:r>
                  <a:rPr lang="el-GR" sz="6800" dirty="0">
                    <a:latin typeface="Times New Roman" panose="02020603050405020304" pitchFamily="18" charset="0"/>
                    <a:cs typeface="Times New Roman" panose="02020603050405020304" pitchFamily="18" charset="0"/>
                  </a:rPr>
                  <a:t>β</a:t>
                </a:r>
                <a:r>
                  <a:rPr lang="en-US" sz="6800" dirty="0">
                    <a:latin typeface="Times New Roman" panose="02020603050405020304" pitchFamily="18" charset="0"/>
                    <a:cs typeface="Times New Roman" panose="02020603050405020304" pitchFamily="18" charset="0"/>
                  </a:rPr>
                  <a:t> and </a:t>
                </a:r>
                <a:r>
                  <a:rPr lang="el-GR" sz="6800" dirty="0">
                    <a:latin typeface="Times New Roman" panose="02020603050405020304" pitchFamily="18" charset="0"/>
                    <a:cs typeface="Times New Roman" panose="02020603050405020304" pitchFamily="18" charset="0"/>
                  </a:rPr>
                  <a:t>γ</a:t>
                </a:r>
                <a:r>
                  <a:rPr lang="en-US" sz="6800" dirty="0">
                    <a:latin typeface="Times New Roman" panose="02020603050405020304" pitchFamily="18" charset="0"/>
                    <a:cs typeface="Times New Roman" panose="02020603050405020304" pitchFamily="18" charset="0"/>
                  </a:rPr>
                  <a:t>: </a:t>
                </a:r>
              </a:p>
              <a:p>
                <a:pPr marL="457200" lvl="1" indent="0">
                  <a:buNone/>
                </a:pPr>
                <a:endParaRPr lang="en-US" sz="6800" dirty="0">
                  <a:latin typeface="Times New Roman" panose="02020603050405020304" pitchFamily="18" charset="0"/>
                  <a:cs typeface="Times New Roman" panose="02020603050405020304" pitchFamily="18" charset="0"/>
                </a:endParaRPr>
              </a:p>
              <a:p>
                <a:pPr marL="2286000" lvl="5" indent="0">
                  <a:buNone/>
                </a:pPr>
                <a14:m>
                  <m:oMathPara xmlns:m="http://schemas.openxmlformats.org/officeDocument/2006/math">
                    <m:oMathParaPr>
                      <m:jc m:val="left"/>
                    </m:oMathParaPr>
                    <m:oMath xmlns:m="http://schemas.openxmlformats.org/officeDocument/2006/math">
                      <m:sSub>
                        <m:sSubPr>
                          <m:ctrlPr>
                            <a:rPr lang="en-US" sz="6400" i="1">
                              <a:latin typeface="Cambria Math" panose="02040503050406030204" pitchFamily="18" charset="0"/>
                              <a:cs typeface="Times New Roman" panose="02020603050405020304" pitchFamily="18" charset="0"/>
                            </a:rPr>
                          </m:ctrlPr>
                        </m:sSubPr>
                        <m:e>
                          <m:r>
                            <a:rPr lang="en-US" sz="6400" i="1">
                              <a:latin typeface="Cambria Math" panose="02040503050406030204" pitchFamily="18" charset="0"/>
                              <a:cs typeface="Times New Roman" panose="02020603050405020304" pitchFamily="18" charset="0"/>
                            </a:rPr>
                            <m:t>𝑥</m:t>
                          </m:r>
                        </m:e>
                        <m:sub>
                          <m:r>
                            <a:rPr lang="en-US" sz="6400" i="1">
                              <a:latin typeface="Cambria Math" panose="02040503050406030204" pitchFamily="18" charset="0"/>
                              <a:cs typeface="Times New Roman" panose="02020603050405020304" pitchFamily="18" charset="0"/>
                            </a:rPr>
                            <m:t>1</m:t>
                          </m:r>
                        </m:sub>
                      </m:sSub>
                      <m:r>
                        <a:rPr lang="en-US" sz="6400" i="1">
                          <a:latin typeface="Cambria Math" panose="02040503050406030204" pitchFamily="18" charset="0"/>
                          <a:cs typeface="Times New Roman" panose="02020603050405020304" pitchFamily="18" charset="0"/>
                        </a:rPr>
                        <m:t>=</m:t>
                      </m:r>
                      <m:r>
                        <a:rPr lang="en-US" sz="6400" i="1">
                          <a:latin typeface="Cambria Math" panose="02040503050406030204" pitchFamily="18" charset="0"/>
                          <a:ea typeface="Cambria Math" panose="02040503050406030204" pitchFamily="18" charset="0"/>
                          <a:cs typeface="Times New Roman" panose="02020603050405020304" pitchFamily="18" charset="0"/>
                        </a:rPr>
                        <m:t>𝛼</m:t>
                      </m:r>
                      <m:d>
                        <m:dPr>
                          <m:ctrlPr>
                            <a:rPr lang="en-US" sz="6400" i="1">
                              <a:latin typeface="Cambria Math" panose="02040503050406030204" pitchFamily="18" charset="0"/>
                              <a:cs typeface="Times New Roman" panose="02020603050405020304" pitchFamily="18" charset="0"/>
                            </a:rPr>
                          </m:ctrlPr>
                        </m:dPr>
                        <m:e>
                          <m:sSub>
                            <m:sSubPr>
                              <m:ctrlPr>
                                <a:rPr lang="en-US" sz="6400" i="1">
                                  <a:latin typeface="Cambria Math" panose="02040503050406030204" pitchFamily="18" charset="0"/>
                                  <a:cs typeface="Times New Roman" panose="02020603050405020304" pitchFamily="18" charset="0"/>
                                </a:rPr>
                              </m:ctrlPr>
                            </m:sSubPr>
                            <m:e>
                              <m:r>
                                <a:rPr lang="en-US" sz="6400" i="1">
                                  <a:latin typeface="Cambria Math" panose="02040503050406030204" pitchFamily="18" charset="0"/>
                                  <a:cs typeface="Times New Roman" panose="02020603050405020304" pitchFamily="18" charset="0"/>
                                </a:rPr>
                                <m:t>𝑥</m:t>
                              </m:r>
                            </m:e>
                            <m:sub>
                              <m:r>
                                <a:rPr lang="en-US" sz="6400" i="1">
                                  <a:latin typeface="Cambria Math" panose="02040503050406030204" pitchFamily="18" charset="0"/>
                                  <a:cs typeface="Times New Roman" panose="02020603050405020304" pitchFamily="18" charset="0"/>
                                </a:rPr>
                                <m:t>0</m:t>
                              </m:r>
                            </m:sub>
                          </m:sSub>
                          <m:r>
                            <a:rPr lang="en-US" sz="6400" i="1">
                              <a:latin typeface="Cambria Math" panose="02040503050406030204" pitchFamily="18" charset="0"/>
                              <a:cs typeface="Times New Roman" panose="02020603050405020304" pitchFamily="18" charset="0"/>
                            </a:rPr>
                            <m:t>+</m:t>
                          </m:r>
                          <m:r>
                            <a:rPr lang="en-US" sz="6400" i="1">
                              <a:latin typeface="Cambria Math" panose="02040503050406030204" pitchFamily="18" charset="0"/>
                              <a:cs typeface="Times New Roman" panose="02020603050405020304" pitchFamily="18" charset="0"/>
                            </a:rPr>
                            <m:t>𝑣</m:t>
                          </m:r>
                          <m:sSub>
                            <m:sSubPr>
                              <m:ctrlPr>
                                <a:rPr lang="en-US" sz="6400" i="1">
                                  <a:latin typeface="Cambria Math" panose="02040503050406030204" pitchFamily="18" charset="0"/>
                                  <a:cs typeface="Times New Roman" panose="02020603050405020304" pitchFamily="18" charset="0"/>
                                </a:rPr>
                              </m:ctrlPr>
                            </m:sSubPr>
                            <m:e>
                              <m:r>
                                <a:rPr lang="en-US" sz="6400" i="1">
                                  <a:latin typeface="Cambria Math" panose="02040503050406030204" pitchFamily="18" charset="0"/>
                                  <a:cs typeface="Times New Roman" panose="02020603050405020304" pitchFamily="18" charset="0"/>
                                </a:rPr>
                                <m:t>𝑡</m:t>
                              </m:r>
                            </m:e>
                            <m:sub>
                              <m:r>
                                <a:rPr lang="en-US" sz="6400" i="1">
                                  <a:latin typeface="Cambria Math" panose="02040503050406030204" pitchFamily="18" charset="0"/>
                                  <a:cs typeface="Times New Roman" panose="02020603050405020304" pitchFamily="18" charset="0"/>
                                </a:rPr>
                                <m:t>0</m:t>
                              </m:r>
                            </m:sub>
                          </m:sSub>
                        </m:e>
                      </m:d>
                    </m:oMath>
                    <m:oMath xmlns:m="http://schemas.openxmlformats.org/officeDocument/2006/math">
                      <m:sSub>
                        <m:sSubPr>
                          <m:ctrlPr>
                            <a:rPr lang="en-US" sz="6400" i="1">
                              <a:latin typeface="Cambria Math" panose="02040503050406030204" pitchFamily="18" charset="0"/>
                              <a:cs typeface="Times New Roman" panose="02020603050405020304" pitchFamily="18" charset="0"/>
                            </a:rPr>
                          </m:ctrlPr>
                        </m:sSubPr>
                        <m:e>
                          <m:r>
                            <a:rPr lang="en-US" sz="6400" i="1">
                              <a:latin typeface="Cambria Math" panose="02040503050406030204" pitchFamily="18" charset="0"/>
                              <a:cs typeface="Times New Roman" panose="02020603050405020304" pitchFamily="18" charset="0"/>
                            </a:rPr>
                            <m:t>𝑡</m:t>
                          </m:r>
                        </m:e>
                        <m:sub>
                          <m:r>
                            <a:rPr lang="en-US" sz="6400" i="1">
                              <a:latin typeface="Cambria Math" panose="02040503050406030204" pitchFamily="18" charset="0"/>
                              <a:cs typeface="Times New Roman" panose="02020603050405020304" pitchFamily="18" charset="0"/>
                            </a:rPr>
                            <m:t>1</m:t>
                          </m:r>
                        </m:sub>
                      </m:sSub>
                      <m:r>
                        <a:rPr lang="en-US" sz="6400" i="1">
                          <a:latin typeface="Cambria Math" panose="02040503050406030204" pitchFamily="18" charset="0"/>
                          <a:cs typeface="Times New Roman" panose="02020603050405020304" pitchFamily="18" charset="0"/>
                        </a:rPr>
                        <m:t>=</m:t>
                      </m:r>
                      <m:r>
                        <a:rPr lang="en-US" sz="6400" i="1">
                          <a:latin typeface="Cambria Math" panose="02040503050406030204" pitchFamily="18" charset="0"/>
                          <a:ea typeface="Cambria Math" panose="02040503050406030204" pitchFamily="18" charset="0"/>
                          <a:cs typeface="Times New Roman" panose="02020603050405020304" pitchFamily="18" charset="0"/>
                        </a:rPr>
                        <m:t>𝛽</m:t>
                      </m:r>
                      <m:sSub>
                        <m:sSubPr>
                          <m:ctrlPr>
                            <a:rPr lang="en-US" sz="6400" i="1">
                              <a:latin typeface="Cambria Math" panose="02040503050406030204" pitchFamily="18" charset="0"/>
                              <a:cs typeface="Times New Roman" panose="02020603050405020304" pitchFamily="18" charset="0"/>
                            </a:rPr>
                          </m:ctrlPr>
                        </m:sSubPr>
                        <m:e>
                          <m:r>
                            <a:rPr lang="en-US" sz="6400" i="1">
                              <a:latin typeface="Cambria Math" panose="02040503050406030204" pitchFamily="18" charset="0"/>
                              <a:cs typeface="Times New Roman" panose="02020603050405020304" pitchFamily="18" charset="0"/>
                            </a:rPr>
                            <m:t>𝑡</m:t>
                          </m:r>
                        </m:e>
                        <m:sub>
                          <m:r>
                            <a:rPr lang="en-US" sz="6400" i="1">
                              <a:latin typeface="Cambria Math" panose="02040503050406030204" pitchFamily="18" charset="0"/>
                              <a:cs typeface="Times New Roman" panose="02020603050405020304" pitchFamily="18" charset="0"/>
                            </a:rPr>
                            <m:t>0</m:t>
                          </m:r>
                        </m:sub>
                      </m:sSub>
                      <m:r>
                        <a:rPr lang="en-US" sz="6400" i="1">
                          <a:latin typeface="Cambria Math" panose="02040503050406030204" pitchFamily="18" charset="0"/>
                          <a:cs typeface="Times New Roman" panose="02020603050405020304" pitchFamily="18" charset="0"/>
                        </a:rPr>
                        <m:t>+</m:t>
                      </m:r>
                      <m:r>
                        <a:rPr lang="en-US" sz="6400" i="1">
                          <a:latin typeface="Cambria Math" panose="02040503050406030204" pitchFamily="18" charset="0"/>
                          <a:ea typeface="Cambria Math" panose="02040503050406030204" pitchFamily="18" charset="0"/>
                          <a:cs typeface="Times New Roman" panose="02020603050405020304" pitchFamily="18" charset="0"/>
                        </a:rPr>
                        <m:t>𝛾</m:t>
                      </m:r>
                      <m:sSub>
                        <m:sSubPr>
                          <m:ctrlPr>
                            <a:rPr lang="en-US" sz="6400" i="1">
                              <a:latin typeface="Cambria Math" panose="02040503050406030204" pitchFamily="18" charset="0"/>
                              <a:cs typeface="Times New Roman" panose="02020603050405020304" pitchFamily="18" charset="0"/>
                            </a:rPr>
                          </m:ctrlPr>
                        </m:sSubPr>
                        <m:e>
                          <m:r>
                            <a:rPr lang="en-US" sz="6400" i="1">
                              <a:latin typeface="Cambria Math" panose="02040503050406030204" pitchFamily="18" charset="0"/>
                              <a:cs typeface="Times New Roman" panose="02020603050405020304" pitchFamily="18" charset="0"/>
                            </a:rPr>
                            <m:t>𝑥</m:t>
                          </m:r>
                        </m:e>
                        <m:sub>
                          <m:r>
                            <a:rPr lang="en-US" sz="6400" i="1">
                              <a:latin typeface="Cambria Math" panose="02040503050406030204" pitchFamily="18" charset="0"/>
                              <a:cs typeface="Times New Roman" panose="02020603050405020304" pitchFamily="18" charset="0"/>
                            </a:rPr>
                            <m:t>0</m:t>
                          </m:r>
                        </m:sub>
                      </m:sSub>
                    </m:oMath>
                  </m:oMathPara>
                </a14:m>
                <a:endParaRPr lang="en-US" sz="6400" i="1" dirty="0">
                  <a:latin typeface="Cambria Math" panose="02040503050406030204" pitchFamily="18" charset="0"/>
                  <a:cs typeface="Times New Roman" panose="02020603050405020304" pitchFamily="18" charset="0"/>
                </a:endParaRPr>
              </a:p>
              <a:p>
                <a:pPr marL="2286000" lvl="5" indent="0">
                  <a:buNone/>
                </a:pPr>
                <a14:m>
                  <m:oMathPara xmlns:m="http://schemas.openxmlformats.org/officeDocument/2006/math">
                    <m:oMathParaPr>
                      <m:jc m:val="left"/>
                    </m:oMathParaPr>
                    <m:oMath xmlns:m="http://schemas.openxmlformats.org/officeDocument/2006/math">
                      <m:sSub>
                        <m:sSubPr>
                          <m:ctrlPr>
                            <a:rPr lang="en-US" sz="6400" i="1" smtClean="0">
                              <a:latin typeface="Cambria Math" panose="02040503050406030204" pitchFamily="18" charset="0"/>
                              <a:cs typeface="Times New Roman" panose="02020603050405020304" pitchFamily="18" charset="0"/>
                            </a:rPr>
                          </m:ctrlPr>
                        </m:sSubPr>
                        <m:e>
                          <m:r>
                            <a:rPr lang="en-US" sz="6400" i="1">
                              <a:latin typeface="Cambria Math" panose="02040503050406030204" pitchFamily="18" charset="0"/>
                              <a:cs typeface="Times New Roman" panose="02020603050405020304" pitchFamily="18" charset="0"/>
                            </a:rPr>
                            <m:t>𝑦</m:t>
                          </m:r>
                        </m:e>
                        <m:sub>
                          <m:r>
                            <a:rPr lang="en-US" sz="6400" b="0" i="1" smtClean="0">
                              <a:latin typeface="Cambria Math" panose="02040503050406030204" pitchFamily="18" charset="0"/>
                              <a:cs typeface="Times New Roman" panose="02020603050405020304" pitchFamily="18" charset="0"/>
                            </a:rPr>
                            <m:t>1</m:t>
                          </m:r>
                        </m:sub>
                      </m:sSub>
                      <m:r>
                        <a:rPr lang="en-US" sz="6400" i="1">
                          <a:latin typeface="Cambria Math" panose="02040503050406030204" pitchFamily="18" charset="0"/>
                          <a:cs typeface="Times New Roman" panose="02020603050405020304" pitchFamily="18" charset="0"/>
                        </a:rPr>
                        <m:t>=</m:t>
                      </m:r>
                      <m:sSub>
                        <m:sSubPr>
                          <m:ctrlPr>
                            <a:rPr lang="en-US" sz="6400" i="1">
                              <a:latin typeface="Cambria Math" panose="02040503050406030204" pitchFamily="18" charset="0"/>
                              <a:cs typeface="Times New Roman" panose="02020603050405020304" pitchFamily="18" charset="0"/>
                            </a:rPr>
                          </m:ctrlPr>
                        </m:sSubPr>
                        <m:e>
                          <m:r>
                            <a:rPr lang="en-US" sz="6400" b="0" i="1" smtClean="0">
                              <a:latin typeface="Cambria Math" panose="02040503050406030204" pitchFamily="18" charset="0"/>
                              <a:cs typeface="Times New Roman" panose="02020603050405020304" pitchFamily="18" charset="0"/>
                            </a:rPr>
                            <m:t>𝑦</m:t>
                          </m:r>
                        </m:e>
                        <m:sub>
                          <m:r>
                            <a:rPr lang="en-US" sz="6400" i="1">
                              <a:latin typeface="Cambria Math" panose="02040503050406030204" pitchFamily="18" charset="0"/>
                              <a:cs typeface="Times New Roman" panose="02020603050405020304" pitchFamily="18" charset="0"/>
                            </a:rPr>
                            <m:t>0</m:t>
                          </m:r>
                        </m:sub>
                      </m:sSub>
                    </m:oMath>
                    <m:oMath xmlns:m="http://schemas.openxmlformats.org/officeDocument/2006/math">
                      <m:sSub>
                        <m:sSubPr>
                          <m:ctrlPr>
                            <a:rPr lang="en-US" sz="6400" i="1">
                              <a:latin typeface="Cambria Math" panose="02040503050406030204" pitchFamily="18" charset="0"/>
                              <a:cs typeface="Times New Roman" panose="02020603050405020304" pitchFamily="18" charset="0"/>
                            </a:rPr>
                          </m:ctrlPr>
                        </m:sSubPr>
                        <m:e>
                          <m:r>
                            <a:rPr lang="en-US" sz="6400" b="0" i="1" smtClean="0">
                              <a:latin typeface="Cambria Math" panose="02040503050406030204" pitchFamily="18" charset="0"/>
                              <a:cs typeface="Times New Roman" panose="02020603050405020304" pitchFamily="18" charset="0"/>
                            </a:rPr>
                            <m:t>𝑧</m:t>
                          </m:r>
                        </m:e>
                        <m:sub>
                          <m:r>
                            <a:rPr lang="en-US" sz="6400" i="1">
                              <a:latin typeface="Cambria Math" panose="02040503050406030204" pitchFamily="18" charset="0"/>
                              <a:cs typeface="Times New Roman" panose="02020603050405020304" pitchFamily="18" charset="0"/>
                            </a:rPr>
                            <m:t>1</m:t>
                          </m:r>
                        </m:sub>
                      </m:sSub>
                      <m:r>
                        <a:rPr lang="en-US" sz="6400" i="1">
                          <a:latin typeface="Cambria Math" panose="02040503050406030204" pitchFamily="18" charset="0"/>
                          <a:cs typeface="Times New Roman" panose="02020603050405020304" pitchFamily="18" charset="0"/>
                        </a:rPr>
                        <m:t>=</m:t>
                      </m:r>
                      <m:sSub>
                        <m:sSubPr>
                          <m:ctrlPr>
                            <a:rPr lang="en-US" sz="6400" i="1">
                              <a:latin typeface="Cambria Math" panose="02040503050406030204" pitchFamily="18" charset="0"/>
                              <a:cs typeface="Times New Roman" panose="02020603050405020304" pitchFamily="18" charset="0"/>
                            </a:rPr>
                          </m:ctrlPr>
                        </m:sSubPr>
                        <m:e>
                          <m:r>
                            <a:rPr lang="en-US" sz="6400" b="0" i="1" smtClean="0">
                              <a:latin typeface="Cambria Math" panose="02040503050406030204" pitchFamily="18" charset="0"/>
                              <a:cs typeface="Times New Roman" panose="02020603050405020304" pitchFamily="18" charset="0"/>
                            </a:rPr>
                            <m:t>𝑡</m:t>
                          </m:r>
                        </m:e>
                        <m:sub>
                          <m:r>
                            <a:rPr lang="en-US" sz="6400" i="1">
                              <a:latin typeface="Cambria Math" panose="02040503050406030204" pitchFamily="18" charset="0"/>
                              <a:cs typeface="Times New Roman" panose="02020603050405020304" pitchFamily="18" charset="0"/>
                            </a:rPr>
                            <m:t>0</m:t>
                          </m:r>
                        </m:sub>
                      </m:sSub>
                    </m:oMath>
                  </m:oMathPara>
                </a14:m>
                <a:endParaRPr lang="en-US" sz="6400" dirty="0">
                  <a:latin typeface="Times New Roman" panose="02020603050405020304" pitchFamily="18" charset="0"/>
                  <a:cs typeface="Times New Roman" panose="02020603050405020304" pitchFamily="18" charset="0"/>
                </a:endParaRPr>
              </a:p>
              <a:p>
                <a:pPr marL="1371600" lvl="3" indent="0">
                  <a:buNone/>
                </a:pPr>
                <a:endParaRPr lang="en-US" sz="6400" dirty="0">
                  <a:latin typeface="Times New Roman" panose="02020603050405020304" pitchFamily="18" charset="0"/>
                  <a:cs typeface="Times New Roman" panose="02020603050405020304" pitchFamily="18" charset="0"/>
                </a:endParaRPr>
              </a:p>
              <a:p>
                <a:pPr marL="685800" lvl="2">
                  <a:lnSpc>
                    <a:spcPct val="120000"/>
                  </a:lnSpc>
                  <a:spcAft>
                    <a:spcPts val="1200"/>
                  </a:spcAft>
                </a:pPr>
                <a:r>
                  <a:rPr lang="en-US" sz="6000" dirty="0">
                    <a:latin typeface="Times New Roman" panose="02020603050405020304" pitchFamily="18" charset="0"/>
                    <a:cs typeface="Times New Roman" panose="02020603050405020304" pitchFamily="18" charset="0"/>
                  </a:rPr>
                  <a:t>With Constraint that Both Must Measure the Same Speed of Light.</a:t>
                </a:r>
              </a:p>
              <a:p>
                <a:pPr marL="457200" lvl="1" indent="-457200">
                  <a:lnSpc>
                    <a:spcPct val="120000"/>
                  </a:lnSpc>
                  <a:spcAft>
                    <a:spcPts val="1200"/>
                  </a:spcAft>
                  <a:buNone/>
                </a:pPr>
                <a14:m>
                  <m:oMathPara xmlns:m="http://schemas.openxmlformats.org/officeDocument/2006/math">
                    <m:oMathParaPr>
                      <m:jc m:val="centerGroup"/>
                    </m:oMathParaPr>
                    <m:oMath xmlns:m="http://schemas.openxmlformats.org/officeDocument/2006/math">
                      <m:sSup>
                        <m:sSupPr>
                          <m:ctrlPr>
                            <a:rPr lang="en-US" sz="6400" i="1">
                              <a:latin typeface="Cambria Math" panose="02040503050406030204" pitchFamily="18" charset="0"/>
                              <a:cs typeface="Times New Roman" panose="02020603050405020304" pitchFamily="18" charset="0"/>
                            </a:rPr>
                          </m:ctrlPr>
                        </m:sSupPr>
                        <m:e>
                          <m:r>
                            <a:rPr lang="en-US" sz="6400" i="1">
                              <a:latin typeface="Cambria Math" panose="02040503050406030204" pitchFamily="18" charset="0"/>
                              <a:cs typeface="Times New Roman" panose="02020603050405020304" pitchFamily="18" charset="0"/>
                            </a:rPr>
                            <m:t>𝑐</m:t>
                          </m:r>
                        </m:e>
                        <m:sup>
                          <m:r>
                            <a:rPr lang="en-US" sz="6400" i="1">
                              <a:latin typeface="Cambria Math" panose="02040503050406030204" pitchFamily="18" charset="0"/>
                              <a:cs typeface="Times New Roman" panose="02020603050405020304" pitchFamily="18" charset="0"/>
                            </a:rPr>
                            <m:t>2</m:t>
                          </m:r>
                        </m:sup>
                      </m:sSup>
                      <m:sSubSup>
                        <m:sSubSupPr>
                          <m:ctrlPr>
                            <a:rPr lang="en-US" sz="6400" i="1">
                              <a:latin typeface="Cambria Math" panose="02040503050406030204" pitchFamily="18" charset="0"/>
                              <a:cs typeface="Times New Roman" panose="02020603050405020304" pitchFamily="18" charset="0"/>
                            </a:rPr>
                          </m:ctrlPr>
                        </m:sSubSupPr>
                        <m:e>
                          <m:r>
                            <a:rPr lang="en-US" sz="6400" i="1">
                              <a:latin typeface="Cambria Math" panose="02040503050406030204" pitchFamily="18" charset="0"/>
                              <a:cs typeface="Times New Roman" panose="02020603050405020304" pitchFamily="18" charset="0"/>
                            </a:rPr>
                            <m:t>𝑡</m:t>
                          </m:r>
                        </m:e>
                        <m:sub>
                          <m:r>
                            <a:rPr lang="en-US" sz="6400" i="1">
                              <a:latin typeface="Cambria Math" panose="02040503050406030204" pitchFamily="18" charset="0"/>
                              <a:cs typeface="Times New Roman" panose="02020603050405020304" pitchFamily="18" charset="0"/>
                            </a:rPr>
                            <m:t>0</m:t>
                          </m:r>
                        </m:sub>
                        <m:sup>
                          <m:r>
                            <a:rPr lang="en-US" sz="6400" i="1">
                              <a:latin typeface="Cambria Math" panose="02040503050406030204" pitchFamily="18" charset="0"/>
                              <a:cs typeface="Times New Roman" panose="02020603050405020304" pitchFamily="18" charset="0"/>
                            </a:rPr>
                            <m:t>2</m:t>
                          </m:r>
                        </m:sup>
                      </m:sSubSup>
                      <m:r>
                        <a:rPr lang="en-US" sz="6400">
                          <a:latin typeface="Cambria Math" panose="02040503050406030204" pitchFamily="18" charset="0"/>
                          <a:cs typeface="Times New Roman" panose="02020603050405020304" pitchFamily="18" charset="0"/>
                        </a:rPr>
                        <m:t>=</m:t>
                      </m:r>
                      <m:sSubSup>
                        <m:sSubSupPr>
                          <m:ctrlPr>
                            <a:rPr lang="en-US" sz="6400" i="1">
                              <a:latin typeface="Cambria Math" panose="02040503050406030204" pitchFamily="18" charset="0"/>
                              <a:cs typeface="Times New Roman" panose="02020603050405020304" pitchFamily="18" charset="0"/>
                            </a:rPr>
                          </m:ctrlPr>
                        </m:sSubSupPr>
                        <m:e>
                          <m:r>
                            <a:rPr lang="en-US" sz="6400" i="1">
                              <a:latin typeface="Cambria Math" panose="02040503050406030204" pitchFamily="18" charset="0"/>
                              <a:cs typeface="Times New Roman" panose="02020603050405020304" pitchFamily="18" charset="0"/>
                            </a:rPr>
                            <m:t>𝑥</m:t>
                          </m:r>
                        </m:e>
                        <m:sub>
                          <m:r>
                            <a:rPr lang="en-US" sz="6400" i="1">
                              <a:latin typeface="Cambria Math" panose="02040503050406030204" pitchFamily="18" charset="0"/>
                              <a:cs typeface="Times New Roman" panose="02020603050405020304" pitchFamily="18" charset="0"/>
                            </a:rPr>
                            <m:t>0</m:t>
                          </m:r>
                        </m:sub>
                        <m:sup>
                          <m:r>
                            <a:rPr lang="en-US" sz="6400" i="1">
                              <a:latin typeface="Cambria Math" panose="02040503050406030204" pitchFamily="18" charset="0"/>
                              <a:cs typeface="Times New Roman" panose="02020603050405020304" pitchFamily="18" charset="0"/>
                            </a:rPr>
                            <m:t>2</m:t>
                          </m:r>
                        </m:sup>
                      </m:sSubSup>
                      <m:r>
                        <a:rPr lang="en-US" sz="6400" i="1">
                          <a:latin typeface="Cambria Math" panose="02040503050406030204" pitchFamily="18" charset="0"/>
                          <a:cs typeface="Times New Roman" panose="02020603050405020304" pitchFamily="18" charset="0"/>
                        </a:rPr>
                        <m:t>+</m:t>
                      </m:r>
                      <m:sSubSup>
                        <m:sSubSupPr>
                          <m:ctrlPr>
                            <a:rPr lang="en-US" sz="6400" i="1">
                              <a:latin typeface="Cambria Math" panose="02040503050406030204" pitchFamily="18" charset="0"/>
                              <a:cs typeface="Times New Roman" panose="02020603050405020304" pitchFamily="18" charset="0"/>
                            </a:rPr>
                          </m:ctrlPr>
                        </m:sSubSupPr>
                        <m:e>
                          <m:r>
                            <a:rPr lang="en-US" sz="6400" i="1">
                              <a:latin typeface="Cambria Math" panose="02040503050406030204" pitchFamily="18" charset="0"/>
                              <a:cs typeface="Times New Roman" panose="02020603050405020304" pitchFamily="18" charset="0"/>
                            </a:rPr>
                            <m:t>𝑦</m:t>
                          </m:r>
                        </m:e>
                        <m:sub>
                          <m:r>
                            <a:rPr lang="en-US" sz="6400" i="1">
                              <a:latin typeface="Cambria Math" panose="02040503050406030204" pitchFamily="18" charset="0"/>
                              <a:cs typeface="Times New Roman" panose="02020603050405020304" pitchFamily="18" charset="0"/>
                            </a:rPr>
                            <m:t>0</m:t>
                          </m:r>
                        </m:sub>
                        <m:sup>
                          <m:r>
                            <a:rPr lang="en-US" sz="6400" i="1">
                              <a:latin typeface="Cambria Math" panose="02040503050406030204" pitchFamily="18" charset="0"/>
                              <a:cs typeface="Times New Roman" panose="02020603050405020304" pitchFamily="18" charset="0"/>
                            </a:rPr>
                            <m:t>2</m:t>
                          </m:r>
                        </m:sup>
                      </m:sSubSup>
                      <m:r>
                        <a:rPr lang="en-US" sz="6400" i="1">
                          <a:latin typeface="Cambria Math" panose="02040503050406030204" pitchFamily="18" charset="0"/>
                          <a:cs typeface="Times New Roman" panose="02020603050405020304" pitchFamily="18" charset="0"/>
                        </a:rPr>
                        <m:t>+</m:t>
                      </m:r>
                      <m:sSubSup>
                        <m:sSubSupPr>
                          <m:ctrlPr>
                            <a:rPr lang="en-US" sz="6400" i="1">
                              <a:latin typeface="Cambria Math" panose="02040503050406030204" pitchFamily="18" charset="0"/>
                              <a:cs typeface="Times New Roman" panose="02020603050405020304" pitchFamily="18" charset="0"/>
                            </a:rPr>
                          </m:ctrlPr>
                        </m:sSubSupPr>
                        <m:e>
                          <m:r>
                            <a:rPr lang="en-US" sz="6400" i="1">
                              <a:latin typeface="Cambria Math" panose="02040503050406030204" pitchFamily="18" charset="0"/>
                              <a:cs typeface="Times New Roman" panose="02020603050405020304" pitchFamily="18" charset="0"/>
                            </a:rPr>
                            <m:t>𝑧</m:t>
                          </m:r>
                        </m:e>
                        <m:sub>
                          <m:r>
                            <a:rPr lang="en-US" sz="6400" i="1">
                              <a:latin typeface="Cambria Math" panose="02040503050406030204" pitchFamily="18" charset="0"/>
                              <a:cs typeface="Times New Roman" panose="02020603050405020304" pitchFamily="18" charset="0"/>
                            </a:rPr>
                            <m:t>0</m:t>
                          </m:r>
                        </m:sub>
                        <m:sup>
                          <m:r>
                            <a:rPr lang="en-US" sz="6400" i="1">
                              <a:latin typeface="Cambria Math" panose="02040503050406030204" pitchFamily="18" charset="0"/>
                              <a:cs typeface="Times New Roman" panose="02020603050405020304" pitchFamily="18" charset="0"/>
                            </a:rPr>
                            <m:t>2</m:t>
                          </m:r>
                        </m:sup>
                      </m:sSubSup>
                    </m:oMath>
                    <m:oMath xmlns:m="http://schemas.openxmlformats.org/officeDocument/2006/math">
                      <m:sSup>
                        <m:sSupPr>
                          <m:ctrlPr>
                            <a:rPr lang="en-US" sz="6400" i="1">
                              <a:latin typeface="Cambria Math" panose="02040503050406030204" pitchFamily="18" charset="0"/>
                              <a:cs typeface="Times New Roman" panose="02020603050405020304" pitchFamily="18" charset="0"/>
                            </a:rPr>
                          </m:ctrlPr>
                        </m:sSupPr>
                        <m:e>
                          <m:r>
                            <a:rPr lang="en-US" sz="6400" i="1">
                              <a:latin typeface="Cambria Math" panose="02040503050406030204" pitchFamily="18" charset="0"/>
                              <a:cs typeface="Times New Roman" panose="02020603050405020304" pitchFamily="18" charset="0"/>
                            </a:rPr>
                            <m:t>𝑐</m:t>
                          </m:r>
                        </m:e>
                        <m:sup>
                          <m:r>
                            <a:rPr lang="en-US" sz="6400" i="1">
                              <a:latin typeface="Cambria Math" panose="02040503050406030204" pitchFamily="18" charset="0"/>
                              <a:cs typeface="Times New Roman" panose="02020603050405020304" pitchFamily="18" charset="0"/>
                            </a:rPr>
                            <m:t>2</m:t>
                          </m:r>
                        </m:sup>
                      </m:sSup>
                      <m:sSubSup>
                        <m:sSubSupPr>
                          <m:ctrlPr>
                            <a:rPr lang="en-US" sz="6400" i="1">
                              <a:latin typeface="Cambria Math" panose="02040503050406030204" pitchFamily="18" charset="0"/>
                              <a:cs typeface="Times New Roman" panose="02020603050405020304" pitchFamily="18" charset="0"/>
                            </a:rPr>
                          </m:ctrlPr>
                        </m:sSubSupPr>
                        <m:e>
                          <m:r>
                            <a:rPr lang="en-US" sz="6400" i="1">
                              <a:latin typeface="Cambria Math" panose="02040503050406030204" pitchFamily="18" charset="0"/>
                              <a:cs typeface="Times New Roman" panose="02020603050405020304" pitchFamily="18" charset="0"/>
                            </a:rPr>
                            <m:t>𝑡</m:t>
                          </m:r>
                        </m:e>
                        <m:sub>
                          <m:r>
                            <a:rPr lang="en-US" sz="6400" i="1">
                              <a:latin typeface="Cambria Math" panose="02040503050406030204" pitchFamily="18" charset="0"/>
                              <a:cs typeface="Times New Roman" panose="02020603050405020304" pitchFamily="18" charset="0"/>
                            </a:rPr>
                            <m:t>1</m:t>
                          </m:r>
                        </m:sub>
                        <m:sup>
                          <m:r>
                            <a:rPr lang="en-US" sz="6400" i="1">
                              <a:latin typeface="Cambria Math" panose="02040503050406030204" pitchFamily="18" charset="0"/>
                              <a:cs typeface="Times New Roman" panose="02020603050405020304" pitchFamily="18" charset="0"/>
                            </a:rPr>
                            <m:t>2</m:t>
                          </m:r>
                        </m:sup>
                      </m:sSubSup>
                      <m:r>
                        <a:rPr lang="en-US" sz="6400">
                          <a:latin typeface="Cambria Math" panose="02040503050406030204" pitchFamily="18" charset="0"/>
                          <a:cs typeface="Times New Roman" panose="02020603050405020304" pitchFamily="18" charset="0"/>
                        </a:rPr>
                        <m:t>=</m:t>
                      </m:r>
                      <m:sSubSup>
                        <m:sSubSupPr>
                          <m:ctrlPr>
                            <a:rPr lang="en-US" sz="6400" i="1">
                              <a:latin typeface="Cambria Math" panose="02040503050406030204" pitchFamily="18" charset="0"/>
                              <a:cs typeface="Times New Roman" panose="02020603050405020304" pitchFamily="18" charset="0"/>
                            </a:rPr>
                          </m:ctrlPr>
                        </m:sSubSupPr>
                        <m:e>
                          <m:r>
                            <a:rPr lang="en-US" sz="6400" i="1">
                              <a:latin typeface="Cambria Math" panose="02040503050406030204" pitchFamily="18" charset="0"/>
                              <a:cs typeface="Times New Roman" panose="02020603050405020304" pitchFamily="18" charset="0"/>
                            </a:rPr>
                            <m:t>𝑥</m:t>
                          </m:r>
                        </m:e>
                        <m:sub>
                          <m:r>
                            <a:rPr lang="en-US" sz="6400" i="1">
                              <a:latin typeface="Cambria Math" panose="02040503050406030204" pitchFamily="18" charset="0"/>
                              <a:cs typeface="Times New Roman" panose="02020603050405020304" pitchFamily="18" charset="0"/>
                            </a:rPr>
                            <m:t>1</m:t>
                          </m:r>
                        </m:sub>
                        <m:sup>
                          <m:r>
                            <a:rPr lang="en-US" sz="6400" i="1">
                              <a:latin typeface="Cambria Math" panose="02040503050406030204" pitchFamily="18" charset="0"/>
                              <a:cs typeface="Times New Roman" panose="02020603050405020304" pitchFamily="18" charset="0"/>
                            </a:rPr>
                            <m:t>2</m:t>
                          </m:r>
                        </m:sup>
                      </m:sSubSup>
                      <m:r>
                        <a:rPr lang="en-US" sz="6400" i="1">
                          <a:latin typeface="Cambria Math" panose="02040503050406030204" pitchFamily="18" charset="0"/>
                          <a:cs typeface="Times New Roman" panose="02020603050405020304" pitchFamily="18" charset="0"/>
                        </a:rPr>
                        <m:t>+</m:t>
                      </m:r>
                      <m:sSubSup>
                        <m:sSubSupPr>
                          <m:ctrlPr>
                            <a:rPr lang="en-US" sz="6400" i="1">
                              <a:latin typeface="Cambria Math" panose="02040503050406030204" pitchFamily="18" charset="0"/>
                              <a:cs typeface="Times New Roman" panose="02020603050405020304" pitchFamily="18" charset="0"/>
                            </a:rPr>
                          </m:ctrlPr>
                        </m:sSubSupPr>
                        <m:e>
                          <m:r>
                            <a:rPr lang="en-US" sz="6400" i="1">
                              <a:latin typeface="Cambria Math" panose="02040503050406030204" pitchFamily="18" charset="0"/>
                              <a:cs typeface="Times New Roman" panose="02020603050405020304" pitchFamily="18" charset="0"/>
                            </a:rPr>
                            <m:t>𝑦</m:t>
                          </m:r>
                        </m:e>
                        <m:sub>
                          <m:r>
                            <a:rPr lang="en-US" sz="6400" i="1">
                              <a:latin typeface="Cambria Math" panose="02040503050406030204" pitchFamily="18" charset="0"/>
                              <a:cs typeface="Times New Roman" panose="02020603050405020304" pitchFamily="18" charset="0"/>
                            </a:rPr>
                            <m:t>1</m:t>
                          </m:r>
                        </m:sub>
                        <m:sup>
                          <m:r>
                            <a:rPr lang="en-US" sz="6400" i="1">
                              <a:latin typeface="Cambria Math" panose="02040503050406030204" pitchFamily="18" charset="0"/>
                              <a:cs typeface="Times New Roman" panose="02020603050405020304" pitchFamily="18" charset="0"/>
                            </a:rPr>
                            <m:t>2</m:t>
                          </m:r>
                        </m:sup>
                      </m:sSubSup>
                      <m:r>
                        <a:rPr lang="en-US" sz="6400" i="1">
                          <a:latin typeface="Cambria Math" panose="02040503050406030204" pitchFamily="18" charset="0"/>
                          <a:cs typeface="Times New Roman" panose="02020603050405020304" pitchFamily="18" charset="0"/>
                        </a:rPr>
                        <m:t>+</m:t>
                      </m:r>
                      <m:sSubSup>
                        <m:sSubSupPr>
                          <m:ctrlPr>
                            <a:rPr lang="en-US" sz="6400" i="1">
                              <a:latin typeface="Cambria Math" panose="02040503050406030204" pitchFamily="18" charset="0"/>
                              <a:cs typeface="Times New Roman" panose="02020603050405020304" pitchFamily="18" charset="0"/>
                            </a:rPr>
                          </m:ctrlPr>
                        </m:sSubSupPr>
                        <m:e>
                          <m:r>
                            <a:rPr lang="en-US" sz="6400" i="1">
                              <a:latin typeface="Cambria Math" panose="02040503050406030204" pitchFamily="18" charset="0"/>
                              <a:cs typeface="Times New Roman" panose="02020603050405020304" pitchFamily="18" charset="0"/>
                            </a:rPr>
                            <m:t>𝑧</m:t>
                          </m:r>
                        </m:e>
                        <m:sub>
                          <m:r>
                            <a:rPr lang="en-US" sz="6400" i="1">
                              <a:latin typeface="Cambria Math" panose="02040503050406030204" pitchFamily="18" charset="0"/>
                              <a:cs typeface="Times New Roman" panose="02020603050405020304" pitchFamily="18" charset="0"/>
                            </a:rPr>
                            <m:t>1</m:t>
                          </m:r>
                        </m:sub>
                        <m:sup>
                          <m:r>
                            <a:rPr lang="en-US" sz="6400" i="1">
                              <a:latin typeface="Cambria Math" panose="02040503050406030204" pitchFamily="18" charset="0"/>
                              <a:cs typeface="Times New Roman" panose="02020603050405020304" pitchFamily="18" charset="0"/>
                            </a:rPr>
                            <m:t>2</m:t>
                          </m:r>
                        </m:sup>
                      </m:sSubSup>
                    </m:oMath>
                  </m:oMathPara>
                </a14:m>
                <a:endParaRPr lang="en-US" sz="6400" dirty="0">
                  <a:latin typeface="Times New Roman" panose="02020603050405020304" pitchFamily="18" charset="0"/>
                  <a:cs typeface="Times New Roman" panose="02020603050405020304" pitchFamily="18" charset="0"/>
                </a:endParaRPr>
              </a:p>
              <a:p>
                <a:pPr lvl="1">
                  <a:lnSpc>
                    <a:spcPct val="120000"/>
                  </a:lnSpc>
                  <a:spcAft>
                    <a:spcPts val="1200"/>
                  </a:spcAft>
                </a:pPr>
                <a:r>
                  <a:rPr lang="en-US" sz="6400" dirty="0">
                    <a:latin typeface="Times New Roman" panose="02020603050405020304" pitchFamily="18" charset="0"/>
                    <a:cs typeface="Times New Roman" panose="02020603050405020304" pitchFamily="18" charset="0"/>
                  </a:rPr>
                  <a:t>Solving for Unknowns </a:t>
                </a:r>
                <a:r>
                  <a:rPr lang="el-GR" sz="6400" dirty="0">
                    <a:latin typeface="Times New Roman" panose="02020603050405020304" pitchFamily="18" charset="0"/>
                    <a:cs typeface="Times New Roman" panose="02020603050405020304" pitchFamily="18" charset="0"/>
                  </a:rPr>
                  <a:t>α</a:t>
                </a:r>
                <a:r>
                  <a:rPr lang="en-US" sz="6400" dirty="0">
                    <a:latin typeface="Times New Roman" panose="02020603050405020304" pitchFamily="18" charset="0"/>
                    <a:cs typeface="Times New Roman" panose="02020603050405020304" pitchFamily="18" charset="0"/>
                  </a:rPr>
                  <a:t>, </a:t>
                </a:r>
                <a:r>
                  <a:rPr lang="el-GR" sz="6400" dirty="0">
                    <a:latin typeface="Times New Roman" panose="02020603050405020304" pitchFamily="18" charset="0"/>
                    <a:cs typeface="Times New Roman" panose="02020603050405020304" pitchFamily="18" charset="0"/>
                  </a:rPr>
                  <a:t>β</a:t>
                </a:r>
                <a:r>
                  <a:rPr lang="en-US" sz="6400" dirty="0">
                    <a:latin typeface="Times New Roman" panose="02020603050405020304" pitchFamily="18" charset="0"/>
                    <a:cs typeface="Times New Roman" panose="02020603050405020304" pitchFamily="18" charset="0"/>
                  </a:rPr>
                  <a:t> and </a:t>
                </a:r>
                <a:r>
                  <a:rPr lang="el-GR" sz="6400" dirty="0">
                    <a:latin typeface="Times New Roman" panose="02020603050405020304" pitchFamily="18" charset="0"/>
                    <a:cs typeface="Times New Roman" panose="02020603050405020304" pitchFamily="18" charset="0"/>
                  </a:rPr>
                  <a:t>γ</a:t>
                </a:r>
                <a:r>
                  <a:rPr lang="en-US" sz="6400" dirty="0">
                    <a:latin typeface="Times New Roman" panose="02020603050405020304" pitchFamily="18" charset="0"/>
                    <a:cs typeface="Times New Roman" panose="02020603050405020304" pitchFamily="18" charset="0"/>
                  </a:rPr>
                  <a:t> Yields the Lorentz Transform</a:t>
                </a:r>
              </a:p>
              <a:p>
                <a:pPr marL="2286000" lvl="5" indent="0">
                  <a:lnSpc>
                    <a:spcPct val="120000"/>
                  </a:lnSpc>
                  <a:spcAft>
                    <a:spcPts val="1200"/>
                  </a:spcAft>
                  <a:buNone/>
                </a:pPr>
                <a14:m>
                  <m:oMathPara xmlns:m="http://schemas.openxmlformats.org/officeDocument/2006/math">
                    <m:oMathParaPr>
                      <m:jc m:val="centerGroup"/>
                    </m:oMathParaPr>
                    <m:oMath xmlns:m="http://schemas.openxmlformats.org/officeDocument/2006/math">
                      <m:sSub>
                        <m:sSubPr>
                          <m:ctrlPr>
                            <a:rPr lang="en-US" sz="6400" i="1" smtClean="0">
                              <a:latin typeface="Cambria Math" panose="02040503050406030204" pitchFamily="18" charset="0"/>
                            </a:rPr>
                          </m:ctrlPr>
                        </m:sSubPr>
                        <m:e>
                          <m:r>
                            <a:rPr lang="en-US" sz="6400" i="1">
                              <a:latin typeface="Cambria Math" panose="02040503050406030204" pitchFamily="18" charset="0"/>
                            </a:rPr>
                            <m:t>𝑥</m:t>
                          </m:r>
                        </m:e>
                        <m:sub>
                          <m:r>
                            <a:rPr lang="en-US" sz="6400" i="1">
                              <a:latin typeface="Cambria Math" panose="02040503050406030204" pitchFamily="18" charset="0"/>
                            </a:rPr>
                            <m:t>1</m:t>
                          </m:r>
                        </m:sub>
                      </m:sSub>
                      <m:r>
                        <a:rPr lang="en-US" sz="6400" i="1">
                          <a:latin typeface="Cambria Math" panose="02040503050406030204" pitchFamily="18" charset="0"/>
                        </a:rPr>
                        <m:t>=</m:t>
                      </m:r>
                      <m:f>
                        <m:fPr>
                          <m:ctrlPr>
                            <a:rPr lang="en-US" sz="6400" i="1">
                              <a:latin typeface="Cambria Math" panose="02040503050406030204" pitchFamily="18" charset="0"/>
                            </a:rPr>
                          </m:ctrlPr>
                        </m:fPr>
                        <m:num>
                          <m:sSub>
                            <m:sSubPr>
                              <m:ctrlPr>
                                <a:rPr lang="en-US" sz="6400" i="1">
                                  <a:latin typeface="Cambria Math" panose="02040503050406030204" pitchFamily="18" charset="0"/>
                                </a:rPr>
                              </m:ctrlPr>
                            </m:sSubPr>
                            <m:e>
                              <m:r>
                                <a:rPr lang="en-US" sz="6400" i="1">
                                  <a:latin typeface="Cambria Math" panose="02040503050406030204" pitchFamily="18" charset="0"/>
                                </a:rPr>
                                <m:t>𝑥</m:t>
                              </m:r>
                            </m:e>
                            <m:sub>
                              <m:r>
                                <a:rPr lang="en-US" sz="6400" i="1">
                                  <a:latin typeface="Cambria Math" panose="02040503050406030204" pitchFamily="18" charset="0"/>
                                </a:rPr>
                                <m:t>0</m:t>
                              </m:r>
                            </m:sub>
                          </m:sSub>
                          <m:r>
                            <a:rPr lang="en-US" sz="6400" i="1">
                              <a:latin typeface="Cambria Math" panose="02040503050406030204" pitchFamily="18" charset="0"/>
                            </a:rPr>
                            <m:t>+</m:t>
                          </m:r>
                          <m:sSub>
                            <m:sSubPr>
                              <m:ctrlPr>
                                <a:rPr lang="en-US" sz="6400" i="1">
                                  <a:latin typeface="Cambria Math" panose="02040503050406030204" pitchFamily="18" charset="0"/>
                                </a:rPr>
                              </m:ctrlPr>
                            </m:sSubPr>
                            <m:e>
                              <m:r>
                                <a:rPr lang="en-US" sz="6400" i="1">
                                  <a:latin typeface="Cambria Math" panose="02040503050406030204" pitchFamily="18" charset="0"/>
                                </a:rPr>
                                <m:t>𝑐𝑡</m:t>
                              </m:r>
                            </m:e>
                            <m:sub>
                              <m:r>
                                <a:rPr lang="en-US" sz="6400" i="1">
                                  <a:latin typeface="Cambria Math" panose="02040503050406030204" pitchFamily="18" charset="0"/>
                                </a:rPr>
                                <m:t>0</m:t>
                              </m:r>
                            </m:sub>
                          </m:sSub>
                          <m:r>
                            <a:rPr lang="en-US" sz="6400" i="1">
                              <a:latin typeface="Cambria Math" panose="02040503050406030204" pitchFamily="18" charset="0"/>
                              <a:ea typeface="Cambria Math" panose="02040503050406030204" pitchFamily="18" charset="0"/>
                            </a:rPr>
                            <m:t>∙</m:t>
                          </m:r>
                          <m:r>
                            <a:rPr lang="en-US" sz="6400" i="1" smtClean="0">
                              <a:latin typeface="Cambria Math" panose="02040503050406030204" pitchFamily="18" charset="0"/>
                              <a:ea typeface="Cambria Math" panose="02040503050406030204" pitchFamily="18" charset="0"/>
                            </a:rPr>
                            <m:t> </m:t>
                          </m:r>
                          <m:r>
                            <a:rPr lang="en-US" sz="6400" i="1">
                              <a:latin typeface="Cambria Math" panose="02040503050406030204" pitchFamily="18" charset="0"/>
                              <a:ea typeface="Cambria Math" panose="02040503050406030204" pitchFamily="18" charset="0"/>
                            </a:rPr>
                            <m:t>(</m:t>
                          </m:r>
                          <m:r>
                            <a:rPr lang="en-US" sz="6400" b="0" i="1" smtClean="0">
                              <a:latin typeface="Cambria Math" panose="02040503050406030204" pitchFamily="18" charset="0"/>
                              <a:ea typeface="Cambria Math" panose="02040503050406030204" pitchFamily="18" charset="0"/>
                            </a:rPr>
                            <m:t>𝑣</m:t>
                          </m:r>
                          <m:r>
                            <a:rPr lang="en-US" sz="6400" b="0" i="1" smtClean="0">
                              <a:latin typeface="Cambria Math" panose="02040503050406030204" pitchFamily="18" charset="0"/>
                              <a:ea typeface="Cambria Math" panose="02040503050406030204" pitchFamily="18" charset="0"/>
                            </a:rPr>
                            <m:t>/</m:t>
                          </m:r>
                          <m:r>
                            <a:rPr lang="en-US" sz="6400" b="0" i="1" smtClean="0">
                              <a:latin typeface="Cambria Math" panose="02040503050406030204" pitchFamily="18" charset="0"/>
                              <a:ea typeface="Cambria Math" panose="02040503050406030204" pitchFamily="18" charset="0"/>
                            </a:rPr>
                            <m:t>𝑐</m:t>
                          </m:r>
                          <m:r>
                            <a:rPr lang="en-US" sz="6400" i="1">
                              <a:latin typeface="Cambria Math" panose="02040503050406030204" pitchFamily="18" charset="0"/>
                              <a:ea typeface="Cambria Math" panose="02040503050406030204" pitchFamily="18" charset="0"/>
                            </a:rPr>
                            <m:t>)</m:t>
                          </m:r>
                        </m:num>
                        <m:den>
                          <m:rad>
                            <m:radPr>
                              <m:degHide m:val="on"/>
                              <m:ctrlPr>
                                <a:rPr lang="en-US" sz="6400" i="1" smtClean="0">
                                  <a:latin typeface="Cambria Math" panose="02040503050406030204" pitchFamily="18" charset="0"/>
                                  <a:ea typeface="Cambria Math" panose="02040503050406030204" pitchFamily="18" charset="0"/>
                                </a:rPr>
                              </m:ctrlPr>
                            </m:radPr>
                            <m:deg/>
                            <m:e>
                              <m:r>
                                <a:rPr lang="en-US" sz="6400" b="0" i="1" smtClean="0">
                                  <a:latin typeface="Cambria Math" panose="02040503050406030204" pitchFamily="18" charset="0"/>
                                  <a:ea typeface="Cambria Math" panose="02040503050406030204" pitchFamily="18" charset="0"/>
                                </a:rPr>
                                <m:t>1−</m:t>
                              </m:r>
                              <m:sSup>
                                <m:sSupPr>
                                  <m:ctrlPr>
                                    <a:rPr lang="en-US" sz="6400" b="0" i="1" smtClean="0">
                                      <a:latin typeface="Cambria Math" panose="02040503050406030204" pitchFamily="18" charset="0"/>
                                      <a:ea typeface="Cambria Math" panose="02040503050406030204" pitchFamily="18" charset="0"/>
                                    </a:rPr>
                                  </m:ctrlPr>
                                </m:sSupPr>
                                <m:e>
                                  <m:r>
                                    <a:rPr lang="en-US" sz="6400" i="1">
                                      <a:latin typeface="Cambria Math" panose="02040503050406030204" pitchFamily="18" charset="0"/>
                                      <a:ea typeface="Cambria Math" panose="02040503050406030204" pitchFamily="18" charset="0"/>
                                    </a:rPr>
                                    <m:t>(</m:t>
                                  </m:r>
                                  <m:f>
                                    <m:fPr>
                                      <m:type m:val="lin"/>
                                      <m:ctrlPr>
                                        <a:rPr lang="en-US" sz="6400" i="1" smtClean="0">
                                          <a:latin typeface="Cambria Math" panose="02040503050406030204" pitchFamily="18" charset="0"/>
                                          <a:ea typeface="Cambria Math" panose="02040503050406030204" pitchFamily="18" charset="0"/>
                                        </a:rPr>
                                      </m:ctrlPr>
                                    </m:fPr>
                                    <m:num>
                                      <m:r>
                                        <a:rPr lang="en-US" sz="6400" b="0" i="1" smtClean="0">
                                          <a:latin typeface="Cambria Math" panose="02040503050406030204" pitchFamily="18" charset="0"/>
                                          <a:ea typeface="Cambria Math" panose="02040503050406030204" pitchFamily="18" charset="0"/>
                                        </a:rPr>
                                        <m:t>𝑣</m:t>
                                      </m:r>
                                    </m:num>
                                    <m:den>
                                      <m:r>
                                        <a:rPr lang="en-US" sz="6400" b="0" i="1" smtClean="0">
                                          <a:latin typeface="Cambria Math" panose="02040503050406030204" pitchFamily="18" charset="0"/>
                                          <a:ea typeface="Cambria Math" panose="02040503050406030204" pitchFamily="18" charset="0"/>
                                        </a:rPr>
                                        <m:t>𝑐</m:t>
                                      </m:r>
                                    </m:den>
                                  </m:f>
                                  <m:r>
                                    <a:rPr lang="en-US" sz="6400" b="0" i="1" smtClean="0">
                                      <a:latin typeface="Cambria Math" panose="02040503050406030204" pitchFamily="18" charset="0"/>
                                      <a:ea typeface="Cambria Math" panose="02040503050406030204" pitchFamily="18" charset="0"/>
                                    </a:rPr>
                                    <m:t>)</m:t>
                                  </m:r>
                                </m:e>
                                <m:sup>
                                  <m:r>
                                    <a:rPr lang="en-US" sz="6400" b="0" i="1" smtClean="0">
                                      <a:latin typeface="Cambria Math" panose="02040503050406030204" pitchFamily="18" charset="0"/>
                                      <a:ea typeface="Cambria Math" panose="02040503050406030204" pitchFamily="18" charset="0"/>
                                    </a:rPr>
                                    <m:t>2</m:t>
                                  </m:r>
                                </m:sup>
                              </m:sSup>
                            </m:e>
                          </m:rad>
                        </m:den>
                      </m:f>
                    </m:oMath>
                    <m:oMath xmlns:m="http://schemas.openxmlformats.org/officeDocument/2006/math">
                      <m:sSub>
                        <m:sSubPr>
                          <m:ctrlPr>
                            <a:rPr lang="en-US" sz="6400" i="1">
                              <a:latin typeface="Cambria Math" panose="02040503050406030204" pitchFamily="18" charset="0"/>
                            </a:rPr>
                          </m:ctrlPr>
                        </m:sSubPr>
                        <m:e>
                          <m:r>
                            <a:rPr lang="en-US" sz="6400" i="1">
                              <a:latin typeface="Cambria Math" panose="02040503050406030204" pitchFamily="18" charset="0"/>
                            </a:rPr>
                            <m:t>𝑐𝑡</m:t>
                          </m:r>
                        </m:e>
                        <m:sub>
                          <m:r>
                            <a:rPr lang="en-US" sz="6400" i="1">
                              <a:latin typeface="Cambria Math" panose="02040503050406030204" pitchFamily="18" charset="0"/>
                            </a:rPr>
                            <m:t>1</m:t>
                          </m:r>
                        </m:sub>
                      </m:sSub>
                      <m:r>
                        <a:rPr lang="en-US" sz="6400" i="1">
                          <a:latin typeface="Cambria Math" panose="02040503050406030204" pitchFamily="18" charset="0"/>
                        </a:rPr>
                        <m:t>=</m:t>
                      </m:r>
                      <m:f>
                        <m:fPr>
                          <m:ctrlPr>
                            <a:rPr lang="en-US" sz="6400" i="1">
                              <a:latin typeface="Cambria Math" panose="02040503050406030204" pitchFamily="18" charset="0"/>
                            </a:rPr>
                          </m:ctrlPr>
                        </m:fPr>
                        <m:num>
                          <m:sSub>
                            <m:sSubPr>
                              <m:ctrlPr>
                                <a:rPr lang="en-US" sz="6400" i="1">
                                  <a:latin typeface="Cambria Math" panose="02040503050406030204" pitchFamily="18" charset="0"/>
                                </a:rPr>
                              </m:ctrlPr>
                            </m:sSubPr>
                            <m:e>
                              <m:r>
                                <a:rPr lang="en-US" sz="6400" b="0" i="1" smtClean="0">
                                  <a:latin typeface="Cambria Math" panose="02040503050406030204" pitchFamily="18" charset="0"/>
                                </a:rPr>
                                <m:t>𝑐𝑡</m:t>
                              </m:r>
                            </m:e>
                            <m:sub>
                              <m:r>
                                <a:rPr lang="en-US" sz="6400" i="1">
                                  <a:latin typeface="Cambria Math" panose="02040503050406030204" pitchFamily="18" charset="0"/>
                                </a:rPr>
                                <m:t>0</m:t>
                              </m:r>
                            </m:sub>
                          </m:sSub>
                          <m:r>
                            <a:rPr lang="en-US" sz="6400" i="1">
                              <a:latin typeface="Cambria Math" panose="02040503050406030204" pitchFamily="18" charset="0"/>
                            </a:rPr>
                            <m:t>+</m:t>
                          </m:r>
                          <m:sSub>
                            <m:sSubPr>
                              <m:ctrlPr>
                                <a:rPr lang="en-US" sz="6400" i="1">
                                  <a:latin typeface="Cambria Math" panose="02040503050406030204" pitchFamily="18" charset="0"/>
                                </a:rPr>
                              </m:ctrlPr>
                            </m:sSubPr>
                            <m:e>
                              <m:r>
                                <a:rPr lang="en-US" sz="6400" b="0" i="1" smtClean="0">
                                  <a:latin typeface="Cambria Math" panose="02040503050406030204" pitchFamily="18" charset="0"/>
                                </a:rPr>
                                <m:t>𝑥</m:t>
                              </m:r>
                            </m:e>
                            <m:sub>
                              <m:r>
                                <a:rPr lang="en-US" sz="6400" i="1">
                                  <a:latin typeface="Cambria Math" panose="02040503050406030204" pitchFamily="18" charset="0"/>
                                </a:rPr>
                                <m:t>0</m:t>
                              </m:r>
                            </m:sub>
                          </m:sSub>
                          <m:r>
                            <a:rPr lang="en-US" sz="6400" i="1">
                              <a:latin typeface="Cambria Math" panose="02040503050406030204" pitchFamily="18" charset="0"/>
                              <a:ea typeface="Cambria Math" panose="02040503050406030204" pitchFamily="18" charset="0"/>
                            </a:rPr>
                            <m:t>∙ (</m:t>
                          </m:r>
                          <m:r>
                            <a:rPr lang="en-US" sz="6400" i="1">
                              <a:latin typeface="Cambria Math" panose="02040503050406030204" pitchFamily="18" charset="0"/>
                              <a:ea typeface="Cambria Math" panose="02040503050406030204" pitchFamily="18" charset="0"/>
                            </a:rPr>
                            <m:t>𝑣</m:t>
                          </m:r>
                          <m:r>
                            <a:rPr lang="en-US" sz="6400" i="1">
                              <a:latin typeface="Cambria Math" panose="02040503050406030204" pitchFamily="18" charset="0"/>
                              <a:ea typeface="Cambria Math" panose="02040503050406030204" pitchFamily="18" charset="0"/>
                            </a:rPr>
                            <m:t>/</m:t>
                          </m:r>
                          <m:r>
                            <a:rPr lang="en-US" sz="6400" i="1">
                              <a:latin typeface="Cambria Math" panose="02040503050406030204" pitchFamily="18" charset="0"/>
                              <a:ea typeface="Cambria Math" panose="02040503050406030204" pitchFamily="18" charset="0"/>
                            </a:rPr>
                            <m:t>𝑐</m:t>
                          </m:r>
                          <m:r>
                            <a:rPr lang="en-US" sz="6400" i="1">
                              <a:latin typeface="Cambria Math" panose="02040503050406030204" pitchFamily="18" charset="0"/>
                              <a:ea typeface="Cambria Math" panose="02040503050406030204" pitchFamily="18" charset="0"/>
                            </a:rPr>
                            <m:t>)</m:t>
                          </m:r>
                        </m:num>
                        <m:den>
                          <m:rad>
                            <m:radPr>
                              <m:degHide m:val="on"/>
                              <m:ctrlPr>
                                <a:rPr lang="en-US" sz="6400" i="1">
                                  <a:latin typeface="Cambria Math" panose="02040503050406030204" pitchFamily="18" charset="0"/>
                                  <a:ea typeface="Cambria Math" panose="02040503050406030204" pitchFamily="18" charset="0"/>
                                </a:rPr>
                              </m:ctrlPr>
                            </m:radPr>
                            <m:deg/>
                            <m:e>
                              <m:r>
                                <a:rPr lang="en-US" sz="6400" i="1">
                                  <a:latin typeface="Cambria Math" panose="02040503050406030204" pitchFamily="18" charset="0"/>
                                  <a:ea typeface="Cambria Math" panose="02040503050406030204" pitchFamily="18" charset="0"/>
                                </a:rPr>
                                <m:t>1−</m:t>
                              </m:r>
                              <m:sSup>
                                <m:sSupPr>
                                  <m:ctrlPr>
                                    <a:rPr lang="en-US" sz="6400" i="1">
                                      <a:latin typeface="Cambria Math" panose="02040503050406030204" pitchFamily="18" charset="0"/>
                                      <a:ea typeface="Cambria Math" panose="02040503050406030204" pitchFamily="18" charset="0"/>
                                    </a:rPr>
                                  </m:ctrlPr>
                                </m:sSupPr>
                                <m:e>
                                  <m:r>
                                    <a:rPr lang="en-US" sz="6400" i="1">
                                      <a:latin typeface="Cambria Math" panose="02040503050406030204" pitchFamily="18" charset="0"/>
                                      <a:ea typeface="Cambria Math" panose="02040503050406030204" pitchFamily="18" charset="0"/>
                                    </a:rPr>
                                    <m:t>(</m:t>
                                  </m:r>
                                  <m:f>
                                    <m:fPr>
                                      <m:type m:val="lin"/>
                                      <m:ctrlPr>
                                        <a:rPr lang="en-US" sz="6400" i="1" smtClean="0">
                                          <a:latin typeface="Cambria Math" panose="02040503050406030204" pitchFamily="18" charset="0"/>
                                          <a:ea typeface="Cambria Math" panose="02040503050406030204" pitchFamily="18" charset="0"/>
                                        </a:rPr>
                                      </m:ctrlPr>
                                    </m:fPr>
                                    <m:num>
                                      <m:r>
                                        <a:rPr lang="en-US" sz="6400" b="0" i="1" smtClean="0">
                                          <a:latin typeface="Cambria Math" panose="02040503050406030204" pitchFamily="18" charset="0"/>
                                          <a:ea typeface="Cambria Math" panose="02040503050406030204" pitchFamily="18" charset="0"/>
                                        </a:rPr>
                                        <m:t>𝑣</m:t>
                                      </m:r>
                                    </m:num>
                                    <m:den>
                                      <m:r>
                                        <a:rPr lang="en-US" sz="6400" b="0" i="1" smtClean="0">
                                          <a:latin typeface="Cambria Math" panose="02040503050406030204" pitchFamily="18" charset="0"/>
                                          <a:ea typeface="Cambria Math" panose="02040503050406030204" pitchFamily="18" charset="0"/>
                                        </a:rPr>
                                        <m:t>𝑐</m:t>
                                      </m:r>
                                    </m:den>
                                  </m:f>
                                  <m:r>
                                    <a:rPr lang="en-US" sz="6400" i="1">
                                      <a:latin typeface="Cambria Math" panose="02040503050406030204" pitchFamily="18" charset="0"/>
                                      <a:ea typeface="Cambria Math" panose="02040503050406030204" pitchFamily="18" charset="0"/>
                                    </a:rPr>
                                    <m:t>)</m:t>
                                  </m:r>
                                </m:e>
                                <m:sup>
                                  <m:r>
                                    <a:rPr lang="en-US" sz="6400" i="1">
                                      <a:latin typeface="Cambria Math" panose="02040503050406030204" pitchFamily="18" charset="0"/>
                                      <a:ea typeface="Cambria Math" panose="02040503050406030204" pitchFamily="18" charset="0"/>
                                    </a:rPr>
                                    <m:t>2</m:t>
                                  </m:r>
                                </m:sup>
                              </m:sSup>
                            </m:e>
                          </m:rad>
                        </m:den>
                      </m:f>
                    </m:oMath>
                  </m:oMathPara>
                </a14:m>
                <a:br>
                  <a:rPr lang="en-US" sz="6400" dirty="0">
                    <a:latin typeface="Times New Roman" panose="02020603050405020304" pitchFamily="18" charset="0"/>
                    <a:cs typeface="Times New Roman" panose="02020603050405020304" pitchFamily="18" charset="0"/>
                  </a:rPr>
                </a:br>
                <a:endParaRPr lang="en-US" sz="6400" dirty="0">
                  <a:latin typeface="Cambria" panose="02040503050406030204" pitchFamily="18" charset="0"/>
                  <a:ea typeface="Cambria" panose="02040503050406030204" pitchFamily="18" charset="0"/>
                  <a:cs typeface="Times New Roman" panose="02020603050405020304" pitchFamily="18" charset="0"/>
                </a:endParaRPr>
              </a:p>
              <a:p>
                <a:pPr marL="2286000" lvl="5" indent="0">
                  <a:lnSpc>
                    <a:spcPct val="120000"/>
                  </a:lnSpc>
                  <a:spcAft>
                    <a:spcPts val="1200"/>
                  </a:spcAft>
                  <a:buNone/>
                </a:pPr>
                <a:endParaRPr lang="en-US" sz="6400" i="1" dirty="0">
                  <a:latin typeface="Times New Roman" panose="02020603050405020304" pitchFamily="18" charset="0"/>
                  <a:cs typeface="Times New Roman" panose="02020603050405020304" pitchFamily="18" charset="0"/>
                </a:endParaRPr>
              </a:p>
              <a:p>
                <a:pPr lvl="1"/>
                <a:endParaRPr lang="en-US" sz="4800" dirty="0">
                  <a:latin typeface="Times New Roman" panose="02020603050405020304" pitchFamily="18" charset="0"/>
                  <a:cs typeface="Times New Roman" panose="02020603050405020304" pitchFamily="18" charset="0"/>
                </a:endParaRPr>
              </a:p>
              <a:p>
                <a:pPr lvl="2"/>
                <a:endParaRPr lang="en-US" sz="3000" dirty="0">
                  <a:latin typeface="Times New Roman" panose="02020603050405020304" pitchFamily="18" charset="0"/>
                  <a:cs typeface="Times New Roman" panose="02020603050405020304" pitchFamily="18" charset="0"/>
                </a:endParaRPr>
              </a:p>
              <a:p>
                <a:endParaRPr lang="en-US" sz="7200" dirty="0">
                  <a:latin typeface="Times New Roman" panose="02020603050405020304" pitchFamily="18" charset="0"/>
                  <a:cs typeface="Times New Roman" panose="02020603050405020304" pitchFamily="18" charset="0"/>
                </a:endParaRPr>
              </a:p>
            </p:txBody>
          </p:sp>
        </mc:Choice>
        <mc:Fallback xmlns="">
          <p:sp>
            <p:nvSpPr>
              <p:cNvPr id="3" name="Content Placeholder 4">
                <a:extLst>
                  <a:ext uri="{FF2B5EF4-FFF2-40B4-BE49-F238E27FC236}">
                    <a16:creationId xmlns:a16="http://schemas.microsoft.com/office/drawing/2014/main" id="{1BC91EBD-6C9A-E08F-53AF-205C9BB96144}"/>
                  </a:ext>
                </a:extLst>
              </p:cNvPr>
              <p:cNvSpPr txBox="1">
                <a:spLocks noRot="1" noChangeAspect="1" noMove="1" noResize="1" noEditPoints="1" noAdjustHandles="1" noChangeArrowheads="1" noChangeShapeType="1" noTextEdit="1"/>
              </p:cNvSpPr>
              <p:nvPr/>
            </p:nvSpPr>
            <p:spPr>
              <a:xfrm>
                <a:off x="396692" y="175660"/>
                <a:ext cx="7696182" cy="5748797"/>
              </a:xfrm>
              <a:prstGeom prst="rect">
                <a:avLst/>
              </a:prstGeom>
              <a:blipFill>
                <a:blip r:embed="rId3"/>
                <a:stretch>
                  <a:fillRect l="-475"/>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A750DC04-45C1-4E4C-D7BE-89E7AEE8975C}"/>
              </a:ext>
            </a:extLst>
          </p:cNvPr>
          <p:cNvSpPr txBox="1"/>
          <p:nvPr/>
        </p:nvSpPr>
        <p:spPr>
          <a:xfrm rot="1007262">
            <a:off x="4285928" y="2605972"/>
            <a:ext cx="572144"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7275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DBF76BB5-451A-5289-7A8A-ED6D91CD159C}"/>
              </a:ext>
            </a:extLst>
          </p:cNvPr>
          <p:cNvSpPr txBox="1"/>
          <p:nvPr/>
        </p:nvSpPr>
        <p:spPr>
          <a:xfrm>
            <a:off x="7755920" y="2954918"/>
            <a:ext cx="827193" cy="1200329"/>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a:t>
            </a:r>
          </a:p>
          <a:p>
            <a:r>
              <a:rPr lang="en-US" i="1" dirty="0">
                <a:latin typeface="Times New Roman" panose="02020603050405020304" pitchFamily="18" charset="0"/>
                <a:cs typeface="Times New Roman" panose="02020603050405020304" pitchFamily="18" charset="0"/>
              </a:rPr>
              <a:t>ct</a:t>
            </a:r>
            <a:r>
              <a:rPr lang="en-US" i="1" baseline="-25000" dirty="0">
                <a:latin typeface="Times New Roman" panose="02020603050405020304" pitchFamily="18" charset="0"/>
                <a:cs typeface="Times New Roman" panose="02020603050405020304" pitchFamily="18" charset="0"/>
              </a:rPr>
              <a:t>1</a:t>
            </a:r>
            <a:r>
              <a:rPr lang="en-US" i="1" dirty="0">
                <a:latin typeface="Times New Roman" panose="02020603050405020304" pitchFamily="18" charset="0"/>
                <a:cs typeface="Times New Roman" panose="02020603050405020304" pitchFamily="18" charset="0"/>
              </a:rPr>
              <a:t>, x</a:t>
            </a:r>
            <a:r>
              <a:rPr lang="en-US" i="1" baseline="-25000" dirty="0">
                <a:latin typeface="Times New Roman" panose="02020603050405020304" pitchFamily="18" charset="0"/>
                <a:cs typeface="Times New Roman" panose="02020603050405020304" pitchFamily="18" charset="0"/>
              </a:rPr>
              <a:t>1</a:t>
            </a:r>
            <a:endParaRPr lang="en-US" i="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cxnSp>
        <p:nvCxnSpPr>
          <p:cNvPr id="2" name="Straight Connector 1">
            <a:extLst>
              <a:ext uri="{FF2B5EF4-FFF2-40B4-BE49-F238E27FC236}">
                <a16:creationId xmlns:a16="http://schemas.microsoft.com/office/drawing/2014/main" id="{78184819-7B18-CC8F-3D29-913EE6752014}"/>
              </a:ext>
            </a:extLst>
          </p:cNvPr>
          <p:cNvCxnSpPr>
            <a:cxnSpLocks/>
          </p:cNvCxnSpPr>
          <p:nvPr/>
        </p:nvCxnSpPr>
        <p:spPr>
          <a:xfrm rot="1800000">
            <a:off x="7615884" y="2347458"/>
            <a:ext cx="0" cy="2743200"/>
          </a:xfrm>
          <a:prstGeom prst="line">
            <a:avLst/>
          </a:prstGeom>
          <a:ln w="127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4">
                <a:extLst>
                  <a:ext uri="{FF2B5EF4-FFF2-40B4-BE49-F238E27FC236}">
                    <a16:creationId xmlns:a16="http://schemas.microsoft.com/office/drawing/2014/main" id="{1BC91EBD-6C9A-E08F-53AF-205C9BB96144}"/>
                  </a:ext>
                </a:extLst>
              </p:cNvPr>
              <p:cNvSpPr txBox="1">
                <a:spLocks/>
              </p:cNvSpPr>
              <p:nvPr/>
            </p:nvSpPr>
            <p:spPr>
              <a:xfrm>
                <a:off x="430548" y="1120633"/>
                <a:ext cx="5458134" cy="4973008"/>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0" dirty="0">
                    <a:latin typeface="Times New Roman" panose="02020603050405020304" pitchFamily="18" charset="0"/>
                    <a:cs typeface="Times New Roman" panose="02020603050405020304" pitchFamily="18" charset="0"/>
                  </a:rPr>
                  <a:t>VELOCITY TRIANGLE OAB:</a:t>
                </a:r>
              </a:p>
              <a:p>
                <a:pPr lvl="1"/>
                <a:r>
                  <a:rPr lang="en-US" sz="6400" dirty="0">
                    <a:latin typeface="Times New Roman" panose="02020603050405020304" pitchFamily="18" charset="0"/>
                    <a:cs typeface="Times New Roman" panose="02020603050405020304" pitchFamily="18" charset="0"/>
                  </a:rPr>
                  <a:t>S</a:t>
                </a:r>
                <a:r>
                  <a:rPr lang="en-US" sz="6400" baseline="-25000" dirty="0">
                    <a:latin typeface="Times New Roman" panose="02020603050405020304" pitchFamily="18" charset="0"/>
                    <a:cs typeface="Times New Roman" panose="02020603050405020304" pitchFamily="18" charset="0"/>
                  </a:rPr>
                  <a:t>1</a:t>
                </a:r>
                <a:r>
                  <a:rPr lang="en-US" sz="6400" dirty="0">
                    <a:latin typeface="Times New Roman" panose="02020603050405020304" pitchFamily="18" charset="0"/>
                    <a:cs typeface="Times New Roman" panose="02020603050405020304" pitchFamily="18" charset="0"/>
                  </a:rPr>
                  <a:t> in blue</a:t>
                </a:r>
              </a:p>
              <a:p>
                <a:pPr lvl="1"/>
                <a:r>
                  <a:rPr lang="en-US" sz="6400" dirty="0">
                    <a:latin typeface="Times New Roman" panose="02020603050405020304" pitchFamily="18" charset="0"/>
                    <a:cs typeface="Times New Roman" panose="02020603050405020304" pitchFamily="18" charset="0"/>
                  </a:rPr>
                  <a:t>S</a:t>
                </a:r>
                <a:r>
                  <a:rPr lang="en-US" sz="6400" baseline="-25000" dirty="0">
                    <a:latin typeface="Times New Roman" panose="02020603050405020304" pitchFamily="18" charset="0"/>
                    <a:cs typeface="Times New Roman" panose="02020603050405020304" pitchFamily="18" charset="0"/>
                  </a:rPr>
                  <a:t>0</a:t>
                </a:r>
                <a:r>
                  <a:rPr lang="en-US" sz="6400" dirty="0">
                    <a:latin typeface="Times New Roman" panose="02020603050405020304" pitchFamily="18" charset="0"/>
                    <a:cs typeface="Times New Roman" panose="02020603050405020304" pitchFamily="18" charset="0"/>
                  </a:rPr>
                  <a:t> in red</a:t>
                </a:r>
              </a:p>
              <a:p>
                <a:pPr lvl="1"/>
                <a:r>
                  <a:rPr lang="el-GR" sz="6400" i="1" dirty="0">
                    <a:latin typeface="Times New Roman" panose="02020603050405020304" pitchFamily="18" charset="0"/>
                    <a:cs typeface="Times New Roman" panose="02020603050405020304" pitchFamily="18" charset="0"/>
                  </a:rPr>
                  <a:t>β</a:t>
                </a:r>
                <a:r>
                  <a:rPr lang="en-US" sz="6400" i="1" dirty="0">
                    <a:latin typeface="Times New Roman" panose="02020603050405020304" pitchFamily="18" charset="0"/>
                    <a:cs typeface="Times New Roman" panose="02020603050405020304" pitchFamily="18" charset="0"/>
                  </a:rPr>
                  <a:t>=</a:t>
                </a:r>
                <a:r>
                  <a:rPr lang="en-US" sz="6400" i="1" dirty="0" err="1">
                    <a:latin typeface="Times New Roman" panose="02020603050405020304" pitchFamily="18" charset="0"/>
                    <a:cs typeface="Times New Roman" panose="02020603050405020304" pitchFamily="18" charset="0"/>
                  </a:rPr>
                  <a:t>arcsin</a:t>
                </a:r>
                <a:r>
                  <a:rPr lang="en-US" sz="6400" i="1" dirty="0">
                    <a:latin typeface="Times New Roman" panose="02020603050405020304" pitchFamily="18" charset="0"/>
                    <a:cs typeface="Times New Roman" panose="02020603050405020304" pitchFamily="18" charset="0"/>
                  </a:rPr>
                  <a:t> (v/c)</a:t>
                </a:r>
                <a:endParaRPr lang="el-GR" sz="6400" i="1" dirty="0">
                  <a:latin typeface="Times New Roman" panose="02020603050405020304" pitchFamily="18" charset="0"/>
                  <a:cs typeface="Times New Roman" panose="02020603050405020304" pitchFamily="18" charset="0"/>
                </a:endParaRPr>
              </a:p>
              <a:p>
                <a:pPr lvl="1"/>
                <a:endParaRPr lang="en-US" sz="6400" dirty="0">
                  <a:latin typeface="Times New Roman" panose="02020603050405020304" pitchFamily="18" charset="0"/>
                  <a:cs typeface="Times New Roman" panose="02020603050405020304" pitchFamily="18" charset="0"/>
                </a:endParaRPr>
              </a:p>
              <a:p>
                <a:r>
                  <a:rPr lang="en-US" sz="7200" dirty="0">
                    <a:latin typeface="Times New Roman" panose="02020603050405020304" pitchFamily="18" charset="0"/>
                    <a:cs typeface="Times New Roman" panose="02020603050405020304" pitchFamily="18" charset="0"/>
                  </a:rPr>
                  <a:t>TRIGONOMETRIC LORENTZ TRANSFORM </a:t>
                </a:r>
              </a:p>
              <a:p>
                <a:pPr marL="0" indent="0">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a:p>
                <a:pPr marL="0" indent="0">
                  <a:lnSpc>
                    <a:spcPct val="120000"/>
                  </a:lnSpc>
                  <a:spcAft>
                    <a:spcPts val="1200"/>
                  </a:spcAft>
                  <a:buNone/>
                </a:pPr>
                <a14:m>
                  <m:oMathPara xmlns:m="http://schemas.openxmlformats.org/officeDocument/2006/math">
                    <m:oMathParaPr>
                      <m:jc m:val="centerGroup"/>
                    </m:oMathParaPr>
                    <m:oMath xmlns:m="http://schemas.openxmlformats.org/officeDocument/2006/math">
                      <m:sSub>
                        <m:sSubPr>
                          <m:ctrlPr>
                            <a:rPr lang="en-US" sz="6600" i="1">
                              <a:latin typeface="Cambria Math" panose="02040503050406030204" pitchFamily="18" charset="0"/>
                            </a:rPr>
                          </m:ctrlPr>
                        </m:sSubPr>
                        <m:e>
                          <m:r>
                            <a:rPr lang="en-US" sz="6600" i="1">
                              <a:latin typeface="Cambria Math" panose="02040503050406030204" pitchFamily="18" charset="0"/>
                            </a:rPr>
                            <m:t>𝑥</m:t>
                          </m:r>
                        </m:e>
                        <m:sub>
                          <m:r>
                            <a:rPr lang="en-US" sz="6600" i="1">
                              <a:latin typeface="Cambria Math" panose="02040503050406030204" pitchFamily="18" charset="0"/>
                            </a:rPr>
                            <m:t>1</m:t>
                          </m:r>
                        </m:sub>
                      </m:sSub>
                      <m:r>
                        <a:rPr lang="en-US" sz="6600" i="1">
                          <a:latin typeface="Cambria Math" panose="02040503050406030204" pitchFamily="18" charset="0"/>
                        </a:rPr>
                        <m:t>=</m:t>
                      </m:r>
                      <m:f>
                        <m:fPr>
                          <m:ctrlPr>
                            <a:rPr lang="en-US" sz="6600" i="1">
                              <a:latin typeface="Cambria Math" panose="02040503050406030204" pitchFamily="18" charset="0"/>
                            </a:rPr>
                          </m:ctrlPr>
                        </m:fPr>
                        <m:num>
                          <m:sSub>
                            <m:sSubPr>
                              <m:ctrlPr>
                                <a:rPr lang="en-US" sz="6600" i="1">
                                  <a:latin typeface="Cambria Math" panose="02040503050406030204" pitchFamily="18" charset="0"/>
                                </a:rPr>
                              </m:ctrlPr>
                            </m:sSubPr>
                            <m:e>
                              <m:r>
                                <a:rPr lang="en-US" sz="6600" i="1">
                                  <a:latin typeface="Cambria Math" panose="02040503050406030204" pitchFamily="18" charset="0"/>
                                </a:rPr>
                                <m:t>𝑥</m:t>
                              </m:r>
                            </m:e>
                            <m:sub>
                              <m:r>
                                <a:rPr lang="en-US" sz="6600" i="1">
                                  <a:latin typeface="Cambria Math" panose="02040503050406030204" pitchFamily="18" charset="0"/>
                                </a:rPr>
                                <m:t>0</m:t>
                              </m:r>
                            </m:sub>
                          </m:sSub>
                          <m:r>
                            <a:rPr lang="en-US" sz="6600" i="1">
                              <a:latin typeface="Cambria Math" panose="02040503050406030204" pitchFamily="18" charset="0"/>
                            </a:rPr>
                            <m:t>+</m:t>
                          </m:r>
                          <m:sSub>
                            <m:sSubPr>
                              <m:ctrlPr>
                                <a:rPr lang="en-US" sz="6600" i="1">
                                  <a:latin typeface="Cambria Math" panose="02040503050406030204" pitchFamily="18" charset="0"/>
                                </a:rPr>
                              </m:ctrlPr>
                            </m:sSubPr>
                            <m:e>
                              <m:r>
                                <a:rPr lang="en-US" sz="6600" i="1">
                                  <a:latin typeface="Cambria Math" panose="02040503050406030204" pitchFamily="18" charset="0"/>
                                </a:rPr>
                                <m:t>𝑐𝑡</m:t>
                              </m:r>
                            </m:e>
                            <m:sub>
                              <m:r>
                                <a:rPr lang="en-US" sz="6600" i="1">
                                  <a:latin typeface="Cambria Math" panose="02040503050406030204" pitchFamily="18" charset="0"/>
                                </a:rPr>
                                <m:t>0</m:t>
                              </m:r>
                            </m:sub>
                          </m:sSub>
                          <m:r>
                            <a:rPr lang="en-US" sz="6600" i="1">
                              <a:latin typeface="Cambria Math" panose="02040503050406030204" pitchFamily="18" charset="0"/>
                              <a:ea typeface="Cambria Math" panose="02040503050406030204" pitchFamily="18" charset="0"/>
                            </a:rPr>
                            <m:t>∙</m:t>
                          </m:r>
                          <m:r>
                            <a:rPr lang="en-US" sz="6600" i="1" smtClean="0">
                              <a:latin typeface="Cambria Math" panose="02040503050406030204" pitchFamily="18" charset="0"/>
                              <a:ea typeface="Cambria Math" panose="02040503050406030204" pitchFamily="18" charset="0"/>
                            </a:rPr>
                            <m:t> </m:t>
                          </m:r>
                          <m:r>
                            <a:rPr lang="en-US" sz="6600" i="1">
                              <a:latin typeface="Cambria Math" panose="02040503050406030204" pitchFamily="18" charset="0"/>
                              <a:ea typeface="Cambria Math" panose="02040503050406030204" pitchFamily="18" charset="0"/>
                            </a:rPr>
                            <m:t>(</m:t>
                          </m:r>
                          <m:r>
                            <a:rPr lang="en-US" sz="6600" b="0" i="1" smtClean="0">
                              <a:latin typeface="Cambria Math" panose="02040503050406030204" pitchFamily="18" charset="0"/>
                              <a:ea typeface="Cambria Math" panose="02040503050406030204" pitchFamily="18" charset="0"/>
                            </a:rPr>
                            <m:t>𝑣</m:t>
                          </m:r>
                          <m:r>
                            <a:rPr lang="en-US" sz="6600" b="0" i="1" smtClean="0">
                              <a:latin typeface="Cambria Math" panose="02040503050406030204" pitchFamily="18" charset="0"/>
                              <a:ea typeface="Cambria Math" panose="02040503050406030204" pitchFamily="18" charset="0"/>
                            </a:rPr>
                            <m:t>/</m:t>
                          </m:r>
                          <m:r>
                            <a:rPr lang="en-US" sz="6600" b="0" i="1" smtClean="0">
                              <a:latin typeface="Cambria Math" panose="02040503050406030204" pitchFamily="18" charset="0"/>
                              <a:ea typeface="Cambria Math" panose="02040503050406030204" pitchFamily="18" charset="0"/>
                            </a:rPr>
                            <m:t>𝑐</m:t>
                          </m:r>
                          <m:r>
                            <a:rPr lang="en-US" sz="6600" i="1">
                              <a:latin typeface="Cambria Math" panose="02040503050406030204" pitchFamily="18" charset="0"/>
                              <a:ea typeface="Cambria Math" panose="02040503050406030204" pitchFamily="18" charset="0"/>
                            </a:rPr>
                            <m:t>)</m:t>
                          </m:r>
                        </m:num>
                        <m:den>
                          <m:rad>
                            <m:radPr>
                              <m:degHide m:val="on"/>
                              <m:ctrlPr>
                                <a:rPr lang="en-US" sz="6600" i="1" smtClean="0">
                                  <a:latin typeface="Cambria Math" panose="02040503050406030204" pitchFamily="18" charset="0"/>
                                  <a:ea typeface="Cambria Math" panose="02040503050406030204" pitchFamily="18" charset="0"/>
                                </a:rPr>
                              </m:ctrlPr>
                            </m:radPr>
                            <m:deg/>
                            <m:e>
                              <m:r>
                                <a:rPr lang="en-US" sz="6600" b="0" i="1" smtClean="0">
                                  <a:latin typeface="Cambria Math" panose="02040503050406030204" pitchFamily="18" charset="0"/>
                                  <a:ea typeface="Cambria Math" panose="02040503050406030204" pitchFamily="18" charset="0"/>
                                </a:rPr>
                                <m:t>1−</m:t>
                              </m:r>
                              <m:sSup>
                                <m:sSupPr>
                                  <m:ctrlPr>
                                    <a:rPr lang="en-US" sz="6600" b="0" i="1" smtClean="0">
                                      <a:latin typeface="Cambria Math" panose="02040503050406030204" pitchFamily="18" charset="0"/>
                                      <a:ea typeface="Cambria Math" panose="02040503050406030204" pitchFamily="18" charset="0"/>
                                    </a:rPr>
                                  </m:ctrlPr>
                                </m:sSupPr>
                                <m:e>
                                  <m:r>
                                    <a:rPr lang="en-US" sz="6600" i="1">
                                      <a:latin typeface="Cambria Math" panose="02040503050406030204" pitchFamily="18" charset="0"/>
                                      <a:ea typeface="Cambria Math" panose="02040503050406030204" pitchFamily="18" charset="0"/>
                                    </a:rPr>
                                    <m:t>(</m:t>
                                  </m:r>
                                  <m:f>
                                    <m:fPr>
                                      <m:type m:val="lin"/>
                                      <m:ctrlPr>
                                        <a:rPr lang="en-US" sz="6600" i="1" smtClean="0">
                                          <a:latin typeface="Cambria Math" panose="02040503050406030204" pitchFamily="18" charset="0"/>
                                          <a:ea typeface="Cambria Math" panose="02040503050406030204" pitchFamily="18" charset="0"/>
                                        </a:rPr>
                                      </m:ctrlPr>
                                    </m:fPr>
                                    <m:num>
                                      <m:r>
                                        <a:rPr lang="en-US" sz="6600" b="0" i="1" smtClean="0">
                                          <a:latin typeface="Cambria Math" panose="02040503050406030204" pitchFamily="18" charset="0"/>
                                          <a:ea typeface="Cambria Math" panose="02040503050406030204" pitchFamily="18" charset="0"/>
                                        </a:rPr>
                                        <m:t>𝑣</m:t>
                                      </m:r>
                                    </m:num>
                                    <m:den>
                                      <m:r>
                                        <a:rPr lang="en-US" sz="6600" b="0" i="1" smtClean="0">
                                          <a:latin typeface="Cambria Math" panose="02040503050406030204" pitchFamily="18" charset="0"/>
                                          <a:ea typeface="Cambria Math" panose="02040503050406030204" pitchFamily="18" charset="0"/>
                                        </a:rPr>
                                        <m:t>𝑐</m:t>
                                      </m:r>
                                    </m:den>
                                  </m:f>
                                  <m:r>
                                    <a:rPr lang="en-US" sz="6600" b="0" i="1" smtClean="0">
                                      <a:latin typeface="Cambria Math" panose="02040503050406030204" pitchFamily="18" charset="0"/>
                                      <a:ea typeface="Cambria Math" panose="02040503050406030204" pitchFamily="18" charset="0"/>
                                    </a:rPr>
                                    <m:t>)</m:t>
                                  </m:r>
                                </m:e>
                                <m:sup>
                                  <m:r>
                                    <a:rPr lang="en-US" sz="6600" b="0" i="1" smtClean="0">
                                      <a:latin typeface="Cambria Math" panose="02040503050406030204" pitchFamily="18" charset="0"/>
                                      <a:ea typeface="Cambria Math" panose="02040503050406030204" pitchFamily="18" charset="0"/>
                                    </a:rPr>
                                    <m:t>2</m:t>
                                  </m:r>
                                </m:sup>
                              </m:sSup>
                            </m:e>
                          </m:rad>
                        </m:den>
                      </m:f>
                      <m:r>
                        <a:rPr lang="en-US" sz="6600" b="0" i="1" smtClean="0">
                          <a:latin typeface="Cambria Math" panose="02040503050406030204" pitchFamily="18" charset="0"/>
                        </a:rPr>
                        <m:t>=</m:t>
                      </m:r>
                      <m:f>
                        <m:fPr>
                          <m:ctrlPr>
                            <a:rPr lang="en-US" sz="6600" i="1">
                              <a:latin typeface="Cambria Math" panose="02040503050406030204" pitchFamily="18" charset="0"/>
                            </a:rPr>
                          </m:ctrlPr>
                        </m:fPr>
                        <m:num>
                          <m:sSub>
                            <m:sSubPr>
                              <m:ctrlPr>
                                <a:rPr lang="en-US" sz="6600" i="1">
                                  <a:latin typeface="Cambria Math" panose="02040503050406030204" pitchFamily="18" charset="0"/>
                                </a:rPr>
                              </m:ctrlPr>
                            </m:sSubPr>
                            <m:e>
                              <m:r>
                                <a:rPr lang="en-US" sz="6600" i="1">
                                  <a:latin typeface="Cambria Math" panose="02040503050406030204" pitchFamily="18" charset="0"/>
                                </a:rPr>
                                <m:t>𝑥</m:t>
                              </m:r>
                            </m:e>
                            <m:sub>
                              <m:r>
                                <a:rPr lang="en-US" sz="6600" b="0" i="1" smtClean="0">
                                  <a:latin typeface="Cambria Math" panose="02040503050406030204" pitchFamily="18" charset="0"/>
                                </a:rPr>
                                <m:t>0</m:t>
                              </m:r>
                            </m:sub>
                          </m:sSub>
                          <m:r>
                            <a:rPr lang="en-US" sz="6600" i="1">
                              <a:latin typeface="Cambria Math" panose="02040503050406030204" pitchFamily="18" charset="0"/>
                            </a:rPr>
                            <m:t>+</m:t>
                          </m:r>
                          <m:sSub>
                            <m:sSubPr>
                              <m:ctrlPr>
                                <a:rPr lang="en-US" sz="6600" i="1">
                                  <a:latin typeface="Cambria Math" panose="02040503050406030204" pitchFamily="18" charset="0"/>
                                </a:rPr>
                              </m:ctrlPr>
                            </m:sSubPr>
                            <m:e>
                              <m:r>
                                <a:rPr lang="en-US" sz="6600" i="1">
                                  <a:latin typeface="Cambria Math" panose="02040503050406030204" pitchFamily="18" charset="0"/>
                                </a:rPr>
                                <m:t>𝑐𝑡</m:t>
                              </m:r>
                            </m:e>
                            <m:sub>
                              <m:r>
                                <a:rPr lang="en-US" sz="6600" b="0" i="1" smtClean="0">
                                  <a:latin typeface="Cambria Math" panose="02040503050406030204" pitchFamily="18" charset="0"/>
                                </a:rPr>
                                <m:t>0</m:t>
                              </m:r>
                            </m:sub>
                          </m:sSub>
                          <m:r>
                            <a:rPr lang="en-US" sz="6600" i="1">
                              <a:latin typeface="Cambria Math" panose="02040503050406030204" pitchFamily="18" charset="0"/>
                              <a:ea typeface="Cambria Math" panose="02040503050406030204" pitchFamily="18" charset="0"/>
                            </a:rPr>
                            <m:t>∙</m:t>
                          </m:r>
                          <m:r>
                            <m:rPr>
                              <m:sty m:val="p"/>
                            </m:rPr>
                            <a:rPr lang="en-US" sz="6600">
                              <a:latin typeface="Cambria Math" panose="02040503050406030204" pitchFamily="18" charset="0"/>
                              <a:ea typeface="Cambria Math" panose="02040503050406030204" pitchFamily="18" charset="0"/>
                            </a:rPr>
                            <m:t>sin</m:t>
                          </m:r>
                          <m:r>
                            <a:rPr lang="en-US" sz="6600" i="1">
                              <a:latin typeface="Cambria Math" panose="02040503050406030204" pitchFamily="18" charset="0"/>
                              <a:ea typeface="Cambria Math" panose="02040503050406030204" pitchFamily="18" charset="0"/>
                            </a:rPr>
                            <m:t>⁡(</m:t>
                          </m:r>
                          <m:r>
                            <a:rPr lang="en-US" sz="6600" i="1">
                              <a:latin typeface="Cambria Math" panose="02040503050406030204" pitchFamily="18" charset="0"/>
                              <a:ea typeface="Cambria Math" panose="02040503050406030204" pitchFamily="18" charset="0"/>
                            </a:rPr>
                            <m:t>𝛽</m:t>
                          </m:r>
                          <m:r>
                            <a:rPr lang="en-US" sz="6600" i="1">
                              <a:latin typeface="Cambria Math" panose="02040503050406030204" pitchFamily="18" charset="0"/>
                              <a:ea typeface="Cambria Math" panose="02040503050406030204" pitchFamily="18" charset="0"/>
                            </a:rPr>
                            <m:t>)</m:t>
                          </m:r>
                        </m:num>
                        <m:den>
                          <m:r>
                            <m:rPr>
                              <m:sty m:val="p"/>
                            </m:rPr>
                            <a:rPr lang="en-US" sz="6600">
                              <a:latin typeface="Cambria Math" panose="02040503050406030204" pitchFamily="18" charset="0"/>
                            </a:rPr>
                            <m:t>cos</m:t>
                          </m:r>
                          <m:r>
                            <a:rPr lang="en-US" sz="6600" i="1">
                              <a:latin typeface="Cambria Math" panose="02040503050406030204" pitchFamily="18" charset="0"/>
                            </a:rPr>
                            <m:t>⁡(</m:t>
                          </m:r>
                          <m:r>
                            <a:rPr lang="en-US" sz="6600" i="1">
                              <a:latin typeface="Cambria Math" panose="02040503050406030204" pitchFamily="18" charset="0"/>
                              <a:ea typeface="Cambria Math" panose="02040503050406030204" pitchFamily="18" charset="0"/>
                            </a:rPr>
                            <m:t>𝛽</m:t>
                          </m:r>
                          <m:r>
                            <a:rPr lang="en-US" sz="6600" i="1">
                              <a:latin typeface="Cambria Math" panose="02040503050406030204" pitchFamily="18" charset="0"/>
                              <a:ea typeface="Cambria Math" panose="02040503050406030204" pitchFamily="18" charset="0"/>
                            </a:rPr>
                            <m:t>)</m:t>
                          </m:r>
                        </m:den>
                      </m:f>
                    </m:oMath>
                    <m:oMath xmlns:m="http://schemas.openxmlformats.org/officeDocument/2006/math">
                      <m:sSub>
                        <m:sSubPr>
                          <m:ctrlPr>
                            <a:rPr lang="en-US" sz="6600" i="1">
                              <a:latin typeface="Cambria Math" panose="02040503050406030204" pitchFamily="18" charset="0"/>
                            </a:rPr>
                          </m:ctrlPr>
                        </m:sSubPr>
                        <m:e>
                          <m:r>
                            <a:rPr lang="en-US" sz="6600" i="1">
                              <a:latin typeface="Cambria Math" panose="02040503050406030204" pitchFamily="18" charset="0"/>
                            </a:rPr>
                            <m:t>𝑐𝑡</m:t>
                          </m:r>
                        </m:e>
                        <m:sub>
                          <m:r>
                            <a:rPr lang="en-US" sz="6600" i="1">
                              <a:latin typeface="Cambria Math" panose="02040503050406030204" pitchFamily="18" charset="0"/>
                            </a:rPr>
                            <m:t>1</m:t>
                          </m:r>
                        </m:sub>
                      </m:sSub>
                      <m:r>
                        <a:rPr lang="en-US" sz="6600" i="1">
                          <a:latin typeface="Cambria Math" panose="02040503050406030204" pitchFamily="18" charset="0"/>
                        </a:rPr>
                        <m:t>=</m:t>
                      </m:r>
                      <m:f>
                        <m:fPr>
                          <m:ctrlPr>
                            <a:rPr lang="en-US" sz="6600" i="1">
                              <a:latin typeface="Cambria Math" panose="02040503050406030204" pitchFamily="18" charset="0"/>
                            </a:rPr>
                          </m:ctrlPr>
                        </m:fPr>
                        <m:num>
                          <m:sSub>
                            <m:sSubPr>
                              <m:ctrlPr>
                                <a:rPr lang="en-US" sz="6600" i="1">
                                  <a:latin typeface="Cambria Math" panose="02040503050406030204" pitchFamily="18" charset="0"/>
                                </a:rPr>
                              </m:ctrlPr>
                            </m:sSubPr>
                            <m:e>
                              <m:r>
                                <a:rPr lang="en-US" sz="6600" b="0" i="1" smtClean="0">
                                  <a:latin typeface="Cambria Math" panose="02040503050406030204" pitchFamily="18" charset="0"/>
                                </a:rPr>
                                <m:t>𝑐𝑡</m:t>
                              </m:r>
                            </m:e>
                            <m:sub>
                              <m:r>
                                <a:rPr lang="en-US" sz="6600" i="1">
                                  <a:latin typeface="Cambria Math" panose="02040503050406030204" pitchFamily="18" charset="0"/>
                                </a:rPr>
                                <m:t>0</m:t>
                              </m:r>
                            </m:sub>
                          </m:sSub>
                          <m:r>
                            <a:rPr lang="en-US" sz="6600" i="1">
                              <a:latin typeface="Cambria Math" panose="02040503050406030204" pitchFamily="18" charset="0"/>
                            </a:rPr>
                            <m:t>+</m:t>
                          </m:r>
                          <m:sSub>
                            <m:sSubPr>
                              <m:ctrlPr>
                                <a:rPr lang="en-US" sz="6600" i="1">
                                  <a:latin typeface="Cambria Math" panose="02040503050406030204" pitchFamily="18" charset="0"/>
                                </a:rPr>
                              </m:ctrlPr>
                            </m:sSubPr>
                            <m:e>
                              <m:r>
                                <a:rPr lang="en-US" sz="6600" b="0" i="1" smtClean="0">
                                  <a:latin typeface="Cambria Math" panose="02040503050406030204" pitchFamily="18" charset="0"/>
                                </a:rPr>
                                <m:t>𝑥</m:t>
                              </m:r>
                            </m:e>
                            <m:sub>
                              <m:r>
                                <a:rPr lang="en-US" sz="6600" i="1">
                                  <a:latin typeface="Cambria Math" panose="02040503050406030204" pitchFamily="18" charset="0"/>
                                </a:rPr>
                                <m:t>0</m:t>
                              </m:r>
                            </m:sub>
                          </m:sSub>
                          <m:r>
                            <a:rPr lang="en-US" sz="6600" i="1">
                              <a:latin typeface="Cambria Math" panose="02040503050406030204" pitchFamily="18" charset="0"/>
                              <a:ea typeface="Cambria Math" panose="02040503050406030204" pitchFamily="18" charset="0"/>
                            </a:rPr>
                            <m:t>∙ (</m:t>
                          </m:r>
                          <m:r>
                            <a:rPr lang="en-US" sz="6600" i="1">
                              <a:latin typeface="Cambria Math" panose="02040503050406030204" pitchFamily="18" charset="0"/>
                              <a:ea typeface="Cambria Math" panose="02040503050406030204" pitchFamily="18" charset="0"/>
                            </a:rPr>
                            <m:t>𝑣</m:t>
                          </m:r>
                          <m:r>
                            <a:rPr lang="en-US" sz="6600" i="1">
                              <a:latin typeface="Cambria Math" panose="02040503050406030204" pitchFamily="18" charset="0"/>
                              <a:ea typeface="Cambria Math" panose="02040503050406030204" pitchFamily="18" charset="0"/>
                            </a:rPr>
                            <m:t>/</m:t>
                          </m:r>
                          <m:r>
                            <a:rPr lang="en-US" sz="6600" i="1">
                              <a:latin typeface="Cambria Math" panose="02040503050406030204" pitchFamily="18" charset="0"/>
                              <a:ea typeface="Cambria Math" panose="02040503050406030204" pitchFamily="18" charset="0"/>
                            </a:rPr>
                            <m:t>𝑐</m:t>
                          </m:r>
                          <m:r>
                            <a:rPr lang="en-US" sz="6600" i="1">
                              <a:latin typeface="Cambria Math" panose="02040503050406030204" pitchFamily="18" charset="0"/>
                              <a:ea typeface="Cambria Math" panose="02040503050406030204" pitchFamily="18" charset="0"/>
                            </a:rPr>
                            <m:t>)</m:t>
                          </m:r>
                        </m:num>
                        <m:den>
                          <m:rad>
                            <m:radPr>
                              <m:degHide m:val="on"/>
                              <m:ctrlPr>
                                <a:rPr lang="en-US" sz="6600" i="1">
                                  <a:latin typeface="Cambria Math" panose="02040503050406030204" pitchFamily="18" charset="0"/>
                                  <a:ea typeface="Cambria Math" panose="02040503050406030204" pitchFamily="18" charset="0"/>
                                </a:rPr>
                              </m:ctrlPr>
                            </m:radPr>
                            <m:deg/>
                            <m:e>
                              <m:r>
                                <a:rPr lang="en-US" sz="6600" i="1">
                                  <a:latin typeface="Cambria Math" panose="02040503050406030204" pitchFamily="18" charset="0"/>
                                  <a:ea typeface="Cambria Math" panose="02040503050406030204" pitchFamily="18" charset="0"/>
                                </a:rPr>
                                <m:t>1−</m:t>
                              </m:r>
                              <m:sSup>
                                <m:sSupPr>
                                  <m:ctrlPr>
                                    <a:rPr lang="en-US" sz="6600" i="1">
                                      <a:latin typeface="Cambria Math" panose="02040503050406030204" pitchFamily="18" charset="0"/>
                                      <a:ea typeface="Cambria Math" panose="02040503050406030204" pitchFamily="18" charset="0"/>
                                    </a:rPr>
                                  </m:ctrlPr>
                                </m:sSupPr>
                                <m:e>
                                  <m:r>
                                    <a:rPr lang="en-US" sz="6600" i="1">
                                      <a:latin typeface="Cambria Math" panose="02040503050406030204" pitchFamily="18" charset="0"/>
                                      <a:ea typeface="Cambria Math" panose="02040503050406030204" pitchFamily="18" charset="0"/>
                                    </a:rPr>
                                    <m:t>(</m:t>
                                  </m:r>
                                  <m:f>
                                    <m:fPr>
                                      <m:type m:val="lin"/>
                                      <m:ctrlPr>
                                        <a:rPr lang="en-US" sz="6600" i="1" smtClean="0">
                                          <a:latin typeface="Cambria Math" panose="02040503050406030204" pitchFamily="18" charset="0"/>
                                          <a:ea typeface="Cambria Math" panose="02040503050406030204" pitchFamily="18" charset="0"/>
                                        </a:rPr>
                                      </m:ctrlPr>
                                    </m:fPr>
                                    <m:num>
                                      <m:r>
                                        <a:rPr lang="en-US" sz="6600" b="0" i="1" smtClean="0">
                                          <a:latin typeface="Cambria Math" panose="02040503050406030204" pitchFamily="18" charset="0"/>
                                          <a:ea typeface="Cambria Math" panose="02040503050406030204" pitchFamily="18" charset="0"/>
                                        </a:rPr>
                                        <m:t>𝑣</m:t>
                                      </m:r>
                                    </m:num>
                                    <m:den>
                                      <m:r>
                                        <a:rPr lang="en-US" sz="6600" b="0" i="1" smtClean="0">
                                          <a:latin typeface="Cambria Math" panose="02040503050406030204" pitchFamily="18" charset="0"/>
                                          <a:ea typeface="Cambria Math" panose="02040503050406030204" pitchFamily="18" charset="0"/>
                                        </a:rPr>
                                        <m:t>𝑐</m:t>
                                      </m:r>
                                    </m:den>
                                  </m:f>
                                  <m:r>
                                    <a:rPr lang="en-US" sz="6600" i="1">
                                      <a:latin typeface="Cambria Math" panose="02040503050406030204" pitchFamily="18" charset="0"/>
                                      <a:ea typeface="Cambria Math" panose="02040503050406030204" pitchFamily="18" charset="0"/>
                                    </a:rPr>
                                    <m:t>)</m:t>
                                  </m:r>
                                </m:e>
                                <m:sup>
                                  <m:r>
                                    <a:rPr lang="en-US" sz="6600" i="1">
                                      <a:latin typeface="Cambria Math" panose="02040503050406030204" pitchFamily="18" charset="0"/>
                                      <a:ea typeface="Cambria Math" panose="02040503050406030204" pitchFamily="18" charset="0"/>
                                    </a:rPr>
                                    <m:t>2</m:t>
                                  </m:r>
                                </m:sup>
                              </m:sSup>
                            </m:e>
                          </m:rad>
                        </m:den>
                      </m:f>
                      <m:r>
                        <a:rPr lang="en-US" sz="6600" i="1">
                          <a:latin typeface="Cambria Math" panose="02040503050406030204" pitchFamily="18" charset="0"/>
                        </a:rPr>
                        <m:t>=</m:t>
                      </m:r>
                      <m:f>
                        <m:fPr>
                          <m:ctrlPr>
                            <a:rPr lang="en-US" sz="6600" i="1">
                              <a:latin typeface="Cambria Math" panose="02040503050406030204" pitchFamily="18" charset="0"/>
                            </a:rPr>
                          </m:ctrlPr>
                        </m:fPr>
                        <m:num>
                          <m:sSub>
                            <m:sSubPr>
                              <m:ctrlPr>
                                <a:rPr lang="en-US" sz="6600" i="1">
                                  <a:latin typeface="Cambria Math" panose="02040503050406030204" pitchFamily="18" charset="0"/>
                                </a:rPr>
                              </m:ctrlPr>
                            </m:sSubPr>
                            <m:e>
                              <m:r>
                                <a:rPr lang="en-US" sz="6600" i="1">
                                  <a:latin typeface="Cambria Math" panose="02040503050406030204" pitchFamily="18" charset="0"/>
                                </a:rPr>
                                <m:t>𝑐𝑡</m:t>
                              </m:r>
                            </m:e>
                            <m:sub>
                              <m:r>
                                <a:rPr lang="en-US" sz="6600" b="0" i="1" smtClean="0">
                                  <a:latin typeface="Cambria Math" panose="02040503050406030204" pitchFamily="18" charset="0"/>
                                </a:rPr>
                                <m:t>0</m:t>
                              </m:r>
                            </m:sub>
                          </m:sSub>
                          <m:r>
                            <a:rPr lang="en-US" sz="6600" i="1">
                              <a:latin typeface="Cambria Math" panose="02040503050406030204" pitchFamily="18" charset="0"/>
                            </a:rPr>
                            <m:t>+</m:t>
                          </m:r>
                          <m:sSub>
                            <m:sSubPr>
                              <m:ctrlPr>
                                <a:rPr lang="en-US" sz="6600" i="1">
                                  <a:latin typeface="Cambria Math" panose="02040503050406030204" pitchFamily="18" charset="0"/>
                                </a:rPr>
                              </m:ctrlPr>
                            </m:sSubPr>
                            <m:e>
                              <m:r>
                                <a:rPr lang="en-US" sz="6600" i="1">
                                  <a:latin typeface="Cambria Math" panose="02040503050406030204" pitchFamily="18" charset="0"/>
                                </a:rPr>
                                <m:t>𝑥</m:t>
                              </m:r>
                            </m:e>
                            <m:sub>
                              <m:r>
                                <a:rPr lang="en-US" sz="6600" i="1">
                                  <a:latin typeface="Cambria Math" panose="02040503050406030204" pitchFamily="18" charset="0"/>
                                </a:rPr>
                                <m:t>2</m:t>
                              </m:r>
                            </m:sub>
                          </m:sSub>
                          <m:r>
                            <a:rPr lang="en-US" sz="6600" i="1">
                              <a:latin typeface="Cambria Math" panose="02040503050406030204" pitchFamily="18" charset="0"/>
                              <a:ea typeface="Cambria Math" panose="02040503050406030204" pitchFamily="18" charset="0"/>
                            </a:rPr>
                            <m:t>∙</m:t>
                          </m:r>
                          <m:r>
                            <m:rPr>
                              <m:sty m:val="p"/>
                            </m:rPr>
                            <a:rPr lang="en-US" sz="6600">
                              <a:latin typeface="Cambria Math" panose="02040503050406030204" pitchFamily="18" charset="0"/>
                              <a:ea typeface="Cambria Math" panose="02040503050406030204" pitchFamily="18" charset="0"/>
                            </a:rPr>
                            <m:t>sin</m:t>
                          </m:r>
                          <m:r>
                            <a:rPr lang="en-US" sz="6600" i="1">
                              <a:latin typeface="Cambria Math" panose="02040503050406030204" pitchFamily="18" charset="0"/>
                              <a:ea typeface="Cambria Math" panose="02040503050406030204" pitchFamily="18" charset="0"/>
                            </a:rPr>
                            <m:t>⁡(</m:t>
                          </m:r>
                          <m:r>
                            <a:rPr lang="en-US" sz="6600" i="1">
                              <a:latin typeface="Cambria Math" panose="02040503050406030204" pitchFamily="18" charset="0"/>
                              <a:ea typeface="Cambria Math" panose="02040503050406030204" pitchFamily="18" charset="0"/>
                            </a:rPr>
                            <m:t>𝛽</m:t>
                          </m:r>
                          <m:r>
                            <a:rPr lang="en-US" sz="6600" i="1">
                              <a:latin typeface="Cambria Math" panose="02040503050406030204" pitchFamily="18" charset="0"/>
                              <a:ea typeface="Cambria Math" panose="02040503050406030204" pitchFamily="18" charset="0"/>
                            </a:rPr>
                            <m:t>)</m:t>
                          </m:r>
                        </m:num>
                        <m:den>
                          <m:r>
                            <m:rPr>
                              <m:sty m:val="p"/>
                            </m:rPr>
                            <a:rPr lang="en-US" sz="6600">
                              <a:latin typeface="Cambria Math" panose="02040503050406030204" pitchFamily="18" charset="0"/>
                            </a:rPr>
                            <m:t>cos</m:t>
                          </m:r>
                          <m:r>
                            <a:rPr lang="en-US" sz="6600" i="1">
                              <a:latin typeface="Cambria Math" panose="02040503050406030204" pitchFamily="18" charset="0"/>
                            </a:rPr>
                            <m:t>⁡(</m:t>
                          </m:r>
                          <m:r>
                            <a:rPr lang="en-US" sz="6600" i="1">
                              <a:latin typeface="Cambria Math" panose="02040503050406030204" pitchFamily="18" charset="0"/>
                              <a:ea typeface="Cambria Math" panose="02040503050406030204" pitchFamily="18" charset="0"/>
                            </a:rPr>
                            <m:t>𝛽</m:t>
                          </m:r>
                          <m:r>
                            <a:rPr lang="en-US" sz="6600" i="1">
                              <a:latin typeface="Cambria Math" panose="02040503050406030204" pitchFamily="18" charset="0"/>
                              <a:ea typeface="Cambria Math" panose="02040503050406030204" pitchFamily="18" charset="0"/>
                            </a:rPr>
                            <m:t>)</m:t>
                          </m:r>
                        </m:den>
                      </m:f>
                    </m:oMath>
                  </m:oMathPara>
                </a14:m>
                <a:endParaRPr lang="en-US" sz="6800" dirty="0">
                  <a:latin typeface="Times New Roman" panose="02020603050405020304" pitchFamily="18" charset="0"/>
                  <a:cs typeface="Times New Roman" panose="02020603050405020304" pitchFamily="18" charset="0"/>
                </a:endParaRPr>
              </a:p>
              <a:p>
                <a:pPr>
                  <a:lnSpc>
                    <a:spcPct val="120000"/>
                  </a:lnSpc>
                  <a:spcAft>
                    <a:spcPts val="1200"/>
                  </a:spcAft>
                </a:pPr>
                <a:r>
                  <a:rPr lang="en-US" sz="6800" dirty="0">
                    <a:latin typeface="Times New Roman" panose="02020603050405020304" pitchFamily="18" charset="0"/>
                    <a:cs typeface="Times New Roman" panose="02020603050405020304" pitchFamily="18" charset="0"/>
                  </a:rPr>
                  <a:t>TRIGONOMETRIC DOPPLER SHIFT</a:t>
                </a:r>
                <a:br>
                  <a:rPr lang="en-US" sz="6800" dirty="0">
                    <a:latin typeface="Times New Roman" panose="02020603050405020304" pitchFamily="18" charset="0"/>
                    <a:cs typeface="Times New Roman" panose="02020603050405020304" pitchFamily="18" charset="0"/>
                  </a:rPr>
                </a:br>
                <a14:m>
                  <m:oMath xmlns:m="http://schemas.openxmlformats.org/officeDocument/2006/math">
                    <m:sSub>
                      <m:sSubPr>
                        <m:ctrlPr>
                          <a:rPr lang="en-US" sz="7200" i="1">
                            <a:latin typeface="Cambria Math" panose="02040503050406030204" pitchFamily="18" charset="0"/>
                          </a:rPr>
                        </m:ctrlPr>
                      </m:sSubPr>
                      <m:e>
                        <m:r>
                          <a:rPr lang="en-US" sz="7200" i="1">
                            <a:latin typeface="Cambria Math" panose="02040503050406030204" pitchFamily="18" charset="0"/>
                          </a:rPr>
                          <m:t>𝑐</m:t>
                        </m:r>
                        <m:r>
                          <a:rPr lang="en-US" sz="7200" i="1" smtClean="0">
                            <a:latin typeface="Cambria Math" panose="02040503050406030204" pitchFamily="18" charset="0"/>
                            <a:ea typeface="Cambria Math" panose="02040503050406030204" pitchFamily="18" charset="0"/>
                          </a:rPr>
                          <m:t>∆</m:t>
                        </m:r>
                        <m:r>
                          <a:rPr lang="en-US" sz="7200" i="1">
                            <a:latin typeface="Cambria Math" panose="02040503050406030204" pitchFamily="18" charset="0"/>
                          </a:rPr>
                          <m:t>𝑡</m:t>
                        </m:r>
                      </m:e>
                      <m:sub>
                        <m:r>
                          <a:rPr lang="en-US" sz="7200" i="1">
                            <a:latin typeface="Cambria Math" panose="02040503050406030204" pitchFamily="18" charset="0"/>
                          </a:rPr>
                          <m:t>1</m:t>
                        </m:r>
                      </m:sub>
                    </m:sSub>
                    <m:r>
                      <a:rPr lang="en-US" sz="7200" i="1">
                        <a:latin typeface="Cambria Math" panose="02040503050406030204" pitchFamily="18" charset="0"/>
                      </a:rPr>
                      <m:t>=</m:t>
                    </m:r>
                    <m:sSub>
                      <m:sSubPr>
                        <m:ctrlPr>
                          <a:rPr lang="en-US" sz="7200" i="1">
                            <a:latin typeface="Cambria Math" panose="02040503050406030204" pitchFamily="18" charset="0"/>
                          </a:rPr>
                        </m:ctrlPr>
                      </m:sSubPr>
                      <m:e>
                        <m:r>
                          <a:rPr lang="en-US" sz="7200" i="1">
                            <a:latin typeface="Cambria Math" panose="02040503050406030204" pitchFamily="18" charset="0"/>
                          </a:rPr>
                          <m:t>𝑐</m:t>
                        </m:r>
                        <m:r>
                          <a:rPr lang="en-US" sz="7200" i="1">
                            <a:latin typeface="Cambria Math" panose="02040503050406030204" pitchFamily="18" charset="0"/>
                            <a:ea typeface="Cambria Math" panose="02040503050406030204" pitchFamily="18" charset="0"/>
                          </a:rPr>
                          <m:t>∆</m:t>
                        </m:r>
                        <m:r>
                          <a:rPr lang="en-US" sz="7200" i="1">
                            <a:latin typeface="Cambria Math" panose="02040503050406030204" pitchFamily="18" charset="0"/>
                          </a:rPr>
                          <m:t>𝑡</m:t>
                        </m:r>
                      </m:e>
                      <m:sub>
                        <m:r>
                          <a:rPr lang="en-US" sz="7200" b="0" i="1" smtClean="0">
                            <a:latin typeface="Cambria Math" panose="02040503050406030204" pitchFamily="18" charset="0"/>
                          </a:rPr>
                          <m:t>0</m:t>
                        </m:r>
                      </m:sub>
                    </m:sSub>
                    <m:f>
                      <m:fPr>
                        <m:ctrlPr>
                          <a:rPr lang="en-US" sz="7200" i="1">
                            <a:latin typeface="Cambria Math" panose="02040503050406030204" pitchFamily="18" charset="0"/>
                          </a:rPr>
                        </m:ctrlPr>
                      </m:fPr>
                      <m:num>
                        <m:r>
                          <a:rPr lang="en-US" sz="7200" b="0" i="1" smtClean="0">
                            <a:latin typeface="Cambria Math" panose="02040503050406030204" pitchFamily="18" charset="0"/>
                          </a:rPr>
                          <m:t>1</m:t>
                        </m:r>
                        <m:r>
                          <a:rPr lang="en-US" sz="7200" i="1">
                            <a:latin typeface="Cambria Math" panose="02040503050406030204" pitchFamily="18" charset="0"/>
                          </a:rPr>
                          <m:t>+</m:t>
                        </m:r>
                        <m:r>
                          <a:rPr lang="en-US" sz="7200" i="1" smtClean="0">
                            <a:latin typeface="Cambria Math" panose="02040503050406030204" pitchFamily="18" charset="0"/>
                          </a:rPr>
                          <m:t> </m:t>
                        </m:r>
                        <m:r>
                          <a:rPr lang="en-US" sz="7200" i="1">
                            <a:latin typeface="Cambria Math" panose="02040503050406030204" pitchFamily="18" charset="0"/>
                            <a:ea typeface="Cambria Math" panose="02040503050406030204" pitchFamily="18" charset="0"/>
                          </a:rPr>
                          <m:t>(</m:t>
                        </m:r>
                        <m:r>
                          <a:rPr lang="en-US" sz="7200" i="1">
                            <a:latin typeface="Cambria Math" panose="02040503050406030204" pitchFamily="18" charset="0"/>
                            <a:ea typeface="Cambria Math" panose="02040503050406030204" pitchFamily="18" charset="0"/>
                          </a:rPr>
                          <m:t>𝑣</m:t>
                        </m:r>
                        <m:r>
                          <a:rPr lang="en-US" sz="7200" i="1">
                            <a:latin typeface="Cambria Math" panose="02040503050406030204" pitchFamily="18" charset="0"/>
                            <a:ea typeface="Cambria Math" panose="02040503050406030204" pitchFamily="18" charset="0"/>
                          </a:rPr>
                          <m:t>/</m:t>
                        </m:r>
                        <m:r>
                          <a:rPr lang="en-US" sz="7200" i="1">
                            <a:latin typeface="Cambria Math" panose="02040503050406030204" pitchFamily="18" charset="0"/>
                            <a:ea typeface="Cambria Math" panose="02040503050406030204" pitchFamily="18" charset="0"/>
                          </a:rPr>
                          <m:t>𝑐</m:t>
                        </m:r>
                        <m:r>
                          <a:rPr lang="en-US" sz="7200" i="1">
                            <a:latin typeface="Cambria Math" panose="02040503050406030204" pitchFamily="18" charset="0"/>
                            <a:ea typeface="Cambria Math" panose="02040503050406030204" pitchFamily="18" charset="0"/>
                          </a:rPr>
                          <m:t>)</m:t>
                        </m:r>
                      </m:num>
                      <m:den>
                        <m:rad>
                          <m:radPr>
                            <m:degHide m:val="on"/>
                            <m:ctrlPr>
                              <a:rPr lang="en-US" sz="7200" i="1">
                                <a:latin typeface="Cambria Math" panose="02040503050406030204" pitchFamily="18" charset="0"/>
                                <a:ea typeface="Cambria Math" panose="02040503050406030204" pitchFamily="18" charset="0"/>
                              </a:rPr>
                            </m:ctrlPr>
                          </m:radPr>
                          <m:deg/>
                          <m:e>
                            <m:r>
                              <a:rPr lang="en-US" sz="7200" i="1">
                                <a:latin typeface="Cambria Math" panose="02040503050406030204" pitchFamily="18" charset="0"/>
                                <a:ea typeface="Cambria Math" panose="02040503050406030204" pitchFamily="18" charset="0"/>
                              </a:rPr>
                              <m:t>1−</m:t>
                            </m:r>
                            <m:sSup>
                              <m:sSupPr>
                                <m:ctrlPr>
                                  <a:rPr lang="en-US" sz="7200" i="1">
                                    <a:latin typeface="Cambria Math" panose="02040503050406030204" pitchFamily="18" charset="0"/>
                                    <a:ea typeface="Cambria Math" panose="02040503050406030204" pitchFamily="18" charset="0"/>
                                  </a:rPr>
                                </m:ctrlPr>
                              </m:sSupPr>
                              <m:e>
                                <m:r>
                                  <a:rPr lang="en-US" sz="7200" i="1">
                                    <a:latin typeface="Cambria Math" panose="02040503050406030204" pitchFamily="18" charset="0"/>
                                    <a:ea typeface="Cambria Math" panose="02040503050406030204" pitchFamily="18" charset="0"/>
                                  </a:rPr>
                                  <m:t>(</m:t>
                                </m:r>
                                <m:f>
                                  <m:fPr>
                                    <m:type m:val="lin"/>
                                    <m:ctrlPr>
                                      <a:rPr lang="en-US" sz="7200" i="1">
                                        <a:latin typeface="Cambria Math" panose="02040503050406030204" pitchFamily="18" charset="0"/>
                                        <a:ea typeface="Cambria Math" panose="02040503050406030204" pitchFamily="18" charset="0"/>
                                      </a:rPr>
                                    </m:ctrlPr>
                                  </m:fPr>
                                  <m:num>
                                    <m:r>
                                      <a:rPr lang="en-US" sz="7200" i="1">
                                        <a:latin typeface="Cambria Math" panose="02040503050406030204" pitchFamily="18" charset="0"/>
                                        <a:ea typeface="Cambria Math" panose="02040503050406030204" pitchFamily="18" charset="0"/>
                                      </a:rPr>
                                      <m:t>𝑣</m:t>
                                    </m:r>
                                  </m:num>
                                  <m:den>
                                    <m:r>
                                      <a:rPr lang="en-US" sz="7200" i="1">
                                        <a:latin typeface="Cambria Math" panose="02040503050406030204" pitchFamily="18" charset="0"/>
                                        <a:ea typeface="Cambria Math" panose="02040503050406030204" pitchFamily="18" charset="0"/>
                                      </a:rPr>
                                      <m:t>𝑐</m:t>
                                    </m:r>
                                  </m:den>
                                </m:f>
                                <m:r>
                                  <a:rPr lang="en-US" sz="7200" i="1">
                                    <a:latin typeface="Cambria Math" panose="02040503050406030204" pitchFamily="18" charset="0"/>
                                    <a:ea typeface="Cambria Math" panose="02040503050406030204" pitchFamily="18" charset="0"/>
                                  </a:rPr>
                                  <m:t>)</m:t>
                                </m:r>
                              </m:e>
                              <m:sup>
                                <m:r>
                                  <a:rPr lang="en-US" sz="7200" i="1">
                                    <a:latin typeface="Cambria Math" panose="02040503050406030204" pitchFamily="18" charset="0"/>
                                    <a:ea typeface="Cambria Math" panose="02040503050406030204" pitchFamily="18" charset="0"/>
                                  </a:rPr>
                                  <m:t>2</m:t>
                                </m:r>
                              </m:sup>
                            </m:sSup>
                          </m:e>
                        </m:rad>
                      </m:den>
                    </m:f>
                    <m:r>
                      <a:rPr lang="en-US" sz="7200" i="1">
                        <a:latin typeface="Cambria Math" panose="02040503050406030204" pitchFamily="18" charset="0"/>
                      </a:rPr>
                      <m:t>=</m:t>
                    </m:r>
                    <m:sSub>
                      <m:sSubPr>
                        <m:ctrlPr>
                          <a:rPr lang="en-US" sz="7200" i="1">
                            <a:latin typeface="Cambria Math" panose="02040503050406030204" pitchFamily="18" charset="0"/>
                          </a:rPr>
                        </m:ctrlPr>
                      </m:sSubPr>
                      <m:e>
                        <m:r>
                          <a:rPr lang="en-US" sz="7200" i="1">
                            <a:latin typeface="Cambria Math" panose="02040503050406030204" pitchFamily="18" charset="0"/>
                          </a:rPr>
                          <m:t>𝑐</m:t>
                        </m:r>
                        <m:r>
                          <a:rPr lang="en-US" sz="7200" i="1">
                            <a:latin typeface="Cambria Math" panose="02040503050406030204" pitchFamily="18" charset="0"/>
                            <a:ea typeface="Cambria Math" panose="02040503050406030204" pitchFamily="18" charset="0"/>
                          </a:rPr>
                          <m:t>∆</m:t>
                        </m:r>
                        <m:r>
                          <a:rPr lang="en-US" sz="7200" i="1">
                            <a:latin typeface="Cambria Math" panose="02040503050406030204" pitchFamily="18" charset="0"/>
                          </a:rPr>
                          <m:t>𝑡</m:t>
                        </m:r>
                      </m:e>
                      <m:sub>
                        <m:r>
                          <a:rPr lang="en-US" sz="7200" i="1">
                            <a:latin typeface="Cambria Math" panose="02040503050406030204" pitchFamily="18" charset="0"/>
                          </a:rPr>
                          <m:t>0</m:t>
                        </m:r>
                      </m:sub>
                    </m:sSub>
                    <m:f>
                      <m:fPr>
                        <m:ctrlPr>
                          <a:rPr lang="en-US" sz="7200" i="1">
                            <a:latin typeface="Cambria Math" panose="02040503050406030204" pitchFamily="18" charset="0"/>
                          </a:rPr>
                        </m:ctrlPr>
                      </m:fPr>
                      <m:num>
                        <m:r>
                          <a:rPr lang="en-US" sz="7200" b="0" i="1" smtClean="0">
                            <a:latin typeface="Cambria Math" panose="02040503050406030204" pitchFamily="18" charset="0"/>
                          </a:rPr>
                          <m:t>1</m:t>
                        </m:r>
                        <m:r>
                          <a:rPr lang="en-US" sz="7200" i="1">
                            <a:latin typeface="Cambria Math" panose="02040503050406030204" pitchFamily="18" charset="0"/>
                          </a:rPr>
                          <m:t>+</m:t>
                        </m:r>
                        <m:r>
                          <m:rPr>
                            <m:sty m:val="p"/>
                          </m:rPr>
                          <a:rPr lang="en-US" sz="7200">
                            <a:latin typeface="Cambria Math" panose="02040503050406030204" pitchFamily="18" charset="0"/>
                            <a:ea typeface="Cambria Math" panose="02040503050406030204" pitchFamily="18" charset="0"/>
                          </a:rPr>
                          <m:t>sin</m:t>
                        </m:r>
                        <m:r>
                          <a:rPr lang="en-US" sz="7200" i="1">
                            <a:latin typeface="Cambria Math" panose="02040503050406030204" pitchFamily="18" charset="0"/>
                            <a:ea typeface="Cambria Math" panose="02040503050406030204" pitchFamily="18" charset="0"/>
                          </a:rPr>
                          <m:t>⁡(</m:t>
                        </m:r>
                        <m:r>
                          <a:rPr lang="en-US" sz="7200" i="1">
                            <a:latin typeface="Cambria Math" panose="02040503050406030204" pitchFamily="18" charset="0"/>
                            <a:ea typeface="Cambria Math" panose="02040503050406030204" pitchFamily="18" charset="0"/>
                          </a:rPr>
                          <m:t>𝛽</m:t>
                        </m:r>
                        <m:r>
                          <a:rPr lang="en-US" sz="7200" i="1">
                            <a:latin typeface="Cambria Math" panose="02040503050406030204" pitchFamily="18" charset="0"/>
                            <a:ea typeface="Cambria Math" panose="02040503050406030204" pitchFamily="18" charset="0"/>
                          </a:rPr>
                          <m:t>)</m:t>
                        </m:r>
                      </m:num>
                      <m:den>
                        <m:r>
                          <m:rPr>
                            <m:sty m:val="p"/>
                          </m:rPr>
                          <a:rPr lang="en-US" sz="7200">
                            <a:latin typeface="Cambria Math" panose="02040503050406030204" pitchFamily="18" charset="0"/>
                          </a:rPr>
                          <m:t>cos</m:t>
                        </m:r>
                        <m:r>
                          <a:rPr lang="en-US" sz="7200" i="1">
                            <a:latin typeface="Cambria Math" panose="02040503050406030204" pitchFamily="18" charset="0"/>
                          </a:rPr>
                          <m:t>⁡(</m:t>
                        </m:r>
                        <m:r>
                          <a:rPr lang="en-US" sz="7200" i="1">
                            <a:latin typeface="Cambria Math" panose="02040503050406030204" pitchFamily="18" charset="0"/>
                            <a:ea typeface="Cambria Math" panose="02040503050406030204" pitchFamily="18" charset="0"/>
                          </a:rPr>
                          <m:t>𝛽</m:t>
                        </m:r>
                        <m:r>
                          <a:rPr lang="en-US" sz="7200" i="1">
                            <a:latin typeface="Cambria Math" panose="02040503050406030204" pitchFamily="18" charset="0"/>
                            <a:ea typeface="Cambria Math" panose="02040503050406030204" pitchFamily="18" charset="0"/>
                          </a:rPr>
                          <m:t>)</m:t>
                        </m:r>
                      </m:den>
                    </m:f>
                  </m:oMath>
                </a14:m>
                <a:endParaRPr lang="en-US" sz="6800" dirty="0">
                  <a:latin typeface="Cambria" panose="02040503050406030204" pitchFamily="18" charset="0"/>
                  <a:ea typeface="Cambria" panose="02040503050406030204" pitchFamily="18" charset="0"/>
                  <a:cs typeface="Times New Roman" panose="02020603050405020304" pitchFamily="18" charset="0"/>
                </a:endParaRPr>
              </a:p>
              <a:p>
                <a:pPr marL="0" indent="0">
                  <a:lnSpc>
                    <a:spcPct val="120000"/>
                  </a:lnSpc>
                  <a:spcAft>
                    <a:spcPts val="1200"/>
                  </a:spcAft>
                  <a:buNone/>
                </a:pPr>
                <a:endParaRPr lang="en-US" sz="6400" i="1" dirty="0">
                  <a:latin typeface="Times New Roman" panose="02020603050405020304" pitchFamily="18" charset="0"/>
                  <a:cs typeface="Times New Roman" panose="02020603050405020304" pitchFamily="18" charset="0"/>
                </a:endParaRPr>
              </a:p>
              <a:p>
                <a:pPr lvl="1"/>
                <a:endParaRPr lang="en-US" sz="4800" dirty="0">
                  <a:latin typeface="Times New Roman" panose="02020603050405020304" pitchFamily="18" charset="0"/>
                  <a:cs typeface="Times New Roman" panose="02020603050405020304" pitchFamily="18" charset="0"/>
                </a:endParaRPr>
              </a:p>
              <a:p>
                <a:pPr lvl="2"/>
                <a:endParaRPr lang="en-US" sz="3000" dirty="0">
                  <a:latin typeface="Times New Roman" panose="02020603050405020304" pitchFamily="18" charset="0"/>
                  <a:cs typeface="Times New Roman" panose="02020603050405020304" pitchFamily="18" charset="0"/>
                </a:endParaRPr>
              </a:p>
              <a:p>
                <a:endParaRPr lang="en-US" sz="7200" dirty="0">
                  <a:latin typeface="Times New Roman" panose="02020603050405020304" pitchFamily="18" charset="0"/>
                  <a:cs typeface="Times New Roman" panose="02020603050405020304" pitchFamily="18" charset="0"/>
                </a:endParaRPr>
              </a:p>
            </p:txBody>
          </p:sp>
        </mc:Choice>
        <mc:Fallback xmlns="">
          <p:sp>
            <p:nvSpPr>
              <p:cNvPr id="3" name="Content Placeholder 4">
                <a:extLst>
                  <a:ext uri="{FF2B5EF4-FFF2-40B4-BE49-F238E27FC236}">
                    <a16:creationId xmlns:a16="http://schemas.microsoft.com/office/drawing/2014/main" id="{1BC91EBD-6C9A-E08F-53AF-205C9BB96144}"/>
                  </a:ext>
                </a:extLst>
              </p:cNvPr>
              <p:cNvSpPr txBox="1">
                <a:spLocks noRot="1" noChangeAspect="1" noMove="1" noResize="1" noEditPoints="1" noAdjustHandles="1" noChangeArrowheads="1" noChangeShapeType="1" noTextEdit="1"/>
              </p:cNvSpPr>
              <p:nvPr/>
            </p:nvSpPr>
            <p:spPr>
              <a:xfrm>
                <a:off x="430548" y="1120633"/>
                <a:ext cx="5458134" cy="4973008"/>
              </a:xfrm>
              <a:prstGeom prst="rect">
                <a:avLst/>
              </a:prstGeom>
              <a:blipFill>
                <a:blip r:embed="rId3"/>
                <a:stretch>
                  <a:fillRect l="-1006" t="-2451"/>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638F0309-ABF3-9E5D-773E-63489F79DB1A}"/>
              </a:ext>
            </a:extLst>
          </p:cNvPr>
          <p:cNvGrpSpPr/>
          <p:nvPr/>
        </p:nvGrpSpPr>
        <p:grpSpPr>
          <a:xfrm>
            <a:off x="5977598" y="1722258"/>
            <a:ext cx="2481670" cy="3413484"/>
            <a:chOff x="5977598" y="1722258"/>
            <a:chExt cx="2481670" cy="3413484"/>
          </a:xfrm>
        </p:grpSpPr>
        <p:grpSp>
          <p:nvGrpSpPr>
            <p:cNvPr id="5" name="Group 4">
              <a:extLst>
                <a:ext uri="{FF2B5EF4-FFF2-40B4-BE49-F238E27FC236}">
                  <a16:creationId xmlns:a16="http://schemas.microsoft.com/office/drawing/2014/main" id="{C1ED9905-53A6-F722-BDD2-C10288276510}"/>
                </a:ext>
              </a:extLst>
            </p:cNvPr>
            <p:cNvGrpSpPr/>
            <p:nvPr/>
          </p:nvGrpSpPr>
          <p:grpSpPr>
            <a:xfrm>
              <a:off x="6050220" y="1722258"/>
              <a:ext cx="2409048" cy="3413484"/>
              <a:chOff x="3730220" y="1702736"/>
              <a:chExt cx="2409048" cy="3413484"/>
            </a:xfrm>
          </p:grpSpPr>
          <p:sp>
            <p:nvSpPr>
              <p:cNvPr id="14" name="TextBox 13">
                <a:extLst>
                  <a:ext uri="{FF2B5EF4-FFF2-40B4-BE49-F238E27FC236}">
                    <a16:creationId xmlns:a16="http://schemas.microsoft.com/office/drawing/2014/main" id="{440A56E6-C726-44E9-2D11-0AD88DCF9586}"/>
                  </a:ext>
                </a:extLst>
              </p:cNvPr>
              <p:cNvSpPr txBox="1"/>
              <p:nvPr/>
            </p:nvSpPr>
            <p:spPr>
              <a:xfrm>
                <a:off x="4707332" y="2785197"/>
                <a:ext cx="759166"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51D54647-7E74-655B-D49B-B0FB8603E0FE}"/>
                  </a:ext>
                </a:extLst>
              </p:cNvPr>
              <p:cNvCxnSpPr/>
              <p:nvPr/>
            </p:nvCxnSpPr>
            <p:spPr>
              <a:xfrm>
                <a:off x="4572000" y="2208361"/>
                <a:ext cx="0" cy="27432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FE8A21-D830-4D40-D46D-6720FABB0CC9}"/>
                  </a:ext>
                </a:extLst>
              </p:cNvPr>
              <p:cNvCxnSpPr>
                <a:cxnSpLocks/>
              </p:cNvCxnSpPr>
              <p:nvPr/>
            </p:nvCxnSpPr>
            <p:spPr>
              <a:xfrm rot="16200000">
                <a:off x="5029201" y="4485721"/>
                <a:ext cx="0" cy="914400"/>
              </a:xfrm>
              <a:prstGeom prst="line">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57F4146-6669-0B11-E6F3-7B0619702C76}"/>
                  </a:ext>
                </a:extLst>
              </p:cNvPr>
              <p:cNvCxnSpPr>
                <a:cxnSpLocks/>
              </p:cNvCxnSpPr>
              <p:nvPr/>
            </p:nvCxnSpPr>
            <p:spPr>
              <a:xfrm rot="16200000">
                <a:off x="5029200" y="2656919"/>
                <a:ext cx="0" cy="914400"/>
              </a:xfrm>
              <a:prstGeom prst="line">
                <a:avLst/>
              </a:prstGeom>
              <a:ln w="25400">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4048C1-15C1-1EC3-FA35-469B7836B21A}"/>
                  </a:ext>
                </a:extLst>
              </p:cNvPr>
              <p:cNvSpPr txBox="1"/>
              <p:nvPr/>
            </p:nvSpPr>
            <p:spPr>
              <a:xfrm>
                <a:off x="5475041" y="4746888"/>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x</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B8B4BA4-39E6-FCA2-E7CD-61FE50EB0025}"/>
                  </a:ext>
                </a:extLst>
              </p:cNvPr>
              <p:cNvSpPr txBox="1"/>
              <p:nvPr/>
            </p:nvSpPr>
            <p:spPr>
              <a:xfrm>
                <a:off x="3730220" y="2952248"/>
                <a:ext cx="664227"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DBFDC8A-311B-5A1A-3933-A5A7C5109EB0}"/>
                  </a:ext>
                </a:extLst>
              </p:cNvPr>
              <p:cNvSpPr txBox="1"/>
              <p:nvPr/>
            </p:nvSpPr>
            <p:spPr>
              <a:xfrm>
                <a:off x="4396751" y="1702736"/>
                <a:ext cx="664227" cy="369332"/>
              </a:xfrm>
              <a:prstGeom prst="rect">
                <a:avLst/>
              </a:prstGeom>
              <a:noFill/>
            </p:spPr>
            <p:txBody>
              <a:bodyPr wrap="square" rtlCol="0">
                <a:spAutoFit/>
              </a:bodyPr>
              <a:lstStyle/>
              <a:p>
                <a:r>
                  <a:rPr lang="en-US" dirty="0">
                    <a:solidFill>
                      <a:schemeClr val="accent1"/>
                    </a:solidFill>
                    <a:latin typeface="Times New Roman" panose="02020603050405020304" pitchFamily="18" charset="0"/>
                    <a:cs typeface="Times New Roman" panose="02020603050405020304" pitchFamily="18" charset="0"/>
                  </a:rPr>
                  <a:t>c</a:t>
                </a:r>
                <a:r>
                  <a:rPr lang="en-US" b="1" dirty="0">
                    <a:solidFill>
                      <a:schemeClr val="accent1"/>
                    </a:solidFill>
                    <a:latin typeface="Times New Roman" panose="02020603050405020304" pitchFamily="18" charset="0"/>
                    <a:cs typeface="Times New Roman" panose="02020603050405020304" pitchFamily="18" charset="0"/>
                  </a:rPr>
                  <a:t>t</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4E5235F2-7562-EF66-C5CB-F978359C6FD0}"/>
                </a:ext>
              </a:extLst>
            </p:cNvPr>
            <p:cNvSpPr txBox="1"/>
            <p:nvPr/>
          </p:nvSpPr>
          <p:spPr>
            <a:xfrm rot="16200000">
              <a:off x="6450355" y="2415626"/>
              <a:ext cx="112825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 Timeline</a:t>
              </a:r>
            </a:p>
          </p:txBody>
        </p:sp>
        <p:sp>
          <p:nvSpPr>
            <p:cNvPr id="7" name="Oval 6">
              <a:extLst>
                <a:ext uri="{FF2B5EF4-FFF2-40B4-BE49-F238E27FC236}">
                  <a16:creationId xmlns:a16="http://schemas.microsoft.com/office/drawing/2014/main" id="{581B2CC2-446C-F8C2-E327-A547963EB2A2}"/>
                </a:ext>
              </a:extLst>
            </p:cNvPr>
            <p:cNvSpPr/>
            <p:nvPr/>
          </p:nvSpPr>
          <p:spPr>
            <a:xfrm>
              <a:off x="5977598" y="2223794"/>
              <a:ext cx="1828800" cy="1828800"/>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FC7D5F4B-C3EA-1842-DEA5-F6E537AB9A23}"/>
                </a:ext>
              </a:extLst>
            </p:cNvPr>
            <p:cNvCxnSpPr>
              <a:cxnSpLocks/>
            </p:cNvCxnSpPr>
            <p:nvPr/>
          </p:nvCxnSpPr>
          <p:spPr>
            <a:xfrm rot="18000000">
              <a:off x="7300335" y="2910584"/>
              <a:ext cx="0" cy="914400"/>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5E62DF6-2FC7-04C4-EEE9-5BB0406CC6D0}"/>
                </a:ext>
              </a:extLst>
            </p:cNvPr>
            <p:cNvSpPr/>
            <p:nvPr/>
          </p:nvSpPr>
          <p:spPr>
            <a:xfrm rot="18000000">
              <a:off x="7468814" y="3528240"/>
              <a:ext cx="182880" cy="182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EEB2689-E2CE-42FA-2DAE-CDF1A3587789}"/>
                </a:ext>
              </a:extLst>
            </p:cNvPr>
            <p:cNvSpPr/>
            <p:nvPr/>
          </p:nvSpPr>
          <p:spPr>
            <a:xfrm rot="1696478">
              <a:off x="7616035" y="3562128"/>
              <a:ext cx="723275" cy="646331"/>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a:t>
              </a:r>
            </a:p>
            <a:p>
              <a:r>
                <a:rPr lang="en-US" i="1" dirty="0">
                  <a:latin typeface="Times New Roman" panose="02020603050405020304" pitchFamily="18" charset="0"/>
                  <a:cs typeface="Times New Roman" panose="02020603050405020304" pitchFamily="18" charset="0"/>
                </a:rPr>
                <a:t>ct</a:t>
              </a:r>
              <a:r>
                <a:rPr lang="en-US" i="1" baseline="-25000" dirty="0">
                  <a:latin typeface="Times New Roman" panose="02020603050405020304" pitchFamily="18" charset="0"/>
                  <a:cs typeface="Times New Roman" panose="02020603050405020304" pitchFamily="18" charset="0"/>
                </a:rPr>
                <a:t>0</a:t>
              </a:r>
              <a:r>
                <a:rPr lang="en-US" i="1" dirty="0">
                  <a:latin typeface="Times New Roman" panose="02020603050405020304" pitchFamily="18" charset="0"/>
                  <a:cs typeface="Times New Roman" panose="02020603050405020304" pitchFamily="18" charset="0"/>
                </a:rPr>
                <a:t>, x</a:t>
              </a:r>
              <a:r>
                <a:rPr lang="en-US" i="1" baseline="-25000" dirty="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F9E8A43-BF43-797E-07DA-A2712255A103}"/>
                </a:ext>
              </a:extLst>
            </p:cNvPr>
            <p:cNvSpPr txBox="1"/>
            <p:nvPr/>
          </p:nvSpPr>
          <p:spPr>
            <a:xfrm rot="18000000">
              <a:off x="7625845" y="2837913"/>
              <a:ext cx="1106141"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0</a:t>
              </a:r>
              <a:r>
                <a:rPr lang="en-US" sz="1200" dirty="0">
                  <a:latin typeface="Times New Roman" panose="02020603050405020304" pitchFamily="18" charset="0"/>
                  <a:cs typeface="Times New Roman" panose="02020603050405020304" pitchFamily="18" charset="0"/>
                </a:rPr>
                <a:t> timeline</a:t>
              </a:r>
            </a:p>
          </p:txBody>
        </p:sp>
        <p:cxnSp>
          <p:nvCxnSpPr>
            <p:cNvPr id="12" name="Straight Connector 11">
              <a:extLst>
                <a:ext uri="{FF2B5EF4-FFF2-40B4-BE49-F238E27FC236}">
                  <a16:creationId xmlns:a16="http://schemas.microsoft.com/office/drawing/2014/main" id="{5F4030E4-50C9-5108-C2AA-ED45EE63B541}"/>
                </a:ext>
              </a:extLst>
            </p:cNvPr>
            <p:cNvCxnSpPr>
              <a:cxnSpLocks/>
            </p:cNvCxnSpPr>
            <p:nvPr/>
          </p:nvCxnSpPr>
          <p:spPr>
            <a:xfrm rot="1800000">
              <a:off x="7279581" y="3501169"/>
              <a:ext cx="0" cy="1581912"/>
            </a:xfrm>
            <a:prstGeom prst="line">
              <a:avLst/>
            </a:prstGeom>
            <a:ln w="508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C0D87D7-423D-270E-2879-6FC669A8D633}"/>
                </a:ext>
              </a:extLst>
            </p:cNvPr>
            <p:cNvSpPr txBox="1"/>
            <p:nvPr/>
          </p:nvSpPr>
          <p:spPr>
            <a:xfrm rot="1007262">
              <a:off x="6988873" y="3911782"/>
              <a:ext cx="572144" cy="369332"/>
            </a:xfrm>
            <a:prstGeom prst="rect">
              <a:avLst/>
            </a:prstGeom>
            <a:noFill/>
          </p:spPr>
          <p:txBody>
            <a:bodyPr wrap="square" rtlCol="0">
              <a:spAutoFit/>
            </a:bodyPr>
            <a:lstStyle/>
            <a:p>
              <a:r>
                <a:rPr lang="el-GR" i="1" dirty="0">
                  <a:latin typeface="Times New Roman" panose="02020603050405020304" pitchFamily="18" charset="0"/>
                  <a:cs typeface="Times New Roman" panose="02020603050405020304" pitchFamily="18" charset="0"/>
                </a:rPr>
                <a:t>β</a:t>
              </a:r>
              <a:endParaRPr lang="en-US" i="1" dirty="0">
                <a:latin typeface="Times New Roman" panose="02020603050405020304" pitchFamily="18" charset="0"/>
                <a:cs typeface="Times New Roman" panose="02020603050405020304" pitchFamily="18" charset="0"/>
              </a:endParaRPr>
            </a:p>
          </p:txBody>
        </p:sp>
      </p:grpSp>
      <p:cxnSp>
        <p:nvCxnSpPr>
          <p:cNvPr id="21" name="Straight Connector 20">
            <a:extLst>
              <a:ext uri="{FF2B5EF4-FFF2-40B4-BE49-F238E27FC236}">
                <a16:creationId xmlns:a16="http://schemas.microsoft.com/office/drawing/2014/main" id="{6FF573F8-BF9B-D396-B2AC-EE5662A84F8C}"/>
              </a:ext>
            </a:extLst>
          </p:cNvPr>
          <p:cNvCxnSpPr>
            <a:cxnSpLocks/>
          </p:cNvCxnSpPr>
          <p:nvPr/>
        </p:nvCxnSpPr>
        <p:spPr>
          <a:xfrm>
            <a:off x="6872095" y="3118777"/>
            <a:ext cx="0" cy="1828800"/>
          </a:xfrm>
          <a:prstGeom prst="line">
            <a:avLst/>
          </a:prstGeom>
          <a:ln w="508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E42F582-87F1-13AD-7B1F-CD5D7CDF3515}"/>
              </a:ext>
            </a:extLst>
          </p:cNvPr>
          <p:cNvCxnSpPr>
            <a:cxnSpLocks/>
          </p:cNvCxnSpPr>
          <p:nvPr/>
        </p:nvCxnSpPr>
        <p:spPr>
          <a:xfrm rot="18000000">
            <a:off x="7268042" y="4762500"/>
            <a:ext cx="0" cy="91440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828013D-901C-D422-E609-35D9F6A18DB9}"/>
              </a:ext>
            </a:extLst>
          </p:cNvPr>
          <p:cNvSpPr txBox="1"/>
          <p:nvPr/>
        </p:nvSpPr>
        <p:spPr>
          <a:xfrm rot="1800000">
            <a:off x="7589620" y="5389783"/>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x</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24137EE-E2BD-84E4-EA65-014F61337BC0}"/>
              </a:ext>
            </a:extLst>
          </p:cNvPr>
          <p:cNvSpPr txBox="1"/>
          <p:nvPr/>
        </p:nvSpPr>
        <p:spPr>
          <a:xfrm rot="1800000">
            <a:off x="8157635" y="2319603"/>
            <a:ext cx="664227"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c</a:t>
            </a:r>
            <a:r>
              <a:rPr lang="en-US" b="1" dirty="0">
                <a:solidFill>
                  <a:srgbClr val="FF0000"/>
                </a:solidFill>
                <a:latin typeface="Times New Roman" panose="02020603050405020304" pitchFamily="18" charset="0"/>
                <a:cs typeface="Times New Roman" panose="02020603050405020304" pitchFamily="18" charset="0"/>
              </a:rPr>
              <a:t>t</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29DE86F-456D-0234-A653-43A21D0F87AA}"/>
              </a:ext>
            </a:extLst>
          </p:cNvPr>
          <p:cNvSpPr txBox="1"/>
          <p:nvPr/>
        </p:nvSpPr>
        <p:spPr>
          <a:xfrm>
            <a:off x="6590073" y="4846366"/>
            <a:ext cx="431321"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O</a:t>
            </a:r>
          </a:p>
        </p:txBody>
      </p:sp>
      <p:sp>
        <p:nvSpPr>
          <p:cNvPr id="27" name="TextBox 26">
            <a:extLst>
              <a:ext uri="{FF2B5EF4-FFF2-40B4-BE49-F238E27FC236}">
                <a16:creationId xmlns:a16="http://schemas.microsoft.com/office/drawing/2014/main" id="{C0BDF8C5-62EE-8024-72C5-7B95E6DF1B75}"/>
              </a:ext>
            </a:extLst>
          </p:cNvPr>
          <p:cNvSpPr txBox="1"/>
          <p:nvPr/>
        </p:nvSpPr>
        <p:spPr>
          <a:xfrm>
            <a:off x="6062673" y="2924946"/>
            <a:ext cx="827193" cy="369332"/>
          </a:xfrm>
          <a:prstGeom prst="rect">
            <a:avLst/>
          </a:prstGeom>
          <a:noFill/>
        </p:spPr>
        <p:txBody>
          <a:bodyPr wrap="square" rtlCol="0">
            <a:spAutoFit/>
          </a:bodyPr>
          <a:lstStyle/>
          <a:p>
            <a:pPr algn="r"/>
            <a:r>
              <a:rPr lang="en-US" b="1" dirty="0">
                <a:latin typeface="Times New Roman" panose="02020603050405020304" pitchFamily="18" charset="0"/>
                <a:cs typeface="Times New Roman" panose="02020603050405020304" pitchFamily="18" charset="0"/>
              </a:rPr>
              <a:t>B</a:t>
            </a:r>
          </a:p>
        </p:txBody>
      </p:sp>
      <p:sp>
        <p:nvSpPr>
          <p:cNvPr id="28" name="Freeform: Shape 27">
            <a:extLst>
              <a:ext uri="{FF2B5EF4-FFF2-40B4-BE49-F238E27FC236}">
                <a16:creationId xmlns:a16="http://schemas.microsoft.com/office/drawing/2014/main" id="{E7D0DA98-93B7-2750-30B4-C73C116C6445}"/>
              </a:ext>
            </a:extLst>
          </p:cNvPr>
          <p:cNvSpPr/>
          <p:nvPr/>
        </p:nvSpPr>
        <p:spPr>
          <a:xfrm rot="171112">
            <a:off x="6898683" y="4239239"/>
            <a:ext cx="345334" cy="91784"/>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Slide Number Placeholder 14">
            <a:extLst>
              <a:ext uri="{FF2B5EF4-FFF2-40B4-BE49-F238E27FC236}">
                <a16:creationId xmlns:a16="http://schemas.microsoft.com/office/drawing/2014/main" id="{D612EC94-AF73-CEFD-31EB-600532FAF2D9}"/>
              </a:ext>
            </a:extLst>
          </p:cNvPr>
          <p:cNvSpPr>
            <a:spLocks noGrp="1"/>
          </p:cNvSpPr>
          <p:nvPr>
            <p:ph type="sldNum" sz="quarter" idx="12"/>
          </p:nvPr>
        </p:nvSpPr>
        <p:spPr>
          <a:xfrm>
            <a:off x="6457950" y="6356351"/>
            <a:ext cx="2057400" cy="365125"/>
          </a:xfrm>
        </p:spPr>
        <p:txBody>
          <a:bodyPr/>
          <a:lstStyle/>
          <a:p>
            <a:fld id="{148C923D-C71C-435D-9174-1991698F01A9}" type="slidenum">
              <a:rPr lang="en-US" smtClean="0"/>
              <a:t>4</a:t>
            </a:fld>
            <a:endParaRPr lang="en-US"/>
          </a:p>
        </p:txBody>
      </p:sp>
      <p:sp>
        <p:nvSpPr>
          <p:cNvPr id="30" name="TextBox 29">
            <a:extLst>
              <a:ext uri="{FF2B5EF4-FFF2-40B4-BE49-F238E27FC236}">
                <a16:creationId xmlns:a16="http://schemas.microsoft.com/office/drawing/2014/main" id="{A45F14C2-4965-655E-FF69-A476D9D44908}"/>
              </a:ext>
            </a:extLst>
          </p:cNvPr>
          <p:cNvSpPr txBox="1"/>
          <p:nvPr/>
        </p:nvSpPr>
        <p:spPr>
          <a:xfrm rot="1800000">
            <a:off x="6682370" y="5119666"/>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S</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7A8B0669-F095-FED6-C695-B16D95A24B10}"/>
              </a:ext>
            </a:extLst>
          </p:cNvPr>
          <p:cNvSpPr txBox="1"/>
          <p:nvPr/>
        </p:nvSpPr>
        <p:spPr>
          <a:xfrm>
            <a:off x="6453664" y="4605384"/>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S</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A750DC04-45C1-4E4C-D7BE-89E7AEE8975C}"/>
              </a:ext>
            </a:extLst>
          </p:cNvPr>
          <p:cNvSpPr txBox="1"/>
          <p:nvPr/>
        </p:nvSpPr>
        <p:spPr>
          <a:xfrm rot="1007262">
            <a:off x="4285928" y="2645586"/>
            <a:ext cx="572144"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6879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054170-48EE-4FED-5DE9-C4162FA274A4}"/>
              </a:ext>
            </a:extLst>
          </p:cNvPr>
          <p:cNvSpPr>
            <a:spLocks noGrp="1"/>
          </p:cNvSpPr>
          <p:nvPr>
            <p:ph type="sldNum" sz="quarter" idx="12"/>
          </p:nvPr>
        </p:nvSpPr>
        <p:spPr/>
        <p:txBody>
          <a:bodyPr/>
          <a:lstStyle/>
          <a:p>
            <a:fld id="{148C923D-C71C-435D-9174-1991698F01A9}" type="slidenum">
              <a:rPr lang="en-US" smtClean="0"/>
              <a:t>5</a:t>
            </a:fld>
            <a:endParaRPr lang="en-US"/>
          </a:p>
        </p:txBody>
      </p:sp>
      <p:sp>
        <p:nvSpPr>
          <p:cNvPr id="7" name="TextBox 6">
            <a:extLst>
              <a:ext uri="{FF2B5EF4-FFF2-40B4-BE49-F238E27FC236}">
                <a16:creationId xmlns:a16="http://schemas.microsoft.com/office/drawing/2014/main" id="{76DB4471-FA9A-C08F-087E-B7F074C4C1BB}"/>
              </a:ext>
            </a:extLst>
          </p:cNvPr>
          <p:cNvSpPr txBox="1"/>
          <p:nvPr/>
        </p:nvSpPr>
        <p:spPr>
          <a:xfrm>
            <a:off x="2211956" y="2606172"/>
            <a:ext cx="5200650" cy="1323439"/>
          </a:xfrm>
          <a:prstGeom prst="rect">
            <a:avLst/>
          </a:prstGeom>
          <a:noFill/>
          <a:effectLst>
            <a:outerShdw blurRad="50800" dist="63500" dir="2700000" algn="tl" rotWithShape="0">
              <a:prstClr val="black">
                <a:alpha val="90000"/>
              </a:prstClr>
            </a:outerShdw>
          </a:effectLst>
        </p:spPr>
        <p:txBody>
          <a:bodyPr wrap="square">
            <a:spAutoFit/>
          </a:bodyPr>
          <a:lstStyle/>
          <a:p>
            <a:pPr algn="ct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Limitations of the Velocity Triangle</a:t>
            </a:r>
            <a:endParaRPr lang="en-US" sz="1800" dirty="0">
              <a:solidFill>
                <a:schemeClr val="bg1"/>
              </a:solidFill>
              <a:latin typeface="Century Gothic" panose="020B0502020202020204" pitchFamily="34" charset="0"/>
            </a:endParaRPr>
          </a:p>
        </p:txBody>
      </p:sp>
      <p:sp>
        <p:nvSpPr>
          <p:cNvPr id="8" name="TextBox 7">
            <a:extLst>
              <a:ext uri="{FF2B5EF4-FFF2-40B4-BE49-F238E27FC236}">
                <a16:creationId xmlns:a16="http://schemas.microsoft.com/office/drawing/2014/main" id="{FE347999-1127-A863-5E28-DA011ED658A3}"/>
              </a:ext>
            </a:extLst>
          </p:cNvPr>
          <p:cNvSpPr txBox="1"/>
          <p:nvPr/>
        </p:nvSpPr>
        <p:spPr>
          <a:xfrm>
            <a:off x="2933099" y="5708878"/>
            <a:ext cx="3781586" cy="646331"/>
          </a:xfrm>
          <a:prstGeom prst="rect">
            <a:avLst/>
          </a:prstGeom>
          <a:noFill/>
        </p:spPr>
        <p:txBody>
          <a:bodyPr wrap="square" rtlCol="0">
            <a:spAutoFit/>
          </a:bodyPr>
          <a:lstStyle/>
          <a:p>
            <a:pPr algn="ctr"/>
            <a:r>
              <a:rPr lang="en-US" dirty="0">
                <a:solidFill>
                  <a:schemeClr val="bg1"/>
                </a:solidFill>
              </a:rPr>
              <a:t>www.Lewis-McIntyre.com/light-beam</a:t>
            </a:r>
          </a:p>
          <a:p>
            <a:pPr algn="ctr"/>
            <a:r>
              <a:rPr lang="en-US" dirty="0">
                <a:solidFill>
                  <a:schemeClr val="bg1"/>
                </a:solidFill>
              </a:rPr>
              <a:t>mcintyrel@verizon.net</a:t>
            </a:r>
          </a:p>
        </p:txBody>
      </p:sp>
      <p:pic>
        <p:nvPicPr>
          <p:cNvPr id="6" name="Picture 5">
            <a:extLst>
              <a:ext uri="{FF2B5EF4-FFF2-40B4-BE49-F238E27FC236}">
                <a16:creationId xmlns:a16="http://schemas.microsoft.com/office/drawing/2014/main" id="{DF52301A-7840-45AD-85D3-EAAD4C7E5E03}"/>
              </a:ext>
            </a:extLst>
          </p:cNvPr>
          <p:cNvPicPr>
            <a:picLocks noChangeAspect="1"/>
          </p:cNvPicPr>
          <p:nvPr/>
        </p:nvPicPr>
        <p:blipFill>
          <a:blip r:embed="rId3"/>
          <a:stretch>
            <a:fillRect/>
          </a:stretch>
        </p:blipFill>
        <p:spPr>
          <a:xfrm>
            <a:off x="556011" y="4064860"/>
            <a:ext cx="1443198" cy="2474053"/>
          </a:xfrm>
          <a:prstGeom prst="rect">
            <a:avLst/>
          </a:prstGeom>
        </p:spPr>
      </p:pic>
      <p:grpSp>
        <p:nvGrpSpPr>
          <p:cNvPr id="4" name="Group 3">
            <a:extLst>
              <a:ext uri="{FF2B5EF4-FFF2-40B4-BE49-F238E27FC236}">
                <a16:creationId xmlns:a16="http://schemas.microsoft.com/office/drawing/2014/main" id="{18CF1BA1-5C54-DAA3-979E-738F2393632D}"/>
              </a:ext>
            </a:extLst>
          </p:cNvPr>
          <p:cNvGrpSpPr/>
          <p:nvPr/>
        </p:nvGrpSpPr>
        <p:grpSpPr>
          <a:xfrm>
            <a:off x="7481186" y="4964686"/>
            <a:ext cx="897610" cy="1453803"/>
            <a:chOff x="738390" y="3465632"/>
            <a:chExt cx="1849739" cy="2995906"/>
          </a:xfrm>
        </p:grpSpPr>
        <p:cxnSp>
          <p:nvCxnSpPr>
            <p:cNvPr id="5" name="Straight Connector 4">
              <a:extLst>
                <a:ext uri="{FF2B5EF4-FFF2-40B4-BE49-F238E27FC236}">
                  <a16:creationId xmlns:a16="http://schemas.microsoft.com/office/drawing/2014/main" id="{34610E02-C6AA-967A-D09B-0EFD88731805}"/>
                </a:ext>
              </a:extLst>
            </p:cNvPr>
            <p:cNvCxnSpPr>
              <a:cxnSpLocks/>
            </p:cNvCxnSpPr>
            <p:nvPr/>
          </p:nvCxnSpPr>
          <p:spPr>
            <a:xfrm flipV="1">
              <a:off x="1648843" y="4415649"/>
              <a:ext cx="911948" cy="89360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69F598B-504C-1ADB-C278-A50E0C342C90}"/>
                </a:ext>
              </a:extLst>
            </p:cNvPr>
            <p:cNvCxnSpPr>
              <a:cxnSpLocks/>
            </p:cNvCxnSpPr>
            <p:nvPr/>
          </p:nvCxnSpPr>
          <p:spPr>
            <a:xfrm flipH="1">
              <a:off x="1644396" y="4369558"/>
              <a:ext cx="932224" cy="1857849"/>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F6F8EE8-75CE-3985-738F-1AA180E4EF6D}"/>
                </a:ext>
              </a:extLst>
            </p:cNvPr>
            <p:cNvGrpSpPr/>
            <p:nvPr/>
          </p:nvGrpSpPr>
          <p:grpSpPr>
            <a:xfrm>
              <a:off x="738390" y="3465632"/>
              <a:ext cx="1828803" cy="2747289"/>
              <a:chOff x="5977598" y="2223794"/>
              <a:chExt cx="1828803" cy="2747289"/>
            </a:xfrm>
          </p:grpSpPr>
          <p:sp>
            <p:nvSpPr>
              <p:cNvPr id="16" name="Oval 15">
                <a:extLst>
                  <a:ext uri="{FF2B5EF4-FFF2-40B4-BE49-F238E27FC236}">
                    <a16:creationId xmlns:a16="http://schemas.microsoft.com/office/drawing/2014/main" id="{554B384C-05E7-72F6-3A44-6D9CC62E8993}"/>
                  </a:ext>
                </a:extLst>
              </p:cNvPr>
              <p:cNvSpPr/>
              <p:nvPr/>
            </p:nvSpPr>
            <p:spPr>
              <a:xfrm>
                <a:off x="5977598" y="2223794"/>
                <a:ext cx="1828800" cy="1828800"/>
              </a:xfrm>
              <a:prstGeom prst="ellipse">
                <a:avLst/>
              </a:prstGeom>
              <a:noFill/>
              <a:ln w="28575">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BFC2CF9B-B548-8F9F-3D94-25C8794959E2}"/>
                  </a:ext>
                </a:extLst>
              </p:cNvPr>
              <p:cNvGrpSpPr/>
              <p:nvPr/>
            </p:nvGrpSpPr>
            <p:grpSpPr>
              <a:xfrm>
                <a:off x="6890035" y="2227883"/>
                <a:ext cx="916366" cy="2743200"/>
                <a:chOff x="4570035" y="2208361"/>
                <a:chExt cx="916366" cy="2743200"/>
              </a:xfrm>
            </p:grpSpPr>
            <p:cxnSp>
              <p:nvCxnSpPr>
                <p:cNvPr id="21" name="Straight Connector 20">
                  <a:extLst>
                    <a:ext uri="{FF2B5EF4-FFF2-40B4-BE49-F238E27FC236}">
                      <a16:creationId xmlns:a16="http://schemas.microsoft.com/office/drawing/2014/main" id="{8A93F01D-37A7-A4F0-B4BC-07F3D8C8FC93}"/>
                    </a:ext>
                  </a:extLst>
                </p:cNvPr>
                <p:cNvCxnSpPr/>
                <p:nvPr/>
              </p:nvCxnSpPr>
              <p:spPr>
                <a:xfrm>
                  <a:off x="4572000" y="2208361"/>
                  <a:ext cx="0" cy="27432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2071C0-86B9-3DE0-EBCA-E04AB3806617}"/>
                    </a:ext>
                  </a:extLst>
                </p:cNvPr>
                <p:cNvCxnSpPr>
                  <a:cxnSpLocks/>
                </p:cNvCxnSpPr>
                <p:nvPr/>
              </p:nvCxnSpPr>
              <p:spPr>
                <a:xfrm rot="16200000">
                  <a:off x="5029201" y="4485721"/>
                  <a:ext cx="0" cy="914400"/>
                </a:xfrm>
                <a:prstGeom prst="line">
                  <a:avLst/>
                </a:prstGeom>
                <a:ln w="254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A377AB0-B333-890B-3305-E33B5D49BCEC}"/>
                    </a:ext>
                  </a:extLst>
                </p:cNvPr>
                <p:cNvCxnSpPr>
                  <a:cxnSpLocks/>
                </p:cNvCxnSpPr>
                <p:nvPr/>
              </p:nvCxnSpPr>
              <p:spPr>
                <a:xfrm rot="16200000">
                  <a:off x="5027235" y="2665818"/>
                  <a:ext cx="0" cy="91440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AAA627EC-C7D2-5C78-BDBB-75EC7F77D4FC}"/>
                  </a:ext>
                </a:extLst>
              </p:cNvPr>
              <p:cNvCxnSpPr>
                <a:cxnSpLocks/>
              </p:cNvCxnSpPr>
              <p:nvPr/>
            </p:nvCxnSpPr>
            <p:spPr>
              <a:xfrm rot="18000000">
                <a:off x="7300335" y="2910584"/>
                <a:ext cx="0" cy="9144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FD0FA75-8420-1B2A-07CA-5F015B2C0D21}"/>
                  </a:ext>
                </a:extLst>
              </p:cNvPr>
              <p:cNvSpPr/>
              <p:nvPr/>
            </p:nvSpPr>
            <p:spPr>
              <a:xfrm rot="-3600000">
                <a:off x="7468814" y="3528240"/>
                <a:ext cx="182880" cy="182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AE1529-55A1-451A-7C2E-7EBA20BC4090}"/>
                  </a:ext>
                </a:extLst>
              </p:cNvPr>
              <p:cNvSpPr txBox="1"/>
              <p:nvPr/>
            </p:nvSpPr>
            <p:spPr>
              <a:xfrm rot="1007262">
                <a:off x="7138806" y="3409190"/>
                <a:ext cx="323057" cy="246221"/>
              </a:xfrm>
              <a:prstGeom prst="rect">
                <a:avLst/>
              </a:prstGeom>
              <a:noFill/>
            </p:spPr>
            <p:txBody>
              <a:bodyPr wrap="square" rtlCol="0">
                <a:spAutoFit/>
              </a:bodyPr>
              <a:lstStyle/>
              <a:p>
                <a:r>
                  <a:rPr lang="el-GR" sz="1000" dirty="0">
                    <a:solidFill>
                      <a:srgbClr val="FFC000"/>
                    </a:solidFill>
                  </a:rPr>
                  <a:t>β</a:t>
                </a:r>
                <a:endParaRPr lang="en-US" sz="1000" dirty="0">
                  <a:solidFill>
                    <a:srgbClr val="FFC000"/>
                  </a:solidFill>
                </a:endParaRPr>
              </a:p>
            </p:txBody>
          </p:sp>
        </p:grpSp>
        <p:cxnSp>
          <p:nvCxnSpPr>
            <p:cNvPr id="11" name="Straight Connector 10">
              <a:extLst>
                <a:ext uri="{FF2B5EF4-FFF2-40B4-BE49-F238E27FC236}">
                  <a16:creationId xmlns:a16="http://schemas.microsoft.com/office/drawing/2014/main" id="{ACF09519-8282-0086-770C-3E393419D8A9}"/>
                </a:ext>
              </a:extLst>
            </p:cNvPr>
            <p:cNvCxnSpPr>
              <a:cxnSpLocks/>
              <a:stCxn id="16" idx="0"/>
            </p:cNvCxnSpPr>
            <p:nvPr/>
          </p:nvCxnSpPr>
          <p:spPr>
            <a:xfrm flipH="1">
              <a:off x="1644896" y="3465632"/>
              <a:ext cx="7894" cy="2777231"/>
            </a:xfrm>
            <a:prstGeom prst="line">
              <a:avLst/>
            </a:prstGeom>
            <a:ln w="25400">
              <a:solidFill>
                <a:srgbClr val="92D05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2A55D0F-73CC-F719-3094-262DAB9CF9BD}"/>
                </a:ext>
              </a:extLst>
            </p:cNvPr>
            <p:cNvCxnSpPr>
              <a:cxnSpLocks/>
            </p:cNvCxnSpPr>
            <p:nvPr/>
          </p:nvCxnSpPr>
          <p:spPr>
            <a:xfrm rot="18000000">
              <a:off x="2028834" y="6004338"/>
              <a:ext cx="0" cy="914400"/>
            </a:xfrm>
            <a:prstGeom prst="line">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196702-3BA5-C46F-A8F1-48FD37AF859A}"/>
                </a:ext>
              </a:extLst>
            </p:cNvPr>
            <p:cNvCxnSpPr>
              <a:cxnSpLocks/>
            </p:cNvCxnSpPr>
            <p:nvPr/>
          </p:nvCxnSpPr>
          <p:spPr>
            <a:xfrm>
              <a:off x="1676181" y="3489619"/>
              <a:ext cx="911948" cy="89360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8897D920-478E-0FA7-72B4-CB22CA32EF9B}"/>
                </a:ext>
              </a:extLst>
            </p:cNvPr>
            <p:cNvSpPr/>
            <p:nvPr/>
          </p:nvSpPr>
          <p:spPr>
            <a:xfrm rot="171112">
              <a:off x="1627052" y="4618255"/>
              <a:ext cx="810191" cy="215335"/>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4B7F5A48-BD41-F927-3860-B77D8057BCD0}"/>
                </a:ext>
              </a:extLst>
            </p:cNvPr>
            <p:cNvCxnSpPr>
              <a:cxnSpLocks/>
            </p:cNvCxnSpPr>
            <p:nvPr/>
          </p:nvCxnSpPr>
          <p:spPr>
            <a:xfrm rot="1800000">
              <a:off x="2331498" y="3660547"/>
              <a:ext cx="0" cy="2743200"/>
            </a:xfrm>
            <a:prstGeom prst="line">
              <a:avLst/>
            </a:prstGeom>
            <a:ln w="25400">
              <a:solidFill>
                <a:srgbClr val="FFC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9785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8184819-7B18-CC8F-3D29-913EE6752014}"/>
              </a:ext>
            </a:extLst>
          </p:cNvPr>
          <p:cNvCxnSpPr>
            <a:cxnSpLocks/>
          </p:cNvCxnSpPr>
          <p:nvPr/>
        </p:nvCxnSpPr>
        <p:spPr>
          <a:xfrm rot="1800000">
            <a:off x="7615884" y="2347458"/>
            <a:ext cx="0" cy="2743200"/>
          </a:xfrm>
          <a:prstGeom prst="line">
            <a:avLst/>
          </a:prstGeom>
          <a:ln w="127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1BC91EBD-6C9A-E08F-53AF-205C9BB96144}"/>
              </a:ext>
            </a:extLst>
          </p:cNvPr>
          <p:cNvSpPr txBox="1">
            <a:spLocks/>
          </p:cNvSpPr>
          <p:nvPr/>
        </p:nvSpPr>
        <p:spPr>
          <a:xfrm>
            <a:off x="430548" y="1120633"/>
            <a:ext cx="5458134" cy="49730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THE VELOCITY TRIANGLE REQUIRES ONE POINT WITH COMMON TIME AND DISTANCE IN BOTH  REFERENCE FRAMES</a:t>
            </a:r>
          </a:p>
          <a:p>
            <a:r>
              <a:rPr lang="en-US" sz="2000" dirty="0">
                <a:latin typeface="Times New Roman" panose="02020603050405020304" pitchFamily="18" charset="0"/>
                <a:cs typeface="Times New Roman" panose="02020603050405020304" pitchFamily="18" charset="0"/>
              </a:rPr>
              <a:t>O SATISFIES THIS WITH ZERO OFFSET</a:t>
            </a:r>
          </a:p>
          <a:p>
            <a:pPr marL="457200" lvl="1" indent="0">
              <a:buNone/>
            </a:pPr>
            <a:r>
              <a:rPr lang="en-US" sz="1600" i="1" dirty="0">
                <a:latin typeface="Times New Roman" panose="02020603050405020304" pitchFamily="18" charset="0"/>
                <a:cs typeface="Times New Roman" panose="02020603050405020304" pitchFamily="18" charset="0"/>
              </a:rPr>
              <a:t>ct</a:t>
            </a:r>
            <a:r>
              <a:rPr lang="en-US" sz="1600" i="1" baseline="-25000" dirty="0">
                <a:latin typeface="Times New Roman" panose="02020603050405020304" pitchFamily="18" charset="0"/>
                <a:cs typeface="Times New Roman" panose="02020603050405020304" pitchFamily="18" charset="0"/>
              </a:rPr>
              <a:t>0</a:t>
            </a:r>
            <a:r>
              <a:rPr lang="en-US" sz="1600" i="1" dirty="0">
                <a:latin typeface="Times New Roman" panose="02020603050405020304" pitchFamily="18" charset="0"/>
                <a:cs typeface="Times New Roman" panose="02020603050405020304" pitchFamily="18" charset="0"/>
              </a:rPr>
              <a:t>=ct</a:t>
            </a:r>
            <a:r>
              <a:rPr lang="en-US" sz="1600" i="1" baseline="-25000" dirty="0">
                <a:latin typeface="Times New Roman" panose="02020603050405020304" pitchFamily="18" charset="0"/>
                <a:cs typeface="Times New Roman" panose="02020603050405020304" pitchFamily="18" charset="0"/>
              </a:rPr>
              <a:t>1</a:t>
            </a:r>
            <a:r>
              <a:rPr lang="en-US" sz="1600" i="1" dirty="0">
                <a:latin typeface="Times New Roman" panose="02020603050405020304" pitchFamily="18" charset="0"/>
                <a:cs typeface="Times New Roman" panose="02020603050405020304" pitchFamily="18" charset="0"/>
              </a:rPr>
              <a:t>=0</a:t>
            </a:r>
          </a:p>
          <a:p>
            <a:pPr marL="457200" lvl="1" indent="0">
              <a:buNone/>
            </a:pPr>
            <a:r>
              <a:rPr lang="en-US" sz="1600" i="1" dirty="0">
                <a:latin typeface="Times New Roman" panose="02020603050405020304" pitchFamily="18" charset="0"/>
                <a:cs typeface="Times New Roman" panose="02020603050405020304" pitchFamily="18" charset="0"/>
              </a:rPr>
              <a:t>x</a:t>
            </a:r>
            <a:r>
              <a:rPr lang="en-US" sz="1600" i="1" baseline="-25000" dirty="0">
                <a:latin typeface="Times New Roman" panose="02020603050405020304" pitchFamily="18" charset="0"/>
                <a:cs typeface="Times New Roman" panose="02020603050405020304" pitchFamily="18" charset="0"/>
              </a:rPr>
              <a:t>0</a:t>
            </a:r>
            <a:r>
              <a:rPr lang="en-US" sz="1600" i="1" dirty="0">
                <a:latin typeface="Times New Roman" panose="02020603050405020304" pitchFamily="18" charset="0"/>
                <a:cs typeface="Times New Roman" panose="02020603050405020304" pitchFamily="18" charset="0"/>
              </a:rPr>
              <a:t>=x</a:t>
            </a:r>
            <a:r>
              <a:rPr lang="en-US" sz="1600" i="1" baseline="-25000" dirty="0">
                <a:latin typeface="Times New Roman" panose="02020603050405020304" pitchFamily="18" charset="0"/>
                <a:cs typeface="Times New Roman" panose="02020603050405020304" pitchFamily="18" charset="0"/>
              </a:rPr>
              <a:t>1</a:t>
            </a:r>
            <a:r>
              <a:rPr lang="en-US" sz="1600" i="1" dirty="0">
                <a:latin typeface="Times New Roman" panose="02020603050405020304" pitchFamily="18" charset="0"/>
                <a:cs typeface="Times New Roman" panose="02020603050405020304" pitchFamily="18" charset="0"/>
              </a:rPr>
              <a:t>=0</a:t>
            </a:r>
          </a:p>
          <a:p>
            <a:r>
              <a:rPr lang="en-US" sz="2000" dirty="0">
                <a:latin typeface="Times New Roman" panose="02020603050405020304" pitchFamily="18" charset="0"/>
                <a:ea typeface="Cambria" panose="02040503050406030204" pitchFamily="18" charset="0"/>
                <a:cs typeface="Times New Roman" panose="02020603050405020304" pitchFamily="18" charset="0"/>
              </a:rPr>
              <a:t>O’  DOES NOT MEET THIS CRITERIA DUE TO x OFFSET</a:t>
            </a:r>
            <a:endParaRPr lang="en-US" sz="2000" dirty="0">
              <a:latin typeface="Cambria" panose="02040503050406030204" pitchFamily="18" charset="0"/>
              <a:ea typeface="Cambria" panose="02040503050406030204" pitchFamily="18" charset="0"/>
              <a:cs typeface="Times New Roman" panose="02020603050405020304" pitchFamily="18" charset="0"/>
            </a:endParaRPr>
          </a:p>
          <a:p>
            <a:pPr marL="0" indent="0">
              <a:lnSpc>
                <a:spcPct val="120000"/>
              </a:lnSpc>
              <a:spcAft>
                <a:spcPts val="1200"/>
              </a:spcAft>
              <a:buNone/>
            </a:pPr>
            <a:endParaRPr lang="en-US" sz="2000" i="1"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C1ED9905-53A6-F722-BDD2-C10288276510}"/>
              </a:ext>
            </a:extLst>
          </p:cNvPr>
          <p:cNvGrpSpPr/>
          <p:nvPr/>
        </p:nvGrpSpPr>
        <p:grpSpPr>
          <a:xfrm>
            <a:off x="6050220" y="1722258"/>
            <a:ext cx="2409048" cy="3413484"/>
            <a:chOff x="3730220" y="1702736"/>
            <a:chExt cx="2409048" cy="3413484"/>
          </a:xfrm>
        </p:grpSpPr>
        <p:sp>
          <p:nvSpPr>
            <p:cNvPr id="14" name="TextBox 13">
              <a:extLst>
                <a:ext uri="{FF2B5EF4-FFF2-40B4-BE49-F238E27FC236}">
                  <a16:creationId xmlns:a16="http://schemas.microsoft.com/office/drawing/2014/main" id="{440A56E6-C726-44E9-2D11-0AD88DCF9586}"/>
                </a:ext>
              </a:extLst>
            </p:cNvPr>
            <p:cNvSpPr txBox="1"/>
            <p:nvPr/>
          </p:nvSpPr>
          <p:spPr>
            <a:xfrm>
              <a:off x="4707332" y="2785197"/>
              <a:ext cx="759166"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51D54647-7E74-655B-D49B-B0FB8603E0FE}"/>
                </a:ext>
              </a:extLst>
            </p:cNvPr>
            <p:cNvCxnSpPr/>
            <p:nvPr/>
          </p:nvCxnSpPr>
          <p:spPr>
            <a:xfrm>
              <a:off x="4572000" y="2208361"/>
              <a:ext cx="0" cy="27432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FE8A21-D830-4D40-D46D-6720FABB0CC9}"/>
                </a:ext>
              </a:extLst>
            </p:cNvPr>
            <p:cNvCxnSpPr>
              <a:cxnSpLocks/>
            </p:cNvCxnSpPr>
            <p:nvPr/>
          </p:nvCxnSpPr>
          <p:spPr>
            <a:xfrm rot="16200000">
              <a:off x="5029201" y="4485721"/>
              <a:ext cx="0" cy="914400"/>
            </a:xfrm>
            <a:prstGeom prst="line">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4048C1-15C1-1EC3-FA35-469B7836B21A}"/>
                </a:ext>
              </a:extLst>
            </p:cNvPr>
            <p:cNvSpPr txBox="1"/>
            <p:nvPr/>
          </p:nvSpPr>
          <p:spPr>
            <a:xfrm>
              <a:off x="5475041" y="4746888"/>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x</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B8B4BA4-39E6-FCA2-E7CD-61FE50EB0025}"/>
                </a:ext>
              </a:extLst>
            </p:cNvPr>
            <p:cNvSpPr txBox="1"/>
            <p:nvPr/>
          </p:nvSpPr>
          <p:spPr>
            <a:xfrm>
              <a:off x="3730220" y="2952248"/>
              <a:ext cx="664227"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DBFDC8A-311B-5A1A-3933-A5A7C5109EB0}"/>
                </a:ext>
              </a:extLst>
            </p:cNvPr>
            <p:cNvSpPr txBox="1"/>
            <p:nvPr/>
          </p:nvSpPr>
          <p:spPr>
            <a:xfrm>
              <a:off x="4396751" y="1702736"/>
              <a:ext cx="664227" cy="369332"/>
            </a:xfrm>
            <a:prstGeom prst="rect">
              <a:avLst/>
            </a:prstGeom>
            <a:noFill/>
          </p:spPr>
          <p:txBody>
            <a:bodyPr wrap="square" rtlCol="0">
              <a:spAutoFit/>
            </a:bodyPr>
            <a:lstStyle/>
            <a:p>
              <a:r>
                <a:rPr lang="en-US" dirty="0">
                  <a:solidFill>
                    <a:schemeClr val="accent1"/>
                  </a:solidFill>
                  <a:latin typeface="Times New Roman" panose="02020603050405020304" pitchFamily="18" charset="0"/>
                  <a:cs typeface="Times New Roman" panose="02020603050405020304" pitchFamily="18" charset="0"/>
                </a:rPr>
                <a:t>c</a:t>
              </a:r>
              <a:r>
                <a:rPr lang="en-US" b="1" dirty="0">
                  <a:solidFill>
                    <a:schemeClr val="accent1"/>
                  </a:solidFill>
                  <a:latin typeface="Times New Roman" panose="02020603050405020304" pitchFamily="18" charset="0"/>
                  <a:cs typeface="Times New Roman" panose="02020603050405020304" pitchFamily="18" charset="0"/>
                </a:rPr>
                <a:t>t</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4E5235F2-7562-EF66-C5CB-F978359C6FD0}"/>
              </a:ext>
            </a:extLst>
          </p:cNvPr>
          <p:cNvSpPr txBox="1"/>
          <p:nvPr/>
        </p:nvSpPr>
        <p:spPr>
          <a:xfrm rot="16200000">
            <a:off x="6450355" y="2415626"/>
            <a:ext cx="112825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 Timeline</a:t>
            </a:r>
          </a:p>
        </p:txBody>
      </p:sp>
      <p:sp>
        <p:nvSpPr>
          <p:cNvPr id="9" name="Rectangle 8">
            <a:extLst>
              <a:ext uri="{FF2B5EF4-FFF2-40B4-BE49-F238E27FC236}">
                <a16:creationId xmlns:a16="http://schemas.microsoft.com/office/drawing/2014/main" id="{C5E62DF6-2FC7-04C4-EEE9-5BB0406CC6D0}"/>
              </a:ext>
            </a:extLst>
          </p:cNvPr>
          <p:cNvSpPr/>
          <p:nvPr/>
        </p:nvSpPr>
        <p:spPr>
          <a:xfrm rot="18000000">
            <a:off x="7468814" y="3528240"/>
            <a:ext cx="182880" cy="182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EEB2689-E2CE-42FA-2DAE-CDF1A3587789}"/>
              </a:ext>
            </a:extLst>
          </p:cNvPr>
          <p:cNvSpPr/>
          <p:nvPr/>
        </p:nvSpPr>
        <p:spPr>
          <a:xfrm rot="1696478">
            <a:off x="7867685" y="3661774"/>
            <a:ext cx="723275" cy="646331"/>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a:t>
            </a:r>
          </a:p>
          <a:p>
            <a:r>
              <a:rPr lang="en-US" i="1" dirty="0">
                <a:latin typeface="Times New Roman" panose="02020603050405020304" pitchFamily="18" charset="0"/>
                <a:cs typeface="Times New Roman" panose="02020603050405020304" pitchFamily="18" charset="0"/>
              </a:rPr>
              <a:t>ct</a:t>
            </a:r>
            <a:r>
              <a:rPr lang="en-US" i="1" baseline="-25000" dirty="0">
                <a:latin typeface="Times New Roman" panose="02020603050405020304" pitchFamily="18" charset="0"/>
                <a:cs typeface="Times New Roman" panose="02020603050405020304" pitchFamily="18" charset="0"/>
              </a:rPr>
              <a:t>0</a:t>
            </a:r>
            <a:r>
              <a:rPr lang="en-US" i="1" dirty="0">
                <a:latin typeface="Times New Roman" panose="02020603050405020304" pitchFamily="18" charset="0"/>
                <a:cs typeface="Times New Roman" panose="02020603050405020304" pitchFamily="18" charset="0"/>
              </a:rPr>
              <a:t>, x</a:t>
            </a:r>
            <a:r>
              <a:rPr lang="en-US" i="1" baseline="-25000" dirty="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F9E8A43-BF43-797E-07DA-A2712255A103}"/>
              </a:ext>
            </a:extLst>
          </p:cNvPr>
          <p:cNvSpPr txBox="1"/>
          <p:nvPr/>
        </p:nvSpPr>
        <p:spPr>
          <a:xfrm rot="18000000">
            <a:off x="7625845" y="2837913"/>
            <a:ext cx="1106141"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0</a:t>
            </a:r>
            <a:r>
              <a:rPr lang="en-US" sz="1200" dirty="0">
                <a:latin typeface="Times New Roman" panose="02020603050405020304" pitchFamily="18" charset="0"/>
                <a:cs typeface="Times New Roman" panose="02020603050405020304" pitchFamily="18" charset="0"/>
              </a:rPr>
              <a:t> timeline</a:t>
            </a:r>
          </a:p>
        </p:txBody>
      </p:sp>
      <p:cxnSp>
        <p:nvCxnSpPr>
          <p:cNvPr id="12" name="Straight Connector 11">
            <a:extLst>
              <a:ext uri="{FF2B5EF4-FFF2-40B4-BE49-F238E27FC236}">
                <a16:creationId xmlns:a16="http://schemas.microsoft.com/office/drawing/2014/main" id="{5F4030E4-50C9-5108-C2AA-ED45EE63B541}"/>
              </a:ext>
            </a:extLst>
          </p:cNvPr>
          <p:cNvCxnSpPr>
            <a:cxnSpLocks/>
          </p:cNvCxnSpPr>
          <p:nvPr/>
        </p:nvCxnSpPr>
        <p:spPr>
          <a:xfrm flipH="1">
            <a:off x="7123018" y="3735786"/>
            <a:ext cx="822539" cy="1425168"/>
          </a:xfrm>
          <a:prstGeom prst="line">
            <a:avLst/>
          </a:prstGeom>
          <a:ln w="508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C0D87D7-423D-270E-2879-6FC669A8D633}"/>
              </a:ext>
            </a:extLst>
          </p:cNvPr>
          <p:cNvSpPr txBox="1"/>
          <p:nvPr/>
        </p:nvSpPr>
        <p:spPr>
          <a:xfrm rot="1007262">
            <a:off x="6988873" y="3911782"/>
            <a:ext cx="572144" cy="369332"/>
          </a:xfrm>
          <a:prstGeom prst="rect">
            <a:avLst/>
          </a:prstGeom>
          <a:noFill/>
        </p:spPr>
        <p:txBody>
          <a:bodyPr wrap="square" rtlCol="0">
            <a:spAutoFit/>
          </a:bodyPr>
          <a:lstStyle/>
          <a:p>
            <a:r>
              <a:rPr lang="el-GR" i="1" dirty="0">
                <a:latin typeface="Times New Roman" panose="02020603050405020304" pitchFamily="18" charset="0"/>
                <a:cs typeface="Times New Roman" panose="02020603050405020304" pitchFamily="18" charset="0"/>
              </a:rPr>
              <a:t>β</a:t>
            </a:r>
            <a:endParaRPr lang="en-US" i="1" dirty="0">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CE42F582-87F1-13AD-7B1F-CD5D7CDF3515}"/>
              </a:ext>
            </a:extLst>
          </p:cNvPr>
          <p:cNvCxnSpPr>
            <a:cxnSpLocks/>
          </p:cNvCxnSpPr>
          <p:nvPr/>
        </p:nvCxnSpPr>
        <p:spPr>
          <a:xfrm rot="18000000">
            <a:off x="7268042" y="4762500"/>
            <a:ext cx="0" cy="91440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828013D-901C-D422-E609-35D9F6A18DB9}"/>
              </a:ext>
            </a:extLst>
          </p:cNvPr>
          <p:cNvSpPr txBox="1"/>
          <p:nvPr/>
        </p:nvSpPr>
        <p:spPr>
          <a:xfrm rot="1800000">
            <a:off x="7589620" y="5389783"/>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x</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24137EE-E2BD-84E4-EA65-014F61337BC0}"/>
              </a:ext>
            </a:extLst>
          </p:cNvPr>
          <p:cNvSpPr txBox="1"/>
          <p:nvPr/>
        </p:nvSpPr>
        <p:spPr>
          <a:xfrm rot="1800000">
            <a:off x="8157635" y="2319603"/>
            <a:ext cx="664227"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c</a:t>
            </a:r>
            <a:r>
              <a:rPr lang="en-US" b="1" dirty="0">
                <a:solidFill>
                  <a:srgbClr val="FF0000"/>
                </a:solidFill>
                <a:latin typeface="Times New Roman" panose="02020603050405020304" pitchFamily="18" charset="0"/>
                <a:cs typeface="Times New Roman" panose="02020603050405020304" pitchFamily="18" charset="0"/>
              </a:rPr>
              <a:t>t</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29DE86F-456D-0234-A653-43A21D0F87AA}"/>
              </a:ext>
            </a:extLst>
          </p:cNvPr>
          <p:cNvSpPr txBox="1"/>
          <p:nvPr/>
        </p:nvSpPr>
        <p:spPr>
          <a:xfrm rot="1800000">
            <a:off x="6919783" y="5178113"/>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O’</a:t>
            </a:r>
          </a:p>
        </p:txBody>
      </p:sp>
      <p:sp>
        <p:nvSpPr>
          <p:cNvPr id="28" name="Freeform: Shape 27">
            <a:extLst>
              <a:ext uri="{FF2B5EF4-FFF2-40B4-BE49-F238E27FC236}">
                <a16:creationId xmlns:a16="http://schemas.microsoft.com/office/drawing/2014/main" id="{E7D0DA98-93B7-2750-30B4-C73C116C6445}"/>
              </a:ext>
            </a:extLst>
          </p:cNvPr>
          <p:cNvSpPr/>
          <p:nvPr/>
        </p:nvSpPr>
        <p:spPr>
          <a:xfrm rot="171112">
            <a:off x="6898683" y="4239239"/>
            <a:ext cx="345334" cy="91784"/>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Slide Number Placeholder 14">
            <a:extLst>
              <a:ext uri="{FF2B5EF4-FFF2-40B4-BE49-F238E27FC236}">
                <a16:creationId xmlns:a16="http://schemas.microsoft.com/office/drawing/2014/main" id="{D612EC94-AF73-CEFD-31EB-600532FAF2D9}"/>
              </a:ext>
            </a:extLst>
          </p:cNvPr>
          <p:cNvSpPr>
            <a:spLocks noGrp="1"/>
          </p:cNvSpPr>
          <p:nvPr>
            <p:ph type="sldNum" sz="quarter" idx="12"/>
          </p:nvPr>
        </p:nvSpPr>
        <p:spPr>
          <a:xfrm>
            <a:off x="6457950" y="6356351"/>
            <a:ext cx="2057400" cy="365125"/>
          </a:xfrm>
        </p:spPr>
        <p:txBody>
          <a:bodyPr/>
          <a:lstStyle/>
          <a:p>
            <a:fld id="{148C923D-C71C-435D-9174-1991698F01A9}" type="slidenum">
              <a:rPr lang="en-US" smtClean="0"/>
              <a:t>6</a:t>
            </a:fld>
            <a:endParaRPr lang="en-US"/>
          </a:p>
        </p:txBody>
      </p:sp>
      <p:sp>
        <p:nvSpPr>
          <p:cNvPr id="30" name="TextBox 29">
            <a:extLst>
              <a:ext uri="{FF2B5EF4-FFF2-40B4-BE49-F238E27FC236}">
                <a16:creationId xmlns:a16="http://schemas.microsoft.com/office/drawing/2014/main" id="{A45F14C2-4965-655E-FF69-A476D9D44908}"/>
              </a:ext>
            </a:extLst>
          </p:cNvPr>
          <p:cNvSpPr txBox="1"/>
          <p:nvPr/>
        </p:nvSpPr>
        <p:spPr>
          <a:xfrm rot="1800000">
            <a:off x="6655989" y="5159302"/>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S</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7A8B0669-F095-FED6-C695-B16D95A24B10}"/>
              </a:ext>
            </a:extLst>
          </p:cNvPr>
          <p:cNvSpPr txBox="1"/>
          <p:nvPr/>
        </p:nvSpPr>
        <p:spPr>
          <a:xfrm>
            <a:off x="6453664" y="4605384"/>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S</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A750DC04-45C1-4E4C-D7BE-89E7AEE8975C}"/>
              </a:ext>
            </a:extLst>
          </p:cNvPr>
          <p:cNvSpPr txBox="1"/>
          <p:nvPr/>
        </p:nvSpPr>
        <p:spPr>
          <a:xfrm rot="1007262">
            <a:off x="4285928" y="2645586"/>
            <a:ext cx="572144"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cxnSp>
        <p:nvCxnSpPr>
          <p:cNvPr id="33" name="Straight Connector 32">
            <a:extLst>
              <a:ext uri="{FF2B5EF4-FFF2-40B4-BE49-F238E27FC236}">
                <a16:creationId xmlns:a16="http://schemas.microsoft.com/office/drawing/2014/main" id="{543056FE-34E1-EFF3-DACC-AD38DCED5D97}"/>
              </a:ext>
            </a:extLst>
          </p:cNvPr>
          <p:cNvCxnSpPr>
            <a:cxnSpLocks/>
          </p:cNvCxnSpPr>
          <p:nvPr/>
        </p:nvCxnSpPr>
        <p:spPr>
          <a:xfrm flipH="1" flipV="1">
            <a:off x="7729770" y="3587512"/>
            <a:ext cx="251918" cy="157078"/>
          </a:xfrm>
          <a:prstGeom prst="line">
            <a:avLst/>
          </a:prstGeom>
          <a:ln w="508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4AE6A82-2E1F-84F8-20A9-7A75A1152641}"/>
              </a:ext>
            </a:extLst>
          </p:cNvPr>
          <p:cNvSpPr txBox="1"/>
          <p:nvPr/>
        </p:nvSpPr>
        <p:spPr>
          <a:xfrm>
            <a:off x="6590073" y="4846366"/>
            <a:ext cx="431321"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O</a:t>
            </a:r>
          </a:p>
        </p:txBody>
      </p:sp>
    </p:spTree>
    <p:extLst>
      <p:ext uri="{BB962C8B-B14F-4D97-AF65-F5344CB8AC3E}">
        <p14:creationId xmlns:p14="http://schemas.microsoft.com/office/powerpoint/2010/main" val="850218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054170-48EE-4FED-5DE9-C4162FA274A4}"/>
              </a:ext>
            </a:extLst>
          </p:cNvPr>
          <p:cNvSpPr>
            <a:spLocks noGrp="1"/>
          </p:cNvSpPr>
          <p:nvPr>
            <p:ph type="sldNum" sz="quarter" idx="12"/>
          </p:nvPr>
        </p:nvSpPr>
        <p:spPr/>
        <p:txBody>
          <a:bodyPr/>
          <a:lstStyle/>
          <a:p>
            <a:fld id="{148C923D-C71C-435D-9174-1991698F01A9}" type="slidenum">
              <a:rPr lang="en-US" smtClean="0"/>
              <a:t>7</a:t>
            </a:fld>
            <a:endParaRPr lang="en-US"/>
          </a:p>
        </p:txBody>
      </p:sp>
      <p:sp>
        <p:nvSpPr>
          <p:cNvPr id="7" name="TextBox 6">
            <a:extLst>
              <a:ext uri="{FF2B5EF4-FFF2-40B4-BE49-F238E27FC236}">
                <a16:creationId xmlns:a16="http://schemas.microsoft.com/office/drawing/2014/main" id="{76DB4471-FA9A-C08F-087E-B7F074C4C1BB}"/>
              </a:ext>
            </a:extLst>
          </p:cNvPr>
          <p:cNvSpPr txBox="1"/>
          <p:nvPr/>
        </p:nvSpPr>
        <p:spPr>
          <a:xfrm>
            <a:off x="2211956" y="2606172"/>
            <a:ext cx="5200650" cy="1323439"/>
          </a:xfrm>
          <a:prstGeom prst="rect">
            <a:avLst/>
          </a:prstGeom>
          <a:noFill/>
          <a:effectLst>
            <a:outerShdw blurRad="50800" dist="63500" dir="2700000" algn="tl" rotWithShape="0">
              <a:prstClr val="black">
                <a:alpha val="90000"/>
              </a:prstClr>
            </a:outerShdw>
          </a:effectLst>
        </p:spPr>
        <p:txBody>
          <a:bodyPr wrap="square">
            <a:spAutoFit/>
          </a:bodyPr>
          <a:lstStyle/>
          <a:p>
            <a:pPr algn="ct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The Axis of Symmetry of the Lorentz Transform</a:t>
            </a:r>
            <a:endParaRPr lang="en-US" sz="1800" dirty="0">
              <a:solidFill>
                <a:schemeClr val="bg1"/>
              </a:solidFill>
              <a:latin typeface="Century Gothic" panose="020B0502020202020204" pitchFamily="34" charset="0"/>
            </a:endParaRPr>
          </a:p>
        </p:txBody>
      </p:sp>
      <p:sp>
        <p:nvSpPr>
          <p:cNvPr id="8" name="TextBox 7">
            <a:extLst>
              <a:ext uri="{FF2B5EF4-FFF2-40B4-BE49-F238E27FC236}">
                <a16:creationId xmlns:a16="http://schemas.microsoft.com/office/drawing/2014/main" id="{FE347999-1127-A863-5E28-DA011ED658A3}"/>
              </a:ext>
            </a:extLst>
          </p:cNvPr>
          <p:cNvSpPr txBox="1"/>
          <p:nvPr/>
        </p:nvSpPr>
        <p:spPr>
          <a:xfrm>
            <a:off x="2933099" y="5708878"/>
            <a:ext cx="3781586" cy="646331"/>
          </a:xfrm>
          <a:prstGeom prst="rect">
            <a:avLst/>
          </a:prstGeom>
          <a:noFill/>
        </p:spPr>
        <p:txBody>
          <a:bodyPr wrap="square" rtlCol="0">
            <a:spAutoFit/>
          </a:bodyPr>
          <a:lstStyle/>
          <a:p>
            <a:pPr algn="ctr"/>
            <a:r>
              <a:rPr lang="en-US" dirty="0">
                <a:solidFill>
                  <a:schemeClr val="bg1"/>
                </a:solidFill>
              </a:rPr>
              <a:t>www.Lewis-McIntyre.com/light-beam</a:t>
            </a:r>
          </a:p>
          <a:p>
            <a:pPr algn="ctr"/>
            <a:r>
              <a:rPr lang="en-US" dirty="0">
                <a:solidFill>
                  <a:schemeClr val="bg1"/>
                </a:solidFill>
              </a:rPr>
              <a:t>mcintyrel@verizon.net</a:t>
            </a:r>
          </a:p>
        </p:txBody>
      </p:sp>
      <p:pic>
        <p:nvPicPr>
          <p:cNvPr id="6" name="Picture 5">
            <a:extLst>
              <a:ext uri="{FF2B5EF4-FFF2-40B4-BE49-F238E27FC236}">
                <a16:creationId xmlns:a16="http://schemas.microsoft.com/office/drawing/2014/main" id="{DF52301A-7840-45AD-85D3-EAAD4C7E5E03}"/>
              </a:ext>
            </a:extLst>
          </p:cNvPr>
          <p:cNvPicPr>
            <a:picLocks noChangeAspect="1"/>
          </p:cNvPicPr>
          <p:nvPr/>
        </p:nvPicPr>
        <p:blipFill>
          <a:blip r:embed="rId3"/>
          <a:stretch>
            <a:fillRect/>
          </a:stretch>
        </p:blipFill>
        <p:spPr>
          <a:xfrm>
            <a:off x="556011" y="4064860"/>
            <a:ext cx="1443198" cy="2474053"/>
          </a:xfrm>
          <a:prstGeom prst="rect">
            <a:avLst/>
          </a:prstGeom>
        </p:spPr>
      </p:pic>
      <p:grpSp>
        <p:nvGrpSpPr>
          <p:cNvPr id="4" name="Group 3">
            <a:extLst>
              <a:ext uri="{FF2B5EF4-FFF2-40B4-BE49-F238E27FC236}">
                <a16:creationId xmlns:a16="http://schemas.microsoft.com/office/drawing/2014/main" id="{18CF1BA1-5C54-DAA3-979E-738F2393632D}"/>
              </a:ext>
            </a:extLst>
          </p:cNvPr>
          <p:cNvGrpSpPr/>
          <p:nvPr/>
        </p:nvGrpSpPr>
        <p:grpSpPr>
          <a:xfrm>
            <a:off x="7481186" y="4964686"/>
            <a:ext cx="897610" cy="1453803"/>
            <a:chOff x="738390" y="3465632"/>
            <a:chExt cx="1849739" cy="2995906"/>
          </a:xfrm>
        </p:grpSpPr>
        <p:cxnSp>
          <p:nvCxnSpPr>
            <p:cNvPr id="5" name="Straight Connector 4">
              <a:extLst>
                <a:ext uri="{FF2B5EF4-FFF2-40B4-BE49-F238E27FC236}">
                  <a16:creationId xmlns:a16="http://schemas.microsoft.com/office/drawing/2014/main" id="{34610E02-C6AA-967A-D09B-0EFD88731805}"/>
                </a:ext>
              </a:extLst>
            </p:cNvPr>
            <p:cNvCxnSpPr>
              <a:cxnSpLocks/>
            </p:cNvCxnSpPr>
            <p:nvPr/>
          </p:nvCxnSpPr>
          <p:spPr>
            <a:xfrm flipV="1">
              <a:off x="1648843" y="4415649"/>
              <a:ext cx="911948" cy="89360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69F598B-504C-1ADB-C278-A50E0C342C90}"/>
                </a:ext>
              </a:extLst>
            </p:cNvPr>
            <p:cNvCxnSpPr>
              <a:cxnSpLocks/>
            </p:cNvCxnSpPr>
            <p:nvPr/>
          </p:nvCxnSpPr>
          <p:spPr>
            <a:xfrm flipH="1">
              <a:off x="1644396" y="4369558"/>
              <a:ext cx="932224" cy="1857849"/>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F6F8EE8-75CE-3985-738F-1AA180E4EF6D}"/>
                </a:ext>
              </a:extLst>
            </p:cNvPr>
            <p:cNvGrpSpPr/>
            <p:nvPr/>
          </p:nvGrpSpPr>
          <p:grpSpPr>
            <a:xfrm>
              <a:off x="738390" y="3465632"/>
              <a:ext cx="1828803" cy="2747289"/>
              <a:chOff x="5977598" y="2223794"/>
              <a:chExt cx="1828803" cy="2747289"/>
            </a:xfrm>
          </p:grpSpPr>
          <p:sp>
            <p:nvSpPr>
              <p:cNvPr id="16" name="Oval 15">
                <a:extLst>
                  <a:ext uri="{FF2B5EF4-FFF2-40B4-BE49-F238E27FC236}">
                    <a16:creationId xmlns:a16="http://schemas.microsoft.com/office/drawing/2014/main" id="{554B384C-05E7-72F6-3A44-6D9CC62E8993}"/>
                  </a:ext>
                </a:extLst>
              </p:cNvPr>
              <p:cNvSpPr/>
              <p:nvPr/>
            </p:nvSpPr>
            <p:spPr>
              <a:xfrm>
                <a:off x="5977598" y="2223794"/>
                <a:ext cx="1828800" cy="1828800"/>
              </a:xfrm>
              <a:prstGeom prst="ellipse">
                <a:avLst/>
              </a:prstGeom>
              <a:noFill/>
              <a:ln w="28575">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BFC2CF9B-B548-8F9F-3D94-25C8794959E2}"/>
                  </a:ext>
                </a:extLst>
              </p:cNvPr>
              <p:cNvGrpSpPr/>
              <p:nvPr/>
            </p:nvGrpSpPr>
            <p:grpSpPr>
              <a:xfrm>
                <a:off x="6890035" y="2227883"/>
                <a:ext cx="916366" cy="2743200"/>
                <a:chOff x="4570035" y="2208361"/>
                <a:chExt cx="916366" cy="2743200"/>
              </a:xfrm>
            </p:grpSpPr>
            <p:cxnSp>
              <p:nvCxnSpPr>
                <p:cNvPr id="21" name="Straight Connector 20">
                  <a:extLst>
                    <a:ext uri="{FF2B5EF4-FFF2-40B4-BE49-F238E27FC236}">
                      <a16:creationId xmlns:a16="http://schemas.microsoft.com/office/drawing/2014/main" id="{8A93F01D-37A7-A4F0-B4BC-07F3D8C8FC93}"/>
                    </a:ext>
                  </a:extLst>
                </p:cNvPr>
                <p:cNvCxnSpPr/>
                <p:nvPr/>
              </p:nvCxnSpPr>
              <p:spPr>
                <a:xfrm>
                  <a:off x="4572000" y="2208361"/>
                  <a:ext cx="0" cy="27432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2071C0-86B9-3DE0-EBCA-E04AB3806617}"/>
                    </a:ext>
                  </a:extLst>
                </p:cNvPr>
                <p:cNvCxnSpPr>
                  <a:cxnSpLocks/>
                </p:cNvCxnSpPr>
                <p:nvPr/>
              </p:nvCxnSpPr>
              <p:spPr>
                <a:xfrm rot="16200000">
                  <a:off x="5029201" y="4485721"/>
                  <a:ext cx="0" cy="914400"/>
                </a:xfrm>
                <a:prstGeom prst="line">
                  <a:avLst/>
                </a:prstGeom>
                <a:ln w="254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A377AB0-B333-890B-3305-E33B5D49BCEC}"/>
                    </a:ext>
                  </a:extLst>
                </p:cNvPr>
                <p:cNvCxnSpPr>
                  <a:cxnSpLocks/>
                </p:cNvCxnSpPr>
                <p:nvPr/>
              </p:nvCxnSpPr>
              <p:spPr>
                <a:xfrm rot="16200000">
                  <a:off x="5027235" y="2665818"/>
                  <a:ext cx="0" cy="91440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AAA627EC-C7D2-5C78-BDBB-75EC7F77D4FC}"/>
                  </a:ext>
                </a:extLst>
              </p:cNvPr>
              <p:cNvCxnSpPr>
                <a:cxnSpLocks/>
              </p:cNvCxnSpPr>
              <p:nvPr/>
            </p:nvCxnSpPr>
            <p:spPr>
              <a:xfrm rot="18000000">
                <a:off x="7300335" y="2910584"/>
                <a:ext cx="0" cy="9144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FD0FA75-8420-1B2A-07CA-5F015B2C0D21}"/>
                  </a:ext>
                </a:extLst>
              </p:cNvPr>
              <p:cNvSpPr/>
              <p:nvPr/>
            </p:nvSpPr>
            <p:spPr>
              <a:xfrm rot="-3600000">
                <a:off x="7468814" y="3528240"/>
                <a:ext cx="182880" cy="182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AE1529-55A1-451A-7C2E-7EBA20BC4090}"/>
                  </a:ext>
                </a:extLst>
              </p:cNvPr>
              <p:cNvSpPr txBox="1"/>
              <p:nvPr/>
            </p:nvSpPr>
            <p:spPr>
              <a:xfrm rot="1007262">
                <a:off x="7138806" y="3409190"/>
                <a:ext cx="323057" cy="246221"/>
              </a:xfrm>
              <a:prstGeom prst="rect">
                <a:avLst/>
              </a:prstGeom>
              <a:noFill/>
            </p:spPr>
            <p:txBody>
              <a:bodyPr wrap="square" rtlCol="0">
                <a:spAutoFit/>
              </a:bodyPr>
              <a:lstStyle/>
              <a:p>
                <a:r>
                  <a:rPr lang="el-GR" sz="1000" dirty="0">
                    <a:solidFill>
                      <a:srgbClr val="FFC000"/>
                    </a:solidFill>
                  </a:rPr>
                  <a:t>β</a:t>
                </a:r>
                <a:endParaRPr lang="en-US" sz="1000" dirty="0">
                  <a:solidFill>
                    <a:srgbClr val="FFC000"/>
                  </a:solidFill>
                </a:endParaRPr>
              </a:p>
            </p:txBody>
          </p:sp>
        </p:grpSp>
        <p:cxnSp>
          <p:nvCxnSpPr>
            <p:cNvPr id="11" name="Straight Connector 10">
              <a:extLst>
                <a:ext uri="{FF2B5EF4-FFF2-40B4-BE49-F238E27FC236}">
                  <a16:creationId xmlns:a16="http://schemas.microsoft.com/office/drawing/2014/main" id="{ACF09519-8282-0086-770C-3E393419D8A9}"/>
                </a:ext>
              </a:extLst>
            </p:cNvPr>
            <p:cNvCxnSpPr>
              <a:cxnSpLocks/>
              <a:stCxn id="16" idx="0"/>
            </p:cNvCxnSpPr>
            <p:nvPr/>
          </p:nvCxnSpPr>
          <p:spPr>
            <a:xfrm flipH="1">
              <a:off x="1644896" y="3465632"/>
              <a:ext cx="7894" cy="2777231"/>
            </a:xfrm>
            <a:prstGeom prst="line">
              <a:avLst/>
            </a:prstGeom>
            <a:ln w="25400">
              <a:solidFill>
                <a:srgbClr val="92D05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2A55D0F-73CC-F719-3094-262DAB9CF9BD}"/>
                </a:ext>
              </a:extLst>
            </p:cNvPr>
            <p:cNvCxnSpPr>
              <a:cxnSpLocks/>
            </p:cNvCxnSpPr>
            <p:nvPr/>
          </p:nvCxnSpPr>
          <p:spPr>
            <a:xfrm rot="18000000">
              <a:off x="2028834" y="6004338"/>
              <a:ext cx="0" cy="914400"/>
            </a:xfrm>
            <a:prstGeom prst="line">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196702-3BA5-C46F-A8F1-48FD37AF859A}"/>
                </a:ext>
              </a:extLst>
            </p:cNvPr>
            <p:cNvCxnSpPr>
              <a:cxnSpLocks/>
            </p:cNvCxnSpPr>
            <p:nvPr/>
          </p:nvCxnSpPr>
          <p:spPr>
            <a:xfrm>
              <a:off x="1676181" y="3489619"/>
              <a:ext cx="911948" cy="89360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8897D920-478E-0FA7-72B4-CB22CA32EF9B}"/>
                </a:ext>
              </a:extLst>
            </p:cNvPr>
            <p:cNvSpPr/>
            <p:nvPr/>
          </p:nvSpPr>
          <p:spPr>
            <a:xfrm rot="171112">
              <a:off x="1627052" y="4618255"/>
              <a:ext cx="810191" cy="215335"/>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4B7F5A48-BD41-F927-3860-B77D8057BCD0}"/>
                </a:ext>
              </a:extLst>
            </p:cNvPr>
            <p:cNvCxnSpPr>
              <a:cxnSpLocks/>
            </p:cNvCxnSpPr>
            <p:nvPr/>
          </p:nvCxnSpPr>
          <p:spPr>
            <a:xfrm rot="1800000">
              <a:off x="2331498" y="3660547"/>
              <a:ext cx="0" cy="2743200"/>
            </a:xfrm>
            <a:prstGeom prst="line">
              <a:avLst/>
            </a:prstGeom>
            <a:ln w="25400">
              <a:solidFill>
                <a:srgbClr val="FFC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6931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8184819-7B18-CC8F-3D29-913EE6752014}"/>
              </a:ext>
            </a:extLst>
          </p:cNvPr>
          <p:cNvCxnSpPr>
            <a:cxnSpLocks/>
          </p:cNvCxnSpPr>
          <p:nvPr/>
        </p:nvCxnSpPr>
        <p:spPr>
          <a:xfrm rot="1800000">
            <a:off x="7615884" y="2347458"/>
            <a:ext cx="0" cy="2743200"/>
          </a:xfrm>
          <a:prstGeom prst="line">
            <a:avLst/>
          </a:prstGeom>
          <a:ln w="127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4">
                <a:extLst>
                  <a:ext uri="{FF2B5EF4-FFF2-40B4-BE49-F238E27FC236}">
                    <a16:creationId xmlns:a16="http://schemas.microsoft.com/office/drawing/2014/main" id="{1BC91EBD-6C9A-E08F-53AF-205C9BB96144}"/>
                  </a:ext>
                </a:extLst>
              </p:cNvPr>
              <p:cNvSpPr txBox="1">
                <a:spLocks/>
              </p:cNvSpPr>
              <p:nvPr/>
            </p:nvSpPr>
            <p:spPr>
              <a:xfrm>
                <a:off x="430548" y="1120633"/>
                <a:ext cx="5458134" cy="49730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LOCATE POINTS WITH EQUAL TIME IN BOTH REFERENCE FRAMES</a:t>
                </a:r>
              </a:p>
              <a:p>
                <a:pPr marL="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𝑐𝑡</m:t>
                          </m:r>
                        </m:e>
                        <m:sub>
                          <m:r>
                            <a:rPr lang="en-US" sz="2000" i="1">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𝑐𝑡</m:t>
                          </m:r>
                        </m:e>
                        <m:sub>
                          <m:r>
                            <a:rPr lang="en-US" sz="2000" b="0" i="1" smtClean="0">
                              <a:latin typeface="Cambria Math" panose="02040503050406030204" pitchFamily="18" charset="0"/>
                            </a:rPr>
                            <m:t>0</m:t>
                          </m:r>
                        </m:sub>
                      </m:sSub>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𝑐𝑡</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0</m:t>
                              </m:r>
                            </m:sub>
                          </m:sSub>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𝑣</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𝑐</m:t>
                          </m:r>
                          <m:r>
                            <a:rPr lang="en-US" sz="2000" i="1">
                              <a:latin typeface="Cambria Math" panose="02040503050406030204" pitchFamily="18" charset="0"/>
                              <a:ea typeface="Cambria Math" panose="02040503050406030204" pitchFamily="18" charset="0"/>
                            </a:rPr>
                            <m:t>)</m:t>
                          </m:r>
                        </m:num>
                        <m:den>
                          <m:rad>
                            <m:radPr>
                              <m:degHide m:val="on"/>
                              <m:ctrlPr>
                                <a:rPr lang="en-US" sz="2000" i="1">
                                  <a:latin typeface="Cambria Math" panose="02040503050406030204" pitchFamily="18" charset="0"/>
                                  <a:ea typeface="Cambria Math" panose="02040503050406030204" pitchFamily="18" charset="0"/>
                                </a:rPr>
                              </m:ctrlPr>
                            </m:radPr>
                            <m:deg/>
                            <m:e>
                              <m:r>
                                <a:rPr lang="en-US" sz="2000" i="1">
                                  <a:latin typeface="Cambria Math" panose="02040503050406030204" pitchFamily="18" charset="0"/>
                                  <a:ea typeface="Cambria Math" panose="02040503050406030204" pitchFamily="18" charset="0"/>
                                </a:rPr>
                                <m:t>1−</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m:t>
                                  </m:r>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𝑣</m:t>
                                      </m:r>
                                    </m:num>
                                    <m:den>
                                      <m:r>
                                        <a:rPr lang="en-US" sz="2000" i="1">
                                          <a:latin typeface="Cambria Math" panose="02040503050406030204" pitchFamily="18" charset="0"/>
                                          <a:ea typeface="Cambria Math" panose="02040503050406030204" pitchFamily="18" charset="0"/>
                                        </a:rPr>
                                        <m:t>𝑐</m:t>
                                      </m:r>
                                    </m:den>
                                  </m:f>
                                  <m:r>
                                    <a:rPr lang="en-US" sz="2000" i="1">
                                      <a:latin typeface="Cambria Math" panose="02040503050406030204" pitchFamily="18" charset="0"/>
                                      <a:ea typeface="Cambria Math" panose="02040503050406030204" pitchFamily="18" charset="0"/>
                                    </a:rPr>
                                    <m:t>)</m:t>
                                  </m:r>
                                </m:e>
                                <m:sup>
                                  <m:r>
                                    <a:rPr lang="en-US" sz="2000" i="1">
                                      <a:latin typeface="Cambria Math" panose="02040503050406030204" pitchFamily="18" charset="0"/>
                                      <a:ea typeface="Cambria Math" panose="02040503050406030204" pitchFamily="18" charset="0"/>
                                    </a:rPr>
                                    <m:t>2</m:t>
                                  </m:r>
                                </m:sup>
                              </m:sSup>
                            </m:e>
                          </m:rad>
                        </m:den>
                      </m:f>
                    </m:oMath>
                    <m:oMath xmlns:m="http://schemas.openxmlformats.org/officeDocument/2006/math">
                      <m:r>
                        <a:rPr lang="en-US" sz="2000" b="0" i="1" smtClean="0">
                          <a:latin typeface="Cambria Math" panose="02040503050406030204" pitchFamily="18" charset="0"/>
                          <a:ea typeface="Cambria Math" panose="02040503050406030204" pitchFamily="18" charset="0"/>
                        </a:rPr>
                        <m:t> </m:t>
                      </m:r>
                    </m:oMath>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0</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𝑐𝑡</m:t>
                          </m:r>
                        </m:e>
                        <m:sub>
                          <m:r>
                            <a:rPr lang="en-US" sz="2000" b="0" i="1" smtClean="0">
                              <a:latin typeface="Cambria Math" panose="02040503050406030204" pitchFamily="18" charset="0"/>
                              <a:ea typeface="Cambria Math" panose="02040503050406030204" pitchFamily="18" charset="0"/>
                            </a:rPr>
                            <m:t>0</m:t>
                          </m:r>
                        </m:sub>
                      </m:sSub>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rad>
                            <m:radPr>
                              <m:degHide m:val="on"/>
                              <m:ctrlPr>
                                <a:rPr lang="en-US" sz="2000" b="0" i="1" smtClean="0">
                                  <a:latin typeface="Cambria Math" panose="02040503050406030204" pitchFamily="18" charset="0"/>
                                  <a:ea typeface="Cambria Math" panose="02040503050406030204" pitchFamily="18" charset="0"/>
                                </a:rPr>
                              </m:ctrlPr>
                            </m:radPr>
                            <m:deg/>
                            <m:e>
                              <m:r>
                                <a:rPr lang="en-US" sz="2000" b="0" i="1" smtClean="0">
                                  <a:latin typeface="Cambria Math" panose="02040503050406030204" pitchFamily="18" charset="0"/>
                                  <a:ea typeface="Cambria Math" panose="02040503050406030204" pitchFamily="18" charset="0"/>
                                </a:rPr>
                                <m:t>1−</m:t>
                              </m:r>
                              <m:sSup>
                                <m:sSupPr>
                                  <m:ctrlPr>
                                    <a:rPr lang="en-US" sz="2000" b="0" i="1" smtClean="0">
                                      <a:latin typeface="Cambria Math" panose="02040503050406030204" pitchFamily="18" charset="0"/>
                                      <a:ea typeface="Cambria Math" panose="02040503050406030204" pitchFamily="18" charset="0"/>
                                    </a:rPr>
                                  </m:ctrlPr>
                                </m:sSupPr>
                                <m:e>
                                  <m:d>
                                    <m:dPr>
                                      <m:ctrlPr>
                                        <a:rPr lang="en-US" sz="2000" i="1">
                                          <a:latin typeface="Cambria Math" panose="02040503050406030204" pitchFamily="18" charset="0"/>
                                          <a:ea typeface="Cambria Math" panose="02040503050406030204" pitchFamily="18" charset="0"/>
                                        </a:rPr>
                                      </m:ctrlPr>
                                    </m:dPr>
                                    <m:e>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𝑣</m:t>
                                          </m:r>
                                        </m:num>
                                        <m:den>
                                          <m:r>
                                            <a:rPr lang="en-US" sz="2000" b="0" i="1" smtClean="0">
                                              <a:latin typeface="Cambria Math" panose="02040503050406030204" pitchFamily="18" charset="0"/>
                                              <a:ea typeface="Cambria Math" panose="02040503050406030204" pitchFamily="18" charset="0"/>
                                            </a:rPr>
                                            <m:t>𝑐</m:t>
                                          </m:r>
                                        </m:den>
                                      </m:f>
                                    </m:e>
                                  </m:d>
                                </m:e>
                                <m:sup>
                                  <m:r>
                                    <a:rPr lang="en-US" sz="2000" b="0" i="1" smtClean="0">
                                      <a:latin typeface="Cambria Math" panose="02040503050406030204" pitchFamily="18" charset="0"/>
                                      <a:ea typeface="Cambria Math" panose="02040503050406030204" pitchFamily="18" charset="0"/>
                                    </a:rPr>
                                    <m:t>2</m:t>
                                  </m:r>
                                </m:sup>
                              </m:sSup>
                            </m:e>
                          </m:rad>
                        </m:num>
                        <m:den>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𝑣</m:t>
                              </m:r>
                            </m:num>
                            <m:den>
                              <m:r>
                                <a:rPr lang="en-US" sz="2000" i="1">
                                  <a:latin typeface="Cambria Math" panose="02040503050406030204" pitchFamily="18" charset="0"/>
                                  <a:ea typeface="Cambria Math" panose="02040503050406030204" pitchFamily="18" charset="0"/>
                                </a:rPr>
                                <m:t>𝑐</m:t>
                              </m:r>
                            </m:den>
                          </m:f>
                        </m:den>
                      </m:f>
                    </m:oMath>
                  </m:oMathPara>
                </a14:m>
                <a:endParaRPr lang="en-US" sz="2000" dirty="0">
                  <a:latin typeface="Cambria" panose="02040503050406030204" pitchFamily="18" charset="0"/>
                  <a:ea typeface="Cambria" panose="02040503050406030204" pitchFamily="18" charset="0"/>
                  <a:cs typeface="Times New Roman" panose="02020603050405020304" pitchFamily="18" charset="0"/>
                </a:endParaRPr>
              </a:p>
              <a:p>
                <a:pPr marL="0" indent="0">
                  <a:lnSpc>
                    <a:spcPct val="120000"/>
                  </a:lnSpc>
                  <a:spcAft>
                    <a:spcPts val="1200"/>
                  </a:spcAft>
                  <a:buNone/>
                </a:pPr>
                <a:endParaRPr lang="en-US" sz="2000" i="1"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4">
                <a:extLst>
                  <a:ext uri="{FF2B5EF4-FFF2-40B4-BE49-F238E27FC236}">
                    <a16:creationId xmlns:a16="http://schemas.microsoft.com/office/drawing/2014/main" id="{1BC91EBD-6C9A-E08F-53AF-205C9BB96144}"/>
                  </a:ext>
                </a:extLst>
              </p:cNvPr>
              <p:cNvSpPr txBox="1">
                <a:spLocks noRot="1" noChangeAspect="1" noMove="1" noResize="1" noEditPoints="1" noAdjustHandles="1" noChangeArrowheads="1" noChangeShapeType="1" noTextEdit="1"/>
              </p:cNvSpPr>
              <p:nvPr/>
            </p:nvSpPr>
            <p:spPr>
              <a:xfrm>
                <a:off x="430548" y="1120633"/>
                <a:ext cx="5458134" cy="4973008"/>
              </a:xfrm>
              <a:prstGeom prst="rect">
                <a:avLst/>
              </a:prstGeom>
              <a:blipFill>
                <a:blip r:embed="rId3"/>
                <a:stretch>
                  <a:fillRect l="-1006" t="-1348"/>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C1ED9905-53A6-F722-BDD2-C10288276510}"/>
              </a:ext>
            </a:extLst>
          </p:cNvPr>
          <p:cNvGrpSpPr/>
          <p:nvPr/>
        </p:nvGrpSpPr>
        <p:grpSpPr>
          <a:xfrm>
            <a:off x="6050220" y="1722258"/>
            <a:ext cx="2409048" cy="3413484"/>
            <a:chOff x="3730220" y="1702736"/>
            <a:chExt cx="2409048" cy="3413484"/>
          </a:xfrm>
        </p:grpSpPr>
        <p:sp>
          <p:nvSpPr>
            <p:cNvPr id="14" name="TextBox 13">
              <a:extLst>
                <a:ext uri="{FF2B5EF4-FFF2-40B4-BE49-F238E27FC236}">
                  <a16:creationId xmlns:a16="http://schemas.microsoft.com/office/drawing/2014/main" id="{440A56E6-C726-44E9-2D11-0AD88DCF9586}"/>
                </a:ext>
              </a:extLst>
            </p:cNvPr>
            <p:cNvSpPr txBox="1"/>
            <p:nvPr/>
          </p:nvSpPr>
          <p:spPr>
            <a:xfrm>
              <a:off x="4707332" y="2785197"/>
              <a:ext cx="759166"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51D54647-7E74-655B-D49B-B0FB8603E0FE}"/>
                </a:ext>
              </a:extLst>
            </p:cNvPr>
            <p:cNvCxnSpPr/>
            <p:nvPr/>
          </p:nvCxnSpPr>
          <p:spPr>
            <a:xfrm>
              <a:off x="4572000" y="2208361"/>
              <a:ext cx="0" cy="27432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FE8A21-D830-4D40-D46D-6720FABB0CC9}"/>
                </a:ext>
              </a:extLst>
            </p:cNvPr>
            <p:cNvCxnSpPr>
              <a:cxnSpLocks/>
            </p:cNvCxnSpPr>
            <p:nvPr/>
          </p:nvCxnSpPr>
          <p:spPr>
            <a:xfrm rot="16200000">
              <a:off x="5029201" y="4485721"/>
              <a:ext cx="0" cy="914400"/>
            </a:xfrm>
            <a:prstGeom prst="line">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4048C1-15C1-1EC3-FA35-469B7836B21A}"/>
                </a:ext>
              </a:extLst>
            </p:cNvPr>
            <p:cNvSpPr txBox="1"/>
            <p:nvPr/>
          </p:nvSpPr>
          <p:spPr>
            <a:xfrm>
              <a:off x="5475041" y="4746888"/>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x</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B8B4BA4-39E6-FCA2-E7CD-61FE50EB0025}"/>
                </a:ext>
              </a:extLst>
            </p:cNvPr>
            <p:cNvSpPr txBox="1"/>
            <p:nvPr/>
          </p:nvSpPr>
          <p:spPr>
            <a:xfrm>
              <a:off x="3730220" y="2952248"/>
              <a:ext cx="664227"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DBFDC8A-311B-5A1A-3933-A5A7C5109EB0}"/>
                </a:ext>
              </a:extLst>
            </p:cNvPr>
            <p:cNvSpPr txBox="1"/>
            <p:nvPr/>
          </p:nvSpPr>
          <p:spPr>
            <a:xfrm>
              <a:off x="4396751" y="1702736"/>
              <a:ext cx="664227" cy="369332"/>
            </a:xfrm>
            <a:prstGeom prst="rect">
              <a:avLst/>
            </a:prstGeom>
            <a:noFill/>
          </p:spPr>
          <p:txBody>
            <a:bodyPr wrap="square" rtlCol="0">
              <a:spAutoFit/>
            </a:bodyPr>
            <a:lstStyle/>
            <a:p>
              <a:r>
                <a:rPr lang="en-US" dirty="0">
                  <a:solidFill>
                    <a:schemeClr val="accent1"/>
                  </a:solidFill>
                  <a:latin typeface="Times New Roman" panose="02020603050405020304" pitchFamily="18" charset="0"/>
                  <a:cs typeface="Times New Roman" panose="02020603050405020304" pitchFamily="18" charset="0"/>
                </a:rPr>
                <a:t>c</a:t>
              </a:r>
              <a:r>
                <a:rPr lang="en-US" b="1" dirty="0">
                  <a:solidFill>
                    <a:schemeClr val="accent1"/>
                  </a:solidFill>
                  <a:latin typeface="Times New Roman" panose="02020603050405020304" pitchFamily="18" charset="0"/>
                  <a:cs typeface="Times New Roman" panose="02020603050405020304" pitchFamily="18" charset="0"/>
                </a:rPr>
                <a:t>t</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4E5235F2-7562-EF66-C5CB-F978359C6FD0}"/>
              </a:ext>
            </a:extLst>
          </p:cNvPr>
          <p:cNvSpPr txBox="1"/>
          <p:nvPr/>
        </p:nvSpPr>
        <p:spPr>
          <a:xfrm rot="16200000">
            <a:off x="6450355" y="2415626"/>
            <a:ext cx="112825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 Timeline</a:t>
            </a:r>
          </a:p>
        </p:txBody>
      </p:sp>
      <p:sp>
        <p:nvSpPr>
          <p:cNvPr id="11" name="TextBox 10">
            <a:extLst>
              <a:ext uri="{FF2B5EF4-FFF2-40B4-BE49-F238E27FC236}">
                <a16:creationId xmlns:a16="http://schemas.microsoft.com/office/drawing/2014/main" id="{4F9E8A43-BF43-797E-07DA-A2712255A103}"/>
              </a:ext>
            </a:extLst>
          </p:cNvPr>
          <p:cNvSpPr txBox="1"/>
          <p:nvPr/>
        </p:nvSpPr>
        <p:spPr>
          <a:xfrm rot="18000000">
            <a:off x="7625845" y="2837913"/>
            <a:ext cx="1106141"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0</a:t>
            </a:r>
            <a:r>
              <a:rPr lang="en-US" sz="1200" dirty="0">
                <a:latin typeface="Times New Roman" panose="02020603050405020304" pitchFamily="18" charset="0"/>
                <a:cs typeface="Times New Roman" panose="02020603050405020304" pitchFamily="18" charset="0"/>
              </a:rPr>
              <a:t> timeline</a:t>
            </a:r>
          </a:p>
        </p:txBody>
      </p:sp>
      <p:sp>
        <p:nvSpPr>
          <p:cNvPr id="13" name="TextBox 12">
            <a:extLst>
              <a:ext uri="{FF2B5EF4-FFF2-40B4-BE49-F238E27FC236}">
                <a16:creationId xmlns:a16="http://schemas.microsoft.com/office/drawing/2014/main" id="{9C0D87D7-423D-270E-2879-6FC669A8D633}"/>
              </a:ext>
            </a:extLst>
          </p:cNvPr>
          <p:cNvSpPr txBox="1"/>
          <p:nvPr/>
        </p:nvSpPr>
        <p:spPr>
          <a:xfrm rot="1007262">
            <a:off x="6988873" y="3911782"/>
            <a:ext cx="572144" cy="369332"/>
          </a:xfrm>
          <a:prstGeom prst="rect">
            <a:avLst/>
          </a:prstGeom>
          <a:noFill/>
        </p:spPr>
        <p:txBody>
          <a:bodyPr wrap="square" rtlCol="0">
            <a:spAutoFit/>
          </a:bodyPr>
          <a:lstStyle/>
          <a:p>
            <a:r>
              <a:rPr lang="el-GR" i="1" dirty="0">
                <a:latin typeface="Times New Roman" panose="02020603050405020304" pitchFamily="18" charset="0"/>
                <a:cs typeface="Times New Roman" panose="02020603050405020304" pitchFamily="18" charset="0"/>
              </a:rPr>
              <a:t>β</a:t>
            </a:r>
            <a:endParaRPr lang="en-US" i="1" dirty="0">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CE42F582-87F1-13AD-7B1F-CD5D7CDF3515}"/>
              </a:ext>
            </a:extLst>
          </p:cNvPr>
          <p:cNvCxnSpPr>
            <a:cxnSpLocks/>
          </p:cNvCxnSpPr>
          <p:nvPr/>
        </p:nvCxnSpPr>
        <p:spPr>
          <a:xfrm rot="18000000">
            <a:off x="7268042" y="4762500"/>
            <a:ext cx="0" cy="91440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828013D-901C-D422-E609-35D9F6A18DB9}"/>
              </a:ext>
            </a:extLst>
          </p:cNvPr>
          <p:cNvSpPr txBox="1"/>
          <p:nvPr/>
        </p:nvSpPr>
        <p:spPr>
          <a:xfrm rot="1800000">
            <a:off x="7589620" y="5389783"/>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x</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24137EE-E2BD-84E4-EA65-014F61337BC0}"/>
              </a:ext>
            </a:extLst>
          </p:cNvPr>
          <p:cNvSpPr txBox="1"/>
          <p:nvPr/>
        </p:nvSpPr>
        <p:spPr>
          <a:xfrm rot="1800000">
            <a:off x="8157635" y="2319603"/>
            <a:ext cx="664227"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c</a:t>
            </a:r>
            <a:r>
              <a:rPr lang="en-US" b="1" dirty="0">
                <a:solidFill>
                  <a:srgbClr val="FF0000"/>
                </a:solidFill>
                <a:latin typeface="Times New Roman" panose="02020603050405020304" pitchFamily="18" charset="0"/>
                <a:cs typeface="Times New Roman" panose="02020603050405020304" pitchFamily="18" charset="0"/>
              </a:rPr>
              <a:t>t</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29DE86F-456D-0234-A653-43A21D0F87AA}"/>
              </a:ext>
            </a:extLst>
          </p:cNvPr>
          <p:cNvSpPr txBox="1"/>
          <p:nvPr/>
        </p:nvSpPr>
        <p:spPr>
          <a:xfrm>
            <a:off x="6919783" y="5178113"/>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O’</a:t>
            </a:r>
          </a:p>
        </p:txBody>
      </p:sp>
      <p:sp>
        <p:nvSpPr>
          <p:cNvPr id="28" name="Freeform: Shape 27">
            <a:extLst>
              <a:ext uri="{FF2B5EF4-FFF2-40B4-BE49-F238E27FC236}">
                <a16:creationId xmlns:a16="http://schemas.microsoft.com/office/drawing/2014/main" id="{E7D0DA98-93B7-2750-30B4-C73C116C6445}"/>
              </a:ext>
            </a:extLst>
          </p:cNvPr>
          <p:cNvSpPr/>
          <p:nvPr/>
        </p:nvSpPr>
        <p:spPr>
          <a:xfrm rot="171112">
            <a:off x="6898683" y="4239239"/>
            <a:ext cx="345334" cy="91784"/>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Slide Number Placeholder 14">
            <a:extLst>
              <a:ext uri="{FF2B5EF4-FFF2-40B4-BE49-F238E27FC236}">
                <a16:creationId xmlns:a16="http://schemas.microsoft.com/office/drawing/2014/main" id="{D612EC94-AF73-CEFD-31EB-600532FAF2D9}"/>
              </a:ext>
            </a:extLst>
          </p:cNvPr>
          <p:cNvSpPr>
            <a:spLocks noGrp="1"/>
          </p:cNvSpPr>
          <p:nvPr>
            <p:ph type="sldNum" sz="quarter" idx="12"/>
          </p:nvPr>
        </p:nvSpPr>
        <p:spPr>
          <a:xfrm>
            <a:off x="6457950" y="6356351"/>
            <a:ext cx="2057400" cy="365125"/>
          </a:xfrm>
        </p:spPr>
        <p:txBody>
          <a:bodyPr/>
          <a:lstStyle/>
          <a:p>
            <a:fld id="{148C923D-C71C-435D-9174-1991698F01A9}" type="slidenum">
              <a:rPr lang="en-US" smtClean="0"/>
              <a:t>8</a:t>
            </a:fld>
            <a:endParaRPr lang="en-US"/>
          </a:p>
        </p:txBody>
      </p:sp>
      <p:sp>
        <p:nvSpPr>
          <p:cNvPr id="30" name="TextBox 29">
            <a:extLst>
              <a:ext uri="{FF2B5EF4-FFF2-40B4-BE49-F238E27FC236}">
                <a16:creationId xmlns:a16="http://schemas.microsoft.com/office/drawing/2014/main" id="{A45F14C2-4965-655E-FF69-A476D9D44908}"/>
              </a:ext>
            </a:extLst>
          </p:cNvPr>
          <p:cNvSpPr txBox="1"/>
          <p:nvPr/>
        </p:nvSpPr>
        <p:spPr>
          <a:xfrm rot="1800000">
            <a:off x="6682370" y="5119666"/>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S</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7A8B0669-F095-FED6-C695-B16D95A24B10}"/>
              </a:ext>
            </a:extLst>
          </p:cNvPr>
          <p:cNvSpPr txBox="1"/>
          <p:nvPr/>
        </p:nvSpPr>
        <p:spPr>
          <a:xfrm>
            <a:off x="6453664" y="4605384"/>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S</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A750DC04-45C1-4E4C-D7BE-89E7AEE8975C}"/>
              </a:ext>
            </a:extLst>
          </p:cNvPr>
          <p:cNvSpPr txBox="1"/>
          <p:nvPr/>
        </p:nvSpPr>
        <p:spPr>
          <a:xfrm rot="1007262">
            <a:off x="4285928" y="2645586"/>
            <a:ext cx="572144"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5051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8184819-7B18-CC8F-3D29-913EE6752014}"/>
              </a:ext>
            </a:extLst>
          </p:cNvPr>
          <p:cNvCxnSpPr>
            <a:cxnSpLocks/>
          </p:cNvCxnSpPr>
          <p:nvPr/>
        </p:nvCxnSpPr>
        <p:spPr>
          <a:xfrm rot="1800000">
            <a:off x="7615884" y="2347458"/>
            <a:ext cx="0" cy="2743200"/>
          </a:xfrm>
          <a:prstGeom prst="line">
            <a:avLst/>
          </a:prstGeom>
          <a:ln w="127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4">
                <a:extLst>
                  <a:ext uri="{FF2B5EF4-FFF2-40B4-BE49-F238E27FC236}">
                    <a16:creationId xmlns:a16="http://schemas.microsoft.com/office/drawing/2014/main" id="{1BC91EBD-6C9A-E08F-53AF-205C9BB96144}"/>
                  </a:ext>
                </a:extLst>
              </p:cNvPr>
              <p:cNvSpPr txBox="1">
                <a:spLocks/>
              </p:cNvSpPr>
              <p:nvPr/>
            </p:nvSpPr>
            <p:spPr>
              <a:xfrm>
                <a:off x="430548" y="1120633"/>
                <a:ext cx="5458134" cy="49730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LOCATE POINTS WITH EQUAL TIME IN BOTH REFERENCE FRAMES</a:t>
                </a:r>
              </a:p>
              <a:p>
                <a:pPr marL="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𝑐𝑡</m:t>
                          </m:r>
                        </m:e>
                        <m:sub>
                          <m:r>
                            <a:rPr lang="en-US" sz="2000" i="1">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𝑐𝑡</m:t>
                          </m:r>
                        </m:e>
                        <m:sub>
                          <m:r>
                            <a:rPr lang="en-US" sz="2000" b="0" i="1" smtClean="0">
                              <a:latin typeface="Cambria Math" panose="02040503050406030204" pitchFamily="18" charset="0"/>
                            </a:rPr>
                            <m:t>0</m:t>
                          </m:r>
                        </m:sub>
                      </m:sSub>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𝑐𝑡</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0</m:t>
                              </m:r>
                            </m:sub>
                          </m:sSub>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𝑣</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𝑐</m:t>
                          </m:r>
                          <m:r>
                            <a:rPr lang="en-US" sz="2000" i="1">
                              <a:latin typeface="Cambria Math" panose="02040503050406030204" pitchFamily="18" charset="0"/>
                              <a:ea typeface="Cambria Math" panose="02040503050406030204" pitchFamily="18" charset="0"/>
                            </a:rPr>
                            <m:t>)</m:t>
                          </m:r>
                        </m:num>
                        <m:den>
                          <m:rad>
                            <m:radPr>
                              <m:degHide m:val="on"/>
                              <m:ctrlPr>
                                <a:rPr lang="en-US" sz="2000" i="1">
                                  <a:latin typeface="Cambria Math" panose="02040503050406030204" pitchFamily="18" charset="0"/>
                                  <a:ea typeface="Cambria Math" panose="02040503050406030204" pitchFamily="18" charset="0"/>
                                </a:rPr>
                              </m:ctrlPr>
                            </m:radPr>
                            <m:deg/>
                            <m:e>
                              <m:r>
                                <a:rPr lang="en-US" sz="2000" i="1">
                                  <a:latin typeface="Cambria Math" panose="02040503050406030204" pitchFamily="18" charset="0"/>
                                  <a:ea typeface="Cambria Math" panose="02040503050406030204" pitchFamily="18" charset="0"/>
                                </a:rPr>
                                <m:t>1−</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m:t>
                                  </m:r>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𝑣</m:t>
                                      </m:r>
                                    </m:num>
                                    <m:den>
                                      <m:r>
                                        <a:rPr lang="en-US" sz="2000" i="1">
                                          <a:latin typeface="Cambria Math" panose="02040503050406030204" pitchFamily="18" charset="0"/>
                                          <a:ea typeface="Cambria Math" panose="02040503050406030204" pitchFamily="18" charset="0"/>
                                        </a:rPr>
                                        <m:t>𝑐</m:t>
                                      </m:r>
                                    </m:den>
                                  </m:f>
                                  <m:r>
                                    <a:rPr lang="en-US" sz="2000" i="1">
                                      <a:latin typeface="Cambria Math" panose="02040503050406030204" pitchFamily="18" charset="0"/>
                                      <a:ea typeface="Cambria Math" panose="02040503050406030204" pitchFamily="18" charset="0"/>
                                    </a:rPr>
                                    <m:t>)</m:t>
                                  </m:r>
                                </m:e>
                                <m:sup>
                                  <m:r>
                                    <a:rPr lang="en-US" sz="2000" i="1">
                                      <a:latin typeface="Cambria Math" panose="02040503050406030204" pitchFamily="18" charset="0"/>
                                      <a:ea typeface="Cambria Math" panose="02040503050406030204" pitchFamily="18" charset="0"/>
                                    </a:rPr>
                                    <m:t>2</m:t>
                                  </m:r>
                                </m:sup>
                              </m:sSup>
                            </m:e>
                          </m:rad>
                        </m:den>
                      </m:f>
                    </m:oMath>
                    <m:oMath xmlns:m="http://schemas.openxmlformats.org/officeDocument/2006/math">
                      <m:r>
                        <a:rPr lang="en-US" sz="2000" b="0" i="1" smtClean="0">
                          <a:latin typeface="Cambria Math" panose="02040503050406030204" pitchFamily="18" charset="0"/>
                          <a:ea typeface="Cambria Math" panose="02040503050406030204" pitchFamily="18" charset="0"/>
                        </a:rPr>
                        <m:t> </m:t>
                      </m:r>
                    </m:oMath>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0</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𝑐𝑡</m:t>
                          </m:r>
                        </m:e>
                        <m:sub>
                          <m:r>
                            <a:rPr lang="en-US" sz="2000" b="0" i="1" smtClean="0">
                              <a:latin typeface="Cambria Math" panose="02040503050406030204" pitchFamily="18" charset="0"/>
                              <a:ea typeface="Cambria Math" panose="02040503050406030204" pitchFamily="18" charset="0"/>
                            </a:rPr>
                            <m:t>0</m:t>
                          </m:r>
                        </m:sub>
                      </m:sSub>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rad>
                            <m:radPr>
                              <m:degHide m:val="on"/>
                              <m:ctrlPr>
                                <a:rPr lang="en-US" sz="2000" b="0" i="1" smtClean="0">
                                  <a:latin typeface="Cambria Math" panose="02040503050406030204" pitchFamily="18" charset="0"/>
                                  <a:ea typeface="Cambria Math" panose="02040503050406030204" pitchFamily="18" charset="0"/>
                                </a:rPr>
                              </m:ctrlPr>
                            </m:radPr>
                            <m:deg/>
                            <m:e>
                              <m:r>
                                <a:rPr lang="en-US" sz="2000" b="0" i="1" smtClean="0">
                                  <a:latin typeface="Cambria Math" panose="02040503050406030204" pitchFamily="18" charset="0"/>
                                  <a:ea typeface="Cambria Math" panose="02040503050406030204" pitchFamily="18" charset="0"/>
                                </a:rPr>
                                <m:t>1−</m:t>
                              </m:r>
                              <m:sSup>
                                <m:sSupPr>
                                  <m:ctrlPr>
                                    <a:rPr lang="en-US" sz="2000" b="0" i="1" smtClean="0">
                                      <a:latin typeface="Cambria Math" panose="02040503050406030204" pitchFamily="18" charset="0"/>
                                      <a:ea typeface="Cambria Math" panose="02040503050406030204" pitchFamily="18" charset="0"/>
                                    </a:rPr>
                                  </m:ctrlPr>
                                </m:sSupPr>
                                <m:e>
                                  <m:d>
                                    <m:dPr>
                                      <m:ctrlPr>
                                        <a:rPr lang="en-US" sz="2000" i="1">
                                          <a:latin typeface="Cambria Math" panose="02040503050406030204" pitchFamily="18" charset="0"/>
                                          <a:ea typeface="Cambria Math" panose="02040503050406030204" pitchFamily="18" charset="0"/>
                                        </a:rPr>
                                      </m:ctrlPr>
                                    </m:dPr>
                                    <m:e>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𝑣</m:t>
                                          </m:r>
                                        </m:num>
                                        <m:den>
                                          <m:r>
                                            <a:rPr lang="en-US" sz="2000" b="0" i="1" smtClean="0">
                                              <a:latin typeface="Cambria Math" panose="02040503050406030204" pitchFamily="18" charset="0"/>
                                              <a:ea typeface="Cambria Math" panose="02040503050406030204" pitchFamily="18" charset="0"/>
                                            </a:rPr>
                                            <m:t>𝑐</m:t>
                                          </m:r>
                                        </m:den>
                                      </m:f>
                                    </m:e>
                                  </m:d>
                                </m:e>
                                <m:sup>
                                  <m:r>
                                    <a:rPr lang="en-US" sz="2000" b="0" i="1" smtClean="0">
                                      <a:latin typeface="Cambria Math" panose="02040503050406030204" pitchFamily="18" charset="0"/>
                                      <a:ea typeface="Cambria Math" panose="02040503050406030204" pitchFamily="18" charset="0"/>
                                    </a:rPr>
                                    <m:t>2</m:t>
                                  </m:r>
                                </m:sup>
                              </m:sSup>
                            </m:e>
                          </m:rad>
                        </m:num>
                        <m:den>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𝑣</m:t>
                              </m:r>
                            </m:num>
                            <m:den>
                              <m:r>
                                <a:rPr lang="en-US" sz="2000" i="1">
                                  <a:latin typeface="Cambria Math" panose="02040503050406030204" pitchFamily="18" charset="0"/>
                                  <a:ea typeface="Cambria Math" panose="02040503050406030204" pitchFamily="18" charset="0"/>
                                </a:rPr>
                                <m:t>𝑐</m:t>
                              </m:r>
                            </m:den>
                          </m:f>
                        </m:den>
                      </m:f>
                    </m:oMath>
                    <m:oMath xmlns:m="http://schemas.openxmlformats.org/officeDocument/2006/math">
                      <m:r>
                        <a:rPr lang="en-US" sz="2000" b="0" i="1" smtClean="0">
                          <a:latin typeface="Cambria Math" panose="02040503050406030204" pitchFamily="18" charset="0"/>
                          <a:ea typeface="Cambria" panose="02040503050406030204" pitchFamily="18" charset="0"/>
                          <a:cs typeface="Times New Roman" panose="02020603050405020304" pitchFamily="18" charset="0"/>
                        </a:rPr>
                        <m:t> </m:t>
                      </m:r>
                    </m:oMath>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i="1">
                              <a:latin typeface="Cambria Math" panose="02040503050406030204" pitchFamily="18" charset="0"/>
                              <a:ea typeface="Cambria Math" panose="02040503050406030204" pitchFamily="18" charset="0"/>
                            </a:rPr>
                            <m:t>0</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𝑐𝑡</m:t>
                          </m:r>
                        </m:e>
                        <m:sub>
                          <m:r>
                            <a:rPr lang="en-US" sz="2000" i="1">
                              <a:latin typeface="Cambria Math" panose="02040503050406030204" pitchFamily="18" charset="0"/>
                              <a:ea typeface="Cambria Math" panose="02040503050406030204" pitchFamily="18" charset="0"/>
                            </a:rPr>
                            <m:t>0</m:t>
                          </m:r>
                        </m:sub>
                      </m:sSub>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m:t>
                          </m:r>
                          <m:func>
                            <m:funcPr>
                              <m:ctrlPr>
                                <a:rPr lang="en-US" sz="2000" b="0" i="1" smtClean="0">
                                  <a:latin typeface="Cambria Math" panose="02040503050406030204" pitchFamily="18" charset="0"/>
                                  <a:ea typeface="Cambria Math" panose="02040503050406030204" pitchFamily="18" charset="0"/>
                                </a:rPr>
                              </m:ctrlPr>
                            </m:funcPr>
                            <m:fName>
                              <m:r>
                                <m:rPr>
                                  <m:sty m:val="p"/>
                                </m:rPr>
                                <a:rPr lang="en-US" sz="2000" b="0" i="0" smtClean="0">
                                  <a:latin typeface="Cambria Math" panose="02040503050406030204" pitchFamily="18" charset="0"/>
                                  <a:ea typeface="Cambria Math" panose="02040503050406030204" pitchFamily="18" charset="0"/>
                                </a:rPr>
                                <m:t>cos</m:t>
                              </m:r>
                            </m:fName>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𝛽</m:t>
                                  </m:r>
                                </m:e>
                              </m:d>
                            </m:e>
                          </m:func>
                        </m:num>
                        <m:den>
                          <m:func>
                            <m:funcPr>
                              <m:ctrlPr>
                                <a:rPr lang="en-US" sz="2000" b="0" i="1" smtClean="0">
                                  <a:latin typeface="Cambria Math" panose="02040503050406030204" pitchFamily="18" charset="0"/>
                                  <a:ea typeface="Cambria Math" panose="02040503050406030204" pitchFamily="18" charset="0"/>
                                </a:rPr>
                              </m:ctrlPr>
                            </m:funcPr>
                            <m:fName>
                              <m:r>
                                <m:rPr>
                                  <m:sty m:val="p"/>
                                </m:rPr>
                                <a:rPr lang="en-US" sz="2000" b="0" i="0" smtClean="0">
                                  <a:latin typeface="Cambria Math" panose="02040503050406030204" pitchFamily="18" charset="0"/>
                                  <a:ea typeface="Cambria Math" panose="02040503050406030204" pitchFamily="18" charset="0"/>
                                </a:rPr>
                                <m:t>sin</m:t>
                              </m:r>
                            </m:fName>
                            <m:e>
                              <m:d>
                                <m:dPr>
                                  <m:ctrlPr>
                                    <a:rPr lang="en-US" sz="2000" b="0" i="1" smtClean="0">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𝛽</m:t>
                                  </m:r>
                                </m:e>
                              </m:d>
                            </m:e>
                          </m:func>
                        </m:den>
                      </m:f>
                    </m:oMath>
                  </m:oMathPara>
                </a14:m>
                <a:endParaRPr lang="en-US" sz="2000" dirty="0">
                  <a:latin typeface="Cambria" panose="02040503050406030204" pitchFamily="18" charset="0"/>
                  <a:ea typeface="Cambria" panose="02040503050406030204" pitchFamily="18" charset="0"/>
                  <a:cs typeface="Times New Roman" panose="02020603050405020304" pitchFamily="18" charset="0"/>
                </a:endParaRPr>
              </a:p>
              <a:p>
                <a:pPr marL="0" indent="0">
                  <a:lnSpc>
                    <a:spcPct val="120000"/>
                  </a:lnSpc>
                  <a:spcAft>
                    <a:spcPts val="1200"/>
                  </a:spcAft>
                  <a:buNone/>
                </a:pPr>
                <a:endParaRPr lang="en-US" sz="2000" i="1"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4">
                <a:extLst>
                  <a:ext uri="{FF2B5EF4-FFF2-40B4-BE49-F238E27FC236}">
                    <a16:creationId xmlns:a16="http://schemas.microsoft.com/office/drawing/2014/main" id="{1BC91EBD-6C9A-E08F-53AF-205C9BB96144}"/>
                  </a:ext>
                </a:extLst>
              </p:cNvPr>
              <p:cNvSpPr txBox="1">
                <a:spLocks noRot="1" noChangeAspect="1" noMove="1" noResize="1" noEditPoints="1" noAdjustHandles="1" noChangeArrowheads="1" noChangeShapeType="1" noTextEdit="1"/>
              </p:cNvSpPr>
              <p:nvPr/>
            </p:nvSpPr>
            <p:spPr>
              <a:xfrm>
                <a:off x="430548" y="1120633"/>
                <a:ext cx="5458134" cy="4973008"/>
              </a:xfrm>
              <a:prstGeom prst="rect">
                <a:avLst/>
              </a:prstGeom>
              <a:blipFill>
                <a:blip r:embed="rId3"/>
                <a:stretch>
                  <a:fillRect l="-1006" t="-1348"/>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C1ED9905-53A6-F722-BDD2-C10288276510}"/>
              </a:ext>
            </a:extLst>
          </p:cNvPr>
          <p:cNvGrpSpPr/>
          <p:nvPr/>
        </p:nvGrpSpPr>
        <p:grpSpPr>
          <a:xfrm>
            <a:off x="6050220" y="1722258"/>
            <a:ext cx="2409048" cy="3413484"/>
            <a:chOff x="3730220" y="1702736"/>
            <a:chExt cx="2409048" cy="3413484"/>
          </a:xfrm>
        </p:grpSpPr>
        <p:sp>
          <p:nvSpPr>
            <p:cNvPr id="14" name="TextBox 13">
              <a:extLst>
                <a:ext uri="{FF2B5EF4-FFF2-40B4-BE49-F238E27FC236}">
                  <a16:creationId xmlns:a16="http://schemas.microsoft.com/office/drawing/2014/main" id="{440A56E6-C726-44E9-2D11-0AD88DCF9586}"/>
                </a:ext>
              </a:extLst>
            </p:cNvPr>
            <p:cNvSpPr txBox="1"/>
            <p:nvPr/>
          </p:nvSpPr>
          <p:spPr>
            <a:xfrm>
              <a:off x="4707332" y="2785197"/>
              <a:ext cx="759166"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51D54647-7E74-655B-D49B-B0FB8603E0FE}"/>
                </a:ext>
              </a:extLst>
            </p:cNvPr>
            <p:cNvCxnSpPr/>
            <p:nvPr/>
          </p:nvCxnSpPr>
          <p:spPr>
            <a:xfrm>
              <a:off x="4572000" y="2208361"/>
              <a:ext cx="0" cy="27432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FE8A21-D830-4D40-D46D-6720FABB0CC9}"/>
                </a:ext>
              </a:extLst>
            </p:cNvPr>
            <p:cNvCxnSpPr>
              <a:cxnSpLocks/>
            </p:cNvCxnSpPr>
            <p:nvPr/>
          </p:nvCxnSpPr>
          <p:spPr>
            <a:xfrm rot="16200000">
              <a:off x="5029201" y="4485721"/>
              <a:ext cx="0" cy="914400"/>
            </a:xfrm>
            <a:prstGeom prst="line">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4048C1-15C1-1EC3-FA35-469B7836B21A}"/>
                </a:ext>
              </a:extLst>
            </p:cNvPr>
            <p:cNvSpPr txBox="1"/>
            <p:nvPr/>
          </p:nvSpPr>
          <p:spPr>
            <a:xfrm>
              <a:off x="5475041" y="4746888"/>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x</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B8B4BA4-39E6-FCA2-E7CD-61FE50EB0025}"/>
                </a:ext>
              </a:extLst>
            </p:cNvPr>
            <p:cNvSpPr txBox="1"/>
            <p:nvPr/>
          </p:nvSpPr>
          <p:spPr>
            <a:xfrm>
              <a:off x="3730220" y="2952248"/>
              <a:ext cx="664227"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DBFDC8A-311B-5A1A-3933-A5A7C5109EB0}"/>
                </a:ext>
              </a:extLst>
            </p:cNvPr>
            <p:cNvSpPr txBox="1"/>
            <p:nvPr/>
          </p:nvSpPr>
          <p:spPr>
            <a:xfrm>
              <a:off x="4396751" y="1702736"/>
              <a:ext cx="664227" cy="369332"/>
            </a:xfrm>
            <a:prstGeom prst="rect">
              <a:avLst/>
            </a:prstGeom>
            <a:noFill/>
          </p:spPr>
          <p:txBody>
            <a:bodyPr wrap="square" rtlCol="0">
              <a:spAutoFit/>
            </a:bodyPr>
            <a:lstStyle/>
            <a:p>
              <a:r>
                <a:rPr lang="en-US" dirty="0">
                  <a:solidFill>
                    <a:schemeClr val="accent1"/>
                  </a:solidFill>
                  <a:latin typeface="Times New Roman" panose="02020603050405020304" pitchFamily="18" charset="0"/>
                  <a:cs typeface="Times New Roman" panose="02020603050405020304" pitchFamily="18" charset="0"/>
                </a:rPr>
                <a:t>c</a:t>
              </a:r>
              <a:r>
                <a:rPr lang="en-US" b="1" dirty="0">
                  <a:solidFill>
                    <a:schemeClr val="accent1"/>
                  </a:solidFill>
                  <a:latin typeface="Times New Roman" panose="02020603050405020304" pitchFamily="18" charset="0"/>
                  <a:cs typeface="Times New Roman" panose="02020603050405020304" pitchFamily="18" charset="0"/>
                </a:rPr>
                <a:t>t</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4E5235F2-7562-EF66-C5CB-F978359C6FD0}"/>
              </a:ext>
            </a:extLst>
          </p:cNvPr>
          <p:cNvSpPr txBox="1"/>
          <p:nvPr/>
        </p:nvSpPr>
        <p:spPr>
          <a:xfrm rot="16200000">
            <a:off x="6450355" y="2415626"/>
            <a:ext cx="112825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 Timeline</a:t>
            </a:r>
          </a:p>
        </p:txBody>
      </p:sp>
      <p:sp>
        <p:nvSpPr>
          <p:cNvPr id="11" name="TextBox 10">
            <a:extLst>
              <a:ext uri="{FF2B5EF4-FFF2-40B4-BE49-F238E27FC236}">
                <a16:creationId xmlns:a16="http://schemas.microsoft.com/office/drawing/2014/main" id="{4F9E8A43-BF43-797E-07DA-A2712255A103}"/>
              </a:ext>
            </a:extLst>
          </p:cNvPr>
          <p:cNvSpPr txBox="1"/>
          <p:nvPr/>
        </p:nvSpPr>
        <p:spPr>
          <a:xfrm rot="18000000">
            <a:off x="7625845" y="2837913"/>
            <a:ext cx="1106141"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0</a:t>
            </a:r>
            <a:r>
              <a:rPr lang="en-US" sz="1200" dirty="0">
                <a:latin typeface="Times New Roman" panose="02020603050405020304" pitchFamily="18" charset="0"/>
                <a:cs typeface="Times New Roman" panose="02020603050405020304" pitchFamily="18" charset="0"/>
              </a:rPr>
              <a:t> timeline</a:t>
            </a:r>
          </a:p>
        </p:txBody>
      </p:sp>
      <p:sp>
        <p:nvSpPr>
          <p:cNvPr id="13" name="TextBox 12">
            <a:extLst>
              <a:ext uri="{FF2B5EF4-FFF2-40B4-BE49-F238E27FC236}">
                <a16:creationId xmlns:a16="http://schemas.microsoft.com/office/drawing/2014/main" id="{9C0D87D7-423D-270E-2879-6FC669A8D633}"/>
              </a:ext>
            </a:extLst>
          </p:cNvPr>
          <p:cNvSpPr txBox="1"/>
          <p:nvPr/>
        </p:nvSpPr>
        <p:spPr>
          <a:xfrm rot="1007262">
            <a:off x="6988873" y="3911782"/>
            <a:ext cx="572144" cy="369332"/>
          </a:xfrm>
          <a:prstGeom prst="rect">
            <a:avLst/>
          </a:prstGeom>
          <a:noFill/>
        </p:spPr>
        <p:txBody>
          <a:bodyPr wrap="square" rtlCol="0">
            <a:spAutoFit/>
          </a:bodyPr>
          <a:lstStyle/>
          <a:p>
            <a:r>
              <a:rPr lang="el-GR" i="1" dirty="0">
                <a:latin typeface="Times New Roman" panose="02020603050405020304" pitchFamily="18" charset="0"/>
                <a:cs typeface="Times New Roman" panose="02020603050405020304" pitchFamily="18" charset="0"/>
              </a:rPr>
              <a:t>β</a:t>
            </a:r>
            <a:endParaRPr lang="en-US" i="1" dirty="0">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CE42F582-87F1-13AD-7B1F-CD5D7CDF3515}"/>
              </a:ext>
            </a:extLst>
          </p:cNvPr>
          <p:cNvCxnSpPr>
            <a:cxnSpLocks/>
          </p:cNvCxnSpPr>
          <p:nvPr/>
        </p:nvCxnSpPr>
        <p:spPr>
          <a:xfrm rot="18000000">
            <a:off x="7268042" y="4762500"/>
            <a:ext cx="0" cy="91440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828013D-901C-D422-E609-35D9F6A18DB9}"/>
              </a:ext>
            </a:extLst>
          </p:cNvPr>
          <p:cNvSpPr txBox="1"/>
          <p:nvPr/>
        </p:nvSpPr>
        <p:spPr>
          <a:xfrm rot="1800000">
            <a:off x="7589620" y="5389783"/>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x</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24137EE-E2BD-84E4-EA65-014F61337BC0}"/>
              </a:ext>
            </a:extLst>
          </p:cNvPr>
          <p:cNvSpPr txBox="1"/>
          <p:nvPr/>
        </p:nvSpPr>
        <p:spPr>
          <a:xfrm rot="1800000">
            <a:off x="8157635" y="2319603"/>
            <a:ext cx="664227"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c</a:t>
            </a:r>
            <a:r>
              <a:rPr lang="en-US" b="1" dirty="0">
                <a:solidFill>
                  <a:srgbClr val="FF0000"/>
                </a:solidFill>
                <a:latin typeface="Times New Roman" panose="02020603050405020304" pitchFamily="18" charset="0"/>
                <a:cs typeface="Times New Roman" panose="02020603050405020304" pitchFamily="18" charset="0"/>
              </a:rPr>
              <a:t>t</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29DE86F-456D-0234-A653-43A21D0F87AA}"/>
              </a:ext>
            </a:extLst>
          </p:cNvPr>
          <p:cNvSpPr txBox="1"/>
          <p:nvPr/>
        </p:nvSpPr>
        <p:spPr>
          <a:xfrm>
            <a:off x="6919783" y="5178113"/>
            <a:ext cx="4968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O’</a:t>
            </a:r>
          </a:p>
        </p:txBody>
      </p:sp>
      <p:sp>
        <p:nvSpPr>
          <p:cNvPr id="28" name="Freeform: Shape 27">
            <a:extLst>
              <a:ext uri="{FF2B5EF4-FFF2-40B4-BE49-F238E27FC236}">
                <a16:creationId xmlns:a16="http://schemas.microsoft.com/office/drawing/2014/main" id="{E7D0DA98-93B7-2750-30B4-C73C116C6445}"/>
              </a:ext>
            </a:extLst>
          </p:cNvPr>
          <p:cNvSpPr/>
          <p:nvPr/>
        </p:nvSpPr>
        <p:spPr>
          <a:xfrm rot="171112">
            <a:off x="6898683" y="4239239"/>
            <a:ext cx="345334" cy="91784"/>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Slide Number Placeholder 14">
            <a:extLst>
              <a:ext uri="{FF2B5EF4-FFF2-40B4-BE49-F238E27FC236}">
                <a16:creationId xmlns:a16="http://schemas.microsoft.com/office/drawing/2014/main" id="{D612EC94-AF73-CEFD-31EB-600532FAF2D9}"/>
              </a:ext>
            </a:extLst>
          </p:cNvPr>
          <p:cNvSpPr>
            <a:spLocks noGrp="1"/>
          </p:cNvSpPr>
          <p:nvPr>
            <p:ph type="sldNum" sz="quarter" idx="12"/>
          </p:nvPr>
        </p:nvSpPr>
        <p:spPr>
          <a:xfrm>
            <a:off x="6457950" y="6356351"/>
            <a:ext cx="2057400" cy="365125"/>
          </a:xfrm>
        </p:spPr>
        <p:txBody>
          <a:bodyPr/>
          <a:lstStyle/>
          <a:p>
            <a:fld id="{148C923D-C71C-435D-9174-1991698F01A9}" type="slidenum">
              <a:rPr lang="en-US" smtClean="0"/>
              <a:t>9</a:t>
            </a:fld>
            <a:endParaRPr lang="en-US"/>
          </a:p>
        </p:txBody>
      </p:sp>
      <p:sp>
        <p:nvSpPr>
          <p:cNvPr id="30" name="TextBox 29">
            <a:extLst>
              <a:ext uri="{FF2B5EF4-FFF2-40B4-BE49-F238E27FC236}">
                <a16:creationId xmlns:a16="http://schemas.microsoft.com/office/drawing/2014/main" id="{A45F14C2-4965-655E-FF69-A476D9D44908}"/>
              </a:ext>
            </a:extLst>
          </p:cNvPr>
          <p:cNvSpPr txBox="1"/>
          <p:nvPr/>
        </p:nvSpPr>
        <p:spPr>
          <a:xfrm rot="1800000">
            <a:off x="6682370" y="5119666"/>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S</a:t>
            </a:r>
            <a:r>
              <a:rPr lang="en-US" b="1" baseline="-25000" dirty="0">
                <a:solidFill>
                  <a:srgbClr val="FF0000"/>
                </a:solidFill>
                <a:latin typeface="Times New Roman" panose="02020603050405020304" pitchFamily="18" charset="0"/>
                <a:cs typeface="Times New Roman" panose="02020603050405020304" pitchFamily="18" charset="0"/>
              </a:rPr>
              <a:t>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7A8B0669-F095-FED6-C695-B16D95A24B10}"/>
              </a:ext>
            </a:extLst>
          </p:cNvPr>
          <p:cNvSpPr txBox="1"/>
          <p:nvPr/>
        </p:nvSpPr>
        <p:spPr>
          <a:xfrm>
            <a:off x="6453664" y="4605384"/>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S</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93732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44442</TotalTime>
  <Words>2543</Words>
  <Application>Microsoft Office PowerPoint</Application>
  <PresentationFormat>On-screen Show (4:3)</PresentationFormat>
  <Paragraphs>493</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Cambria</vt:lpstr>
      <vt:lpstr>Cambria Math</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McIntyre</dc:creator>
  <cp:lastModifiedBy>Lewis McIntyre</cp:lastModifiedBy>
  <cp:revision>12</cp:revision>
  <cp:lastPrinted>2023-07-12T23:33:33Z</cp:lastPrinted>
  <dcterms:created xsi:type="dcterms:W3CDTF">2020-11-09T21:24:43Z</dcterms:created>
  <dcterms:modified xsi:type="dcterms:W3CDTF">2024-03-15T12:25:37Z</dcterms:modified>
</cp:coreProperties>
</file>