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8"/>
  </p:notesMasterIdLst>
  <p:handoutMasterIdLst>
    <p:handoutMasterId r:id="rId29"/>
  </p:handoutMasterIdLst>
  <p:sldIdLst>
    <p:sldId id="357" r:id="rId2"/>
    <p:sldId id="427" r:id="rId3"/>
    <p:sldId id="399" r:id="rId4"/>
    <p:sldId id="474" r:id="rId5"/>
    <p:sldId id="430" r:id="rId6"/>
    <p:sldId id="459" r:id="rId7"/>
    <p:sldId id="417" r:id="rId8"/>
    <p:sldId id="424" r:id="rId9"/>
    <p:sldId id="437" r:id="rId10"/>
    <p:sldId id="471" r:id="rId11"/>
    <p:sldId id="382" r:id="rId12"/>
    <p:sldId id="472" r:id="rId13"/>
    <p:sldId id="447" r:id="rId14"/>
    <p:sldId id="420" r:id="rId15"/>
    <p:sldId id="374" r:id="rId16"/>
    <p:sldId id="467" r:id="rId17"/>
    <p:sldId id="361" r:id="rId18"/>
    <p:sldId id="428" r:id="rId19"/>
    <p:sldId id="455" r:id="rId20"/>
    <p:sldId id="429" r:id="rId21"/>
    <p:sldId id="454" r:id="rId22"/>
    <p:sldId id="442" r:id="rId23"/>
    <p:sldId id="269" r:id="rId24"/>
    <p:sldId id="458" r:id="rId25"/>
    <p:sldId id="435" r:id="rId26"/>
    <p:sldId id="470"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95"/>
    <p:restoredTop sz="95803"/>
  </p:normalViewPr>
  <p:slideViewPr>
    <p:cSldViewPr snapToGrid="0">
      <p:cViewPr varScale="1">
        <p:scale>
          <a:sx n="107" d="100"/>
          <a:sy n="107" d="100"/>
        </p:scale>
        <p:origin x="168" y="1464"/>
      </p:cViewPr>
      <p:guideLst>
        <p:guide orient="horz" pos="1620"/>
        <p:guide pos="2880"/>
      </p:guideLst>
    </p:cSldViewPr>
  </p:slideViewPr>
  <p:outlineViewPr>
    <p:cViewPr>
      <p:scale>
        <a:sx n="33" d="100"/>
        <a:sy n="33" d="100"/>
      </p:scale>
      <p:origin x="0" y="-768"/>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AA2901-9885-6E43-A441-EE880F3D31BB}"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9771667D-3474-424F-BECD-81364AC39A49}">
      <dgm:prSet phldrT="[Text]" custT="1"/>
      <dgm:spPr>
        <a:solidFill>
          <a:schemeClr val="accent1">
            <a:lumMod val="20000"/>
            <a:lumOff val="80000"/>
          </a:schemeClr>
        </a:solidFill>
      </dgm:spPr>
      <dgm:t>
        <a:bodyPr/>
        <a:lstStyle/>
        <a:p>
          <a:r>
            <a:rPr lang="en-US" sz="2200" b="1" dirty="0">
              <a:solidFill>
                <a:schemeClr val="accent4">
                  <a:lumMod val="50000"/>
                </a:schemeClr>
              </a:solidFill>
              <a:latin typeface="+mj-lt"/>
              <a:cs typeface="Aharoni" panose="020F0502020204030204" pitchFamily="34" charset="0"/>
            </a:rPr>
            <a:t>Methodology</a:t>
          </a:r>
        </a:p>
      </dgm:t>
    </dgm:pt>
    <dgm:pt modelId="{FD55DD62-1557-6644-8B88-27F9D844A652}" type="parTrans" cxnId="{DAAD6E68-6C0B-8D42-A4E9-19C9DABA0256}">
      <dgm:prSet/>
      <dgm:spPr/>
      <dgm:t>
        <a:bodyPr/>
        <a:lstStyle/>
        <a:p>
          <a:endParaRPr lang="en-US"/>
        </a:p>
      </dgm:t>
    </dgm:pt>
    <dgm:pt modelId="{446C7C45-68A3-6F42-A23A-DF30F0003698}" type="sibTrans" cxnId="{DAAD6E68-6C0B-8D42-A4E9-19C9DABA0256}">
      <dgm:prSet/>
      <dgm:spPr/>
      <dgm:t>
        <a:bodyPr/>
        <a:lstStyle/>
        <a:p>
          <a:endParaRPr lang="en-US"/>
        </a:p>
      </dgm:t>
    </dgm:pt>
    <dgm:pt modelId="{DE8068CD-7879-4143-B7A6-4486D14D2D67}">
      <dgm:prSet phldrT="[Text]" custT="1"/>
      <dgm:spPr>
        <a:solidFill>
          <a:schemeClr val="accent1">
            <a:lumMod val="20000"/>
            <a:lumOff val="80000"/>
          </a:schemeClr>
        </a:solidFill>
      </dgm:spPr>
      <dgm:t>
        <a:bodyPr/>
        <a:lstStyle/>
        <a:p>
          <a:r>
            <a:rPr lang="en-US" sz="2000" b="1" dirty="0">
              <a:solidFill>
                <a:schemeClr val="accent4">
                  <a:lumMod val="50000"/>
                </a:schemeClr>
              </a:solidFill>
              <a:latin typeface="+mj-lt"/>
            </a:rPr>
            <a:t>Research Design:</a:t>
          </a:r>
        </a:p>
        <a:p>
          <a:r>
            <a:rPr lang="en-US" sz="1800" b="0" dirty="0">
              <a:solidFill>
                <a:schemeClr val="tx1"/>
              </a:solidFill>
              <a:latin typeface="+mj-lt"/>
            </a:rPr>
            <a:t>Qualitative, Single Case Study</a:t>
          </a:r>
        </a:p>
      </dgm:t>
    </dgm:pt>
    <dgm:pt modelId="{4C8FF7FA-592F-3A4A-AD8F-E10AD9AAFE63}" type="parTrans" cxnId="{3504A0E0-6C7A-354E-B076-F32E40F21CAB}">
      <dgm:prSet/>
      <dgm:spPr/>
      <dgm:t>
        <a:bodyPr/>
        <a:lstStyle/>
        <a:p>
          <a:endParaRPr lang="en-US"/>
        </a:p>
      </dgm:t>
    </dgm:pt>
    <dgm:pt modelId="{6906E345-C44D-D648-8898-DA8035BAF36D}" type="sibTrans" cxnId="{3504A0E0-6C7A-354E-B076-F32E40F21CAB}">
      <dgm:prSet/>
      <dgm:spPr/>
      <dgm:t>
        <a:bodyPr/>
        <a:lstStyle/>
        <a:p>
          <a:endParaRPr lang="en-US"/>
        </a:p>
      </dgm:t>
    </dgm:pt>
    <dgm:pt modelId="{6CFD4ED0-86D6-144C-BF2F-A211BD0BF8FD}">
      <dgm:prSet phldrT="[Text]" custT="1"/>
      <dgm:spPr>
        <a:solidFill>
          <a:schemeClr val="accent1">
            <a:lumMod val="20000"/>
            <a:lumOff val="80000"/>
          </a:schemeClr>
        </a:solidFill>
      </dgm:spPr>
      <dgm:t>
        <a:bodyPr/>
        <a:lstStyle/>
        <a:p>
          <a:pPr algn="ctr"/>
          <a:r>
            <a:rPr lang="en-US" sz="2000" b="1" dirty="0">
              <a:solidFill>
                <a:schemeClr val="accent4">
                  <a:lumMod val="50000"/>
                </a:schemeClr>
              </a:solidFill>
              <a:latin typeface="+mj-lt"/>
            </a:rPr>
            <a:t>Study Context:</a:t>
          </a:r>
        </a:p>
        <a:p>
          <a:pPr algn="ctr"/>
          <a:r>
            <a:rPr lang="en-US" sz="1800" b="0" dirty="0">
              <a:solidFill>
                <a:schemeClr val="tx1"/>
              </a:solidFill>
            </a:rPr>
            <a:t>undergraduate non-traditional physics lab</a:t>
          </a:r>
          <a:endParaRPr lang="en-US" sz="1800" b="0" dirty="0">
            <a:solidFill>
              <a:schemeClr val="tx1"/>
            </a:solidFill>
            <a:latin typeface="Times New Roman" panose="02020603050405020304" pitchFamily="18" charset="0"/>
          </a:endParaRPr>
        </a:p>
      </dgm:t>
    </dgm:pt>
    <dgm:pt modelId="{E345C982-6623-B240-BDC8-063FC7FA55A7}" type="parTrans" cxnId="{04AA5033-74A8-3D40-9947-4C83D359F595}">
      <dgm:prSet/>
      <dgm:spPr/>
      <dgm:t>
        <a:bodyPr/>
        <a:lstStyle/>
        <a:p>
          <a:endParaRPr lang="en-US"/>
        </a:p>
      </dgm:t>
    </dgm:pt>
    <dgm:pt modelId="{8CC934C0-DFBD-1A41-A1D5-B4B65713FD1E}" type="sibTrans" cxnId="{04AA5033-74A8-3D40-9947-4C83D359F595}">
      <dgm:prSet/>
      <dgm:spPr/>
      <dgm:t>
        <a:bodyPr/>
        <a:lstStyle/>
        <a:p>
          <a:endParaRPr lang="en-US"/>
        </a:p>
      </dgm:t>
    </dgm:pt>
    <dgm:pt modelId="{94EA22B4-49CB-D54C-B99D-8B5960E053F6}">
      <dgm:prSet phldrT="[Text]" custT="1"/>
      <dgm:spPr>
        <a:solidFill>
          <a:schemeClr val="accent1">
            <a:lumMod val="20000"/>
            <a:lumOff val="80000"/>
          </a:schemeClr>
        </a:solidFill>
      </dgm:spPr>
      <dgm:t>
        <a:bodyPr/>
        <a:lstStyle/>
        <a:p>
          <a:pPr algn="ctr"/>
          <a:r>
            <a:rPr lang="en-US" sz="2000" b="1" dirty="0">
              <a:solidFill>
                <a:schemeClr val="accent4">
                  <a:lumMod val="50000"/>
                </a:schemeClr>
              </a:solidFill>
              <a:latin typeface="+mj-lt"/>
            </a:rPr>
            <a:t>Participants: </a:t>
          </a:r>
        </a:p>
        <a:p>
          <a:pPr algn="l"/>
          <a:r>
            <a:rPr lang="en-US" sz="1800" b="0" dirty="0">
              <a:solidFill>
                <a:schemeClr val="tx1"/>
              </a:solidFill>
            </a:rPr>
            <a:t>Seven participants split in three groups: (Zainab) the Black Woman member of all groups</a:t>
          </a:r>
        </a:p>
      </dgm:t>
    </dgm:pt>
    <dgm:pt modelId="{27BB34B2-9FF1-8345-8AAD-D930D1035558}" type="parTrans" cxnId="{5E6667CB-5480-EB44-98F1-32FB0699C998}">
      <dgm:prSet/>
      <dgm:spPr/>
      <dgm:t>
        <a:bodyPr/>
        <a:lstStyle/>
        <a:p>
          <a:endParaRPr lang="en-US"/>
        </a:p>
      </dgm:t>
    </dgm:pt>
    <dgm:pt modelId="{474B1FD5-1666-BE4D-8282-1C513791BADE}" type="sibTrans" cxnId="{5E6667CB-5480-EB44-98F1-32FB0699C998}">
      <dgm:prSet/>
      <dgm:spPr/>
      <dgm:t>
        <a:bodyPr/>
        <a:lstStyle/>
        <a:p>
          <a:endParaRPr lang="en-US"/>
        </a:p>
      </dgm:t>
    </dgm:pt>
    <dgm:pt modelId="{61F0C7D3-A32C-0F41-B271-5294F67F9E4A}" type="pres">
      <dgm:prSet presAssocID="{62AA2901-9885-6E43-A441-EE880F3D31BB}" presName="Name0" presStyleCnt="0">
        <dgm:presLayoutVars>
          <dgm:chMax val="1"/>
          <dgm:chPref val="1"/>
          <dgm:dir/>
          <dgm:animOne val="branch"/>
          <dgm:animLvl val="lvl"/>
        </dgm:presLayoutVars>
      </dgm:prSet>
      <dgm:spPr/>
    </dgm:pt>
    <dgm:pt modelId="{4262FC92-9D0A-EF42-8A3D-FA27A7BC292C}" type="pres">
      <dgm:prSet presAssocID="{9771667D-3474-424F-BECD-81364AC39A49}" presName="singleCycle" presStyleCnt="0"/>
      <dgm:spPr/>
    </dgm:pt>
    <dgm:pt modelId="{6D0BF189-17B5-3742-9D75-0A5A27F13EE4}" type="pres">
      <dgm:prSet presAssocID="{9771667D-3474-424F-BECD-81364AC39A49}" presName="singleCenter" presStyleLbl="node1" presStyleIdx="0" presStyleCnt="4" custScaleX="162500" custLinFactNeighborX="634" custLinFactNeighborY="-9422">
        <dgm:presLayoutVars>
          <dgm:chMax val="7"/>
          <dgm:chPref val="7"/>
        </dgm:presLayoutVars>
      </dgm:prSet>
      <dgm:spPr/>
    </dgm:pt>
    <dgm:pt modelId="{A5977754-293F-604B-995A-F58ED66E6A8E}" type="pres">
      <dgm:prSet presAssocID="{4C8FF7FA-592F-3A4A-AD8F-E10AD9AAFE63}" presName="Name56" presStyleLbl="parChTrans1D2" presStyleIdx="0" presStyleCnt="3"/>
      <dgm:spPr/>
    </dgm:pt>
    <dgm:pt modelId="{CF3C501E-E872-4D40-A6FD-630ECA0B6179}" type="pres">
      <dgm:prSet presAssocID="{DE8068CD-7879-4143-B7A6-4486D14D2D67}" presName="text0" presStyleLbl="node1" presStyleIdx="1" presStyleCnt="4" custScaleX="485075">
        <dgm:presLayoutVars>
          <dgm:bulletEnabled val="1"/>
        </dgm:presLayoutVars>
      </dgm:prSet>
      <dgm:spPr/>
    </dgm:pt>
    <dgm:pt modelId="{1975004B-8C24-3249-BD26-0B62D06BDD41}" type="pres">
      <dgm:prSet presAssocID="{E345C982-6623-B240-BDC8-063FC7FA55A7}" presName="Name56" presStyleLbl="parChTrans1D2" presStyleIdx="1" presStyleCnt="3"/>
      <dgm:spPr/>
    </dgm:pt>
    <dgm:pt modelId="{E33E8B86-1E50-9549-83BB-CA0DD334E9FB}" type="pres">
      <dgm:prSet presAssocID="{6CFD4ED0-86D6-144C-BF2F-A211BD0BF8FD}" presName="text0" presStyleLbl="node1" presStyleIdx="2" presStyleCnt="4" custScaleX="330414" custScaleY="129785" custRadScaleRad="106745" custRadScaleInc="5370">
        <dgm:presLayoutVars>
          <dgm:bulletEnabled val="1"/>
        </dgm:presLayoutVars>
      </dgm:prSet>
      <dgm:spPr/>
    </dgm:pt>
    <dgm:pt modelId="{E07AEF9C-528C-C64F-A0ED-5DF7EC87C204}" type="pres">
      <dgm:prSet presAssocID="{27BB34B2-9FF1-8345-8AAD-D930D1035558}" presName="Name56" presStyleLbl="parChTrans1D2" presStyleIdx="2" presStyleCnt="3"/>
      <dgm:spPr/>
    </dgm:pt>
    <dgm:pt modelId="{F9E2A34B-C9CD-7A41-9B59-E1FB89F866C2}" type="pres">
      <dgm:prSet presAssocID="{94EA22B4-49CB-D54C-B99D-8B5960E053F6}" presName="text0" presStyleLbl="node1" presStyleIdx="3" presStyleCnt="4" custScaleX="409201" custScaleY="119331" custRadScaleRad="103627" custRadScaleInc="-7265">
        <dgm:presLayoutVars>
          <dgm:bulletEnabled val="1"/>
        </dgm:presLayoutVars>
      </dgm:prSet>
      <dgm:spPr/>
    </dgm:pt>
  </dgm:ptLst>
  <dgm:cxnLst>
    <dgm:cxn modelId="{1EF79625-5251-2344-A3CB-09739C3EDDF9}" type="presOf" srcId="{9771667D-3474-424F-BECD-81364AC39A49}" destId="{6D0BF189-17B5-3742-9D75-0A5A27F13EE4}" srcOrd="0" destOrd="0" presId="urn:microsoft.com/office/officeart/2008/layout/RadialCluster"/>
    <dgm:cxn modelId="{94D42628-CB97-CD44-B8A9-267D880A43BA}" type="presOf" srcId="{94EA22B4-49CB-D54C-B99D-8B5960E053F6}" destId="{F9E2A34B-C9CD-7A41-9B59-E1FB89F866C2}" srcOrd="0" destOrd="0" presId="urn:microsoft.com/office/officeart/2008/layout/RadialCluster"/>
    <dgm:cxn modelId="{04AA5033-74A8-3D40-9947-4C83D359F595}" srcId="{9771667D-3474-424F-BECD-81364AC39A49}" destId="{6CFD4ED0-86D6-144C-BF2F-A211BD0BF8FD}" srcOrd="1" destOrd="0" parTransId="{E345C982-6623-B240-BDC8-063FC7FA55A7}" sibTransId="{8CC934C0-DFBD-1A41-A1D5-B4B65713FD1E}"/>
    <dgm:cxn modelId="{20E0CA36-00F4-7A44-A28B-E08B9114BF1F}" type="presOf" srcId="{6CFD4ED0-86D6-144C-BF2F-A211BD0BF8FD}" destId="{E33E8B86-1E50-9549-83BB-CA0DD334E9FB}" srcOrd="0" destOrd="0" presId="urn:microsoft.com/office/officeart/2008/layout/RadialCluster"/>
    <dgm:cxn modelId="{5D206B51-EFBC-BA45-A427-B20C05245DBB}" type="presOf" srcId="{27BB34B2-9FF1-8345-8AAD-D930D1035558}" destId="{E07AEF9C-528C-C64F-A0ED-5DF7EC87C204}" srcOrd="0" destOrd="0" presId="urn:microsoft.com/office/officeart/2008/layout/RadialCluster"/>
    <dgm:cxn modelId="{6939EB51-F99E-CC4E-B81F-2CF09108C3B6}" type="presOf" srcId="{DE8068CD-7879-4143-B7A6-4486D14D2D67}" destId="{CF3C501E-E872-4D40-A6FD-630ECA0B6179}" srcOrd="0" destOrd="0" presId="urn:microsoft.com/office/officeart/2008/layout/RadialCluster"/>
    <dgm:cxn modelId="{DAAD6E68-6C0B-8D42-A4E9-19C9DABA0256}" srcId="{62AA2901-9885-6E43-A441-EE880F3D31BB}" destId="{9771667D-3474-424F-BECD-81364AC39A49}" srcOrd="0" destOrd="0" parTransId="{FD55DD62-1557-6644-8B88-27F9D844A652}" sibTransId="{446C7C45-68A3-6F42-A23A-DF30F0003698}"/>
    <dgm:cxn modelId="{5C4B2D88-333C-E740-A795-FF7FC1FEB886}" type="presOf" srcId="{4C8FF7FA-592F-3A4A-AD8F-E10AD9AAFE63}" destId="{A5977754-293F-604B-995A-F58ED66E6A8E}" srcOrd="0" destOrd="0" presId="urn:microsoft.com/office/officeart/2008/layout/RadialCluster"/>
    <dgm:cxn modelId="{8085DEAE-B0A0-B747-B734-EED1FC3F7CC0}" type="presOf" srcId="{62AA2901-9885-6E43-A441-EE880F3D31BB}" destId="{61F0C7D3-A32C-0F41-B271-5294F67F9E4A}" srcOrd="0" destOrd="0" presId="urn:microsoft.com/office/officeart/2008/layout/RadialCluster"/>
    <dgm:cxn modelId="{5E6667CB-5480-EB44-98F1-32FB0699C998}" srcId="{9771667D-3474-424F-BECD-81364AC39A49}" destId="{94EA22B4-49CB-D54C-B99D-8B5960E053F6}" srcOrd="2" destOrd="0" parTransId="{27BB34B2-9FF1-8345-8AAD-D930D1035558}" sibTransId="{474B1FD5-1666-BE4D-8282-1C513791BADE}"/>
    <dgm:cxn modelId="{EB4610D3-E0C0-1843-96E7-500315A17B9B}" type="presOf" srcId="{E345C982-6623-B240-BDC8-063FC7FA55A7}" destId="{1975004B-8C24-3249-BD26-0B62D06BDD41}" srcOrd="0" destOrd="0" presId="urn:microsoft.com/office/officeart/2008/layout/RadialCluster"/>
    <dgm:cxn modelId="{3504A0E0-6C7A-354E-B076-F32E40F21CAB}" srcId="{9771667D-3474-424F-BECD-81364AC39A49}" destId="{DE8068CD-7879-4143-B7A6-4486D14D2D67}" srcOrd="0" destOrd="0" parTransId="{4C8FF7FA-592F-3A4A-AD8F-E10AD9AAFE63}" sibTransId="{6906E345-C44D-D648-8898-DA8035BAF36D}"/>
    <dgm:cxn modelId="{E6E7E860-6E2F-684B-AD49-6141F666263E}" type="presParOf" srcId="{61F0C7D3-A32C-0F41-B271-5294F67F9E4A}" destId="{4262FC92-9D0A-EF42-8A3D-FA27A7BC292C}" srcOrd="0" destOrd="0" presId="urn:microsoft.com/office/officeart/2008/layout/RadialCluster"/>
    <dgm:cxn modelId="{763CA494-F2CF-5A41-AE0A-C7A41BA515B0}" type="presParOf" srcId="{4262FC92-9D0A-EF42-8A3D-FA27A7BC292C}" destId="{6D0BF189-17B5-3742-9D75-0A5A27F13EE4}" srcOrd="0" destOrd="0" presId="urn:microsoft.com/office/officeart/2008/layout/RadialCluster"/>
    <dgm:cxn modelId="{DAE55F53-81E0-C94F-B097-AD794CE8A726}" type="presParOf" srcId="{4262FC92-9D0A-EF42-8A3D-FA27A7BC292C}" destId="{A5977754-293F-604B-995A-F58ED66E6A8E}" srcOrd="1" destOrd="0" presId="urn:microsoft.com/office/officeart/2008/layout/RadialCluster"/>
    <dgm:cxn modelId="{4A3C1CC4-B7DC-DE4F-A048-53C1A6E7DE8C}" type="presParOf" srcId="{4262FC92-9D0A-EF42-8A3D-FA27A7BC292C}" destId="{CF3C501E-E872-4D40-A6FD-630ECA0B6179}" srcOrd="2" destOrd="0" presId="urn:microsoft.com/office/officeart/2008/layout/RadialCluster"/>
    <dgm:cxn modelId="{76A60EC7-8986-1348-AD47-10FB974AEB93}" type="presParOf" srcId="{4262FC92-9D0A-EF42-8A3D-FA27A7BC292C}" destId="{1975004B-8C24-3249-BD26-0B62D06BDD41}" srcOrd="3" destOrd="0" presId="urn:microsoft.com/office/officeart/2008/layout/RadialCluster"/>
    <dgm:cxn modelId="{FE393AEC-F8F4-B847-9F80-61655734E359}" type="presParOf" srcId="{4262FC92-9D0A-EF42-8A3D-FA27A7BC292C}" destId="{E33E8B86-1E50-9549-83BB-CA0DD334E9FB}" srcOrd="4" destOrd="0" presId="urn:microsoft.com/office/officeart/2008/layout/RadialCluster"/>
    <dgm:cxn modelId="{90FE5AC8-8A1D-374E-8897-BC28C30D2A1B}" type="presParOf" srcId="{4262FC92-9D0A-EF42-8A3D-FA27A7BC292C}" destId="{E07AEF9C-528C-C64F-A0ED-5DF7EC87C204}" srcOrd="5" destOrd="0" presId="urn:microsoft.com/office/officeart/2008/layout/RadialCluster"/>
    <dgm:cxn modelId="{36189D0B-1505-EB49-9F95-50F8CADACA76}" type="presParOf" srcId="{4262FC92-9D0A-EF42-8A3D-FA27A7BC292C}" destId="{F9E2A34B-C9CD-7A41-9B59-E1FB89F866C2}"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BF189-17B5-3742-9D75-0A5A27F13EE4}">
      <dsp:nvSpPr>
        <dsp:cNvPr id="0" name=""/>
        <dsp:cNvSpPr/>
      </dsp:nvSpPr>
      <dsp:spPr>
        <a:xfrm>
          <a:off x="2574275" y="1702050"/>
          <a:ext cx="2283243" cy="1405073"/>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accent4">
                  <a:lumMod val="50000"/>
                </a:schemeClr>
              </a:solidFill>
              <a:latin typeface="+mj-lt"/>
              <a:cs typeface="Aharoni" panose="020F0502020204030204" pitchFamily="34" charset="0"/>
            </a:rPr>
            <a:t>Methodology</a:t>
          </a:r>
        </a:p>
      </dsp:txBody>
      <dsp:txXfrm>
        <a:off x="2642865" y="1770640"/>
        <a:ext cx="2146063" cy="1267893"/>
      </dsp:txXfrm>
    </dsp:sp>
    <dsp:sp modelId="{A5977754-293F-604B-995A-F58ED66E6A8E}">
      <dsp:nvSpPr>
        <dsp:cNvPr id="0" name=""/>
        <dsp:cNvSpPr/>
      </dsp:nvSpPr>
      <dsp:spPr>
        <a:xfrm rot="16146292">
          <a:off x="3410969" y="1412656"/>
          <a:ext cx="578859" cy="0"/>
        </a:xfrm>
        <a:custGeom>
          <a:avLst/>
          <a:gdLst/>
          <a:ahLst/>
          <a:cxnLst/>
          <a:rect l="0" t="0" r="0" b="0"/>
          <a:pathLst>
            <a:path>
              <a:moveTo>
                <a:pt x="0" y="0"/>
              </a:moveTo>
              <a:lnTo>
                <a:pt x="57885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3C501E-E872-4D40-A6FD-630ECA0B6179}">
      <dsp:nvSpPr>
        <dsp:cNvPr id="0" name=""/>
        <dsp:cNvSpPr/>
      </dsp:nvSpPr>
      <dsp:spPr>
        <a:xfrm>
          <a:off x="1405277" y="181862"/>
          <a:ext cx="4566491" cy="941398"/>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lumMod val="50000"/>
                </a:schemeClr>
              </a:solidFill>
              <a:latin typeface="+mj-lt"/>
            </a:rPr>
            <a:t>Research Design:</a:t>
          </a:r>
        </a:p>
        <a:p>
          <a:pPr marL="0" lvl="0" indent="0" algn="ctr" defTabSz="889000">
            <a:lnSpc>
              <a:spcPct val="90000"/>
            </a:lnSpc>
            <a:spcBef>
              <a:spcPct val="0"/>
            </a:spcBef>
            <a:spcAft>
              <a:spcPct val="35000"/>
            </a:spcAft>
            <a:buNone/>
          </a:pPr>
          <a:r>
            <a:rPr lang="en-US" sz="1800" b="0" kern="1200" dirty="0">
              <a:solidFill>
                <a:schemeClr val="tx1"/>
              </a:solidFill>
              <a:latin typeface="+mj-lt"/>
            </a:rPr>
            <a:t>Qualitative, Single Case Study</a:t>
          </a:r>
        </a:p>
      </dsp:txBody>
      <dsp:txXfrm>
        <a:off x="1451232" y="227817"/>
        <a:ext cx="4474581" cy="849488"/>
      </dsp:txXfrm>
    </dsp:sp>
    <dsp:sp modelId="{1975004B-8C24-3249-BD26-0B62D06BDD41}">
      <dsp:nvSpPr>
        <dsp:cNvPr id="0" name=""/>
        <dsp:cNvSpPr/>
      </dsp:nvSpPr>
      <dsp:spPr>
        <a:xfrm rot="2529599">
          <a:off x="4423421" y="3284453"/>
          <a:ext cx="528391" cy="0"/>
        </a:xfrm>
        <a:custGeom>
          <a:avLst/>
          <a:gdLst/>
          <a:ahLst/>
          <a:cxnLst/>
          <a:rect l="0" t="0" r="0" b="0"/>
          <a:pathLst>
            <a:path>
              <a:moveTo>
                <a:pt x="0" y="0"/>
              </a:moveTo>
              <a:lnTo>
                <a:pt x="52839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3E8B86-1E50-9549-83BB-CA0DD334E9FB}">
      <dsp:nvSpPr>
        <dsp:cNvPr id="0" name=""/>
        <dsp:cNvSpPr/>
      </dsp:nvSpPr>
      <dsp:spPr>
        <a:xfrm>
          <a:off x="4002873" y="3461782"/>
          <a:ext cx="3110514" cy="1221794"/>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lumMod val="50000"/>
                </a:schemeClr>
              </a:solidFill>
              <a:latin typeface="+mj-lt"/>
            </a:rPr>
            <a:t>Study Context:</a:t>
          </a:r>
        </a:p>
        <a:p>
          <a:pPr marL="0" lvl="0" indent="0" algn="ctr" defTabSz="889000">
            <a:lnSpc>
              <a:spcPct val="90000"/>
            </a:lnSpc>
            <a:spcBef>
              <a:spcPct val="0"/>
            </a:spcBef>
            <a:spcAft>
              <a:spcPct val="35000"/>
            </a:spcAft>
            <a:buNone/>
          </a:pPr>
          <a:r>
            <a:rPr lang="en-US" sz="1800" b="0" kern="1200" dirty="0">
              <a:solidFill>
                <a:schemeClr val="tx1"/>
              </a:solidFill>
            </a:rPr>
            <a:t>undergraduate non-traditional physics lab</a:t>
          </a:r>
          <a:endParaRPr lang="en-US" sz="1800" b="0" kern="1200" dirty="0">
            <a:solidFill>
              <a:schemeClr val="tx1"/>
            </a:solidFill>
            <a:latin typeface="Times New Roman" panose="02020603050405020304" pitchFamily="18" charset="0"/>
          </a:endParaRPr>
        </a:p>
      </dsp:txBody>
      <dsp:txXfrm>
        <a:off x="4062516" y="3521425"/>
        <a:ext cx="2991228" cy="1102508"/>
      </dsp:txXfrm>
    </dsp:sp>
    <dsp:sp modelId="{E07AEF9C-528C-C64F-A0ED-5DF7EC87C204}">
      <dsp:nvSpPr>
        <dsp:cNvPr id="0" name=""/>
        <dsp:cNvSpPr/>
      </dsp:nvSpPr>
      <dsp:spPr>
        <a:xfrm rot="8298436">
          <a:off x="2395172" y="3309709"/>
          <a:ext cx="609156" cy="0"/>
        </a:xfrm>
        <a:custGeom>
          <a:avLst/>
          <a:gdLst/>
          <a:ahLst/>
          <a:cxnLst/>
          <a:rect l="0" t="0" r="0" b="0"/>
          <a:pathLst>
            <a:path>
              <a:moveTo>
                <a:pt x="0" y="0"/>
              </a:moveTo>
              <a:lnTo>
                <a:pt x="60915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E2A34B-C9CD-7A41-9B59-E1FB89F866C2}">
      <dsp:nvSpPr>
        <dsp:cNvPr id="0" name=""/>
        <dsp:cNvSpPr/>
      </dsp:nvSpPr>
      <dsp:spPr>
        <a:xfrm>
          <a:off x="-84379" y="3512295"/>
          <a:ext cx="3852214" cy="1123380"/>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lumMod val="50000"/>
                </a:schemeClr>
              </a:solidFill>
              <a:latin typeface="+mj-lt"/>
            </a:rPr>
            <a:t>Participants: </a:t>
          </a:r>
        </a:p>
        <a:p>
          <a:pPr marL="0" lvl="0" indent="0" algn="l" defTabSz="889000">
            <a:lnSpc>
              <a:spcPct val="90000"/>
            </a:lnSpc>
            <a:spcBef>
              <a:spcPct val="0"/>
            </a:spcBef>
            <a:spcAft>
              <a:spcPct val="35000"/>
            </a:spcAft>
            <a:buNone/>
          </a:pPr>
          <a:r>
            <a:rPr lang="en-US" sz="1800" b="0" kern="1200" dirty="0">
              <a:solidFill>
                <a:schemeClr val="tx1"/>
              </a:solidFill>
            </a:rPr>
            <a:t>Seven participants split in three groups: (Zainab) the Black Woman member of all groups</a:t>
          </a:r>
        </a:p>
      </dsp:txBody>
      <dsp:txXfrm>
        <a:off x="-29540" y="3567134"/>
        <a:ext cx="3742536" cy="1013702"/>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648F23-9780-D54E-84BE-6C7DD2DB4E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F0B9ABF-742F-414C-9E95-F494093704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43AD4D-FBF8-A148-ACDB-C168FE483BCB}" type="datetimeFigureOut">
              <a:rPr lang="en-US" smtClean="0"/>
              <a:t>3/15/24</a:t>
            </a:fld>
            <a:endParaRPr lang="en-US"/>
          </a:p>
        </p:txBody>
      </p:sp>
      <p:sp>
        <p:nvSpPr>
          <p:cNvPr id="4" name="Footer Placeholder 3">
            <a:extLst>
              <a:ext uri="{FF2B5EF4-FFF2-40B4-BE49-F238E27FC236}">
                <a16:creationId xmlns:a16="http://schemas.microsoft.com/office/drawing/2014/main" id="{AF3A217E-3B32-DE41-ABAD-3CB04CEDC7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D8AD9E-6D39-9A42-B3C2-5D64A254E6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65CC3D-58D1-6A4A-AE1A-93AAEF1E1099}" type="slidenum">
              <a:rPr lang="en-US" smtClean="0"/>
              <a:t>‹#›</a:t>
            </a:fld>
            <a:endParaRPr lang="en-US"/>
          </a:p>
        </p:txBody>
      </p:sp>
    </p:spTree>
    <p:extLst>
      <p:ext uri="{BB962C8B-B14F-4D97-AF65-F5344CB8AC3E}">
        <p14:creationId xmlns:p14="http://schemas.microsoft.com/office/powerpoint/2010/main" val="294958594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702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1977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8478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4549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13216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44019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1587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5097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23087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6133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2176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4503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9594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15956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476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94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3262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6" r:id="rId7"/>
    <p:sldLayoutId id="2147483657" r:id="rId8"/>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picpedia.org/highway-signs/q/question.html" TargetMode="Externa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hyperlink" Target="https://creativecommons.org/licenses/by-sa/3.0/"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4" name="TextBox 3">
            <a:extLst>
              <a:ext uri="{FF2B5EF4-FFF2-40B4-BE49-F238E27FC236}">
                <a16:creationId xmlns:a16="http://schemas.microsoft.com/office/drawing/2014/main" id="{4E290481-7DA9-544F-9B7F-ED1FBE90B338}"/>
              </a:ext>
            </a:extLst>
          </p:cNvPr>
          <p:cNvSpPr txBox="1"/>
          <p:nvPr/>
        </p:nvSpPr>
        <p:spPr>
          <a:xfrm>
            <a:off x="417278" y="974349"/>
            <a:ext cx="8553945" cy="892552"/>
          </a:xfrm>
          <a:prstGeom prst="rect">
            <a:avLst/>
          </a:prstGeom>
          <a:noFill/>
        </p:spPr>
        <p:txBody>
          <a:bodyPr wrap="none" rtlCol="0">
            <a:spAutoFit/>
          </a:bodyPr>
          <a:lstStyle/>
          <a:p>
            <a:pPr algn="ctr"/>
            <a:r>
              <a:rPr lang="en-US" sz="2600" b="1" dirty="0">
                <a:solidFill>
                  <a:schemeClr val="accent4">
                    <a:lumMod val="50000"/>
                  </a:schemeClr>
                </a:solidFill>
                <a:latin typeface="Times New Roman" panose="02020603050405020304" pitchFamily="18" charset="0"/>
                <a:cs typeface="Times New Roman" panose="02020603050405020304" pitchFamily="18" charset="0"/>
              </a:rPr>
              <a:t>Social Dynamics and Positioning around a Black Woman’s </a:t>
            </a:r>
          </a:p>
          <a:p>
            <a:pPr algn="ctr"/>
            <a:r>
              <a:rPr lang="en-US" sz="2600" b="1" dirty="0">
                <a:solidFill>
                  <a:schemeClr val="accent4">
                    <a:lumMod val="50000"/>
                  </a:schemeClr>
                </a:solidFill>
                <a:latin typeface="Times New Roman" panose="02020603050405020304" pitchFamily="18" charset="0"/>
                <a:cs typeface="Times New Roman" panose="02020603050405020304" pitchFamily="18" charset="0"/>
              </a:rPr>
              <a:t>Equipment Handling in a Physics Lab</a:t>
            </a:r>
          </a:p>
        </p:txBody>
      </p:sp>
      <p:sp>
        <p:nvSpPr>
          <p:cNvPr id="5" name="TextBox 4">
            <a:extLst>
              <a:ext uri="{FF2B5EF4-FFF2-40B4-BE49-F238E27FC236}">
                <a16:creationId xmlns:a16="http://schemas.microsoft.com/office/drawing/2014/main" id="{23B2532F-A20C-4E49-9757-554BA2FB48E9}"/>
              </a:ext>
            </a:extLst>
          </p:cNvPr>
          <p:cNvSpPr txBox="1"/>
          <p:nvPr/>
        </p:nvSpPr>
        <p:spPr>
          <a:xfrm>
            <a:off x="3711372" y="4586471"/>
            <a:ext cx="1491114" cy="338554"/>
          </a:xfrm>
          <a:prstGeom prst="rect">
            <a:avLst/>
          </a:prstGeom>
          <a:noFill/>
        </p:spPr>
        <p:txBody>
          <a:bodyPr wrap="none" rtlCol="0">
            <a:spAutoFit/>
          </a:bodyPr>
          <a:lstStyle/>
          <a:p>
            <a:pPr algn="ctr"/>
            <a:r>
              <a:rPr lang="en-US" sz="1600" dirty="0">
                <a:latin typeface="Times New Roman" panose="02020603050405020304" pitchFamily="18" charset="0"/>
                <a:cs typeface="Times New Roman" panose="02020603050405020304" pitchFamily="18" charset="0"/>
              </a:rPr>
              <a:t>March 16, 2024</a:t>
            </a:r>
          </a:p>
        </p:txBody>
      </p:sp>
      <p:sp>
        <p:nvSpPr>
          <p:cNvPr id="7" name="TextBox 6">
            <a:extLst>
              <a:ext uri="{FF2B5EF4-FFF2-40B4-BE49-F238E27FC236}">
                <a16:creationId xmlns:a16="http://schemas.microsoft.com/office/drawing/2014/main" id="{0DD32B67-42D9-874F-B7BB-22DFC5B43963}"/>
              </a:ext>
            </a:extLst>
          </p:cNvPr>
          <p:cNvSpPr txBox="1"/>
          <p:nvPr/>
        </p:nvSpPr>
        <p:spPr>
          <a:xfrm>
            <a:off x="2387122" y="2280981"/>
            <a:ext cx="5352747" cy="1477328"/>
          </a:xfrm>
          <a:prstGeom prst="rect">
            <a:avLst/>
          </a:prstGeom>
          <a:noFill/>
        </p:spPr>
        <p:txBody>
          <a:bodyPr wrap="none" rtlCol="0">
            <a:spAutoFit/>
          </a:bodyPr>
          <a:lstStyle/>
          <a:p>
            <a:r>
              <a:rPr lang="en-US" sz="1800" b="1" dirty="0">
                <a:solidFill>
                  <a:schemeClr val="tx1"/>
                </a:solidFill>
                <a:latin typeface="+mj-lt"/>
                <a:cs typeface="Times New Roman" panose="02020603050405020304" pitchFamily="18" charset="0"/>
              </a:rPr>
              <a:t>Mark O. Akubo</a:t>
            </a:r>
            <a:r>
              <a:rPr lang="en-US" sz="1800" dirty="0">
                <a:solidFill>
                  <a:schemeClr val="tx1"/>
                </a:solidFill>
                <a:latin typeface="+mj-lt"/>
                <a:cs typeface="Times New Roman" panose="02020603050405020304" pitchFamily="18" charset="0"/>
              </a:rPr>
              <a:t>, </a:t>
            </a:r>
          </a:p>
          <a:p>
            <a:r>
              <a:rPr lang="en-US" sz="1800" dirty="0">
                <a:solidFill>
                  <a:schemeClr val="tx1"/>
                </a:solidFill>
                <a:latin typeface="+mj-lt"/>
                <a:cs typeface="Times New Roman" panose="02020603050405020304" pitchFamily="18" charset="0"/>
              </a:rPr>
              <a:t>University of Delaware </a:t>
            </a:r>
          </a:p>
          <a:p>
            <a:endParaRPr lang="en-US" sz="1800" dirty="0">
              <a:solidFill>
                <a:schemeClr val="tx1"/>
              </a:solidFill>
              <a:latin typeface="+mj-lt"/>
              <a:cs typeface="Times New Roman" panose="02020603050405020304" pitchFamily="18" charset="0"/>
            </a:endParaRPr>
          </a:p>
          <a:p>
            <a:r>
              <a:rPr lang="en-US" sz="1800" b="1" dirty="0">
                <a:solidFill>
                  <a:schemeClr val="tx1"/>
                </a:solidFill>
                <a:latin typeface="+mj-lt"/>
                <a:cs typeface="Times New Roman" panose="02020603050405020304" pitchFamily="18" charset="0"/>
              </a:rPr>
              <a:t>Emily Stump, Natasha G. Holmes</a:t>
            </a:r>
          </a:p>
          <a:p>
            <a:r>
              <a:rPr lang="en-US" sz="1800" dirty="0">
                <a:solidFill>
                  <a:schemeClr val="tx1"/>
                </a:solidFill>
                <a:latin typeface="+mj-lt"/>
                <a:cs typeface="Times New Roman" panose="02020603050405020304" pitchFamily="18" charset="0"/>
              </a:rPr>
              <a:t>Cornell Physics Education Research Lab (CPERL)</a:t>
            </a:r>
          </a:p>
        </p:txBody>
      </p:sp>
      <p:sp>
        <p:nvSpPr>
          <p:cNvPr id="8" name="TextBox 7">
            <a:extLst>
              <a:ext uri="{FF2B5EF4-FFF2-40B4-BE49-F238E27FC236}">
                <a16:creationId xmlns:a16="http://schemas.microsoft.com/office/drawing/2014/main" id="{40D06C55-DA5A-3044-BBCD-AEBE33A328C4}"/>
              </a:ext>
            </a:extLst>
          </p:cNvPr>
          <p:cNvSpPr txBox="1"/>
          <p:nvPr/>
        </p:nvSpPr>
        <p:spPr>
          <a:xfrm>
            <a:off x="3569507" y="4172390"/>
            <a:ext cx="1774845" cy="338554"/>
          </a:xfrm>
          <a:prstGeom prst="rect">
            <a:avLst/>
          </a:prstGeom>
          <a:noFill/>
        </p:spPr>
        <p:txBody>
          <a:bodyPr wrap="none" rtlCol="0">
            <a:spAutoFit/>
          </a:bodyPr>
          <a:lstStyle/>
          <a:p>
            <a:r>
              <a:rPr lang="en-US" sz="1600" dirty="0">
                <a:solidFill>
                  <a:schemeClr val="tx1"/>
                </a:solidFill>
                <a:latin typeface="Times New Roman" panose="02020603050405020304" pitchFamily="18" charset="0"/>
                <a:cs typeface="Times New Roman" panose="02020603050405020304" pitchFamily="18" charset="0"/>
              </a:rPr>
              <a:t>CSAAPT, DOVER</a:t>
            </a:r>
          </a:p>
        </p:txBody>
      </p:sp>
      <p:sp>
        <p:nvSpPr>
          <p:cNvPr id="2" name="Slide Number Placeholder 1">
            <a:extLst>
              <a:ext uri="{FF2B5EF4-FFF2-40B4-BE49-F238E27FC236}">
                <a16:creationId xmlns:a16="http://schemas.microsoft.com/office/drawing/2014/main" id="{4D293BCF-48C7-3E43-96D5-C21952A8D1D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pic>
        <p:nvPicPr>
          <p:cNvPr id="1026" name="Picture 2" descr="NSF Brand Standards Manual">
            <a:extLst>
              <a:ext uri="{FF2B5EF4-FFF2-40B4-BE49-F238E27FC236}">
                <a16:creationId xmlns:a16="http://schemas.microsoft.com/office/drawing/2014/main" id="{42DC14C0-82BC-15C9-5126-84C0DA267F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5379" y="181599"/>
            <a:ext cx="629346" cy="6265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university of delaware logo&#10;&#10;Description automatically generated">
            <a:extLst>
              <a:ext uri="{FF2B5EF4-FFF2-40B4-BE49-F238E27FC236}">
                <a16:creationId xmlns:a16="http://schemas.microsoft.com/office/drawing/2014/main" id="{1C9498CB-3785-970E-0CD2-EC0FB86615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692" y="244352"/>
            <a:ext cx="1193310" cy="626549"/>
          </a:xfrm>
          <a:prstGeom prst="rect">
            <a:avLst/>
          </a:prstGeom>
        </p:spPr>
      </p:pic>
    </p:spTree>
    <p:extLst>
      <p:ext uri="{BB962C8B-B14F-4D97-AF65-F5344CB8AC3E}">
        <p14:creationId xmlns:p14="http://schemas.microsoft.com/office/powerpoint/2010/main" val="1431326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78E977-85AC-6F4A-9477-A56E771D7453}"/>
              </a:ext>
            </a:extLst>
          </p:cNvPr>
          <p:cNvSpPr>
            <a:spLocks noGrp="1"/>
          </p:cNvSpPr>
          <p:nvPr>
            <p:ph type="sldNum" idx="12"/>
          </p:nvPr>
        </p:nvSpPr>
        <p:spPr>
          <a:xfrm>
            <a:off x="8667345" y="4663217"/>
            <a:ext cx="353813" cy="393600"/>
          </a:xfrm>
        </p:spPr>
        <p:txBody>
          <a:bodyPr>
            <a:normAutofit/>
          </a:bodyPr>
          <a:lstStyle/>
          <a:p>
            <a:pPr marL="0" lvl="0" indent="0" algn="r" rtl="0">
              <a:spcBef>
                <a:spcPts val="0"/>
              </a:spcBef>
              <a:spcAft>
                <a:spcPts val="0"/>
              </a:spcAft>
              <a:buNone/>
            </a:pPr>
            <a:fld id="{00000000-1234-1234-1234-123412341234}" type="slidenum">
              <a:rPr lang="en" smtClean="0"/>
              <a:t>10</a:t>
            </a:fld>
            <a:endParaRPr lang="en" dirty="0"/>
          </a:p>
        </p:txBody>
      </p:sp>
      <p:sp>
        <p:nvSpPr>
          <p:cNvPr id="4" name="TextBox 3">
            <a:extLst>
              <a:ext uri="{FF2B5EF4-FFF2-40B4-BE49-F238E27FC236}">
                <a16:creationId xmlns:a16="http://schemas.microsoft.com/office/drawing/2014/main" id="{D6E9C1D8-A315-169D-28F6-04DC58B02734}"/>
              </a:ext>
            </a:extLst>
          </p:cNvPr>
          <p:cNvSpPr txBox="1"/>
          <p:nvPr/>
        </p:nvSpPr>
        <p:spPr>
          <a:xfrm>
            <a:off x="1380070" y="134244"/>
            <a:ext cx="5865708" cy="369332"/>
          </a:xfrm>
          <a:prstGeom prst="rect">
            <a:avLst/>
          </a:prstGeom>
          <a:noFill/>
        </p:spPr>
        <p:txBody>
          <a:bodyPr wrap="none" rtlCol="0">
            <a:spAutoFit/>
          </a:bodyPr>
          <a:lstStyle/>
          <a:p>
            <a:pPr algn="ctr"/>
            <a:r>
              <a:rPr lang="en-US" sz="1800" kern="0" dirty="0">
                <a:solidFill>
                  <a:schemeClr val="accent4">
                    <a:lumMod val="50000"/>
                  </a:schemeClr>
                </a:solidFill>
                <a:latin typeface="Times New Roman" panose="02020603050405020304" pitchFamily="18" charset="0"/>
                <a:cs typeface="Times New Roman" panose="02020603050405020304" pitchFamily="18" charset="0"/>
              </a:rPr>
              <a:t>Summary of </a:t>
            </a:r>
            <a:r>
              <a:rPr lang="en-US" sz="1800" dirty="0">
                <a:solidFill>
                  <a:schemeClr val="accent4">
                    <a:lumMod val="50000"/>
                  </a:schemeClr>
                </a:solidFill>
                <a:latin typeface="Times New Roman" panose="02020603050405020304" pitchFamily="18" charset="0"/>
                <a:cs typeface="Times New Roman" panose="02020603050405020304" pitchFamily="18" charset="0"/>
              </a:rPr>
              <a:t>Zainab’s Positionings During Diverse Dynamics</a:t>
            </a:r>
            <a:endParaRPr lang="en-US" sz="1800" kern="0" dirty="0">
              <a:solidFill>
                <a:srgbClr val="0000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8533298-78AF-79AA-829D-8B1B8856DC00}"/>
              </a:ext>
            </a:extLst>
          </p:cNvPr>
          <p:cNvPicPr>
            <a:picLocks noChangeAspect="1"/>
          </p:cNvPicPr>
          <p:nvPr/>
        </p:nvPicPr>
        <p:blipFill>
          <a:blip r:embed="rId3"/>
          <a:stretch>
            <a:fillRect/>
          </a:stretch>
        </p:blipFill>
        <p:spPr>
          <a:xfrm>
            <a:off x="426724" y="491367"/>
            <a:ext cx="7337206" cy="4634025"/>
          </a:xfrm>
          <a:prstGeom prst="rect">
            <a:avLst/>
          </a:prstGeom>
        </p:spPr>
      </p:pic>
    </p:spTree>
    <p:extLst>
      <p:ext uri="{BB962C8B-B14F-4D97-AF65-F5344CB8AC3E}">
        <p14:creationId xmlns:p14="http://schemas.microsoft.com/office/powerpoint/2010/main" val="427739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9" name="Cloud Callout 8">
            <a:extLst>
              <a:ext uri="{FF2B5EF4-FFF2-40B4-BE49-F238E27FC236}">
                <a16:creationId xmlns:a16="http://schemas.microsoft.com/office/drawing/2014/main" id="{86FBDF26-4336-0941-BBF4-549779B1E51E}"/>
              </a:ext>
            </a:extLst>
          </p:cNvPr>
          <p:cNvSpPr/>
          <p:nvPr/>
        </p:nvSpPr>
        <p:spPr>
          <a:xfrm>
            <a:off x="541020" y="163073"/>
            <a:ext cx="2506980" cy="690367"/>
          </a:xfrm>
          <a:prstGeom prst="cloudCallout">
            <a:avLst>
              <a:gd name="adj1" fmla="val 16561"/>
              <a:gd name="adj2" fmla="val 74996"/>
            </a:avLst>
          </a:prstGeom>
          <a:solidFill>
            <a:srgbClr val="DDDDDD"/>
          </a:solidFill>
          <a:ln w="25400" cap="flat" cmpd="sng" algn="ctr">
            <a:solidFill>
              <a:srgbClr val="DDDDDD">
                <a:shade val="50000"/>
              </a:srgbClr>
            </a:solid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lang="en-US" sz="2000" b="1" kern="1200" dirty="0">
                <a:solidFill>
                  <a:schemeClr val="tx1"/>
                </a:solidFill>
                <a:ea typeface="+mn-ea"/>
                <a:cs typeface="+mn-cs"/>
              </a:rPr>
              <a:t>Discussion</a:t>
            </a:r>
            <a:endParaRPr kumimoji="0" lang="en-US" sz="2000" b="1" i="0" u="none" strike="noStrike" kern="1200" cap="none" spc="0" normalizeH="0" baseline="0" noProof="0" dirty="0">
              <a:ln>
                <a:noFill/>
              </a:ln>
              <a:solidFill>
                <a:schemeClr val="tx1"/>
              </a:solidFill>
              <a:effectLst/>
              <a:uLnTx/>
              <a:uFillTx/>
              <a:latin typeface="Arial"/>
              <a:ea typeface="+mn-ea"/>
              <a:cs typeface="+mn-cs"/>
            </a:endParaRPr>
          </a:p>
        </p:txBody>
      </p:sp>
      <p:sp>
        <p:nvSpPr>
          <p:cNvPr id="2" name="Slide Number Placeholder 1">
            <a:extLst>
              <a:ext uri="{FF2B5EF4-FFF2-40B4-BE49-F238E27FC236}">
                <a16:creationId xmlns:a16="http://schemas.microsoft.com/office/drawing/2014/main" id="{C13AC01D-B9FF-9346-A549-76D848A7C0D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3" name="Rounded Rectangular Callout 2">
            <a:extLst>
              <a:ext uri="{FF2B5EF4-FFF2-40B4-BE49-F238E27FC236}">
                <a16:creationId xmlns:a16="http://schemas.microsoft.com/office/drawing/2014/main" id="{48AA22E4-9528-75BE-CB69-5A09E90D4B4C}"/>
              </a:ext>
            </a:extLst>
          </p:cNvPr>
          <p:cNvSpPr/>
          <p:nvPr/>
        </p:nvSpPr>
        <p:spPr>
          <a:xfrm>
            <a:off x="757825" y="1084259"/>
            <a:ext cx="8041709" cy="1157710"/>
          </a:xfrm>
          <a:prstGeom prst="wedgeRoundRectCallout">
            <a:avLst>
              <a:gd name="adj1" fmla="val -21307"/>
              <a:gd name="adj2" fmla="val 47500"/>
              <a:gd name="adj3" fmla="val 16667"/>
            </a:avLst>
          </a:prstGeom>
          <a:solidFill>
            <a:schemeClr val="bg2">
              <a:lumMod val="40000"/>
              <a:lumOff val="60000"/>
            </a:schemeClr>
          </a:solidFill>
          <a:ln w="25400" cap="flat" cmpd="sng" algn="ctr">
            <a:solidFill>
              <a:srgbClr val="DDDDDD">
                <a:shade val="50000"/>
              </a:srgbClr>
            </a:solidFill>
            <a:prstDash val="solid"/>
          </a:ln>
          <a:effectLst/>
        </p:spPr>
        <p:txBody>
          <a:bodyPr rtlCol="0" anchor="ctr"/>
          <a:lstStyle/>
          <a:p>
            <a:pPr fontAlgn="base">
              <a:spcBef>
                <a:spcPct val="0"/>
              </a:spcBef>
              <a:spcAft>
                <a:spcPct val="0"/>
              </a:spcAft>
              <a:buClrTx/>
            </a:pPr>
            <a:r>
              <a:rPr lang="en-US" sz="2000" dirty="0"/>
              <a:t>Previous evidence has argued that implicit dynamics lead to inequities in group work. We see that it is not always the case. </a:t>
            </a:r>
            <a:endParaRPr lang="en-US" sz="2000" dirty="0">
              <a:solidFill>
                <a:schemeClr val="tx1"/>
              </a:solidFill>
              <a:latin typeface="+mj-lt"/>
              <a:cs typeface="Times New Roman" panose="02020603050405020304" pitchFamily="18" charset="0"/>
            </a:endParaRPr>
          </a:p>
        </p:txBody>
      </p:sp>
      <p:sp>
        <p:nvSpPr>
          <p:cNvPr id="6" name="Rounded Rectangular Callout 5">
            <a:extLst>
              <a:ext uri="{FF2B5EF4-FFF2-40B4-BE49-F238E27FC236}">
                <a16:creationId xmlns:a16="http://schemas.microsoft.com/office/drawing/2014/main" id="{792A6772-9E40-9975-FE86-534896426F54}"/>
              </a:ext>
            </a:extLst>
          </p:cNvPr>
          <p:cNvSpPr/>
          <p:nvPr/>
        </p:nvSpPr>
        <p:spPr>
          <a:xfrm>
            <a:off x="757825" y="2446037"/>
            <a:ext cx="8160707" cy="1205728"/>
          </a:xfrm>
          <a:prstGeom prst="wedgeRoundRectCallout">
            <a:avLst>
              <a:gd name="adj1" fmla="val -21307"/>
              <a:gd name="adj2" fmla="val 47500"/>
              <a:gd name="adj3" fmla="val 16667"/>
            </a:avLst>
          </a:prstGeom>
          <a:solidFill>
            <a:schemeClr val="bg2">
              <a:lumMod val="40000"/>
              <a:lumOff val="60000"/>
            </a:schemeClr>
          </a:solidFill>
          <a:ln w="25400" cap="flat" cmpd="sng" algn="ctr">
            <a:solidFill>
              <a:srgbClr val="DDDDDD">
                <a:shade val="50000"/>
              </a:srgbClr>
            </a:solidFill>
            <a:prstDash val="solid"/>
          </a:ln>
          <a:effectLst/>
        </p:spPr>
        <p:txBody>
          <a:bodyPr rtlCol="0" anchor="ctr"/>
          <a:lstStyle/>
          <a:p>
            <a:pPr fontAlgn="base">
              <a:spcBef>
                <a:spcPct val="0"/>
              </a:spcBef>
              <a:spcAft>
                <a:spcPct val="0"/>
              </a:spcAft>
              <a:buClrTx/>
            </a:pPr>
            <a:r>
              <a:rPr lang="en-US" sz="2000" dirty="0"/>
              <a:t>Even though explicit assignment of roles by a peer leads to Zainab’s taking charge of her own experiment and  equipment handling, this effectively makes her overworked.</a:t>
            </a:r>
          </a:p>
        </p:txBody>
      </p:sp>
    </p:spTree>
    <p:extLst>
      <p:ext uri="{BB962C8B-B14F-4D97-AF65-F5344CB8AC3E}">
        <p14:creationId xmlns:p14="http://schemas.microsoft.com/office/powerpoint/2010/main" val="82627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9" name="Cloud Callout 8">
            <a:extLst>
              <a:ext uri="{FF2B5EF4-FFF2-40B4-BE49-F238E27FC236}">
                <a16:creationId xmlns:a16="http://schemas.microsoft.com/office/drawing/2014/main" id="{86FBDF26-4336-0941-BBF4-549779B1E51E}"/>
              </a:ext>
            </a:extLst>
          </p:cNvPr>
          <p:cNvSpPr/>
          <p:nvPr/>
        </p:nvSpPr>
        <p:spPr>
          <a:xfrm>
            <a:off x="643379" y="1336780"/>
            <a:ext cx="2506980" cy="690367"/>
          </a:xfrm>
          <a:prstGeom prst="cloudCallout">
            <a:avLst>
              <a:gd name="adj1" fmla="val 16561"/>
              <a:gd name="adj2" fmla="val 74996"/>
            </a:avLst>
          </a:prstGeom>
          <a:solidFill>
            <a:srgbClr val="DDDDDD"/>
          </a:solidFill>
          <a:ln w="25400" cap="flat" cmpd="sng" algn="ctr">
            <a:solidFill>
              <a:srgbClr val="DDDDDD">
                <a:shade val="50000"/>
              </a:srgbClr>
            </a:solid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Conclusion</a:t>
            </a:r>
          </a:p>
        </p:txBody>
      </p:sp>
      <p:sp>
        <p:nvSpPr>
          <p:cNvPr id="2" name="Slide Number Placeholder 1">
            <a:extLst>
              <a:ext uri="{FF2B5EF4-FFF2-40B4-BE49-F238E27FC236}">
                <a16:creationId xmlns:a16="http://schemas.microsoft.com/office/drawing/2014/main" id="{C13AC01D-B9FF-9346-A549-76D848A7C0D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3" name="Rounded Rectangular Callout 2">
            <a:extLst>
              <a:ext uri="{FF2B5EF4-FFF2-40B4-BE49-F238E27FC236}">
                <a16:creationId xmlns:a16="http://schemas.microsoft.com/office/drawing/2014/main" id="{738940DD-6835-C5D8-213D-939A3B6152CF}"/>
              </a:ext>
            </a:extLst>
          </p:cNvPr>
          <p:cNvSpPr/>
          <p:nvPr/>
        </p:nvSpPr>
        <p:spPr>
          <a:xfrm>
            <a:off x="1727150" y="2240904"/>
            <a:ext cx="5908064" cy="1157710"/>
          </a:xfrm>
          <a:prstGeom prst="wedgeRoundRectCallout">
            <a:avLst>
              <a:gd name="adj1" fmla="val -21307"/>
              <a:gd name="adj2" fmla="val 47500"/>
              <a:gd name="adj3" fmla="val 16667"/>
            </a:avLst>
          </a:prstGeom>
          <a:solidFill>
            <a:schemeClr val="bg2">
              <a:lumMod val="40000"/>
              <a:lumOff val="60000"/>
            </a:schemeClr>
          </a:solidFill>
          <a:ln w="25400" cap="flat" cmpd="sng" algn="ctr">
            <a:solidFill>
              <a:srgbClr val="DDDDDD">
                <a:shade val="50000"/>
              </a:srgbClr>
            </a:solidFill>
            <a:prstDash val="solid"/>
          </a:ln>
          <a:effectLst/>
        </p:spPr>
        <p:txBody>
          <a:bodyPr rtlCol="0" anchor="ctr"/>
          <a:lstStyle/>
          <a:p>
            <a:pPr fontAlgn="base">
              <a:spcBef>
                <a:spcPct val="0"/>
              </a:spcBef>
              <a:spcAft>
                <a:spcPct val="0"/>
              </a:spcAft>
              <a:buClrTx/>
            </a:pPr>
            <a:r>
              <a:rPr lang="en-US" sz="2200" dirty="0">
                <a:solidFill>
                  <a:schemeClr val="tx1"/>
                </a:solidFill>
                <a:latin typeface="+mj-lt"/>
                <a:cs typeface="Times New Roman" panose="02020603050405020304" pitchFamily="18" charset="0"/>
              </a:rPr>
              <a:t>Implicit and explicit dynamics can happen in different ways, with different positionings, and implications for equity. </a:t>
            </a:r>
          </a:p>
        </p:txBody>
      </p:sp>
    </p:spTree>
    <p:extLst>
      <p:ext uri="{BB962C8B-B14F-4D97-AF65-F5344CB8AC3E}">
        <p14:creationId xmlns:p14="http://schemas.microsoft.com/office/powerpoint/2010/main" val="2765009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61B6CD-4B6F-B04D-855E-9161A5D4D77A}"/>
              </a:ext>
            </a:extLst>
          </p:cNvPr>
          <p:cNvSpPr txBox="1"/>
          <p:nvPr/>
        </p:nvSpPr>
        <p:spPr>
          <a:xfrm>
            <a:off x="3508755" y="205318"/>
            <a:ext cx="1678665" cy="400110"/>
          </a:xfrm>
          <a:prstGeom prst="rect">
            <a:avLst/>
          </a:prstGeom>
          <a:noFill/>
        </p:spPr>
        <p:txBody>
          <a:bodyPr wrap="none" rtlCol="0">
            <a:spAutoFit/>
          </a:bodyPr>
          <a:lstStyle/>
          <a:p>
            <a:r>
              <a:rPr lang="en-US" sz="2000" b="1" dirty="0">
                <a:solidFill>
                  <a:schemeClr val="accent4">
                    <a:lumMod val="50000"/>
                  </a:schemeClr>
                </a:solidFill>
                <a:latin typeface="+mj-lt"/>
              </a:rPr>
              <a:t>Implications</a:t>
            </a:r>
          </a:p>
        </p:txBody>
      </p:sp>
      <p:sp>
        <p:nvSpPr>
          <p:cNvPr id="10" name="Rectangle 9">
            <a:extLst>
              <a:ext uri="{FF2B5EF4-FFF2-40B4-BE49-F238E27FC236}">
                <a16:creationId xmlns:a16="http://schemas.microsoft.com/office/drawing/2014/main" id="{CA2C72F1-F437-2447-829B-3E054497561F}"/>
              </a:ext>
            </a:extLst>
          </p:cNvPr>
          <p:cNvSpPr/>
          <p:nvPr/>
        </p:nvSpPr>
        <p:spPr>
          <a:xfrm>
            <a:off x="299599" y="1839165"/>
            <a:ext cx="8096978" cy="2031325"/>
          </a:xfrm>
          <a:prstGeom prst="rect">
            <a:avLst/>
          </a:prstGeom>
        </p:spPr>
        <p:txBody>
          <a:bodyPr wrap="square">
            <a:spAutoFit/>
          </a:bodyPr>
          <a:lstStyle/>
          <a:p>
            <a:r>
              <a:rPr lang="en-US" sz="1800" b="1" dirty="0">
                <a:solidFill>
                  <a:schemeClr val="accent4">
                    <a:lumMod val="50000"/>
                  </a:schemeClr>
                </a:solidFill>
              </a:rPr>
              <a:t>For Research: </a:t>
            </a:r>
            <a:r>
              <a:rPr lang="en-US" sz="1800" dirty="0">
                <a:solidFill>
                  <a:schemeClr val="tx1"/>
                </a:solidFill>
                <a:latin typeface="+mj-lt"/>
                <a:cs typeface="Times New Roman" panose="02020603050405020304" pitchFamily="18" charset="0"/>
              </a:rPr>
              <a:t>Need for more research to understand differences in the minoritized students’ experiences from group to group</a:t>
            </a:r>
          </a:p>
          <a:p>
            <a:endParaRPr lang="en-US" sz="1800" dirty="0">
              <a:solidFill>
                <a:schemeClr val="tx1"/>
              </a:solidFill>
              <a:latin typeface="+mj-lt"/>
              <a:cs typeface="Times New Roman" panose="02020603050405020304" pitchFamily="18" charset="0"/>
            </a:endParaRPr>
          </a:p>
          <a:p>
            <a:r>
              <a:rPr lang="en-US" sz="1800" b="1" dirty="0">
                <a:solidFill>
                  <a:schemeClr val="accent4">
                    <a:lumMod val="50000"/>
                  </a:schemeClr>
                </a:solidFill>
              </a:rPr>
              <a:t>For Practice: </a:t>
            </a:r>
          </a:p>
          <a:p>
            <a:pPr marL="285750" indent="-285750">
              <a:buFont typeface="Arial" panose="020B0604020202020204" pitchFamily="34" charset="0"/>
              <a:buChar char="•"/>
            </a:pPr>
            <a:r>
              <a:rPr lang="en-US" sz="1800" dirty="0">
                <a:solidFill>
                  <a:schemeClr val="tx1"/>
                </a:solidFill>
                <a:cs typeface="Times New Roman" panose="02020603050405020304" pitchFamily="18" charset="0"/>
              </a:rPr>
              <a:t>Toward more instructor facilitation of equitable handling of equipment in lab, </a:t>
            </a:r>
            <a:r>
              <a:rPr lang="en-US" sz="1800" dirty="0"/>
              <a:t>need for training on what kinds of explicit assignment are equitable.</a:t>
            </a:r>
          </a:p>
          <a:p>
            <a:endParaRPr lang="en-US" sz="1800" dirty="0">
              <a:solidFill>
                <a:schemeClr val="tx1"/>
              </a:solidFill>
              <a:latin typeface="+mj-lt"/>
              <a:cs typeface="Times New Roman" panose="02020603050405020304" pitchFamily="18" charset="0"/>
            </a:endParaRPr>
          </a:p>
        </p:txBody>
      </p:sp>
      <p:sp>
        <p:nvSpPr>
          <p:cNvPr id="2" name="Slide Number Placeholder 1">
            <a:extLst>
              <a:ext uri="{FF2B5EF4-FFF2-40B4-BE49-F238E27FC236}">
                <a16:creationId xmlns:a16="http://schemas.microsoft.com/office/drawing/2014/main" id="{ACFE1DF2-3D31-C549-9470-BED4C42E701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58941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additive="base">
                                        <p:cTn id="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anim calcmode="lin" valueType="num">
                                      <p:cBhvr additive="base">
                                        <p:cTn id="1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1" name="Rounded Rectangular Callout 10">
            <a:extLst>
              <a:ext uri="{FF2B5EF4-FFF2-40B4-BE49-F238E27FC236}">
                <a16:creationId xmlns:a16="http://schemas.microsoft.com/office/drawing/2014/main" id="{2AE8923F-204E-D442-9A02-3A6DF1A96408}"/>
              </a:ext>
            </a:extLst>
          </p:cNvPr>
          <p:cNvSpPr/>
          <p:nvPr/>
        </p:nvSpPr>
        <p:spPr>
          <a:xfrm>
            <a:off x="952500" y="1513945"/>
            <a:ext cx="7239000" cy="1848091"/>
          </a:xfrm>
          <a:prstGeom prst="wedgeRoundRectCallout">
            <a:avLst>
              <a:gd name="adj1" fmla="val -21307"/>
              <a:gd name="adj2" fmla="val 47500"/>
              <a:gd name="adj3" fmla="val 16667"/>
            </a:avLst>
          </a:prstGeom>
          <a:solidFill>
            <a:schemeClr val="accent1">
              <a:lumMod val="20000"/>
              <a:lumOff val="80000"/>
            </a:schemeClr>
          </a:solidFill>
          <a:ln w="25400" cap="flat" cmpd="sng" algn="ctr">
            <a:solidFill>
              <a:srgbClr val="DDDDDD">
                <a:shade val="50000"/>
              </a:srgbClr>
            </a:solidFill>
            <a:prstDash val="solid"/>
          </a:ln>
          <a:effectLst/>
        </p:spPr>
        <p:txBody>
          <a:bodyPr rtlCol="0" anchor="ctr"/>
          <a:lstStyle/>
          <a:p>
            <a:pPr fontAlgn="base">
              <a:spcBef>
                <a:spcPct val="0"/>
              </a:spcBef>
              <a:spcAft>
                <a:spcPct val="0"/>
              </a:spcAft>
              <a:buClrTx/>
            </a:pPr>
            <a:r>
              <a:rPr lang="en-US" sz="2800" b="1" dirty="0">
                <a:solidFill>
                  <a:schemeClr val="tx1"/>
                </a:solidFill>
                <a:latin typeface="+mj-lt"/>
                <a:cs typeface="Times New Roman" panose="02020603050405020304" pitchFamily="18" charset="0"/>
              </a:rPr>
              <a:t>Intersectionality lens </a:t>
            </a:r>
            <a:r>
              <a:rPr lang="en-US" sz="2800" dirty="0">
                <a:solidFill>
                  <a:schemeClr val="tx1"/>
                </a:solidFill>
                <a:latin typeface="+mj-lt"/>
                <a:cs typeface="Times New Roman" panose="02020603050405020304" pitchFamily="18" charset="0"/>
              </a:rPr>
              <a:t>to understand  nuances in positioning and dynamics around </a:t>
            </a:r>
            <a:r>
              <a:rPr lang="en-US" sz="2800" dirty="0">
                <a:solidFill>
                  <a:schemeClr val="tx1"/>
                </a:solidFill>
                <a:cs typeface="Times New Roman" panose="02020603050405020304" pitchFamily="18" charset="0"/>
              </a:rPr>
              <a:t>equipment handling by </a:t>
            </a:r>
            <a:r>
              <a:rPr lang="en-US" sz="2800" dirty="0">
                <a:solidFill>
                  <a:schemeClr val="tx1"/>
                </a:solidFill>
                <a:latin typeface="+mj-lt"/>
                <a:cs typeface="Times New Roman" panose="02020603050405020304" pitchFamily="18" charset="0"/>
              </a:rPr>
              <a:t>the minoritized participant</a:t>
            </a:r>
          </a:p>
        </p:txBody>
      </p:sp>
      <p:sp>
        <p:nvSpPr>
          <p:cNvPr id="2" name="Slide Number Placeholder 1">
            <a:extLst>
              <a:ext uri="{FF2B5EF4-FFF2-40B4-BE49-F238E27FC236}">
                <a16:creationId xmlns:a16="http://schemas.microsoft.com/office/drawing/2014/main" id="{C13AC01D-B9FF-9346-A549-76D848A7C0D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3" name="TextBox 2">
            <a:extLst>
              <a:ext uri="{FF2B5EF4-FFF2-40B4-BE49-F238E27FC236}">
                <a16:creationId xmlns:a16="http://schemas.microsoft.com/office/drawing/2014/main" id="{86DBFB3D-5706-9C5D-5010-F52B58972007}"/>
              </a:ext>
            </a:extLst>
          </p:cNvPr>
          <p:cNvSpPr txBox="1"/>
          <p:nvPr/>
        </p:nvSpPr>
        <p:spPr>
          <a:xfrm>
            <a:off x="3479800" y="283483"/>
            <a:ext cx="2438488" cy="584775"/>
          </a:xfrm>
          <a:prstGeom prst="rect">
            <a:avLst/>
          </a:prstGeom>
          <a:noFill/>
        </p:spPr>
        <p:txBody>
          <a:bodyPr wrap="none" rtlCol="0">
            <a:spAutoFit/>
          </a:bodyPr>
          <a:lstStyle/>
          <a:p>
            <a:r>
              <a:rPr lang="en-US" sz="3200" dirty="0">
                <a:solidFill>
                  <a:schemeClr val="tx1"/>
                </a:solidFill>
              </a:rPr>
              <a:t>Future Work</a:t>
            </a:r>
          </a:p>
        </p:txBody>
      </p:sp>
      <p:sp>
        <p:nvSpPr>
          <p:cNvPr id="4" name="Rounded Rectangular Callout 3">
            <a:extLst>
              <a:ext uri="{FF2B5EF4-FFF2-40B4-BE49-F238E27FC236}">
                <a16:creationId xmlns:a16="http://schemas.microsoft.com/office/drawing/2014/main" id="{BB0A8FB5-74FE-E962-F61C-BF2D891A7010}"/>
              </a:ext>
            </a:extLst>
          </p:cNvPr>
          <p:cNvSpPr/>
          <p:nvPr/>
        </p:nvSpPr>
        <p:spPr>
          <a:xfrm>
            <a:off x="952500" y="3719768"/>
            <a:ext cx="7239000" cy="1140249"/>
          </a:xfrm>
          <a:prstGeom prst="wedgeRoundRectCallout">
            <a:avLst>
              <a:gd name="adj1" fmla="val -21307"/>
              <a:gd name="adj2" fmla="val 47500"/>
              <a:gd name="adj3" fmla="val 16667"/>
            </a:avLst>
          </a:prstGeom>
          <a:solidFill>
            <a:schemeClr val="accent1">
              <a:lumMod val="20000"/>
              <a:lumOff val="80000"/>
            </a:schemeClr>
          </a:solidFill>
          <a:ln w="25400" cap="flat" cmpd="sng" algn="ctr">
            <a:solidFill>
              <a:srgbClr val="DDDDDD">
                <a:shade val="50000"/>
              </a:srgbClr>
            </a:solidFill>
            <a:prstDash val="solid"/>
          </a:ln>
          <a:effectLst/>
        </p:spPr>
        <p:txBody>
          <a:bodyPr rtlCol="0" anchor="ctr"/>
          <a:lstStyle/>
          <a:p>
            <a:pPr fontAlgn="base">
              <a:spcBef>
                <a:spcPct val="0"/>
              </a:spcBef>
              <a:spcAft>
                <a:spcPct val="0"/>
              </a:spcAft>
              <a:buClrTx/>
            </a:pPr>
            <a:r>
              <a:rPr lang="en-US" sz="2800" dirty="0">
                <a:solidFill>
                  <a:schemeClr val="tx1"/>
                </a:solidFill>
                <a:latin typeface="+mj-lt"/>
                <a:cs typeface="Times New Roman" panose="02020603050405020304" pitchFamily="18" charset="0"/>
              </a:rPr>
              <a:t>The role of </a:t>
            </a:r>
            <a:r>
              <a:rPr lang="en-US" sz="2800" b="1" dirty="0">
                <a:solidFill>
                  <a:schemeClr val="tx1"/>
                </a:solidFill>
                <a:latin typeface="+mj-lt"/>
                <a:cs typeface="Times New Roman" panose="02020603050405020304" pitchFamily="18" charset="0"/>
              </a:rPr>
              <a:t>explicit negotiation </a:t>
            </a:r>
            <a:r>
              <a:rPr lang="en-US" sz="2800" dirty="0">
                <a:solidFill>
                  <a:schemeClr val="tx1"/>
                </a:solidFill>
                <a:latin typeface="+mj-lt"/>
                <a:cs typeface="Times New Roman" panose="02020603050405020304" pitchFamily="18" charset="0"/>
              </a:rPr>
              <a:t>in (in)equity around equipment handling</a:t>
            </a:r>
          </a:p>
        </p:txBody>
      </p:sp>
    </p:spTree>
    <p:extLst>
      <p:ext uri="{BB962C8B-B14F-4D97-AF65-F5344CB8AC3E}">
        <p14:creationId xmlns:p14="http://schemas.microsoft.com/office/powerpoint/2010/main" val="97172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sky, outdoor, sign&#10;&#10;Description automatically generated">
            <a:extLst>
              <a:ext uri="{FF2B5EF4-FFF2-40B4-BE49-F238E27FC236}">
                <a16:creationId xmlns:a16="http://schemas.microsoft.com/office/drawing/2014/main" id="{2CE01FFA-73CC-7644-AC93-0A54BEF0AC4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37237" y="1825640"/>
            <a:ext cx="2661571" cy="1466759"/>
          </a:xfrm>
          <a:prstGeom prst="rect">
            <a:avLst/>
          </a:prstGeom>
        </p:spPr>
      </p:pic>
      <p:sp>
        <p:nvSpPr>
          <p:cNvPr id="9" name="TextBox 8">
            <a:extLst>
              <a:ext uri="{FF2B5EF4-FFF2-40B4-BE49-F238E27FC236}">
                <a16:creationId xmlns:a16="http://schemas.microsoft.com/office/drawing/2014/main" id="{210B7E0F-3333-7F48-86CB-56EEA29C11E5}"/>
              </a:ext>
            </a:extLst>
          </p:cNvPr>
          <p:cNvSpPr txBox="1"/>
          <p:nvPr/>
        </p:nvSpPr>
        <p:spPr>
          <a:xfrm>
            <a:off x="202609" y="6816090"/>
            <a:ext cx="6131379" cy="230832"/>
          </a:xfrm>
          <a:prstGeom prst="rect">
            <a:avLst/>
          </a:prstGeom>
          <a:noFill/>
        </p:spPr>
        <p:txBody>
          <a:bodyPr wrap="square" rtlCol="0">
            <a:spAutoFit/>
          </a:bodyPr>
          <a:lstStyle/>
          <a:p>
            <a:pPr fontAlgn="base">
              <a:spcBef>
                <a:spcPct val="0"/>
              </a:spcBef>
              <a:spcAft>
                <a:spcPct val="0"/>
              </a:spcAft>
              <a:buClrTx/>
              <a:buFontTx/>
              <a:buNone/>
            </a:pPr>
            <a:r>
              <a:rPr lang="en-US" sz="900" kern="1200">
                <a:solidFill>
                  <a:srgbClr val="FFFFFF"/>
                </a:solidFill>
                <a:latin typeface="Times New Roman" charset="0"/>
                <a:ea typeface="+mn-ea"/>
                <a:cs typeface="+mn-cs"/>
                <a:hlinkClick r:id="rId3" tooltip="http://www.picpedia.org/highway-signs/q/question.html"/>
              </a:rPr>
              <a:t>This Photo</a:t>
            </a:r>
            <a:r>
              <a:rPr lang="en-US" sz="900" kern="1200">
                <a:solidFill>
                  <a:srgbClr val="FFFFFF"/>
                </a:solidFill>
                <a:latin typeface="Times New Roman" charset="0"/>
                <a:ea typeface="+mn-ea"/>
                <a:cs typeface="+mn-cs"/>
              </a:rPr>
              <a:t> by Unknown Author is licensed under </a:t>
            </a:r>
            <a:r>
              <a:rPr lang="en-US" sz="900" kern="1200">
                <a:solidFill>
                  <a:srgbClr val="FFFFFF"/>
                </a:solidFill>
                <a:latin typeface="Times New Roman" charset="0"/>
                <a:ea typeface="+mn-ea"/>
                <a:cs typeface="+mn-cs"/>
                <a:hlinkClick r:id="rId4" tooltip="https://creativecommons.org/licenses/by-sa/3.0/"/>
              </a:rPr>
              <a:t>CC BY-SA</a:t>
            </a:r>
            <a:endParaRPr lang="en-US" sz="900" kern="1200">
              <a:solidFill>
                <a:srgbClr val="FFFFFF"/>
              </a:solidFill>
              <a:latin typeface="Times New Roman" charset="0"/>
              <a:ea typeface="+mn-ea"/>
              <a:cs typeface="+mn-cs"/>
            </a:endParaRPr>
          </a:p>
        </p:txBody>
      </p:sp>
      <p:sp>
        <p:nvSpPr>
          <p:cNvPr id="12" name="TextBox 11">
            <a:extLst>
              <a:ext uri="{FF2B5EF4-FFF2-40B4-BE49-F238E27FC236}">
                <a16:creationId xmlns:a16="http://schemas.microsoft.com/office/drawing/2014/main" id="{053008DF-8DF1-D544-8214-F497435CD858}"/>
              </a:ext>
            </a:extLst>
          </p:cNvPr>
          <p:cNvSpPr txBox="1"/>
          <p:nvPr/>
        </p:nvSpPr>
        <p:spPr>
          <a:xfrm>
            <a:off x="2220568" y="4576831"/>
            <a:ext cx="4451537" cy="430887"/>
          </a:xfrm>
          <a:prstGeom prst="rect">
            <a:avLst/>
          </a:prstGeom>
          <a:noFill/>
        </p:spPr>
        <p:txBody>
          <a:bodyPr wrap="square" rtlCol="0">
            <a:spAutoFit/>
          </a:bodyPr>
          <a:lstStyle/>
          <a:p>
            <a:r>
              <a:rPr lang="en-US" sz="2200" dirty="0">
                <a:solidFill>
                  <a:schemeClr val="tx1"/>
                </a:solidFill>
                <a:latin typeface="+mj-lt"/>
              </a:rPr>
              <a:t>Contact:   </a:t>
            </a:r>
            <a:r>
              <a:rPr lang="en-US" sz="2200" dirty="0" err="1">
                <a:solidFill>
                  <a:schemeClr val="tx1"/>
                </a:solidFill>
                <a:latin typeface="+mj-lt"/>
              </a:rPr>
              <a:t>marka@udel.edu</a:t>
            </a:r>
            <a:endParaRPr lang="en-US" sz="2200" dirty="0">
              <a:solidFill>
                <a:schemeClr val="tx1"/>
              </a:solidFill>
              <a:latin typeface="+mj-lt"/>
            </a:endParaRPr>
          </a:p>
        </p:txBody>
      </p:sp>
      <p:sp>
        <p:nvSpPr>
          <p:cNvPr id="2" name="TextBox 1">
            <a:extLst>
              <a:ext uri="{FF2B5EF4-FFF2-40B4-BE49-F238E27FC236}">
                <a16:creationId xmlns:a16="http://schemas.microsoft.com/office/drawing/2014/main" id="{CC482CA2-0B08-B840-8CBC-CC250A1F5D14}"/>
              </a:ext>
            </a:extLst>
          </p:cNvPr>
          <p:cNvSpPr txBox="1"/>
          <p:nvPr/>
        </p:nvSpPr>
        <p:spPr>
          <a:xfrm>
            <a:off x="2220568" y="233432"/>
            <a:ext cx="5243639" cy="307777"/>
          </a:xfrm>
          <a:prstGeom prst="rect">
            <a:avLst/>
          </a:prstGeom>
          <a:noFill/>
        </p:spPr>
        <p:txBody>
          <a:bodyPr wrap="square" rtlCol="0">
            <a:spAutoFit/>
          </a:bodyPr>
          <a:lstStyle/>
          <a:p>
            <a:r>
              <a:rPr lang="en-US" dirty="0">
                <a:latin typeface="+mj-lt"/>
              </a:rPr>
              <a:t>GRFP Grant No. DGE-2139899 &amp; NSF Grant No. DUE-2000739</a:t>
            </a:r>
          </a:p>
        </p:txBody>
      </p:sp>
      <p:sp>
        <p:nvSpPr>
          <p:cNvPr id="4" name="Slide Number Placeholder 3">
            <a:extLst>
              <a:ext uri="{FF2B5EF4-FFF2-40B4-BE49-F238E27FC236}">
                <a16:creationId xmlns:a16="http://schemas.microsoft.com/office/drawing/2014/main" id="{DE4E1E61-B7CC-754B-9427-D98732310F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pic>
        <p:nvPicPr>
          <p:cNvPr id="3" name="Picture 2" descr="NSF Brand Standards Manual">
            <a:extLst>
              <a:ext uri="{FF2B5EF4-FFF2-40B4-BE49-F238E27FC236}">
                <a16:creationId xmlns:a16="http://schemas.microsoft.com/office/drawing/2014/main" id="{F41283F3-9AD2-8E10-A455-9362CF72F6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5379" y="181599"/>
            <a:ext cx="629346" cy="6265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university of delaware logo&#10;&#10;Description automatically generated">
            <a:extLst>
              <a:ext uri="{FF2B5EF4-FFF2-40B4-BE49-F238E27FC236}">
                <a16:creationId xmlns:a16="http://schemas.microsoft.com/office/drawing/2014/main" id="{EAA2D22C-721D-460D-032B-19DDF412B6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692" y="244352"/>
            <a:ext cx="1193310" cy="626549"/>
          </a:xfrm>
          <a:prstGeom prst="rect">
            <a:avLst/>
          </a:prstGeom>
        </p:spPr>
      </p:pic>
    </p:spTree>
    <p:extLst>
      <p:ext uri="{BB962C8B-B14F-4D97-AF65-F5344CB8AC3E}">
        <p14:creationId xmlns:p14="http://schemas.microsoft.com/office/powerpoint/2010/main" val="1876170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7" name="TextBox 6">
            <a:extLst>
              <a:ext uri="{FF2B5EF4-FFF2-40B4-BE49-F238E27FC236}">
                <a16:creationId xmlns:a16="http://schemas.microsoft.com/office/drawing/2014/main" id="{B4EECAB5-9AC1-AB47-B810-7DE40FDE8F44}"/>
              </a:ext>
            </a:extLst>
          </p:cNvPr>
          <p:cNvSpPr txBox="1"/>
          <p:nvPr/>
        </p:nvSpPr>
        <p:spPr>
          <a:xfrm>
            <a:off x="286788" y="47982"/>
            <a:ext cx="8570424" cy="4955203"/>
          </a:xfrm>
          <a:prstGeom prst="rect">
            <a:avLst/>
          </a:prstGeom>
          <a:noFill/>
        </p:spPr>
        <p:txBody>
          <a:bodyPr wrap="square">
            <a:spAutoFit/>
          </a:bodyPr>
          <a:lstStyle/>
          <a:p>
            <a:r>
              <a:rPr lang="en-US" sz="1600" b="1" dirty="0">
                <a:solidFill>
                  <a:schemeClr val="accent4">
                    <a:lumMod val="50000"/>
                  </a:schemeClr>
                </a:solidFill>
                <a:latin typeface="+mj-lt"/>
                <a:cs typeface="Times New Roman" panose="02020603050405020304" pitchFamily="18" charset="0"/>
              </a:rPr>
              <a:t>References </a:t>
            </a:r>
          </a:p>
          <a:p>
            <a:r>
              <a:rPr lang="en-US" sz="1200" b="0" i="0" dirty="0">
                <a:solidFill>
                  <a:srgbClr val="222222"/>
                </a:solidFill>
                <a:effectLst/>
                <a:latin typeface="Times New Roman" panose="02020603050405020304" pitchFamily="18" charset="0"/>
                <a:cs typeface="Times New Roman" panose="02020603050405020304" pitchFamily="18" charset="0"/>
              </a:rPr>
              <a:t>Crenshaw, K. (1989). Demarginalizing the intersection of race and sex: A black feminist critique of antidiscrimination doctrine, feminist 	theory and antiracist politics. </a:t>
            </a:r>
            <a:r>
              <a:rPr lang="en-US" sz="1200" b="0" i="1" dirty="0">
                <a:solidFill>
                  <a:srgbClr val="222222"/>
                </a:solidFill>
                <a:effectLst/>
                <a:latin typeface="Times New Roman" panose="02020603050405020304" pitchFamily="18" charset="0"/>
                <a:cs typeface="Times New Roman" panose="02020603050405020304" pitchFamily="18" charset="0"/>
              </a:rPr>
              <a:t>u. Chi. Legal f.</a:t>
            </a:r>
            <a:r>
              <a:rPr lang="en-US" sz="1200" b="0" i="0" dirty="0">
                <a:solidFill>
                  <a:srgbClr val="222222"/>
                </a:solidFill>
                <a:effectLst/>
                <a:latin typeface="Times New Roman" panose="02020603050405020304" pitchFamily="18" charset="0"/>
                <a:cs typeface="Times New Roman" panose="02020603050405020304" pitchFamily="18" charset="0"/>
              </a:rPr>
              <a:t>, 139.</a:t>
            </a:r>
            <a:endParaRPr lang="en-US" sz="1200" b="1" dirty="0">
              <a:solidFill>
                <a:schemeClr val="accent4">
                  <a:lumMod val="50000"/>
                </a:schemeClr>
              </a:solidFill>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Doucette, D. Clark, R. &amp; Singh, C. Hermione and the secretary: how gendered task division in introductory physics labs can disrupt 	equitable learning, European Journal of Physics 41,035702 (2020).</a:t>
            </a:r>
          </a:p>
          <a:p>
            <a:r>
              <a:rPr lang="en-US" sz="1200" b="0" i="0" dirty="0">
                <a:solidFill>
                  <a:srgbClr val="222222"/>
                </a:solidFill>
                <a:effectLst/>
                <a:latin typeface="Times New Roman" panose="02020603050405020304" pitchFamily="18" charset="0"/>
                <a:cs typeface="Times New Roman" panose="02020603050405020304" pitchFamily="18" charset="0"/>
              </a:rPr>
              <a:t>Danielsson, A. T. (2012). Exploring woman university physics students ‘doing gender’ and ‘doing physics’. </a:t>
            </a:r>
            <a:r>
              <a:rPr lang="en-US" sz="1200" b="0" i="1" dirty="0">
                <a:solidFill>
                  <a:srgbClr val="222222"/>
                </a:solidFill>
                <a:effectLst/>
                <a:latin typeface="Times New Roman" panose="02020603050405020304" pitchFamily="18" charset="0"/>
                <a:cs typeface="Times New Roman" panose="02020603050405020304" pitchFamily="18" charset="0"/>
              </a:rPr>
              <a:t>Gender and 	Education</a:t>
            </a:r>
            <a:r>
              <a:rPr lang="en-US" sz="1200" b="0" i="0" dirty="0">
                <a:solidFill>
                  <a:srgbClr val="222222"/>
                </a:solidFill>
                <a:effectLst/>
                <a:latin typeface="Times New Roman" panose="02020603050405020304" pitchFamily="18" charset="0"/>
                <a:cs typeface="Times New Roman" panose="02020603050405020304" pitchFamily="18" charset="0"/>
              </a:rPr>
              <a:t>, </a:t>
            </a:r>
            <a:r>
              <a:rPr lang="en-US" sz="1200" b="0" i="1" dirty="0">
                <a:solidFill>
                  <a:srgbClr val="222222"/>
                </a:solidFill>
                <a:effectLst/>
                <a:latin typeface="Times New Roman" panose="02020603050405020304" pitchFamily="18" charset="0"/>
                <a:cs typeface="Times New Roman" panose="02020603050405020304" pitchFamily="18" charset="0"/>
              </a:rPr>
              <a:t>24</a:t>
            </a:r>
            <a:r>
              <a:rPr lang="en-US" sz="1200" b="0" i="0" dirty="0">
                <a:solidFill>
                  <a:srgbClr val="222222"/>
                </a:solidFill>
                <a:effectLst/>
                <a:latin typeface="Times New Roman" panose="02020603050405020304" pitchFamily="18" charset="0"/>
                <a:cs typeface="Times New Roman" panose="02020603050405020304" pitchFamily="18" charset="0"/>
              </a:rPr>
              <a:t>(1), 25-39.</a:t>
            </a:r>
            <a:endParaRPr lang="en-US" sz="1200" dirty="0">
              <a:effectLst/>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Freeman, S., Haak, D., &amp; Wenderoth, M. P. (2011). Increased course structure improves performance in introductory biology. CBE—	Life Sciences Education, 10(2), 175-186.</a:t>
            </a:r>
          </a:p>
          <a:p>
            <a:r>
              <a:rPr lang="en-US" sz="1200" dirty="0">
                <a:latin typeface="Times New Roman" panose="02020603050405020304" pitchFamily="18" charset="0"/>
                <a:ea typeface="Calibri" panose="020F0502020204030204" pitchFamily="34" charset="0"/>
                <a:cs typeface="Times New Roman" panose="02020603050405020304" pitchFamily="18" charset="0"/>
              </a:rPr>
              <a:t>Harre, R.  &amp; Van Langenhove, L. (1991). Varieties of positioning, Journal for the theory of social behavior </a:t>
            </a:r>
            <a:r>
              <a:rPr lang="en-US" sz="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10.1111/j.1468-	5914.1991.tb00203.x</a:t>
            </a:r>
            <a:r>
              <a:rPr lang="en-US" sz="1200" dirty="0">
                <a:latin typeface="Times New Roman" panose="02020603050405020304" pitchFamily="18" charset="0"/>
                <a:ea typeface="Calibri" panose="020F0502020204030204" pitchFamily="34" charset="0"/>
                <a:cs typeface="Times New Roman" panose="02020603050405020304" pitchFamily="18" charset="0"/>
              </a:rPr>
              <a:t>.</a:t>
            </a:r>
          </a:p>
          <a:p>
            <a:r>
              <a:rPr lang="en-US" sz="1200" b="0" i="0" dirty="0">
                <a:solidFill>
                  <a:srgbClr val="222222"/>
                </a:solidFill>
                <a:effectLst/>
                <a:latin typeface="Times New Roman" panose="02020603050405020304" pitchFamily="18" charset="0"/>
                <a:cs typeface="Times New Roman" panose="02020603050405020304" pitchFamily="18" charset="0"/>
              </a:rPr>
              <a:t>Holmes, N. G., Roll, I., &amp; Bonn, D. A. (2019). Participating in the physics lab: does gender matter? </a:t>
            </a:r>
            <a:r>
              <a:rPr lang="en-US" sz="1200" b="0" i="1" dirty="0" err="1">
                <a:solidFill>
                  <a:srgbClr val="222222"/>
                </a:solidFill>
                <a:effectLst/>
                <a:latin typeface="Times New Roman" panose="02020603050405020304" pitchFamily="18" charset="0"/>
                <a:cs typeface="Times New Roman" panose="02020603050405020304" pitchFamily="18" charset="0"/>
              </a:rPr>
              <a:t>arXiv</a:t>
            </a:r>
            <a:r>
              <a:rPr lang="en-US" sz="1200" b="0" i="1" dirty="0">
                <a:solidFill>
                  <a:srgbClr val="222222"/>
                </a:solidFill>
                <a:effectLst/>
                <a:latin typeface="Times New Roman" panose="02020603050405020304" pitchFamily="18" charset="0"/>
                <a:cs typeface="Times New Roman" panose="02020603050405020304" pitchFamily="18" charset="0"/>
              </a:rPr>
              <a:t> preprint arXiv:1905.03331</a:t>
            </a:r>
            <a:r>
              <a:rPr lang="en-US" sz="1200" b="0" i="0" dirty="0">
                <a:solidFill>
                  <a:srgbClr val="222222"/>
                </a:solidFill>
                <a:effectLst/>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r>
              <a:rPr lang="en-US" sz="1200" kern="1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MacIsaac, D. (Ed.). (2019). US government releases Charting a Course for Success: America’s Strategy for STEM 	Education, report 	guiding federal agencies that offer STEM funding opportunities. TPT, 57(2), 126-126.</a:t>
            </a:r>
          </a:p>
          <a:p>
            <a:r>
              <a:rPr lang="en-US" sz="1200" b="0" i="0" dirty="0">
                <a:solidFill>
                  <a:srgbClr val="222222"/>
                </a:solidFill>
                <a:effectLst/>
                <a:latin typeface="Times New Roman" panose="02020603050405020304" pitchFamily="18" charset="0"/>
                <a:cs typeface="Times New Roman" panose="02020603050405020304" pitchFamily="18" charset="0"/>
              </a:rPr>
              <a:t>Rosa, K., &amp; Mensah, F. M. (2016). Educational pathways of Black women physicists: Stories of experiencing and overcoming obstacles 	in life. </a:t>
            </a:r>
            <a:r>
              <a:rPr lang="en-US" sz="1200" b="0" i="1" dirty="0">
                <a:solidFill>
                  <a:srgbClr val="222222"/>
                </a:solidFill>
                <a:effectLst/>
                <a:latin typeface="Times New Roman" panose="02020603050405020304" pitchFamily="18" charset="0"/>
                <a:cs typeface="Times New Roman" panose="02020603050405020304" pitchFamily="18" charset="0"/>
              </a:rPr>
              <a:t>Physical Review Physics Education Research</a:t>
            </a:r>
            <a:r>
              <a:rPr lang="en-US" sz="1200" b="0" i="0" dirty="0">
                <a:solidFill>
                  <a:srgbClr val="222222"/>
                </a:solidFill>
                <a:effectLst/>
                <a:latin typeface="Times New Roman" panose="02020603050405020304" pitchFamily="18" charset="0"/>
                <a:cs typeface="Times New Roman" panose="02020603050405020304" pitchFamily="18" charset="0"/>
              </a:rPr>
              <a:t>, </a:t>
            </a:r>
            <a:r>
              <a:rPr lang="en-US" sz="1200" b="0" i="1" dirty="0">
                <a:solidFill>
                  <a:srgbClr val="222222"/>
                </a:solidFill>
                <a:effectLst/>
                <a:latin typeface="Times New Roman" panose="02020603050405020304" pitchFamily="18" charset="0"/>
                <a:cs typeface="Times New Roman" panose="02020603050405020304" pitchFamily="18" charset="0"/>
              </a:rPr>
              <a:t>12</a:t>
            </a:r>
            <a:r>
              <a:rPr lang="en-US" sz="1200" b="0" i="0" dirty="0">
                <a:solidFill>
                  <a:srgbClr val="222222"/>
                </a:solidFill>
                <a:effectLst/>
                <a:latin typeface="Times New Roman" panose="02020603050405020304" pitchFamily="18" charset="0"/>
                <a:cs typeface="Times New Roman" panose="02020603050405020304" pitchFamily="18" charset="0"/>
              </a:rPr>
              <a:t>(2), 020113.</a:t>
            </a:r>
            <a:endParaRPr lang="en-US" sz="1200" dirty="0">
              <a:latin typeface="Times New Roman" panose="02020603050405020304" pitchFamily="18" charset="0"/>
              <a:cs typeface="Times New Roman" panose="02020603050405020304" pitchFamily="18" charset="0"/>
            </a:endParaRPr>
          </a:p>
          <a:p>
            <a:r>
              <a:rPr lang="en-US" sz="1200" u="none" strike="noStrike" dirty="0">
                <a:solidFill>
                  <a:srgbClr val="222222"/>
                </a:solidFill>
                <a:effectLst/>
                <a:latin typeface="Times New Roman" panose="02020603050405020304" pitchFamily="18" charset="0"/>
                <a:cs typeface="Times New Roman" panose="02020603050405020304" pitchFamily="18" charset="0"/>
              </a:rPr>
              <a:t>National Science Teachers Association. (2007). NSTA position statement: The integral role of laboratory investigations in science 	instruction. NSTA Handbook: 2010, 11, 201-204.</a:t>
            </a:r>
            <a:endParaRPr lang="en-US" sz="1200" dirty="0">
              <a:latin typeface="Times New Roman" panose="02020603050405020304" pitchFamily="18" charset="0"/>
              <a:cs typeface="Times New Roman" panose="02020603050405020304" pitchFamily="18" charset="0"/>
            </a:endParaRPr>
          </a:p>
          <a:p>
            <a:r>
              <a:rPr lang="en-US" sz="1200" dirty="0">
                <a:effectLst/>
                <a:latin typeface="Times New Roman" panose="02020603050405020304" pitchFamily="18" charset="0"/>
                <a:cs typeface="Times New Roman" panose="02020603050405020304" pitchFamily="18" charset="0"/>
              </a:rPr>
              <a:t>Partnership for 21st Century Skills (P21). Framework for 21st Century Learning. December 2009. Science Maps: 	http://science.nsta.org/ps/Final21stCSkillsMapScience.pdf </a:t>
            </a:r>
          </a:p>
          <a:p>
            <a:r>
              <a:rPr lang="en-US" sz="1200" b="0" i="0" dirty="0">
                <a:solidFill>
                  <a:srgbClr val="222222"/>
                </a:solidFill>
                <a:effectLst/>
                <a:latin typeface="Times New Roman" panose="02020603050405020304" pitchFamily="18" charset="0"/>
                <a:cs typeface="Times New Roman" panose="02020603050405020304" pitchFamily="18" charset="0"/>
              </a:rPr>
              <a:t>Rodriguez, I., </a:t>
            </a:r>
            <a:r>
              <a:rPr lang="en-US" sz="1200" b="0" i="0" dirty="0" err="1">
                <a:solidFill>
                  <a:srgbClr val="222222"/>
                </a:solidFill>
                <a:effectLst/>
                <a:latin typeface="Times New Roman" panose="02020603050405020304" pitchFamily="18" charset="0"/>
                <a:cs typeface="Times New Roman" panose="02020603050405020304" pitchFamily="18" charset="0"/>
              </a:rPr>
              <a:t>Brewe</a:t>
            </a:r>
            <a:r>
              <a:rPr lang="en-US" sz="1200" b="0" i="0" dirty="0">
                <a:solidFill>
                  <a:srgbClr val="222222"/>
                </a:solidFill>
                <a:effectLst/>
                <a:latin typeface="Times New Roman" panose="02020603050405020304" pitchFamily="18" charset="0"/>
                <a:cs typeface="Times New Roman" panose="02020603050405020304" pitchFamily="18" charset="0"/>
              </a:rPr>
              <a:t>, E., Sawtelle, V., &amp; Kramer, L. H. (2012). Impact of equity models and statistical measures on interpretations of 	educational reform. </a:t>
            </a:r>
            <a:r>
              <a:rPr lang="en-US" sz="1200" b="0" i="1" dirty="0">
                <a:solidFill>
                  <a:srgbClr val="222222"/>
                </a:solidFill>
                <a:effectLst/>
                <a:latin typeface="Times New Roman" panose="02020603050405020304" pitchFamily="18" charset="0"/>
                <a:cs typeface="Times New Roman" panose="02020603050405020304" pitchFamily="18" charset="0"/>
              </a:rPr>
              <a:t>Physical Review Special Topics-Physics Education Research</a:t>
            </a:r>
            <a:r>
              <a:rPr lang="en-US" sz="1200" b="0" i="0" dirty="0">
                <a:solidFill>
                  <a:srgbClr val="222222"/>
                </a:solidFill>
                <a:effectLst/>
                <a:latin typeface="Times New Roman" panose="02020603050405020304" pitchFamily="18" charset="0"/>
                <a:cs typeface="Times New Roman" panose="02020603050405020304" pitchFamily="18" charset="0"/>
              </a:rPr>
              <a:t>, </a:t>
            </a:r>
            <a:r>
              <a:rPr lang="en-US" sz="1200" b="0" i="1" dirty="0">
                <a:solidFill>
                  <a:srgbClr val="222222"/>
                </a:solidFill>
                <a:effectLst/>
                <a:latin typeface="Times New Roman" panose="02020603050405020304" pitchFamily="18" charset="0"/>
                <a:cs typeface="Times New Roman" panose="02020603050405020304" pitchFamily="18" charset="0"/>
              </a:rPr>
              <a:t>8</a:t>
            </a:r>
            <a:r>
              <a:rPr lang="en-US" sz="1200" b="0" i="0" dirty="0">
                <a:solidFill>
                  <a:srgbClr val="222222"/>
                </a:solidFill>
                <a:effectLst/>
                <a:latin typeface="Times New Roman" panose="02020603050405020304" pitchFamily="18" charset="0"/>
                <a:cs typeface="Times New Roman" panose="02020603050405020304" pitchFamily="18" charset="0"/>
              </a:rPr>
              <a:t>(2), 020103.</a:t>
            </a:r>
            <a:endParaRPr lang="en-US" sz="1200" dirty="0">
              <a:effectLst/>
              <a:latin typeface="Times New Roman" panose="02020603050405020304" pitchFamily="18" charset="0"/>
              <a:cs typeface="Times New Roman" panose="02020603050405020304" pitchFamily="18" charset="0"/>
            </a:endParaRPr>
          </a:p>
          <a:p>
            <a:r>
              <a:rPr lang="en-US" sz="1200" b="0" i="0" dirty="0">
                <a:solidFill>
                  <a:srgbClr val="333333"/>
                </a:solidFill>
                <a:effectLst/>
                <a:latin typeface="Times New Roman" panose="02020603050405020304" pitchFamily="18" charset="0"/>
                <a:cs typeface="Times New Roman" panose="02020603050405020304" pitchFamily="18" charset="0"/>
              </a:rPr>
              <a:t>Santana, L., &amp; Singh, C. (2022, July 13-14). Investigating experiences of a Black woman in physics and astronomy. Paper presented at 	Physics Education Research Conference 2022, Grand Rapids, MI. Retrieved March 29, 2023, </a:t>
            </a:r>
            <a:endParaRPr lang="en-US" sz="1200" dirty="0">
              <a:effectLst/>
              <a:latin typeface="Times New Roman" panose="02020603050405020304" pitchFamily="18" charset="0"/>
              <a:cs typeface="Times New Roman" panose="02020603050405020304" pitchFamily="18" charset="0"/>
            </a:endParaRPr>
          </a:p>
          <a:p>
            <a:r>
              <a:rPr lang="en-US" sz="1200" dirty="0">
                <a:solidFill>
                  <a:srgbClr val="222222"/>
                </a:solidFill>
                <a:effectLst/>
                <a:latin typeface="Times New Roman" panose="02020603050405020304" pitchFamily="18" charset="0"/>
                <a:ea typeface="Times New Roman" panose="02020603050405020304" pitchFamily="18" charset="0"/>
              </a:rPr>
              <a:t>Walsh, C., Lewandowski, H. J., &amp; Holmes, N. G. (2022). Skills-focused lab instruction improves critical thinking skills and 	experimentation views for all students. Physical Review Physics Education Research, 18(1), 010128.</a:t>
            </a:r>
            <a:endParaRPr lang="en-US" sz="1200" dirty="0">
              <a:effectLst/>
              <a:latin typeface="Times New Roman" panose="02020603050405020304" pitchFamily="18" charset="0"/>
              <a:ea typeface="Times New Roman" panose="02020603050405020304" pitchFamily="18" charset="0"/>
            </a:endParaRPr>
          </a:p>
        </p:txBody>
      </p:sp>
      <p:sp>
        <p:nvSpPr>
          <p:cNvPr id="2" name="Slide Number Placeholder 1">
            <a:extLst>
              <a:ext uri="{FF2B5EF4-FFF2-40B4-BE49-F238E27FC236}">
                <a16:creationId xmlns:a16="http://schemas.microsoft.com/office/drawing/2014/main" id="{C4192F9C-3431-0C4E-97FA-C1F967EDD45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1333894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FA2FB2C-CA54-2D47-BB9A-6D1CF40DAC52}"/>
              </a:ext>
            </a:extLst>
          </p:cNvPr>
          <p:cNvGraphicFramePr/>
          <p:nvPr/>
        </p:nvGraphicFramePr>
        <p:xfrm>
          <a:off x="1300277" y="285750"/>
          <a:ext cx="7006197" cy="4683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2344A175-A134-3947-9D87-EEC410BBD33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3217028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412853D-C09E-1542-9B10-702A525B3AC1}"/>
              </a:ext>
            </a:extLst>
          </p:cNvPr>
          <p:cNvSpPr>
            <a:spLocks noGrp="1"/>
          </p:cNvSpPr>
          <p:nvPr>
            <p:ph type="title"/>
          </p:nvPr>
        </p:nvSpPr>
        <p:spPr>
          <a:xfrm>
            <a:off x="3315956" y="225080"/>
            <a:ext cx="2311121" cy="492235"/>
          </a:xfrm>
        </p:spPr>
        <p:txBody>
          <a:bodyPr>
            <a:noAutofit/>
          </a:bodyPr>
          <a:lstStyle/>
          <a:p>
            <a:r>
              <a:rPr lang="en-US" sz="2200" b="1" dirty="0">
                <a:solidFill>
                  <a:schemeClr val="accent4">
                    <a:lumMod val="50000"/>
                  </a:schemeClr>
                </a:solidFill>
                <a:latin typeface="+mj-lt"/>
                <a:cs typeface="Times New Roman" panose="02020603050405020304" pitchFamily="18" charset="0"/>
              </a:rPr>
              <a:t>Data/Analysis</a:t>
            </a:r>
            <a:endParaRPr lang="en-US" sz="2200" dirty="0">
              <a:latin typeface="+mj-lt"/>
            </a:endParaRPr>
          </a:p>
        </p:txBody>
      </p:sp>
      <p:sp>
        <p:nvSpPr>
          <p:cNvPr id="2" name="Slide Number Placeholder 1">
            <a:extLst>
              <a:ext uri="{FF2B5EF4-FFF2-40B4-BE49-F238E27FC236}">
                <a16:creationId xmlns:a16="http://schemas.microsoft.com/office/drawing/2014/main" id="{ACFE1DF2-3D31-C549-9470-BED4C42E701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3" name="TextBox 2">
            <a:extLst>
              <a:ext uri="{FF2B5EF4-FFF2-40B4-BE49-F238E27FC236}">
                <a16:creationId xmlns:a16="http://schemas.microsoft.com/office/drawing/2014/main" id="{0A02F904-3FDD-CB55-B47C-CCF201446522}"/>
              </a:ext>
            </a:extLst>
          </p:cNvPr>
          <p:cNvSpPr txBox="1"/>
          <p:nvPr/>
        </p:nvSpPr>
        <p:spPr>
          <a:xfrm>
            <a:off x="419603" y="1806798"/>
            <a:ext cx="8103826"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mj-lt"/>
                <a:cs typeface="Times New Roman" panose="02020603050405020304" pitchFamily="18" charset="0"/>
              </a:rPr>
              <a:t>Purposefully selected the lab groups/sessions involving Zainab.</a:t>
            </a:r>
          </a:p>
          <a:p>
            <a:r>
              <a:rPr lang="en-US" sz="2000" dirty="0">
                <a:latin typeface="+mj-lt"/>
                <a:cs typeface="Times New Roman" panose="02020603050405020304" pitchFamily="18" charset="0"/>
              </a:rPr>
              <a:t> </a:t>
            </a:r>
          </a:p>
          <a:p>
            <a:r>
              <a:rPr lang="en-US" sz="2000" b="1" dirty="0">
                <a:latin typeface="+mj-lt"/>
                <a:cs typeface="Times New Roman" panose="02020603050405020304" pitchFamily="18" charset="0"/>
              </a:rPr>
              <a:t>                              Why?</a:t>
            </a:r>
          </a:p>
          <a:p>
            <a:pPr marL="342900" indent="-342900">
              <a:buFont typeface="Arial" panose="020B0604020202020204" pitchFamily="34" charset="0"/>
              <a:buChar char="•"/>
            </a:pPr>
            <a:r>
              <a:rPr lang="en-US" sz="2000" dirty="0">
                <a:latin typeface="+mj-lt"/>
                <a:cs typeface="Times New Roman" panose="02020603050405020304" pitchFamily="18" charset="0"/>
              </a:rPr>
              <a:t>Her indication of interest to handle equipment </a:t>
            </a:r>
          </a:p>
          <a:p>
            <a:endParaRPr lang="en-US" sz="2000" dirty="0">
              <a:latin typeface="+mj-lt"/>
              <a:cs typeface="Times New Roman" panose="02020603050405020304" pitchFamily="18" charset="0"/>
            </a:endParaRPr>
          </a:p>
          <a:p>
            <a:pPr marL="342900" indent="-342900">
              <a:buFont typeface="Arial" panose="020B0604020202020204" pitchFamily="34" charset="0"/>
              <a:buChar char="•"/>
            </a:pPr>
            <a:r>
              <a:rPr lang="en-US" sz="2000" dirty="0">
                <a:latin typeface="+mj-lt"/>
                <a:cs typeface="Times New Roman" panose="02020603050405020304" pitchFamily="18" charset="0"/>
              </a:rPr>
              <a:t>So, we wanted to characterize her equipment handling in the lab</a:t>
            </a:r>
          </a:p>
        </p:txBody>
      </p:sp>
    </p:spTree>
    <p:extLst>
      <p:ext uri="{BB962C8B-B14F-4D97-AF65-F5344CB8AC3E}">
        <p14:creationId xmlns:p14="http://schemas.microsoft.com/office/powerpoint/2010/main" val="380101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412853D-C09E-1542-9B10-702A525B3AC1}"/>
              </a:ext>
            </a:extLst>
          </p:cNvPr>
          <p:cNvSpPr>
            <a:spLocks noGrp="1"/>
          </p:cNvSpPr>
          <p:nvPr>
            <p:ph type="title"/>
          </p:nvPr>
        </p:nvSpPr>
        <p:spPr>
          <a:xfrm>
            <a:off x="3315956" y="225080"/>
            <a:ext cx="1507253" cy="492235"/>
          </a:xfrm>
        </p:spPr>
        <p:txBody>
          <a:bodyPr>
            <a:noAutofit/>
          </a:bodyPr>
          <a:lstStyle/>
          <a:p>
            <a:r>
              <a:rPr lang="en-US" sz="2200" b="1" dirty="0">
                <a:solidFill>
                  <a:schemeClr val="accent4">
                    <a:lumMod val="50000"/>
                  </a:schemeClr>
                </a:solidFill>
                <a:latin typeface="+mj-lt"/>
                <a:cs typeface="Times New Roman" panose="02020603050405020304" pitchFamily="18" charset="0"/>
              </a:rPr>
              <a:t>Analysis</a:t>
            </a:r>
            <a:endParaRPr lang="en-US" sz="2200" dirty="0">
              <a:latin typeface="+mj-lt"/>
            </a:endParaRPr>
          </a:p>
        </p:txBody>
      </p:sp>
      <p:sp>
        <p:nvSpPr>
          <p:cNvPr id="2" name="Slide Number Placeholder 1">
            <a:extLst>
              <a:ext uri="{FF2B5EF4-FFF2-40B4-BE49-F238E27FC236}">
                <a16:creationId xmlns:a16="http://schemas.microsoft.com/office/drawing/2014/main" id="{ACFE1DF2-3D31-C549-9470-BED4C42E701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3" name="TextBox 2">
            <a:extLst>
              <a:ext uri="{FF2B5EF4-FFF2-40B4-BE49-F238E27FC236}">
                <a16:creationId xmlns:a16="http://schemas.microsoft.com/office/drawing/2014/main" id="{0A02F904-3FDD-CB55-B47C-CCF201446522}"/>
              </a:ext>
            </a:extLst>
          </p:cNvPr>
          <p:cNvSpPr txBox="1"/>
          <p:nvPr/>
        </p:nvSpPr>
        <p:spPr>
          <a:xfrm>
            <a:off x="125774" y="1280705"/>
            <a:ext cx="8950390" cy="3647152"/>
          </a:xfrm>
          <a:prstGeom prst="rect">
            <a:avLst/>
          </a:prstGeom>
          <a:noFill/>
        </p:spPr>
        <p:txBody>
          <a:bodyPr wrap="square" rtlCol="0">
            <a:spAutoFit/>
          </a:bodyPr>
          <a:lstStyle/>
          <a:p>
            <a:pPr algn="ctr"/>
            <a:r>
              <a:rPr lang="en-US" sz="1900" dirty="0">
                <a:latin typeface="+mj-lt"/>
                <a:cs typeface="Times New Roman" panose="02020603050405020304" pitchFamily="18" charset="0"/>
              </a:rPr>
              <a:t>Developed </a:t>
            </a:r>
            <a:r>
              <a:rPr lang="en-US" sz="1900" b="1" dirty="0">
                <a:latin typeface="+mj-lt"/>
                <a:cs typeface="Times New Roman" panose="02020603050405020304" pitchFamily="18" charset="0"/>
              </a:rPr>
              <a:t>positioning</a:t>
            </a:r>
            <a:r>
              <a:rPr lang="en-US" sz="1900" dirty="0">
                <a:latin typeface="+mj-lt"/>
                <a:cs typeface="Times New Roman" panose="02020603050405020304" pitchFamily="18" charset="0"/>
              </a:rPr>
              <a:t> </a:t>
            </a:r>
            <a:r>
              <a:rPr lang="en-US" sz="1900" b="1" dirty="0">
                <a:latin typeface="+mj-lt"/>
                <a:cs typeface="Times New Roman" panose="02020603050405020304" pitchFamily="18" charset="0"/>
              </a:rPr>
              <a:t>coding scheme</a:t>
            </a:r>
          </a:p>
          <a:p>
            <a:pPr marL="342900" indent="-342900">
              <a:buFont typeface="Arial" panose="020B0604020202020204" pitchFamily="34" charset="0"/>
              <a:buChar char="•"/>
            </a:pPr>
            <a:endParaRPr lang="en-US" sz="1900" dirty="0">
              <a:latin typeface="+mj-lt"/>
              <a:cs typeface="Times New Roman" panose="02020603050405020304" pitchFamily="18" charset="0"/>
            </a:endParaRPr>
          </a:p>
          <a:p>
            <a:r>
              <a:rPr lang="en-US" sz="2000" b="1" dirty="0">
                <a:cs typeface="Times New Roman" panose="02020603050405020304" pitchFamily="18" charset="0"/>
              </a:rPr>
              <a:t>In-charge (I)</a:t>
            </a:r>
            <a:r>
              <a:rPr lang="en-US" sz="1900" b="1" dirty="0">
                <a:latin typeface="+mj-lt"/>
                <a:cs typeface="Times New Roman" panose="02020603050405020304" pitchFamily="18" charset="0"/>
              </a:rPr>
              <a:t>:</a:t>
            </a:r>
            <a:r>
              <a:rPr lang="en-US" sz="1900" dirty="0">
                <a:latin typeface="+mj-lt"/>
                <a:cs typeface="Times New Roman" panose="02020603050405020304" pitchFamily="18" charset="0"/>
              </a:rPr>
              <a:t> Participant independently handles equipment or leads equipment</a:t>
            </a:r>
          </a:p>
          <a:p>
            <a:r>
              <a:rPr lang="en-US" sz="1900" dirty="0">
                <a:cs typeface="Times New Roman" panose="02020603050405020304" pitchFamily="18" charset="0"/>
              </a:rPr>
              <a:t>                   </a:t>
            </a:r>
          </a:p>
          <a:p>
            <a:r>
              <a:rPr lang="en-US" sz="1900" dirty="0">
                <a:cs typeface="Times New Roman" panose="02020603050405020304" pitchFamily="18" charset="0"/>
              </a:rPr>
              <a:t>                                   </a:t>
            </a:r>
          </a:p>
          <a:p>
            <a:r>
              <a:rPr lang="en-US" sz="2000" b="1" dirty="0">
                <a:cs typeface="Times New Roman" panose="02020603050405020304" pitchFamily="18" charset="0"/>
              </a:rPr>
              <a:t>Collaborative (C): </a:t>
            </a:r>
            <a:r>
              <a:rPr lang="en-US" sz="1900" dirty="0">
                <a:cs typeface="Times New Roman" panose="02020603050405020304" pitchFamily="18" charset="0"/>
              </a:rPr>
              <a:t>Two or more participants work together handling equipment 		during their lab activity</a:t>
            </a:r>
          </a:p>
          <a:p>
            <a:endParaRPr lang="en-US" sz="1900" dirty="0">
              <a:cs typeface="Times New Roman" panose="02020603050405020304" pitchFamily="18" charset="0"/>
            </a:endParaRPr>
          </a:p>
          <a:p>
            <a:r>
              <a:rPr lang="en-US" sz="2000" b="1" dirty="0">
                <a:cs typeface="Times New Roman" panose="02020603050405020304" pitchFamily="18" charset="0"/>
              </a:rPr>
              <a:t>Supportive (S)</a:t>
            </a:r>
            <a:r>
              <a:rPr lang="en-US" sz="1900" b="1" dirty="0">
                <a:cs typeface="Times New Roman" panose="02020603050405020304" pitchFamily="18" charset="0"/>
              </a:rPr>
              <a:t>:</a:t>
            </a:r>
            <a:r>
              <a:rPr lang="en-US" sz="1900" dirty="0">
                <a:cs typeface="Times New Roman" panose="02020603050405020304" pitchFamily="18" charset="0"/>
              </a:rPr>
              <a:t> Participant takes on an equipment handling role which is </a:t>
            </a:r>
          </a:p>
          <a:p>
            <a:r>
              <a:rPr lang="en-US" sz="1900" dirty="0">
                <a:cs typeface="Times New Roman" panose="02020603050405020304" pitchFamily="18" charset="0"/>
              </a:rPr>
              <a:t>	(a) auxiliary to another role, </a:t>
            </a:r>
          </a:p>
          <a:p>
            <a:r>
              <a:rPr lang="en-US" sz="1900" dirty="0">
                <a:cs typeface="Times New Roman" panose="02020603050405020304" pitchFamily="18" charset="0"/>
              </a:rPr>
              <a:t>	(b) enacted with evidence of receiving constraining direction</a:t>
            </a:r>
          </a:p>
          <a:p>
            <a:endParaRPr lang="en-US" sz="1900" dirty="0">
              <a:cs typeface="Times New Roman" panose="02020603050405020304" pitchFamily="18" charset="0"/>
            </a:endParaRPr>
          </a:p>
        </p:txBody>
      </p:sp>
    </p:spTree>
    <p:extLst>
      <p:ext uri="{BB962C8B-B14F-4D97-AF65-F5344CB8AC3E}">
        <p14:creationId xmlns:p14="http://schemas.microsoft.com/office/powerpoint/2010/main" val="129272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78E977-85AC-6F4A-9477-A56E771D74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
        <p:nvSpPr>
          <p:cNvPr id="3" name="TextBox 2">
            <a:extLst>
              <a:ext uri="{FF2B5EF4-FFF2-40B4-BE49-F238E27FC236}">
                <a16:creationId xmlns:a16="http://schemas.microsoft.com/office/drawing/2014/main" id="{7115BFD7-207F-ADA2-70BC-4E3432C3EB3F}"/>
              </a:ext>
            </a:extLst>
          </p:cNvPr>
          <p:cNvSpPr txBox="1"/>
          <p:nvPr/>
        </p:nvSpPr>
        <p:spPr>
          <a:xfrm>
            <a:off x="2372042" y="86683"/>
            <a:ext cx="3943708" cy="461665"/>
          </a:xfrm>
          <a:prstGeom prst="rect">
            <a:avLst/>
          </a:prstGeom>
          <a:noFill/>
        </p:spPr>
        <p:txBody>
          <a:bodyPr wrap="none" rtlCol="0">
            <a:spAutoFit/>
          </a:bodyPr>
          <a:lstStyle/>
          <a:p>
            <a:pPr algn="ctr"/>
            <a:r>
              <a:rPr lang="en-US" sz="2400" b="1" dirty="0">
                <a:solidFill>
                  <a:schemeClr val="accent4">
                    <a:lumMod val="50000"/>
                  </a:schemeClr>
                </a:solidFill>
                <a:latin typeface="Times New Roman" panose="02020603050405020304" pitchFamily="18" charset="0"/>
                <a:cs typeface="Times New Roman" panose="02020603050405020304" pitchFamily="18" charset="0"/>
              </a:rPr>
              <a:t>Motivation for this Research</a:t>
            </a:r>
            <a:endParaRPr lang="en-US" sz="2400" b="1" kern="0" dirty="0">
              <a:solidFill>
                <a:srgbClr val="000000"/>
              </a:solidFill>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9D8601A0-F8BD-4E34-6FAF-31531328F5E3}"/>
              </a:ext>
            </a:extLst>
          </p:cNvPr>
          <p:cNvSpPr txBox="1">
            <a:spLocks/>
          </p:cNvSpPr>
          <p:nvPr/>
        </p:nvSpPr>
        <p:spPr bwMode="auto">
          <a:xfrm>
            <a:off x="1109855" y="1117187"/>
            <a:ext cx="7261512" cy="2909125"/>
          </a:xfrm>
          <a:prstGeom prst="rect">
            <a:avLst/>
          </a:prstGeom>
          <a:noFill/>
          <a:ln w="9525">
            <a:noFill/>
            <a:miter lim="800000"/>
            <a:headEnd/>
            <a:tailEnd/>
          </a:ln>
        </p:spPr>
        <p:txBody>
          <a:bodyPr vert="horz" wrap="square" lIns="274320" tIns="45720" rIns="274320" bIns="45720" numCol="1" anchor="b" anchorCtr="0" compatLnSpc="1">
            <a:prstTxWarp prst="textNoShape">
              <a:avLst/>
            </a:prstTxWarp>
          </a:bodyPr>
          <a:lstStyle>
            <a:lvl1pPr algn="l" rtl="0" eaLnBrk="0" fontAlgn="base" hangingPunct="0">
              <a:spcBef>
                <a:spcPct val="0"/>
              </a:spcBef>
              <a:spcAft>
                <a:spcPct val="0"/>
              </a:spcAft>
              <a:defRPr sz="5500" b="1" kern="1200" cap="none">
                <a:solidFill>
                  <a:srgbClr val="782F40"/>
                </a:solidFill>
                <a:effectLst/>
                <a:latin typeface="Adobe Garamond Pro"/>
                <a:ea typeface="ＭＳ Ｐゴシック" charset="-128"/>
                <a:cs typeface="Adobe Garamond Pro"/>
              </a:defRPr>
            </a:lvl1pPr>
            <a:lvl2pPr algn="ctr" rtl="0" eaLnBrk="0" fontAlgn="base" hangingPunct="0">
              <a:spcBef>
                <a:spcPct val="0"/>
              </a:spcBef>
              <a:spcAft>
                <a:spcPct val="0"/>
              </a:spcAft>
              <a:defRPr sz="4400">
                <a:solidFill>
                  <a:schemeClr val="tx1"/>
                </a:solidFill>
                <a:latin typeface="Garamond"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Garamond"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Garamond"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Garamond"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Garamond"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Garamond"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Garamond"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Garamond" charset="0"/>
                <a:ea typeface="ＭＳ Ｐゴシック" charset="-128"/>
                <a:cs typeface="ＭＳ Ｐゴシック" charset="-128"/>
              </a:defRPr>
            </a:lvl9pPr>
          </a:lstStyle>
          <a:p>
            <a:pPr marL="285750" indent="-285750" eaLnBrk="1" fontAlgn="auto" hangingPunct="1">
              <a:spcBef>
                <a:spcPts val="0"/>
              </a:spcBef>
              <a:spcAft>
                <a:spcPts val="0"/>
              </a:spcAft>
              <a:buFont typeface="Arial" panose="020B0604020202020204" pitchFamily="34" charset="0"/>
              <a:buChar char="•"/>
            </a:pPr>
            <a:r>
              <a:rPr lang="en-US" sz="1600" b="0" kern="0" dirty="0">
                <a:solidFill>
                  <a:srgbClr val="000000"/>
                </a:solidFill>
                <a:latin typeface="Times New Roman" panose="02020603050405020304" pitchFamily="18" charset="0"/>
                <a:cs typeface="Times New Roman" panose="02020603050405020304" pitchFamily="18" charset="0"/>
              </a:rPr>
              <a:t>On average, women handle equipment less than men in physics labs </a:t>
            </a:r>
          </a:p>
          <a:p>
            <a:pPr eaLnBrk="1" fontAlgn="auto" hangingPunct="1">
              <a:spcBef>
                <a:spcPts val="0"/>
              </a:spcBef>
              <a:spcAft>
                <a:spcPts val="0"/>
              </a:spcAft>
            </a:pPr>
            <a:r>
              <a:rPr lang="en-US" sz="1200" b="0" kern="0" dirty="0">
                <a:solidFill>
                  <a:srgbClr val="000000"/>
                </a:solidFill>
                <a:latin typeface="Times New Roman" panose="02020603050405020304" pitchFamily="18" charset="0"/>
                <a:cs typeface="Times New Roman" panose="02020603050405020304" pitchFamily="18" charset="0"/>
              </a:rPr>
              <a:t>       (Danielsson, 2012; Holmes, Roll, &amp; Bonn, 2019)</a:t>
            </a:r>
          </a:p>
          <a:p>
            <a:pPr eaLnBrk="1" fontAlgn="auto" hangingPunct="1">
              <a:spcBef>
                <a:spcPts val="0"/>
              </a:spcBef>
              <a:spcAft>
                <a:spcPts val="0"/>
              </a:spcAft>
            </a:pPr>
            <a:endParaRPr lang="en-US" sz="1600" b="0" kern="0" dirty="0">
              <a:solidFill>
                <a:srgbClr val="000000"/>
              </a:solidFill>
              <a:latin typeface="Times New Roman" panose="02020603050405020304" pitchFamily="18" charset="0"/>
              <a:cs typeface="Times New Roman" panose="02020603050405020304" pitchFamily="18" charset="0"/>
            </a:endParaRPr>
          </a:p>
          <a:p>
            <a:pPr marL="285750" indent="-285750" eaLnBrk="1" fontAlgn="auto" hangingPunct="1">
              <a:spcBef>
                <a:spcPts val="0"/>
              </a:spcBef>
              <a:spcAft>
                <a:spcPts val="0"/>
              </a:spcAft>
              <a:buFont typeface="Arial" panose="020B0604020202020204" pitchFamily="34" charset="0"/>
              <a:buChar char="•"/>
            </a:pPr>
            <a:r>
              <a:rPr lang="en-US" sz="1600" b="0" kern="0" dirty="0">
                <a:solidFill>
                  <a:srgbClr val="000000"/>
                </a:solidFill>
                <a:latin typeface="Times New Roman" panose="02020603050405020304" pitchFamily="18" charset="0"/>
                <a:cs typeface="Times New Roman" panose="02020603050405020304" pitchFamily="18" charset="0"/>
              </a:rPr>
              <a:t>But there is scant research on Black women’s equipment handling</a:t>
            </a:r>
          </a:p>
          <a:p>
            <a:pPr marL="285750" indent="-285750" eaLnBrk="1" fontAlgn="auto" hangingPunct="1">
              <a:spcBef>
                <a:spcPts val="0"/>
              </a:spcBef>
              <a:spcAft>
                <a:spcPts val="0"/>
              </a:spcAft>
              <a:buFont typeface="Arial" panose="020B0604020202020204" pitchFamily="34" charset="0"/>
              <a:buChar char="•"/>
            </a:pPr>
            <a:endParaRPr lang="en-US" sz="1600" b="0" kern="0" dirty="0">
              <a:solidFill>
                <a:srgbClr val="000000"/>
              </a:solidFill>
              <a:latin typeface="Times New Roman" panose="02020603050405020304" pitchFamily="18" charset="0"/>
              <a:cs typeface="Times New Roman" panose="02020603050405020304" pitchFamily="18" charset="0"/>
            </a:endParaRPr>
          </a:p>
          <a:p>
            <a:pPr marL="285750" indent="-285750" eaLnBrk="1" fontAlgn="auto" hangingPunct="1">
              <a:spcBef>
                <a:spcPts val="0"/>
              </a:spcBef>
              <a:spcAft>
                <a:spcPts val="0"/>
              </a:spcAft>
              <a:buFont typeface="Arial" panose="020B0604020202020204" pitchFamily="34" charset="0"/>
              <a:buChar char="•"/>
            </a:pPr>
            <a:r>
              <a:rPr lang="en-US" sz="1600" b="0" kern="0" dirty="0">
                <a:solidFill>
                  <a:srgbClr val="000000"/>
                </a:solidFill>
                <a:latin typeface="Times New Roman" panose="02020603050405020304" pitchFamily="18" charset="0"/>
                <a:cs typeface="Times New Roman" panose="02020603050405020304" pitchFamily="18" charset="0"/>
              </a:rPr>
              <a:t>Division of labor in an explicit way — is highly supportive of equitable participation. </a:t>
            </a:r>
            <a:r>
              <a:rPr lang="en-US" sz="1200" b="0" kern="0" dirty="0">
                <a:solidFill>
                  <a:srgbClr val="000000"/>
                </a:solidFill>
                <a:latin typeface="Times New Roman" panose="02020603050405020304" pitchFamily="18" charset="0"/>
                <a:cs typeface="Times New Roman" panose="02020603050405020304" pitchFamily="18" charset="0"/>
              </a:rPr>
              <a:t>(Doucette, Clark, &amp; Singh, 2020)</a:t>
            </a:r>
          </a:p>
          <a:p>
            <a:pPr eaLnBrk="1" fontAlgn="auto" hangingPunct="1">
              <a:spcBef>
                <a:spcPts val="0"/>
              </a:spcBef>
              <a:spcAft>
                <a:spcPts val="0"/>
              </a:spcAft>
            </a:pPr>
            <a:endParaRPr lang="en-US" sz="1600" b="0" kern="0" dirty="0">
              <a:solidFill>
                <a:srgbClr val="000000"/>
              </a:solidFill>
              <a:latin typeface="Times New Roman" panose="02020603050405020304" pitchFamily="18" charset="0"/>
              <a:cs typeface="Times New Roman" panose="02020603050405020304" pitchFamily="18" charset="0"/>
            </a:endParaRPr>
          </a:p>
          <a:p>
            <a:pPr marL="285750" indent="-285750" eaLnBrk="1" fontAlgn="auto" hangingPunct="1">
              <a:spcBef>
                <a:spcPts val="0"/>
              </a:spcBef>
              <a:spcAft>
                <a:spcPts val="0"/>
              </a:spcAft>
              <a:buFont typeface="Arial" panose="020B0604020202020204" pitchFamily="34" charset="0"/>
              <a:buChar char="•"/>
              <a:defRPr/>
            </a:pPr>
            <a:r>
              <a:rPr lang="en-US" sz="1600" b="0" kern="0" dirty="0">
                <a:solidFill>
                  <a:srgbClr val="000000"/>
                </a:solidFill>
                <a:latin typeface="Times New Roman" panose="02020603050405020304" pitchFamily="18" charset="0"/>
                <a:cs typeface="Times New Roman" panose="02020603050405020304" pitchFamily="18" charset="0"/>
              </a:rPr>
              <a:t> Experiences of Black women in physics highlight</a:t>
            </a:r>
            <a:endParaRPr lang="en-US" sz="1200" dirty="0">
              <a:solidFill>
                <a:srgbClr val="000000"/>
              </a:solidFill>
              <a:latin typeface="Times New Roman" panose="02020603050405020304" pitchFamily="18" charset="0"/>
              <a:cs typeface="Times New Roman" panose="02020603050405020304" pitchFamily="18" charset="0"/>
            </a:endParaRPr>
          </a:p>
          <a:p>
            <a:pPr lvl="6" algn="l" fontAlgn="auto">
              <a:spcBef>
                <a:spcPts val="0"/>
              </a:spcBef>
              <a:spcAft>
                <a:spcPts val="0"/>
              </a:spcAft>
            </a:pPr>
            <a:r>
              <a:rPr lang="en-US" sz="1600" dirty="0">
                <a:solidFill>
                  <a:srgbClr val="000000"/>
                </a:solidFill>
                <a:latin typeface="Times New Roman" panose="02020603050405020304" pitchFamily="18" charset="0"/>
                <a:cs typeface="Times New Roman" panose="02020603050405020304" pitchFamily="18" charset="0"/>
              </a:rPr>
              <a:t>the exclusion of women of color in physics </a:t>
            </a:r>
            <a:r>
              <a:rPr lang="en-US" sz="1200" dirty="0">
                <a:solidFill>
                  <a:srgbClr val="000000"/>
                </a:solidFill>
                <a:latin typeface="Times New Roman" panose="02020603050405020304" pitchFamily="18" charset="0"/>
                <a:cs typeface="Times New Roman" panose="02020603050405020304" pitchFamily="18" charset="0"/>
              </a:rPr>
              <a:t>(aip.org, Hennessey et al. 2019; Rosa &amp; Mensah, 2016; Santana &amp; Singh,  2022)</a:t>
            </a:r>
          </a:p>
        </p:txBody>
      </p:sp>
    </p:spTree>
    <p:extLst>
      <p:ext uri="{BB962C8B-B14F-4D97-AF65-F5344CB8AC3E}">
        <p14:creationId xmlns:p14="http://schemas.microsoft.com/office/powerpoint/2010/main" val="248921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 calcmode="lin" valueType="num">
                                      <p:cBhvr additive="base">
                                        <p:cTn id="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7" end="7"/>
                                            </p:txEl>
                                          </p:spTgt>
                                        </p:tgtEl>
                                        <p:attrNameLst>
                                          <p:attrName>style.visibility</p:attrName>
                                        </p:attrNameLst>
                                      </p:cBhvr>
                                      <p:to>
                                        <p:strVal val="visible"/>
                                      </p:to>
                                    </p:set>
                                    <p:anim calcmode="lin" valueType="num">
                                      <p:cBhvr additive="base">
                                        <p:cTn id="1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anim calcmode="lin" valueType="num">
                                      <p:cBhvr additive="base">
                                        <p:cTn id="1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412853D-C09E-1542-9B10-702A525B3AC1}"/>
              </a:ext>
            </a:extLst>
          </p:cNvPr>
          <p:cNvSpPr>
            <a:spLocks noGrp="1"/>
          </p:cNvSpPr>
          <p:nvPr>
            <p:ph type="title"/>
          </p:nvPr>
        </p:nvSpPr>
        <p:spPr>
          <a:xfrm>
            <a:off x="3671036" y="89529"/>
            <a:ext cx="2510307" cy="492235"/>
          </a:xfrm>
        </p:spPr>
        <p:txBody>
          <a:bodyPr>
            <a:noAutofit/>
          </a:bodyPr>
          <a:lstStyle/>
          <a:p>
            <a:r>
              <a:rPr lang="en-US" sz="2200" b="1" dirty="0">
                <a:solidFill>
                  <a:schemeClr val="accent4">
                    <a:lumMod val="50000"/>
                  </a:schemeClr>
                </a:solidFill>
                <a:latin typeface="+mj-lt"/>
                <a:cs typeface="Times New Roman" panose="02020603050405020304" pitchFamily="18" charset="0"/>
              </a:rPr>
              <a:t>Analysis</a:t>
            </a:r>
            <a:endParaRPr lang="en-US" sz="2200" dirty="0">
              <a:latin typeface="+mj-lt"/>
            </a:endParaRPr>
          </a:p>
        </p:txBody>
      </p:sp>
      <p:sp>
        <p:nvSpPr>
          <p:cNvPr id="2" name="Slide Number Placeholder 1">
            <a:extLst>
              <a:ext uri="{FF2B5EF4-FFF2-40B4-BE49-F238E27FC236}">
                <a16:creationId xmlns:a16="http://schemas.microsoft.com/office/drawing/2014/main" id="{ACFE1DF2-3D31-C549-9470-BED4C42E701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3" name="TextBox 2">
            <a:extLst>
              <a:ext uri="{FF2B5EF4-FFF2-40B4-BE49-F238E27FC236}">
                <a16:creationId xmlns:a16="http://schemas.microsoft.com/office/drawing/2014/main" id="{0A02F904-3FDD-CB55-B47C-CCF201446522}"/>
              </a:ext>
            </a:extLst>
          </p:cNvPr>
          <p:cNvSpPr txBox="1"/>
          <p:nvPr/>
        </p:nvSpPr>
        <p:spPr>
          <a:xfrm>
            <a:off x="0" y="581764"/>
            <a:ext cx="8340745" cy="4524315"/>
          </a:xfrm>
          <a:prstGeom prst="rect">
            <a:avLst/>
          </a:prstGeom>
          <a:noFill/>
        </p:spPr>
        <p:txBody>
          <a:bodyPr wrap="none" rtlCol="0">
            <a:spAutoFit/>
          </a:bodyPr>
          <a:lstStyle/>
          <a:p>
            <a:pPr marL="342900" indent="-342900">
              <a:buFont typeface="Arial" panose="020B0604020202020204" pitchFamily="34" charset="0"/>
              <a:buChar char="•"/>
            </a:pPr>
            <a:r>
              <a:rPr lang="en-US" sz="1800" dirty="0">
                <a:cs typeface="Times New Roman" panose="02020603050405020304" pitchFamily="18" charset="0"/>
              </a:rPr>
              <a:t>Developed two </a:t>
            </a:r>
            <a:r>
              <a:rPr lang="en-US" sz="1800" b="1" dirty="0">
                <a:cs typeface="Times New Roman" panose="02020603050405020304" pitchFamily="18" charset="0"/>
              </a:rPr>
              <a:t>coding schemes: (a) positioning (b) dynamics </a:t>
            </a:r>
          </a:p>
          <a:p>
            <a:pPr marL="342900" indent="-342900">
              <a:buFont typeface="Arial" panose="020B0604020202020204" pitchFamily="34" charset="0"/>
              <a:buChar char="•"/>
            </a:pPr>
            <a:endParaRPr lang="en-US" sz="1800" dirty="0">
              <a:latin typeface="+mj-lt"/>
              <a:cs typeface="Times New Roman" panose="02020603050405020304" pitchFamily="18" charset="0"/>
            </a:endParaRPr>
          </a:p>
          <a:p>
            <a:pPr marL="342900" indent="-342900">
              <a:buFont typeface="Arial" panose="020B0604020202020204" pitchFamily="34" charset="0"/>
              <a:buChar char="•"/>
            </a:pPr>
            <a:r>
              <a:rPr lang="en-US" sz="1800" dirty="0">
                <a:latin typeface="+mj-lt"/>
                <a:cs typeface="Times New Roman" panose="02020603050405020304" pitchFamily="18" charset="0"/>
              </a:rPr>
              <a:t>Selected transcripts of equipment handling episodes, </a:t>
            </a:r>
          </a:p>
          <a:p>
            <a:pPr marL="342900" indent="-342900">
              <a:buFont typeface="Arial" panose="020B0604020202020204" pitchFamily="34" charset="0"/>
              <a:buChar char="•"/>
            </a:pPr>
            <a:endParaRPr lang="en-US" sz="1800" dirty="0">
              <a:latin typeface="+mj-lt"/>
              <a:cs typeface="Times New Roman" panose="02020603050405020304" pitchFamily="18" charset="0"/>
            </a:endParaRPr>
          </a:p>
          <a:p>
            <a:pPr marL="342900" indent="-342900">
              <a:buFont typeface="Arial" panose="020B0604020202020204" pitchFamily="34" charset="0"/>
              <a:buChar char="•"/>
            </a:pPr>
            <a:r>
              <a:rPr lang="en-US" sz="1800" dirty="0">
                <a:latin typeface="+mj-lt"/>
                <a:cs typeface="Times New Roman" panose="02020603050405020304" pitchFamily="18" charset="0"/>
              </a:rPr>
              <a:t>Research group deliberated on selection for equipment-handling-definition fit</a:t>
            </a:r>
          </a:p>
          <a:p>
            <a:pPr marL="342900" indent="-342900">
              <a:buFont typeface="Arial" panose="020B0604020202020204" pitchFamily="34" charset="0"/>
              <a:buChar char="•"/>
            </a:pPr>
            <a:endParaRPr lang="en-US" sz="1800" dirty="0">
              <a:latin typeface="+mj-lt"/>
              <a:cs typeface="Times New Roman" panose="02020603050405020304" pitchFamily="18" charset="0"/>
            </a:endParaRPr>
          </a:p>
          <a:p>
            <a:pPr marL="342900" indent="-342900">
              <a:buFont typeface="Arial" panose="020B0604020202020204" pitchFamily="34" charset="0"/>
              <a:buChar char="•"/>
            </a:pPr>
            <a:r>
              <a:rPr lang="en-US" sz="1800" dirty="0">
                <a:latin typeface="+mj-lt"/>
                <a:cs typeface="Times New Roman" panose="02020603050405020304" pitchFamily="18" charset="0"/>
              </a:rPr>
              <a:t>First and second authors independently coded video/</a:t>
            </a:r>
            <a:r>
              <a:rPr lang="en-US" sz="1800" dirty="0">
                <a:cs typeface="Times New Roman" panose="02020603050405020304" pitchFamily="18" charset="0"/>
              </a:rPr>
              <a:t>transcripts for the</a:t>
            </a:r>
          </a:p>
          <a:p>
            <a:r>
              <a:rPr lang="en-US" sz="1800" dirty="0">
                <a:cs typeface="Times New Roman" panose="02020603050405020304" pitchFamily="18" charset="0"/>
              </a:rPr>
              <a:t>     dynamics, compared coding in research group meetings,</a:t>
            </a:r>
          </a:p>
          <a:p>
            <a:r>
              <a:rPr lang="en-US" sz="1800" dirty="0">
                <a:cs typeface="Times New Roman" panose="02020603050405020304" pitchFamily="18" charset="0"/>
              </a:rPr>
              <a:t>     reaching approximately 90% agreement, discussed disagreement,</a:t>
            </a:r>
          </a:p>
          <a:p>
            <a:r>
              <a:rPr lang="en-US" sz="1800" dirty="0">
                <a:cs typeface="Times New Roman" panose="02020603050405020304" pitchFamily="18" charset="0"/>
              </a:rPr>
              <a:t>     where still unreconciled, 3</a:t>
            </a:r>
            <a:r>
              <a:rPr lang="en-US" sz="1800" baseline="30000" dirty="0">
                <a:cs typeface="Times New Roman" panose="02020603050405020304" pitchFamily="18" charset="0"/>
              </a:rPr>
              <a:t>rd</a:t>
            </a:r>
            <a:r>
              <a:rPr lang="en-US" sz="1800" dirty="0">
                <a:cs typeface="Times New Roman" panose="02020603050405020304" pitchFamily="18" charset="0"/>
              </a:rPr>
              <a:t> researcher’s decision was accepted </a:t>
            </a:r>
          </a:p>
          <a:p>
            <a:endParaRPr lang="en-US" sz="1800" dirty="0">
              <a:cs typeface="Times New Roman" panose="02020603050405020304" pitchFamily="18" charset="0"/>
            </a:endParaRPr>
          </a:p>
          <a:p>
            <a:pPr marL="342900" indent="-342900">
              <a:buFont typeface="Arial" panose="020B0604020202020204" pitchFamily="34" charset="0"/>
              <a:buChar char="•"/>
            </a:pPr>
            <a:r>
              <a:rPr lang="en-US" sz="1800" dirty="0">
                <a:latin typeface="+mj-lt"/>
                <a:cs typeface="Times New Roman" panose="02020603050405020304" pitchFamily="18" charset="0"/>
              </a:rPr>
              <a:t>Similar iteration for Zainab’s positioning around equipment handling</a:t>
            </a:r>
          </a:p>
          <a:p>
            <a:r>
              <a:rPr lang="en-US" sz="1800" dirty="0">
                <a:latin typeface="+mj-lt"/>
                <a:cs typeface="Times New Roman" panose="02020603050405020304" pitchFamily="18" charset="0"/>
              </a:rPr>
              <a:t>      agreed almost in all cases</a:t>
            </a:r>
          </a:p>
          <a:p>
            <a:pPr marL="342900" indent="-342900">
              <a:buFont typeface="Arial" panose="020B0604020202020204" pitchFamily="34" charset="0"/>
              <a:buChar char="•"/>
            </a:pPr>
            <a:endParaRPr lang="en-US" sz="1800" dirty="0">
              <a:latin typeface="+mj-lt"/>
              <a:cs typeface="Times New Roman" panose="02020603050405020304" pitchFamily="18" charset="0"/>
            </a:endParaRPr>
          </a:p>
          <a:p>
            <a:pPr marL="342900" indent="-342900">
              <a:buFont typeface="Arial" panose="020B0604020202020204" pitchFamily="34" charset="0"/>
              <a:buChar char="•"/>
            </a:pPr>
            <a:r>
              <a:rPr lang="en-US" sz="1800" dirty="0">
                <a:latin typeface="+mj-lt"/>
                <a:cs typeface="Times New Roman" panose="02020603050405020304" pitchFamily="18" charset="0"/>
              </a:rPr>
              <a:t>Plotted graphs/charts to visualize the dynamics &amp; positioning, computed </a:t>
            </a:r>
          </a:p>
          <a:p>
            <a:r>
              <a:rPr lang="en-US" sz="1800" dirty="0">
                <a:latin typeface="+mj-lt"/>
                <a:cs typeface="Times New Roman" panose="02020603050405020304" pitchFamily="18" charset="0"/>
              </a:rPr>
              <a:t>     the duration of each positioning</a:t>
            </a:r>
          </a:p>
        </p:txBody>
      </p:sp>
    </p:spTree>
    <p:extLst>
      <p:ext uri="{BB962C8B-B14F-4D97-AF65-F5344CB8AC3E}">
        <p14:creationId xmlns:p14="http://schemas.microsoft.com/office/powerpoint/2010/main" val="212027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 calcmode="lin" valueType="num">
                                      <p:cBhvr additive="base">
                                        <p:cTn id="4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 calcmode="lin" valueType="num">
                                      <p:cBhvr additive="base">
                                        <p:cTn id="4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anim calcmode="lin" valueType="num">
                                      <p:cBhvr additive="base">
                                        <p:cTn id="5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412853D-C09E-1542-9B10-702A525B3AC1}"/>
              </a:ext>
            </a:extLst>
          </p:cNvPr>
          <p:cNvSpPr>
            <a:spLocks noGrp="1"/>
          </p:cNvSpPr>
          <p:nvPr>
            <p:ph type="title"/>
          </p:nvPr>
        </p:nvSpPr>
        <p:spPr>
          <a:xfrm>
            <a:off x="3315956" y="225080"/>
            <a:ext cx="1507253" cy="492235"/>
          </a:xfrm>
        </p:spPr>
        <p:txBody>
          <a:bodyPr>
            <a:noAutofit/>
          </a:bodyPr>
          <a:lstStyle/>
          <a:p>
            <a:r>
              <a:rPr lang="en-US" sz="2200" b="1" dirty="0">
                <a:solidFill>
                  <a:schemeClr val="accent4">
                    <a:lumMod val="50000"/>
                  </a:schemeClr>
                </a:solidFill>
                <a:latin typeface="+mj-lt"/>
                <a:cs typeface="Times New Roman" panose="02020603050405020304" pitchFamily="18" charset="0"/>
              </a:rPr>
              <a:t>Analysis</a:t>
            </a:r>
            <a:endParaRPr lang="en-US" sz="2200" dirty="0">
              <a:latin typeface="+mj-lt"/>
            </a:endParaRPr>
          </a:p>
        </p:txBody>
      </p:sp>
      <p:sp>
        <p:nvSpPr>
          <p:cNvPr id="2" name="Slide Number Placeholder 1">
            <a:extLst>
              <a:ext uri="{FF2B5EF4-FFF2-40B4-BE49-F238E27FC236}">
                <a16:creationId xmlns:a16="http://schemas.microsoft.com/office/drawing/2014/main" id="{ACFE1DF2-3D31-C549-9470-BED4C42E701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3" name="TextBox 2">
            <a:extLst>
              <a:ext uri="{FF2B5EF4-FFF2-40B4-BE49-F238E27FC236}">
                <a16:creationId xmlns:a16="http://schemas.microsoft.com/office/drawing/2014/main" id="{0A02F904-3FDD-CB55-B47C-CCF201446522}"/>
              </a:ext>
            </a:extLst>
          </p:cNvPr>
          <p:cNvSpPr txBox="1"/>
          <p:nvPr/>
        </p:nvSpPr>
        <p:spPr>
          <a:xfrm>
            <a:off x="125774" y="1280705"/>
            <a:ext cx="8950390" cy="3016210"/>
          </a:xfrm>
          <a:prstGeom prst="rect">
            <a:avLst/>
          </a:prstGeom>
          <a:noFill/>
        </p:spPr>
        <p:txBody>
          <a:bodyPr wrap="square" rtlCol="0">
            <a:spAutoFit/>
          </a:bodyPr>
          <a:lstStyle/>
          <a:p>
            <a:pPr algn="ctr"/>
            <a:r>
              <a:rPr lang="en-US" sz="1900" dirty="0">
                <a:latin typeface="+mj-lt"/>
                <a:cs typeface="Times New Roman" panose="02020603050405020304" pitchFamily="18" charset="0"/>
              </a:rPr>
              <a:t>Developed </a:t>
            </a:r>
            <a:r>
              <a:rPr lang="en-US" sz="1900" b="1" dirty="0">
                <a:latin typeface="+mj-lt"/>
                <a:cs typeface="Times New Roman" panose="02020603050405020304" pitchFamily="18" charset="0"/>
              </a:rPr>
              <a:t>dynamics coding scheme</a:t>
            </a:r>
          </a:p>
          <a:p>
            <a:pPr marL="342900" indent="-342900">
              <a:buFont typeface="Arial" panose="020B0604020202020204" pitchFamily="34" charset="0"/>
              <a:buChar char="•"/>
            </a:pPr>
            <a:endParaRPr lang="en-US" sz="1900" dirty="0">
              <a:latin typeface="+mj-lt"/>
              <a:cs typeface="Times New Roman" panose="02020603050405020304" pitchFamily="18" charset="0"/>
            </a:endParaRPr>
          </a:p>
          <a:p>
            <a:r>
              <a:rPr lang="en-US" sz="1900" dirty="0">
                <a:latin typeface="+mj-lt"/>
                <a:cs typeface="Times New Roman" panose="02020603050405020304" pitchFamily="18" charset="0"/>
              </a:rPr>
              <a:t>                  = Participants do not verbalize their intention to handle equipment in a     </a:t>
            </a:r>
          </a:p>
          <a:p>
            <a:r>
              <a:rPr lang="en-US" sz="1900" dirty="0">
                <a:latin typeface="+mj-lt"/>
                <a:cs typeface="Times New Roman" panose="02020603050405020304" pitchFamily="18" charset="0"/>
              </a:rPr>
              <a:t>                  certain role but simply take on the role  </a:t>
            </a:r>
          </a:p>
          <a:p>
            <a:endParaRPr lang="en-US" sz="1900" dirty="0">
              <a:latin typeface="+mj-lt"/>
              <a:cs typeface="Times New Roman" panose="02020603050405020304" pitchFamily="18" charset="0"/>
            </a:endParaRPr>
          </a:p>
          <a:p>
            <a:r>
              <a:rPr lang="en-US" sz="1900" dirty="0">
                <a:cs typeface="Times New Roman" panose="02020603050405020304" pitchFamily="18" charset="0"/>
              </a:rPr>
              <a:t>                   = Participants state their intention to handle equipment in       </a:t>
            </a:r>
          </a:p>
          <a:p>
            <a:r>
              <a:rPr lang="en-US" sz="1900" dirty="0">
                <a:cs typeface="Times New Roman" panose="02020603050405020304" pitchFamily="18" charset="0"/>
              </a:rPr>
              <a:t>                     a certain role, ask someone else to take on a certain role  </a:t>
            </a:r>
          </a:p>
          <a:p>
            <a:endParaRPr lang="en-US" sz="1900" dirty="0">
              <a:latin typeface="+mj-lt"/>
              <a:cs typeface="Times New Roman" panose="02020603050405020304" pitchFamily="18" charset="0"/>
            </a:endParaRPr>
          </a:p>
          <a:p>
            <a:r>
              <a:rPr lang="en-US" sz="1900" dirty="0">
                <a:cs typeface="Times New Roman" panose="02020603050405020304" pitchFamily="18" charset="0"/>
              </a:rPr>
              <a:t>                   = Participants democratically discuss the available role options, and     </a:t>
            </a:r>
          </a:p>
          <a:p>
            <a:r>
              <a:rPr lang="en-US" sz="1900" dirty="0">
                <a:cs typeface="Times New Roman" panose="02020603050405020304" pitchFamily="18" charset="0"/>
              </a:rPr>
              <a:t>                    each chooses what equipment handling role they wanted to take on</a:t>
            </a:r>
          </a:p>
        </p:txBody>
      </p:sp>
      <p:pic>
        <p:nvPicPr>
          <p:cNvPr id="5" name="Picture 4">
            <a:extLst>
              <a:ext uri="{FF2B5EF4-FFF2-40B4-BE49-F238E27FC236}">
                <a16:creationId xmlns:a16="http://schemas.microsoft.com/office/drawing/2014/main" id="{BDBF7A72-C8DD-8278-FDF6-93C375687278}"/>
              </a:ext>
            </a:extLst>
          </p:cNvPr>
          <p:cNvPicPr>
            <a:picLocks noChangeAspect="1"/>
          </p:cNvPicPr>
          <p:nvPr/>
        </p:nvPicPr>
        <p:blipFill>
          <a:blip r:embed="rId2"/>
          <a:stretch>
            <a:fillRect/>
          </a:stretch>
        </p:blipFill>
        <p:spPr>
          <a:xfrm>
            <a:off x="171044" y="1877896"/>
            <a:ext cx="1218211" cy="406400"/>
          </a:xfrm>
          <a:prstGeom prst="rect">
            <a:avLst/>
          </a:prstGeom>
        </p:spPr>
      </p:pic>
      <p:sp>
        <p:nvSpPr>
          <p:cNvPr id="7" name="TextBox 6">
            <a:extLst>
              <a:ext uri="{FF2B5EF4-FFF2-40B4-BE49-F238E27FC236}">
                <a16:creationId xmlns:a16="http://schemas.microsoft.com/office/drawing/2014/main" id="{A1C3F994-A27E-4280-DC69-AF68B2ECF72E}"/>
              </a:ext>
            </a:extLst>
          </p:cNvPr>
          <p:cNvSpPr txBox="1"/>
          <p:nvPr/>
        </p:nvSpPr>
        <p:spPr>
          <a:xfrm>
            <a:off x="246254" y="1930875"/>
            <a:ext cx="1067790" cy="369332"/>
          </a:xfrm>
          <a:prstGeom prst="rect">
            <a:avLst/>
          </a:prstGeom>
          <a:noFill/>
        </p:spPr>
        <p:txBody>
          <a:bodyPr wrap="square" rtlCol="0">
            <a:spAutoFit/>
          </a:bodyPr>
          <a:lstStyle/>
          <a:p>
            <a:r>
              <a:rPr lang="en-US" sz="1800" b="1" dirty="0">
                <a:latin typeface="+mj-lt"/>
                <a:cs typeface="Times New Roman" panose="02020603050405020304" pitchFamily="18" charset="0"/>
              </a:rPr>
              <a:t>Implicit</a:t>
            </a:r>
            <a:endParaRPr lang="en-US" sz="1800" dirty="0"/>
          </a:p>
        </p:txBody>
      </p:sp>
      <p:pic>
        <p:nvPicPr>
          <p:cNvPr id="9" name="Picture 8">
            <a:extLst>
              <a:ext uri="{FF2B5EF4-FFF2-40B4-BE49-F238E27FC236}">
                <a16:creationId xmlns:a16="http://schemas.microsoft.com/office/drawing/2014/main" id="{25872CCE-DB82-B292-4D26-FD09EE490D41}"/>
              </a:ext>
            </a:extLst>
          </p:cNvPr>
          <p:cNvPicPr>
            <a:picLocks noChangeAspect="1"/>
          </p:cNvPicPr>
          <p:nvPr/>
        </p:nvPicPr>
        <p:blipFill>
          <a:blip r:embed="rId3"/>
          <a:stretch>
            <a:fillRect/>
          </a:stretch>
        </p:blipFill>
        <p:spPr>
          <a:xfrm>
            <a:off x="171044" y="2738999"/>
            <a:ext cx="1143000" cy="381000"/>
          </a:xfrm>
          <a:prstGeom prst="rect">
            <a:avLst/>
          </a:prstGeom>
        </p:spPr>
      </p:pic>
      <p:sp>
        <p:nvSpPr>
          <p:cNvPr id="10" name="TextBox 9">
            <a:extLst>
              <a:ext uri="{FF2B5EF4-FFF2-40B4-BE49-F238E27FC236}">
                <a16:creationId xmlns:a16="http://schemas.microsoft.com/office/drawing/2014/main" id="{29A1D3E2-C92D-E74D-A6E0-7DE5A8079708}"/>
              </a:ext>
            </a:extLst>
          </p:cNvPr>
          <p:cNvSpPr txBox="1"/>
          <p:nvPr/>
        </p:nvSpPr>
        <p:spPr>
          <a:xfrm>
            <a:off x="233431" y="2757338"/>
            <a:ext cx="1005403" cy="369332"/>
          </a:xfrm>
          <a:prstGeom prst="rect">
            <a:avLst/>
          </a:prstGeom>
          <a:noFill/>
        </p:spPr>
        <p:txBody>
          <a:bodyPr wrap="none" rtlCol="0">
            <a:spAutoFit/>
          </a:bodyPr>
          <a:lstStyle/>
          <a:p>
            <a:r>
              <a:rPr lang="en-US" sz="1800" b="1" dirty="0">
                <a:latin typeface="+mj-lt"/>
                <a:cs typeface="Times New Roman" panose="02020603050405020304" pitchFamily="18" charset="0"/>
              </a:rPr>
              <a:t>Explicit</a:t>
            </a:r>
            <a:endParaRPr lang="en-US" sz="1800" dirty="0"/>
          </a:p>
        </p:txBody>
      </p:sp>
      <p:pic>
        <p:nvPicPr>
          <p:cNvPr id="12" name="Picture 11">
            <a:extLst>
              <a:ext uri="{FF2B5EF4-FFF2-40B4-BE49-F238E27FC236}">
                <a16:creationId xmlns:a16="http://schemas.microsoft.com/office/drawing/2014/main" id="{2CF775F9-64A4-9A4E-78DC-540E043C2508}"/>
              </a:ext>
            </a:extLst>
          </p:cNvPr>
          <p:cNvPicPr>
            <a:picLocks noChangeAspect="1"/>
          </p:cNvPicPr>
          <p:nvPr/>
        </p:nvPicPr>
        <p:blipFill>
          <a:blip r:embed="rId4"/>
          <a:stretch>
            <a:fillRect/>
          </a:stretch>
        </p:blipFill>
        <p:spPr>
          <a:xfrm>
            <a:off x="171044" y="3671601"/>
            <a:ext cx="1218210" cy="419100"/>
          </a:xfrm>
          <a:prstGeom prst="rect">
            <a:avLst/>
          </a:prstGeom>
        </p:spPr>
      </p:pic>
      <p:sp>
        <p:nvSpPr>
          <p:cNvPr id="13" name="TextBox 12">
            <a:extLst>
              <a:ext uri="{FF2B5EF4-FFF2-40B4-BE49-F238E27FC236}">
                <a16:creationId xmlns:a16="http://schemas.microsoft.com/office/drawing/2014/main" id="{26C5CE3B-DD46-EFFC-8762-2C88D3C94FDF}"/>
              </a:ext>
            </a:extLst>
          </p:cNvPr>
          <p:cNvSpPr txBox="1"/>
          <p:nvPr/>
        </p:nvSpPr>
        <p:spPr>
          <a:xfrm>
            <a:off x="202236" y="3732143"/>
            <a:ext cx="1187018" cy="307777"/>
          </a:xfrm>
          <a:prstGeom prst="rect">
            <a:avLst/>
          </a:prstGeom>
          <a:noFill/>
        </p:spPr>
        <p:txBody>
          <a:bodyPr wrap="square" rtlCol="0">
            <a:spAutoFit/>
          </a:bodyPr>
          <a:lstStyle/>
          <a:p>
            <a:r>
              <a:rPr lang="en-US" b="1" dirty="0">
                <a:latin typeface="+mj-lt"/>
                <a:cs typeface="Times New Roman" panose="02020603050405020304" pitchFamily="18" charset="0"/>
              </a:rPr>
              <a:t>Negotiation</a:t>
            </a:r>
            <a:endParaRPr lang="en-US" dirty="0"/>
          </a:p>
        </p:txBody>
      </p:sp>
    </p:spTree>
    <p:extLst>
      <p:ext uri="{BB962C8B-B14F-4D97-AF65-F5344CB8AC3E}">
        <p14:creationId xmlns:p14="http://schemas.microsoft.com/office/powerpoint/2010/main" val="14302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E0C63B-80B3-7B12-DAFF-960995D8597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4" name="TextBox 3">
            <a:extLst>
              <a:ext uri="{FF2B5EF4-FFF2-40B4-BE49-F238E27FC236}">
                <a16:creationId xmlns:a16="http://schemas.microsoft.com/office/drawing/2014/main" id="{E4816924-9E12-D84B-4A27-CD7E18D26FBC}"/>
              </a:ext>
            </a:extLst>
          </p:cNvPr>
          <p:cNvSpPr txBox="1"/>
          <p:nvPr/>
        </p:nvSpPr>
        <p:spPr>
          <a:xfrm>
            <a:off x="2257121" y="273965"/>
            <a:ext cx="5681363" cy="461665"/>
          </a:xfrm>
          <a:prstGeom prst="rect">
            <a:avLst/>
          </a:prstGeom>
          <a:noFill/>
        </p:spPr>
        <p:txBody>
          <a:bodyPr wrap="none" rtlCol="0">
            <a:spAutoFit/>
          </a:bodyPr>
          <a:lstStyle/>
          <a:p>
            <a:r>
              <a:rPr lang="en-US" sz="2400" b="1" dirty="0">
                <a:solidFill>
                  <a:schemeClr val="accent4">
                    <a:lumMod val="50000"/>
                  </a:schemeClr>
                </a:solidFill>
              </a:rPr>
              <a:t>Our Definition of Equipment Handling</a:t>
            </a:r>
          </a:p>
        </p:txBody>
      </p:sp>
      <p:sp>
        <p:nvSpPr>
          <p:cNvPr id="5" name="TextBox 4">
            <a:extLst>
              <a:ext uri="{FF2B5EF4-FFF2-40B4-BE49-F238E27FC236}">
                <a16:creationId xmlns:a16="http://schemas.microsoft.com/office/drawing/2014/main" id="{8E5F6E0F-18BE-FA79-B4C3-F176688999F0}"/>
              </a:ext>
            </a:extLst>
          </p:cNvPr>
          <p:cNvSpPr txBox="1"/>
          <p:nvPr/>
        </p:nvSpPr>
        <p:spPr>
          <a:xfrm>
            <a:off x="213064" y="1104962"/>
            <a:ext cx="8808094" cy="3416320"/>
          </a:xfrm>
          <a:prstGeom prst="rect">
            <a:avLst/>
          </a:prstGeom>
          <a:noFill/>
        </p:spPr>
        <p:txBody>
          <a:bodyPr wrap="square" rtlCol="0">
            <a:spAutoFit/>
          </a:bodyPr>
          <a:lstStyle/>
          <a:p>
            <a:r>
              <a:rPr lang="en-US" sz="2400" dirty="0">
                <a:effectLst/>
                <a:latin typeface="TimesNewRomanPSMT"/>
              </a:rPr>
              <a:t>When participants collect/put away equipment for their investigation, </a:t>
            </a:r>
          </a:p>
          <a:p>
            <a:endParaRPr lang="en-US" sz="2400" dirty="0">
              <a:effectLst/>
              <a:latin typeface="TimesNewRomanPSMT"/>
            </a:endParaRPr>
          </a:p>
          <a:p>
            <a:r>
              <a:rPr lang="en-US" sz="2400" dirty="0">
                <a:effectLst/>
                <a:latin typeface="TimesNewRomanPSMT"/>
              </a:rPr>
              <a:t>use the equipment </a:t>
            </a:r>
          </a:p>
          <a:p>
            <a:pPr marL="342900" indent="-342900">
              <a:buFont typeface="Arial" panose="020B0604020202020204" pitchFamily="34" charset="0"/>
              <a:buChar char="•"/>
            </a:pPr>
            <a:r>
              <a:rPr lang="en-US" sz="2400" dirty="0">
                <a:effectLst/>
                <a:latin typeface="TimesNewRomanPSMT"/>
              </a:rPr>
              <a:t>to conduct investigation, and so generate data, </a:t>
            </a:r>
          </a:p>
          <a:p>
            <a:pPr marL="342900" indent="-342900">
              <a:buFont typeface="Arial" panose="020B0604020202020204" pitchFamily="34" charset="0"/>
              <a:buChar char="•"/>
            </a:pPr>
            <a:r>
              <a:rPr lang="en-US" sz="2400" dirty="0">
                <a:effectLst/>
                <a:latin typeface="TimesNewRomanPSMT"/>
              </a:rPr>
              <a:t>during a discussion to illustrate a point while sharing ideas,</a:t>
            </a:r>
          </a:p>
          <a:p>
            <a:pPr marL="342900" indent="-342900">
              <a:buFont typeface="Arial" panose="020B0604020202020204" pitchFamily="34" charset="0"/>
              <a:buChar char="•"/>
            </a:pPr>
            <a:r>
              <a:rPr lang="en-US" sz="2400" dirty="0">
                <a:effectLst/>
                <a:latin typeface="TimesNewRomanPSMT"/>
              </a:rPr>
              <a:t>take/read measurements, </a:t>
            </a:r>
          </a:p>
          <a:p>
            <a:endParaRPr lang="en-US" sz="2400" dirty="0">
              <a:latin typeface="TimesNewRomanPSMT"/>
            </a:endParaRPr>
          </a:p>
          <a:p>
            <a:r>
              <a:rPr lang="en-US" sz="2400" dirty="0">
                <a:effectLst/>
                <a:latin typeface="TimesNewRomanPSMT"/>
              </a:rPr>
              <a:t>In general, the activity will be fundamentally changed if they were not handling the equipment. </a:t>
            </a:r>
            <a:endParaRPr lang="en-US" sz="2400" dirty="0"/>
          </a:p>
        </p:txBody>
      </p:sp>
    </p:spTree>
    <p:extLst>
      <p:ext uri="{BB962C8B-B14F-4D97-AF65-F5344CB8AC3E}">
        <p14:creationId xmlns:p14="http://schemas.microsoft.com/office/powerpoint/2010/main" val="317988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3" name="Google Shape;263;p14"/>
          <p:cNvSpPr txBox="1"/>
          <p:nvPr/>
        </p:nvSpPr>
        <p:spPr>
          <a:xfrm>
            <a:off x="142810" y="4387064"/>
            <a:ext cx="1079816"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i="0" u="none" strike="noStrike" cap="none" dirty="0" err="1">
                <a:solidFill>
                  <a:schemeClr val="tx1"/>
                </a:solidFill>
                <a:latin typeface="Arial"/>
                <a:ea typeface="Arial"/>
                <a:cs typeface="Arial"/>
                <a:sym typeface="Arial"/>
              </a:rPr>
              <a:t>aip.org</a:t>
            </a:r>
            <a:endParaRPr dirty="0">
              <a:solidFill>
                <a:schemeClr val="tx1"/>
              </a:solidFill>
            </a:endParaRPr>
          </a:p>
        </p:txBody>
      </p:sp>
      <p:pic>
        <p:nvPicPr>
          <p:cNvPr id="3" name="Picture 2" descr="Chart&#10;&#10;Description automatically generated with medium confidence">
            <a:extLst>
              <a:ext uri="{FF2B5EF4-FFF2-40B4-BE49-F238E27FC236}">
                <a16:creationId xmlns:a16="http://schemas.microsoft.com/office/drawing/2014/main" id="{5728C712-DB43-098F-14A0-371CDD392B5A}"/>
              </a:ext>
            </a:extLst>
          </p:cNvPr>
          <p:cNvPicPr>
            <a:picLocks noChangeAspect="1"/>
          </p:cNvPicPr>
          <p:nvPr/>
        </p:nvPicPr>
        <p:blipFill>
          <a:blip r:embed="rId3"/>
          <a:stretch>
            <a:fillRect/>
          </a:stretch>
        </p:blipFill>
        <p:spPr>
          <a:xfrm>
            <a:off x="299817" y="585776"/>
            <a:ext cx="2995069" cy="2440677"/>
          </a:xfrm>
          <a:prstGeom prst="rect">
            <a:avLst/>
          </a:prstGeom>
        </p:spPr>
      </p:pic>
      <p:pic>
        <p:nvPicPr>
          <p:cNvPr id="5" name="Picture 4" descr="Chart, line chart&#10;&#10;Description automatically generated">
            <a:extLst>
              <a:ext uri="{FF2B5EF4-FFF2-40B4-BE49-F238E27FC236}">
                <a16:creationId xmlns:a16="http://schemas.microsoft.com/office/drawing/2014/main" id="{EBDA84D7-514E-F102-DEA9-78DF7B173611}"/>
              </a:ext>
            </a:extLst>
          </p:cNvPr>
          <p:cNvPicPr>
            <a:picLocks noChangeAspect="1"/>
          </p:cNvPicPr>
          <p:nvPr/>
        </p:nvPicPr>
        <p:blipFill>
          <a:blip r:embed="rId4"/>
          <a:stretch>
            <a:fillRect/>
          </a:stretch>
        </p:blipFill>
        <p:spPr>
          <a:xfrm>
            <a:off x="3203016" y="2872410"/>
            <a:ext cx="3128209" cy="2157930"/>
          </a:xfrm>
          <a:prstGeom prst="rect">
            <a:avLst/>
          </a:prstGeom>
        </p:spPr>
      </p:pic>
      <p:sp>
        <p:nvSpPr>
          <p:cNvPr id="2" name="TextBox 1">
            <a:extLst>
              <a:ext uri="{FF2B5EF4-FFF2-40B4-BE49-F238E27FC236}">
                <a16:creationId xmlns:a16="http://schemas.microsoft.com/office/drawing/2014/main" id="{FC1AA150-2180-3C82-F01F-92D9EBAC1075}"/>
              </a:ext>
            </a:extLst>
          </p:cNvPr>
          <p:cNvSpPr txBox="1"/>
          <p:nvPr/>
        </p:nvSpPr>
        <p:spPr>
          <a:xfrm>
            <a:off x="2770204" y="0"/>
            <a:ext cx="2875466" cy="430887"/>
          </a:xfrm>
          <a:prstGeom prst="rect">
            <a:avLst/>
          </a:prstGeom>
          <a:noFill/>
        </p:spPr>
        <p:txBody>
          <a:bodyPr wrap="square" rtlCol="0">
            <a:spAutoFit/>
          </a:bodyPr>
          <a:lstStyle/>
          <a:p>
            <a:r>
              <a:rPr lang="en-US" sz="2200" b="1" dirty="0">
                <a:solidFill>
                  <a:schemeClr val="accent4">
                    <a:lumMod val="50000"/>
                  </a:schemeClr>
                </a:solidFill>
                <a:latin typeface="Times New Roman" charset="0"/>
                <a:ea typeface="Times New Roman" charset="0"/>
                <a:cs typeface="Times New Roman" charset="0"/>
              </a:rPr>
              <a:t>Historical Exclusion</a:t>
            </a:r>
          </a:p>
        </p:txBody>
      </p:sp>
      <p:pic>
        <p:nvPicPr>
          <p:cNvPr id="4" name="Picture 3" descr="Chart, line chart&#10;&#10;Description automatically generated">
            <a:extLst>
              <a:ext uri="{FF2B5EF4-FFF2-40B4-BE49-F238E27FC236}">
                <a16:creationId xmlns:a16="http://schemas.microsoft.com/office/drawing/2014/main" id="{B96E0A12-63A7-BFAC-54D9-BDC91DE80768}"/>
              </a:ext>
            </a:extLst>
          </p:cNvPr>
          <p:cNvPicPr>
            <a:picLocks noChangeAspect="1"/>
          </p:cNvPicPr>
          <p:nvPr/>
        </p:nvPicPr>
        <p:blipFill>
          <a:blip r:embed="rId5"/>
          <a:stretch>
            <a:fillRect/>
          </a:stretch>
        </p:blipFill>
        <p:spPr>
          <a:xfrm>
            <a:off x="5645669" y="361942"/>
            <a:ext cx="3198514" cy="2652406"/>
          </a:xfrm>
          <a:prstGeom prst="rect">
            <a:avLst/>
          </a:prstGeom>
        </p:spPr>
      </p:pic>
    </p:spTree>
    <p:extLst>
      <p:ext uri="{BB962C8B-B14F-4D97-AF65-F5344CB8AC3E}">
        <p14:creationId xmlns:p14="http://schemas.microsoft.com/office/powerpoint/2010/main" val="7685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78E977-85AC-6F4A-9477-A56E771D74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3" name="TextBox 2">
            <a:extLst>
              <a:ext uri="{FF2B5EF4-FFF2-40B4-BE49-F238E27FC236}">
                <a16:creationId xmlns:a16="http://schemas.microsoft.com/office/drawing/2014/main" id="{7115BFD7-207F-ADA2-70BC-4E3432C3EB3F}"/>
              </a:ext>
            </a:extLst>
          </p:cNvPr>
          <p:cNvSpPr txBox="1"/>
          <p:nvPr/>
        </p:nvSpPr>
        <p:spPr>
          <a:xfrm>
            <a:off x="175776" y="1570618"/>
            <a:ext cx="4670386" cy="1908215"/>
          </a:xfrm>
          <a:prstGeom prst="rect">
            <a:avLst/>
          </a:prstGeom>
          <a:noFill/>
        </p:spPr>
        <p:txBody>
          <a:bodyPr wrap="square" rtlCol="0">
            <a:spAutoFit/>
          </a:bodyPr>
          <a:lstStyle/>
          <a:p>
            <a:r>
              <a:rPr lang="en-US" sz="2400" b="1" dirty="0">
                <a:solidFill>
                  <a:schemeClr val="accent4">
                    <a:lumMod val="50000"/>
                  </a:schemeClr>
                </a:solidFill>
                <a:latin typeface="Times New Roman" panose="02020603050405020304" pitchFamily="18" charset="0"/>
                <a:cs typeface="Times New Roman" panose="02020603050405020304" pitchFamily="18" charset="0"/>
              </a:rPr>
              <a:t>Explicit (Negotiation) Dynamic</a:t>
            </a:r>
          </a:p>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1. </a:t>
            </a:r>
            <a:r>
              <a:rPr lang="en-US" sz="1800" b="1" dirty="0">
                <a:solidFill>
                  <a:srgbClr val="000000"/>
                </a:solidFill>
                <a:effectLst/>
                <a:latin typeface="Times New Roman" panose="02020603050405020304" pitchFamily="18" charset="0"/>
                <a:ea typeface="Times New Roman" panose="02020603050405020304" pitchFamily="18" charset="0"/>
              </a:rPr>
              <a:t>Ngyen</a:t>
            </a:r>
            <a:r>
              <a:rPr lang="en-US" sz="1800" dirty="0">
                <a:solidFill>
                  <a:srgbClr val="000000"/>
                </a:solidFill>
                <a:effectLst/>
                <a:latin typeface="Times New Roman" panose="02020603050405020304" pitchFamily="18" charset="0"/>
                <a:ea typeface="Times New Roman" panose="02020603050405020304" pitchFamily="18" charset="0"/>
              </a:rPr>
              <a:t>:  So, one person can take down notes.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2.</a:t>
            </a:r>
            <a:r>
              <a:rPr lang="en-US" sz="1800" dirty="0">
                <a:solidFill>
                  <a:srgbClr val="00B0F0"/>
                </a:solidFill>
                <a:effectLst/>
                <a:latin typeface="Times New Roman" panose="02020603050405020304" pitchFamily="18" charset="0"/>
                <a:ea typeface="Times New Roman" panose="02020603050405020304" pitchFamily="18" charset="0"/>
              </a:rPr>
              <a:t> </a:t>
            </a:r>
            <a:r>
              <a:rPr lang="en-US" sz="1800" b="1" dirty="0">
                <a:solidFill>
                  <a:srgbClr val="000000"/>
                </a:solidFill>
                <a:effectLst/>
                <a:latin typeface="Times New Roman" panose="02020603050405020304" pitchFamily="18" charset="0"/>
                <a:ea typeface="Times New Roman" panose="02020603050405020304" pitchFamily="18" charset="0"/>
              </a:rPr>
              <a:t>Bella:</a:t>
            </a:r>
            <a:r>
              <a:rPr lang="en-US" sz="1800" dirty="0">
                <a:solidFill>
                  <a:srgbClr val="000000"/>
                </a:solidFill>
                <a:effectLst/>
                <a:latin typeface="Times New Roman" panose="02020603050405020304" pitchFamily="18" charset="0"/>
                <a:ea typeface="Times New Roman" panose="02020603050405020304" pitchFamily="18" charset="0"/>
              </a:rPr>
              <a:t>  …I think I can take down the notes.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3. Ngyen</a:t>
            </a:r>
            <a:r>
              <a:rPr lang="en-US" sz="1800" dirty="0">
                <a:solidFill>
                  <a:srgbClr val="000000"/>
                </a:solidFill>
                <a:effectLst/>
                <a:latin typeface="Times New Roman" panose="02020603050405020304" pitchFamily="18" charset="0"/>
                <a:ea typeface="Times New Roman" panose="02020603050405020304" pitchFamily="18" charset="0"/>
              </a:rPr>
              <a:t>:  Okay</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latin typeface="Times New Roman" panose="02020603050405020304" pitchFamily="18" charset="0"/>
                <a:ea typeface="Times New Roman" panose="02020603050405020304" pitchFamily="18" charset="0"/>
              </a:rPr>
              <a:t>4</a:t>
            </a:r>
            <a:r>
              <a:rPr lang="en-US" sz="1800" b="1" dirty="0">
                <a:solidFill>
                  <a:srgbClr val="000000"/>
                </a:solidFill>
                <a:effectLst/>
                <a:latin typeface="Times New Roman" panose="02020603050405020304" pitchFamily="18" charset="0"/>
                <a:ea typeface="Times New Roman" panose="02020603050405020304" pitchFamily="18" charset="0"/>
              </a:rPr>
              <a:t>. Ngyen: </a:t>
            </a:r>
            <a:r>
              <a:rPr lang="en-US" sz="1800" dirty="0">
                <a:solidFill>
                  <a:srgbClr val="000000"/>
                </a:solidFill>
                <a:effectLst/>
                <a:latin typeface="Times New Roman" panose="02020603050405020304" pitchFamily="18" charset="0"/>
                <a:ea typeface="Times New Roman" panose="02020603050405020304" pitchFamily="18" charset="0"/>
              </a:rPr>
              <a:t>What do you want?...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latin typeface="Times New Roman" panose="02020603050405020304" pitchFamily="18" charset="0"/>
                <a:ea typeface="Times New Roman" panose="02020603050405020304" pitchFamily="18" charset="0"/>
              </a:rPr>
              <a:t>5</a:t>
            </a:r>
            <a:r>
              <a:rPr lang="en-US" sz="1800" b="1" dirty="0">
                <a:solidFill>
                  <a:srgbClr val="000000"/>
                </a:solidFill>
                <a:effectLst/>
                <a:latin typeface="Times New Roman" panose="02020603050405020304" pitchFamily="18" charset="0"/>
                <a:ea typeface="Times New Roman" panose="02020603050405020304" pitchFamily="18" charset="0"/>
              </a:rPr>
              <a:t>. Zainab</a:t>
            </a:r>
            <a:r>
              <a:rPr lang="en-US" sz="1800" dirty="0">
                <a:solidFill>
                  <a:srgbClr val="000000"/>
                </a:solidFill>
                <a:effectLst/>
                <a:latin typeface="Times New Roman" panose="02020603050405020304" pitchFamily="18" charset="0"/>
                <a:ea typeface="Times New Roman" panose="02020603050405020304" pitchFamily="18" charset="0"/>
              </a:rPr>
              <a:t>: I could do the experiment.</a:t>
            </a:r>
            <a:r>
              <a:rPr lang="en-US" sz="2200" b="0" i="0" u="none" strike="noStrike" cap="none" dirty="0">
                <a:solidFill>
                  <a:schemeClr val="dk1"/>
                </a:solidFill>
                <a:effectLst/>
                <a:latin typeface="+mj-lt"/>
                <a:ea typeface="+mn-ea"/>
                <a:cs typeface="+mn-cs"/>
                <a:sym typeface="Arial"/>
              </a:rPr>
              <a:t> </a:t>
            </a:r>
            <a:endParaRPr lang="en-US" sz="2200" dirty="0">
              <a:latin typeface="+mj-lt"/>
            </a:endParaRPr>
          </a:p>
        </p:txBody>
      </p:sp>
      <p:sp>
        <p:nvSpPr>
          <p:cNvPr id="7" name="TextBox 6">
            <a:extLst>
              <a:ext uri="{FF2B5EF4-FFF2-40B4-BE49-F238E27FC236}">
                <a16:creationId xmlns:a16="http://schemas.microsoft.com/office/drawing/2014/main" id="{E036AEB0-9247-A1D7-6095-FD1C21048FC8}"/>
              </a:ext>
            </a:extLst>
          </p:cNvPr>
          <p:cNvSpPr txBox="1"/>
          <p:nvPr/>
        </p:nvSpPr>
        <p:spPr>
          <a:xfrm>
            <a:off x="7835082" y="2644412"/>
            <a:ext cx="752129" cy="307777"/>
          </a:xfrm>
          <a:prstGeom prst="rect">
            <a:avLst/>
          </a:prstGeom>
          <a:noFill/>
        </p:spPr>
        <p:txBody>
          <a:bodyPr wrap="none" rtlCol="0">
            <a:spAutoFit/>
          </a:bodyPr>
          <a:lstStyle/>
          <a:p>
            <a:pPr lvl="4"/>
            <a:r>
              <a:rPr lang="en-US" b="1" dirty="0">
                <a:solidFill>
                  <a:schemeClr val="bg1"/>
                </a:solidFill>
                <a:latin typeface="+mj-lt"/>
                <a:cs typeface="Times New Roman" panose="02020603050405020304" pitchFamily="18" charset="0"/>
              </a:rPr>
              <a:t>Hector</a:t>
            </a:r>
            <a:endParaRPr lang="en-US" dirty="0">
              <a:solidFill>
                <a:schemeClr val="bg1"/>
              </a:solidFill>
              <a:latin typeface="+mj-lt"/>
              <a:cs typeface="Times New Roman" panose="02020603050405020304" pitchFamily="18" charset="0"/>
            </a:endParaRPr>
          </a:p>
        </p:txBody>
      </p:sp>
      <p:sp>
        <p:nvSpPr>
          <p:cNvPr id="9" name="TextBox 8">
            <a:extLst>
              <a:ext uri="{FF2B5EF4-FFF2-40B4-BE49-F238E27FC236}">
                <a16:creationId xmlns:a16="http://schemas.microsoft.com/office/drawing/2014/main" id="{E09B0D22-9B53-8E30-C4A6-2D6562EB9D1F}"/>
              </a:ext>
            </a:extLst>
          </p:cNvPr>
          <p:cNvSpPr txBox="1"/>
          <p:nvPr/>
        </p:nvSpPr>
        <p:spPr>
          <a:xfrm>
            <a:off x="4798149" y="1961174"/>
            <a:ext cx="760144" cy="307777"/>
          </a:xfrm>
          <a:prstGeom prst="rect">
            <a:avLst/>
          </a:prstGeom>
          <a:noFill/>
        </p:spPr>
        <p:txBody>
          <a:bodyPr wrap="none" rtlCol="0">
            <a:spAutoFit/>
          </a:bodyPr>
          <a:lstStyle/>
          <a:p>
            <a:pPr lvl="4"/>
            <a:r>
              <a:rPr lang="en-US" b="1" dirty="0">
                <a:solidFill>
                  <a:schemeClr val="bg1"/>
                </a:solidFill>
                <a:latin typeface="+mj-lt"/>
                <a:cs typeface="Times New Roman" panose="02020603050405020304" pitchFamily="18" charset="0"/>
              </a:rPr>
              <a:t>Zainab</a:t>
            </a:r>
            <a:endParaRPr lang="en-US" dirty="0">
              <a:solidFill>
                <a:schemeClr val="bg1"/>
              </a:solidFill>
              <a:latin typeface="+mj-lt"/>
              <a:cs typeface="Times New Roman" panose="02020603050405020304" pitchFamily="18" charset="0"/>
            </a:endParaRPr>
          </a:p>
        </p:txBody>
      </p:sp>
      <p:sp>
        <p:nvSpPr>
          <p:cNvPr id="4" name="TextBox 3">
            <a:extLst>
              <a:ext uri="{FF2B5EF4-FFF2-40B4-BE49-F238E27FC236}">
                <a16:creationId xmlns:a16="http://schemas.microsoft.com/office/drawing/2014/main" id="{63DAEB60-D584-BDA9-47CF-77524D6280C0}"/>
              </a:ext>
            </a:extLst>
          </p:cNvPr>
          <p:cNvSpPr txBox="1"/>
          <p:nvPr/>
        </p:nvSpPr>
        <p:spPr>
          <a:xfrm>
            <a:off x="6721596" y="2909143"/>
            <a:ext cx="752129" cy="307777"/>
          </a:xfrm>
          <a:prstGeom prst="rect">
            <a:avLst/>
          </a:prstGeom>
          <a:noFill/>
        </p:spPr>
        <p:txBody>
          <a:bodyPr wrap="none" rtlCol="0">
            <a:spAutoFit/>
          </a:bodyPr>
          <a:lstStyle/>
          <a:p>
            <a:pPr lvl="4"/>
            <a:r>
              <a:rPr lang="en-US" b="1" dirty="0">
                <a:solidFill>
                  <a:schemeClr val="bg1"/>
                </a:solidFill>
                <a:latin typeface="+mj-lt"/>
                <a:cs typeface="Times New Roman" panose="02020603050405020304" pitchFamily="18" charset="0"/>
              </a:rPr>
              <a:t>Hector</a:t>
            </a:r>
            <a:endParaRPr lang="en-US" dirty="0">
              <a:solidFill>
                <a:schemeClr val="bg1"/>
              </a:solidFill>
              <a:latin typeface="+mj-lt"/>
              <a:cs typeface="Times New Roman" panose="02020603050405020304" pitchFamily="18" charset="0"/>
            </a:endParaRPr>
          </a:p>
        </p:txBody>
      </p:sp>
      <p:pic>
        <p:nvPicPr>
          <p:cNvPr id="15" name="Picture 14" descr="A picture containing text, sign&#10;&#10;Description automatically generated">
            <a:extLst>
              <a:ext uri="{FF2B5EF4-FFF2-40B4-BE49-F238E27FC236}">
                <a16:creationId xmlns:a16="http://schemas.microsoft.com/office/drawing/2014/main" id="{43CDEDE1-288B-4EAC-91E1-AFCF79AF92C0}"/>
              </a:ext>
            </a:extLst>
          </p:cNvPr>
          <p:cNvPicPr>
            <a:picLocks noChangeAspect="1"/>
          </p:cNvPicPr>
          <p:nvPr/>
        </p:nvPicPr>
        <p:blipFill>
          <a:blip r:embed="rId3"/>
          <a:stretch>
            <a:fillRect/>
          </a:stretch>
        </p:blipFill>
        <p:spPr>
          <a:xfrm>
            <a:off x="4757598" y="550657"/>
            <a:ext cx="4046819" cy="3652007"/>
          </a:xfrm>
          <a:prstGeom prst="rect">
            <a:avLst/>
          </a:prstGeom>
        </p:spPr>
      </p:pic>
      <p:sp>
        <p:nvSpPr>
          <p:cNvPr id="16" name="TextBox 15">
            <a:extLst>
              <a:ext uri="{FF2B5EF4-FFF2-40B4-BE49-F238E27FC236}">
                <a16:creationId xmlns:a16="http://schemas.microsoft.com/office/drawing/2014/main" id="{8F7AE533-B41F-E5C7-3158-5E59E9D01FA1}"/>
              </a:ext>
            </a:extLst>
          </p:cNvPr>
          <p:cNvSpPr txBox="1"/>
          <p:nvPr/>
        </p:nvSpPr>
        <p:spPr>
          <a:xfrm>
            <a:off x="3799867" y="57701"/>
            <a:ext cx="1363586" cy="461665"/>
          </a:xfrm>
          <a:prstGeom prst="rect">
            <a:avLst/>
          </a:prstGeom>
          <a:noFill/>
        </p:spPr>
        <p:txBody>
          <a:bodyPr wrap="square" rtlCol="0">
            <a:spAutoFit/>
          </a:bodyPr>
          <a:lstStyle/>
          <a:p>
            <a:r>
              <a:rPr lang="en-US" sz="2400" b="1" dirty="0">
                <a:solidFill>
                  <a:schemeClr val="accent4">
                    <a:lumMod val="50000"/>
                  </a:schemeClr>
                </a:solidFill>
                <a:latin typeface="Times New Roman" panose="02020603050405020304" pitchFamily="18" charset="0"/>
                <a:cs typeface="Times New Roman" panose="02020603050405020304" pitchFamily="18" charset="0"/>
              </a:rPr>
              <a:t>Group B</a:t>
            </a:r>
            <a:r>
              <a:rPr lang="en-US" sz="2000" b="1" i="0" u="none" strike="noStrike" cap="none" dirty="0">
                <a:solidFill>
                  <a:schemeClr val="dk1"/>
                </a:solidFill>
                <a:effectLst/>
                <a:latin typeface="+mn-lt"/>
                <a:ea typeface="+mn-ea"/>
                <a:cs typeface="+mn-cs"/>
                <a:sym typeface="Arial"/>
              </a:rPr>
              <a:t> </a:t>
            </a:r>
            <a:endParaRPr lang="en-US" sz="2000" b="1" dirty="0"/>
          </a:p>
        </p:txBody>
      </p:sp>
    </p:spTree>
    <p:extLst>
      <p:ext uri="{BB962C8B-B14F-4D97-AF65-F5344CB8AC3E}">
        <p14:creationId xmlns:p14="http://schemas.microsoft.com/office/powerpoint/2010/main" val="282117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78E977-85AC-6F4A-9477-A56E771D74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3" name="TextBox 2">
            <a:extLst>
              <a:ext uri="{FF2B5EF4-FFF2-40B4-BE49-F238E27FC236}">
                <a16:creationId xmlns:a16="http://schemas.microsoft.com/office/drawing/2014/main" id="{7115BFD7-207F-ADA2-70BC-4E3432C3EB3F}"/>
              </a:ext>
            </a:extLst>
          </p:cNvPr>
          <p:cNvSpPr txBox="1"/>
          <p:nvPr/>
        </p:nvSpPr>
        <p:spPr>
          <a:xfrm>
            <a:off x="378235" y="1343499"/>
            <a:ext cx="1935595" cy="1754326"/>
          </a:xfrm>
          <a:prstGeom prst="rect">
            <a:avLst/>
          </a:prstGeom>
          <a:noFill/>
        </p:spPr>
        <p:txBody>
          <a:bodyPr wrap="square" rtlCol="0">
            <a:spAutoFit/>
          </a:bodyPr>
          <a:lstStyle/>
          <a:p>
            <a:pPr algn="ctr"/>
            <a:r>
              <a:rPr lang="en-US" sz="2400" b="1" dirty="0">
                <a:solidFill>
                  <a:schemeClr val="accent4">
                    <a:lumMod val="50000"/>
                  </a:schemeClr>
                </a:solidFill>
                <a:latin typeface="Times New Roman" panose="02020603050405020304" pitchFamily="18" charset="0"/>
                <a:cs typeface="Times New Roman" panose="02020603050405020304" pitchFamily="18" charset="0"/>
              </a:rPr>
              <a:t>Implicit Dynamics: </a:t>
            </a:r>
            <a:r>
              <a:rPr lang="en-US" sz="2000" b="1" dirty="0"/>
              <a:t>Two people just “fall into the role”</a:t>
            </a:r>
          </a:p>
        </p:txBody>
      </p:sp>
      <p:sp>
        <p:nvSpPr>
          <p:cNvPr id="9" name="TextBox 8">
            <a:extLst>
              <a:ext uri="{FF2B5EF4-FFF2-40B4-BE49-F238E27FC236}">
                <a16:creationId xmlns:a16="http://schemas.microsoft.com/office/drawing/2014/main" id="{AA0B6003-04EF-6714-7684-196484A99A4D}"/>
              </a:ext>
            </a:extLst>
          </p:cNvPr>
          <p:cNvSpPr txBox="1"/>
          <p:nvPr/>
        </p:nvSpPr>
        <p:spPr>
          <a:xfrm>
            <a:off x="6025700" y="2490524"/>
            <a:ext cx="752129" cy="307777"/>
          </a:xfrm>
          <a:prstGeom prst="rect">
            <a:avLst/>
          </a:prstGeom>
          <a:noFill/>
        </p:spPr>
        <p:txBody>
          <a:bodyPr wrap="none" rtlCol="0">
            <a:spAutoFit/>
          </a:bodyPr>
          <a:lstStyle/>
          <a:p>
            <a:pPr lvl="4"/>
            <a:r>
              <a:rPr lang="en-US" b="1" dirty="0">
                <a:solidFill>
                  <a:schemeClr val="bg1"/>
                </a:solidFill>
                <a:latin typeface="+mj-lt"/>
                <a:cs typeface="Times New Roman" panose="02020603050405020304" pitchFamily="18" charset="0"/>
              </a:rPr>
              <a:t>Hector</a:t>
            </a:r>
            <a:endParaRPr lang="en-US" dirty="0">
              <a:solidFill>
                <a:schemeClr val="bg1"/>
              </a:solidFill>
              <a:latin typeface="+mj-lt"/>
              <a:cs typeface="Times New Roman" panose="02020603050405020304" pitchFamily="18" charset="0"/>
            </a:endParaRPr>
          </a:p>
        </p:txBody>
      </p:sp>
      <p:sp>
        <p:nvSpPr>
          <p:cNvPr id="10" name="TextBox 9">
            <a:extLst>
              <a:ext uri="{FF2B5EF4-FFF2-40B4-BE49-F238E27FC236}">
                <a16:creationId xmlns:a16="http://schemas.microsoft.com/office/drawing/2014/main" id="{8B4240E8-2551-DB5F-B0D2-7F41D83B19F7}"/>
              </a:ext>
            </a:extLst>
          </p:cNvPr>
          <p:cNvSpPr txBox="1"/>
          <p:nvPr/>
        </p:nvSpPr>
        <p:spPr>
          <a:xfrm>
            <a:off x="4322140" y="2790048"/>
            <a:ext cx="582211" cy="307777"/>
          </a:xfrm>
          <a:prstGeom prst="rect">
            <a:avLst/>
          </a:prstGeom>
          <a:noFill/>
        </p:spPr>
        <p:txBody>
          <a:bodyPr wrap="none" rtlCol="0">
            <a:spAutoFit/>
          </a:bodyPr>
          <a:lstStyle/>
          <a:p>
            <a:pPr lvl="4"/>
            <a:r>
              <a:rPr lang="en-US" b="1" dirty="0">
                <a:solidFill>
                  <a:schemeClr val="bg1"/>
                </a:solidFill>
                <a:latin typeface="+mj-lt"/>
                <a:cs typeface="Times New Roman" panose="02020603050405020304" pitchFamily="18" charset="0"/>
              </a:rPr>
              <a:t>Jack</a:t>
            </a:r>
            <a:endParaRPr lang="en-US" dirty="0">
              <a:solidFill>
                <a:schemeClr val="bg1"/>
              </a:solidFill>
              <a:latin typeface="+mj-lt"/>
              <a:cs typeface="Times New Roman" panose="02020603050405020304" pitchFamily="18" charset="0"/>
            </a:endParaRPr>
          </a:p>
        </p:txBody>
      </p:sp>
      <p:sp>
        <p:nvSpPr>
          <p:cNvPr id="11" name="TextBox 10">
            <a:extLst>
              <a:ext uri="{FF2B5EF4-FFF2-40B4-BE49-F238E27FC236}">
                <a16:creationId xmlns:a16="http://schemas.microsoft.com/office/drawing/2014/main" id="{5ED9416F-538C-E70F-0EDC-553A8190413D}"/>
              </a:ext>
            </a:extLst>
          </p:cNvPr>
          <p:cNvSpPr txBox="1"/>
          <p:nvPr/>
        </p:nvSpPr>
        <p:spPr>
          <a:xfrm>
            <a:off x="2429966" y="3593538"/>
            <a:ext cx="760144" cy="307777"/>
          </a:xfrm>
          <a:prstGeom prst="rect">
            <a:avLst/>
          </a:prstGeom>
          <a:noFill/>
        </p:spPr>
        <p:txBody>
          <a:bodyPr wrap="none" rtlCol="0">
            <a:spAutoFit/>
          </a:bodyPr>
          <a:lstStyle/>
          <a:p>
            <a:pPr lvl="4"/>
            <a:r>
              <a:rPr lang="en-US" b="1" dirty="0">
                <a:solidFill>
                  <a:schemeClr val="bg1"/>
                </a:solidFill>
                <a:latin typeface="+mj-lt"/>
                <a:cs typeface="Times New Roman" panose="02020603050405020304" pitchFamily="18" charset="0"/>
              </a:rPr>
              <a:t>Zainab</a:t>
            </a:r>
            <a:endParaRPr lang="en-US" dirty="0">
              <a:solidFill>
                <a:schemeClr val="bg1"/>
              </a:solidFill>
              <a:latin typeface="+mj-lt"/>
              <a:cs typeface="Times New Roman" panose="02020603050405020304" pitchFamily="18" charset="0"/>
            </a:endParaRPr>
          </a:p>
        </p:txBody>
      </p:sp>
      <p:pic>
        <p:nvPicPr>
          <p:cNvPr id="17" name="Picture 16" descr="A picture containing text, person&#10;&#10;Description automatically generated">
            <a:extLst>
              <a:ext uri="{FF2B5EF4-FFF2-40B4-BE49-F238E27FC236}">
                <a16:creationId xmlns:a16="http://schemas.microsoft.com/office/drawing/2014/main" id="{B4A44AC0-8281-EC30-7AA3-C6F6B8DE1B5C}"/>
              </a:ext>
            </a:extLst>
          </p:cNvPr>
          <p:cNvPicPr>
            <a:picLocks noChangeAspect="1"/>
          </p:cNvPicPr>
          <p:nvPr/>
        </p:nvPicPr>
        <p:blipFill>
          <a:blip r:embed="rId3"/>
          <a:stretch>
            <a:fillRect/>
          </a:stretch>
        </p:blipFill>
        <p:spPr>
          <a:xfrm>
            <a:off x="3985392" y="628153"/>
            <a:ext cx="4587060" cy="3136957"/>
          </a:xfrm>
          <a:prstGeom prst="rect">
            <a:avLst/>
          </a:prstGeom>
        </p:spPr>
      </p:pic>
    </p:spTree>
    <p:extLst>
      <p:ext uri="{BB962C8B-B14F-4D97-AF65-F5344CB8AC3E}">
        <p14:creationId xmlns:p14="http://schemas.microsoft.com/office/powerpoint/2010/main" val="12103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78E977-85AC-6F4A-9477-A56E771D74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6" name="TextBox 5">
            <a:extLst>
              <a:ext uri="{FF2B5EF4-FFF2-40B4-BE49-F238E27FC236}">
                <a16:creationId xmlns:a16="http://schemas.microsoft.com/office/drawing/2014/main" id="{75D87561-321F-332A-6D14-B09D83C5C0CC}"/>
              </a:ext>
            </a:extLst>
          </p:cNvPr>
          <p:cNvSpPr txBox="1"/>
          <p:nvPr/>
        </p:nvSpPr>
        <p:spPr>
          <a:xfrm>
            <a:off x="2847950" y="749944"/>
            <a:ext cx="1482034" cy="400110"/>
          </a:xfrm>
          <a:prstGeom prst="rect">
            <a:avLst/>
          </a:prstGeom>
          <a:noFill/>
        </p:spPr>
        <p:txBody>
          <a:bodyPr wrap="square" rtlCol="0">
            <a:spAutoFit/>
          </a:bodyPr>
          <a:lstStyle/>
          <a:p>
            <a:r>
              <a:rPr lang="en-US" sz="2000" b="1" dirty="0">
                <a:solidFill>
                  <a:schemeClr val="accent4">
                    <a:lumMod val="50000"/>
                  </a:schemeClr>
                </a:solidFill>
                <a:latin typeface="Times New Roman" panose="02020603050405020304" pitchFamily="18" charset="0"/>
                <a:cs typeface="Times New Roman" panose="02020603050405020304" pitchFamily="18" charset="0"/>
              </a:rPr>
              <a:t>G</a:t>
            </a:r>
            <a:r>
              <a:rPr lang="en-US" sz="2000" b="1" dirty="0">
                <a:solidFill>
                  <a:schemeClr val="accent4">
                    <a:lumMod val="50000"/>
                  </a:schemeClr>
                </a:solidFill>
              </a:rPr>
              <a:t>roup C</a:t>
            </a:r>
          </a:p>
        </p:txBody>
      </p:sp>
      <p:sp>
        <p:nvSpPr>
          <p:cNvPr id="4" name="TextBox 3">
            <a:extLst>
              <a:ext uri="{FF2B5EF4-FFF2-40B4-BE49-F238E27FC236}">
                <a16:creationId xmlns:a16="http://schemas.microsoft.com/office/drawing/2014/main" id="{11E96239-5FAE-10A0-D661-C344ABBA9B56}"/>
              </a:ext>
            </a:extLst>
          </p:cNvPr>
          <p:cNvSpPr txBox="1"/>
          <p:nvPr/>
        </p:nvSpPr>
        <p:spPr>
          <a:xfrm>
            <a:off x="239352" y="1783250"/>
            <a:ext cx="2183229" cy="2246769"/>
          </a:xfrm>
          <a:prstGeom prst="rect">
            <a:avLst/>
          </a:prstGeom>
          <a:noFill/>
        </p:spPr>
        <p:txBody>
          <a:bodyPr wrap="square" rtlCol="0">
            <a:spAutoFit/>
          </a:bodyPr>
          <a:lstStyle/>
          <a:p>
            <a:r>
              <a:rPr lang="en-US" sz="2000" b="1" dirty="0">
                <a:solidFill>
                  <a:schemeClr val="accent4">
                    <a:lumMod val="50000"/>
                  </a:schemeClr>
                </a:solidFill>
                <a:latin typeface="Times New Roman" panose="02020603050405020304" pitchFamily="18" charset="0"/>
                <a:cs typeface="Times New Roman" panose="02020603050405020304" pitchFamily="18" charset="0"/>
              </a:rPr>
              <a:t>Implicit dynamic</a:t>
            </a:r>
          </a:p>
          <a:p>
            <a:endParaRPr lang="en-US" sz="2000" b="1" dirty="0">
              <a:solidFill>
                <a:schemeClr val="accent4">
                  <a:lumMod val="50000"/>
                </a:schemeClr>
              </a:solidFill>
              <a:latin typeface="Times New Roman" panose="02020603050405020304" pitchFamily="18" charset="0"/>
              <a:cs typeface="Times New Roman" panose="02020603050405020304" pitchFamily="18" charset="0"/>
            </a:endParaRPr>
          </a:p>
          <a:p>
            <a:r>
              <a:rPr lang="en-US" sz="2000" b="1" dirty="0">
                <a:solidFill>
                  <a:schemeClr val="tx1"/>
                </a:solidFill>
                <a:latin typeface="Times New Roman" panose="02020603050405020304" pitchFamily="18" charset="0"/>
                <a:cs typeface="Times New Roman" panose="02020603050405020304" pitchFamily="18" charset="0"/>
              </a:rPr>
              <a:t>Two people “just fall into the same positioning” around different roles</a:t>
            </a:r>
            <a:endParaRPr lang="en-US" sz="2000" b="1" dirty="0">
              <a:solidFill>
                <a:schemeClr val="tx1"/>
              </a:solidFill>
            </a:endParaRPr>
          </a:p>
        </p:txBody>
      </p:sp>
      <p:pic>
        <p:nvPicPr>
          <p:cNvPr id="7" name="Picture 6" descr="Diagram&#10;&#10;Description automatically generated with medium confidence">
            <a:extLst>
              <a:ext uri="{FF2B5EF4-FFF2-40B4-BE49-F238E27FC236}">
                <a16:creationId xmlns:a16="http://schemas.microsoft.com/office/drawing/2014/main" id="{B885A5C6-F97F-7320-9ABF-C751B9A7EE71}"/>
              </a:ext>
            </a:extLst>
          </p:cNvPr>
          <p:cNvPicPr>
            <a:picLocks noChangeAspect="1"/>
          </p:cNvPicPr>
          <p:nvPr/>
        </p:nvPicPr>
        <p:blipFill>
          <a:blip r:embed="rId3"/>
          <a:stretch>
            <a:fillRect/>
          </a:stretch>
        </p:blipFill>
        <p:spPr>
          <a:xfrm>
            <a:off x="2676321" y="1150054"/>
            <a:ext cx="4810330" cy="3513162"/>
          </a:xfrm>
          <a:prstGeom prst="rect">
            <a:avLst/>
          </a:prstGeom>
        </p:spPr>
      </p:pic>
      <p:sp>
        <p:nvSpPr>
          <p:cNvPr id="8" name="TextBox 7">
            <a:extLst>
              <a:ext uri="{FF2B5EF4-FFF2-40B4-BE49-F238E27FC236}">
                <a16:creationId xmlns:a16="http://schemas.microsoft.com/office/drawing/2014/main" id="{2049CA5B-C6D2-2673-9CAB-E12FBC846FC7}"/>
              </a:ext>
            </a:extLst>
          </p:cNvPr>
          <p:cNvSpPr txBox="1"/>
          <p:nvPr/>
        </p:nvSpPr>
        <p:spPr>
          <a:xfrm>
            <a:off x="279487" y="108055"/>
            <a:ext cx="8433881" cy="707886"/>
          </a:xfrm>
          <a:prstGeom prst="rect">
            <a:avLst/>
          </a:prstGeom>
          <a:noFill/>
        </p:spPr>
        <p:txBody>
          <a:bodyPr wrap="square" rtlCol="0">
            <a:spAutoFit/>
          </a:bodyPr>
          <a:lstStyle/>
          <a:p>
            <a:r>
              <a:rPr lang="en-US" sz="2000" b="1" dirty="0">
                <a:latin typeface="+mj-lt"/>
                <a:ea typeface="Times New Roman" panose="02020603050405020304" pitchFamily="18" charset="0"/>
              </a:rPr>
              <a:t>I</a:t>
            </a:r>
            <a:r>
              <a:rPr lang="en-US" sz="2000" b="1" dirty="0">
                <a:solidFill>
                  <a:srgbClr val="000000"/>
                </a:solidFill>
                <a:effectLst/>
                <a:latin typeface="+mj-lt"/>
                <a:ea typeface="Times New Roman" panose="02020603050405020304" pitchFamily="18" charset="0"/>
              </a:rPr>
              <a:t>mplicit and explicit dynamics were enacted in a range of ways, with different positionings. Replace with Ngyen and Zainab</a:t>
            </a:r>
          </a:p>
        </p:txBody>
      </p:sp>
    </p:spTree>
    <p:extLst>
      <p:ext uri="{BB962C8B-B14F-4D97-AF65-F5344CB8AC3E}">
        <p14:creationId xmlns:p14="http://schemas.microsoft.com/office/powerpoint/2010/main" val="426047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78E977-85AC-6F4A-9477-A56E771D74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3" name="TextBox 2">
            <a:extLst>
              <a:ext uri="{FF2B5EF4-FFF2-40B4-BE49-F238E27FC236}">
                <a16:creationId xmlns:a16="http://schemas.microsoft.com/office/drawing/2014/main" id="{7115BFD7-207F-ADA2-70BC-4E3432C3EB3F}"/>
              </a:ext>
            </a:extLst>
          </p:cNvPr>
          <p:cNvSpPr txBox="1"/>
          <p:nvPr/>
        </p:nvSpPr>
        <p:spPr>
          <a:xfrm>
            <a:off x="1043620" y="126340"/>
            <a:ext cx="6886821" cy="461665"/>
          </a:xfrm>
          <a:prstGeom prst="rect">
            <a:avLst/>
          </a:prstGeom>
          <a:noFill/>
        </p:spPr>
        <p:txBody>
          <a:bodyPr wrap="none" rtlCol="0">
            <a:spAutoFit/>
          </a:bodyPr>
          <a:lstStyle/>
          <a:p>
            <a:pPr algn="ctr"/>
            <a:r>
              <a:rPr lang="en-US" sz="2400" b="1" dirty="0">
                <a:solidFill>
                  <a:schemeClr val="accent4">
                    <a:lumMod val="50000"/>
                  </a:schemeClr>
                </a:solidFill>
                <a:latin typeface="Times New Roman" panose="02020603050405020304" pitchFamily="18" charset="0"/>
                <a:cs typeface="Times New Roman" panose="02020603050405020304" pitchFamily="18" charset="0"/>
              </a:rPr>
              <a:t>Framework: Positioning, &amp; Equity of Individuality</a:t>
            </a:r>
            <a:endParaRPr lang="en-US" sz="2400" b="1" kern="0" dirty="0">
              <a:solidFill>
                <a:srgbClr val="00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CD8B329-5200-D35E-FD95-05E4FF1317BB}"/>
              </a:ext>
            </a:extLst>
          </p:cNvPr>
          <p:cNvSpPr txBox="1"/>
          <p:nvPr/>
        </p:nvSpPr>
        <p:spPr>
          <a:xfrm>
            <a:off x="503546" y="489047"/>
            <a:ext cx="7966951"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Positioning</a:t>
            </a:r>
            <a:r>
              <a:rPr lang="en-US" sz="2000" dirty="0">
                <a:latin typeface="Times New Roman" panose="02020603050405020304" pitchFamily="18" charset="0"/>
                <a:cs typeface="Times New Roman" panose="02020603050405020304" pitchFamily="18" charset="0"/>
              </a:rPr>
              <a:t> = the ordering of social actions and participants’ preferences   </a:t>
            </a:r>
          </a:p>
          <a:p>
            <a:r>
              <a:rPr lang="en-US" sz="2000" dirty="0">
                <a:latin typeface="Times New Roman" panose="02020603050405020304" pitchFamily="18" charset="0"/>
                <a:cs typeface="Times New Roman" panose="02020603050405020304" pitchFamily="18" charset="0"/>
              </a:rPr>
              <a:t> and obligation to act and speak in certain ways </a:t>
            </a:r>
          </a:p>
        </p:txBody>
      </p:sp>
      <p:sp>
        <p:nvSpPr>
          <p:cNvPr id="4" name="TextBox 3">
            <a:extLst>
              <a:ext uri="{FF2B5EF4-FFF2-40B4-BE49-F238E27FC236}">
                <a16:creationId xmlns:a16="http://schemas.microsoft.com/office/drawing/2014/main" id="{64DDA011-482D-7655-E8A3-83841673BCF1}"/>
              </a:ext>
            </a:extLst>
          </p:cNvPr>
          <p:cNvSpPr txBox="1"/>
          <p:nvPr/>
        </p:nvSpPr>
        <p:spPr>
          <a:xfrm>
            <a:off x="588525" y="1338851"/>
            <a:ext cx="11264622" cy="2000548"/>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Dynamics</a:t>
            </a:r>
            <a:r>
              <a:rPr lang="en-US" sz="2000" dirty="0">
                <a:latin typeface="Times New Roman" panose="02020603050405020304" pitchFamily="18" charset="0"/>
                <a:cs typeface="Times New Roman" panose="02020603050405020304" pitchFamily="18" charset="0"/>
              </a:rPr>
              <a:t> = Enactment of interactions around equipment handling roles </a:t>
            </a:r>
            <a:r>
              <a:rPr lang="en-US" dirty="0"/>
              <a:t>				</a:t>
            </a:r>
          </a:p>
          <a:p>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(Davies &amp; </a:t>
            </a:r>
            <a:r>
              <a:rPr lang="en-US" dirty="0">
                <a:effectLst/>
                <a:latin typeface="Times New Roman" panose="02020603050405020304" pitchFamily="18" charset="0"/>
                <a:cs typeface="Times New Roman" panose="02020603050405020304" pitchFamily="18" charset="0"/>
              </a:rPr>
              <a:t>Harré, 1990; </a:t>
            </a:r>
            <a:r>
              <a:rPr lang="en-US" dirty="0">
                <a:solidFill>
                  <a:schemeClr val="tx1"/>
                </a:solidFill>
                <a:effectLst/>
                <a:latin typeface="Times New Roman" panose="02020603050405020304" pitchFamily="18" charset="0"/>
                <a:ea typeface="Times New Roman" panose="02020603050405020304" pitchFamily="18" charset="0"/>
              </a:rPr>
              <a:t>Hirvonen, 2016; </a:t>
            </a:r>
            <a:r>
              <a:rPr lang="en-US" dirty="0">
                <a:effectLst/>
                <a:latin typeface="Times New Roman" panose="02020603050405020304" pitchFamily="18" charset="0"/>
                <a:cs typeface="Times New Roman" panose="02020603050405020304" pitchFamily="18" charset="0"/>
              </a:rPr>
              <a:t>Harré, 2012b </a:t>
            </a:r>
            <a:r>
              <a:rPr lang="en-US" dirty="0">
                <a:latin typeface="Times New Roman" panose="02020603050405020304" pitchFamily="18" charset="0"/>
                <a:cs typeface="Times New Roman" panose="02020603050405020304" pitchFamily="18" charset="0"/>
              </a:rPr>
              <a:t>; </a:t>
            </a:r>
            <a:r>
              <a:rPr lang="en-US" dirty="0">
                <a:solidFill>
                  <a:schemeClr val="tx1"/>
                </a:solidFill>
                <a:effectLst/>
                <a:latin typeface="Times New Roman" panose="02020603050405020304" pitchFamily="18" charset="0"/>
                <a:ea typeface="Times New Roman" panose="02020603050405020304" pitchFamily="18" charset="0"/>
              </a:rPr>
              <a:t>Harré &amp; Van Langenhove, 1991</a:t>
            </a:r>
            <a:r>
              <a:rPr lang="en-US" dirty="0">
                <a:solidFill>
                  <a:schemeClr val="tx1"/>
                </a:solidFill>
                <a:latin typeface="Times New Roman" panose="02020603050405020304" pitchFamily="18" charset="0"/>
                <a:ea typeface="Times New Roman" panose="02020603050405020304" pitchFamily="18" charset="0"/>
              </a:rPr>
              <a:t>)</a:t>
            </a:r>
          </a:p>
          <a:p>
            <a:r>
              <a:rPr lang="en-US" dirty="0">
                <a:solidFill>
                  <a:schemeClr val="tx1"/>
                </a:solidFill>
                <a:effectLst/>
                <a:latin typeface="Times New Roman" panose="02020603050405020304" pitchFamily="18" charset="0"/>
                <a:ea typeface="Times New Roman" panose="02020603050405020304" pitchFamily="18" charset="0"/>
              </a:rPr>
              <a:t> </a:t>
            </a:r>
            <a:endParaRPr lang="en-US" dirty="0">
              <a:solidFill>
                <a:schemeClr val="tx1"/>
              </a:solidFill>
            </a:endParaRPr>
          </a:p>
          <a:p>
            <a:pPr marL="285750" indent="-285750">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Implicit</a:t>
            </a:r>
            <a:r>
              <a:rPr lang="en-US" sz="16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Participants do not verbalize their intention to handle equipment in a     </a:t>
            </a:r>
          </a:p>
          <a:p>
            <a:r>
              <a:rPr lang="en-US" sz="1400" dirty="0">
                <a:latin typeface="Times New Roman" panose="02020603050405020304" pitchFamily="18" charset="0"/>
                <a:cs typeface="Times New Roman" panose="02020603050405020304" pitchFamily="18" charset="0"/>
              </a:rPr>
              <a:t>                  certain role but simply take on the role  </a:t>
            </a:r>
          </a:p>
          <a:p>
            <a:pPr marL="285750" indent="-285750">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Explicit: </a:t>
            </a:r>
            <a:r>
              <a:rPr lang="en-US" sz="1400" dirty="0">
                <a:latin typeface="Times New Roman" panose="02020603050405020304" pitchFamily="18" charset="0"/>
                <a:cs typeface="Times New Roman" panose="02020603050405020304" pitchFamily="18" charset="0"/>
              </a:rPr>
              <a:t>Participants state their intention to handle equipment in       </a:t>
            </a:r>
          </a:p>
          <a:p>
            <a:r>
              <a:rPr lang="en-US" sz="1400" dirty="0">
                <a:latin typeface="Times New Roman" panose="02020603050405020304" pitchFamily="18" charset="0"/>
                <a:cs typeface="Times New Roman" panose="02020603050405020304" pitchFamily="18" charset="0"/>
              </a:rPr>
              <a:t>                  a certain role, ask someone else to take on a certain role </a:t>
            </a:r>
          </a:p>
          <a:p>
            <a:pPr lvl="8"/>
            <a:r>
              <a:rPr lang="en-US" sz="1600" b="1" dirty="0">
                <a:latin typeface="Times New Roman" panose="02020603050405020304" pitchFamily="18" charset="0"/>
                <a:cs typeface="Times New Roman" panose="02020603050405020304" pitchFamily="18" charset="0"/>
              </a:rPr>
              <a:t>	three forms: (</a:t>
            </a:r>
            <a:r>
              <a:rPr lang="en-US" sz="1600" dirty="0">
                <a:latin typeface="Times New Roman" panose="02020603050405020304" pitchFamily="18" charset="0"/>
                <a:cs typeface="Times New Roman" panose="02020603050405020304" pitchFamily="18" charset="0"/>
              </a:rPr>
              <a:t>Self-advocacy, Other-assigned, group-talked)</a:t>
            </a:r>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B133B68-4D2F-C357-D848-CE5CE780346C}"/>
              </a:ext>
            </a:extLst>
          </p:cNvPr>
          <p:cNvSpPr txBox="1"/>
          <p:nvPr/>
        </p:nvSpPr>
        <p:spPr>
          <a:xfrm>
            <a:off x="390700" y="4408232"/>
            <a:ext cx="7966951"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Equity of Individuality</a:t>
            </a:r>
            <a:r>
              <a:rPr lang="en-US" sz="2000" dirty="0">
                <a:latin typeface="Times New Roman" panose="02020603050405020304" pitchFamily="18" charset="0"/>
                <a:cs typeface="Times New Roman" panose="02020603050405020304" pitchFamily="18" charset="0"/>
              </a:rPr>
              <a:t> = individual students’ excellence and access     </a:t>
            </a:r>
          </a:p>
          <a:p>
            <a:r>
              <a:rPr lang="en-US" sz="2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(Rodriguez, </a:t>
            </a:r>
            <a:r>
              <a:rPr lang="en-US" dirty="0" err="1">
                <a:solidFill>
                  <a:srgbClr val="222222"/>
                </a:solidFill>
                <a:latin typeface="Times New Roman" panose="02020603050405020304" pitchFamily="18" charset="0"/>
                <a:cs typeface="Times New Roman" panose="02020603050405020304" pitchFamily="18" charset="0"/>
              </a:rPr>
              <a:t>Brewe</a:t>
            </a:r>
            <a:r>
              <a:rPr lang="en-US" dirty="0">
                <a:solidFill>
                  <a:srgbClr val="222222"/>
                </a:solidFill>
                <a:latin typeface="Times New Roman" panose="02020603050405020304" pitchFamily="18" charset="0"/>
                <a:cs typeface="Times New Roman" panose="02020603050405020304" pitchFamily="18" charset="0"/>
              </a:rPr>
              <a:t>, Sawtelle, &amp; Kramer(2012).</a:t>
            </a:r>
            <a:endParaRPr lang="en-US" sz="2000" dirty="0">
              <a:latin typeface="Times New Roman" panose="02020603050405020304" pitchFamily="18" charset="0"/>
              <a:cs typeface="Times New Roman" panose="02020603050405020304" pitchFamily="18" charset="0"/>
            </a:endParaRPr>
          </a:p>
        </p:txBody>
      </p:sp>
      <p:pic>
        <p:nvPicPr>
          <p:cNvPr id="9" name="Picture 8" descr="Text, letter&#10;&#10;Description automatically generated">
            <a:extLst>
              <a:ext uri="{FF2B5EF4-FFF2-40B4-BE49-F238E27FC236}">
                <a16:creationId xmlns:a16="http://schemas.microsoft.com/office/drawing/2014/main" id="{C08D92C5-163A-C889-513C-16243954B54A}"/>
              </a:ext>
            </a:extLst>
          </p:cNvPr>
          <p:cNvPicPr>
            <a:picLocks noChangeAspect="1"/>
          </p:cNvPicPr>
          <p:nvPr/>
        </p:nvPicPr>
        <p:blipFill>
          <a:blip r:embed="rId3"/>
          <a:stretch>
            <a:fillRect/>
          </a:stretch>
        </p:blipFill>
        <p:spPr>
          <a:xfrm>
            <a:off x="588525" y="3454715"/>
            <a:ext cx="6388100" cy="838200"/>
          </a:xfrm>
          <a:prstGeom prst="rect">
            <a:avLst/>
          </a:prstGeom>
        </p:spPr>
      </p:pic>
    </p:spTree>
    <p:extLst>
      <p:ext uri="{BB962C8B-B14F-4D97-AF65-F5344CB8AC3E}">
        <p14:creationId xmlns:p14="http://schemas.microsoft.com/office/powerpoint/2010/main" val="394812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78E977-85AC-6F4A-9477-A56E771D7453}"/>
              </a:ext>
            </a:extLst>
          </p:cNvPr>
          <p:cNvSpPr>
            <a:spLocks noGrp="1"/>
          </p:cNvSpPr>
          <p:nvPr>
            <p:ph type="sldNum" idx="12"/>
          </p:nvPr>
        </p:nvSpPr>
        <p:spPr>
          <a:xfrm>
            <a:off x="8667345" y="4663217"/>
            <a:ext cx="353813" cy="393600"/>
          </a:xfrm>
        </p:spPr>
        <p:txBody>
          <a:bodyPr>
            <a:normAutofit/>
          </a:bodyPr>
          <a:lstStyle/>
          <a:p>
            <a:pPr marL="0" lvl="0" indent="0" algn="r" rtl="0">
              <a:spcBef>
                <a:spcPts val="0"/>
              </a:spcBef>
              <a:spcAft>
                <a:spcPts val="0"/>
              </a:spcAft>
              <a:buNone/>
            </a:pPr>
            <a:fld id="{00000000-1234-1234-1234-123412341234}" type="slidenum">
              <a:rPr lang="en" smtClean="0"/>
              <a:t>4</a:t>
            </a:fld>
            <a:endParaRPr lang="en" dirty="0"/>
          </a:p>
        </p:txBody>
      </p:sp>
      <p:sp>
        <p:nvSpPr>
          <p:cNvPr id="4" name="TextBox 3">
            <a:extLst>
              <a:ext uri="{FF2B5EF4-FFF2-40B4-BE49-F238E27FC236}">
                <a16:creationId xmlns:a16="http://schemas.microsoft.com/office/drawing/2014/main" id="{D6E9C1D8-A315-169D-28F6-04DC58B02734}"/>
              </a:ext>
            </a:extLst>
          </p:cNvPr>
          <p:cNvSpPr txBox="1"/>
          <p:nvPr/>
        </p:nvSpPr>
        <p:spPr>
          <a:xfrm>
            <a:off x="1886630" y="134244"/>
            <a:ext cx="4852610" cy="369332"/>
          </a:xfrm>
          <a:prstGeom prst="rect">
            <a:avLst/>
          </a:prstGeom>
          <a:noFill/>
        </p:spPr>
        <p:txBody>
          <a:bodyPr wrap="none" rtlCol="0">
            <a:spAutoFit/>
          </a:bodyPr>
          <a:lstStyle/>
          <a:p>
            <a:pPr algn="ctr"/>
            <a:r>
              <a:rPr lang="en-US" sz="1800" dirty="0">
                <a:solidFill>
                  <a:schemeClr val="accent4">
                    <a:lumMod val="50000"/>
                  </a:schemeClr>
                </a:solidFill>
                <a:latin typeface="Times New Roman" panose="02020603050405020304" pitchFamily="18" charset="0"/>
                <a:cs typeface="Times New Roman" panose="02020603050405020304" pitchFamily="18" charset="0"/>
              </a:rPr>
              <a:t>Dynamics around Zainab’s Equipment Handling</a:t>
            </a:r>
            <a:endParaRPr lang="en-US" sz="1800" kern="0" dirty="0">
              <a:solidFill>
                <a:srgbClr val="00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D005802-DB29-1803-7265-27894D9CDF1B}"/>
              </a:ext>
            </a:extLst>
          </p:cNvPr>
          <p:cNvPicPr>
            <a:picLocks noChangeAspect="1"/>
          </p:cNvPicPr>
          <p:nvPr/>
        </p:nvPicPr>
        <p:blipFill>
          <a:blip r:embed="rId3"/>
          <a:stretch>
            <a:fillRect/>
          </a:stretch>
        </p:blipFill>
        <p:spPr>
          <a:xfrm>
            <a:off x="714375" y="525614"/>
            <a:ext cx="6926828" cy="4617885"/>
          </a:xfrm>
          <a:prstGeom prst="rect">
            <a:avLst/>
          </a:prstGeom>
        </p:spPr>
      </p:pic>
    </p:spTree>
    <p:extLst>
      <p:ext uri="{BB962C8B-B14F-4D97-AF65-F5344CB8AC3E}">
        <p14:creationId xmlns:p14="http://schemas.microsoft.com/office/powerpoint/2010/main" val="1447061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412853D-C09E-1542-9B10-702A525B3AC1}"/>
              </a:ext>
            </a:extLst>
          </p:cNvPr>
          <p:cNvSpPr>
            <a:spLocks noGrp="1"/>
          </p:cNvSpPr>
          <p:nvPr>
            <p:ph type="title"/>
          </p:nvPr>
        </p:nvSpPr>
        <p:spPr>
          <a:xfrm>
            <a:off x="4269622" y="271421"/>
            <a:ext cx="841874" cy="492235"/>
          </a:xfrm>
        </p:spPr>
        <p:txBody>
          <a:bodyPr>
            <a:noAutofit/>
          </a:bodyPr>
          <a:lstStyle/>
          <a:p>
            <a:r>
              <a:rPr lang="en-US" sz="2200" b="1" dirty="0">
                <a:solidFill>
                  <a:schemeClr val="accent4">
                    <a:lumMod val="50000"/>
                  </a:schemeClr>
                </a:solidFill>
                <a:latin typeface="+mj-lt"/>
                <a:cs typeface="Times New Roman" panose="02020603050405020304" pitchFamily="18" charset="0"/>
              </a:rPr>
              <a:t>Data</a:t>
            </a:r>
            <a:endParaRPr lang="en-US" sz="2200" dirty="0">
              <a:latin typeface="+mj-lt"/>
            </a:endParaRPr>
          </a:p>
        </p:txBody>
      </p:sp>
      <p:sp>
        <p:nvSpPr>
          <p:cNvPr id="7" name="TextBox 6">
            <a:extLst>
              <a:ext uri="{FF2B5EF4-FFF2-40B4-BE49-F238E27FC236}">
                <a16:creationId xmlns:a16="http://schemas.microsoft.com/office/drawing/2014/main" id="{FF61B6CD-4B6F-B04D-855E-9161A5D4D77A}"/>
              </a:ext>
            </a:extLst>
          </p:cNvPr>
          <p:cNvSpPr txBox="1"/>
          <p:nvPr/>
        </p:nvSpPr>
        <p:spPr>
          <a:xfrm>
            <a:off x="269379" y="1246897"/>
            <a:ext cx="8707833" cy="3416320"/>
          </a:xfrm>
          <a:prstGeom prst="rect">
            <a:avLst/>
          </a:prstGeom>
          <a:noFill/>
        </p:spPr>
        <p:txBody>
          <a:bodyPr wrap="none" rtlCol="0">
            <a:spAutoFit/>
          </a:bodyPr>
          <a:lstStyle/>
          <a:p>
            <a:pPr marL="342900" indent="-342900">
              <a:buFont typeface="Arial" panose="020B0604020202020204" pitchFamily="34" charset="0"/>
              <a:buChar char="•"/>
            </a:pPr>
            <a:r>
              <a:rPr lang="en-US" sz="2400" b="1" dirty="0">
                <a:latin typeface="+mj-lt"/>
                <a:cs typeface="Times New Roman" panose="02020603050405020304" pitchFamily="18" charset="0"/>
              </a:rPr>
              <a:t>Six   2-hour lab class sessions in the F2019 semester</a:t>
            </a:r>
          </a:p>
          <a:p>
            <a:r>
              <a:rPr lang="en-US" sz="2400" dirty="0">
                <a:latin typeface="+mj-lt"/>
                <a:cs typeface="Times New Roman" panose="02020603050405020304" pitchFamily="18" charset="0"/>
              </a:rPr>
              <a:t>(Transcripts of videos, memos, pictures, graphical illustrations)</a:t>
            </a:r>
          </a:p>
          <a:p>
            <a:pPr marL="342900" indent="-342900">
              <a:buFont typeface="Arial" panose="020B0604020202020204" pitchFamily="34" charset="0"/>
              <a:buChar char="•"/>
            </a:pPr>
            <a:endParaRPr lang="en-US" sz="2400" b="1" dirty="0">
              <a:latin typeface="+mj-lt"/>
              <a:cs typeface="Times New Roman" panose="02020603050405020304" pitchFamily="18" charset="0"/>
            </a:endParaRPr>
          </a:p>
          <a:p>
            <a:r>
              <a:rPr lang="en-US" sz="2400" b="1" dirty="0">
                <a:latin typeface="+mj-lt"/>
                <a:cs typeface="Times New Roman" panose="02020603050405020304" pitchFamily="18" charset="0"/>
              </a:rPr>
              <a:t>                3 Groups: 	</a:t>
            </a:r>
          </a:p>
          <a:p>
            <a:pPr marL="342900" indent="-342900">
              <a:buFont typeface="Arial" panose="020B0604020202020204" pitchFamily="34" charset="0"/>
              <a:buChar char="•"/>
            </a:pPr>
            <a:r>
              <a:rPr lang="en-US" sz="2400" b="1" dirty="0">
                <a:latin typeface="+mj-lt"/>
                <a:cs typeface="Times New Roman" panose="02020603050405020304" pitchFamily="18" charset="0"/>
              </a:rPr>
              <a:t>A— Pendulum Lab</a:t>
            </a:r>
          </a:p>
          <a:p>
            <a:pPr marL="342900" indent="-342900">
              <a:buFont typeface="Arial" panose="020B0604020202020204" pitchFamily="34" charset="0"/>
              <a:buChar char="•"/>
            </a:pPr>
            <a:endParaRPr lang="en-US" sz="2400" b="1" dirty="0">
              <a:latin typeface="+mj-lt"/>
              <a:cs typeface="Times New Roman" panose="02020603050405020304" pitchFamily="18" charset="0"/>
            </a:endParaRPr>
          </a:p>
          <a:p>
            <a:pPr marL="342900" indent="-342900">
              <a:buFont typeface="Arial" panose="020B0604020202020204" pitchFamily="34" charset="0"/>
              <a:buChar char="•"/>
            </a:pPr>
            <a:r>
              <a:rPr lang="en-US" sz="2400" b="1" dirty="0">
                <a:latin typeface="+mj-lt"/>
                <a:cs typeface="Times New Roman" panose="02020603050405020304" pitchFamily="18" charset="0"/>
              </a:rPr>
              <a:t>B — Objects in flight</a:t>
            </a:r>
          </a:p>
          <a:p>
            <a:pPr marL="342900" indent="-342900">
              <a:buFont typeface="Arial" panose="020B0604020202020204" pitchFamily="34" charset="0"/>
              <a:buChar char="•"/>
            </a:pPr>
            <a:endParaRPr lang="en-US" sz="2400" b="1" dirty="0">
              <a:latin typeface="+mj-lt"/>
              <a:cs typeface="Times New Roman" panose="02020603050405020304" pitchFamily="18" charset="0"/>
            </a:endParaRPr>
          </a:p>
          <a:p>
            <a:pPr marL="342900" indent="-342900">
              <a:buFont typeface="Arial" panose="020B0604020202020204" pitchFamily="34" charset="0"/>
              <a:buChar char="•"/>
            </a:pPr>
            <a:r>
              <a:rPr lang="en-US" sz="2400" b="1" dirty="0">
                <a:latin typeface="+mj-lt"/>
                <a:cs typeface="Times New Roman" panose="02020603050405020304" pitchFamily="18" charset="0"/>
              </a:rPr>
              <a:t>C — Hooke’s Law Lab</a:t>
            </a:r>
          </a:p>
        </p:txBody>
      </p:sp>
      <p:sp>
        <p:nvSpPr>
          <p:cNvPr id="2" name="Slide Number Placeholder 1">
            <a:extLst>
              <a:ext uri="{FF2B5EF4-FFF2-40B4-BE49-F238E27FC236}">
                <a16:creationId xmlns:a16="http://schemas.microsoft.com/office/drawing/2014/main" id="{ACFE1DF2-3D31-C549-9470-BED4C42E701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654416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78E977-85AC-6F4A-9477-A56E771D74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7" name="TextBox 6">
            <a:extLst>
              <a:ext uri="{FF2B5EF4-FFF2-40B4-BE49-F238E27FC236}">
                <a16:creationId xmlns:a16="http://schemas.microsoft.com/office/drawing/2014/main" id="{E036AEB0-9247-A1D7-6095-FD1C21048FC8}"/>
              </a:ext>
            </a:extLst>
          </p:cNvPr>
          <p:cNvSpPr txBox="1"/>
          <p:nvPr/>
        </p:nvSpPr>
        <p:spPr>
          <a:xfrm>
            <a:off x="7835082" y="2644412"/>
            <a:ext cx="752129" cy="307777"/>
          </a:xfrm>
          <a:prstGeom prst="rect">
            <a:avLst/>
          </a:prstGeom>
          <a:noFill/>
        </p:spPr>
        <p:txBody>
          <a:bodyPr wrap="none" rtlCol="0">
            <a:spAutoFit/>
          </a:bodyPr>
          <a:lstStyle/>
          <a:p>
            <a:pPr lvl="4"/>
            <a:r>
              <a:rPr lang="en-US" b="1" dirty="0">
                <a:solidFill>
                  <a:schemeClr val="bg1"/>
                </a:solidFill>
                <a:latin typeface="+mj-lt"/>
                <a:cs typeface="Times New Roman" panose="02020603050405020304" pitchFamily="18" charset="0"/>
              </a:rPr>
              <a:t>Hector</a:t>
            </a:r>
            <a:endParaRPr lang="en-US" dirty="0">
              <a:solidFill>
                <a:schemeClr val="bg1"/>
              </a:solidFill>
              <a:latin typeface="+mj-lt"/>
              <a:cs typeface="Times New Roman" panose="02020603050405020304" pitchFamily="18" charset="0"/>
            </a:endParaRPr>
          </a:p>
        </p:txBody>
      </p:sp>
      <p:sp>
        <p:nvSpPr>
          <p:cNvPr id="4" name="TextBox 3">
            <a:extLst>
              <a:ext uri="{FF2B5EF4-FFF2-40B4-BE49-F238E27FC236}">
                <a16:creationId xmlns:a16="http://schemas.microsoft.com/office/drawing/2014/main" id="{63DAEB60-D584-BDA9-47CF-77524D6280C0}"/>
              </a:ext>
            </a:extLst>
          </p:cNvPr>
          <p:cNvSpPr txBox="1"/>
          <p:nvPr/>
        </p:nvSpPr>
        <p:spPr>
          <a:xfrm>
            <a:off x="6721596" y="2909143"/>
            <a:ext cx="752129" cy="307777"/>
          </a:xfrm>
          <a:prstGeom prst="rect">
            <a:avLst/>
          </a:prstGeom>
          <a:noFill/>
        </p:spPr>
        <p:txBody>
          <a:bodyPr wrap="none" rtlCol="0">
            <a:spAutoFit/>
          </a:bodyPr>
          <a:lstStyle/>
          <a:p>
            <a:pPr lvl="4"/>
            <a:r>
              <a:rPr lang="en-US" b="1" dirty="0">
                <a:solidFill>
                  <a:schemeClr val="bg1"/>
                </a:solidFill>
                <a:latin typeface="+mj-lt"/>
                <a:cs typeface="Times New Roman" panose="02020603050405020304" pitchFamily="18" charset="0"/>
              </a:rPr>
              <a:t>Hector</a:t>
            </a:r>
            <a:endParaRPr lang="en-US" dirty="0">
              <a:solidFill>
                <a:schemeClr val="bg1"/>
              </a:solidFill>
              <a:latin typeface="+mj-lt"/>
              <a:cs typeface="Times New Roman" panose="02020603050405020304" pitchFamily="18" charset="0"/>
            </a:endParaRPr>
          </a:p>
        </p:txBody>
      </p:sp>
      <p:sp>
        <p:nvSpPr>
          <p:cNvPr id="8" name="TextBox 7">
            <a:extLst>
              <a:ext uri="{FF2B5EF4-FFF2-40B4-BE49-F238E27FC236}">
                <a16:creationId xmlns:a16="http://schemas.microsoft.com/office/drawing/2014/main" id="{58815F74-CACE-C3B8-6841-E9BDC1B22CC7}"/>
              </a:ext>
            </a:extLst>
          </p:cNvPr>
          <p:cNvSpPr txBox="1"/>
          <p:nvPr/>
        </p:nvSpPr>
        <p:spPr>
          <a:xfrm>
            <a:off x="3534022" y="1216051"/>
            <a:ext cx="1363586" cy="369332"/>
          </a:xfrm>
          <a:prstGeom prst="rect">
            <a:avLst/>
          </a:prstGeom>
          <a:noFill/>
        </p:spPr>
        <p:txBody>
          <a:bodyPr wrap="square" rtlCol="0">
            <a:spAutoFit/>
          </a:bodyPr>
          <a:lstStyle/>
          <a:p>
            <a:r>
              <a:rPr lang="en-US" sz="1800" b="1" dirty="0">
                <a:solidFill>
                  <a:schemeClr val="accent4">
                    <a:lumMod val="50000"/>
                  </a:schemeClr>
                </a:solidFill>
                <a:latin typeface="Times New Roman" panose="02020603050405020304" pitchFamily="18" charset="0"/>
                <a:cs typeface="Times New Roman" panose="02020603050405020304" pitchFamily="18" charset="0"/>
              </a:rPr>
              <a:t>Group A</a:t>
            </a:r>
            <a:r>
              <a:rPr lang="en-US" sz="1800" b="1" i="0" u="none" strike="noStrike" cap="none" dirty="0">
                <a:solidFill>
                  <a:schemeClr val="dk1"/>
                </a:solidFill>
                <a:effectLst/>
                <a:latin typeface="+mn-lt"/>
                <a:ea typeface="+mn-ea"/>
                <a:cs typeface="+mn-cs"/>
                <a:sym typeface="Arial"/>
              </a:rPr>
              <a:t> </a:t>
            </a:r>
            <a:endParaRPr lang="en-US" sz="1800" b="1" dirty="0"/>
          </a:p>
        </p:txBody>
      </p:sp>
      <p:pic>
        <p:nvPicPr>
          <p:cNvPr id="18" name="Picture 17" descr="A picture containing text, person, different&#10;&#10;Description automatically generated">
            <a:extLst>
              <a:ext uri="{FF2B5EF4-FFF2-40B4-BE49-F238E27FC236}">
                <a16:creationId xmlns:a16="http://schemas.microsoft.com/office/drawing/2014/main" id="{84099B67-83C1-CE87-640A-541EDA8D9A06}"/>
              </a:ext>
            </a:extLst>
          </p:cNvPr>
          <p:cNvPicPr>
            <a:picLocks noChangeAspect="1"/>
          </p:cNvPicPr>
          <p:nvPr/>
        </p:nvPicPr>
        <p:blipFill>
          <a:blip r:embed="rId3"/>
          <a:stretch>
            <a:fillRect/>
          </a:stretch>
        </p:blipFill>
        <p:spPr>
          <a:xfrm>
            <a:off x="228671" y="1537694"/>
            <a:ext cx="3925253" cy="3499256"/>
          </a:xfrm>
          <a:prstGeom prst="rect">
            <a:avLst/>
          </a:prstGeom>
        </p:spPr>
      </p:pic>
      <p:pic>
        <p:nvPicPr>
          <p:cNvPr id="20" name="Picture 19" descr="Graphical user interface, application&#10;&#10;Description automatically generated">
            <a:extLst>
              <a:ext uri="{FF2B5EF4-FFF2-40B4-BE49-F238E27FC236}">
                <a16:creationId xmlns:a16="http://schemas.microsoft.com/office/drawing/2014/main" id="{8B692483-3FD1-E50D-535F-D1CC22C6CCEC}"/>
              </a:ext>
            </a:extLst>
          </p:cNvPr>
          <p:cNvPicPr>
            <a:picLocks noChangeAspect="1"/>
          </p:cNvPicPr>
          <p:nvPr/>
        </p:nvPicPr>
        <p:blipFill>
          <a:blip r:embed="rId4"/>
          <a:stretch>
            <a:fillRect/>
          </a:stretch>
        </p:blipFill>
        <p:spPr>
          <a:xfrm>
            <a:off x="4897608" y="1467292"/>
            <a:ext cx="3238347" cy="3499256"/>
          </a:xfrm>
          <a:prstGeom prst="rect">
            <a:avLst/>
          </a:prstGeom>
        </p:spPr>
      </p:pic>
      <p:sp>
        <p:nvSpPr>
          <p:cNvPr id="5" name="TextBox 4">
            <a:extLst>
              <a:ext uri="{FF2B5EF4-FFF2-40B4-BE49-F238E27FC236}">
                <a16:creationId xmlns:a16="http://schemas.microsoft.com/office/drawing/2014/main" id="{827D1848-A220-286F-009A-97130AB8D89E}"/>
              </a:ext>
            </a:extLst>
          </p:cNvPr>
          <p:cNvSpPr txBox="1"/>
          <p:nvPr/>
        </p:nvSpPr>
        <p:spPr>
          <a:xfrm>
            <a:off x="92365" y="108055"/>
            <a:ext cx="8928794" cy="1107996"/>
          </a:xfrm>
          <a:prstGeom prst="rect">
            <a:avLst/>
          </a:prstGeom>
          <a:noFill/>
        </p:spPr>
        <p:txBody>
          <a:bodyPr wrap="square" rtlCol="0">
            <a:spAutoFit/>
          </a:bodyPr>
          <a:lstStyle/>
          <a:p>
            <a:r>
              <a:rPr lang="en-US" sz="2200" b="1" dirty="0">
                <a:solidFill>
                  <a:schemeClr val="accent4">
                    <a:lumMod val="50000"/>
                  </a:schemeClr>
                </a:solidFill>
                <a:effectLst/>
                <a:latin typeface="+mj-lt"/>
                <a:ea typeface="Times New Roman" panose="02020603050405020304" pitchFamily="18" charset="0"/>
              </a:rPr>
              <a:t>Finding: </a:t>
            </a:r>
            <a:r>
              <a:rPr lang="en-US" sz="2200" b="1" dirty="0">
                <a:latin typeface="+mj-lt"/>
                <a:ea typeface="Times New Roman" panose="02020603050405020304" pitchFamily="18" charset="0"/>
              </a:rPr>
              <a:t>I</a:t>
            </a:r>
            <a:r>
              <a:rPr lang="en-US" sz="2200" b="1" dirty="0">
                <a:solidFill>
                  <a:srgbClr val="000000"/>
                </a:solidFill>
                <a:effectLst/>
                <a:latin typeface="+mj-lt"/>
                <a:ea typeface="Times New Roman" panose="02020603050405020304" pitchFamily="18" charset="0"/>
              </a:rPr>
              <a:t>mplicit and explicit dynamics were enacted in a range of ways, with different positionings for Zainab, and implications for her equitable access to</a:t>
            </a:r>
            <a:r>
              <a:rPr lang="en-US" sz="2200" b="1" dirty="0">
                <a:latin typeface="+mj-lt"/>
                <a:ea typeface="Times New Roman" panose="02020603050405020304" pitchFamily="18" charset="0"/>
              </a:rPr>
              <a:t> equipment handling</a:t>
            </a:r>
            <a:endParaRPr lang="en-US" sz="2200" b="1" dirty="0">
              <a:solidFill>
                <a:srgbClr val="000000"/>
              </a:solidFill>
              <a:effectLst/>
              <a:latin typeface="+mj-lt"/>
              <a:ea typeface="Times New Roman" panose="02020603050405020304" pitchFamily="18" charset="0"/>
            </a:endParaRPr>
          </a:p>
        </p:txBody>
      </p:sp>
    </p:spTree>
    <p:extLst>
      <p:ext uri="{BB962C8B-B14F-4D97-AF65-F5344CB8AC3E}">
        <p14:creationId xmlns:p14="http://schemas.microsoft.com/office/powerpoint/2010/main" val="290457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78E977-85AC-6F4A-9477-A56E771D74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6" name="TextBox 5">
            <a:extLst>
              <a:ext uri="{FF2B5EF4-FFF2-40B4-BE49-F238E27FC236}">
                <a16:creationId xmlns:a16="http://schemas.microsoft.com/office/drawing/2014/main" id="{75D87561-321F-332A-6D14-B09D83C5C0CC}"/>
              </a:ext>
            </a:extLst>
          </p:cNvPr>
          <p:cNvSpPr txBox="1"/>
          <p:nvPr/>
        </p:nvSpPr>
        <p:spPr>
          <a:xfrm>
            <a:off x="3396590" y="1150054"/>
            <a:ext cx="1175410" cy="369332"/>
          </a:xfrm>
          <a:prstGeom prst="rect">
            <a:avLst/>
          </a:prstGeom>
          <a:noFill/>
        </p:spPr>
        <p:txBody>
          <a:bodyPr wrap="square" rtlCol="0">
            <a:spAutoFit/>
          </a:bodyPr>
          <a:lstStyle/>
          <a:p>
            <a:r>
              <a:rPr lang="en-US" sz="1800" b="1" dirty="0">
                <a:solidFill>
                  <a:schemeClr val="accent4">
                    <a:lumMod val="50000"/>
                  </a:schemeClr>
                </a:solidFill>
                <a:latin typeface="Times New Roman" panose="02020603050405020304" pitchFamily="18" charset="0"/>
                <a:cs typeface="Times New Roman" panose="02020603050405020304" pitchFamily="18" charset="0"/>
              </a:rPr>
              <a:t>G</a:t>
            </a:r>
            <a:r>
              <a:rPr lang="en-US" sz="1800" b="1" dirty="0">
                <a:solidFill>
                  <a:schemeClr val="accent4">
                    <a:lumMod val="50000"/>
                  </a:schemeClr>
                </a:solidFill>
              </a:rPr>
              <a:t>roup B</a:t>
            </a:r>
          </a:p>
        </p:txBody>
      </p:sp>
      <p:sp>
        <p:nvSpPr>
          <p:cNvPr id="4" name="TextBox 3">
            <a:extLst>
              <a:ext uri="{FF2B5EF4-FFF2-40B4-BE49-F238E27FC236}">
                <a16:creationId xmlns:a16="http://schemas.microsoft.com/office/drawing/2014/main" id="{11E96239-5FAE-10A0-D661-C344ABBA9B56}"/>
              </a:ext>
            </a:extLst>
          </p:cNvPr>
          <p:cNvSpPr txBox="1"/>
          <p:nvPr/>
        </p:nvSpPr>
        <p:spPr>
          <a:xfrm>
            <a:off x="279487" y="1760785"/>
            <a:ext cx="2183229" cy="2246769"/>
          </a:xfrm>
          <a:prstGeom prst="rect">
            <a:avLst/>
          </a:prstGeom>
          <a:noFill/>
        </p:spPr>
        <p:txBody>
          <a:bodyPr wrap="square" rtlCol="0">
            <a:spAutoFit/>
          </a:bodyPr>
          <a:lstStyle/>
          <a:p>
            <a:r>
              <a:rPr lang="en-US" sz="2000" b="1" dirty="0">
                <a:solidFill>
                  <a:schemeClr val="accent4">
                    <a:lumMod val="50000"/>
                  </a:schemeClr>
                </a:solidFill>
                <a:latin typeface="Times New Roman" panose="02020603050405020304" pitchFamily="18" charset="0"/>
                <a:cs typeface="Times New Roman" panose="02020603050405020304" pitchFamily="18" charset="0"/>
              </a:rPr>
              <a:t>Implicit dynamic</a:t>
            </a:r>
          </a:p>
          <a:p>
            <a:endParaRPr lang="en-US" sz="2000" b="1" dirty="0">
              <a:solidFill>
                <a:schemeClr val="accent4">
                  <a:lumMod val="50000"/>
                </a:schemeClr>
              </a:solidFill>
              <a:latin typeface="Times New Roman" panose="02020603050405020304" pitchFamily="18" charset="0"/>
              <a:cs typeface="Times New Roman" panose="02020603050405020304" pitchFamily="18" charset="0"/>
            </a:endParaRPr>
          </a:p>
          <a:p>
            <a:r>
              <a:rPr lang="en-US" sz="2000" b="1" dirty="0">
                <a:solidFill>
                  <a:schemeClr val="tx1"/>
                </a:solidFill>
                <a:latin typeface="Times New Roman" panose="02020603050405020304" pitchFamily="18" charset="0"/>
                <a:cs typeface="Times New Roman" panose="02020603050405020304" pitchFamily="18" charset="0"/>
              </a:rPr>
              <a:t>Two people “just fall into the same positioning” around different roles</a:t>
            </a:r>
            <a:endParaRPr lang="en-US" sz="2000" b="1" dirty="0">
              <a:solidFill>
                <a:schemeClr val="tx1"/>
              </a:solidFill>
            </a:endParaRPr>
          </a:p>
        </p:txBody>
      </p:sp>
      <p:pic>
        <p:nvPicPr>
          <p:cNvPr id="9" name="Picture 8" descr="A picture containing text, indoor, person&#10;&#10;Description automatically generated">
            <a:extLst>
              <a:ext uri="{FF2B5EF4-FFF2-40B4-BE49-F238E27FC236}">
                <a16:creationId xmlns:a16="http://schemas.microsoft.com/office/drawing/2014/main" id="{1D092ED1-65A5-B1F0-D6C8-13686847D608}"/>
              </a:ext>
            </a:extLst>
          </p:cNvPr>
          <p:cNvPicPr>
            <a:picLocks noChangeAspect="1"/>
          </p:cNvPicPr>
          <p:nvPr/>
        </p:nvPicPr>
        <p:blipFill>
          <a:blip r:embed="rId3"/>
          <a:stretch>
            <a:fillRect/>
          </a:stretch>
        </p:blipFill>
        <p:spPr>
          <a:xfrm>
            <a:off x="6153843" y="1519386"/>
            <a:ext cx="2146300" cy="2857500"/>
          </a:xfrm>
          <a:prstGeom prst="rect">
            <a:avLst/>
          </a:prstGeom>
        </p:spPr>
      </p:pic>
      <p:sp>
        <p:nvSpPr>
          <p:cNvPr id="7" name="TextBox 6">
            <a:extLst>
              <a:ext uri="{FF2B5EF4-FFF2-40B4-BE49-F238E27FC236}">
                <a16:creationId xmlns:a16="http://schemas.microsoft.com/office/drawing/2014/main" id="{16987CA7-4BCB-9EAE-F549-4509C14373A9}"/>
              </a:ext>
            </a:extLst>
          </p:cNvPr>
          <p:cNvSpPr txBox="1"/>
          <p:nvPr/>
        </p:nvSpPr>
        <p:spPr>
          <a:xfrm>
            <a:off x="92365" y="108055"/>
            <a:ext cx="8928794" cy="1107996"/>
          </a:xfrm>
          <a:prstGeom prst="rect">
            <a:avLst/>
          </a:prstGeom>
          <a:noFill/>
        </p:spPr>
        <p:txBody>
          <a:bodyPr wrap="square" rtlCol="0">
            <a:spAutoFit/>
          </a:bodyPr>
          <a:lstStyle/>
          <a:p>
            <a:r>
              <a:rPr lang="en-US" sz="2200" b="1" dirty="0">
                <a:solidFill>
                  <a:schemeClr val="accent4">
                    <a:lumMod val="50000"/>
                  </a:schemeClr>
                </a:solidFill>
                <a:effectLst/>
                <a:latin typeface="+mj-lt"/>
                <a:ea typeface="Times New Roman" panose="02020603050405020304" pitchFamily="18" charset="0"/>
              </a:rPr>
              <a:t>Finding: </a:t>
            </a:r>
            <a:r>
              <a:rPr lang="en-US" sz="2200" b="1" dirty="0">
                <a:latin typeface="+mj-lt"/>
                <a:ea typeface="Times New Roman" panose="02020603050405020304" pitchFamily="18" charset="0"/>
              </a:rPr>
              <a:t>I</a:t>
            </a:r>
            <a:r>
              <a:rPr lang="en-US" sz="2200" b="1" dirty="0">
                <a:solidFill>
                  <a:srgbClr val="000000"/>
                </a:solidFill>
                <a:effectLst/>
                <a:latin typeface="+mj-lt"/>
                <a:ea typeface="Times New Roman" panose="02020603050405020304" pitchFamily="18" charset="0"/>
              </a:rPr>
              <a:t>mplicit and explicit dynamics were enacted in a range of ways, with different positionings for Zainab, and implications for her equitable access to</a:t>
            </a:r>
            <a:r>
              <a:rPr lang="en-US" sz="2200" b="1" dirty="0">
                <a:latin typeface="+mj-lt"/>
                <a:ea typeface="Times New Roman" panose="02020603050405020304" pitchFamily="18" charset="0"/>
              </a:rPr>
              <a:t> equipment handling</a:t>
            </a:r>
            <a:endParaRPr lang="en-US" sz="2200" b="1" dirty="0">
              <a:solidFill>
                <a:srgbClr val="000000"/>
              </a:solidFill>
              <a:effectLst/>
              <a:latin typeface="+mj-lt"/>
              <a:ea typeface="Times New Roman" panose="02020603050405020304" pitchFamily="18" charset="0"/>
            </a:endParaRPr>
          </a:p>
        </p:txBody>
      </p:sp>
    </p:spTree>
    <p:extLst>
      <p:ext uri="{BB962C8B-B14F-4D97-AF65-F5344CB8AC3E}">
        <p14:creationId xmlns:p14="http://schemas.microsoft.com/office/powerpoint/2010/main" val="47514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E719E5-D5AB-D946-B965-B3084C4952A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9" name="TextBox 8">
            <a:extLst>
              <a:ext uri="{FF2B5EF4-FFF2-40B4-BE49-F238E27FC236}">
                <a16:creationId xmlns:a16="http://schemas.microsoft.com/office/drawing/2014/main" id="{CF69F5A7-C07D-F873-C358-A4B9C9B300AE}"/>
              </a:ext>
            </a:extLst>
          </p:cNvPr>
          <p:cNvSpPr txBox="1"/>
          <p:nvPr/>
        </p:nvSpPr>
        <p:spPr>
          <a:xfrm>
            <a:off x="205889" y="1417400"/>
            <a:ext cx="3303929" cy="3693319"/>
          </a:xfrm>
          <a:prstGeom prst="rect">
            <a:avLst/>
          </a:prstGeom>
          <a:noFill/>
        </p:spPr>
        <p:txBody>
          <a:bodyPr wrap="square" rtlCol="0">
            <a:spAutoFit/>
          </a:bodyPr>
          <a:lstStyle/>
          <a:p>
            <a:r>
              <a:rPr lang="en-US" sz="1800" b="1" dirty="0">
                <a:solidFill>
                  <a:schemeClr val="accent4">
                    <a:lumMod val="50000"/>
                  </a:schemeClr>
                </a:solidFill>
              </a:rPr>
              <a:t> </a:t>
            </a:r>
            <a:r>
              <a:rPr lang="en-US" sz="1800" b="1" dirty="0">
                <a:solidFill>
                  <a:schemeClr val="accent4">
                    <a:lumMod val="50000"/>
                  </a:schemeClr>
                </a:solidFill>
                <a:latin typeface="Times New Roman" panose="02020603050405020304" pitchFamily="18" charset="0"/>
                <a:cs typeface="Times New Roman" panose="02020603050405020304" pitchFamily="18" charset="0"/>
              </a:rPr>
              <a:t>Explicit dynamic: </a:t>
            </a:r>
            <a:r>
              <a:rPr lang="en-US" sz="1800" b="1" dirty="0">
                <a:solidFill>
                  <a:schemeClr val="tx1"/>
                </a:solidFill>
                <a:latin typeface="Times New Roman" panose="02020603050405020304" pitchFamily="18" charset="0"/>
                <a:cs typeface="Times New Roman" panose="02020603050405020304" pitchFamily="18" charset="0"/>
              </a:rPr>
              <a:t>Someone tells someone else what to do</a:t>
            </a:r>
          </a:p>
          <a:p>
            <a:endParaRPr lang="en-US" sz="1800" b="1" dirty="0">
              <a:solidFill>
                <a:schemeClr val="tx1"/>
              </a:solidFill>
            </a:endParaRPr>
          </a:p>
          <a:p>
            <a:endParaRPr lang="en-US" sz="1800" b="1" dirty="0">
              <a:solidFill>
                <a:schemeClr val="tx1"/>
              </a:solidFill>
            </a:endParaRPr>
          </a:p>
          <a:p>
            <a:r>
              <a:rPr lang="en-US" sz="1800" b="1" dirty="0">
                <a:solidFill>
                  <a:schemeClr val="tx1"/>
                </a:solidFill>
                <a:latin typeface="+mj-lt"/>
                <a:cs typeface="Times New Roman" panose="02020603050405020304" pitchFamily="18" charset="0"/>
              </a:rPr>
              <a:t>Eliz: </a:t>
            </a:r>
            <a:r>
              <a:rPr lang="en-US" sz="1800" dirty="0">
                <a:solidFill>
                  <a:schemeClr val="tx1"/>
                </a:solidFill>
                <a:latin typeface="Times New Roman" panose="02020603050405020304" pitchFamily="18" charset="0"/>
                <a:cs typeface="Times New Roman" panose="02020603050405020304" pitchFamily="18" charset="0"/>
              </a:rPr>
              <a:t>Okay, so, one person will check if the diameter of the spring changes the point at which it breaks down. And another person checks if the magnitude of the spring constant changes where it breaks down. Okay, and I can do excel and if you guys check, I can just record the data.</a:t>
            </a:r>
            <a:r>
              <a:rPr lang="en-US" sz="1800" b="1" dirty="0">
                <a:solidFill>
                  <a:schemeClr val="tx1"/>
                </a:solidFill>
                <a:latin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3EE421A1-2C68-7749-8149-38D5262D48C0}"/>
              </a:ext>
            </a:extLst>
          </p:cNvPr>
          <p:cNvSpPr txBox="1"/>
          <p:nvPr/>
        </p:nvSpPr>
        <p:spPr>
          <a:xfrm>
            <a:off x="3350861" y="1116671"/>
            <a:ext cx="1221139" cy="400110"/>
          </a:xfrm>
          <a:prstGeom prst="rect">
            <a:avLst/>
          </a:prstGeom>
          <a:noFill/>
        </p:spPr>
        <p:txBody>
          <a:bodyPr wrap="square" rtlCol="0">
            <a:spAutoFit/>
          </a:bodyPr>
          <a:lstStyle/>
          <a:p>
            <a:r>
              <a:rPr lang="en-US" sz="2000" b="1" dirty="0">
                <a:solidFill>
                  <a:schemeClr val="accent4">
                    <a:lumMod val="50000"/>
                  </a:schemeClr>
                </a:solidFill>
              </a:rPr>
              <a:t> </a:t>
            </a:r>
            <a:r>
              <a:rPr lang="en-US" sz="1800" b="1" dirty="0">
                <a:solidFill>
                  <a:schemeClr val="accent4">
                    <a:lumMod val="50000"/>
                  </a:schemeClr>
                </a:solidFill>
                <a:latin typeface="Times New Roman" panose="02020603050405020304" pitchFamily="18" charset="0"/>
                <a:cs typeface="Times New Roman" panose="02020603050405020304" pitchFamily="18" charset="0"/>
              </a:rPr>
              <a:t>G</a:t>
            </a:r>
            <a:r>
              <a:rPr lang="en-US" sz="1800" b="1" dirty="0">
                <a:solidFill>
                  <a:schemeClr val="accent4">
                    <a:lumMod val="50000"/>
                  </a:schemeClr>
                </a:solidFill>
              </a:rPr>
              <a:t>roup C</a:t>
            </a:r>
          </a:p>
        </p:txBody>
      </p:sp>
      <p:pic>
        <p:nvPicPr>
          <p:cNvPr id="8" name="Picture 7" descr="A picture containing text, indoor, floor, person&#10;&#10;Description automatically generated">
            <a:extLst>
              <a:ext uri="{FF2B5EF4-FFF2-40B4-BE49-F238E27FC236}">
                <a16:creationId xmlns:a16="http://schemas.microsoft.com/office/drawing/2014/main" id="{0AC7D500-5665-89A8-73B6-7DD3FD81A2CC}"/>
              </a:ext>
            </a:extLst>
          </p:cNvPr>
          <p:cNvPicPr>
            <a:picLocks noChangeAspect="1"/>
          </p:cNvPicPr>
          <p:nvPr/>
        </p:nvPicPr>
        <p:blipFill>
          <a:blip r:embed="rId2"/>
          <a:stretch>
            <a:fillRect/>
          </a:stretch>
        </p:blipFill>
        <p:spPr>
          <a:xfrm>
            <a:off x="4017242" y="1702262"/>
            <a:ext cx="4729566" cy="3042919"/>
          </a:xfrm>
          <a:prstGeom prst="rect">
            <a:avLst/>
          </a:prstGeom>
        </p:spPr>
      </p:pic>
      <p:sp>
        <p:nvSpPr>
          <p:cNvPr id="6" name="TextBox 5">
            <a:extLst>
              <a:ext uri="{FF2B5EF4-FFF2-40B4-BE49-F238E27FC236}">
                <a16:creationId xmlns:a16="http://schemas.microsoft.com/office/drawing/2014/main" id="{F13ED002-B1D9-336E-835E-11B8A0FA4C45}"/>
              </a:ext>
            </a:extLst>
          </p:cNvPr>
          <p:cNvSpPr txBox="1"/>
          <p:nvPr/>
        </p:nvSpPr>
        <p:spPr>
          <a:xfrm>
            <a:off x="92365" y="108055"/>
            <a:ext cx="8928794" cy="1107996"/>
          </a:xfrm>
          <a:prstGeom prst="rect">
            <a:avLst/>
          </a:prstGeom>
          <a:noFill/>
        </p:spPr>
        <p:txBody>
          <a:bodyPr wrap="square" rtlCol="0">
            <a:spAutoFit/>
          </a:bodyPr>
          <a:lstStyle/>
          <a:p>
            <a:r>
              <a:rPr lang="en-US" sz="2200" b="1" dirty="0">
                <a:solidFill>
                  <a:schemeClr val="accent4">
                    <a:lumMod val="50000"/>
                  </a:schemeClr>
                </a:solidFill>
                <a:effectLst/>
                <a:latin typeface="+mj-lt"/>
                <a:ea typeface="Times New Roman" panose="02020603050405020304" pitchFamily="18" charset="0"/>
              </a:rPr>
              <a:t>Finding: </a:t>
            </a:r>
            <a:r>
              <a:rPr lang="en-US" sz="2200" b="1" dirty="0">
                <a:latin typeface="+mj-lt"/>
                <a:ea typeface="Times New Roman" panose="02020603050405020304" pitchFamily="18" charset="0"/>
              </a:rPr>
              <a:t>I</a:t>
            </a:r>
            <a:r>
              <a:rPr lang="en-US" sz="2200" b="1" dirty="0">
                <a:solidFill>
                  <a:srgbClr val="000000"/>
                </a:solidFill>
                <a:effectLst/>
                <a:latin typeface="+mj-lt"/>
                <a:ea typeface="Times New Roman" panose="02020603050405020304" pitchFamily="18" charset="0"/>
              </a:rPr>
              <a:t>mplicit and explicit dynamics were enacted in a range of ways, with different positionings for Zainab, and implications for her equitable access to</a:t>
            </a:r>
            <a:r>
              <a:rPr lang="en-US" sz="2200" b="1" dirty="0">
                <a:latin typeface="+mj-lt"/>
                <a:ea typeface="Times New Roman" panose="02020603050405020304" pitchFamily="18" charset="0"/>
              </a:rPr>
              <a:t> equipment handling</a:t>
            </a:r>
            <a:endParaRPr lang="en-US" sz="2200" b="1" dirty="0">
              <a:solidFill>
                <a:srgbClr val="000000"/>
              </a:solidFill>
              <a:effectLst/>
              <a:latin typeface="+mj-lt"/>
              <a:ea typeface="Times New Roman" panose="02020603050405020304" pitchFamily="18" charset="0"/>
            </a:endParaRPr>
          </a:p>
        </p:txBody>
      </p:sp>
    </p:spTree>
    <p:extLst>
      <p:ext uri="{BB962C8B-B14F-4D97-AF65-F5344CB8AC3E}">
        <p14:creationId xmlns:p14="http://schemas.microsoft.com/office/powerpoint/2010/main" val="81561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78E977-85AC-6F4A-9477-A56E771D74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9" name="TextBox 8">
            <a:extLst>
              <a:ext uri="{FF2B5EF4-FFF2-40B4-BE49-F238E27FC236}">
                <a16:creationId xmlns:a16="http://schemas.microsoft.com/office/drawing/2014/main" id="{AA0B6003-04EF-6714-7684-196484A99A4D}"/>
              </a:ext>
            </a:extLst>
          </p:cNvPr>
          <p:cNvSpPr txBox="1"/>
          <p:nvPr/>
        </p:nvSpPr>
        <p:spPr>
          <a:xfrm>
            <a:off x="6025700" y="2490524"/>
            <a:ext cx="752129" cy="307777"/>
          </a:xfrm>
          <a:prstGeom prst="rect">
            <a:avLst/>
          </a:prstGeom>
          <a:noFill/>
        </p:spPr>
        <p:txBody>
          <a:bodyPr wrap="none" rtlCol="0">
            <a:spAutoFit/>
          </a:bodyPr>
          <a:lstStyle/>
          <a:p>
            <a:pPr lvl="4"/>
            <a:r>
              <a:rPr lang="en-US" b="1" dirty="0">
                <a:solidFill>
                  <a:schemeClr val="bg1"/>
                </a:solidFill>
                <a:latin typeface="+mj-lt"/>
                <a:cs typeface="Times New Roman" panose="02020603050405020304" pitchFamily="18" charset="0"/>
              </a:rPr>
              <a:t>Hector</a:t>
            </a:r>
            <a:endParaRPr lang="en-US" dirty="0">
              <a:solidFill>
                <a:schemeClr val="bg1"/>
              </a:solidFill>
              <a:latin typeface="+mj-lt"/>
              <a:cs typeface="Times New Roman" panose="02020603050405020304" pitchFamily="18" charset="0"/>
            </a:endParaRPr>
          </a:p>
        </p:txBody>
      </p:sp>
      <p:sp>
        <p:nvSpPr>
          <p:cNvPr id="10" name="TextBox 9">
            <a:extLst>
              <a:ext uri="{FF2B5EF4-FFF2-40B4-BE49-F238E27FC236}">
                <a16:creationId xmlns:a16="http://schemas.microsoft.com/office/drawing/2014/main" id="{8B4240E8-2551-DB5F-B0D2-7F41D83B19F7}"/>
              </a:ext>
            </a:extLst>
          </p:cNvPr>
          <p:cNvSpPr txBox="1"/>
          <p:nvPr/>
        </p:nvSpPr>
        <p:spPr>
          <a:xfrm>
            <a:off x="4322140" y="2790048"/>
            <a:ext cx="582211" cy="307777"/>
          </a:xfrm>
          <a:prstGeom prst="rect">
            <a:avLst/>
          </a:prstGeom>
          <a:noFill/>
        </p:spPr>
        <p:txBody>
          <a:bodyPr wrap="none" rtlCol="0">
            <a:spAutoFit/>
          </a:bodyPr>
          <a:lstStyle/>
          <a:p>
            <a:pPr lvl="4"/>
            <a:r>
              <a:rPr lang="en-US" b="1" dirty="0">
                <a:solidFill>
                  <a:schemeClr val="bg1"/>
                </a:solidFill>
                <a:latin typeface="+mj-lt"/>
                <a:cs typeface="Times New Roman" panose="02020603050405020304" pitchFamily="18" charset="0"/>
              </a:rPr>
              <a:t>Jack</a:t>
            </a:r>
            <a:endParaRPr lang="en-US" dirty="0">
              <a:solidFill>
                <a:schemeClr val="bg1"/>
              </a:solidFill>
              <a:latin typeface="+mj-lt"/>
              <a:cs typeface="Times New Roman" panose="02020603050405020304" pitchFamily="18" charset="0"/>
            </a:endParaRPr>
          </a:p>
        </p:txBody>
      </p:sp>
      <p:sp>
        <p:nvSpPr>
          <p:cNvPr id="11" name="TextBox 10">
            <a:extLst>
              <a:ext uri="{FF2B5EF4-FFF2-40B4-BE49-F238E27FC236}">
                <a16:creationId xmlns:a16="http://schemas.microsoft.com/office/drawing/2014/main" id="{5ED9416F-538C-E70F-0EDC-553A8190413D}"/>
              </a:ext>
            </a:extLst>
          </p:cNvPr>
          <p:cNvSpPr txBox="1"/>
          <p:nvPr/>
        </p:nvSpPr>
        <p:spPr>
          <a:xfrm>
            <a:off x="2429966" y="3593538"/>
            <a:ext cx="760144" cy="307777"/>
          </a:xfrm>
          <a:prstGeom prst="rect">
            <a:avLst/>
          </a:prstGeom>
          <a:noFill/>
        </p:spPr>
        <p:txBody>
          <a:bodyPr wrap="none" rtlCol="0">
            <a:spAutoFit/>
          </a:bodyPr>
          <a:lstStyle/>
          <a:p>
            <a:pPr lvl="4"/>
            <a:r>
              <a:rPr lang="en-US" b="1" dirty="0">
                <a:solidFill>
                  <a:schemeClr val="bg1"/>
                </a:solidFill>
                <a:latin typeface="+mj-lt"/>
                <a:cs typeface="Times New Roman" panose="02020603050405020304" pitchFamily="18" charset="0"/>
              </a:rPr>
              <a:t>Zainab</a:t>
            </a:r>
            <a:endParaRPr lang="en-US" dirty="0">
              <a:solidFill>
                <a:schemeClr val="bg1"/>
              </a:solidFill>
              <a:latin typeface="+mj-lt"/>
              <a:cs typeface="Times New Roman" panose="02020603050405020304" pitchFamily="18" charset="0"/>
            </a:endParaRPr>
          </a:p>
        </p:txBody>
      </p:sp>
      <p:sp>
        <p:nvSpPr>
          <p:cNvPr id="5" name="TextBox 4">
            <a:extLst>
              <a:ext uri="{FF2B5EF4-FFF2-40B4-BE49-F238E27FC236}">
                <a16:creationId xmlns:a16="http://schemas.microsoft.com/office/drawing/2014/main" id="{F4D9CC89-BEA4-C8AB-00C8-A5C6975FAD11}"/>
              </a:ext>
            </a:extLst>
          </p:cNvPr>
          <p:cNvSpPr txBox="1"/>
          <p:nvPr/>
        </p:nvSpPr>
        <p:spPr>
          <a:xfrm>
            <a:off x="2049894" y="2080079"/>
            <a:ext cx="760144" cy="307777"/>
          </a:xfrm>
          <a:prstGeom prst="rect">
            <a:avLst/>
          </a:prstGeom>
          <a:noFill/>
        </p:spPr>
        <p:txBody>
          <a:bodyPr wrap="none" rtlCol="0">
            <a:spAutoFit/>
          </a:bodyPr>
          <a:lstStyle/>
          <a:p>
            <a:pPr lvl="4"/>
            <a:r>
              <a:rPr lang="en-US" b="1" dirty="0">
                <a:solidFill>
                  <a:schemeClr val="bg1"/>
                </a:solidFill>
                <a:latin typeface="+mj-lt"/>
                <a:cs typeface="Times New Roman" panose="02020603050405020304" pitchFamily="18" charset="0"/>
              </a:rPr>
              <a:t>Zainab</a:t>
            </a:r>
            <a:endParaRPr lang="en-US" dirty="0">
              <a:solidFill>
                <a:schemeClr val="bg1"/>
              </a:solidFill>
              <a:latin typeface="+mj-lt"/>
              <a:cs typeface="Times New Roman" panose="02020603050405020304" pitchFamily="18" charset="0"/>
            </a:endParaRPr>
          </a:p>
        </p:txBody>
      </p:sp>
      <p:sp>
        <p:nvSpPr>
          <p:cNvPr id="6" name="TextBox 5">
            <a:extLst>
              <a:ext uri="{FF2B5EF4-FFF2-40B4-BE49-F238E27FC236}">
                <a16:creationId xmlns:a16="http://schemas.microsoft.com/office/drawing/2014/main" id="{2FE1F056-0B7B-D5F4-A93F-1D171ACD979D}"/>
              </a:ext>
            </a:extLst>
          </p:cNvPr>
          <p:cNvSpPr txBox="1"/>
          <p:nvPr/>
        </p:nvSpPr>
        <p:spPr>
          <a:xfrm>
            <a:off x="879383" y="2387856"/>
            <a:ext cx="551754" cy="307777"/>
          </a:xfrm>
          <a:prstGeom prst="rect">
            <a:avLst/>
          </a:prstGeom>
          <a:noFill/>
        </p:spPr>
        <p:txBody>
          <a:bodyPr wrap="none" rtlCol="0">
            <a:spAutoFit/>
          </a:bodyPr>
          <a:lstStyle/>
          <a:p>
            <a:pPr lvl="4"/>
            <a:r>
              <a:rPr lang="en-US" b="1" dirty="0">
                <a:solidFill>
                  <a:schemeClr val="bg1"/>
                </a:solidFill>
                <a:latin typeface="+mj-lt"/>
                <a:cs typeface="Times New Roman" panose="02020603050405020304" pitchFamily="18" charset="0"/>
              </a:rPr>
              <a:t>Matt</a:t>
            </a:r>
            <a:endParaRPr lang="en-US" dirty="0">
              <a:solidFill>
                <a:schemeClr val="bg1"/>
              </a:solidFill>
              <a:latin typeface="+mj-lt"/>
              <a:cs typeface="Times New Roman" panose="02020603050405020304" pitchFamily="18" charset="0"/>
            </a:endParaRPr>
          </a:p>
        </p:txBody>
      </p:sp>
      <p:sp>
        <p:nvSpPr>
          <p:cNvPr id="13" name="TextBox 12">
            <a:extLst>
              <a:ext uri="{FF2B5EF4-FFF2-40B4-BE49-F238E27FC236}">
                <a16:creationId xmlns:a16="http://schemas.microsoft.com/office/drawing/2014/main" id="{1F9B7AA0-70D7-9B69-04B2-4D8839EB13C3}"/>
              </a:ext>
            </a:extLst>
          </p:cNvPr>
          <p:cNvSpPr txBox="1"/>
          <p:nvPr/>
        </p:nvSpPr>
        <p:spPr>
          <a:xfrm>
            <a:off x="1669822" y="3871624"/>
            <a:ext cx="494046" cy="307777"/>
          </a:xfrm>
          <a:prstGeom prst="rect">
            <a:avLst/>
          </a:prstGeom>
          <a:noFill/>
        </p:spPr>
        <p:txBody>
          <a:bodyPr wrap="none" rtlCol="0">
            <a:spAutoFit/>
          </a:bodyPr>
          <a:lstStyle/>
          <a:p>
            <a:pPr lvl="4"/>
            <a:r>
              <a:rPr lang="en-US" b="1" dirty="0">
                <a:solidFill>
                  <a:schemeClr val="bg1"/>
                </a:solidFill>
                <a:latin typeface="+mj-lt"/>
                <a:cs typeface="Times New Roman" panose="02020603050405020304" pitchFamily="18" charset="0"/>
              </a:rPr>
              <a:t>Eliz</a:t>
            </a:r>
            <a:endParaRPr lang="en-US" dirty="0">
              <a:solidFill>
                <a:schemeClr val="bg1"/>
              </a:solidFill>
              <a:latin typeface="+mj-lt"/>
              <a:cs typeface="Times New Roman" panose="02020603050405020304" pitchFamily="18" charset="0"/>
            </a:endParaRPr>
          </a:p>
        </p:txBody>
      </p:sp>
      <p:sp>
        <p:nvSpPr>
          <p:cNvPr id="15" name="TextBox 14">
            <a:extLst>
              <a:ext uri="{FF2B5EF4-FFF2-40B4-BE49-F238E27FC236}">
                <a16:creationId xmlns:a16="http://schemas.microsoft.com/office/drawing/2014/main" id="{192BDC48-7A94-CC3D-851A-149ADC99F894}"/>
              </a:ext>
            </a:extLst>
          </p:cNvPr>
          <p:cNvSpPr txBox="1"/>
          <p:nvPr/>
        </p:nvSpPr>
        <p:spPr>
          <a:xfrm>
            <a:off x="5163453" y="874397"/>
            <a:ext cx="760144" cy="307777"/>
          </a:xfrm>
          <a:prstGeom prst="rect">
            <a:avLst/>
          </a:prstGeom>
          <a:noFill/>
        </p:spPr>
        <p:txBody>
          <a:bodyPr wrap="none" rtlCol="0">
            <a:spAutoFit/>
          </a:bodyPr>
          <a:lstStyle/>
          <a:p>
            <a:pPr lvl="4"/>
            <a:r>
              <a:rPr lang="en-US" b="1" dirty="0">
                <a:solidFill>
                  <a:schemeClr val="bg1"/>
                </a:solidFill>
                <a:latin typeface="+mj-lt"/>
                <a:cs typeface="Times New Roman" panose="02020603050405020304" pitchFamily="18" charset="0"/>
              </a:rPr>
              <a:t>Zainab</a:t>
            </a:r>
            <a:endParaRPr lang="en-US" dirty="0">
              <a:solidFill>
                <a:schemeClr val="bg1"/>
              </a:solidFill>
              <a:latin typeface="+mj-lt"/>
              <a:cs typeface="Times New Roman" panose="02020603050405020304" pitchFamily="18" charset="0"/>
            </a:endParaRPr>
          </a:p>
        </p:txBody>
      </p:sp>
      <p:sp>
        <p:nvSpPr>
          <p:cNvPr id="16" name="TextBox 15">
            <a:extLst>
              <a:ext uri="{FF2B5EF4-FFF2-40B4-BE49-F238E27FC236}">
                <a16:creationId xmlns:a16="http://schemas.microsoft.com/office/drawing/2014/main" id="{37CEBDFF-554B-344E-6591-9441ED06148D}"/>
              </a:ext>
            </a:extLst>
          </p:cNvPr>
          <p:cNvSpPr txBox="1"/>
          <p:nvPr/>
        </p:nvSpPr>
        <p:spPr>
          <a:xfrm>
            <a:off x="5397571" y="2475875"/>
            <a:ext cx="551754" cy="307777"/>
          </a:xfrm>
          <a:prstGeom prst="rect">
            <a:avLst/>
          </a:prstGeom>
          <a:noFill/>
        </p:spPr>
        <p:txBody>
          <a:bodyPr wrap="none" rtlCol="0">
            <a:spAutoFit/>
          </a:bodyPr>
          <a:lstStyle/>
          <a:p>
            <a:pPr lvl="4"/>
            <a:r>
              <a:rPr lang="en-US" b="1" dirty="0">
                <a:solidFill>
                  <a:schemeClr val="bg1"/>
                </a:solidFill>
                <a:latin typeface="+mj-lt"/>
                <a:cs typeface="Times New Roman" panose="02020603050405020304" pitchFamily="18" charset="0"/>
              </a:rPr>
              <a:t>Matt</a:t>
            </a:r>
            <a:endParaRPr lang="en-US" dirty="0">
              <a:solidFill>
                <a:schemeClr val="bg1"/>
              </a:solidFill>
              <a:latin typeface="+mj-lt"/>
              <a:cs typeface="Times New Roman" panose="02020603050405020304" pitchFamily="18" charset="0"/>
            </a:endParaRPr>
          </a:p>
        </p:txBody>
      </p:sp>
      <p:sp>
        <p:nvSpPr>
          <p:cNvPr id="17" name="TextBox 16">
            <a:extLst>
              <a:ext uri="{FF2B5EF4-FFF2-40B4-BE49-F238E27FC236}">
                <a16:creationId xmlns:a16="http://schemas.microsoft.com/office/drawing/2014/main" id="{55141552-AAFC-2739-4382-2BA487E68A51}"/>
              </a:ext>
            </a:extLst>
          </p:cNvPr>
          <p:cNvSpPr txBox="1"/>
          <p:nvPr/>
        </p:nvSpPr>
        <p:spPr>
          <a:xfrm>
            <a:off x="5296502" y="3894323"/>
            <a:ext cx="494046" cy="307777"/>
          </a:xfrm>
          <a:prstGeom prst="rect">
            <a:avLst/>
          </a:prstGeom>
          <a:noFill/>
        </p:spPr>
        <p:txBody>
          <a:bodyPr wrap="none" rtlCol="0">
            <a:spAutoFit/>
          </a:bodyPr>
          <a:lstStyle/>
          <a:p>
            <a:pPr lvl="4"/>
            <a:r>
              <a:rPr lang="en-US" b="1" dirty="0">
                <a:solidFill>
                  <a:schemeClr val="bg1"/>
                </a:solidFill>
                <a:latin typeface="+mj-lt"/>
                <a:cs typeface="Times New Roman" panose="02020603050405020304" pitchFamily="18" charset="0"/>
              </a:rPr>
              <a:t>Eliz</a:t>
            </a:r>
            <a:endParaRPr lang="en-US" dirty="0">
              <a:solidFill>
                <a:schemeClr val="bg1"/>
              </a:solidFill>
              <a:latin typeface="+mj-lt"/>
              <a:cs typeface="Times New Roman" panose="02020603050405020304" pitchFamily="18" charset="0"/>
            </a:endParaRPr>
          </a:p>
        </p:txBody>
      </p:sp>
      <p:sp>
        <p:nvSpPr>
          <p:cNvPr id="4" name="TextBox 3">
            <a:extLst>
              <a:ext uri="{FF2B5EF4-FFF2-40B4-BE49-F238E27FC236}">
                <a16:creationId xmlns:a16="http://schemas.microsoft.com/office/drawing/2014/main" id="{234AF927-26F6-C993-FF8A-6DD22AD66040}"/>
              </a:ext>
            </a:extLst>
          </p:cNvPr>
          <p:cNvSpPr txBox="1"/>
          <p:nvPr/>
        </p:nvSpPr>
        <p:spPr>
          <a:xfrm>
            <a:off x="3331032" y="1128407"/>
            <a:ext cx="1363586" cy="400110"/>
          </a:xfrm>
          <a:prstGeom prst="rect">
            <a:avLst/>
          </a:prstGeom>
          <a:noFill/>
        </p:spPr>
        <p:txBody>
          <a:bodyPr wrap="square" rtlCol="0">
            <a:spAutoFit/>
          </a:bodyPr>
          <a:lstStyle/>
          <a:p>
            <a:r>
              <a:rPr lang="en-US" sz="2000" b="1" dirty="0">
                <a:solidFill>
                  <a:schemeClr val="accent4">
                    <a:lumMod val="50000"/>
                  </a:schemeClr>
                </a:solidFill>
                <a:latin typeface="Times New Roman" panose="02020603050405020304" pitchFamily="18" charset="0"/>
                <a:cs typeface="Times New Roman" panose="02020603050405020304" pitchFamily="18" charset="0"/>
              </a:rPr>
              <a:t>Group C</a:t>
            </a:r>
            <a:r>
              <a:rPr lang="en-US" sz="2000" b="1" i="0" u="none" strike="noStrike" cap="none" dirty="0">
                <a:solidFill>
                  <a:schemeClr val="dk1"/>
                </a:solidFill>
                <a:effectLst/>
                <a:latin typeface="+mn-lt"/>
                <a:ea typeface="+mn-ea"/>
                <a:cs typeface="+mn-cs"/>
                <a:sym typeface="Arial"/>
              </a:rPr>
              <a:t> </a:t>
            </a:r>
            <a:endParaRPr lang="en-US" sz="2000" b="1" dirty="0"/>
          </a:p>
        </p:txBody>
      </p:sp>
      <p:pic>
        <p:nvPicPr>
          <p:cNvPr id="18" name="Picture 17" descr="A collage of people working on computers&#10;&#10;Description automatically generated with low confidence">
            <a:extLst>
              <a:ext uri="{FF2B5EF4-FFF2-40B4-BE49-F238E27FC236}">
                <a16:creationId xmlns:a16="http://schemas.microsoft.com/office/drawing/2014/main" id="{43930180-1E98-EF61-5481-2F85A525088B}"/>
              </a:ext>
            </a:extLst>
          </p:cNvPr>
          <p:cNvPicPr>
            <a:picLocks noChangeAspect="1"/>
          </p:cNvPicPr>
          <p:nvPr/>
        </p:nvPicPr>
        <p:blipFill>
          <a:blip r:embed="rId3"/>
          <a:stretch>
            <a:fillRect/>
          </a:stretch>
        </p:blipFill>
        <p:spPr>
          <a:xfrm>
            <a:off x="372027" y="1242185"/>
            <a:ext cx="3007691" cy="3814632"/>
          </a:xfrm>
          <a:prstGeom prst="rect">
            <a:avLst/>
          </a:prstGeom>
        </p:spPr>
      </p:pic>
      <p:pic>
        <p:nvPicPr>
          <p:cNvPr id="23" name="Picture 22" descr="Graphical user interface, website&#10;&#10;Description automatically generated">
            <a:extLst>
              <a:ext uri="{FF2B5EF4-FFF2-40B4-BE49-F238E27FC236}">
                <a16:creationId xmlns:a16="http://schemas.microsoft.com/office/drawing/2014/main" id="{1698AF7E-2EBB-B91B-CDEE-1A3B08E9F894}"/>
              </a:ext>
            </a:extLst>
          </p:cNvPr>
          <p:cNvPicPr>
            <a:picLocks noChangeAspect="1"/>
          </p:cNvPicPr>
          <p:nvPr/>
        </p:nvPicPr>
        <p:blipFill>
          <a:blip r:embed="rId4"/>
          <a:stretch>
            <a:fillRect/>
          </a:stretch>
        </p:blipFill>
        <p:spPr>
          <a:xfrm>
            <a:off x="4454590" y="1440873"/>
            <a:ext cx="3549033" cy="3622706"/>
          </a:xfrm>
          <a:prstGeom prst="rect">
            <a:avLst/>
          </a:prstGeom>
        </p:spPr>
      </p:pic>
      <p:sp>
        <p:nvSpPr>
          <p:cNvPr id="7" name="TextBox 6">
            <a:extLst>
              <a:ext uri="{FF2B5EF4-FFF2-40B4-BE49-F238E27FC236}">
                <a16:creationId xmlns:a16="http://schemas.microsoft.com/office/drawing/2014/main" id="{D5125C1A-192A-43E4-DC31-C1148B7411F1}"/>
              </a:ext>
            </a:extLst>
          </p:cNvPr>
          <p:cNvSpPr txBox="1"/>
          <p:nvPr/>
        </p:nvSpPr>
        <p:spPr>
          <a:xfrm>
            <a:off x="92365" y="108055"/>
            <a:ext cx="8928794" cy="1107996"/>
          </a:xfrm>
          <a:prstGeom prst="rect">
            <a:avLst/>
          </a:prstGeom>
          <a:noFill/>
        </p:spPr>
        <p:txBody>
          <a:bodyPr wrap="square" rtlCol="0">
            <a:spAutoFit/>
          </a:bodyPr>
          <a:lstStyle/>
          <a:p>
            <a:r>
              <a:rPr lang="en-US" sz="2200" b="1" dirty="0">
                <a:solidFill>
                  <a:schemeClr val="accent4">
                    <a:lumMod val="50000"/>
                  </a:schemeClr>
                </a:solidFill>
                <a:effectLst/>
                <a:latin typeface="+mj-lt"/>
                <a:ea typeface="Times New Roman" panose="02020603050405020304" pitchFamily="18" charset="0"/>
              </a:rPr>
              <a:t>Finding: </a:t>
            </a:r>
            <a:r>
              <a:rPr lang="en-US" sz="2200" b="1" dirty="0">
                <a:latin typeface="+mj-lt"/>
                <a:ea typeface="Times New Roman" panose="02020603050405020304" pitchFamily="18" charset="0"/>
              </a:rPr>
              <a:t>I</a:t>
            </a:r>
            <a:r>
              <a:rPr lang="en-US" sz="2200" b="1" dirty="0">
                <a:solidFill>
                  <a:srgbClr val="000000"/>
                </a:solidFill>
                <a:effectLst/>
                <a:latin typeface="+mj-lt"/>
                <a:ea typeface="Times New Roman" panose="02020603050405020304" pitchFamily="18" charset="0"/>
              </a:rPr>
              <a:t>mplicit and explicit dynamics were enacted in a range of ways, with different positionings for Zainab, and implications for her equitable access to</a:t>
            </a:r>
            <a:r>
              <a:rPr lang="en-US" sz="2200" b="1" dirty="0">
                <a:latin typeface="+mj-lt"/>
                <a:ea typeface="Times New Roman" panose="02020603050405020304" pitchFamily="18" charset="0"/>
              </a:rPr>
              <a:t> equipment handling</a:t>
            </a:r>
            <a:endParaRPr lang="en-US" sz="2200" b="1" dirty="0">
              <a:solidFill>
                <a:srgbClr val="000000"/>
              </a:solidFill>
              <a:effectLst/>
              <a:latin typeface="+mj-lt"/>
              <a:ea typeface="Times New Roman" panose="02020603050405020304" pitchFamily="18" charset="0"/>
            </a:endParaRPr>
          </a:p>
        </p:txBody>
      </p:sp>
    </p:spTree>
    <p:extLst>
      <p:ext uri="{BB962C8B-B14F-4D97-AF65-F5344CB8AC3E}">
        <p14:creationId xmlns:p14="http://schemas.microsoft.com/office/powerpoint/2010/main" val="328261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15411</TotalTime>
  <Words>1789</Words>
  <Application>Microsoft Macintosh PowerPoint</Application>
  <PresentationFormat>On-screen Show (16:9)</PresentationFormat>
  <Paragraphs>211</Paragraphs>
  <Slides>26</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Times New Roman</vt:lpstr>
      <vt:lpstr>TimesNewRomanPSMT</vt:lpstr>
      <vt:lpstr>Simple Light</vt:lpstr>
      <vt:lpstr>PowerPoint Presentation</vt:lpstr>
      <vt:lpstr>PowerPoint Presentation</vt:lpstr>
      <vt:lpstr>PowerPoint Presentation</vt:lpstr>
      <vt:lpstr>PowerPoint Presentation</vt:lpstr>
      <vt:lpstr>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Data/Analysis</vt:lpstr>
      <vt:lpstr>Analysis</vt:lpstr>
      <vt:lpstr>Analysis</vt:lpstr>
      <vt:lpstr>Analysis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Akubo, Mark</cp:lastModifiedBy>
  <cp:revision>165</cp:revision>
  <dcterms:modified xsi:type="dcterms:W3CDTF">2024-03-16T02:37:56Z</dcterms:modified>
</cp:coreProperties>
</file>