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33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7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3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3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3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5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2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467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642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B21301-721F-42F9-8EC9-5BC54C46CDF4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3CE938-D4BE-4813-B670-17C2DB7E2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7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18B26-0EE6-4E8A-9CE9-FFA8F2DC1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970" y="2246334"/>
            <a:ext cx="9068586" cy="2590800"/>
          </a:xfrm>
        </p:spPr>
        <p:txBody>
          <a:bodyPr/>
          <a:lstStyle/>
          <a:p>
            <a:r>
              <a:rPr lang="en-US"/>
              <a:t>Physics of an accelerating unicycle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D1654-63AF-40ED-857A-683C2FCE1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5007475"/>
            <a:ext cx="9070848" cy="457201"/>
          </a:xfrm>
        </p:spPr>
        <p:txBody>
          <a:bodyPr/>
          <a:lstStyle/>
          <a:p>
            <a:r>
              <a:rPr lang="en-US"/>
              <a:t>Carl Mungan, Physics Department, U.S. Naval Academy, Annapolis MD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C91AB-B09A-46D1-A05D-B9F8F2C1E290}"/>
              </a:ext>
            </a:extLst>
          </p:cNvPr>
          <p:cNvSpPr txBox="1"/>
          <p:nvPr/>
        </p:nvSpPr>
        <p:spPr>
          <a:xfrm>
            <a:off x="548640" y="423512"/>
            <a:ext cx="346601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Chesapeake Section of AAPT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D6220-8F14-4C3D-B600-0106E598C85B}"/>
              </a:ext>
            </a:extLst>
          </p:cNvPr>
          <p:cNvSpPr txBox="1"/>
          <p:nvPr/>
        </p:nvSpPr>
        <p:spPr>
          <a:xfrm>
            <a:off x="7832701" y="423512"/>
            <a:ext cx="381065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Delaware State University, Dover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AF0ED-80BF-4A12-9288-0F816CB62FDD}"/>
              </a:ext>
            </a:extLst>
          </p:cNvPr>
          <p:cNvSpPr txBox="1"/>
          <p:nvPr/>
        </p:nvSpPr>
        <p:spPr>
          <a:xfrm>
            <a:off x="548640" y="6105958"/>
            <a:ext cx="24449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Spring 2024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8CE13-B346-4D3A-900A-8AF45F118BE1}"/>
              </a:ext>
            </a:extLst>
          </p:cNvPr>
          <p:cNvSpPr txBox="1"/>
          <p:nvPr/>
        </p:nvSpPr>
        <p:spPr>
          <a:xfrm>
            <a:off x="8832975" y="6105958"/>
            <a:ext cx="281038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Saturday16 March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4AC72-D2A5-4C73-A485-3ECE31A1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44" y="1185727"/>
            <a:ext cx="1542767" cy="7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7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FCA710-CF1E-4D63-B04E-E296E925C30A}"/>
              </a:ext>
            </a:extLst>
          </p:cNvPr>
          <p:cNvSpPr txBox="1"/>
          <p:nvPr/>
        </p:nvSpPr>
        <p:spPr>
          <a:xfrm>
            <a:off x="639558" y="36648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FBD: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4C2AE7-1022-4F1C-801A-7A1C69C5E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21"/>
          <a:stretch/>
        </p:blipFill>
        <p:spPr>
          <a:xfrm>
            <a:off x="478054" y="1737310"/>
            <a:ext cx="3657600" cy="25330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3E68D8-7581-4B19-891A-25808B4CB9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34" b="32327"/>
          <a:stretch/>
        </p:blipFill>
        <p:spPr>
          <a:xfrm>
            <a:off x="4939083" y="2168127"/>
            <a:ext cx="3657600" cy="2521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0BEF0-45F9-4D69-ACF4-78D4CC96A3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5"/>
          <a:stretch/>
        </p:blipFill>
        <p:spPr>
          <a:xfrm>
            <a:off x="8752061" y="1243644"/>
            <a:ext cx="3657600" cy="22872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B08A12-B35C-4ED3-9499-85403467CF79}"/>
              </a:ext>
            </a:extLst>
          </p:cNvPr>
          <p:cNvSpPr txBox="1"/>
          <p:nvPr/>
        </p:nvSpPr>
        <p:spPr>
          <a:xfrm>
            <a:off x="5719358" y="167891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wheel alone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0B7553-3986-4449-B1A2-85296EBFC940}"/>
              </a:ext>
            </a:extLst>
          </p:cNvPr>
          <p:cNvSpPr txBox="1"/>
          <p:nvPr/>
        </p:nvSpPr>
        <p:spPr>
          <a:xfrm>
            <a:off x="917691" y="4634491"/>
            <a:ext cx="27783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Rider must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tilt forward by </a:t>
            </a:r>
            <a:r>
              <a:rPr lang="en-US" sz="2400" i="1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j</a:t>
            </a:r>
            <a:endParaRPr lang="en-US" sz="24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accelerate forward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panel (c) shows.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2D069F-9E86-4F10-88DA-FCBC8777BEB7}"/>
              </a:ext>
            </a:extLst>
          </p:cNvPr>
          <p:cNvSpPr txBox="1"/>
          <p:nvPr/>
        </p:nvSpPr>
        <p:spPr>
          <a:xfrm>
            <a:off x="1061093" y="1217245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whole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144437-CB60-4B7A-B5FF-2DE1FF9F6D75}"/>
              </a:ext>
            </a:extLst>
          </p:cNvPr>
          <p:cNvSpPr txBox="1"/>
          <p:nvPr/>
        </p:nvSpPr>
        <p:spPr>
          <a:xfrm>
            <a:off x="5434023" y="4870478"/>
            <a:ext cx="26677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Rider applies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driving torque </a:t>
            </a:r>
            <a:r>
              <a:rPr lang="en-US" sz="2400" i="1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endParaRPr lang="en-US" sz="2400">
              <a:solidFill>
                <a:srgbClr val="00B0F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reaction force </a:t>
            </a:r>
            <a:r>
              <a:rPr lang="en-US" sz="24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wheel.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FE7123-8C42-4502-9670-722E09B28CE5}"/>
              </a:ext>
            </a:extLst>
          </p:cNvPr>
          <p:cNvSpPr txBox="1"/>
          <p:nvPr/>
        </p:nvSpPr>
        <p:spPr>
          <a:xfrm>
            <a:off x="9394134" y="755580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rider alone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D78630-2C0E-4720-8B8D-CB923F3C7CFD}"/>
              </a:ext>
            </a:extLst>
          </p:cNvPr>
          <p:cNvSpPr txBox="1"/>
          <p:nvPr/>
        </p:nvSpPr>
        <p:spPr>
          <a:xfrm>
            <a:off x="8916445" y="3670149"/>
            <a:ext cx="28985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&amp; opposite </a:t>
            </a:r>
            <a:r>
              <a:rPr lang="en-US" sz="24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as on the wheel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N3L.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Rider is accelerated </a:t>
            </a:r>
            <a:b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by </a:t>
            </a:r>
            <a:r>
              <a:rPr lang="en-US" sz="24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b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tilt to counter </a:t>
            </a:r>
            <a:r>
              <a:rPr lang="en-US" sz="2400" i="1">
                <a:solidFill>
                  <a:srgbClr val="00B0F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25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95AFD7-C674-4F33-8763-62A348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121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18B0-664E-44C9-AA5F-DAC47AA7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6" y="1577103"/>
            <a:ext cx="2948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679D41B-1C27-419E-BEEA-8364E60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5" y="3146622"/>
            <a:ext cx="2459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B7B7C42-76E6-4D81-8440-C5414A02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319" y="4093351"/>
            <a:ext cx="347192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B19C2D3-89F6-4717-9192-9170E2E7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46763"/>
            <a:ext cx="21794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AEA9361-B902-4D46-A3BF-06D4880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0527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6E56B3D-B2AA-4C46-8C80-C54E9300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82" y="3778003"/>
            <a:ext cx="25002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77303F4-1604-403B-B5F5-6816175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72" y="5700840"/>
            <a:ext cx="13676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38F389-6980-4B52-9871-2F2DD9FD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079" y="464097"/>
            <a:ext cx="22293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1FA232-113E-4264-A308-054C77CC7397}"/>
              </a:ext>
            </a:extLst>
          </p:cNvPr>
          <p:cNvSpPr txBox="1"/>
          <p:nvPr/>
        </p:nvSpPr>
        <p:spPr>
          <a:xfrm>
            <a:off x="1331973" y="312735"/>
            <a:ext cx="95077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Apply N2L for translations and rotations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both to the wheel alone and to the rider alone.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Use small-angle approximation for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j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(Details in upcoming paper in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Physics Education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6D8A2-6448-476F-8A30-173E830BADA5}"/>
              </a:ext>
            </a:extLst>
          </p:cNvPr>
          <p:cNvSpPr txBox="1"/>
          <p:nvPr/>
        </p:nvSpPr>
        <p:spPr>
          <a:xfrm>
            <a:off x="1414909" y="3738276"/>
            <a:ext cx="38138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tilt angle to balance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torques on rider: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5A923-9579-4EC8-A54C-0B9DAC231C10}"/>
              </a:ext>
            </a:extLst>
          </p:cNvPr>
          <p:cNvSpPr txBox="1"/>
          <p:nvPr/>
        </p:nvSpPr>
        <p:spPr>
          <a:xfrm>
            <a:off x="1342134" y="5146394"/>
            <a:ext cx="3959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frictional coefficient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to avoid slipping: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91681-2883-48D9-9C45-5D0EEC5D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6" y="3108536"/>
            <a:ext cx="174503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0569129-47C4-4BCB-B4EC-43963FA716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211514"/>
              </p:ext>
            </p:extLst>
          </p:nvPr>
        </p:nvGraphicFramePr>
        <p:xfrm>
          <a:off x="5609915" y="3900568"/>
          <a:ext cx="4190153" cy="102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1866900" imgH="457200" progId="Equation.DSMT4">
                  <p:embed/>
                </p:oleObj>
              </mc:Choice>
              <mc:Fallback>
                <p:oleObj name="Equation" r:id="rId3" imgW="18669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9915" y="3900568"/>
                        <a:ext cx="4190153" cy="1026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7C7E8C66-E8C9-4CB5-A120-F0DF8B57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504" y="4540540"/>
            <a:ext cx="21909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631FFC2-6E7D-4E40-9969-FE4364A325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093638"/>
              </p:ext>
            </p:extLst>
          </p:nvPr>
        </p:nvGraphicFramePr>
        <p:xfrm>
          <a:off x="5752155" y="5189942"/>
          <a:ext cx="3391845" cy="110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5" imgW="1295400" imgH="419100" progId="Equation.DSMT4">
                  <p:embed/>
                </p:oleObj>
              </mc:Choice>
              <mc:Fallback>
                <p:oleObj name="Equation" r:id="rId5" imgW="12954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155" y="5189942"/>
                        <a:ext cx="3391845" cy="1102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89D5C3B7-94E6-4CA0-9362-546AD1BD26D8}"/>
              </a:ext>
            </a:extLst>
          </p:cNvPr>
          <p:cNvSpPr txBox="1"/>
          <p:nvPr/>
        </p:nvSpPr>
        <p:spPr>
          <a:xfrm>
            <a:off x="959657" y="2878312"/>
            <a:ext cx="472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of unicycle: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B9B4018-4B94-4C70-953A-90ECD92D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B0B4E56-666B-4D1B-90B4-B8A151463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315"/>
              </p:ext>
            </p:extLst>
          </p:nvPr>
        </p:nvGraphicFramePr>
        <p:xfrm>
          <a:off x="5894395" y="2736103"/>
          <a:ext cx="2667892" cy="104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7" imgW="1079500" imgH="419100" progId="Equation.DSMT4">
                  <p:embed/>
                </p:oleObj>
              </mc:Choice>
              <mc:Fallback>
                <p:oleObj name="Equation" r:id="rId7" imgW="10795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4395" y="2736103"/>
                        <a:ext cx="2667892" cy="1041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623D2BE-B8CA-4328-8A41-0DF18CCBBCE9}"/>
              </a:ext>
            </a:extLst>
          </p:cNvPr>
          <p:cNvSpPr txBox="1"/>
          <p:nvPr/>
        </p:nvSpPr>
        <p:spPr>
          <a:xfrm>
            <a:off x="9526476" y="5169906"/>
            <a:ext cx="2505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(all three are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proportional to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applied torque)</a:t>
            </a:r>
          </a:p>
        </p:txBody>
      </p:sp>
    </p:spTree>
    <p:extLst>
      <p:ext uri="{BB962C8B-B14F-4D97-AF65-F5344CB8AC3E}">
        <p14:creationId xmlns:p14="http://schemas.microsoft.com/office/powerpoint/2010/main" val="23946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95AFD7-C674-4F33-8763-62A348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121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18B0-664E-44C9-AA5F-DAC47AA7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6" y="1577103"/>
            <a:ext cx="2948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679D41B-1C27-419E-BEEA-8364E60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5" y="3146622"/>
            <a:ext cx="2459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B7B7C42-76E6-4D81-8440-C5414A02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319" y="4093351"/>
            <a:ext cx="347192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B19C2D3-89F6-4717-9192-9170E2E7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46763"/>
            <a:ext cx="21794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AEA9361-B902-4D46-A3BF-06D4880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0527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6E56B3D-B2AA-4C46-8C80-C54E9300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82" y="3778003"/>
            <a:ext cx="25002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77303F4-1604-403B-B5F5-6816175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72" y="5700840"/>
            <a:ext cx="13676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38F389-6980-4B52-9871-2F2DD9FD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079" y="464097"/>
            <a:ext cx="22293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1FA232-113E-4264-A308-054C77CC7397}"/>
              </a:ext>
            </a:extLst>
          </p:cNvPr>
          <p:cNvSpPr txBox="1"/>
          <p:nvPr/>
        </p:nvSpPr>
        <p:spPr>
          <a:xfrm>
            <a:off x="3175969" y="384533"/>
            <a:ext cx="584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theory to experiment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91681-2883-48D9-9C45-5D0EEC5D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6" y="3108536"/>
            <a:ext cx="174503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7E8C66-E8C9-4CB5-A120-F0DF8B57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504" y="4540540"/>
            <a:ext cx="21909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B9B4018-4B94-4C70-953A-90ECD92D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E78B13-5121-403F-A6DE-38FC8B79E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49712"/>
              </p:ext>
            </p:extLst>
          </p:nvPr>
        </p:nvGraphicFramePr>
        <p:xfrm>
          <a:off x="1757680" y="1698261"/>
          <a:ext cx="8351520" cy="3951094"/>
        </p:xfrm>
        <a:graphic>
          <a:graphicData uri="http://schemas.openxmlformats.org/drawingml/2006/table">
            <a:tbl>
              <a:tblPr firstRow="1" firstCol="1" bandRow="1"/>
              <a:tblGrid>
                <a:gridCol w="4175760">
                  <a:extLst>
                    <a:ext uri="{9D8B030D-6E8A-4147-A177-3AD203B41FA5}">
                      <a16:colId xmlns:a16="http://schemas.microsoft.com/office/drawing/2014/main" val="910101715"/>
                    </a:ext>
                  </a:extLst>
                </a:gridCol>
                <a:gridCol w="4175760">
                  <a:extLst>
                    <a:ext uri="{9D8B030D-6E8A-4147-A177-3AD203B41FA5}">
                      <a16:colId xmlns:a16="http://schemas.microsoft.com/office/drawing/2014/main" val="3308790479"/>
                    </a:ext>
                  </a:extLst>
                </a:gridCol>
              </a:tblGrid>
              <a:tr h="5644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Variable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Value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76128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6.0 kg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299476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 kg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907303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</a:rPr>
                        <a:t>g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0.90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395591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0.38 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40406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1.1 m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21036"/>
                  </a:ext>
                </a:extLst>
              </a:tr>
              <a:tr h="56444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9.8 N/kg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61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80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95AFD7-C674-4F33-8763-62A348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121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18B0-664E-44C9-AA5F-DAC47AA7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6" y="1577103"/>
            <a:ext cx="2948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679D41B-1C27-419E-BEEA-8364E60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5" y="3146622"/>
            <a:ext cx="2459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B7B7C42-76E6-4D81-8440-C5414A02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319" y="4093351"/>
            <a:ext cx="347192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B19C2D3-89F6-4717-9192-9170E2E7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46763"/>
            <a:ext cx="21794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AEA9361-B902-4D46-A3BF-06D4880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0527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6E56B3D-B2AA-4C46-8C80-C54E9300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82" y="3778003"/>
            <a:ext cx="25002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77303F4-1604-403B-B5F5-6816175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72" y="5700840"/>
            <a:ext cx="13676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38F389-6980-4B52-9871-2F2DD9FD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079" y="464097"/>
            <a:ext cx="22293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1FA232-113E-4264-A308-054C77CC7397}"/>
              </a:ext>
            </a:extLst>
          </p:cNvPr>
          <p:cNvSpPr txBox="1"/>
          <p:nvPr/>
        </p:nvSpPr>
        <p:spPr>
          <a:xfrm>
            <a:off x="1236336" y="394623"/>
            <a:ext cx="9719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by tilting 15° and then returning to constant velocity: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91681-2883-48D9-9C45-5D0EEC5D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6" y="3108536"/>
            <a:ext cx="174503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7E8C66-E8C9-4CB5-A120-F0DF8B57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504" y="4540540"/>
            <a:ext cx="21909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B9B4018-4B94-4C70-953A-90ECD92D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A803D-7A76-40CB-B8B8-A4F423C8F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06" y="1089641"/>
            <a:ext cx="6121196" cy="53042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28D55E-FDCC-4DE0-801E-65FBE603184B}"/>
              </a:ext>
            </a:extLst>
          </p:cNvPr>
          <p:cNvSpPr txBox="1"/>
          <p:nvPr/>
        </p:nvSpPr>
        <p:spPr>
          <a:xfrm>
            <a:off x="8727207" y="4981359"/>
            <a:ext cx="2865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(Ph.D. student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Heiko Kabutz at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Univ. of CO Boulder)</a:t>
            </a:r>
          </a:p>
        </p:txBody>
      </p:sp>
    </p:spTree>
    <p:extLst>
      <p:ext uri="{BB962C8B-B14F-4D97-AF65-F5344CB8AC3E}">
        <p14:creationId xmlns:p14="http://schemas.microsoft.com/office/powerpoint/2010/main" val="317090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95AFD7-C674-4F33-8763-62A348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121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18B0-664E-44C9-AA5F-DAC47AA7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6" y="1577103"/>
            <a:ext cx="2948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679D41B-1C27-419E-BEEA-8364E60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5" y="3146622"/>
            <a:ext cx="2459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B7B7C42-76E6-4D81-8440-C5414A02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319" y="4093351"/>
            <a:ext cx="347192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B19C2D3-89F6-4717-9192-9170E2E7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46763"/>
            <a:ext cx="21794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AEA9361-B902-4D46-A3BF-06D4880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0527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6E56B3D-B2AA-4C46-8C80-C54E9300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82" y="3778003"/>
            <a:ext cx="25002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77303F4-1604-403B-B5F5-6816175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72" y="5700840"/>
            <a:ext cx="13676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38F389-6980-4B52-9871-2F2DD9FD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079" y="464097"/>
            <a:ext cx="22293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1FA232-113E-4264-A308-054C77CC7397}"/>
              </a:ext>
            </a:extLst>
          </p:cNvPr>
          <p:cNvSpPr txBox="1"/>
          <p:nvPr/>
        </p:nvSpPr>
        <p:spPr>
          <a:xfrm>
            <a:off x="624790" y="414483"/>
            <a:ext cx="10942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Measured acceleration in blue versus theoretical peak acceleration in green: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91681-2883-48D9-9C45-5D0EEC5D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6" y="3108536"/>
            <a:ext cx="174503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7E8C66-E8C9-4CB5-A120-F0DF8B57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504" y="4540540"/>
            <a:ext cx="21909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B9B4018-4B94-4C70-953A-90ECD92D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CB6EA-C4D4-4E75-8527-DABDBE34A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39" y="1094277"/>
            <a:ext cx="713232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41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95AFD7-C674-4F33-8763-62A348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121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18B0-664E-44C9-AA5F-DAC47AA7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6" y="1577103"/>
            <a:ext cx="2948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679D41B-1C27-419E-BEEA-8364E60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5" y="3146622"/>
            <a:ext cx="2459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B7B7C42-76E6-4D81-8440-C5414A02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319" y="4093351"/>
            <a:ext cx="347192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B19C2D3-89F6-4717-9192-9170E2E7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46763"/>
            <a:ext cx="21794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AEA9361-B902-4D46-A3BF-06D4880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0527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6E56B3D-B2AA-4C46-8C80-C54E9300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82" y="3778003"/>
            <a:ext cx="25002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77303F4-1604-403B-B5F5-6816175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72" y="5700840"/>
            <a:ext cx="13676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38F389-6980-4B52-9871-2F2DD9FD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079" y="464097"/>
            <a:ext cx="22293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1FA232-113E-4264-A308-054C77CC7397}"/>
              </a:ext>
            </a:extLst>
          </p:cNvPr>
          <p:cNvSpPr txBox="1"/>
          <p:nvPr/>
        </p:nvSpPr>
        <p:spPr>
          <a:xfrm>
            <a:off x="930162" y="352889"/>
            <a:ext cx="1033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More detailed comparison from video analysis of tilt and displacement: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91681-2883-48D9-9C45-5D0EEC5D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6" y="3108536"/>
            <a:ext cx="174503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7E8C66-E8C9-4CB5-A120-F0DF8B57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504" y="4540540"/>
            <a:ext cx="21909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B9B4018-4B94-4C70-953A-90ECD92D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B43F96-54DF-4BDD-951D-C15551F56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687" y="987317"/>
            <a:ext cx="7617634" cy="54909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B440BA-1C99-4E7B-88CD-38A19A1DCDB7}"/>
              </a:ext>
            </a:extLst>
          </p:cNvPr>
          <p:cNvSpPr txBox="1"/>
          <p:nvPr/>
        </p:nvSpPr>
        <p:spPr>
          <a:xfrm>
            <a:off x="9545647" y="4724732"/>
            <a:ext cx="22846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(used Tracker</a:t>
            </a:r>
          </a:p>
          <a:p>
            <a:pPr algn="ctr"/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measure</a:t>
            </a:r>
          </a:p>
          <a:p>
            <a:pPr algn="ctr"/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coordinates of</a:t>
            </a:r>
          </a:p>
          <a:p>
            <a:pPr algn="ctr"/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axle and of seat)</a:t>
            </a:r>
          </a:p>
        </p:txBody>
      </p:sp>
    </p:spTree>
    <p:extLst>
      <p:ext uri="{BB962C8B-B14F-4D97-AF65-F5344CB8AC3E}">
        <p14:creationId xmlns:p14="http://schemas.microsoft.com/office/powerpoint/2010/main" val="2241467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95AFD7-C674-4F33-8763-62A348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121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18B0-664E-44C9-AA5F-DAC47AA7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6" y="1577103"/>
            <a:ext cx="2948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679D41B-1C27-419E-BEEA-8364E60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5" y="3146622"/>
            <a:ext cx="2459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B7B7C42-76E6-4D81-8440-C5414A02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319" y="4093351"/>
            <a:ext cx="347192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B19C2D3-89F6-4717-9192-9170E2E7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46763"/>
            <a:ext cx="21794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AEA9361-B902-4D46-A3BF-06D4880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0527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6E56B3D-B2AA-4C46-8C80-C54E9300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82" y="3778003"/>
            <a:ext cx="25002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77303F4-1604-403B-B5F5-6816175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72" y="5700840"/>
            <a:ext cx="13676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38F389-6980-4B52-9871-2F2DD9FD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079" y="464097"/>
            <a:ext cx="22293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D91681-2883-48D9-9C45-5D0EEC5D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6" y="3108536"/>
            <a:ext cx="174503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7E8C66-E8C9-4CB5-A120-F0DF8B57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7504" y="4540540"/>
            <a:ext cx="219095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B9B4018-4B94-4C70-953A-90ECD92D8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FD8FB4-CA31-4CCD-9ADB-4514B372A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28" y="1527085"/>
            <a:ext cx="2019936" cy="26119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740EBA1-2CDB-4D2F-818C-128EAABD2B55}"/>
              </a:ext>
            </a:extLst>
          </p:cNvPr>
          <p:cNvSpPr txBox="1"/>
          <p:nvPr/>
        </p:nvSpPr>
        <p:spPr>
          <a:xfrm>
            <a:off x="3856443" y="712625"/>
            <a:ext cx="447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/>
              <a:t>Comments or questions?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EE786-773E-4749-855E-C39DC449A222}"/>
              </a:ext>
            </a:extLst>
          </p:cNvPr>
          <p:cNvSpPr txBox="1"/>
          <p:nvPr/>
        </p:nvSpPr>
        <p:spPr>
          <a:xfrm>
            <a:off x="3439156" y="4528524"/>
            <a:ext cx="5313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>
                <a:solidFill>
                  <a:srgbClr val="0070C0"/>
                </a:solidFill>
              </a:rPr>
              <a:t>email</a:t>
            </a:r>
            <a:r>
              <a:rPr lang="en-US" sz="2800">
                <a:solidFill>
                  <a:srgbClr val="0070C0"/>
                </a:solidFill>
              </a:rPr>
              <a:t>:  mungan@usna.edu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7737BE-673F-4686-910F-786BF50BF685}"/>
              </a:ext>
            </a:extLst>
          </p:cNvPr>
          <p:cNvSpPr txBox="1"/>
          <p:nvPr/>
        </p:nvSpPr>
        <p:spPr>
          <a:xfrm>
            <a:off x="2148442" y="5360900"/>
            <a:ext cx="7895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>
                <a:solidFill>
                  <a:srgbClr val="00B050"/>
                </a:solidFill>
              </a:rPr>
              <a:t>webpage</a:t>
            </a:r>
            <a:r>
              <a:rPr lang="en-US" sz="2800">
                <a:solidFill>
                  <a:srgbClr val="00B050"/>
                </a:solidFill>
              </a:rPr>
              <a:t>:  usna.edu/Users/physics/mungan</a:t>
            </a:r>
          </a:p>
        </p:txBody>
      </p:sp>
    </p:spTree>
    <p:extLst>
      <p:ext uri="{BB962C8B-B14F-4D97-AF65-F5344CB8AC3E}">
        <p14:creationId xmlns:p14="http://schemas.microsoft.com/office/powerpoint/2010/main" val="3495722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CE41D8-B819-4E9D-A17F-5EB903373CC8}"/>
              </a:ext>
            </a:extLst>
          </p:cNvPr>
          <p:cNvSpPr txBox="1"/>
          <p:nvPr/>
        </p:nvSpPr>
        <p:spPr>
          <a:xfrm>
            <a:off x="636813" y="1212784"/>
            <a:ext cx="109183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 ball rolls along a ramp without slipping.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(Neglect air drag and rolling friction throughout this talk.)</a:t>
            </a:r>
          </a:p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Why doesn’t the ball slide instead of rolling?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76D41-16C3-4245-A587-9FB45C789BE9}"/>
              </a:ext>
            </a:extLst>
          </p:cNvPr>
          <p:cNvSpPr txBox="1"/>
          <p:nvPr/>
        </p:nvSpPr>
        <p:spPr>
          <a:xfrm>
            <a:off x="1880647" y="4054642"/>
            <a:ext cx="8430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Because of static friction.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how that works by drawing a FBD.</a:t>
            </a:r>
          </a:p>
        </p:txBody>
      </p:sp>
    </p:spTree>
    <p:extLst>
      <p:ext uri="{BB962C8B-B14F-4D97-AF65-F5344CB8AC3E}">
        <p14:creationId xmlns:p14="http://schemas.microsoft.com/office/powerpoint/2010/main" val="33563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7001FC-809E-41A8-9D24-FD232F41F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01" y="388802"/>
            <a:ext cx="7806641" cy="6080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CA710-CF1E-4D63-B04E-E296E925C30A}"/>
              </a:ext>
            </a:extLst>
          </p:cNvPr>
          <p:cNvSpPr txBox="1"/>
          <p:nvPr/>
        </p:nvSpPr>
        <p:spPr>
          <a:xfrm>
            <a:off x="2287490" y="5178392"/>
            <a:ext cx="4206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(regardless of whether the ball is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moving up or down the ramp)</a:t>
            </a:r>
          </a:p>
        </p:txBody>
      </p:sp>
    </p:spTree>
    <p:extLst>
      <p:ext uri="{BB962C8B-B14F-4D97-AF65-F5344CB8AC3E}">
        <p14:creationId xmlns:p14="http://schemas.microsoft.com/office/powerpoint/2010/main" val="30548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CE41D8-B819-4E9D-A17F-5EB903373CC8}"/>
              </a:ext>
            </a:extLst>
          </p:cNvPr>
          <p:cNvSpPr txBox="1"/>
          <p:nvPr/>
        </p:nvSpPr>
        <p:spPr>
          <a:xfrm>
            <a:off x="2021164" y="548641"/>
            <a:ext cx="8149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Does 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is the coefficient of static friction?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76D41-16C3-4245-A587-9FB45C789BE9}"/>
              </a:ext>
            </a:extLst>
          </p:cNvPr>
          <p:cNvSpPr txBox="1"/>
          <p:nvPr/>
        </p:nvSpPr>
        <p:spPr>
          <a:xfrm>
            <a:off x="551210" y="2186986"/>
            <a:ext cx="110895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Hopefully not,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because otherwise the ball will be about to slip.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suppose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is small enough and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large enough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that  tan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to avoid that.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813A7-FFA5-40A6-87C5-8293671A9CC0}"/>
              </a:ext>
            </a:extLst>
          </p:cNvPr>
          <p:cNvSpPr txBox="1"/>
          <p:nvPr/>
        </p:nvSpPr>
        <p:spPr>
          <a:xfrm>
            <a:off x="1463961" y="4933327"/>
            <a:ext cx="9264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In that case, how do we find an expression for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u="sng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We need it to get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so use N2L.</a:t>
            </a:r>
          </a:p>
        </p:txBody>
      </p:sp>
    </p:spTree>
    <p:extLst>
      <p:ext uri="{BB962C8B-B14F-4D97-AF65-F5344CB8AC3E}">
        <p14:creationId xmlns:p14="http://schemas.microsoft.com/office/powerpoint/2010/main" val="12668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7001FC-809E-41A8-9D24-FD232F41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5" y="3463993"/>
            <a:ext cx="4079525" cy="317743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B95AFD7-C674-4F33-8763-62A348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121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15B13EC-0095-4A81-8EC1-85DACFFC2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14641"/>
              </p:ext>
            </p:extLst>
          </p:nvPr>
        </p:nvGraphicFramePr>
        <p:xfrm>
          <a:off x="7091255" y="704904"/>
          <a:ext cx="4020796" cy="67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4" imgW="1167893" imgH="203112" progId="Equation.DSMT4">
                  <p:embed/>
                </p:oleObj>
              </mc:Choice>
              <mc:Fallback>
                <p:oleObj name="Equation" r:id="rId4" imgW="1167893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255" y="704904"/>
                        <a:ext cx="4020796" cy="673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1C92E7-BAAF-4913-A422-8F8DCD468EE2}"/>
              </a:ext>
            </a:extLst>
          </p:cNvPr>
          <p:cNvSpPr txBox="1"/>
          <p:nvPr/>
        </p:nvSpPr>
        <p:spPr>
          <a:xfrm>
            <a:off x="3122109" y="687732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translations of O: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2B3ED-B4FE-49EC-987C-EB25CFEA3851}"/>
              </a:ext>
            </a:extLst>
          </p:cNvPr>
          <p:cNvSpPr txBox="1"/>
          <p:nvPr/>
        </p:nvSpPr>
        <p:spPr>
          <a:xfrm>
            <a:off x="658092" y="1577104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rotations about O: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18B0-664E-44C9-AA5F-DAC47AA7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6" y="1577103"/>
            <a:ext cx="2948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4C54B19-7510-4B25-8EA9-1B1286C94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908672"/>
              </p:ext>
            </p:extLst>
          </p:nvPr>
        </p:nvGraphicFramePr>
        <p:xfrm>
          <a:off x="4520197" y="1339347"/>
          <a:ext cx="5712829" cy="1172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6" imgW="1916868" imgH="393529" progId="Equation.DSMT4">
                  <p:embed/>
                </p:oleObj>
              </mc:Choice>
              <mc:Fallback>
                <p:oleObj name="Equation" r:id="rId6" imgW="1916868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0197" y="1339347"/>
                        <a:ext cx="5712829" cy="11728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6679D41B-1C27-419E-BEEA-8364E60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5" y="3146622"/>
            <a:ext cx="2459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A611A79A-5493-4943-B8B3-23F0C07BE6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497391"/>
              </p:ext>
            </p:extLst>
          </p:nvPr>
        </p:nvGraphicFramePr>
        <p:xfrm>
          <a:off x="6960601" y="2735286"/>
          <a:ext cx="4627614" cy="771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Equation" r:id="rId8" imgW="1447800" imgH="241300" progId="Equation.DSMT4">
                  <p:embed/>
                </p:oleObj>
              </mc:Choice>
              <mc:Fallback>
                <p:oleObj name="Equation" r:id="rId8" imgW="14478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601" y="2735286"/>
                        <a:ext cx="4627614" cy="771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1F168B-F112-4398-AB46-19814361D3FD}"/>
              </a:ext>
            </a:extLst>
          </p:cNvPr>
          <p:cNvCxnSpPr/>
          <p:nvPr/>
        </p:nvCxnSpPr>
        <p:spPr>
          <a:xfrm>
            <a:off x="7752080" y="2512180"/>
            <a:ext cx="361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311BDC-3A2B-45F4-8C1F-A29F4DCD86A1}"/>
              </a:ext>
            </a:extLst>
          </p:cNvPr>
          <p:cNvSpPr txBox="1"/>
          <p:nvPr/>
        </p:nvSpPr>
        <p:spPr>
          <a:xfrm>
            <a:off x="2343959" y="2823455"/>
            <a:ext cx="4352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add the two equations: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B7B7C42-76E6-4D81-8440-C5414A02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519" y="3771210"/>
            <a:ext cx="347192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B19C2D3-89F6-4717-9192-9170E2E7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46763"/>
            <a:ext cx="21794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CAB152F-AFE6-4B1B-A08C-7E6431EAF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99991"/>
              </p:ext>
            </p:extLst>
          </p:nvPr>
        </p:nvGraphicFramePr>
        <p:xfrm>
          <a:off x="7608145" y="3818083"/>
          <a:ext cx="2589261" cy="117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Equation" r:id="rId10" imgW="927100" imgH="419100" progId="Equation.DSMT4">
                  <p:embed/>
                </p:oleObj>
              </mc:Choice>
              <mc:Fallback>
                <p:oleObj name="Equation" r:id="rId10" imgW="927100" imgH="4191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45" y="3818083"/>
                        <a:ext cx="2589261" cy="1178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>
            <a:extLst>
              <a:ext uri="{FF2B5EF4-FFF2-40B4-BE49-F238E27FC236}">
                <a16:creationId xmlns:a16="http://schemas.microsoft.com/office/drawing/2014/main" id="{9AEA9361-B902-4D46-A3BF-06D4880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0527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6E56B3D-B2AA-4C46-8C80-C54E9300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82" y="3778003"/>
            <a:ext cx="25002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18A51E5-706F-41D2-9DF5-87F6360FB8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66120"/>
              </p:ext>
            </p:extLst>
          </p:nvPr>
        </p:nvGraphicFramePr>
        <p:xfrm>
          <a:off x="4094482" y="3778003"/>
          <a:ext cx="3513663" cy="128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12" imgW="1155700" imgH="419100" progId="Equation.DSMT4">
                  <p:embed/>
                </p:oleObj>
              </mc:Choice>
              <mc:Fallback>
                <p:oleObj name="Equation" r:id="rId12" imgW="1155700" imgH="419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482" y="3778003"/>
                        <a:ext cx="3513663" cy="1288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9">
            <a:extLst>
              <a:ext uri="{FF2B5EF4-FFF2-40B4-BE49-F238E27FC236}">
                <a16:creationId xmlns:a16="http://schemas.microsoft.com/office/drawing/2014/main" id="{877303F4-1604-403B-B5F5-6816175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72" y="5700840"/>
            <a:ext cx="13676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E2F79FF-133E-4006-BF8F-CD64ADFD0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50929"/>
              </p:ext>
            </p:extLst>
          </p:nvPr>
        </p:nvGraphicFramePr>
        <p:xfrm>
          <a:off x="4432435" y="5430869"/>
          <a:ext cx="7330168" cy="63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Equation" r:id="rId14" imgW="3009900" imgH="266700" progId="Equation.DSMT4">
                  <p:embed/>
                </p:oleObj>
              </mc:Choice>
              <mc:Fallback>
                <p:oleObj name="Equation" r:id="rId14" imgW="3009900" imgH="266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435" y="5430869"/>
                        <a:ext cx="7330168" cy="6313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4EFCF9B-CBC4-4454-9E5E-5E6E115E2972}"/>
              </a:ext>
            </a:extLst>
          </p:cNvPr>
          <p:cNvSpPr txBox="1"/>
          <p:nvPr/>
        </p:nvSpPr>
        <p:spPr>
          <a:xfrm>
            <a:off x="459980" y="5632042"/>
            <a:ext cx="1933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(rolling object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of radius 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4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95AFD7-C674-4F33-8763-62A348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121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18B0-664E-44C9-AA5F-DAC47AA7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6" y="1577103"/>
            <a:ext cx="2948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679D41B-1C27-419E-BEEA-8364E60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5" y="3146622"/>
            <a:ext cx="2459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B7B7C42-76E6-4D81-8440-C5414A02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519" y="3771210"/>
            <a:ext cx="347192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B19C2D3-89F6-4717-9192-9170E2E7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46763"/>
            <a:ext cx="21794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AEA9361-B902-4D46-A3BF-06D4880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0527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6E56B3D-B2AA-4C46-8C80-C54E9300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82" y="3778003"/>
            <a:ext cx="25002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77303F4-1604-403B-B5F5-6816175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72" y="5700840"/>
            <a:ext cx="13676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38F389-6980-4B52-9871-2F2DD9FD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079" y="464097"/>
            <a:ext cx="22293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372DC35-EC4F-42BE-A4C3-71CB5AF9D1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579518"/>
              </p:ext>
            </p:extLst>
          </p:nvPr>
        </p:nvGraphicFramePr>
        <p:xfrm>
          <a:off x="3121269" y="470814"/>
          <a:ext cx="5949462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2019300" imgH="495300" progId="Equation.DSMT4">
                  <p:embed/>
                </p:oleObj>
              </mc:Choice>
              <mc:Fallback>
                <p:oleObj name="Equation" r:id="rId3" imgW="20193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269" y="470814"/>
                        <a:ext cx="5949462" cy="1473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11FA232-113E-4264-A308-054C77CC7397}"/>
              </a:ext>
            </a:extLst>
          </p:cNvPr>
          <p:cNvSpPr txBox="1"/>
          <p:nvPr/>
        </p:nvSpPr>
        <p:spPr>
          <a:xfrm>
            <a:off x="1661130" y="2229295"/>
            <a:ext cx="8869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Now let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0 so we’re on a horizontal surface.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6D8A2-6448-476F-8A30-173E830BADA5}"/>
              </a:ext>
            </a:extLst>
          </p:cNvPr>
          <p:cNvSpPr txBox="1"/>
          <p:nvPr/>
        </p:nvSpPr>
        <p:spPr>
          <a:xfrm>
            <a:off x="455673" y="3142914"/>
            <a:ext cx="11280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Then 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0 ! Does that mean it </a:t>
            </a:r>
            <a:r>
              <a:rPr lang="en-US" sz="3600" u="sng">
                <a:latin typeface="Times New Roman" panose="02020603050405020304" pitchFamily="18" charset="0"/>
                <a:cs typeface="Times New Roman" panose="02020603050405020304" pitchFamily="18" charset="0"/>
              </a:rPr>
              <a:t>cannot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roll without slipping?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8F4860-8E06-4000-885A-477B54F94EAE}"/>
              </a:ext>
            </a:extLst>
          </p:cNvPr>
          <p:cNvSpPr txBox="1"/>
          <p:nvPr/>
        </p:nvSpPr>
        <p:spPr>
          <a:xfrm>
            <a:off x="1224329" y="4192459"/>
            <a:ext cx="100367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u="sng"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No, but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0 and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0 so it must be rolling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at constant translational speed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u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and angular speed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endParaRPr lang="en-US" sz="3600">
              <a:latin typeface="Symbol" panose="05050102010706020507" pitchFamily="18" charset="2"/>
              <a:cs typeface="Times New Roman" panose="02020603050405020304" pitchFamily="18" charset="0"/>
            </a:endParaRP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u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3110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B95AFD7-C674-4F33-8763-62A348FE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25121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F18B0-664E-44C9-AA5F-DAC47AA7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6" y="1577103"/>
            <a:ext cx="294851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679D41B-1C27-419E-BEEA-8364E608E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385" y="3146622"/>
            <a:ext cx="245956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9B7B7C42-76E6-4D81-8440-C5414A027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519" y="3771210"/>
            <a:ext cx="347192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4B19C2D3-89F6-4717-9192-9170E2E7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46763"/>
            <a:ext cx="217942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9AEA9361-B902-4D46-A3BF-06D48800B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05279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6E56B3D-B2AA-4C46-8C80-C54E93008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482" y="3778003"/>
            <a:ext cx="250022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877303F4-1604-403B-B5F5-68161758C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872" y="5700840"/>
            <a:ext cx="13676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38F389-6980-4B52-9871-2F2DD9FD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079" y="464097"/>
            <a:ext cx="22293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1FA232-113E-4264-A308-054C77CC7397}"/>
              </a:ext>
            </a:extLst>
          </p:cNvPr>
          <p:cNvSpPr txBox="1"/>
          <p:nvPr/>
        </p:nvSpPr>
        <p:spPr>
          <a:xfrm>
            <a:off x="596483" y="593764"/>
            <a:ext cx="1100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But what if we </a:t>
            </a:r>
            <a:r>
              <a:rPr lang="en-US" sz="3600" u="sng">
                <a:latin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to speed up or slow down the rolling?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36D8A2-6448-476F-8A30-173E830BADA5}"/>
              </a:ext>
            </a:extLst>
          </p:cNvPr>
          <p:cNvSpPr txBox="1"/>
          <p:nvPr/>
        </p:nvSpPr>
        <p:spPr>
          <a:xfrm>
            <a:off x="668776" y="1614827"/>
            <a:ext cx="108544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Good question! As an example of a single-wheeled object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that can increase in speed, consider a unicycle.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05A923-9579-4EC8-A54C-0B9DAC231C10}"/>
              </a:ext>
            </a:extLst>
          </p:cNvPr>
          <p:cNvSpPr txBox="1"/>
          <p:nvPr/>
        </p:nvSpPr>
        <p:spPr>
          <a:xfrm>
            <a:off x="1297251" y="3057668"/>
            <a:ext cx="9597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There must now be a forward static frictional force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the forward translational acceleration.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CECA3-F85B-4A01-B6F9-8B5597F9582A}"/>
              </a:ext>
            </a:extLst>
          </p:cNvPr>
          <p:cNvSpPr txBox="1"/>
          <p:nvPr/>
        </p:nvSpPr>
        <p:spPr>
          <a:xfrm>
            <a:off x="256258" y="4463566"/>
            <a:ext cx="11679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But the frictional torque then tries to angularly decelerate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wheel. Thus the driving torque </a:t>
            </a:r>
            <a:r>
              <a:rPr lang="en-US" sz="3600" i="1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applied by the rider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must be opposite in direction and larger in magnitude than it.  </a:t>
            </a:r>
          </a:p>
        </p:txBody>
      </p:sp>
    </p:spTree>
    <p:extLst>
      <p:ext uri="{BB962C8B-B14F-4D97-AF65-F5344CB8AC3E}">
        <p14:creationId xmlns:p14="http://schemas.microsoft.com/office/powerpoint/2010/main" val="222402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64A1E-5ACC-47CD-A362-EFA5EEF47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32"/>
          <a:stretch/>
        </p:blipFill>
        <p:spPr>
          <a:xfrm>
            <a:off x="377792" y="1055168"/>
            <a:ext cx="8991600" cy="5441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FCA710-CF1E-4D63-B04E-E296E925C30A}"/>
              </a:ext>
            </a:extLst>
          </p:cNvPr>
          <p:cNvSpPr txBox="1"/>
          <p:nvPr/>
        </p:nvSpPr>
        <p:spPr>
          <a:xfrm>
            <a:off x="520548" y="408837"/>
            <a:ext cx="2505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partial FBD: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251A4-C240-4944-AF7F-A5ED44DD5323}"/>
              </a:ext>
            </a:extLst>
          </p:cNvPr>
          <p:cNvSpPr txBox="1"/>
          <p:nvPr/>
        </p:nvSpPr>
        <p:spPr>
          <a:xfrm>
            <a:off x="6317736" y="408837"/>
            <a:ext cx="55964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We’re missing the rider!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Model him as a point mass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at radial distance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30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35EE1D-58A0-4676-989C-75BE5F268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32" y="644893"/>
            <a:ext cx="3094457" cy="58858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652BAA-DC62-4309-9809-686917A7EFA6}"/>
              </a:ext>
            </a:extLst>
          </p:cNvPr>
          <p:cNvCxnSpPr/>
          <p:nvPr/>
        </p:nvCxnSpPr>
        <p:spPr>
          <a:xfrm flipH="1" flipV="1">
            <a:off x="6362299" y="952901"/>
            <a:ext cx="1732547" cy="577516"/>
          </a:xfrm>
          <a:prstGeom prst="straightConnector1">
            <a:avLst/>
          </a:prstGeom>
          <a:ln w="127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4F1489-0342-4C81-B006-9C262F02D31B}"/>
              </a:ext>
            </a:extLst>
          </p:cNvPr>
          <p:cNvCxnSpPr>
            <a:cxnSpLocks/>
          </p:cNvCxnSpPr>
          <p:nvPr/>
        </p:nvCxnSpPr>
        <p:spPr>
          <a:xfrm flipV="1">
            <a:off x="3883069" y="2404998"/>
            <a:ext cx="1402915" cy="789139"/>
          </a:xfrm>
          <a:prstGeom prst="straightConnector1">
            <a:avLst/>
          </a:prstGeom>
          <a:ln w="1270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6686C12-7382-4CE0-943F-3FA1CF6F64AF}"/>
              </a:ext>
            </a:extLst>
          </p:cNvPr>
          <p:cNvSpPr txBox="1"/>
          <p:nvPr/>
        </p:nvSpPr>
        <p:spPr>
          <a:xfrm>
            <a:off x="7177802" y="1530417"/>
            <a:ext cx="3874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 the seat, support rod,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rider.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78536F-79F4-4A9B-AFDF-A1B6FE92519F}"/>
              </a:ext>
            </a:extLst>
          </p:cNvPr>
          <p:cNvSpPr txBox="1"/>
          <p:nvPr/>
        </p:nvSpPr>
        <p:spPr>
          <a:xfrm>
            <a:off x="953677" y="3194137"/>
            <a:ext cx="3876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 running Phyphox</a:t>
            </a:r>
          </a:p>
          <a:p>
            <a:pPr algn="ctr"/>
            <a:r>
              <a:rPr 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measure acceleration.</a:t>
            </a:r>
          </a:p>
        </p:txBody>
      </p:sp>
    </p:spTree>
    <p:extLst>
      <p:ext uri="{BB962C8B-B14F-4D97-AF65-F5344CB8AC3E}">
        <p14:creationId xmlns:p14="http://schemas.microsoft.com/office/powerpoint/2010/main" val="17057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179</TotalTime>
  <Words>597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Garamond</vt:lpstr>
      <vt:lpstr>Symbol</vt:lpstr>
      <vt:lpstr>Times New Roman</vt:lpstr>
      <vt:lpstr>Savon</vt:lpstr>
      <vt:lpstr>Equation</vt:lpstr>
      <vt:lpstr>Physics of an accelerating unicycle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an accelerating unicycle</dc:title>
  <dc:creator>Mungan, Carl CIV USNA Annapolis</dc:creator>
  <cp:lastModifiedBy>Mungan, Carl CIV USNA Annapolis</cp:lastModifiedBy>
  <cp:revision>26</cp:revision>
  <dcterms:created xsi:type="dcterms:W3CDTF">2024-03-13T13:12:42Z</dcterms:created>
  <dcterms:modified xsi:type="dcterms:W3CDTF">2024-03-13T17:10:52Z</dcterms:modified>
</cp:coreProperties>
</file>