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45_F822513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318" r:id="rId4"/>
    <p:sldMasterId id="2147484331" r:id="rId5"/>
  </p:sldMasterIdLst>
  <p:notesMasterIdLst>
    <p:notesMasterId r:id="rId17"/>
  </p:notesMasterIdLst>
  <p:handoutMasterIdLst>
    <p:handoutMasterId r:id="rId18"/>
  </p:handoutMasterIdLst>
  <p:sldIdLst>
    <p:sldId id="256" r:id="rId6"/>
    <p:sldId id="325" r:id="rId7"/>
    <p:sldId id="301" r:id="rId8"/>
    <p:sldId id="352" r:id="rId9"/>
    <p:sldId id="356" r:id="rId10"/>
    <p:sldId id="343" r:id="rId11"/>
    <p:sldId id="355" r:id="rId12"/>
    <p:sldId id="345" r:id="rId13"/>
    <p:sldId id="346" r:id="rId14"/>
    <p:sldId id="354" r:id="rId15"/>
    <p:sldId id="316" r:id="rId16"/>
  </p:sldIdLst>
  <p:sldSz cx="12192000" cy="6858000"/>
  <p:notesSz cx="6858000" cy="9144000"/>
  <p:embeddedFontLst>
    <p:embeddedFont>
      <p:font typeface="Times" panose="020206030504050203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e5g7J3VDVwqFRZ/70iPJGeIGIm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836F3D-CC47-73A4-2020-029B48B504B2}" name="Nishchal Thapa Magar" initials="NM" userId="S::nthapama@gmu.edu::9ce148ed-6205-40f7-8691-d5208e799091" providerId="AD"/>
  <p188:author id="{BC3D0BBD-B39D-F7B1-32F6-7439DFA3E8E0}" name="Jill K Nelson" initials="JN" userId="S::jnelson@GMU.EDU::678cd564-0038-4f8c-937f-99b8382faa45" providerId="AD"/>
  <p188:author id="{A32208D1-7D52-946A-CFD5-672F5CE99716}" name="Jessica L Rosenberg" initials="JR" userId="S::jrosenb4@gmu.edu::7820054a-d607-437d-b37d-1fc646269f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1382B-5140-9FDB-4236-178E714F0F86}" v="3" dt="2024-03-15T15:13:32.162"/>
    <p1510:client id="{5AC98C6D-C5A4-2263-62AD-5D63243D2709}" v="58" dt="2024-03-15T19:03:44.421"/>
    <p1510:client id="{7D8146B1-F762-AB87-C927-D26FB0B796B2}" v="5" dt="2024-03-15T19:05:38.355"/>
    <p1510:client id="{89F83322-D176-0F29-95D2-EC992A149B51}" v="15" dt="2024-03-15T17:06:27.693"/>
    <p1510:client id="{97B40B78-3D65-125F-FECC-1CC47E11EACE}" v="2" dt="2024-03-14T06:19:22.291"/>
    <p1510:client id="{AB47A9AA-75F1-EA1F-2462-199BB34FA381}" v="616" dt="2024-03-15T20:46:24.071"/>
    <p1510:client id="{BFCFA588-4603-FFDC-3090-D1F03AC653F1}" v="9" dt="2024-03-14T01:12:14.522"/>
  </p1510:revLst>
</p1510:revInfo>
</file>

<file path=ppt/tableStyles.xml><?xml version="1.0" encoding="utf-8"?>
<a:tblStyleLst xmlns:a="http://schemas.openxmlformats.org/drawingml/2006/main" def="{ABE2D326-29CF-4BAA-827A-7C7C392E84D9}">
  <a:tblStyle styleId="{ABE2D326-29CF-4BAA-827A-7C7C392E84D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35" Type="http://customschemas.google.com/relationships/presentationmetadata" Target="metadata"/></Relationships>
</file>

<file path=ppt/comments/modernComment_145_F82251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EF176C-241D-4CC7-B577-EE4D0F70CAFB}" authorId="{A32208D1-7D52-946A-CFD5-672F5CE99716}" created="2024-03-08T23:01:49.1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62998576" sldId="325"/>
      <ac:picMk id="34" creationId="{D14AB368-6E3C-C8B6-A608-E620C3FDD888}"/>
    </ac:deMkLst>
    <p188:replyLst>
      <p188:reply id="{0D307BE6-D140-4A05-8945-E82B0A56CC2D}" authorId="{AE836F3D-CC47-73A4-2020-029B48B504B2}" created="2024-03-11T15:38:27.385">
        <p188:txBody>
          <a:bodyPr/>
          <a:lstStyle/>
          <a:p>
            <a:r>
              <a:rPr lang="en-US"/>
              <a:t>[@Jessica L Rosenberg] Yes, I have set it to a white background on my local Mac, but for some reason, I am unable to  do it online. Once everything is ready, I will download and re-upload it.</a:t>
            </a:r>
          </a:p>
        </p188:txBody>
      </p188:reply>
    </p188:replyLst>
    <p188:txBody>
      <a:bodyPr/>
      <a:lstStyle/>
      <a:p>
        <a:r>
          <a:rPr lang="en-US"/>
          <a:t>Please put this in with a white background. It looks pretty but is unreadable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138FB-D779-1D5A-5970-30D6313B1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518B-2850-F648-0E74-88FA11AC17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DB0A8-52D2-0542-8A55-CFA8CFF5B5AB}" type="datetimeFigureOut">
              <a:rPr lang="en-US" smtClean="0"/>
              <a:t>3/15/24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20317-B8D5-A401-433B-25578D4401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3DDAB-CD9F-A252-FAB8-6DE11AE543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B28C5-AE4E-7243-9875-12C5EE1F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0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EC2-6810-4547-9F41-6395658D56F3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19383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BBC8-7DDE-1846-AE01-3DE6F57AD44C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44557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E69-8215-7342-BDE0-F7A5C720B480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54153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8DBE-A1C0-CE4A-9A4C-79C746B09A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291644"/>
            <a:ext cx="5574476" cy="1685425"/>
          </a:xfrm>
        </p:spPr>
        <p:txBody>
          <a:bodyPr anchor="b">
            <a:normAutofit/>
          </a:bodyPr>
          <a:lstStyle>
            <a:lvl1pPr algn="l">
              <a:defRPr sz="5000" b="1" i="0">
                <a:latin typeface="+mj-lt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77352-A975-B349-B4FD-F88E8C33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77070"/>
            <a:ext cx="5574476" cy="766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00909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067C9-7ECE-6141-A8CC-FEEB41DECD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474" y="5522029"/>
            <a:ext cx="4885705" cy="9025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8A1A6E4-725E-FD4C-988F-EF15DB566C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4959" y="0"/>
            <a:ext cx="5217042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034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DA25-5708-D6E0-022A-A7A5E6A6F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E1E03-555F-9FDC-D7FA-C41741FD2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4A587-CCF6-C49F-0C6F-68353F80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EC2-6810-4547-9F41-6395658D56F3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65B1F-1F33-8399-45A1-601E3FDA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52F89-0BFA-8CE0-71B1-6AA35B64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524497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E20-4587-F316-B4E8-9748456E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E32A-A818-6148-E279-1C28B8830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B04C-C3B3-2DC8-14AF-C039B14E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A109-50EF-1641-A9AE-E92FD944FED6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FBB1-8ECA-9E59-B614-4BDF09BD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2C73-5E65-ACED-6DFA-1A0D792D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090102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A113-CCCC-63DB-4695-60F2A80B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0EBE2-90DF-6D43-BDE9-A9A43163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D2073-4CC0-EB23-B72E-408A9C97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156B-7627-5240-A974-CAD4BB4C59DC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9A3D-4DB2-93AF-1AC3-6DBEA507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147D-700B-2726-7B13-3DE20B2E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1339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3795-C725-4710-DF58-40FC10D3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48FF-6CFF-8D12-4DF9-6B46DA118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56C97-C264-63F0-6253-66015B608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C2E0B-B738-D210-A5D2-1C78B7A3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733E-EEDB-724B-BBE4-10A91B4CA539}" type="datetime1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83BAE-7DE7-A6B5-80D1-49D91674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33991-AFE7-73AA-7F95-9B266B9D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312534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D527-58D5-D732-3FBC-F5C5626A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8F0EE-92E5-247B-95FA-5889F7E96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28293-99D5-B790-31CF-5FB0FAD8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38D97-56FD-74BE-CC6D-4ED814E09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B3A63-D3BA-081F-95FD-372364F93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074FD-96DF-8BFF-703F-B9131D50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3/15/24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844F7-3EE5-3244-487D-2CA2A485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C378C-D409-F0AC-F7FF-CA1291E0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16967340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BAB8-39E3-09F0-A162-267F2E1C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58989-3E68-2C38-3163-6C777B5B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243-3894-5B42-8A10-4DFD839E04CF}" type="datetime1">
              <a:rPr lang="en-US" smtClean="0"/>
              <a:t>3/15/24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C12FD-6A3A-9990-DE89-A2B038C1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D972C-1808-58C6-FE2B-0F87510F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4974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7F267-600B-F1FE-19FC-E249302F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2D11-08B9-374F-B06E-9FE2D6E52D35}" type="datetime1">
              <a:rPr lang="en-US" smtClean="0"/>
              <a:t>3/15/24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F3587-2F8E-5BED-0F1A-C4EC2BCD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F911-C0C2-D151-FAA0-64CA2830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318816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A109-50EF-1641-A9AE-E92FD944FED6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31270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9CAE-2595-F2C3-0461-92F7B62A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BEA4-14F3-1082-4425-1FCC4711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5E846-CBDD-B8E6-A3D4-7AF254C96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0234D-3293-57DA-31CD-AA183B93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829-A19B-0341-9D28-675A85854571}" type="datetime1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7DCC7-D15C-878D-26A1-C141F45C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3D59C-11F7-CED0-0E07-95573CF3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71133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A31F-7D42-D571-D778-2A9F55C6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129DA-4541-160D-CC14-CFBCA01FA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DBAE5-5196-87B4-18C6-AF1F10F15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6FF62-375D-E94A-F923-6B6A44F9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38456-6CE0-34A0-DE07-946EFD6B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98243-F32E-4B38-8CB1-1CBE2E31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2135809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8A9C-5987-7F13-0568-64D2ADF3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79649-1071-B0DF-7C1C-F1791D8E4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78F53-01A1-B443-B8BB-14B34031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BBC8-7DDE-1846-AE01-3DE6F57AD44C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81BD-E625-50E4-CD6B-2AFFE53D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2515-A9FA-615A-6EC7-A982F50A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80099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573220-9B78-FF24-41B9-32DB72ED0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B9F32-408A-A445-93EF-B1345B5C2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8DAF-C675-E6C8-2E90-0FBFF6F3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E69-8215-7342-BDE0-F7A5C720B480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A5DD-C6B7-CA9E-3575-C4B038BF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A009-6193-6AB7-AAA0-C7322DE4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413842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156B-7627-5240-A974-CAD4BB4C59DC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410563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733E-EEDB-724B-BBE4-10A91B4CA539}" type="datetime1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56069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3/15/24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35120210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243-3894-5B42-8A10-4DFD839E04CF}" type="datetime1">
              <a:rPr lang="en-US" smtClean="0"/>
              <a:t>3/15/24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8062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2D11-08B9-374F-B06E-9FE2D6E52D35}" type="datetime1">
              <a:rPr lang="en-US" smtClean="0"/>
              <a:t>3/15/24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9342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829-A19B-0341-9D28-675A85854571}" type="datetime1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96104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0893557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CDF0E07-0078-8847-9376-F5F75645F895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978511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99C93-B8CB-03C4-F5D5-64F5A57E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9A64B-999C-0EEA-A8A7-F54A2F3C5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18A5-4B90-1F7A-5C76-1E542A9E8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F0E07-0078-8847-9376-F5F75645F895}" type="datetime1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8C3A-2894-310A-7DD3-3A8F436CB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5A049-12E6-2963-C003-0ED80E3F4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0745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4gBld5GFhk" TargetMode="External"/><Relationship Id="rId2" Type="http://schemas.openxmlformats.org/officeDocument/2006/relationships/hyperlink" Target="https://gstem.research.gm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45_F82251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9609">
              <a:srgbClr val="234B64"/>
            </a:gs>
            <a:gs pos="99218">
              <a:srgbClr val="234B64"/>
            </a:gs>
            <a:gs pos="98437">
              <a:srgbClr val="234B64"/>
            </a:gs>
            <a:gs pos="96875">
              <a:srgbClr val="244C65"/>
            </a:gs>
            <a:gs pos="93750">
              <a:srgbClr val="254D66"/>
            </a:gs>
            <a:gs pos="87500">
              <a:srgbClr val="285069"/>
            </a:gs>
            <a:gs pos="79000">
              <a:srgbClr val="2E556F"/>
            </a:gs>
            <a:gs pos="84000">
              <a:srgbClr val="395F7A">
                <a:lumMod val="0"/>
              </a:srgbClr>
            </a:gs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482226" y="716191"/>
            <a:ext cx="10955558" cy="1925899"/>
          </a:xfrm>
        </p:spPr>
        <p:txBody>
          <a:bodyPr spcFirstLastPara="1" lIns="91425" tIns="45700" rIns="91425" bIns="45700" anchor="b" anchorCtr="0">
            <a:noAutofit/>
          </a:bodyPr>
          <a:lstStyle/>
          <a:p>
            <a:pPr algn="ctr"/>
            <a:r>
              <a:rPr lang="en-US" sz="3200">
                <a:latin typeface="Times New Roman"/>
                <a:cs typeface="Times New Roman"/>
              </a:rPr>
              <a:t>Enhancing STEM Graduate Student Teaching: Cultivating Teaching Skills and Identity Among Graduate Students</a:t>
            </a:r>
            <a:br>
              <a:rPr lang="en-US" sz="32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Subtitle 2">
            <a:extLst>
              <a:ext uri="{FF2B5EF4-FFF2-40B4-BE49-F238E27FC236}">
                <a16:creationId xmlns:a16="http://schemas.microsoft.com/office/drawing/2014/main" id="{186F81DC-B105-8A00-507C-FC983BAE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175" y="2555801"/>
            <a:ext cx="10420474" cy="572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Times New Roman"/>
                <a:cs typeface="Times New Roman"/>
              </a:rPr>
              <a:t>Nishchal Thapa Magar, Jessica L. Rosenberg, Jill K. Nelson,</a:t>
            </a:r>
            <a:r>
              <a:rPr lang="en-US" sz="1800" b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b="0" i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Marco Brizzolara</a:t>
            </a:r>
            <a:endParaRPr lang="en-US"/>
          </a:p>
        </p:txBody>
      </p:sp>
      <p:pic>
        <p:nvPicPr>
          <p:cNvPr id="4" name="Google Shape;261;p14">
            <a:extLst>
              <a:ext uri="{FF2B5EF4-FFF2-40B4-BE49-F238E27FC236}">
                <a16:creationId xmlns:a16="http://schemas.microsoft.com/office/drawing/2014/main" id="{AC063F9F-C120-948E-5D24-827E833907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06244"/>
            <a:ext cx="1692092" cy="161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76F3C-C605-2F03-2934-09D14E42E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802" y="4906244"/>
            <a:ext cx="2523812" cy="1613472"/>
          </a:xfrm>
          <a:prstGeom prst="rect">
            <a:avLst/>
          </a:prstGeom>
        </p:spPr>
      </p:pic>
      <p:pic>
        <p:nvPicPr>
          <p:cNvPr id="6" name="Picture 5" descr="A close up of text&#10;&#10;Description automatically generated">
            <a:extLst>
              <a:ext uri="{FF2B5EF4-FFF2-40B4-BE49-F238E27FC236}">
                <a16:creationId xmlns:a16="http://schemas.microsoft.com/office/drawing/2014/main" id="{0F748D55-BEC4-ECFD-2653-FAC957AE9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507" y="5248490"/>
            <a:ext cx="7668880" cy="1271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0B06BD-9D78-670D-0A7B-487A75A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260" y="571039"/>
            <a:ext cx="5715355" cy="69111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/>
                <a:cs typeface="Times New Roman"/>
              </a:rPr>
              <a:t>Conclusions and Next Steps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36E1AB-0586-B6FF-2CEB-C50EAE23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65" y="1714180"/>
            <a:ext cx="11724357" cy="440592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fontAlgn="base"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dirty="0">
                <a:latin typeface="Times New Roman"/>
                <a:ea typeface="Times New Roman" panose="02020603050405020304" pitchFamily="18" charset="0"/>
                <a:cs typeface="Times New Roman"/>
              </a:rPr>
              <a:t>GTAs learned</a:t>
            </a:r>
            <a:r>
              <a:rPr lang="en-US" sz="3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new teaching strategies </a:t>
            </a:r>
            <a:r>
              <a:rPr lang="en-US" sz="3000" dirty="0">
                <a:latin typeface="Times New Roman"/>
                <a:ea typeface="Times New Roman" panose="02020603050405020304" pitchFamily="18" charset="0"/>
                <a:cs typeface="Times New Roman"/>
              </a:rPr>
              <a:t>from professional development</a:t>
            </a:r>
            <a:endParaRPr lang="en-US"/>
          </a:p>
          <a:p>
            <a:pPr algn="just" fontAlgn="base">
              <a:spcBef>
                <a:spcPts val="0"/>
              </a:spcBef>
              <a:buFont typeface="Wingdings" pitchFamily="2" charset="2"/>
              <a:buChar char="Ø"/>
            </a:pPr>
            <a:endParaRPr lang="en-US" sz="3000" dirty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dirty="0">
                <a:latin typeface="Times New Roman"/>
                <a:ea typeface="Times New Roman" panose="02020603050405020304" pitchFamily="18" charset="0"/>
                <a:cs typeface="Times New Roman"/>
              </a:rPr>
              <a:t>GTAs incorporated</a:t>
            </a:r>
            <a:r>
              <a:rPr lang="en-US" sz="3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active learning techniques into their teaching practice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buFont typeface="Wingdings" pitchFamily="2" charset="2"/>
              <a:buChar char="Ø"/>
            </a:pP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dirty="0">
                <a:latin typeface="Times New Roman"/>
                <a:ea typeface="Times New Roman" panose="02020603050405020304" pitchFamily="18" charset="0"/>
                <a:cs typeface="Times New Roman"/>
              </a:rPr>
              <a:t>C</a:t>
            </a:r>
            <a:r>
              <a:rPr lang="en-US" sz="3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ontinue follow-up interviews with GTAs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algn="just" fontAlgn="base">
              <a:spcBef>
                <a:spcPts val="0"/>
              </a:spcBef>
              <a:buFont typeface="Wingdings" pitchFamily="2" charset="2"/>
              <a:buChar char="Ø"/>
            </a:pP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buFont typeface="Wingdings" pitchFamily="2" charset="2"/>
              <a:buChar char="Ø"/>
            </a:pPr>
            <a:r>
              <a:rPr lang="en-US" sz="3000" dirty="0">
                <a:latin typeface="Times New Roman"/>
                <a:ea typeface="Times New Roman" panose="02020603050405020304" pitchFamily="18" charset="0"/>
                <a:cs typeface="Times New Roman"/>
              </a:rPr>
              <a:t>Understand international GTAs challenges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 algn="just">
              <a:spcBef>
                <a:spcPts val="0"/>
              </a:spcBef>
              <a:buFont typeface="Courier New" pitchFamily="2" charset="2"/>
              <a:buChar char="o"/>
            </a:pPr>
            <a:r>
              <a:rPr lang="en-US" sz="3000" dirty="0">
                <a:latin typeface="Times New Roman"/>
                <a:ea typeface="Times New Roman" panose="02020603050405020304" pitchFamily="18" charset="0"/>
                <a:cs typeface="Times New Roman"/>
              </a:rPr>
              <a:t> Bridge the classroom culture gap for effective GTA PD</a:t>
            </a:r>
            <a:endParaRPr lang="en-US" sz="3000" dirty="0"/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1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C5A3-C41D-0DDC-640F-F4ACF27A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C8BDC-ABA7-7249-1641-A7150187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83" y="2051256"/>
            <a:ext cx="9601200" cy="3581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Gateway2STEM website: </a:t>
            </a:r>
          </a:p>
          <a:p>
            <a:pPr marL="530225" lvl="1" indent="0">
              <a:buNone/>
            </a:pPr>
            <a:r>
              <a:rPr lang="en-US" sz="3200" dirty="0">
                <a:hlinkClick r:id="rId2"/>
              </a:rPr>
              <a:t>https://gstem.research.gmu.edu</a:t>
            </a:r>
            <a:endParaRPr lang="en-US" sz="3200" dirty="0"/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Video about the Gateway2STEM project:</a:t>
            </a:r>
          </a:p>
          <a:p>
            <a:pPr marL="515620" indent="0">
              <a:buNone/>
            </a:pPr>
            <a:r>
              <a:rPr lang="en-US" sz="3200" i="1" dirty="0">
                <a:hlinkClick r:id="rId3"/>
              </a:rPr>
              <a:t>https://www.youtube.com/watch?v=n4gBld5GFhk</a:t>
            </a:r>
            <a:endParaRPr lang="en-US" sz="3200" i="1" dirty="0"/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4FF270DF-EC9C-1723-65DA-9D636A929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510" y="1080736"/>
            <a:ext cx="1941039" cy="1941039"/>
          </a:xfrm>
          <a:prstGeom prst="rect">
            <a:avLst/>
          </a:prstGeom>
        </p:spPr>
      </p:pic>
      <p:pic>
        <p:nvPicPr>
          <p:cNvPr id="8" name="Picture 7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F8720786-E920-6821-964A-DE1780442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333" y="4223244"/>
            <a:ext cx="1941039" cy="19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1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14AB368-6E3C-C8B6-A608-E620C3FD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9" y="1743739"/>
            <a:ext cx="6936750" cy="33705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173D8D-0F9C-30B2-C2DC-7039EEB20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691" y="2702478"/>
            <a:ext cx="3902149" cy="3932013"/>
          </a:xfrm>
          <a:prstGeom prst="rect">
            <a:avLst/>
          </a:prstGeom>
        </p:spPr>
      </p:pic>
      <p:sp>
        <p:nvSpPr>
          <p:cNvPr id="36" name="Title 3">
            <a:extLst>
              <a:ext uri="{FF2B5EF4-FFF2-40B4-BE49-F238E27FC236}">
                <a16:creationId xmlns:a16="http://schemas.microsoft.com/office/drawing/2014/main" id="{409852B6-8E91-8313-FA8A-847330CD66EA}"/>
              </a:ext>
            </a:extLst>
          </p:cNvPr>
          <p:cNvSpPr txBox="1">
            <a:spLocks/>
          </p:cNvSpPr>
          <p:nvPr/>
        </p:nvSpPr>
        <p:spPr>
          <a:xfrm>
            <a:off x="3681" y="254935"/>
            <a:ext cx="12019759" cy="513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tx1"/>
                </a:solidFill>
                <a:latin typeface="Times New Roman"/>
                <a:cs typeface="Times New Roman"/>
              </a:rPr>
              <a:t>The Gateway2STEM</a:t>
            </a:r>
            <a:br>
              <a:rPr lang="en-US" sz="360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3200">
                <a:solidFill>
                  <a:schemeClr val="tx1"/>
                </a:solidFill>
                <a:latin typeface="Times New Roman"/>
                <a:cs typeface="Times New Roman"/>
              </a:rPr>
              <a:t>Goal: Make large undergraduate courses more active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0BB4B18-5E37-E464-1D88-08F9E362AC43}"/>
              </a:ext>
            </a:extLst>
          </p:cNvPr>
          <p:cNvSpPr txBox="1">
            <a:spLocks/>
          </p:cNvSpPr>
          <p:nvPr/>
        </p:nvSpPr>
        <p:spPr>
          <a:xfrm>
            <a:off x="1414315" y="5457343"/>
            <a:ext cx="3374136" cy="593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2AF6C5-D0EF-ED8E-7AC3-9542B5B96942}"/>
              </a:ext>
            </a:extLst>
          </p:cNvPr>
          <p:cNvSpPr txBox="1">
            <a:spLocks/>
          </p:cNvSpPr>
          <p:nvPr/>
        </p:nvSpPr>
        <p:spPr>
          <a:xfrm>
            <a:off x="7680384" y="1536639"/>
            <a:ext cx="4082881" cy="1173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Implementation: 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</a:rPr>
              <a:t>Active learning across Math, Physics, and CS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11E23EDA-03E6-D11A-29ED-1EC71AFF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8001" y="6399560"/>
            <a:ext cx="280416" cy="530352"/>
          </a:xfrm>
        </p:spPr>
        <p:txBody>
          <a:bodyPr/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629985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934C-6A07-8A9F-2F68-71EFC0A0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" y="234683"/>
            <a:ext cx="12165981" cy="731042"/>
          </a:xfrm>
        </p:spPr>
        <p:txBody>
          <a:bodyPr>
            <a:noAutofit/>
          </a:bodyPr>
          <a:lstStyle/>
          <a:p>
            <a:pPr algn="ctr"/>
            <a:r>
              <a:rPr lang="en-US" sz="3600">
                <a:latin typeface="Times New Roman"/>
                <a:cs typeface="Times New Roman"/>
              </a:rPr>
              <a:t>Why GTAs are Important Focus to Project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7BEA7-AA08-A308-1CF2-E88132C2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37" y="1218745"/>
            <a:ext cx="5048754" cy="509382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457200">
              <a:lnSpc>
                <a:spcPct val="120000"/>
              </a:lnSpc>
              <a:spcAft>
                <a:spcPts val="100"/>
              </a:spcAft>
              <a:buFont typeface="Wingdings,Sans-Serif" pitchFamily="2" charset="2"/>
              <a:buChar char="Ø"/>
            </a:pPr>
            <a:r>
              <a:rPr lang="en-US">
                <a:latin typeface="Times New Roman"/>
                <a:cs typeface="Times New Roman"/>
              </a:rPr>
              <a:t> Play important role in large enrollment introductory courses</a:t>
            </a:r>
            <a:endParaRPr lang="en-US"/>
          </a:p>
          <a:p>
            <a:pPr indent="-457200">
              <a:lnSpc>
                <a:spcPct val="120000"/>
              </a:lnSpc>
              <a:spcAft>
                <a:spcPts val="100"/>
              </a:spcAft>
              <a:buFont typeface="Wingdings,Sans-Serif" pitchFamily="2" charset="2"/>
              <a:buChar char="Ø"/>
            </a:pPr>
            <a:r>
              <a:rPr lang="en-US">
                <a:latin typeface="Times New Roman"/>
                <a:cs typeface="Times New Roman"/>
              </a:rPr>
              <a:t> Engage with and instruct many undergraduates</a:t>
            </a:r>
          </a:p>
          <a:p>
            <a:pPr indent="-457200">
              <a:lnSpc>
                <a:spcPct val="120000"/>
              </a:lnSpc>
              <a:spcAft>
                <a:spcPts val="100"/>
              </a:spcAft>
              <a:buFont typeface="Wingdings,Sans-Serif" pitchFamily="2" charset="2"/>
              <a:buChar char="Ø"/>
            </a:pPr>
            <a:r>
              <a:rPr lang="en-US">
                <a:latin typeface="Times New Roman"/>
                <a:cs typeface="Times New Roman"/>
              </a:rPr>
              <a:t>Can help change teaching pedagogies and impact many students</a:t>
            </a:r>
          </a:p>
          <a:p>
            <a:pPr indent="-457200">
              <a:lnSpc>
                <a:spcPct val="120000"/>
              </a:lnSpc>
              <a:spcAft>
                <a:spcPts val="100"/>
              </a:spcAft>
              <a:buFont typeface="Wingdings" pitchFamily="2" charset="2"/>
              <a:buChar char="Ø"/>
            </a:pPr>
            <a:r>
              <a:rPr lang="en-US">
                <a:latin typeface="Times New Roman"/>
                <a:cs typeface="Times New Roman"/>
              </a:rPr>
              <a:t>Are future faculty 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B54D2F10-8590-F033-CEB1-DCDD1DCE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40" y="1713531"/>
            <a:ext cx="6133429" cy="39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153C-6EA3-3645-08B9-DBE74370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159" y="258800"/>
            <a:ext cx="8135679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GTA Professional Development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04ACD-A8A7-E633-8106-26013B08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6" y="17130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latin typeface="Times New Roman"/>
                <a:cs typeface="Times New Roman"/>
              </a:rPr>
              <a:t>2 Day workshop for new GTAs before Fall semester</a:t>
            </a:r>
            <a:endParaRPr lang="en-US" dirty="0"/>
          </a:p>
          <a:p>
            <a:pPr>
              <a:buFont typeface="Wingdings" panose="020B0604020202020204" pitchFamily="34" charset="0"/>
              <a:buChar char="Ø"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latin typeface="Times New Roman"/>
                <a:cs typeface="Times New Roman"/>
              </a:rPr>
              <a:t>Physics seminar series with first year GTAs</a:t>
            </a:r>
          </a:p>
          <a:p>
            <a:pPr>
              <a:buFont typeface="Wingdings" panose="020B0604020202020204" pitchFamily="34" charset="0"/>
              <a:buChar char="Ø"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latin typeface="Times New Roman"/>
                <a:cs typeface="Times New Roman"/>
              </a:rPr>
              <a:t>Meetings of Math GTAs in calculus run by a lead GTA</a:t>
            </a:r>
          </a:p>
          <a:p>
            <a:pPr>
              <a:buFont typeface="Wingdings" panose="020B0604020202020204" pitchFamily="34" charset="0"/>
              <a:buChar char="Ø"/>
            </a:pPr>
            <a:endParaRPr lang="en-US" dirty="0"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latin typeface="Times New Roman"/>
                <a:cs typeface="Times New Roman"/>
              </a:rPr>
              <a:t>CS peer mentorship model – new GTAs work with returning GTA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5733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934C-6A07-8A9F-2F68-71EFC0A0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" y="421083"/>
            <a:ext cx="12186926" cy="435936"/>
          </a:xfrm>
        </p:spPr>
        <p:txBody>
          <a:bodyPr>
            <a:noAutofit/>
          </a:bodyPr>
          <a:lstStyle/>
          <a:p>
            <a:pPr algn="ctr"/>
            <a:r>
              <a:rPr lang="en-US" sz="3600">
                <a:latin typeface="Times New Roman"/>
                <a:cs typeface="Times New Roman"/>
              </a:rPr>
              <a:t>Major Workshop Topics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7BEA7-AA08-A308-1CF2-E88132C2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0" y="1123571"/>
            <a:ext cx="9526773" cy="54226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What is Active Learning  and how can you implement it?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Building classroom community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Planning for day one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Campus resources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/>
                <a:cs typeface="Times New Roman"/>
              </a:rPr>
              <a:t>Returning GTA discussion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graph with blue bars&#10;&#10;Description automatically generated">
            <a:extLst>
              <a:ext uri="{FF2B5EF4-FFF2-40B4-BE49-F238E27FC236}">
                <a16:creationId xmlns:a16="http://schemas.microsoft.com/office/drawing/2014/main" id="{8CC10E12-BD54-66AA-A120-A0B47329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56" y="2144552"/>
            <a:ext cx="5551969" cy="39985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8E8884-CBFA-5844-A3E3-96470091D8CD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02B7B-EECB-D1B6-8FB7-B47E8DF8BD39}"/>
              </a:ext>
            </a:extLst>
          </p:cNvPr>
          <p:cNvSpPr txBox="1"/>
          <p:nvPr/>
        </p:nvSpPr>
        <p:spPr>
          <a:xfrm>
            <a:off x="8261835" y="6284565"/>
            <a:ext cx="1929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Fall 2023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529DF7E-C98C-EB02-2BA1-C2E42F2085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9532" y="192225"/>
            <a:ext cx="236042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latin typeface="Times New Roman"/>
                <a:cs typeface="Times New Roman"/>
              </a:rPr>
              <a:t>Findings: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B6CF-15EA-CD9E-95DE-D27E963F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60" y="1165536"/>
            <a:ext cx="6259724" cy="51159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latin typeface="Times New Roman"/>
                <a:ea typeface="Times New Roman" panose="02020603050405020304" pitchFamily="18" charset="0"/>
                <a:cs typeface="Times New Roman"/>
              </a:rPr>
              <a:t>Preliminary</a:t>
            </a:r>
            <a:r>
              <a:rPr lang="en-US" sz="3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analysis examined </a:t>
            </a:r>
            <a:r>
              <a:rPr lang="en-US" sz="3200">
                <a:latin typeface="Times New Roman"/>
                <a:ea typeface="Times New Roman" panose="02020603050405020304" pitchFamily="18" charset="0"/>
                <a:cs typeface="Times New Roman"/>
              </a:rPr>
              <a:t>:</a:t>
            </a:r>
            <a:endParaRPr lang="en-US" sz="3200">
              <a:effectLst/>
              <a:latin typeface="Times New Roman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>
                <a:latin typeface="Times New Roman"/>
                <a:ea typeface="Times New Roman" panose="02020603050405020304" pitchFamily="18" charset="0"/>
                <a:cs typeface="Times New Roman"/>
              </a:rPr>
              <a:t>Use of active learning</a:t>
            </a:r>
            <a:r>
              <a:rPr lang="en-US" sz="3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in the classroom</a:t>
            </a:r>
          </a:p>
          <a:p>
            <a:pPr lvl="1">
              <a:buFont typeface="Wingdings" pitchFamily="2" charset="2"/>
              <a:buChar char="v"/>
            </a:pP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>
                <a:latin typeface="Times New Roman"/>
                <a:ea typeface="Times New Roman" panose="02020603050405020304" pitchFamily="18" charset="0"/>
                <a:cs typeface="Times New Roman"/>
              </a:rPr>
              <a:t> GTA's perception</a:t>
            </a:r>
            <a:r>
              <a:rPr lang="en-US" sz="32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of their role</a:t>
            </a:r>
          </a:p>
          <a:p>
            <a:pPr lvl="1">
              <a:buFont typeface="Wingdings" pitchFamily="2" charset="2"/>
              <a:buChar char="v"/>
            </a:pP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>
                <a:latin typeface="Times New Roman"/>
                <a:ea typeface="Times New Roman" panose="02020603050405020304" pitchFamily="18" charset="0"/>
                <a:cs typeface="Times New Roman"/>
              </a:rPr>
              <a:t>Experiences of international GTAs </a:t>
            </a:r>
            <a:endParaRPr lang="en-US" sz="3200">
              <a:latin typeface="Times New Roman" panose="02020603050405020304" pitchFamily="18" charset="0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54B55-17FB-9191-E480-0A227847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23835"/>
          <a:stretch>
            <a:fillRect/>
          </a:stretch>
        </p:blipFill>
        <p:spPr>
          <a:xfrm>
            <a:off x="6106796" y="1901565"/>
            <a:ext cx="5965349" cy="39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6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C8B5-960E-9D32-9F1A-D8E628F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66" y="202094"/>
            <a:ext cx="7773450" cy="863711"/>
          </a:xfrm>
        </p:spPr>
        <p:txBody>
          <a:bodyPr>
            <a:noAutofit/>
          </a:bodyPr>
          <a:lstStyle/>
          <a:p>
            <a:pPr algn="ctr"/>
            <a:r>
              <a:rPr lang="en-US" sz="3600">
                <a:latin typeface="Times New Roman"/>
                <a:cs typeface="Times New Roman"/>
              </a:rPr>
              <a:t>Use Active Learning in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E98F-9742-37CC-DFC9-9D94CDAB8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449" y="1353722"/>
            <a:ext cx="10702555" cy="3370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All interviewees</a:t>
            </a:r>
            <a:r>
              <a:rPr lang="en-US" dirty="0">
                <a:latin typeface="Times New Roman"/>
                <a:ea typeface="Times New Roman" panose="02020603050405020304" pitchFamily="18" charset="0"/>
                <a:cs typeface="Times New Roman"/>
              </a:rPr>
              <a:t> used</a:t>
            </a: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active learning in their classrooms</a:t>
            </a:r>
          </a:p>
          <a:p>
            <a:pPr lvl="1">
              <a:buFont typeface="Courier New" pitchFamily="2" charset="2"/>
              <a:buChar char="o"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Group work at tables and on whiteboards</a:t>
            </a:r>
          </a:p>
          <a:p>
            <a:pPr lvl="1">
              <a:buFont typeface="Courier New" pitchFamily="2" charset="2"/>
              <a:buChar char="o"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Practice problem solving and programming on their own</a:t>
            </a:r>
          </a:p>
          <a:p>
            <a:pPr lvl="1">
              <a:buFont typeface="Courier New" pitchFamily="2" charset="2"/>
              <a:buChar char="o"/>
            </a:pPr>
            <a:r>
              <a:rPr lang="en-US" sz="2800" dirty="0">
                <a:latin typeface="Times New Roman"/>
                <a:cs typeface="Times New Roman"/>
              </a:rPr>
              <a:t>Engaging them by asking questions 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Students benefitted from extra practice, interacted more with GTAs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62451A-AFFC-E8AA-7553-11BDDAF20CDD}"/>
              </a:ext>
            </a:extLst>
          </p:cNvPr>
          <p:cNvSpPr/>
          <p:nvPr/>
        </p:nvSpPr>
        <p:spPr>
          <a:xfrm>
            <a:off x="145143" y="5031619"/>
            <a:ext cx="11817045" cy="1354667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/>
                <a:cs typeface="Times New Roman"/>
              </a:rPr>
              <a:t>“I decided that a lot of hard work using the old-school method, checking 50-60 students at the top of the grading, is super hard. So, I implemented group work.”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8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C50A89-ED8D-712A-415B-1902B775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64" y="262171"/>
            <a:ext cx="8897680" cy="718621"/>
          </a:xfrm>
        </p:spPr>
        <p:txBody>
          <a:bodyPr>
            <a:no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GTAs Perception of their role in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281D-6EB2-EE67-D929-75D79277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09" y="1212161"/>
            <a:ext cx="9905999" cy="3701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latin typeface="Times New Roman"/>
                <a:ea typeface="Times New Roman" panose="02020603050405020304" pitchFamily="18" charset="0"/>
                <a:cs typeface="Times New Roman"/>
              </a:rPr>
              <a:t>Have </a:t>
            </a:r>
            <a:r>
              <a:rPr lang="en-US" sz="28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significant autonomy in their classes and have mix of responsibilities</a:t>
            </a:r>
            <a:r>
              <a:rPr lang="en-US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/>
          </a:p>
          <a:p>
            <a:pPr lvl="1">
              <a:buFont typeface="Courier New" pitchFamily="2" charset="2"/>
              <a:buChar char="o"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Grader</a:t>
            </a:r>
          </a:p>
          <a:p>
            <a:pPr lvl="1">
              <a:buFont typeface="Courier New" pitchFamily="2" charset="2"/>
              <a:buChar char="o"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Instructor</a:t>
            </a:r>
            <a:endParaRPr lang="en-US" sz="2800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lvl="1">
              <a:buFont typeface="Courier New" pitchFamily="2" charset="2"/>
              <a:buChar char="o"/>
            </a:pPr>
            <a:r>
              <a:rPr lang="en-US" sz="2800" dirty="0">
                <a:latin typeface="Times New Roman"/>
                <a:ea typeface="Times New Roman" panose="02020603050405020304" pitchFamily="18" charset="0"/>
                <a:cs typeface="Times New Roman"/>
              </a:rPr>
              <a:t>Curriculum designer</a:t>
            </a:r>
          </a:p>
          <a:p>
            <a:pPr lvl="1">
              <a:buFont typeface="Courier New" pitchFamily="2" charset="2"/>
              <a:buChar char="o"/>
            </a:pPr>
            <a:endParaRPr lang="en-US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latin typeface="Times New Roman"/>
                <a:ea typeface="Times New Roman" panose="02020603050405020304" pitchFamily="18" charset="0"/>
                <a:cs typeface="Times New Roman"/>
              </a:rPr>
              <a:t>Struggle</a:t>
            </a:r>
            <a:r>
              <a:rPr lang="en-US" sz="2800">
                <a:latin typeface="Times New Roman"/>
                <a:ea typeface="Times New Roman" panose="02020603050405020304" pitchFamily="18" charset="0"/>
                <a:cs typeface="Times New Roman"/>
              </a:rPr>
              <a:t> to find the balance between authority and connection with students in classroom</a:t>
            </a:r>
            <a:endParaRPr lang="en-US" sz="28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9BC18EE-DD27-6474-121E-47F61E14F293}"/>
              </a:ext>
            </a:extLst>
          </p:cNvPr>
          <p:cNvSpPr/>
          <p:nvPr/>
        </p:nvSpPr>
        <p:spPr>
          <a:xfrm>
            <a:off x="248984" y="5190072"/>
            <a:ext cx="11817045" cy="1354667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/>
                <a:cs typeface="Times New Roman"/>
              </a:rPr>
              <a:t>“</a:t>
            </a:r>
            <a:r>
              <a:rPr lang="en-US" sz="280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Arial"/>
              </a:rPr>
              <a:t>I </a:t>
            </a:r>
            <a:r>
              <a:rPr lang="en-US" sz="28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initially wanted to be friends with all the students, but within a few weeks, I realized that being too friendly could lead to unwanted</a:t>
            </a:r>
            <a:r>
              <a:rPr lang="en-US" sz="280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n-US" sz="28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questions and disruptions in the class</a:t>
            </a:r>
            <a:r>
              <a:rPr lang="en-US" sz="2800">
                <a:solidFill>
                  <a:schemeClr val="bg1"/>
                </a:solidFill>
                <a:latin typeface="Times New Roman"/>
                <a:cs typeface="Times New Roman"/>
              </a:rPr>
              <a:t>.”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5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161D7-E229-D58B-4578-BFF8FA1B0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53" y="1639292"/>
            <a:ext cx="10370289" cy="33003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/>
                <a:ea typeface="Times New Roman" panose="02020603050405020304" pitchFamily="18" charset="0"/>
                <a:cs typeface="Times New Roman"/>
              </a:rPr>
              <a:t>Different</a:t>
            </a: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educational structures </a:t>
            </a:r>
            <a:r>
              <a:rPr lang="en-US" dirty="0">
                <a:latin typeface="Times New Roman"/>
                <a:ea typeface="Times New Roman" panose="02020603050405020304" pitchFamily="18" charset="0"/>
                <a:cs typeface="Times New Roman"/>
              </a:rPr>
              <a:t>in home country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latin typeface="Times New Roman"/>
                <a:ea typeface="Times New Roman" panose="02020603050405020304" pitchFamily="18" charset="0"/>
                <a:cs typeface="Times New Roman"/>
              </a:rPr>
              <a:t>Different</a:t>
            </a:r>
            <a:r>
              <a:rPr lang="en-US" sz="28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relationship between students and teacher</a:t>
            </a:r>
            <a:endParaRPr lang="en-US"/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Teaching in a second language poses a language barrier that may result in miscommunication</a:t>
            </a:r>
          </a:p>
          <a:p>
            <a:pPr marL="0" indent="0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117EB-A79D-8EA3-A996-B36DFBFA468C}"/>
              </a:ext>
            </a:extLst>
          </p:cNvPr>
          <p:cNvSpPr txBox="1"/>
          <p:nvPr/>
        </p:nvSpPr>
        <p:spPr>
          <a:xfrm>
            <a:off x="267947" y="534502"/>
            <a:ext cx="115682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latin typeface="Times New Roman"/>
                <a:cs typeface="Times New Roman"/>
              </a:rPr>
              <a:t>Differences in experiences of International GTAs</a:t>
            </a: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46E19416-C3FB-F85D-55CE-EAFED6EF3FF6}"/>
              </a:ext>
            </a:extLst>
          </p:cNvPr>
          <p:cNvSpPr/>
          <p:nvPr/>
        </p:nvSpPr>
        <p:spPr>
          <a:xfrm>
            <a:off x="142827" y="5129490"/>
            <a:ext cx="11817045" cy="1354667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/>
                <a:cs typeface="Times New Roman"/>
              </a:rPr>
              <a:t>“</a:t>
            </a:r>
            <a:r>
              <a:rPr lang="en-US" sz="28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From a cultural perspective this might be the most challenging aspect for me. In my home country, students are afraid of their teachers. So, I think it’s somewhat different here.</a:t>
            </a:r>
            <a:r>
              <a:rPr lang="en-US" sz="280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800">
                <a:solidFill>
                  <a:schemeClr val="bg1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They are not afraid and keep asking questions</a:t>
            </a:r>
            <a:r>
              <a:rPr lang="en-US" sz="2800">
                <a:solidFill>
                  <a:schemeClr val="bg1"/>
                </a:solidFill>
                <a:latin typeface="Times New Roman"/>
                <a:cs typeface="Times New Roman"/>
              </a:rPr>
              <a:t>.”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CD2883B8796248A103371DE42C1090" ma:contentTypeVersion="17" ma:contentTypeDescription="Create a new document." ma:contentTypeScope="" ma:versionID="0487282b4f38e80bc042a919957c99ec">
  <xsd:schema xmlns:xsd="http://www.w3.org/2001/XMLSchema" xmlns:xs="http://www.w3.org/2001/XMLSchema" xmlns:p="http://schemas.microsoft.com/office/2006/metadata/properties" xmlns:ns2="999bb952-dab9-4244-93e5-7b2e5bcb7009" xmlns:ns3="f91088b4-9dd9-438a-83e8-21385938cee3" targetNamespace="http://schemas.microsoft.com/office/2006/metadata/properties" ma:root="true" ma:fieldsID="eabb4f45cb9abc55a8ba5c338cfef0b6" ns2:_="" ns3:_="">
    <xsd:import namespace="999bb952-dab9-4244-93e5-7b2e5bcb7009"/>
    <xsd:import namespace="f91088b4-9dd9-438a-83e8-21385938ce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bb952-dab9-4244-93e5-7b2e5bcb70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088b4-9dd9-438a-83e8-21385938cee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7c734a1-a6d0-45db-b188-0f8758ad3a90}" ma:internalName="TaxCatchAll" ma:showField="CatchAllData" ma:web="f91088b4-9dd9-438a-83e8-21385938ce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1088b4-9dd9-438a-83e8-21385938cee3" xsi:nil="true"/>
    <lcf76f155ced4ddcb4097134ff3c332f xmlns="999bb952-dab9-4244-93e5-7b2e5bcb7009">
      <Terms xmlns="http://schemas.microsoft.com/office/infopath/2007/PartnerControls"/>
    </lcf76f155ced4ddcb4097134ff3c332f>
    <SharedWithUsers xmlns="f91088b4-9dd9-438a-83e8-21385938cee3">
      <UserInfo>
        <DisplayName>Julie Shank</DisplayName>
        <AccountId>22</AccountId>
        <AccountType/>
      </UserInfo>
      <UserInfo>
        <DisplayName>Marco Brizzolara</DisplayName>
        <AccountId>121</AccountId>
        <AccountType/>
      </UserInfo>
      <UserInfo>
        <DisplayName>Jessica L Rosenberg</DisplayName>
        <AccountId>12</AccountId>
        <AccountType/>
      </UserInfo>
      <UserInfo>
        <DisplayName>Jill K Nelson</DisplayName>
        <AccountId>14</AccountId>
        <AccountType/>
      </UserInfo>
      <UserInfo>
        <DisplayName>Nishchal Thapa Magar</DisplayName>
        <AccountId>142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EDCECEA-E544-4DFC-BAFB-B3989761FD85}">
  <ds:schemaRefs>
    <ds:schemaRef ds:uri="999bb952-dab9-4244-93e5-7b2e5bcb7009"/>
    <ds:schemaRef ds:uri="f91088b4-9dd9-438a-83e8-21385938ce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458223-9B9A-406B-85C0-15B687B42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8500E0-742E-4EAD-909E-5A1830562878}">
  <ds:schemaRefs>
    <ds:schemaRef ds:uri="999bb952-dab9-4244-93e5-7b2e5bcb7009"/>
    <ds:schemaRef ds:uri="f91088b4-9dd9-438a-83e8-21385938cee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Macintosh PowerPoint</Application>
  <PresentationFormat>Widescreen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Times New Roman</vt:lpstr>
      <vt:lpstr>Wingdings,Sans-Serif</vt:lpstr>
      <vt:lpstr>Calibri</vt:lpstr>
      <vt:lpstr>Wingdings</vt:lpstr>
      <vt:lpstr>Times</vt:lpstr>
      <vt:lpstr>Courier New</vt:lpstr>
      <vt:lpstr>Aptos Display</vt:lpstr>
      <vt:lpstr>Office Theme</vt:lpstr>
      <vt:lpstr>1_Office Theme</vt:lpstr>
      <vt:lpstr>Enhancing STEM Graduate Student Teaching: Cultivating Teaching Skills and Identity Among Graduate Students </vt:lpstr>
      <vt:lpstr>PowerPoint Presentation</vt:lpstr>
      <vt:lpstr>Why GTAs are Important Focus to Project</vt:lpstr>
      <vt:lpstr>GTA Professional Development Overview</vt:lpstr>
      <vt:lpstr>Major Workshop Topics </vt:lpstr>
      <vt:lpstr>Findings:</vt:lpstr>
      <vt:lpstr>Use Active Learning in the Classroom</vt:lpstr>
      <vt:lpstr>GTAs Perception of their role in the Classroom</vt:lpstr>
      <vt:lpstr>PowerPoint Presentation</vt:lpstr>
      <vt:lpstr>Conclusions and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Graduate Teaching Assistants:   Student-Centered and Inclusive Practice for Next Generation Faculty </dc:title>
  <dc:creator>Jessica L Rosenberg</dc:creator>
  <cp:lastModifiedBy>Nishchal Thapa Magar</cp:lastModifiedBy>
  <cp:revision>25</cp:revision>
  <cp:lastPrinted>2023-10-02T14:34:49Z</cp:lastPrinted>
  <dcterms:created xsi:type="dcterms:W3CDTF">2021-03-16T00:53:05Z</dcterms:created>
  <dcterms:modified xsi:type="dcterms:W3CDTF">2024-03-16T01:52:26Z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0x01010067CD2883B8796248A103371DE42C1090</vt:lpwstr>
  </property>
  <property fmtid="{D5CDD505-2E9C-101B-9397-08002B2CF9AE}" pid="3" name="MediaServiceImageTags">
    <vt:lpwstr/>
  </property>
</Properties>
</file>