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5" r:id="rId1"/>
  </p:sldMasterIdLst>
  <p:sldIdLst>
    <p:sldId id="256" r:id="rId2"/>
    <p:sldId id="268" r:id="rId3"/>
    <p:sldId id="274" r:id="rId4"/>
    <p:sldId id="279" r:id="rId5"/>
    <p:sldId id="265" r:id="rId6"/>
    <p:sldId id="276" r:id="rId7"/>
    <p:sldId id="277" r:id="rId8"/>
    <p:sldId id="264" r:id="rId9"/>
    <p:sldId id="278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0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1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8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5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1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84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1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03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31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1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3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6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0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6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3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7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6F0AF8-0D40-4843-A3B2-B10CF69F6C63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67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  <p:sldLayoutId id="2147484170" r:id="rId15"/>
    <p:sldLayoutId id="2147484171" r:id="rId16"/>
    <p:sldLayoutId id="21474841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B1ED-A2F4-804D-A04B-5669C8546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36" y="2645923"/>
            <a:ext cx="7777265" cy="826851"/>
          </a:xfrm>
        </p:spPr>
        <p:txBody>
          <a:bodyPr>
            <a:normAutofit/>
          </a:bodyPr>
          <a:lstStyle/>
          <a:p>
            <a:r>
              <a:rPr lang="en-US" dirty="0"/>
              <a:t>Let it Go!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6C920-9E68-E446-9AF2-5F9EB6404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973" y="3677055"/>
            <a:ext cx="5714228" cy="2114146"/>
          </a:xfrm>
        </p:spPr>
        <p:txBody>
          <a:bodyPr>
            <a:normAutofit/>
          </a:bodyPr>
          <a:lstStyle/>
          <a:p>
            <a:r>
              <a:rPr lang="en-US" dirty="0"/>
              <a:t>Henry </a:t>
            </a:r>
            <a:r>
              <a:rPr lang="en-US" dirty="0" err="1"/>
              <a:t>Hilgendorf</a:t>
            </a:r>
            <a:endParaRPr lang="en-US" dirty="0"/>
          </a:p>
          <a:p>
            <a:r>
              <a:rPr lang="en-US" dirty="0"/>
              <a:t>Tatsu Takeuchi</a:t>
            </a:r>
          </a:p>
          <a:p>
            <a:r>
              <a:rPr lang="en-US" dirty="0"/>
              <a:t>Virginia Tech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March 16, 2024 @ Chesapeake Section of the AAPT</a:t>
            </a:r>
            <a:br>
              <a:rPr lang="en-US" dirty="0"/>
            </a:br>
            <a:r>
              <a:rPr lang="en-US" dirty="0"/>
              <a:t>spring 2024 Meeting @ Delaware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118552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5864-AE13-1F48-B0B4-77574CC1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Rolling down the ramp demo: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FAB6-25F8-FA30-398B-0F9DF96A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00" y="1083598"/>
            <a:ext cx="648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9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5864-AE13-1F48-B0B4-77574CC1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USED TO DEMONSTRATE ENERGY CONSERVATION: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D77987C-ECE6-6BAE-89E1-38A177D69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587" y="1004340"/>
            <a:ext cx="4680000" cy="18741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BA4C51-AEA4-ECCD-B245-2B8018EA3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587" y="3068865"/>
            <a:ext cx="4680000" cy="247566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B6EAAF6-D57B-6996-2FF0-F33DBA4F30D1}"/>
              </a:ext>
            </a:extLst>
          </p:cNvPr>
          <p:cNvSpPr txBox="1">
            <a:spLocks/>
          </p:cNvSpPr>
          <p:nvPr/>
        </p:nvSpPr>
        <p:spPr>
          <a:xfrm>
            <a:off x="357807" y="5764695"/>
            <a:ext cx="8497957" cy="8647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</a:rPr>
              <a:t>The velocity at the bottom does not depend on the mass or radius.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68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5864-AE13-1F48-B0B4-77574CC1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Moment of inertia:</a:t>
            </a:r>
          </a:p>
        </p:txBody>
      </p:sp>
      <p:pic>
        <p:nvPicPr>
          <p:cNvPr id="6" name="Picture 6" descr="08p264_t02">
            <a:extLst>
              <a:ext uri="{FF2B5EF4-FFF2-40B4-BE49-F238E27FC236}">
                <a16:creationId xmlns:a16="http://schemas.microsoft.com/office/drawing/2014/main" id="{CD52C658-C718-B2F5-F2D2-EAA60095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30983"/>
            <a:ext cx="80010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05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5864-AE13-1F48-B0B4-77574CC1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cost: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B2340-C91E-0A42-A8D1-84E80DE34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36233"/>
            <a:ext cx="8287966" cy="5460458"/>
          </a:xfrm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The ramp can be constructed out of relatively inexpensive material.  (1 in x 12 in x 4 ft unfinished pine board is about $20 at Lowes/Home Depot)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Rolling objects can be expensive. 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2400" dirty="0">
                <a:solidFill>
                  <a:srgbClr val="FFFF00"/>
                </a:solidFill>
              </a:rPr>
              <a:t>Example: Ring and Disk set from Arbor Scientific (equal mass and equal radii) - $44</a:t>
            </a:r>
            <a:br>
              <a:rPr lang="en-US" sz="24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rgbClr val="FFFF00"/>
                </a:solidFill>
              </a:rPr>
            </a:br>
            <a:br>
              <a:rPr lang="en-US" sz="2400" dirty="0">
                <a:solidFill>
                  <a:srgbClr val="FFFF00"/>
                </a:solidFill>
              </a:rPr>
            </a:b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Can we use canned foods we have lying around in the pantry instead? (No need for equal mass or equal radii after all.)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5F48DC-C6BA-8A95-A7CA-0A12F1238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458" y="3429000"/>
            <a:ext cx="2880000" cy="191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46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5864-AE13-1F48-B0B4-77574CC1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Andy Warhol race: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359C62-4E58-4436-22B9-E3681BF7ABC6}"/>
              </a:ext>
            </a:extLst>
          </p:cNvPr>
          <p:cNvSpPr txBox="1">
            <a:spLocks/>
          </p:cNvSpPr>
          <p:nvPr/>
        </p:nvSpPr>
        <p:spPr>
          <a:xfrm>
            <a:off x="457199" y="1050587"/>
            <a:ext cx="8287966" cy="54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Which can will win the race?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0FEA45-AC62-ADAA-5462-987FC8B48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182" y="1197955"/>
            <a:ext cx="5400000" cy="4050000"/>
          </a:xfrm>
        </p:spPr>
      </p:pic>
    </p:spTree>
    <p:extLst>
      <p:ext uri="{BB962C8B-B14F-4D97-AF65-F5344CB8AC3E}">
        <p14:creationId xmlns:p14="http://schemas.microsoft.com/office/powerpoint/2010/main" val="2170510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5864-AE13-1F48-B0B4-77574CC1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 fontScale="90000"/>
          </a:bodyPr>
          <a:lstStyle/>
          <a:p>
            <a:r>
              <a:rPr lang="en-US" dirty="0"/>
              <a:t>inorganic (condensed) vs. Organic (non-condensed):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359C62-4E58-4436-22B9-E3681BF7ABC6}"/>
              </a:ext>
            </a:extLst>
          </p:cNvPr>
          <p:cNvSpPr txBox="1">
            <a:spLocks/>
          </p:cNvSpPr>
          <p:nvPr/>
        </p:nvSpPr>
        <p:spPr>
          <a:xfrm>
            <a:off x="457199" y="1050587"/>
            <a:ext cx="8287966" cy="54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Which can will win the race?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1AB301-DD04-B85D-213A-BDCB1C0E6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182" y="1228902"/>
            <a:ext cx="5400000" cy="4050000"/>
          </a:xfrm>
        </p:spPr>
      </p:pic>
    </p:spTree>
    <p:extLst>
      <p:ext uri="{BB962C8B-B14F-4D97-AF65-F5344CB8AC3E}">
        <p14:creationId xmlns:p14="http://schemas.microsoft.com/office/powerpoint/2010/main" val="324668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5864-AE13-1F48-B0B4-77574CC1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 fontScale="90000"/>
          </a:bodyPr>
          <a:lstStyle/>
          <a:p>
            <a:r>
              <a:rPr lang="en-US" dirty="0"/>
              <a:t>Frozen (Left) and thawed (right) cans of Orange juice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F7A443-7891-827B-A6E2-1C6BF030B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2000" y="1211939"/>
            <a:ext cx="5400000" cy="405000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359C62-4E58-4436-22B9-E3681BF7ABC6}"/>
              </a:ext>
            </a:extLst>
          </p:cNvPr>
          <p:cNvSpPr txBox="1">
            <a:spLocks/>
          </p:cNvSpPr>
          <p:nvPr/>
        </p:nvSpPr>
        <p:spPr>
          <a:xfrm>
            <a:off x="457199" y="1050587"/>
            <a:ext cx="8287966" cy="5400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Which can will win the race?</a:t>
            </a:r>
          </a:p>
        </p:txBody>
      </p:sp>
    </p:spTree>
    <p:extLst>
      <p:ext uri="{BB962C8B-B14F-4D97-AF65-F5344CB8AC3E}">
        <p14:creationId xmlns:p14="http://schemas.microsoft.com/office/powerpoint/2010/main" val="173538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5864-AE13-1F48-B0B4-77574CC1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Other possible races between household items: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B2340-C91E-0A42-A8D1-84E80DE34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50587"/>
            <a:ext cx="8287966" cy="5460458"/>
          </a:xfrm>
        </p:spPr>
        <p:txBody>
          <a:bodyPr anchor="t">
            <a:no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Ping-Pong ball vs. Golf Ball (hollow vs. solid sphere)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Baseball vs. Golf ball (different mass and size but same shape)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Baseball vs. Soup Can (sphere vs. cylinder)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Baseball vs. Toy Car (rolling vs. non-rolling)</a:t>
            </a:r>
          </a:p>
          <a:p>
            <a:r>
              <a:rPr lang="en-US" sz="2400" dirty="0">
                <a:solidFill>
                  <a:srgbClr val="FFFF00"/>
                </a:solidFill>
              </a:rPr>
              <a:t>etc.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768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{BB4F8205-696B-0445-85F2-371C65823D9F}tf10001058</Template>
  <TotalTime>4692</TotalTime>
  <Words>259</Words>
  <Application>Microsoft Macintosh PowerPoint</Application>
  <PresentationFormat>On-screen Show (4:3)</PresentationFormat>
  <Paragraphs>58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Celestial</vt:lpstr>
      <vt:lpstr>Let it Go!</vt:lpstr>
      <vt:lpstr>Rolling down the ramp demo:</vt:lpstr>
      <vt:lpstr>USED TO DEMONSTRATE ENERGY CONSERVATION:</vt:lpstr>
      <vt:lpstr>Moment of inertia:</vt:lpstr>
      <vt:lpstr>cost:</vt:lpstr>
      <vt:lpstr>Andy Warhol race:</vt:lpstr>
      <vt:lpstr>inorganic (condensed) vs. Organic (non-condensed):</vt:lpstr>
      <vt:lpstr>Frozen (Left) and thawed (right) cans of Orange juice</vt:lpstr>
      <vt:lpstr>Other possible races between household items: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Mathematica to create interactive Physics apps </dc:title>
  <dc:creator>Takeuchi, Tatsu</dc:creator>
  <cp:lastModifiedBy>Takeuchi, Tatsu</cp:lastModifiedBy>
  <cp:revision>51</cp:revision>
  <dcterms:created xsi:type="dcterms:W3CDTF">2020-10-22T18:46:22Z</dcterms:created>
  <dcterms:modified xsi:type="dcterms:W3CDTF">2024-03-14T19:15:55Z</dcterms:modified>
</cp:coreProperties>
</file>