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48" r:id="rId1"/>
  </p:sldMasterIdLst>
  <p:notesMasterIdLst>
    <p:notesMasterId r:id="rId10"/>
  </p:notesMasterIdLst>
  <p:sldIdLst>
    <p:sldId id="256" r:id="rId2"/>
    <p:sldId id="332" r:id="rId3"/>
    <p:sldId id="320" r:id="rId4"/>
    <p:sldId id="323" r:id="rId5"/>
    <p:sldId id="327" r:id="rId6"/>
    <p:sldId id="329" r:id="rId7"/>
    <p:sldId id="333" r:id="rId8"/>
    <p:sldId id="32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jqPoP3ZE9z/B0Pk7mEEzrIPlo+g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B2C164-3187-41D7-8DB1-D1669C0BA4DF}">
  <a:tblStyle styleId="{F7B2C164-3187-41D7-8DB1-D1669C0BA4D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B"/>
          </a:solidFill>
        </a:fill>
      </a:tcStyle>
    </a:wholeTbl>
    <a:band1H>
      <a:tcTxStyle/>
      <a:tcStyle>
        <a:tcBdr/>
        <a:fill>
          <a:solidFill>
            <a:srgbClr val="CACDD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DD4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4" autoAdjust="0"/>
    <p:restoredTop sz="69613" autoAdjust="0"/>
  </p:normalViewPr>
  <p:slideViewPr>
    <p:cSldViewPr snapToGrid="0">
      <p:cViewPr varScale="1">
        <p:scale>
          <a:sx n="68" d="100"/>
          <a:sy n="68" d="100"/>
        </p:scale>
        <p:origin x="1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customschemas.google.com/relationships/presentationmetadata" Target="metadata"/><Relationship Id="rId7" Type="http://schemas.openxmlformats.org/officeDocument/2006/relationships/slide" Target="slides/slide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schemas.openxmlformats.org/officeDocument/2006/relationships/viewProps" Target="viewProps.xml"/><Relationship Id="rId40" Type="http://schemas.microsoft.com/office/2018/10/relationships/authors" Target="authors.xml"/><Relationship Id="rId5" Type="http://schemas.openxmlformats.org/officeDocument/2006/relationships/slide" Target="slides/slide4.xml"/><Relationship Id="rId36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qeUKYsFOoE-GQV2fOGxzCSkk63YPxUZLpXSOXyZ6N61UMzA0QVUyUTBIMUdPNFZNSUczV1ZaQkpVTCQlQCN0PWcu&amp;wdLOR=c011E6683-9718-48E0-A923-578C3C303C7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doe.virginia.gov/teaching-learning-assessment/student-assessment/virginia-sol-assessment-program/sol-assessment-committe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7538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197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447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there is physical science content in K-6 science standards.</a:t>
            </a:r>
          </a:p>
          <a:p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Comments on 2018 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Science Standards of Learning</a:t>
            </a:r>
            <a:endParaRPr lang="en-US" sz="1200" b="1" i="1" dirty="0"/>
          </a:p>
          <a:p>
            <a:r>
              <a:rPr lang="en-US" dirty="0"/>
              <a:t>https://forms.office.com/g/Vj5W0CQMHQ</a:t>
            </a:r>
          </a:p>
          <a:p>
            <a:endParaRPr lang="en-US" dirty="0"/>
          </a:p>
          <a:p>
            <a:r>
              <a:rPr lang="en-US" sz="12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Comments on the proposed draft of 2025 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Physics II </a:t>
            </a:r>
          </a:p>
          <a:p>
            <a:r>
              <a:rPr lang="en-US" dirty="0"/>
              <a:t>https://forms.office.com/g/A7dGEAtTD1 </a:t>
            </a:r>
          </a:p>
          <a:p>
            <a:endParaRPr lang="en-US" dirty="0"/>
          </a:p>
          <a:p>
            <a:r>
              <a:rPr lang="en-US" b="1" dirty="0"/>
              <a:t>Proposed draft of the Physics II Standards</a:t>
            </a:r>
          </a:p>
          <a:p>
            <a:r>
              <a:rPr lang="en-US" dirty="0"/>
              <a:t>https://drive.google.com/file/d/1PdqsTN59Zry_Pvc-noMqK1BDLZqDWUiM/view?usp=sharing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2302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Note that only K-12 public school educators can be on the committees. 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Physics teachers may apply to be on the Physics SOL Review Committee.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Physical Science teachers may apply to be on the Physical Science SOL Review Committee and the SOL Item Review Committee. </a:t>
            </a:r>
            <a:endParaRPr lang="en-US" sz="1200" dirty="0"/>
          </a:p>
          <a:p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 Review Committee </a:t>
            </a:r>
          </a:p>
          <a:p>
            <a:r>
              <a:rPr lang="en-US" sz="1800" dirty="0">
                <a:hlinkClick r:id="rId3"/>
              </a:rPr>
              <a:t>https://forms.office.com/pages/responsepage.aspx?id=qeUKYsFOoE-GQV2fOGxzCSkk63YPxUZLpXSOXyZ6N61UMzA0QVUyUTBIMUdPNFZNSUczV1ZaQkpVTCQlQCN0PWcu&amp;wdLOR=c011E6683-9718-48E0-A923-578C3C303C7E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 Item Review Committee</a:t>
            </a:r>
          </a:p>
          <a:p>
            <a:r>
              <a:rPr lang="en-US" sz="1800" dirty="0">
                <a:hlinkClick r:id="rId4"/>
              </a:rPr>
              <a:t>https://www.doe.virginia.gov/teaching-learning-assessment/student-assessment/virginia-sol-assessment-program/sol-assessment-committees</a:t>
            </a:r>
            <a:r>
              <a:rPr lang="en-US" sz="1800" dirty="0"/>
              <a:t>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86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 dirty="0">
                <a:solidFill>
                  <a:schemeClr val="tx1">
                    <a:alpha val="20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7911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7389816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7386421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8971461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6074493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625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9181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183188" y="3451509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8383588" y="3451508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9183276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DEDF-57A5-44AE-9AEE-4976271B732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5413-F3C9-4A25-AB4B-04FEDA4BCA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irginia Department of Education">
            <a:extLst>
              <a:ext uri="{FF2B5EF4-FFF2-40B4-BE49-F238E27FC236}">
                <a16:creationId xmlns:a16="http://schemas.microsoft.com/office/drawing/2014/main" id="{92452067-EE6E-4741-B132-4798F0431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027420" y="3223349"/>
            <a:ext cx="6664605" cy="381164"/>
          </a:xfrm>
          <a:prstGeom prst="rect">
            <a:avLst/>
          </a:prstGeom>
        </p:spPr>
      </p:pic>
      <p:pic>
        <p:nvPicPr>
          <p:cNvPr id="8" name="Picture 7" descr="VDOE Logo&#10;">
            <a:extLst>
              <a:ext uri="{FF2B5EF4-FFF2-40B4-BE49-F238E27FC236}">
                <a16:creationId xmlns:a16="http://schemas.microsoft.com/office/drawing/2014/main" id="{D01BE02D-DE6D-2A4F-912A-30E38F9A3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340" y="6116944"/>
            <a:ext cx="2531806" cy="8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25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1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828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 dirty="0">
                <a:solidFill>
                  <a:schemeClr val="tx1">
                    <a:alpha val="7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162028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gradFill rotWithShape="1">
          <a:gsLst>
            <a:gs pos="0">
              <a:srgbClr val="3E5B91"/>
            </a:gs>
            <a:gs pos="50000">
              <a:srgbClr val="1A4480"/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32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92844860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27641374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8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gradFill flip="none" rotWithShape="1">
          <a:gsLst>
            <a:gs pos="0">
              <a:schemeClr val="tx1"/>
            </a:gs>
            <a:gs pos="50000">
              <a:srgbClr val="1A4480"/>
            </a:gs>
            <a:gs pos="100000">
              <a:srgbClr val="3E5B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9896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00662050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8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rgbClr val="5555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2400" kern="1200">
          <a:solidFill>
            <a:srgbClr val="5555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65000"/>
        <a:buFont typeface="Courier New" panose="02070309020205020404" pitchFamily="49" charset="0"/>
        <a:buChar char="o"/>
        <a:defRPr sz="2000" kern="1200">
          <a:solidFill>
            <a:srgbClr val="5555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5555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1800" kern="1200">
          <a:solidFill>
            <a:srgbClr val="5555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gory.macdougall@doe.virgini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yra.thayer@doe.virginia.gov" TargetMode="External"/><Relationship Id="rId4" Type="http://schemas.openxmlformats.org/officeDocument/2006/relationships/hyperlink" Target="mailto:anne.petersen@doe.virgini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petersen@doe.virginia.gov" TargetMode="External"/><Relationship Id="rId2" Type="http://schemas.openxmlformats.org/officeDocument/2006/relationships/hyperlink" Target="mailto:gregory.macdougall@doe.virginia.gov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yra.thayer@doe.virgini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>
            <a:spLocks noGrp="1"/>
          </p:cNvSpPr>
          <p:nvPr>
            <p:ph type="ctrTitle"/>
          </p:nvPr>
        </p:nvSpPr>
        <p:spPr>
          <a:xfrm>
            <a:off x="558282" y="107576"/>
            <a:ext cx="10246567" cy="353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None/>
            </a:pPr>
            <a:r>
              <a:rPr lang="en-US" sz="4400" b="1" dirty="0"/>
              <a:t>New Standards for Physics I and  Physics II in Virginia</a:t>
            </a:r>
            <a:br>
              <a:rPr lang="en-US" sz="4000" dirty="0">
                <a:latin typeface="Arial"/>
                <a:ea typeface="Arial"/>
                <a:cs typeface="Arial"/>
                <a:sym typeface="Arial"/>
              </a:rPr>
            </a:br>
            <a:br>
              <a:rPr lang="en-US" sz="40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CSAAPT</a:t>
            </a:r>
            <a:br>
              <a:rPr lang="en-US" sz="40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March 16, 2024</a:t>
            </a:r>
            <a:br>
              <a:rPr lang="en-US" sz="4000">
                <a:latin typeface="Arial"/>
                <a:ea typeface="Arial"/>
                <a:cs typeface="Arial"/>
                <a:sym typeface="Arial"/>
              </a:rPr>
            </a:br>
            <a:r>
              <a:rPr lang="en-US" sz="4000">
                <a:latin typeface="Arial"/>
                <a:ea typeface="Arial"/>
                <a:cs typeface="Arial"/>
                <a:sym typeface="Arial"/>
              </a:rPr>
              <a:t>9:45 – 10:00 </a:t>
            </a: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a.m.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137" name="Google Shape;137;p1"/>
          <p:cNvSpPr txBox="1">
            <a:spLocks noGrp="1"/>
          </p:cNvSpPr>
          <p:nvPr>
            <p:ph type="subTitle" idx="1"/>
          </p:nvPr>
        </p:nvSpPr>
        <p:spPr>
          <a:xfrm>
            <a:off x="0" y="3809884"/>
            <a:ext cx="4448128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712"/>
              <a:buNone/>
            </a:pPr>
            <a:r>
              <a:rPr lang="en-US" sz="3600" dirty="0"/>
              <a:t>Gregory MacDougall, Science Specialist (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gregory.macdougall@doe.virginia.gov</a:t>
            </a:r>
            <a:r>
              <a:rPr lang="en-US" sz="3600" dirty="0"/>
              <a:t>)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713"/>
              <a:buNone/>
            </a:pPr>
            <a:r>
              <a:rPr lang="en-US" sz="3600" dirty="0"/>
              <a:t>Laura Casdorph, Science Coordinator (</a:t>
            </a:r>
            <a:r>
              <a:rPr lang="en-US" sz="3600" u="sng" dirty="0">
                <a:solidFill>
                  <a:schemeClr val="hlink"/>
                </a:solidFill>
              </a:rPr>
              <a:t>laura.casdorph</a:t>
            </a:r>
            <a:r>
              <a:rPr lang="en-US" sz="3600" u="sng" dirty="0">
                <a:solidFill>
                  <a:schemeClr val="hlink"/>
                </a:solidFill>
                <a:hlinkClick r:id="rId4"/>
              </a:rPr>
              <a:t>@doe.virginia.gov</a:t>
            </a:r>
            <a:r>
              <a:rPr lang="en-US" sz="3600" dirty="0"/>
              <a:t>)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712"/>
              <a:buNone/>
            </a:pPr>
            <a:r>
              <a:rPr lang="en-US" sz="3600" dirty="0"/>
              <a:t>Myra Thayer, Science Specialist (</a:t>
            </a:r>
            <a:r>
              <a:rPr lang="en-US" sz="3600" u="sng" dirty="0">
                <a:solidFill>
                  <a:schemeClr val="hlink"/>
                </a:solidFill>
                <a:hlinkClick r:id="rId5"/>
              </a:rPr>
              <a:t>myra.thayer@doe.virginia.gov</a:t>
            </a:r>
            <a:r>
              <a:rPr lang="en-US" sz="360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D43ABF-5846-502D-44CE-DC5C99BBC5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What are the Standards of Learning?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ED0AEC-937B-E8F0-B32B-B1115E0AB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99739"/>
              </p:ext>
            </p:extLst>
          </p:nvPr>
        </p:nvGraphicFramePr>
        <p:xfrm>
          <a:off x="772885" y="3671872"/>
          <a:ext cx="10646229" cy="2255520"/>
        </p:xfrm>
        <a:graphic>
          <a:graphicData uri="http://schemas.openxmlformats.org/drawingml/2006/table">
            <a:tbl>
              <a:tblPr firstRow="1" bandRow="1">
                <a:tableStyleId>{F7B2C164-3187-41D7-8DB1-D1669C0BA4DF}</a:tableStyleId>
              </a:tblPr>
              <a:tblGrid>
                <a:gridCol w="3548743">
                  <a:extLst>
                    <a:ext uri="{9D8B030D-6E8A-4147-A177-3AD203B41FA5}">
                      <a16:colId xmlns:a16="http://schemas.microsoft.com/office/drawing/2014/main" val="8116887"/>
                    </a:ext>
                  </a:extLst>
                </a:gridCol>
                <a:gridCol w="3548743">
                  <a:extLst>
                    <a:ext uri="{9D8B030D-6E8A-4147-A177-3AD203B41FA5}">
                      <a16:colId xmlns:a16="http://schemas.microsoft.com/office/drawing/2014/main" val="1196839931"/>
                    </a:ext>
                  </a:extLst>
                </a:gridCol>
                <a:gridCol w="3548743">
                  <a:extLst>
                    <a:ext uri="{9D8B030D-6E8A-4147-A177-3AD203B41FA5}">
                      <a16:colId xmlns:a16="http://schemas.microsoft.com/office/drawing/2014/main" val="2941885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Standards of Learning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Local Curriculum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SOL Assessments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693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Standards of Learning (SOL) for Virginia Public Schools establish expectations for what students should know and be able to do at the end of each grade or course.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Local school divisions create their own “aligned” local curriculum that guides the day-to-day instruction of the approved Standards. This is not controlled by the State.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SOL Assessments measure the success of students in meeting the Board of Education’s expectations for learning and achievement. Currently, there is not an SOL assessment for Physics or Physics II.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16846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101AE3D-5DE2-564F-76A0-F797249A8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928" y="2229731"/>
            <a:ext cx="8104105" cy="106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8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D8C89-99AA-509B-E3DD-8F23B83E0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1458930"/>
            <a:ext cx="11260182" cy="5079656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Spring 2024 – Virtual and in-person roundtable meetings to solicit feedback on the 2018 </a:t>
            </a:r>
            <a:r>
              <a:rPr lang="en-US" sz="3600" i="1" dirty="0"/>
              <a:t>Science Standards of Learning</a:t>
            </a:r>
          </a:p>
          <a:p>
            <a:r>
              <a:rPr lang="en-US" sz="3600" dirty="0"/>
              <a:t>June 2024- Teacher SOL Revision Committees meet to review feedback on the 2018 </a:t>
            </a:r>
            <a:r>
              <a:rPr lang="en-US" sz="3600" i="1" dirty="0"/>
              <a:t>Science Standards of Learning </a:t>
            </a:r>
            <a:r>
              <a:rPr lang="en-US" sz="3600" dirty="0"/>
              <a:t>and make recommendations for the 2025 </a:t>
            </a:r>
            <a:r>
              <a:rPr lang="en-US" sz="3600" i="1" dirty="0"/>
              <a:t>Science Standards of Learning</a:t>
            </a:r>
          </a:p>
          <a:p>
            <a:r>
              <a:rPr lang="en-US" sz="3600" dirty="0"/>
              <a:t>October 2024 – Proposed Draft of 2025 </a:t>
            </a:r>
            <a:r>
              <a:rPr lang="en-US" sz="3600" i="1" dirty="0"/>
              <a:t>Science Standards of Learning</a:t>
            </a:r>
            <a:r>
              <a:rPr lang="en-US" sz="3600" dirty="0"/>
              <a:t> presented to BOE</a:t>
            </a:r>
          </a:p>
          <a:p>
            <a:r>
              <a:rPr lang="en-US" sz="3600" dirty="0"/>
              <a:t>November – December 2024 – Virtual and in-person public hearings on the Proposed Draft 2025 </a:t>
            </a:r>
            <a:r>
              <a:rPr lang="en-US" sz="3600" i="1" dirty="0"/>
              <a:t>Science Standards of Learning</a:t>
            </a:r>
          </a:p>
          <a:p>
            <a:r>
              <a:rPr lang="en-US" sz="3600" dirty="0"/>
              <a:t>January 2025 – Anticipated BOE approval of 2025 </a:t>
            </a:r>
            <a:r>
              <a:rPr lang="en-US" sz="3600" i="1" dirty="0"/>
              <a:t>Science Standards of Learning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A1A8A-4854-5684-8E59-7C1A608AA0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2025 science standards revision timeline</a:t>
            </a:r>
          </a:p>
        </p:txBody>
      </p:sp>
    </p:spTree>
    <p:extLst>
      <p:ext uri="{BB962C8B-B14F-4D97-AF65-F5344CB8AC3E}">
        <p14:creationId xmlns:p14="http://schemas.microsoft.com/office/powerpoint/2010/main" val="127906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201B9A-A41B-D6BB-CFEE-79A225060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>
                <a:solidFill>
                  <a:schemeClr val="accent3"/>
                </a:solidFill>
              </a:rPr>
              <a:t>Reflects accurate and current science content</a:t>
            </a:r>
          </a:p>
          <a:p>
            <a:r>
              <a:rPr lang="en-US" sz="3600" dirty="0">
                <a:solidFill>
                  <a:schemeClr val="accent3"/>
                </a:solidFill>
              </a:rPr>
              <a:t>Develops students’ ability to apply knowledge and skills to analyze and explain the world around them</a:t>
            </a:r>
          </a:p>
          <a:p>
            <a:r>
              <a:rPr lang="en-US" sz="3600" dirty="0">
                <a:solidFill>
                  <a:schemeClr val="accent3"/>
                </a:solidFill>
              </a:rPr>
              <a:t>Recognizes investigation, experimentation, and problem-solving as central to scientific understanding</a:t>
            </a:r>
          </a:p>
          <a:p>
            <a:r>
              <a:rPr lang="en-US" sz="3600" dirty="0">
                <a:solidFill>
                  <a:schemeClr val="accent3"/>
                </a:solidFill>
              </a:rPr>
              <a:t>Provides a progression of knowledge and practices over time</a:t>
            </a:r>
          </a:p>
          <a:p>
            <a:r>
              <a:rPr lang="en-US" sz="3600" dirty="0">
                <a:solidFill>
                  <a:schemeClr val="accent3"/>
                </a:solidFill>
              </a:rPr>
              <a:t>Acknowledges that learners use their own experiences and background knowledge to make meaning in science</a:t>
            </a:r>
          </a:p>
          <a:p>
            <a:r>
              <a:rPr lang="en-US" sz="3600" dirty="0">
                <a:solidFill>
                  <a:schemeClr val="accent3"/>
                </a:solidFill>
              </a:rPr>
              <a:t>Provides opportunities to integrate science across all content</a:t>
            </a:r>
          </a:p>
          <a:p>
            <a:r>
              <a:rPr lang="en-US" sz="3600" dirty="0">
                <a:solidFill>
                  <a:schemeClr val="accent3"/>
                </a:solidFill>
              </a:rPr>
              <a:t>Conveys high academic expectations for all students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FB908-8584-E42B-4103-48CB61B8F1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Proposed Guiding Principles</a:t>
            </a:r>
          </a:p>
        </p:txBody>
      </p:sp>
    </p:spTree>
    <p:extLst>
      <p:ext uri="{BB962C8B-B14F-4D97-AF65-F5344CB8AC3E}">
        <p14:creationId xmlns:p14="http://schemas.microsoft.com/office/powerpoint/2010/main" val="59381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328E22-FF01-1617-506D-64D06D9AE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669783"/>
              </p:ext>
            </p:extLst>
          </p:nvPr>
        </p:nvGraphicFramePr>
        <p:xfrm>
          <a:off x="838200" y="1458913"/>
          <a:ext cx="10515600" cy="3840480"/>
        </p:xfrm>
        <a:graphic>
          <a:graphicData uri="http://schemas.openxmlformats.org/drawingml/2006/table">
            <a:tbl>
              <a:tblPr firstRow="1" bandRow="1">
                <a:tableStyleId>{F7B2C164-3187-41D7-8DB1-D1669C0BA4DF}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6039781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87218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Physics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Physics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5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PH.1 Science and Engineering Practices</a:t>
                      </a:r>
                    </a:p>
                    <a:p>
                      <a:r>
                        <a:rPr lang="en-US" sz="2400" dirty="0"/>
                        <a:t>PH.2 Kinematics and Projectiles</a:t>
                      </a:r>
                    </a:p>
                    <a:p>
                      <a:r>
                        <a:rPr lang="en-US" sz="2400" dirty="0"/>
                        <a:t>PH.3 Newton’s Laws</a:t>
                      </a:r>
                    </a:p>
                    <a:p>
                      <a:r>
                        <a:rPr lang="en-US" sz="2400" dirty="0"/>
                        <a:t>PH.4 Conservation and Momentum </a:t>
                      </a:r>
                    </a:p>
                    <a:p>
                      <a:r>
                        <a:rPr lang="en-US" sz="2400" dirty="0"/>
                        <a:t>PH.5 Waves</a:t>
                      </a:r>
                    </a:p>
                    <a:p>
                      <a:r>
                        <a:rPr lang="en-US" sz="2400" dirty="0"/>
                        <a:t>PH.6 Light and Optics</a:t>
                      </a:r>
                    </a:p>
                    <a:p>
                      <a:r>
                        <a:rPr lang="en-US" sz="2400" dirty="0"/>
                        <a:t>PH.7 Gravitation and Electric Fields</a:t>
                      </a:r>
                    </a:p>
                    <a:p>
                      <a:r>
                        <a:rPr lang="en-US" sz="2400" dirty="0"/>
                        <a:t>PH.8 Electric Circuits</a:t>
                      </a:r>
                    </a:p>
                    <a:p>
                      <a:r>
                        <a:rPr lang="en-US" sz="2400" dirty="0"/>
                        <a:t>PH.9 Physics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PHII.1 Science and Engineering Practices</a:t>
                      </a:r>
                    </a:p>
                    <a:p>
                      <a:r>
                        <a:rPr lang="en-US" sz="2400" dirty="0"/>
                        <a:t>PHII.2 Energy, Work, &amp; Power</a:t>
                      </a:r>
                    </a:p>
                    <a:p>
                      <a:r>
                        <a:rPr lang="en-US" sz="2400" dirty="0"/>
                        <a:t>PHII.3 Impulse &amp; Momentum</a:t>
                      </a:r>
                    </a:p>
                    <a:p>
                      <a:r>
                        <a:rPr lang="en-US" sz="2400" dirty="0"/>
                        <a:t>PHII.4 Fluid Dynamics</a:t>
                      </a:r>
                    </a:p>
                    <a:p>
                      <a:r>
                        <a:rPr lang="en-US" sz="2400" dirty="0"/>
                        <a:t>PHII.5 Thermodynamics</a:t>
                      </a:r>
                    </a:p>
                    <a:p>
                      <a:r>
                        <a:rPr lang="en-US" sz="2400" dirty="0"/>
                        <a:t>PHII.6 Electricity and Magnetism</a:t>
                      </a:r>
                    </a:p>
                    <a:p>
                      <a:r>
                        <a:rPr lang="en-US" sz="2400" dirty="0"/>
                        <a:t>PHII.7 Dual Nature of Light</a:t>
                      </a:r>
                    </a:p>
                    <a:p>
                      <a:r>
                        <a:rPr lang="en-US" sz="2400" dirty="0"/>
                        <a:t>PHII.8 Physics Topics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807874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CA21B-9FA8-31B9-3B23-B8FE555406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Overview of Standards</a:t>
            </a:r>
          </a:p>
        </p:txBody>
      </p:sp>
    </p:spTree>
    <p:extLst>
      <p:ext uri="{BB962C8B-B14F-4D97-AF65-F5344CB8AC3E}">
        <p14:creationId xmlns:p14="http://schemas.microsoft.com/office/powerpoint/2010/main" val="302325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5808F1-7E09-33F4-05F3-CE69EE66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Elementary</a:t>
            </a:r>
          </a:p>
          <a:p>
            <a:r>
              <a:rPr lang="en-US" sz="5400" dirty="0"/>
              <a:t>Physical Science</a:t>
            </a:r>
          </a:p>
          <a:p>
            <a:r>
              <a:rPr lang="en-US" sz="5400" dirty="0"/>
              <a:t>Physics</a:t>
            </a:r>
          </a:p>
          <a:p>
            <a:r>
              <a:rPr lang="en-US" sz="5400" dirty="0"/>
              <a:t>Physics II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99DD5-D362-51E1-EA04-823DDDC4DC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We Need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D52B6-337C-9B1B-5C59-9945FB0E1A8E}"/>
              </a:ext>
            </a:extLst>
          </p:cNvPr>
          <p:cNvSpPr txBox="1"/>
          <p:nvPr/>
        </p:nvSpPr>
        <p:spPr>
          <a:xfrm>
            <a:off x="6221128" y="1490008"/>
            <a:ext cx="47091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</a:rPr>
              <a:t>Comments on 2018 </a:t>
            </a:r>
            <a:r>
              <a:rPr lang="en-US" sz="4000" b="0" i="1" dirty="0">
                <a:solidFill>
                  <a:srgbClr val="000000"/>
                </a:solidFill>
                <a:effectLst/>
              </a:rPr>
              <a:t>Science Standards of Learning</a:t>
            </a:r>
            <a:endParaRPr lang="en-US" sz="40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DE05E-8FF4-BB1B-63AD-F88EEFCBA9A4}"/>
              </a:ext>
            </a:extLst>
          </p:cNvPr>
          <p:cNvSpPr txBox="1"/>
          <p:nvPr/>
        </p:nvSpPr>
        <p:spPr>
          <a:xfrm>
            <a:off x="5807676" y="4064469"/>
            <a:ext cx="518998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Comments on the 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roposed 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raft of 2025 </a:t>
            </a:r>
            <a:r>
              <a:rPr lang="en-US" sz="4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Physics II Standards of Learning</a:t>
            </a:r>
            <a:endParaRPr lang="en-US" sz="4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11DF22-371F-B23C-600B-E28E9D11861C}"/>
              </a:ext>
            </a:extLst>
          </p:cNvPr>
          <p:cNvSpPr/>
          <p:nvPr/>
        </p:nvSpPr>
        <p:spPr>
          <a:xfrm>
            <a:off x="529389" y="1458930"/>
            <a:ext cx="10664792" cy="260553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629443-398F-B6DD-7A1E-D7C845FDF1AD}"/>
              </a:ext>
            </a:extLst>
          </p:cNvPr>
          <p:cNvSpPr/>
          <p:nvPr/>
        </p:nvSpPr>
        <p:spPr>
          <a:xfrm>
            <a:off x="529389" y="4142726"/>
            <a:ext cx="10664792" cy="2476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FD3464-A050-2283-8C12-E438BB39C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SOL review committee application is open. Applications are due 3/29. </a:t>
            </a:r>
          </a:p>
          <a:p>
            <a:pPr lvl="1"/>
            <a:r>
              <a:rPr lang="en-US" sz="3200" dirty="0"/>
              <a:t>5 members per grade level, K-physics</a:t>
            </a:r>
          </a:p>
          <a:p>
            <a:pPr lvl="1"/>
            <a:r>
              <a:rPr lang="en-US" sz="3200" dirty="0"/>
              <a:t>Committee will meet virtually and then in person June 25 – 27 </a:t>
            </a:r>
            <a:r>
              <a:rPr lang="en-US" sz="3200"/>
              <a:t>at ODU</a:t>
            </a:r>
            <a:endParaRPr lang="en-US" sz="3200" dirty="0"/>
          </a:p>
          <a:p>
            <a:pPr marL="457200" lvl="1" indent="0">
              <a:buNone/>
            </a:pPr>
            <a:endParaRPr lang="en-US" sz="3600" dirty="0"/>
          </a:p>
          <a:p>
            <a:r>
              <a:rPr lang="en-US" sz="3600" dirty="0">
                <a:latin typeface="+mn-lt"/>
              </a:rPr>
              <a:t>SOL item review committee application is open. Applications are due 3/22.</a:t>
            </a:r>
          </a:p>
          <a:p>
            <a:pPr marL="457200" lvl="1" indent="0">
              <a:buNone/>
            </a:pPr>
            <a:endParaRPr lang="en-US" sz="3600" dirty="0"/>
          </a:p>
          <a:p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72292-B260-C06C-D6C4-31018BC90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 Need You!</a:t>
            </a:r>
          </a:p>
        </p:txBody>
      </p:sp>
    </p:spTree>
    <p:extLst>
      <p:ext uri="{BB962C8B-B14F-4D97-AF65-F5344CB8AC3E}">
        <p14:creationId xmlns:p14="http://schemas.microsoft.com/office/powerpoint/2010/main" val="350694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E8112-FC30-EB26-BF02-27EC3AC9BB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8F005-A725-B195-BBEE-8CEC2F71AB07}"/>
              </a:ext>
            </a:extLst>
          </p:cNvPr>
          <p:cNvSpPr txBox="1"/>
          <p:nvPr/>
        </p:nvSpPr>
        <p:spPr>
          <a:xfrm>
            <a:off x="3048000" y="2603646"/>
            <a:ext cx="6096000" cy="2915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SzPct val="45712"/>
              <a:buNone/>
            </a:pPr>
            <a:r>
              <a:rPr lang="en-US" sz="2800" dirty="0"/>
              <a:t>Gregory MacDougall, Science Specialist (</a:t>
            </a:r>
            <a:r>
              <a:rPr lang="en-US" sz="2800" u="sng" dirty="0">
                <a:solidFill>
                  <a:schemeClr val="hlink"/>
                </a:solidFill>
                <a:hlinkClick r:id="rId2"/>
              </a:rPr>
              <a:t>gregory.macdougall@doe.virginia.gov</a:t>
            </a:r>
            <a:r>
              <a:rPr lang="en-US" sz="2800" dirty="0"/>
              <a:t>)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SzPct val="45713"/>
              <a:buNone/>
            </a:pPr>
            <a:r>
              <a:rPr lang="en-US" sz="2800" dirty="0"/>
              <a:t>Laura Casdorph, Science Coordinator (</a:t>
            </a:r>
            <a:r>
              <a:rPr lang="en-US" sz="2800" u="sng" dirty="0">
                <a:solidFill>
                  <a:schemeClr val="hlink"/>
                </a:solidFill>
              </a:rPr>
              <a:t>laura.casdorph</a:t>
            </a:r>
            <a:r>
              <a:rPr lang="en-US" sz="2800" u="sng" dirty="0">
                <a:solidFill>
                  <a:schemeClr val="hlink"/>
                </a:solidFill>
                <a:hlinkClick r:id="rId3"/>
              </a:rPr>
              <a:t>@doe.virginia.gov</a:t>
            </a:r>
            <a:r>
              <a:rPr lang="en-US" sz="2800" dirty="0"/>
              <a:t>)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712"/>
              <a:buNone/>
            </a:pPr>
            <a:r>
              <a:rPr lang="en-US" sz="2800" dirty="0"/>
              <a:t>Myra Thayer, Science Specialist (</a:t>
            </a:r>
            <a:r>
              <a:rPr lang="en-US" sz="2800" u="sng" dirty="0">
                <a:solidFill>
                  <a:schemeClr val="hlink"/>
                </a:solidFill>
                <a:hlinkClick r:id="rId4"/>
              </a:rPr>
              <a:t>myra.thayer@doe.virginia.gov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06944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VDOE-New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1E986DC-D2E1-4F20-AF76-0F435AAD594D}" vid="{52AFF1C4-6A77-4DE3-B0AE-0F7AD00263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770</Words>
  <Application>Microsoft Office PowerPoint</Application>
  <PresentationFormat>Widescreen</PresentationFormat>
  <Paragraphs>87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Segoe UI</vt:lpstr>
      <vt:lpstr>Trebuchet MS</vt:lpstr>
      <vt:lpstr>Theme1</vt:lpstr>
      <vt:lpstr>New Standards for Physics I and  Physics II in Virginia  CSAAPT March 16, 2024 9:45 – 10:00 a.m.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2024-02-29T19:23:56Z</dcterms:created>
  <dcterms:modified xsi:type="dcterms:W3CDTF">2024-03-06T17:16:09Z</dcterms:modified>
</cp:coreProperties>
</file>