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9" r:id="rId2"/>
    <p:sldId id="296" r:id="rId3"/>
    <p:sldId id="558" r:id="rId4"/>
    <p:sldId id="561" r:id="rId5"/>
    <p:sldId id="560" r:id="rId6"/>
    <p:sldId id="562" r:id="rId7"/>
    <p:sldId id="563" r:id="rId8"/>
    <p:sldId id="564" r:id="rId9"/>
    <p:sldId id="565" r:id="rId10"/>
    <p:sldId id="566" r:id="rId11"/>
    <p:sldId id="567" r:id="rId12"/>
    <p:sldId id="568" r:id="rId13"/>
    <p:sldId id="569" r:id="rId14"/>
    <p:sldId id="570" r:id="rId15"/>
    <p:sldId id="571" r:id="rId16"/>
    <p:sldId id="348" r:id="rId17"/>
  </p:sldIdLst>
  <p:sldSz cx="23409275" cy="13166725"/>
  <p:notesSz cx="6858000" cy="9144000"/>
  <p:defaultTextStyle>
    <a:defPPr>
      <a:defRPr lang="en-US"/>
    </a:defPPr>
    <a:lvl1pPr marL="0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1pPr>
    <a:lvl2pPr marL="1045022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2pPr>
    <a:lvl3pPr marL="2090044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3pPr>
    <a:lvl4pPr marL="3135066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4pPr>
    <a:lvl5pPr marL="4180088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5pPr>
    <a:lvl6pPr marL="5225110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6pPr>
    <a:lvl7pPr marL="6270132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7pPr>
    <a:lvl8pPr marL="7315154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8pPr>
    <a:lvl9pPr marL="8360176" algn="l" defTabSz="1045022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7">
          <p15:clr>
            <a:srgbClr val="A4A3A4"/>
          </p15:clr>
        </p15:guide>
        <p15:guide id="2" pos="73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3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6" autoAdjust="0"/>
    <p:restoredTop sz="94677" autoAdjust="0"/>
  </p:normalViewPr>
  <p:slideViewPr>
    <p:cSldViewPr snapToGrid="0" snapToObjects="1">
      <p:cViewPr varScale="1">
        <p:scale>
          <a:sx n="44" d="100"/>
          <a:sy n="44" d="100"/>
        </p:scale>
        <p:origin x="105" y="1008"/>
      </p:cViewPr>
      <p:guideLst>
        <p:guide orient="horz" pos="4147"/>
        <p:guide pos="73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D237F-6480-2D42-907C-D318FEB071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E0DBE-7F3F-A549-9A31-F981A9F4D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0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E67C55-62CB-4086-945A-9D2DFDD98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64627" y="11540359"/>
            <a:ext cx="12191999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Pivoting the undergraduate quantum mechanics class to support training in quantum sensing 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Teaching quantum at all levels, 3/17/2022</a:t>
            </a:r>
          </a:p>
        </p:txBody>
      </p:sp>
    </p:spTree>
    <p:extLst>
      <p:ext uri="{BB962C8B-B14F-4D97-AF65-F5344CB8AC3E}">
        <p14:creationId xmlns:p14="http://schemas.microsoft.com/office/powerpoint/2010/main" val="86110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1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449405" y="1011887"/>
            <a:ext cx="13484718" cy="215696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95252" y="1011887"/>
            <a:ext cx="40063999" cy="21569657"/>
          </a:xfrm>
        </p:spPr>
        <p:txBody>
          <a:bodyPr vert="eaVert"/>
          <a:lstStyle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1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>
                <a:latin typeface="Andalus" panose="02020603050405020304" pitchFamily="18" charset="-78"/>
                <a:ea typeface="Andalus" panose="02020603050405020304" pitchFamily="18" charset="-78"/>
                <a:cs typeface="Andalus" panose="02020603050405020304" pitchFamily="18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1B3D5D-EC2E-4EFF-A0C1-C142DAB81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7326" y="11540359"/>
            <a:ext cx="10993216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b="1" i="1" dirty="0">
                <a:latin typeface="Palatino Linotype" panose="02040502050505030304" pitchFamily="18" charset="0"/>
                <a:ea typeface="Adobe Caslon Pro" charset="0"/>
                <a:cs typeface="Andalus" panose="02020603050405020304" pitchFamily="18" charset="-78"/>
              </a:rPr>
              <a:t>Focus on conceptual ideas for teachers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Quantum mechanics for everyone on edX</a:t>
            </a:r>
          </a:p>
        </p:txBody>
      </p:sp>
    </p:spTree>
    <p:extLst>
      <p:ext uri="{BB962C8B-B14F-4D97-AF65-F5344CB8AC3E}">
        <p14:creationId xmlns:p14="http://schemas.microsoft.com/office/powerpoint/2010/main" val="18708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171" y="360031"/>
            <a:ext cx="19897884" cy="2615058"/>
          </a:xfrm>
        </p:spPr>
        <p:txBody>
          <a:bodyPr anchor="t"/>
          <a:lstStyle>
            <a:lvl1pPr algn="l">
              <a:defRPr sz="9100" b="0" i="1" cap="all"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2220" y="2898558"/>
            <a:ext cx="19897884" cy="2880220"/>
          </a:xfrm>
        </p:spPr>
        <p:txBody>
          <a:bodyPr anchor="b"/>
          <a:lstStyle>
            <a:lvl1pPr marL="0" indent="0">
              <a:buNone/>
              <a:defRPr sz="46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1045022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2090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3pPr>
            <a:lvl4pPr marL="31350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18008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2251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2701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3151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36017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AC4BA3D-7D10-4AE3-A5F5-19A8A5643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7326" y="11540359"/>
            <a:ext cx="10993216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b="1" i="1" dirty="0">
                <a:latin typeface="Palatino Linotype" panose="02040502050505030304" pitchFamily="18" charset="0"/>
                <a:ea typeface="Adobe Caslon Pro" charset="0"/>
                <a:cs typeface="Andalus" panose="02020603050405020304" pitchFamily="18" charset="-78"/>
              </a:rPr>
              <a:t>The reality of quantum measurements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Science, not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145300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5251" y="5897598"/>
            <a:ext cx="26774358" cy="16683947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59764" y="5897598"/>
            <a:ext cx="26774358" cy="16683947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9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64" y="527280"/>
            <a:ext cx="21068348" cy="21944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64" y="2947275"/>
            <a:ext cx="10343162" cy="122828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5022" indent="0">
              <a:buNone/>
              <a:defRPr sz="4600" b="1"/>
            </a:lvl2pPr>
            <a:lvl3pPr marL="2090044" indent="0">
              <a:buNone/>
              <a:defRPr sz="4100" b="1"/>
            </a:lvl3pPr>
            <a:lvl4pPr marL="3135066" indent="0">
              <a:buNone/>
              <a:defRPr sz="3700" b="1"/>
            </a:lvl4pPr>
            <a:lvl5pPr marL="4180088" indent="0">
              <a:buNone/>
              <a:defRPr sz="3700" b="1"/>
            </a:lvl5pPr>
            <a:lvl6pPr marL="5225110" indent="0">
              <a:buNone/>
              <a:defRPr sz="3700" b="1"/>
            </a:lvl6pPr>
            <a:lvl7pPr marL="6270132" indent="0">
              <a:buNone/>
              <a:defRPr sz="3700" b="1"/>
            </a:lvl7pPr>
            <a:lvl8pPr marL="7315154" indent="0">
              <a:buNone/>
              <a:defRPr sz="3700" b="1"/>
            </a:lvl8pPr>
            <a:lvl9pPr marL="8360176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64" y="4175559"/>
            <a:ext cx="10343162" cy="7586107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891588" y="2947275"/>
            <a:ext cx="10347225" cy="122828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5022" indent="0">
              <a:buNone/>
              <a:defRPr sz="4600" b="1"/>
            </a:lvl2pPr>
            <a:lvl3pPr marL="2090044" indent="0">
              <a:buNone/>
              <a:defRPr sz="4100" b="1"/>
            </a:lvl3pPr>
            <a:lvl4pPr marL="3135066" indent="0">
              <a:buNone/>
              <a:defRPr sz="3700" b="1"/>
            </a:lvl4pPr>
            <a:lvl5pPr marL="4180088" indent="0">
              <a:buNone/>
              <a:defRPr sz="3700" b="1"/>
            </a:lvl5pPr>
            <a:lvl6pPr marL="5225110" indent="0">
              <a:buNone/>
              <a:defRPr sz="3700" b="1"/>
            </a:lvl6pPr>
            <a:lvl7pPr marL="6270132" indent="0">
              <a:buNone/>
              <a:defRPr sz="3700" b="1"/>
            </a:lvl7pPr>
            <a:lvl8pPr marL="7315154" indent="0">
              <a:buNone/>
              <a:defRPr sz="3700" b="1"/>
            </a:lvl8pPr>
            <a:lvl9pPr marL="8360176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891588" y="4175559"/>
            <a:ext cx="10347225" cy="7586107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0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1"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B53BF4E-BA3E-43EE-BDA6-EBFC6BDEC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7326" y="11540359"/>
            <a:ext cx="10993216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Pivoting the undergraduate quantum mechanics class to support training in quantum sensing 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Teaching quantum at all levels, 3/17/2022</a:t>
            </a:r>
          </a:p>
        </p:txBody>
      </p:sp>
    </p:spTree>
    <p:extLst>
      <p:ext uri="{BB962C8B-B14F-4D97-AF65-F5344CB8AC3E}">
        <p14:creationId xmlns:p14="http://schemas.microsoft.com/office/powerpoint/2010/main" val="149871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E922E36-36DB-4846-9B2A-5F4022ED8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7326" y="11540359"/>
            <a:ext cx="10993216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b="1" i="1" dirty="0">
                <a:latin typeface="Palatino Linotype" panose="02040502050505030304" pitchFamily="18" charset="0"/>
                <a:ea typeface="Adobe Caslon Pro" charset="0"/>
                <a:cs typeface="Andalus" panose="02020603050405020304" pitchFamily="18" charset="-78"/>
              </a:rPr>
              <a:t>The reality of quantum measurements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Science, not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152461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65" y="524231"/>
            <a:ext cx="7701490" cy="2231028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2376" y="524232"/>
            <a:ext cx="13086435" cy="11237435"/>
          </a:xfrm>
        </p:spPr>
        <p:txBody>
          <a:bodyPr/>
          <a:lstStyle>
            <a:lvl1pPr>
              <a:defRPr sz="7300"/>
            </a:lvl1pPr>
            <a:lvl2pPr>
              <a:defRPr sz="6400"/>
            </a:lvl2pPr>
            <a:lvl3pPr>
              <a:defRPr sz="5500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65" y="2755260"/>
            <a:ext cx="7701490" cy="9006407"/>
          </a:xfrm>
        </p:spPr>
        <p:txBody>
          <a:bodyPr/>
          <a:lstStyle>
            <a:lvl1pPr marL="0" indent="0">
              <a:buNone/>
              <a:defRPr sz="3200"/>
            </a:lvl1pPr>
            <a:lvl2pPr marL="1045022" indent="0">
              <a:buNone/>
              <a:defRPr sz="2700"/>
            </a:lvl2pPr>
            <a:lvl3pPr marL="2090044" indent="0">
              <a:buNone/>
              <a:defRPr sz="2300"/>
            </a:lvl3pPr>
            <a:lvl4pPr marL="3135066" indent="0">
              <a:buNone/>
              <a:defRPr sz="2100"/>
            </a:lvl4pPr>
            <a:lvl5pPr marL="4180088" indent="0">
              <a:buNone/>
              <a:defRPr sz="2100"/>
            </a:lvl5pPr>
            <a:lvl6pPr marL="5225110" indent="0">
              <a:buNone/>
              <a:defRPr sz="2100"/>
            </a:lvl6pPr>
            <a:lvl7pPr marL="6270132" indent="0">
              <a:buNone/>
              <a:defRPr sz="2100"/>
            </a:lvl7pPr>
            <a:lvl8pPr marL="7315154" indent="0">
              <a:buNone/>
              <a:defRPr sz="2100"/>
            </a:lvl8pPr>
            <a:lvl9pPr marL="836017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36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382" y="9216708"/>
            <a:ext cx="14045565" cy="1088084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88382" y="1176471"/>
            <a:ext cx="14045565" cy="7900035"/>
          </a:xfrm>
        </p:spPr>
        <p:txBody>
          <a:bodyPr/>
          <a:lstStyle>
            <a:lvl1pPr marL="0" indent="0">
              <a:buNone/>
              <a:defRPr sz="7300"/>
            </a:lvl1pPr>
            <a:lvl2pPr marL="1045022" indent="0">
              <a:buNone/>
              <a:defRPr sz="6400"/>
            </a:lvl2pPr>
            <a:lvl3pPr marL="2090044" indent="0">
              <a:buNone/>
              <a:defRPr sz="5500"/>
            </a:lvl3pPr>
            <a:lvl4pPr marL="3135066" indent="0">
              <a:buNone/>
              <a:defRPr sz="4600"/>
            </a:lvl4pPr>
            <a:lvl5pPr marL="4180088" indent="0">
              <a:buNone/>
              <a:defRPr sz="4600"/>
            </a:lvl5pPr>
            <a:lvl6pPr marL="5225110" indent="0">
              <a:buNone/>
              <a:defRPr sz="4600"/>
            </a:lvl6pPr>
            <a:lvl7pPr marL="6270132" indent="0">
              <a:buNone/>
              <a:defRPr sz="4600"/>
            </a:lvl7pPr>
            <a:lvl8pPr marL="7315154" indent="0">
              <a:buNone/>
              <a:defRPr sz="4600"/>
            </a:lvl8pPr>
            <a:lvl9pPr marL="8360176" indent="0">
              <a:buNone/>
              <a:defRPr sz="4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8382" y="10304792"/>
            <a:ext cx="14045565" cy="1545261"/>
          </a:xfrm>
        </p:spPr>
        <p:txBody>
          <a:bodyPr/>
          <a:lstStyle>
            <a:lvl1pPr marL="0" indent="0">
              <a:buNone/>
              <a:defRPr sz="3200"/>
            </a:lvl1pPr>
            <a:lvl2pPr marL="1045022" indent="0">
              <a:buNone/>
              <a:defRPr sz="2700"/>
            </a:lvl2pPr>
            <a:lvl3pPr marL="2090044" indent="0">
              <a:buNone/>
              <a:defRPr sz="2300"/>
            </a:lvl3pPr>
            <a:lvl4pPr marL="3135066" indent="0">
              <a:buNone/>
              <a:defRPr sz="2100"/>
            </a:lvl4pPr>
            <a:lvl5pPr marL="4180088" indent="0">
              <a:buNone/>
              <a:defRPr sz="2100"/>
            </a:lvl5pPr>
            <a:lvl6pPr marL="5225110" indent="0">
              <a:buNone/>
              <a:defRPr sz="2100"/>
            </a:lvl6pPr>
            <a:lvl7pPr marL="6270132" indent="0">
              <a:buNone/>
              <a:defRPr sz="2100"/>
            </a:lvl7pPr>
            <a:lvl8pPr marL="7315154" indent="0">
              <a:buNone/>
              <a:defRPr sz="2100"/>
            </a:lvl8pPr>
            <a:lvl9pPr marL="836017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0464" y="12203605"/>
            <a:ext cx="5462164" cy="7010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98169" y="11540359"/>
            <a:ext cx="7412937" cy="149772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The two-slit experiment Can light really do that?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776647" y="12203605"/>
            <a:ext cx="5462164" cy="701006"/>
          </a:xfrm>
          <a:prstGeom prst="rect">
            <a:avLst/>
          </a:prstGeom>
        </p:spPr>
        <p:txBody>
          <a:bodyPr/>
          <a:lstStyle/>
          <a:p>
            <a:fld id="{1BA44555-CD3C-4643-9508-A14058CC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9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-Banner-v_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" y="0"/>
            <a:ext cx="23407511" cy="131667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64" y="527280"/>
            <a:ext cx="21068348" cy="2194454"/>
          </a:xfrm>
          <a:prstGeom prst="rect">
            <a:avLst/>
          </a:prstGeom>
        </p:spPr>
        <p:txBody>
          <a:bodyPr vert="horz" lIns="209004" tIns="104502" rIns="209004" bIns="10450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64" y="3072237"/>
            <a:ext cx="21068348" cy="8689430"/>
          </a:xfrm>
          <a:prstGeom prst="rect">
            <a:avLst/>
          </a:prstGeom>
        </p:spPr>
        <p:txBody>
          <a:bodyPr vert="horz" lIns="209004" tIns="104502" rIns="209004" bIns="10450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07326" y="11540359"/>
            <a:ext cx="10993216" cy="149772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40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Pivoting the undergraduate quantum mechanics class to support training in quantum sensing 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Teaching quantum at all levels, 3/17/2022</a:t>
            </a:r>
          </a:p>
        </p:txBody>
      </p:sp>
    </p:spTree>
    <p:extLst>
      <p:ext uri="{BB962C8B-B14F-4D97-AF65-F5344CB8AC3E}">
        <p14:creationId xmlns:p14="http://schemas.microsoft.com/office/powerpoint/2010/main" val="396183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1045022" rtl="0" eaLnBrk="1" latinLnBrk="0" hangingPunct="1">
        <a:spcBef>
          <a:spcPct val="0"/>
        </a:spcBef>
        <a:buNone/>
        <a:defRPr sz="10100" kern="1200">
          <a:solidFill>
            <a:schemeClr val="tx1"/>
          </a:solidFill>
          <a:latin typeface="Andalus" panose="02020603050405020304" pitchFamily="18" charset="-78"/>
          <a:ea typeface="Andalus" panose="02020603050405020304" pitchFamily="18" charset="-78"/>
          <a:cs typeface="Andalus" panose="02020603050405020304" pitchFamily="18" charset="-78"/>
        </a:defRPr>
      </a:lvl1pPr>
    </p:titleStyle>
    <p:bodyStyle>
      <a:lvl1pPr marL="783767" indent="-783767" algn="l" defTabSz="1045022" rtl="0" eaLnBrk="1" latinLnBrk="0" hangingPunct="1">
        <a:spcBef>
          <a:spcPct val="20000"/>
        </a:spcBef>
        <a:buFont typeface="Arial"/>
        <a:buChar char="•"/>
        <a:defRPr sz="7300" kern="1200">
          <a:solidFill>
            <a:schemeClr val="tx1"/>
          </a:solidFill>
          <a:latin typeface="Andalus" panose="02020603050405020304" pitchFamily="18" charset="-78"/>
          <a:ea typeface="Andalus" panose="02020603050405020304" pitchFamily="18" charset="-78"/>
          <a:cs typeface="Andalus" panose="02020603050405020304" pitchFamily="18" charset="-78"/>
        </a:defRPr>
      </a:lvl1pPr>
      <a:lvl2pPr marL="1698161" indent="-653139" algn="l" defTabSz="1045022" rtl="0" eaLnBrk="1" latinLnBrk="0" hangingPunct="1">
        <a:spcBef>
          <a:spcPct val="20000"/>
        </a:spcBef>
        <a:buFont typeface="Arial"/>
        <a:buChar char="–"/>
        <a:defRPr sz="6400" b="0" i="0" kern="1200">
          <a:solidFill>
            <a:schemeClr val="tx1"/>
          </a:solidFill>
          <a:latin typeface="Calibri Light" panose="020F0302020204030204" pitchFamily="34" charset="0"/>
          <a:ea typeface="Open Sans Light" charset="0"/>
          <a:cs typeface="Calibri Light" panose="020F0302020204030204" pitchFamily="34" charset="0"/>
        </a:defRPr>
      </a:lvl2pPr>
      <a:lvl3pPr marL="2612555" indent="-522511" algn="l" defTabSz="1045022" rtl="0" eaLnBrk="1" latinLnBrk="0" hangingPunct="1">
        <a:spcBef>
          <a:spcPct val="20000"/>
        </a:spcBef>
        <a:buFont typeface="Arial"/>
        <a:buChar char="•"/>
        <a:defRPr sz="5500" b="0" i="1" kern="1200">
          <a:solidFill>
            <a:schemeClr val="tx1"/>
          </a:solidFill>
          <a:latin typeface="Calibri Light" panose="020F0302020204030204" pitchFamily="34" charset="0"/>
          <a:ea typeface="Open Sans Light" charset="0"/>
          <a:cs typeface="Calibri Light" panose="020F0302020204030204" pitchFamily="34" charset="0"/>
        </a:defRPr>
      </a:lvl3pPr>
      <a:lvl4pPr marL="3657577" indent="-522511" algn="l" defTabSz="1045022" rtl="0" eaLnBrk="1" latinLnBrk="0" hangingPunct="1">
        <a:spcBef>
          <a:spcPct val="20000"/>
        </a:spcBef>
        <a:buFont typeface="Arial"/>
        <a:buChar char="–"/>
        <a:defRPr sz="4600" kern="1200">
          <a:solidFill>
            <a:schemeClr val="tx1"/>
          </a:solidFill>
          <a:latin typeface="Andalus" panose="02020603050405020304" pitchFamily="18" charset="-78"/>
          <a:ea typeface="Andalus" panose="02020603050405020304" pitchFamily="18" charset="-78"/>
          <a:cs typeface="Andalus" panose="02020603050405020304" pitchFamily="18" charset="-78"/>
        </a:defRPr>
      </a:lvl4pPr>
      <a:lvl5pPr marL="4702599" indent="-522511" algn="l" defTabSz="1045022" rtl="0" eaLnBrk="1" latinLnBrk="0" hangingPunct="1">
        <a:spcBef>
          <a:spcPct val="20000"/>
        </a:spcBef>
        <a:buFont typeface="Arial"/>
        <a:buChar char="»"/>
        <a:defRPr sz="4600" b="0" i="1" kern="1200">
          <a:solidFill>
            <a:schemeClr val="tx1"/>
          </a:solidFill>
          <a:latin typeface="Andalus" panose="02020603050405020304" pitchFamily="18" charset="-78"/>
          <a:ea typeface="Andalus" panose="02020603050405020304" pitchFamily="18" charset="-78"/>
          <a:cs typeface="Andalus" panose="02020603050405020304" pitchFamily="18" charset="-78"/>
        </a:defRPr>
      </a:lvl5pPr>
      <a:lvl6pPr marL="5747621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792643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837665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882687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45022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090044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135066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80088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225110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270132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315154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360176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mper v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7" y="0"/>
            <a:ext cx="23407511" cy="13166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BC943A-C75D-4311-BCD5-0B7A214A3A78}"/>
              </a:ext>
            </a:extLst>
          </p:cNvPr>
          <p:cNvSpPr txBox="1"/>
          <p:nvPr/>
        </p:nvSpPr>
        <p:spPr>
          <a:xfrm>
            <a:off x="5189409" y="7952954"/>
            <a:ext cx="12772698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i="1" dirty="0">
                <a:latin typeface="Palatino Linotype" panose="02040502050505030304" pitchFamily="18" charset="0"/>
              </a:rPr>
              <a:t>James Freericks, Department of Physics</a:t>
            </a:r>
          </a:p>
          <a:p>
            <a:r>
              <a:rPr lang="en-US" sz="5400" i="1" dirty="0">
                <a:latin typeface="Palatino Linotype" panose="02040502050505030304" pitchFamily="18" charset="0"/>
              </a:rPr>
              <a:t>Georgetown University</a:t>
            </a:r>
          </a:p>
          <a:p>
            <a:r>
              <a:rPr lang="en-US" sz="5400" i="1" dirty="0">
                <a:latin typeface="Palatino Linotype" panose="02040502050505030304" pitchFamily="18" charset="0"/>
              </a:rPr>
              <a:t>Work funded by the AFOSR and Georgetown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49B374-9AD4-4992-9ED9-D7DCE8741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</p:spTree>
    <p:extLst>
      <p:ext uri="{BB962C8B-B14F-4D97-AF65-F5344CB8AC3E}">
        <p14:creationId xmlns:p14="http://schemas.microsoft.com/office/powerpoint/2010/main" val="154999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420" y="279100"/>
            <a:ext cx="21068348" cy="2194454"/>
          </a:xfrm>
        </p:spPr>
        <p:txBody>
          <a:bodyPr>
            <a:normAutofit/>
          </a:bodyPr>
          <a:lstStyle/>
          <a:p>
            <a:r>
              <a:rPr lang="en-US" dirty="0"/>
              <a:t>Relation to quantum mechanics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47512D-6611-4551-8DA8-CA5B7448C9BE}"/>
                  </a:ext>
                </a:extLst>
              </p:cNvPr>
              <p:cNvSpPr txBox="1"/>
              <p:nvPr/>
            </p:nvSpPr>
            <p:spPr>
              <a:xfrm>
                <a:off x="1833299" y="2644042"/>
                <a:ext cx="212153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>
                    <a:latin typeface="Open Sans Light" panose="020B0306030504020204"/>
                  </a:rPr>
                  <a:t>We found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𝑖𝑚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𝑖𝑚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47512D-6611-4551-8DA8-CA5B7448C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299" y="2644042"/>
                <a:ext cx="21215313" cy="707886"/>
              </a:xfrm>
              <a:prstGeom prst="rect">
                <a:avLst/>
              </a:prstGeom>
              <a:blipFill>
                <a:blip r:embed="rId2"/>
                <a:stretch>
                  <a:fillRect l="-103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E6C843-DEBD-47C1-BE3E-3768FAA51C35}"/>
                  </a:ext>
                </a:extLst>
              </p:cNvPr>
              <p:cNvSpPr txBox="1"/>
              <p:nvPr/>
            </p:nvSpPr>
            <p:spPr>
              <a:xfrm>
                <a:off x="1833298" y="3719895"/>
                <a:ext cx="21215313" cy="964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>
                    <a:latin typeface="Open Sans Light" panose="020B0306030504020204"/>
                  </a:rPr>
                  <a:t>If we make them operators, with</a:t>
                </a:r>
                <a:r>
                  <a:rPr lang="en-US" sz="4000" b="0" dirty="0"/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]=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US" sz="4000" b="0" dirty="0"/>
                  <a:t>, </a:t>
                </a:r>
                <a:r>
                  <a:rPr lang="en-US" sz="4000" b="0" dirty="0">
                    <a:latin typeface="Open Sans Light" panose="020B0306030504020204"/>
                  </a:rPr>
                  <a:t>then</a:t>
                </a:r>
                <a:r>
                  <a:rPr lang="en-US" sz="4000" b="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acc>
                      <m:accPr>
                        <m:chr m:val="̂"/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E6C843-DEBD-47C1-BE3E-3768FAA51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298" y="3719895"/>
                <a:ext cx="21215313" cy="964880"/>
              </a:xfrm>
              <a:prstGeom prst="rect">
                <a:avLst/>
              </a:prstGeom>
              <a:blipFill>
                <a:blip r:embed="rId3"/>
                <a:stretch>
                  <a:fillRect l="-1034" b="-13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73D21AE-1CBA-482C-A4B6-B1144094277A}"/>
              </a:ext>
            </a:extLst>
          </p:cNvPr>
          <p:cNvSpPr txBox="1"/>
          <p:nvPr/>
        </p:nvSpPr>
        <p:spPr>
          <a:xfrm>
            <a:off x="1833297" y="5112445"/>
            <a:ext cx="21215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>
                <a:latin typeface="Open Sans Light" panose="020B0306030504020204"/>
              </a:rPr>
              <a:t>Hence, this approach makes </a:t>
            </a:r>
            <a:r>
              <a:rPr lang="en-US" sz="4000" dirty="0">
                <a:latin typeface="Open Sans Light"/>
              </a:rPr>
              <a:t>an easy transition to raising and lowering operators in quantum mechanics.</a:t>
            </a:r>
          </a:p>
        </p:txBody>
      </p:sp>
    </p:spTree>
    <p:extLst>
      <p:ext uri="{BB962C8B-B14F-4D97-AF65-F5344CB8AC3E}">
        <p14:creationId xmlns:p14="http://schemas.microsoft.com/office/powerpoint/2010/main" val="328104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618" y="206673"/>
            <a:ext cx="21068348" cy="2194454"/>
          </a:xfrm>
        </p:spPr>
        <p:txBody>
          <a:bodyPr>
            <a:normAutofit/>
          </a:bodyPr>
          <a:lstStyle/>
          <a:p>
            <a:r>
              <a:rPr lang="en-US" dirty="0"/>
              <a:t>Damped Harmonic Oscillator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45510E-BACC-4ED5-B3BB-B3760B12D2A5}"/>
                  </a:ext>
                </a:extLst>
              </p:cNvPr>
              <p:cNvSpPr txBox="1"/>
              <p:nvPr/>
            </p:nvSpPr>
            <p:spPr>
              <a:xfrm>
                <a:off x="1534537" y="2539390"/>
                <a:ext cx="21215313" cy="91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Open Sans Light"/>
                  </a:rPr>
                  <a:t>Hamilton equation of motion: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40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𝛾</m:t>
                    </m:r>
                    <m:acc>
                      <m:accPr>
                        <m:chr m:val="̇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45510E-BACC-4ED5-B3BB-B3760B12D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7" y="2539390"/>
                <a:ext cx="21215313" cy="916020"/>
              </a:xfrm>
              <a:prstGeom prst="rect">
                <a:avLst/>
              </a:prstGeom>
              <a:blipFill>
                <a:blip r:embed="rId2"/>
                <a:stretch>
                  <a:fillRect l="-1034" t="-533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6DE355-61BC-4262-99AB-06DD53FFA047}"/>
                  </a:ext>
                </a:extLst>
              </p:cNvPr>
              <p:cNvSpPr txBox="1"/>
              <p:nvPr/>
            </p:nvSpPr>
            <p:spPr>
              <a:xfrm>
                <a:off x="1534537" y="3677816"/>
                <a:ext cx="21215313" cy="73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Open Sans Light"/>
                  </a:rPr>
                  <a:t>Decouple the differential equation: Let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4000" dirty="0">
                    <a:latin typeface="Open Sans Light"/>
                  </a:rPr>
                  <a:t> and find </a:t>
                </a:r>
                <a:r>
                  <a:rPr lang="el-GR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4000" dirty="0">
                    <a:latin typeface="Open Sans Light"/>
                  </a:rPr>
                  <a:t>  such that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𝑐𝐴</m:t>
                    </m:r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6DE355-61BC-4262-99AB-06DD53FFA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7" y="3677816"/>
                <a:ext cx="21215313" cy="731290"/>
              </a:xfrm>
              <a:prstGeom prst="rect">
                <a:avLst/>
              </a:prstGeom>
              <a:blipFill>
                <a:blip r:embed="rId3"/>
                <a:stretch>
                  <a:fillRect l="-1034" t="-12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DC8AC8-D6F0-445F-9877-A2C53E06AAD7}"/>
                  </a:ext>
                </a:extLst>
              </p:cNvPr>
              <p:cNvSpPr txBox="1"/>
              <p:nvPr/>
            </p:nvSpPr>
            <p:spPr>
              <a:xfrm>
                <a:off x="1534537" y="4891563"/>
                <a:ext cx="21215313" cy="1531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Open Sans Light"/>
                  </a:rPr>
                  <a:t>Decouple the differential equation: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𝛼</m:t>
                    </m:r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Open Sans Light"/>
                  </a:rPr>
                  <a:t> implies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DC8AC8-D6F0-445F-9877-A2C53E06A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7" y="4891563"/>
                <a:ext cx="21215313" cy="1531573"/>
              </a:xfrm>
              <a:prstGeom prst="rect">
                <a:avLst/>
              </a:prstGeom>
              <a:blipFill>
                <a:blip r:embed="rId4"/>
                <a:stretch>
                  <a:fillRect l="-1034" t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07A441-692A-4BE1-A619-2C4471407A90}"/>
                  </a:ext>
                </a:extLst>
              </p:cNvPr>
              <p:cNvSpPr txBox="1"/>
              <p:nvPr/>
            </p:nvSpPr>
            <p:spPr>
              <a:xfrm>
                <a:off x="1534536" y="6434541"/>
                <a:ext cx="21215313" cy="2012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Open Sans Light"/>
                  </a:rPr>
                  <a:t>Solve for </a:t>
                </a:r>
                <a:r>
                  <a:rPr lang="el-GR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4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000" dirty="0">
                    <a:latin typeface="Open Sans Ligh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𝛾𝛼</m:t>
                    </m:r>
                  </m:oMath>
                </a14:m>
                <a:r>
                  <a:rPr lang="en-US" sz="4000" dirty="0">
                    <a:latin typeface="Open Sans Light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𝛾𝛼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4000" dirty="0">
                    <a:latin typeface="Open Sans Light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07A441-692A-4BE1-A619-2C4471407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6" y="6434541"/>
                <a:ext cx="21215313" cy="2012859"/>
              </a:xfrm>
              <a:prstGeom prst="rect">
                <a:avLst/>
              </a:prstGeom>
              <a:blipFill>
                <a:blip r:embed="rId5"/>
                <a:stretch>
                  <a:fillRect l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75A664-5D3C-4B17-9DF0-3CF1EA7B8D0A}"/>
                  </a:ext>
                </a:extLst>
              </p:cNvPr>
              <p:cNvSpPr txBox="1"/>
              <p:nvPr/>
            </p:nvSpPr>
            <p:spPr>
              <a:xfrm>
                <a:off x="1534535" y="8147371"/>
                <a:ext cx="21215313" cy="1482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>
                    <a:latin typeface="Open Sans Light" panose="020B0306030504020204"/>
                  </a:rPr>
                  <a:t>So we have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𝑖𝑚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75A664-5D3C-4B17-9DF0-3CF1EA7B8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5" y="8147371"/>
                <a:ext cx="21215313" cy="1482585"/>
              </a:xfrm>
              <a:prstGeom prst="rect">
                <a:avLst/>
              </a:prstGeom>
              <a:blipFill>
                <a:blip r:embed="rId6"/>
                <a:stretch>
                  <a:fillRect l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E1B8DE8-8B65-4BD9-B5D2-C87C915AE2A2}"/>
              </a:ext>
            </a:extLst>
          </p:cNvPr>
          <p:cNvSpPr txBox="1"/>
          <p:nvPr/>
        </p:nvSpPr>
        <p:spPr>
          <a:xfrm>
            <a:off x="1534537" y="9874270"/>
            <a:ext cx="21739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>
                <a:latin typeface="Open Sans Light" panose="020B0306030504020204"/>
              </a:rPr>
              <a:t>This gives the standard damped solution. You can look at energy as well, but the analysis is more complicated.</a:t>
            </a:r>
            <a:endParaRPr lang="en-US" sz="4000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82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618" y="206673"/>
            <a:ext cx="21068348" cy="2194454"/>
          </a:xfrm>
        </p:spPr>
        <p:txBody>
          <a:bodyPr>
            <a:normAutofit/>
          </a:bodyPr>
          <a:lstStyle/>
          <a:p>
            <a:r>
              <a:rPr lang="en-US" dirty="0"/>
              <a:t>Driven Damped Harmonic Oscillator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45510E-BACC-4ED5-B3BB-B3760B12D2A5}"/>
                  </a:ext>
                </a:extLst>
              </p:cNvPr>
              <p:cNvSpPr txBox="1"/>
              <p:nvPr/>
            </p:nvSpPr>
            <p:spPr>
              <a:xfrm>
                <a:off x="1534537" y="3051018"/>
                <a:ext cx="21215313" cy="91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Open Sans Light"/>
                  </a:rPr>
                  <a:t>Hamilton equation of motion: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40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𝛾</m:t>
                    </m:r>
                    <m:acc>
                      <m:accPr>
                        <m:chr m:val="̇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45510E-BACC-4ED5-B3BB-B3760B12D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7" y="3051018"/>
                <a:ext cx="21215313" cy="916020"/>
              </a:xfrm>
              <a:prstGeom prst="rect">
                <a:avLst/>
              </a:prstGeom>
              <a:blipFill>
                <a:blip r:embed="rId2"/>
                <a:stretch>
                  <a:fillRect l="-1034" t="-5298" b="-1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16DE355-61BC-4262-99AB-06DD53FFA047}"/>
              </a:ext>
            </a:extLst>
          </p:cNvPr>
          <p:cNvSpPr txBox="1"/>
          <p:nvPr/>
        </p:nvSpPr>
        <p:spPr>
          <a:xfrm>
            <a:off x="1534537" y="4189444"/>
            <a:ext cx="21215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Open Sans Light"/>
              </a:rPr>
              <a:t>Now we can derive an inhomogeneous first-order differential equation. It is easy to show students how to solve this via an integrating factor. But there is not enough time to go into the details in full.</a:t>
            </a:r>
          </a:p>
        </p:txBody>
      </p:sp>
    </p:spTree>
    <p:extLst>
      <p:ext uri="{BB962C8B-B14F-4D97-AF65-F5344CB8AC3E}">
        <p14:creationId xmlns:p14="http://schemas.microsoft.com/office/powerpoint/2010/main" val="33755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618" y="4642871"/>
            <a:ext cx="21068348" cy="2194454"/>
          </a:xfrm>
        </p:spPr>
        <p:txBody>
          <a:bodyPr>
            <a:normAutofit fontScale="90000"/>
          </a:bodyPr>
          <a:lstStyle/>
          <a:p>
            <a:r>
              <a:rPr lang="en-US" dirty="0"/>
              <a:t>For me, this is a much more natural way to introduce complex numbers and the added connection to quantum mechanics is another bonus 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</p:spTree>
    <p:extLst>
      <p:ext uri="{BB962C8B-B14F-4D97-AF65-F5344CB8AC3E}">
        <p14:creationId xmlns:p14="http://schemas.microsoft.com/office/powerpoint/2010/main" val="2297818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dobe Caslon Pro" panose="0205050205050A020403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5D8EF-4DB7-416B-821A-68196B401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463" y="2786331"/>
            <a:ext cx="21068348" cy="868943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Open Sans Light"/>
              </a:rPr>
              <a:t>Born and Jordan, </a:t>
            </a:r>
            <a:r>
              <a:rPr lang="en-US" sz="4800" i="1" dirty="0" err="1">
                <a:latin typeface="Open Sans Light"/>
              </a:rPr>
              <a:t>Elementare</a:t>
            </a:r>
            <a:r>
              <a:rPr lang="en-US" sz="4800" i="1" dirty="0">
                <a:latin typeface="Open Sans Light"/>
              </a:rPr>
              <a:t> </a:t>
            </a:r>
            <a:r>
              <a:rPr lang="en-US" sz="4800" i="1" dirty="0" err="1">
                <a:latin typeface="Open Sans Light"/>
              </a:rPr>
              <a:t>Quantenmechanik</a:t>
            </a:r>
            <a:r>
              <a:rPr lang="en-US" sz="4800" i="1" dirty="0">
                <a:latin typeface="Open Sans Light"/>
              </a:rPr>
              <a:t> </a:t>
            </a:r>
            <a:r>
              <a:rPr lang="en-US" sz="4800" dirty="0">
                <a:latin typeface="Open Sans Light"/>
              </a:rPr>
              <a:t>(Berlin, Springer, 1930)</a:t>
            </a:r>
          </a:p>
          <a:p>
            <a:r>
              <a:rPr lang="en-US" sz="4800" dirty="0">
                <a:latin typeface="Open Sans Light"/>
              </a:rPr>
              <a:t>N. Gauthier, </a:t>
            </a:r>
            <a:r>
              <a:rPr lang="en-US" sz="4800" i="1" dirty="0">
                <a:latin typeface="Open Sans Light"/>
              </a:rPr>
              <a:t>Novel approach for solving the equation of motion of a simple harmonic oscillator</a:t>
            </a:r>
            <a:r>
              <a:rPr lang="en-US" sz="4800" dirty="0">
                <a:latin typeface="Open Sans Light"/>
              </a:rPr>
              <a:t>, Int. J. Math. Educ. Sci. Tech., </a:t>
            </a:r>
            <a:r>
              <a:rPr lang="en-US" sz="4800" b="1" dirty="0">
                <a:latin typeface="Open Sans Light"/>
              </a:rPr>
              <a:t>35</a:t>
            </a:r>
            <a:r>
              <a:rPr lang="en-US" sz="4800" dirty="0">
                <a:latin typeface="Open Sans Light"/>
              </a:rPr>
              <a:t>, 446 (2004).</a:t>
            </a:r>
          </a:p>
          <a:p>
            <a:r>
              <a:rPr lang="en-US" sz="4800" dirty="0">
                <a:latin typeface="Open Sans Light"/>
              </a:rPr>
              <a:t>B. R. Smith, Jr. </a:t>
            </a:r>
            <a:r>
              <a:rPr lang="en-US" sz="4800" i="1" dirty="0">
                <a:latin typeface="Open Sans Light"/>
              </a:rPr>
              <a:t>First-order partial differential equations in classical dynamics</a:t>
            </a:r>
            <a:r>
              <a:rPr lang="en-US" sz="4800" dirty="0">
                <a:latin typeface="Open Sans Light"/>
              </a:rPr>
              <a:t>, Am. J. Phys. </a:t>
            </a:r>
            <a:r>
              <a:rPr lang="en-US" sz="4800" b="1" dirty="0">
                <a:latin typeface="Open Sans Light"/>
              </a:rPr>
              <a:t>77</a:t>
            </a:r>
            <a:r>
              <a:rPr lang="en-US" sz="4800" dirty="0">
                <a:latin typeface="Open Sans Light"/>
              </a:rPr>
              <a:t>, 1153 (2009).</a:t>
            </a:r>
          </a:p>
          <a:p>
            <a:r>
              <a:rPr lang="en-US" sz="4800" dirty="0">
                <a:latin typeface="Open Sans Light"/>
              </a:rPr>
              <a:t>Christopher C. </a:t>
            </a:r>
            <a:r>
              <a:rPr lang="en-US" sz="4800" dirty="0" err="1">
                <a:latin typeface="Open Sans Light"/>
              </a:rPr>
              <a:t>Tisdell</a:t>
            </a:r>
            <a:r>
              <a:rPr lang="en-US" sz="4800" dirty="0">
                <a:latin typeface="Open Sans Light"/>
              </a:rPr>
              <a:t>, </a:t>
            </a:r>
            <a:r>
              <a:rPr lang="en-US" sz="4800" i="1" dirty="0">
                <a:latin typeface="Open Sans Light"/>
              </a:rPr>
              <a:t>An accessible, justifiable and transferable pedagogical approach for the differential equations of simple harmonic motion, </a:t>
            </a:r>
            <a:r>
              <a:rPr lang="en-US" sz="4800" dirty="0">
                <a:latin typeface="Open Sans Light"/>
              </a:rPr>
              <a:t>Int. J. Math. Educ. Sci. Tech., </a:t>
            </a:r>
            <a:r>
              <a:rPr lang="en-US" sz="4800" b="1" dirty="0">
                <a:latin typeface="Open Sans Light"/>
              </a:rPr>
              <a:t>50</a:t>
            </a:r>
            <a:r>
              <a:rPr lang="en-US" sz="4800" dirty="0">
                <a:latin typeface="Open Sans Light"/>
              </a:rPr>
              <a:t>, 950 (2019).</a:t>
            </a:r>
            <a:endParaRPr lang="en-US" sz="4800" i="1" dirty="0">
              <a:latin typeface="Open Sans Light"/>
            </a:endParaRPr>
          </a:p>
          <a:p>
            <a:r>
              <a:rPr lang="pt-BR" sz="4800" dirty="0">
                <a:latin typeface="Open Sans Light"/>
              </a:rPr>
              <a:t>M. B. Alves, </a:t>
            </a:r>
            <a:r>
              <a:rPr lang="pt-BR" sz="4800" i="1" dirty="0">
                <a:latin typeface="Open Sans Light"/>
              </a:rPr>
              <a:t>Algebraic solution for the classical harmonic oscillator, </a:t>
            </a:r>
            <a:r>
              <a:rPr lang="pt-BR" sz="4800" dirty="0">
                <a:latin typeface="Open Sans Light"/>
              </a:rPr>
              <a:t>Rev. Bras. Ens. Física, </a:t>
            </a:r>
            <a:r>
              <a:rPr lang="pt-BR" sz="4800" b="1" dirty="0">
                <a:latin typeface="Open Sans Light"/>
              </a:rPr>
              <a:t>45</a:t>
            </a:r>
            <a:r>
              <a:rPr lang="pt-BR" sz="4800" dirty="0">
                <a:latin typeface="Open Sans Light"/>
              </a:rPr>
              <a:t>, e20230152 (2023)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</p:spTree>
    <p:extLst>
      <p:ext uri="{BB962C8B-B14F-4D97-AF65-F5344CB8AC3E}">
        <p14:creationId xmlns:p14="http://schemas.microsoft.com/office/powerpoint/2010/main" val="1686188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618" y="4642871"/>
            <a:ext cx="21068348" cy="2194454"/>
          </a:xfrm>
        </p:spPr>
        <p:txBody>
          <a:bodyPr>
            <a:normAutofit fontScale="90000"/>
          </a:bodyPr>
          <a:lstStyle/>
          <a:p>
            <a:r>
              <a:rPr lang="en-US" dirty="0"/>
              <a:t>These ideas can be extended to Kepler orbits and be linked to the quantum solutions of hydrogen. But that is for the Fall meeting.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</p:spTree>
    <p:extLst>
      <p:ext uri="{BB962C8B-B14F-4D97-AF65-F5344CB8AC3E}">
        <p14:creationId xmlns:p14="http://schemas.microsoft.com/office/powerpoint/2010/main" val="3413939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35EF-F494-4DCD-B733-D575D90E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782" y="630182"/>
            <a:ext cx="7049709" cy="2194454"/>
          </a:xfrm>
        </p:spPr>
        <p:txBody>
          <a:bodyPr/>
          <a:lstStyle/>
          <a:p>
            <a:r>
              <a:rPr lang="en-US" dirty="0"/>
              <a:t>Thanks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654A88-631E-4834-B600-2325C0166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9139" y="5061070"/>
            <a:ext cx="2802879" cy="2139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D3113D-74FB-459A-BCB3-ED834F104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6" t="29594" r="35494" b="18793"/>
          <a:stretch/>
        </p:blipFill>
        <p:spPr>
          <a:xfrm>
            <a:off x="8301708" y="3977847"/>
            <a:ext cx="2975761" cy="4353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D6190-1DFA-4840-93F7-F3A86D56B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7136" y="4440242"/>
            <a:ext cx="333375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A5A597-C9B4-4A9E-BA24-B0C77B428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88" t="7055" b="30581"/>
          <a:stretch/>
        </p:blipFill>
        <p:spPr>
          <a:xfrm>
            <a:off x="4081997" y="4001630"/>
            <a:ext cx="2990044" cy="43537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97E930-72E0-4D58-8CE2-7698841D9348}"/>
              </a:ext>
            </a:extLst>
          </p:cNvPr>
          <p:cNvSpPr txBox="1"/>
          <p:nvPr/>
        </p:nvSpPr>
        <p:spPr>
          <a:xfrm>
            <a:off x="3236816" y="8814532"/>
            <a:ext cx="8645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Open Sans Light"/>
              </a:rPr>
              <a:t>Leanne Doughty    Jason Tran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84A0876-6294-4A80-BA52-AEA7F1D28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</p:spTree>
    <p:extLst>
      <p:ext uri="{BB962C8B-B14F-4D97-AF65-F5344CB8AC3E}">
        <p14:creationId xmlns:p14="http://schemas.microsoft.com/office/powerpoint/2010/main" val="148918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495" y="4380320"/>
            <a:ext cx="21068348" cy="2194454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numbers are often introduced in mechanics as a tool for solving driven-damped harmonic oscillators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54373F-43B4-4BE2-8AA0-9949E5C12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</p:spTree>
    <p:extLst>
      <p:ext uri="{BB962C8B-B14F-4D97-AF65-F5344CB8AC3E}">
        <p14:creationId xmlns:p14="http://schemas.microsoft.com/office/powerpoint/2010/main" val="3826501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495" y="4380320"/>
            <a:ext cx="21068348" cy="2194454"/>
          </a:xfrm>
        </p:spPr>
        <p:txBody>
          <a:bodyPr>
            <a:normAutofit fontScale="90000"/>
          </a:bodyPr>
          <a:lstStyle/>
          <a:p>
            <a:r>
              <a:rPr lang="en-US" dirty="0"/>
              <a:t>Usually this is presented as a set of rules with an uneasy “take the real part of the solution” at the end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</p:spTree>
    <p:extLst>
      <p:ext uri="{BB962C8B-B14F-4D97-AF65-F5344CB8AC3E}">
        <p14:creationId xmlns:p14="http://schemas.microsoft.com/office/powerpoint/2010/main" val="2473466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495" y="4380320"/>
            <a:ext cx="21068348" cy="2194454"/>
          </a:xfrm>
        </p:spPr>
        <p:txBody>
          <a:bodyPr>
            <a:normAutofit fontScale="90000"/>
          </a:bodyPr>
          <a:lstStyle/>
          <a:p>
            <a:r>
              <a:rPr lang="en-US" dirty="0"/>
              <a:t>In this talk, I will show you a more natural way to organize working with complex numbers and driven-damped harmonic oscillators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</p:spTree>
    <p:extLst>
      <p:ext uri="{BB962C8B-B14F-4D97-AF65-F5344CB8AC3E}">
        <p14:creationId xmlns:p14="http://schemas.microsoft.com/office/powerpoint/2010/main" val="2600149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AD446C-67C3-4216-BB9D-42E19EA26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51" t="5411" r="27170"/>
          <a:stretch/>
        </p:blipFill>
        <p:spPr>
          <a:xfrm>
            <a:off x="5437599" y="4613921"/>
            <a:ext cx="4206052" cy="6214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C909E-734C-442A-AA5E-3AE130E24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401"/>
          <a:stretch/>
        </p:blipFill>
        <p:spPr>
          <a:xfrm>
            <a:off x="506993" y="4613921"/>
            <a:ext cx="4657289" cy="6214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1650"/>
            <a:ext cx="23409275" cy="2194454"/>
          </a:xfrm>
        </p:spPr>
        <p:txBody>
          <a:bodyPr>
            <a:normAutofit fontScale="90000"/>
          </a:bodyPr>
          <a:lstStyle/>
          <a:p>
            <a:r>
              <a:rPr lang="en-US" dirty="0"/>
              <a:t>The idea for this comes from Born and Jordan’s </a:t>
            </a:r>
            <a:r>
              <a:rPr lang="en-US" dirty="0" err="1"/>
              <a:t>Elementare</a:t>
            </a:r>
            <a:r>
              <a:rPr lang="en-US" dirty="0"/>
              <a:t> </a:t>
            </a:r>
            <a:r>
              <a:rPr lang="en-US" dirty="0" err="1"/>
              <a:t>Quantenmechanik</a:t>
            </a:r>
            <a:r>
              <a:rPr lang="en-US" dirty="0"/>
              <a:t> (1930)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04C93C-C86F-4816-A2DA-230F16CEF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C5FC2-2A5A-49C7-8444-FC1BE5DFD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482" y="4613921"/>
            <a:ext cx="4094640" cy="6354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506F7-C740-4E31-8956-006BDB5B5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9711" y="5224046"/>
            <a:ext cx="9075366" cy="13982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2F033A-8BC1-4C50-97D4-57DE4C2F8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9711" y="6551654"/>
            <a:ext cx="9099239" cy="394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3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81 -0.3611 L -0.3291 -0.333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138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91 -0.11815 L -0.33433 -0.0378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40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3" y="-34489"/>
            <a:ext cx="23339891" cy="2194454"/>
          </a:xfrm>
        </p:spPr>
        <p:txBody>
          <a:bodyPr>
            <a:normAutofit/>
          </a:bodyPr>
          <a:lstStyle/>
          <a:p>
            <a:r>
              <a:rPr lang="en-US" dirty="0"/>
              <a:t>Conventional approach (from Feynman)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DDBFB-B57D-4E36-AB6C-C1B65507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69" y="2029701"/>
            <a:ext cx="10386953" cy="8783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FE084-7A05-478C-AC5C-AEC07BA3F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637" y="2799246"/>
            <a:ext cx="11288700" cy="60587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ACF380-B111-4EE4-BF90-9CC0A1EE342A}"/>
              </a:ext>
            </a:extLst>
          </p:cNvPr>
          <p:cNvSpPr/>
          <p:nvPr/>
        </p:nvSpPr>
        <p:spPr>
          <a:xfrm>
            <a:off x="4825497" y="7505323"/>
            <a:ext cx="2715128" cy="733330"/>
          </a:xfrm>
          <a:prstGeom prst="rect">
            <a:avLst/>
          </a:prstGeom>
          <a:solidFill>
            <a:schemeClr val="accent6">
              <a:lumMod val="40000"/>
              <a:lumOff val="60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04A73F-DCBC-4F52-B2C9-03E379BAD210}"/>
              </a:ext>
            </a:extLst>
          </p:cNvPr>
          <p:cNvSpPr/>
          <p:nvPr/>
        </p:nvSpPr>
        <p:spPr>
          <a:xfrm>
            <a:off x="4724400" y="9976919"/>
            <a:ext cx="3025366" cy="833340"/>
          </a:xfrm>
          <a:prstGeom prst="rect">
            <a:avLst/>
          </a:prstGeom>
          <a:solidFill>
            <a:schemeClr val="accent6">
              <a:lumMod val="40000"/>
              <a:lumOff val="60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B8732D-FFC3-4572-A3D1-71C0437F909A}"/>
              </a:ext>
            </a:extLst>
          </p:cNvPr>
          <p:cNvSpPr/>
          <p:nvPr/>
        </p:nvSpPr>
        <p:spPr>
          <a:xfrm>
            <a:off x="15027244" y="8024388"/>
            <a:ext cx="4510134" cy="833604"/>
          </a:xfrm>
          <a:prstGeom prst="rect">
            <a:avLst/>
          </a:prstGeom>
          <a:solidFill>
            <a:schemeClr val="accent6">
              <a:lumMod val="40000"/>
              <a:lumOff val="60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1257A3-776D-4E17-9971-D3C27A4C9D55}"/>
              </a:ext>
            </a:extLst>
          </p:cNvPr>
          <p:cNvSpPr/>
          <p:nvPr/>
        </p:nvSpPr>
        <p:spPr>
          <a:xfrm>
            <a:off x="2764972" y="9469503"/>
            <a:ext cx="1676399" cy="507416"/>
          </a:xfrm>
          <a:prstGeom prst="rect">
            <a:avLst/>
          </a:prstGeom>
          <a:solidFill>
            <a:schemeClr val="accent6">
              <a:lumMod val="40000"/>
              <a:lumOff val="60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7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618" y="206673"/>
            <a:ext cx="21068348" cy="2194454"/>
          </a:xfrm>
        </p:spPr>
        <p:txBody>
          <a:bodyPr>
            <a:normAutofit/>
          </a:bodyPr>
          <a:lstStyle/>
          <a:p>
            <a:r>
              <a:rPr lang="en-US" dirty="0"/>
              <a:t>Simple Harmonic Oscillator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45510E-BACC-4ED5-B3BB-B3760B12D2A5}"/>
                  </a:ext>
                </a:extLst>
              </p:cNvPr>
              <p:cNvSpPr txBox="1"/>
              <p:nvPr/>
            </p:nvSpPr>
            <p:spPr>
              <a:xfrm>
                <a:off x="1534537" y="3051018"/>
                <a:ext cx="21215313" cy="91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Open Sans Light"/>
                  </a:rPr>
                  <a:t>Hamilton equation of motion: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40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45510E-BACC-4ED5-B3BB-B3760B12D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7" y="3051018"/>
                <a:ext cx="21215313" cy="916020"/>
              </a:xfrm>
              <a:prstGeom prst="rect">
                <a:avLst/>
              </a:prstGeom>
              <a:blipFill>
                <a:blip r:embed="rId2"/>
                <a:stretch>
                  <a:fillRect l="-1034" t="-5298" b="-1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6DE355-61BC-4262-99AB-06DD53FFA047}"/>
                  </a:ext>
                </a:extLst>
              </p:cNvPr>
              <p:cNvSpPr txBox="1"/>
              <p:nvPr/>
            </p:nvSpPr>
            <p:spPr>
              <a:xfrm>
                <a:off x="1534537" y="4189444"/>
                <a:ext cx="21215313" cy="73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Open Sans Light"/>
                  </a:rPr>
                  <a:t>Decouple the differential equation: Let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4000" dirty="0">
                    <a:latin typeface="Open Sans Light"/>
                  </a:rPr>
                  <a:t> and find </a:t>
                </a:r>
                <a:r>
                  <a:rPr lang="el-GR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4000" dirty="0">
                    <a:latin typeface="Open Sans Light"/>
                  </a:rPr>
                  <a:t> such that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𝑐𝐴</m:t>
                    </m:r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6DE355-61BC-4262-99AB-06DD53FFA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7" y="4189444"/>
                <a:ext cx="21215313" cy="731290"/>
              </a:xfrm>
              <a:prstGeom prst="rect">
                <a:avLst/>
              </a:prstGeom>
              <a:blipFill>
                <a:blip r:embed="rId3"/>
                <a:stretch>
                  <a:fillRect l="-1034" t="-12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DC8AC8-D6F0-445F-9877-A2C53E06AAD7}"/>
                  </a:ext>
                </a:extLst>
              </p:cNvPr>
              <p:cNvSpPr txBox="1"/>
              <p:nvPr/>
            </p:nvSpPr>
            <p:spPr>
              <a:xfrm>
                <a:off x="1534537" y="5403191"/>
                <a:ext cx="21215313" cy="91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Open Sans Light"/>
                  </a:rPr>
                  <a:t>Decouple the differential equation: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𝛼</m:t>
                    </m:r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Open Sans Light"/>
                  </a:rPr>
                  <a:t> implies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DC8AC8-D6F0-445F-9877-A2C53E06A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7" y="5403191"/>
                <a:ext cx="21215313" cy="916020"/>
              </a:xfrm>
              <a:prstGeom prst="rect">
                <a:avLst/>
              </a:prstGeom>
              <a:blipFill>
                <a:blip r:embed="rId4"/>
                <a:stretch>
                  <a:fillRect l="-1034" t="-5298" b="-1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07A441-692A-4BE1-A619-2C4471407A90}"/>
                  </a:ext>
                </a:extLst>
              </p:cNvPr>
              <p:cNvSpPr txBox="1"/>
              <p:nvPr/>
            </p:nvSpPr>
            <p:spPr>
              <a:xfrm>
                <a:off x="1534536" y="6630483"/>
                <a:ext cx="21215313" cy="1052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Open Sans Light"/>
                  </a:rPr>
                  <a:t>Solve for </a:t>
                </a:r>
                <a:r>
                  <a:rPr lang="el-GR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4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000" dirty="0">
                    <a:latin typeface="Open Sans Ligh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4000" dirty="0">
                    <a:latin typeface="Open Sans Light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Open Sans Light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=±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𝑖𝑚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40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=±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07A441-692A-4BE1-A619-2C4471407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6" y="6630483"/>
                <a:ext cx="21215313" cy="1052596"/>
              </a:xfrm>
              <a:prstGeom prst="rect">
                <a:avLst/>
              </a:prstGeom>
              <a:blipFill>
                <a:blip r:embed="rId5"/>
                <a:stretch>
                  <a:fillRect l="-1034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75A664-5D3C-4B17-9DF0-3CF1EA7B8D0A}"/>
                  </a:ext>
                </a:extLst>
              </p:cNvPr>
              <p:cNvSpPr txBox="1"/>
              <p:nvPr/>
            </p:nvSpPr>
            <p:spPr>
              <a:xfrm>
                <a:off x="1534535" y="7831678"/>
                <a:ext cx="21215313" cy="73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>
                    <a:latin typeface="Open Sans Light" panose="020B0306030504020204"/>
                  </a:rPr>
                  <a:t>So we have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𝑖𝑚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Open Sans Light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4000" dirty="0">
                    <a:latin typeface="Open Sans Light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𝑖𝑚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75A664-5D3C-4B17-9DF0-3CF1EA7B8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5" y="7831678"/>
                <a:ext cx="21215313" cy="731290"/>
              </a:xfrm>
              <a:prstGeom prst="rect">
                <a:avLst/>
              </a:prstGeom>
              <a:blipFill>
                <a:blip r:embed="rId6"/>
                <a:stretch>
                  <a:fillRect l="-1034" t="-11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4E9415-F039-42A7-B520-1B6A063F94FF}"/>
                  </a:ext>
                </a:extLst>
              </p:cNvPr>
              <p:cNvSpPr txBox="1"/>
              <p:nvPr/>
            </p:nvSpPr>
            <p:spPr>
              <a:xfrm>
                <a:off x="1534534" y="8818038"/>
                <a:ext cx="21215313" cy="73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>
                    <a:latin typeface="Open Sans Light" panose="020B0306030504020204"/>
                  </a:rPr>
                  <a:t>The other solution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𝑖𝑚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Open Sans Light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4000" dirty="0">
                    <a:latin typeface="Open Sans Light"/>
                  </a:rPr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𝑖𝑚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4E9415-F039-42A7-B520-1B6A063F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4" y="8818038"/>
                <a:ext cx="21215313" cy="732123"/>
              </a:xfrm>
              <a:prstGeom prst="rect">
                <a:avLst/>
              </a:prstGeom>
              <a:blipFill>
                <a:blip r:embed="rId7"/>
                <a:stretch>
                  <a:fillRect l="-1034" t="-11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1B8DE8-8B65-4BD9-B5D2-C87C915AE2A2}"/>
                  </a:ext>
                </a:extLst>
              </p:cNvPr>
              <p:cNvSpPr txBox="1"/>
              <p:nvPr/>
            </p:nvSpPr>
            <p:spPr>
              <a:xfrm>
                <a:off x="1534533" y="9781766"/>
                <a:ext cx="21215313" cy="1011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>
                    <a:latin typeface="Open Sans Light" panose="020B0306030504020204"/>
                  </a:rPr>
                  <a:t>Solve for </a:t>
                </a:r>
                <a:r>
                  <a:rPr lang="en-US" sz="4000" b="0" i="1" dirty="0">
                    <a:latin typeface="Open Sans Light" panose="020B0306030504020204"/>
                  </a:rPr>
                  <a:t>x: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𝑖𝑚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den>
                        </m:f>
                        <m:func>
                          <m:func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e>
                    </m:func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1B8DE8-8B65-4BD9-B5D2-C87C915AE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33" y="9781766"/>
                <a:ext cx="21215313" cy="1011239"/>
              </a:xfrm>
              <a:prstGeom prst="rect">
                <a:avLst/>
              </a:prstGeom>
              <a:blipFill>
                <a:blip r:embed="rId8"/>
                <a:stretch>
                  <a:fillRect l="-1034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89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495" y="4380320"/>
            <a:ext cx="21068348" cy="2194454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numbers are introduced naturally in the process of finding a first-order differential equation.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</p:spTree>
    <p:extLst>
      <p:ext uri="{BB962C8B-B14F-4D97-AF65-F5344CB8AC3E}">
        <p14:creationId xmlns:p14="http://schemas.microsoft.com/office/powerpoint/2010/main" val="140828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B847-43B6-4BDF-AE10-85BF5B2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420" y="279100"/>
            <a:ext cx="21068348" cy="2194454"/>
          </a:xfrm>
        </p:spPr>
        <p:txBody>
          <a:bodyPr>
            <a:normAutofit/>
          </a:bodyPr>
          <a:lstStyle/>
          <a:p>
            <a:r>
              <a:rPr lang="en-US" dirty="0"/>
              <a:t>Energy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ED19D8-75A7-457F-A0EA-E6509D584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0625" y="11541125"/>
            <a:ext cx="10991850" cy="1497013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>
              <a:defRPr sz="27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600" i="1" dirty="0">
                <a:latin typeface="Palatino Linotype" panose="02040502050505030304" pitchFamily="18" charset="0"/>
                <a:cs typeface="Calibri Light" panose="020F0302020204030204" pitchFamily="34" charset="0"/>
              </a:rPr>
              <a:t>Demystifying the use of complex numbers in driven-damped harmonic oscillators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CSAAPT Spring meeting, March 16, 2024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47512D-6611-4551-8DA8-CA5B7448C9BE}"/>
                  </a:ext>
                </a:extLst>
              </p:cNvPr>
              <p:cNvSpPr txBox="1"/>
              <p:nvPr/>
            </p:nvSpPr>
            <p:spPr>
              <a:xfrm>
                <a:off x="1833299" y="2644042"/>
                <a:ext cx="21215313" cy="73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>
                    <a:latin typeface="Open Sans Light" panose="020B0306030504020204"/>
                  </a:rPr>
                  <a:t>We found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4000" dirty="0">
                    <a:latin typeface="Open Sans Light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𝑖𝑚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dirty="0">
                    <a:latin typeface="Open Sans Light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4000" dirty="0">
                    <a:latin typeface="Open Sans Light"/>
                  </a:rPr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𝑖𝑚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dirty="0">
                    <a:latin typeface="Open Sans Light"/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47512D-6611-4551-8DA8-CA5B7448C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299" y="2644042"/>
                <a:ext cx="21215313" cy="732123"/>
              </a:xfrm>
              <a:prstGeom prst="rect">
                <a:avLst/>
              </a:prstGeom>
              <a:blipFill>
                <a:blip r:embed="rId2"/>
                <a:stretch>
                  <a:fillRect l="-1034" t="-11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E6C843-DEBD-47C1-BE3E-3768FAA51C35}"/>
                  </a:ext>
                </a:extLst>
              </p:cNvPr>
              <p:cNvSpPr txBox="1"/>
              <p:nvPr/>
            </p:nvSpPr>
            <p:spPr>
              <a:xfrm>
                <a:off x="1833298" y="3719895"/>
                <a:ext cx="21215313" cy="1066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>
                    <a:latin typeface="Open Sans Light" panose="020B0306030504020204"/>
                  </a:rPr>
                  <a:t>So, 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d>
                          <m:dPr>
                            <m:begChr m:val="|"/>
                            <m:endChr m:val="|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constant</m:t>
                    </m:r>
                  </m:oMath>
                </a14:m>
                <a:endParaRPr lang="en-US" sz="4000" dirty="0">
                  <a:latin typeface="Open Sans Ligh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E6C843-DEBD-47C1-BE3E-3768FAA51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298" y="3719895"/>
                <a:ext cx="21215313" cy="1066254"/>
              </a:xfrm>
              <a:prstGeom prst="rect">
                <a:avLst/>
              </a:prstGeom>
              <a:blipFill>
                <a:blip r:embed="rId3"/>
                <a:stretch>
                  <a:fillRect l="-1034" b="-10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73D21AE-1CBA-482C-A4B6-B1144094277A}"/>
              </a:ext>
            </a:extLst>
          </p:cNvPr>
          <p:cNvSpPr txBox="1"/>
          <p:nvPr/>
        </p:nvSpPr>
        <p:spPr>
          <a:xfrm>
            <a:off x="1833297" y="5112445"/>
            <a:ext cx="21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>
                <a:latin typeface="Open Sans Light" panose="020B0306030504020204"/>
              </a:rPr>
              <a:t>So, energy is conserved, automatically in this approach</a:t>
            </a:r>
            <a:endParaRPr lang="en-US" sz="4000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598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D9F05C6-E01D-4D31-BA1E-912EB029F42F}">
  <we:reference id="wa200000729" version="3.13.175.0" store="en-US" storeType="OMEX"/>
  <we:alternateReferences>
    <we:reference id="wa200000729" version="3.13.175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125360</TotalTime>
  <Words>1080</Words>
  <Application>Microsoft Office PowerPoint</Application>
  <PresentationFormat>Custom</PresentationFormat>
  <Paragraphs>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Adobe Caslon Pro</vt:lpstr>
      <vt:lpstr>Andalus</vt:lpstr>
      <vt:lpstr>Arial</vt:lpstr>
      <vt:lpstr>Calibri</vt:lpstr>
      <vt:lpstr>Calibri Light</vt:lpstr>
      <vt:lpstr>Cambria Math</vt:lpstr>
      <vt:lpstr>Open Sans Light</vt:lpstr>
      <vt:lpstr>Palatino Linotype</vt:lpstr>
      <vt:lpstr>Times New Roman</vt:lpstr>
      <vt:lpstr>Office Theme</vt:lpstr>
      <vt:lpstr>PowerPoint Presentation</vt:lpstr>
      <vt:lpstr>Complex numbers are often introduced in mechanics as a tool for solving driven-damped harmonic oscillators</vt:lpstr>
      <vt:lpstr>Usually this is presented as a set of rules with an uneasy “take the real part of the solution” at the end</vt:lpstr>
      <vt:lpstr>In this talk, I will show you a more natural way to organize working with complex numbers and driven-damped harmonic oscillators</vt:lpstr>
      <vt:lpstr>The idea for this comes from Born and Jordan’s Elementare Quantenmechanik (1930)</vt:lpstr>
      <vt:lpstr>Conventional approach (from Feynman)</vt:lpstr>
      <vt:lpstr>Simple Harmonic Oscillator</vt:lpstr>
      <vt:lpstr>Complex numbers are introduced naturally in the process of finding a first-order differential equation.</vt:lpstr>
      <vt:lpstr>Energy</vt:lpstr>
      <vt:lpstr>Relation to quantum mechanics</vt:lpstr>
      <vt:lpstr>Damped Harmonic Oscillator</vt:lpstr>
      <vt:lpstr>Driven Damped Harmonic Oscillator</vt:lpstr>
      <vt:lpstr>For me, this is a much more natural way to introduce complex numbers and the added connection to quantum mechanics is another bonus </vt:lpstr>
      <vt:lpstr>References</vt:lpstr>
      <vt:lpstr>These ideas can be extended to Kepler orbits and be linked to the quantum solutions of hydrogen. But that is for the Fall meeting.</vt:lpstr>
      <vt:lpstr>Thanks to</vt:lpstr>
    </vt:vector>
  </TitlesOfParts>
  <Company>CNDLS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Walter</dc:creator>
  <cp:lastModifiedBy>freericks</cp:lastModifiedBy>
  <cp:revision>229</cp:revision>
  <dcterms:created xsi:type="dcterms:W3CDTF">2016-05-26T15:47:15Z</dcterms:created>
  <dcterms:modified xsi:type="dcterms:W3CDTF">2024-03-09T04:52:36Z</dcterms:modified>
</cp:coreProperties>
</file>