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notesMasterIdLst>
    <p:notesMasterId r:id="rId35"/>
  </p:notesMasterIdLst>
  <p:sldIdLst>
    <p:sldId id="256" r:id="rId2"/>
    <p:sldId id="257" r:id="rId3"/>
    <p:sldId id="258" r:id="rId4"/>
    <p:sldId id="744" r:id="rId5"/>
    <p:sldId id="732" r:id="rId6"/>
    <p:sldId id="745" r:id="rId7"/>
    <p:sldId id="746" r:id="rId8"/>
    <p:sldId id="747" r:id="rId9"/>
    <p:sldId id="748" r:id="rId10"/>
    <p:sldId id="749" r:id="rId11"/>
    <p:sldId id="750" r:id="rId12"/>
    <p:sldId id="751" r:id="rId13"/>
    <p:sldId id="759" r:id="rId14"/>
    <p:sldId id="760" r:id="rId15"/>
    <p:sldId id="761" r:id="rId16"/>
    <p:sldId id="762" r:id="rId17"/>
    <p:sldId id="763" r:id="rId18"/>
    <p:sldId id="764" r:id="rId19"/>
    <p:sldId id="765" r:id="rId20"/>
    <p:sldId id="766" r:id="rId21"/>
    <p:sldId id="767" r:id="rId22"/>
    <p:sldId id="768" r:id="rId23"/>
    <p:sldId id="756" r:id="rId24"/>
    <p:sldId id="752" r:id="rId25"/>
    <p:sldId id="755" r:id="rId26"/>
    <p:sldId id="757" r:id="rId27"/>
    <p:sldId id="263" r:id="rId28"/>
    <p:sldId id="262" r:id="rId29"/>
    <p:sldId id="758" r:id="rId30"/>
    <p:sldId id="753" r:id="rId31"/>
    <p:sldId id="754" r:id="rId32"/>
    <p:sldId id="735" r:id="rId33"/>
    <p:sldId id="73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636"/>
    <p:restoredTop sz="96547"/>
  </p:normalViewPr>
  <p:slideViewPr>
    <p:cSldViewPr snapToGrid="0">
      <p:cViewPr varScale="1">
        <p:scale>
          <a:sx n="113" d="100"/>
          <a:sy n="113" d="100"/>
        </p:scale>
        <p:origin x="19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CD092-E338-6145-A7F4-6BF5B5A9C459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C066C-F4F4-A54B-A4F3-A32A920C1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4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94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704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2357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516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2409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864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386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859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18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4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000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36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502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35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48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36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6BA23-DAD2-5270-4DA2-04FDD1507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605849"/>
            <a:ext cx="7766936" cy="1646302"/>
          </a:xfrm>
        </p:spPr>
        <p:txBody>
          <a:bodyPr/>
          <a:lstStyle/>
          <a:p>
            <a:r>
              <a:rPr lang="en-US" b="0" i="0" u="sng" dirty="0">
                <a:solidFill>
                  <a:srgbClr val="1155CC"/>
                </a:solidFill>
                <a:effectLst/>
                <a:latin typeface="Google Sans"/>
              </a:rPr>
              <a:t>Integrating Quantum Science into K-12 Classrooms via </a:t>
            </a:r>
            <a:br>
              <a:rPr lang="en-US" b="0" i="0" u="sng" dirty="0">
                <a:solidFill>
                  <a:srgbClr val="1155CC"/>
                </a:solidFill>
                <a:effectLst/>
                <a:latin typeface="Google Sans"/>
              </a:rPr>
            </a:br>
            <a:r>
              <a:rPr lang="en-US" b="0" i="0" u="sng" dirty="0">
                <a:solidFill>
                  <a:srgbClr val="1155CC"/>
                </a:solidFill>
                <a:effectLst/>
                <a:latin typeface="Google Sans"/>
              </a:rPr>
              <a:t>Engaging Activities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E7433-488B-4015-4D29-D6DF4D76C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7997" y="3429000"/>
            <a:ext cx="7766936" cy="109689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Maajida L.C. Murdock</a:t>
            </a:r>
          </a:p>
          <a:p>
            <a:r>
              <a:rPr lang="en-US" b="1" dirty="0"/>
              <a:t>Morgan State University</a:t>
            </a:r>
          </a:p>
          <a:p>
            <a:r>
              <a:rPr lang="en-US" b="1" dirty="0"/>
              <a:t>October 21, 2023</a:t>
            </a:r>
          </a:p>
        </p:txBody>
      </p:sp>
      <p:pic>
        <p:nvPicPr>
          <p:cNvPr id="8" name="Picture 7" descr="A close-up of a sign&#10;&#10;Description automatically generated">
            <a:extLst>
              <a:ext uri="{FF2B5EF4-FFF2-40B4-BE49-F238E27FC236}">
                <a16:creationId xmlns:a16="http://schemas.microsoft.com/office/drawing/2014/main" id="{D2125000-2770-E0EC-2836-404D9FF69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1272"/>
            <a:ext cx="12192000" cy="221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63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136B7-2D73-A93D-5171-4E4A13BCC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11209866" cy="4498628"/>
          </a:xfrm>
        </p:spPr>
        <p:txBody>
          <a:bodyPr>
            <a:normAutofit fontScale="85000" lnSpcReduction="20000"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ArialMT"/>
              </a:rPr>
              <a:t>• </a:t>
            </a:r>
            <a:r>
              <a:rPr lang="en-US" sz="3200" b="1" dirty="0">
                <a:solidFill>
                  <a:srgbClr val="FF0000"/>
                </a:solidFill>
                <a:effectLst/>
                <a:latin typeface="NotoSans"/>
              </a:rPr>
              <a:t>Usage </a:t>
            </a:r>
            <a:r>
              <a:rPr lang="en-US" sz="3200" b="1" dirty="0">
                <a:effectLst/>
                <a:latin typeface="Calibri" panose="020F0502020204030204" pitchFamily="34" charset="0"/>
              </a:rPr>
              <a:t>When the system being proposed is incompatible to existing usage, it is difficult to accept </a:t>
            </a:r>
          </a:p>
          <a:p>
            <a:pPr marL="0" indent="0">
              <a:buNone/>
            </a:pPr>
            <a:endParaRPr lang="en-US" sz="3200" b="1" dirty="0">
              <a:effectLst/>
            </a:endParaRPr>
          </a:p>
          <a:p>
            <a:r>
              <a:rPr lang="en-US" sz="3200" b="1" dirty="0">
                <a:solidFill>
                  <a:srgbClr val="FF0000"/>
                </a:solidFill>
                <a:effectLst/>
                <a:latin typeface="ArialMT"/>
              </a:rPr>
              <a:t>• </a:t>
            </a:r>
            <a:r>
              <a:rPr lang="en-US" sz="3200" b="1" dirty="0">
                <a:solidFill>
                  <a:srgbClr val="FF0000"/>
                </a:solidFill>
                <a:effectLst/>
                <a:latin typeface="NotoSans"/>
              </a:rPr>
              <a:t>Value </a:t>
            </a:r>
            <a:r>
              <a:rPr lang="en-US" sz="3200" b="1" dirty="0">
                <a:effectLst/>
                <a:latin typeface="Calibri" panose="020F0502020204030204" pitchFamily="34" charset="0"/>
              </a:rPr>
              <a:t>Perceived value is low; does new = better; benefit vs price </a:t>
            </a:r>
          </a:p>
          <a:p>
            <a:pPr marL="0" indent="0">
              <a:buNone/>
            </a:pPr>
            <a:endParaRPr lang="en-US" sz="3200" b="1" dirty="0">
              <a:effectLst/>
              <a:latin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effectLst/>
                <a:latin typeface="ArialMT"/>
              </a:rPr>
              <a:t>• </a:t>
            </a:r>
            <a:r>
              <a:rPr lang="en-US" sz="3200" b="1" dirty="0">
                <a:solidFill>
                  <a:srgbClr val="FF0000"/>
                </a:solidFill>
                <a:effectLst/>
                <a:latin typeface="NotoSans"/>
              </a:rPr>
              <a:t>Risk </a:t>
            </a:r>
            <a:r>
              <a:rPr lang="en-US" sz="3200" b="1" dirty="0">
                <a:effectLst/>
                <a:latin typeface="Calibri" panose="020F0502020204030204" pitchFamily="34" charset="0"/>
              </a:rPr>
              <a:t>Fearful so one continues to use existing alternatives; Fear to take risks: physical, social, financial, psychological, time; need encouragement </a:t>
            </a:r>
          </a:p>
          <a:p>
            <a:pPr marL="0" indent="0">
              <a:buNone/>
            </a:pPr>
            <a:endParaRPr lang="en-US" sz="3200" b="1" dirty="0">
              <a:effectLst/>
            </a:endParaRPr>
          </a:p>
          <a:p>
            <a:r>
              <a:rPr lang="en-US" sz="3200" b="1" dirty="0">
                <a:solidFill>
                  <a:srgbClr val="FF0000"/>
                </a:solidFill>
                <a:effectLst/>
                <a:latin typeface="ArialMT"/>
              </a:rPr>
              <a:t>• </a:t>
            </a:r>
            <a:r>
              <a:rPr lang="en-US" sz="3200" b="1" dirty="0">
                <a:solidFill>
                  <a:srgbClr val="FF0000"/>
                </a:solidFill>
                <a:effectLst/>
                <a:latin typeface="NotoSans"/>
              </a:rPr>
              <a:t>Psychological factors </a:t>
            </a:r>
            <a:r>
              <a:rPr lang="en-US" sz="3200" b="1" dirty="0">
                <a:effectLst/>
                <a:latin typeface="Calibri" panose="020F0502020204030204" pitchFamily="34" charset="0"/>
              </a:rPr>
              <a:t>Two common threats: tradition (what is right) and image (self image, attitude) </a:t>
            </a:r>
            <a:endParaRPr lang="en-US" sz="3200" b="1" dirty="0">
              <a:effectLst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6609EF-860A-DC2F-8F2D-4AF2F19D81A0}"/>
              </a:ext>
            </a:extLst>
          </p:cNvPr>
          <p:cNvSpPr txBox="1"/>
          <p:nvPr/>
        </p:nvSpPr>
        <p:spPr>
          <a:xfrm>
            <a:off x="526774" y="385751"/>
            <a:ext cx="11360426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effectLst/>
                <a:latin typeface="Calibri" panose="020F0502020204030204" pitchFamily="34" charset="0"/>
              </a:rPr>
              <a:t>Barriers to Crossing the Chasm </a:t>
            </a:r>
            <a:endParaRPr lang="en-US" sz="5400" dirty="0">
              <a:effectLst/>
            </a:endParaRPr>
          </a:p>
          <a:p>
            <a:r>
              <a:rPr lang="en-US" sz="3200" dirty="0">
                <a:effectLst/>
                <a:latin typeface="Calibri" panose="020F0502020204030204" pitchFamily="34" charset="0"/>
              </a:rPr>
              <a:t>Perceived complexity and/or socio-economic incompatibility </a:t>
            </a:r>
            <a:endParaRPr 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05090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277F0-A68D-2673-2EB3-6D50C66A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37322"/>
            <a:ext cx="11390243" cy="1532835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Challenges of Quantum Change In K-12</a:t>
            </a:r>
            <a:br>
              <a:rPr lang="en-US" dirty="0">
                <a:solidFill>
                  <a:schemeClr val="tx1"/>
                </a:solidFill>
                <a:effectLst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3B3A1-19A4-4C37-841F-D1397C0E7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83511"/>
            <a:ext cx="10971328" cy="3880773"/>
          </a:xfrm>
        </p:spPr>
        <p:txBody>
          <a:bodyPr>
            <a:normAutofit fontScale="92500"/>
          </a:bodyPr>
          <a:lstStyle/>
          <a:p>
            <a:r>
              <a:rPr lang="en-US" sz="4400" dirty="0">
                <a:effectLst/>
                <a:latin typeface="Calibri" panose="020F0502020204030204" pitchFamily="34" charset="0"/>
              </a:rPr>
              <a:t>Recognize the problem</a:t>
            </a:r>
          </a:p>
          <a:p>
            <a:r>
              <a:rPr lang="en-US" sz="4400" dirty="0">
                <a:effectLst/>
                <a:latin typeface="ArialMT"/>
              </a:rPr>
              <a:t> </a:t>
            </a:r>
            <a:r>
              <a:rPr lang="en-US" sz="4400" dirty="0">
                <a:effectLst/>
                <a:latin typeface="Calibri" panose="020F0502020204030204" pitchFamily="34" charset="0"/>
              </a:rPr>
              <a:t>Inadequate background in content and context</a:t>
            </a:r>
          </a:p>
          <a:p>
            <a:r>
              <a:rPr lang="en-US" sz="4400" dirty="0">
                <a:effectLst/>
                <a:latin typeface="ArialMT"/>
              </a:rPr>
              <a:t> </a:t>
            </a:r>
            <a:r>
              <a:rPr lang="en-US" sz="4400" dirty="0">
                <a:effectLst/>
                <a:latin typeface="Calibri" panose="020F0502020204030204" pitchFamily="34" charset="0"/>
              </a:rPr>
              <a:t>Limited appropriate resources</a:t>
            </a:r>
            <a:endParaRPr lang="en-US" sz="4400" dirty="0">
              <a:latin typeface="Calibri" panose="020F0502020204030204" pitchFamily="34" charset="0"/>
            </a:endParaRPr>
          </a:p>
          <a:p>
            <a:r>
              <a:rPr lang="en-US" sz="4400" dirty="0">
                <a:effectLst/>
                <a:latin typeface="Calibri" panose="020F0502020204030204" pitchFamily="34" charset="0"/>
              </a:rPr>
              <a:t>Lack of context = limited curriculum connections</a:t>
            </a:r>
          </a:p>
          <a:p>
            <a:r>
              <a:rPr lang="en-US" sz="4400" dirty="0">
                <a:effectLst/>
                <a:latin typeface="Calibri" panose="020F0502020204030204" pitchFamily="34" charset="0"/>
              </a:rPr>
              <a:t>Lack of connection to standards </a:t>
            </a:r>
            <a:endParaRPr lang="en-US" sz="4400" dirty="0">
              <a:effectLst/>
            </a:endParaRPr>
          </a:p>
          <a:p>
            <a:endParaRPr lang="en-US" dirty="0"/>
          </a:p>
        </p:txBody>
      </p:sp>
      <p:pic>
        <p:nvPicPr>
          <p:cNvPr id="5" name="Picture 4" descr="A yellow sign with black text&#10;&#10;Description automatically generated">
            <a:extLst>
              <a:ext uri="{FF2B5EF4-FFF2-40B4-BE49-F238E27FC236}">
                <a16:creationId xmlns:a16="http://schemas.microsoft.com/office/drawing/2014/main" id="{D4AB90FE-010C-9EAD-6D9E-45E75E54F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078" y="4536674"/>
            <a:ext cx="4856922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10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C8710-4936-483D-FFBC-EE87BE86D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86" y="238538"/>
            <a:ext cx="11893827" cy="58028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>
                <a:effectLst/>
                <a:latin typeface="Calibri" panose="020F0502020204030204" pitchFamily="34" charset="0"/>
              </a:rPr>
              <a:t>  5 Step Process </a:t>
            </a:r>
            <a:r>
              <a:rPr lang="en-US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for Educators </a:t>
            </a:r>
            <a:endParaRPr lang="en-US" sz="4400" dirty="0">
              <a:effectLst/>
            </a:endParaRPr>
          </a:p>
          <a:p>
            <a:pPr fontAlgn="auto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1E1E23"/>
                </a:solidFill>
                <a:effectLst/>
                <a:latin typeface="Roboto" panose="02000000000000000000" pitchFamily="2" charset="0"/>
              </a:rPr>
              <a:t>Awareness/Knowledge: </a:t>
            </a:r>
            <a:r>
              <a:rPr lang="en-US" sz="380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Recognition of the unknown. </a:t>
            </a:r>
            <a:endParaRPr lang="en-US" sz="3800" dirty="0">
              <a:solidFill>
                <a:srgbClr val="1E1E23"/>
              </a:solidFill>
              <a:effectLst/>
              <a:latin typeface="ArialMT"/>
            </a:endParaRPr>
          </a:p>
          <a:p>
            <a:pPr fontAlgn="auto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1E1E23"/>
                </a:solidFill>
                <a:effectLst/>
                <a:latin typeface="Roboto" panose="02000000000000000000" pitchFamily="2" charset="0"/>
              </a:rPr>
              <a:t>Interest/Persuasion: </a:t>
            </a:r>
            <a:r>
              <a:rPr lang="en-US" sz="380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Interest leads to understanding and ultimately persuasion or purpose. </a:t>
            </a:r>
            <a:endParaRPr lang="en-US" sz="3800" dirty="0">
              <a:solidFill>
                <a:srgbClr val="1E1E23"/>
              </a:solidFill>
              <a:effectLst/>
              <a:latin typeface="ArialMT"/>
            </a:endParaRPr>
          </a:p>
          <a:p>
            <a:pPr fontAlgn="auto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1E1E23"/>
                </a:solidFill>
                <a:effectLst/>
                <a:latin typeface="Roboto" panose="02000000000000000000" pitchFamily="2" charset="0"/>
              </a:rPr>
              <a:t>Evaluation/Decision: </a:t>
            </a:r>
            <a:r>
              <a:rPr lang="en-US" sz="380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Is the destination worth the trip? </a:t>
            </a:r>
            <a:endParaRPr lang="en-US" sz="3800" dirty="0">
              <a:solidFill>
                <a:srgbClr val="1E1E23"/>
              </a:solidFill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1E1E23"/>
                </a:solidFill>
                <a:effectLst/>
                <a:latin typeface="Roboto" panose="02000000000000000000" pitchFamily="2" charset="0"/>
              </a:rPr>
              <a:t>Trial/Implementation: Can</a:t>
            </a:r>
            <a:r>
              <a:rPr lang="en-US" sz="380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this be done? </a:t>
            </a:r>
            <a:endParaRPr lang="en-US" sz="3800" dirty="0">
              <a:solidFill>
                <a:srgbClr val="1E1E23"/>
              </a:solidFill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1E1E23"/>
                </a:solidFill>
                <a:effectLst/>
                <a:latin typeface="Roboto" panose="02000000000000000000" pitchFamily="2" charset="0"/>
              </a:rPr>
              <a:t>Adoption/Implementation: Let's</a:t>
            </a:r>
            <a:r>
              <a:rPr lang="en-US" sz="380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do this! </a:t>
            </a:r>
            <a:endParaRPr lang="en-US" sz="3800" dirty="0">
              <a:solidFill>
                <a:srgbClr val="1E1E23"/>
              </a:solidFill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817477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alking to a question&#10;&#10;Description automatically generated">
            <a:extLst>
              <a:ext uri="{FF2B5EF4-FFF2-40B4-BE49-F238E27FC236}">
                <a16:creationId xmlns:a16="http://schemas.microsoft.com/office/drawing/2014/main" id="{26E04827-C4D5-81F8-FE04-E9245EEA4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49" y="336550"/>
            <a:ext cx="11117567" cy="61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26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test&#10;&#10;Description automatically generated">
            <a:extLst>
              <a:ext uri="{FF2B5EF4-FFF2-40B4-BE49-F238E27FC236}">
                <a16:creationId xmlns:a16="http://schemas.microsoft.com/office/drawing/2014/main" id="{5EE95187-EC9D-CE02-7EC6-7F1752B1E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99" y="323850"/>
            <a:ext cx="11302717" cy="619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59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0158BA51-1ACD-6ED1-FDEF-7BC70C250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330200"/>
            <a:ext cx="11352326" cy="618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31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EB6BAFEC-8E6B-5A90-E8F9-78FC7F9BF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99" y="285750"/>
            <a:ext cx="11137701" cy="619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80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5DA6269-2DBB-14BF-D037-C94559D4E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49" y="336550"/>
            <a:ext cx="11215207" cy="614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66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5975D643-1FE9-C6BE-4AEF-14DDE38F5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355600"/>
            <a:ext cx="11233602" cy="616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85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agnet&#10;&#10;Description automatically generated">
            <a:extLst>
              <a:ext uri="{FF2B5EF4-FFF2-40B4-BE49-F238E27FC236}">
                <a16:creationId xmlns:a16="http://schemas.microsoft.com/office/drawing/2014/main" id="{EF169ECA-4578-E822-E709-778E3F698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311149"/>
            <a:ext cx="10910596" cy="612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4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3A1CFC-005C-EF8C-34A8-48DD3E225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18" y="444899"/>
            <a:ext cx="11212933" cy="3880773"/>
          </a:xfrm>
        </p:spPr>
        <p:txBody>
          <a:bodyPr/>
          <a:lstStyle/>
          <a:p>
            <a:r>
              <a:rPr lang="en-US" sz="3200" b="1" dirty="0"/>
              <a:t>WHY talk about quantum in high, middle, elementary? </a:t>
            </a:r>
          </a:p>
          <a:p>
            <a:r>
              <a:rPr lang="en-US" sz="1800" dirty="0">
                <a:solidFill>
                  <a:srgbClr val="0260BF"/>
                </a:solidFill>
                <a:effectLst/>
                <a:latin typeface="ArialMT"/>
              </a:rPr>
              <a:t>https://</a:t>
            </a:r>
            <a:r>
              <a:rPr lang="en-US" sz="1800" dirty="0" err="1">
                <a:solidFill>
                  <a:srgbClr val="0260BF"/>
                </a:solidFill>
                <a:effectLst/>
                <a:latin typeface="ArialMT"/>
              </a:rPr>
              <a:t>www.mckinsey.com</a:t>
            </a:r>
            <a:r>
              <a:rPr lang="en-US" sz="1800" dirty="0">
                <a:solidFill>
                  <a:srgbClr val="0260BF"/>
                </a:solidFill>
                <a:effectLst/>
                <a:latin typeface="ArialMT"/>
              </a:rPr>
              <a:t>/ </a:t>
            </a:r>
            <a:endParaRPr lang="en-US" dirty="0">
              <a:effectLst/>
            </a:endParaRP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8" name="Picture 7" descr="A graph with green and red text&#10;&#10;Description automatically generated">
            <a:extLst>
              <a:ext uri="{FF2B5EF4-FFF2-40B4-BE49-F238E27FC236}">
                <a16:creationId xmlns:a16="http://schemas.microsoft.com/office/drawing/2014/main" id="{DA432B87-736C-D296-EB75-4DE8695FC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1" y="1454544"/>
            <a:ext cx="9342782" cy="520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82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B9C0A19-3B8E-7B80-738F-F29D117D8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49" y="381000"/>
            <a:ext cx="10927653" cy="594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55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's hand on a black counter&#10;&#10;Description automatically generated">
            <a:extLst>
              <a:ext uri="{FF2B5EF4-FFF2-40B4-BE49-F238E27FC236}">
                <a16:creationId xmlns:a16="http://schemas.microsoft.com/office/drawing/2014/main" id="{C5EA7854-21B2-0D90-BF71-C8A4C2E1C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2900"/>
            <a:ext cx="11286682" cy="617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85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with black text&#10;&#10;Description automatically generated">
            <a:extLst>
              <a:ext uri="{FF2B5EF4-FFF2-40B4-BE49-F238E27FC236}">
                <a16:creationId xmlns:a16="http://schemas.microsoft.com/office/drawing/2014/main" id="{BE8585A5-3678-B43C-16ED-A11F4E850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317500"/>
            <a:ext cx="11812946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34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pyramid with black text&#10;&#10;Description automatically generated">
            <a:extLst>
              <a:ext uri="{FF2B5EF4-FFF2-40B4-BE49-F238E27FC236}">
                <a16:creationId xmlns:a16="http://schemas.microsoft.com/office/drawing/2014/main" id="{F203FAA2-47C2-C227-E342-40B6C3C51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68" y="401781"/>
            <a:ext cx="11168058" cy="605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79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numbers and a number of blue squares&#10;&#10;Description automatically generated with medium confidence">
            <a:extLst>
              <a:ext uri="{FF2B5EF4-FFF2-40B4-BE49-F238E27FC236}">
                <a16:creationId xmlns:a16="http://schemas.microsoft.com/office/drawing/2014/main" id="{4A699263-4C17-F6BC-A85D-F8D3C3A03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957217" cy="6567055"/>
          </a:xfrm>
        </p:spPr>
      </p:pic>
    </p:spTree>
    <p:extLst>
      <p:ext uri="{BB962C8B-B14F-4D97-AF65-F5344CB8AC3E}">
        <p14:creationId xmlns:p14="http://schemas.microsoft.com/office/powerpoint/2010/main" val="2852750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9937B-AD8A-6B0E-85A8-C16AACA2A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78" y="304800"/>
            <a:ext cx="10212339" cy="13208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Quantum for All at Morgan State University 2022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Teacher/Student Camp</a:t>
            </a:r>
          </a:p>
        </p:txBody>
      </p:sp>
      <p:pic>
        <p:nvPicPr>
          <p:cNvPr id="5" name="Content Placeholder 4" descr="A white board with writing on it&#10;&#10;Description automatically generated">
            <a:extLst>
              <a:ext uri="{FF2B5EF4-FFF2-40B4-BE49-F238E27FC236}">
                <a16:creationId xmlns:a16="http://schemas.microsoft.com/office/drawing/2014/main" id="{4DAF48D8-E7E9-DFB7-C932-8BAD24C3B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727" y="1460338"/>
            <a:ext cx="9518073" cy="5247409"/>
          </a:xfrm>
        </p:spPr>
      </p:pic>
    </p:spTree>
    <p:extLst>
      <p:ext uri="{BB962C8B-B14F-4D97-AF65-F5344CB8AC3E}">
        <p14:creationId xmlns:p14="http://schemas.microsoft.com/office/powerpoint/2010/main" val="3807113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E69B-95D5-DD5C-20AD-51B91B892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156238"/>
            <a:ext cx="10738811" cy="1320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Quantum for All at Morgan State University 2022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Teacher/Student Camp</a:t>
            </a:r>
            <a:endParaRPr lang="en-US" dirty="0"/>
          </a:p>
        </p:txBody>
      </p:sp>
      <p:pic>
        <p:nvPicPr>
          <p:cNvPr id="5" name="Content Placeholder 4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2985FAAF-6AC0-078C-D47F-8D75749E4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533" y="1477038"/>
            <a:ext cx="3529252" cy="2646939"/>
          </a:xfrm>
        </p:spPr>
      </p:pic>
      <p:pic>
        <p:nvPicPr>
          <p:cNvPr id="7" name="Picture 6" descr="A person holding a device up to her hand&#10;&#10;Description automatically generated">
            <a:extLst>
              <a:ext uri="{FF2B5EF4-FFF2-40B4-BE49-F238E27FC236}">
                <a16:creationId xmlns:a16="http://schemas.microsoft.com/office/drawing/2014/main" id="{610E640E-F422-5806-95F7-43073372D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680" y="1307203"/>
            <a:ext cx="3529252" cy="4705669"/>
          </a:xfrm>
          <a:prstGeom prst="rect">
            <a:avLst/>
          </a:prstGeom>
        </p:spPr>
      </p:pic>
      <p:pic>
        <p:nvPicPr>
          <p:cNvPr id="9" name="Picture 8" descr="A person standing in a room with a long rope&#10;&#10;Description automatically generated">
            <a:extLst>
              <a:ext uri="{FF2B5EF4-FFF2-40B4-BE49-F238E27FC236}">
                <a16:creationId xmlns:a16="http://schemas.microsoft.com/office/drawing/2014/main" id="{994150BE-45E2-C28E-B89C-851FF1DAD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546" y="1307203"/>
            <a:ext cx="4047454" cy="53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49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7AA24-6317-C50E-079D-7DF504AD6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38" y="227636"/>
            <a:ext cx="11044145" cy="1320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Quantum Science Focus Activities For Teachers And Students In K-12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72AC8F-7D65-4A61-2340-400FAAE8BD81}"/>
              </a:ext>
            </a:extLst>
          </p:cNvPr>
          <p:cNvSpPr txBox="1"/>
          <p:nvPr/>
        </p:nvSpPr>
        <p:spPr>
          <a:xfrm>
            <a:off x="316535" y="1560432"/>
            <a:ext cx="1023835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3200" b="1" dirty="0"/>
              <a:t>Simple Materials</a:t>
            </a:r>
            <a:endParaRPr lang="en-US" sz="24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1338CF-669D-B0C6-DE0D-0E029A8EB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0847" y="2787038"/>
            <a:ext cx="4044745" cy="3033559"/>
          </a:xfrm>
          <a:prstGeom prst="rect">
            <a:avLst/>
          </a:prstGeom>
        </p:spPr>
      </p:pic>
      <p:pic>
        <p:nvPicPr>
          <p:cNvPr id="16" name="Picture 15" descr="A picture containing text, cup, coffee, table&#10;&#10;Description automatically generated">
            <a:extLst>
              <a:ext uri="{FF2B5EF4-FFF2-40B4-BE49-F238E27FC236}">
                <a16:creationId xmlns:a16="http://schemas.microsoft.com/office/drawing/2014/main" id="{90BA9F6E-DD5F-8E39-5854-CD76DC381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709" y="2281444"/>
            <a:ext cx="5568444" cy="39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89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CD1E425-4977-4713-C2A9-E1A8162D9D08}"/>
              </a:ext>
            </a:extLst>
          </p:cNvPr>
          <p:cNvSpPr txBox="1"/>
          <p:nvPr/>
        </p:nvSpPr>
        <p:spPr>
          <a:xfrm>
            <a:off x="677333" y="489593"/>
            <a:ext cx="9048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Quantum Science Focus Activities For Teachers And Students In K-12</a:t>
            </a:r>
            <a:endParaRPr lang="en-US" dirty="0"/>
          </a:p>
        </p:txBody>
      </p:sp>
      <p:pic>
        <p:nvPicPr>
          <p:cNvPr id="10" name="Picture 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39ACFC3-3ADF-86A2-715B-E0C2402FF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7866" y="1873956"/>
            <a:ext cx="5283199" cy="3962399"/>
          </a:xfrm>
          <a:prstGeom prst="rect">
            <a:avLst/>
          </a:prstGeom>
        </p:spPr>
      </p:pic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4ECD954F-B10B-3722-E575-3461FADA5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69442" y="1731080"/>
            <a:ext cx="56642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83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CF96F-2E84-C2AD-45C5-717158A63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78" y="156238"/>
            <a:ext cx="10988193" cy="1320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Quantum for All at Morgan State University 2022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Teacher/Student Camp</a:t>
            </a:r>
            <a:endParaRPr lang="en-US" dirty="0"/>
          </a:p>
        </p:txBody>
      </p:sp>
      <p:pic>
        <p:nvPicPr>
          <p:cNvPr id="5" name="Content Placeholder 4" descr="A person standing next to a machine&#10;&#10;Description automatically generated">
            <a:extLst>
              <a:ext uri="{FF2B5EF4-FFF2-40B4-BE49-F238E27FC236}">
                <a16:creationId xmlns:a16="http://schemas.microsoft.com/office/drawing/2014/main" id="{BE072DED-65EE-2177-73C8-945101AD5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772" y="1774553"/>
            <a:ext cx="2911077" cy="3881437"/>
          </a:xfrm>
        </p:spPr>
      </p:pic>
      <p:pic>
        <p:nvPicPr>
          <p:cNvPr id="7" name="Picture 6" descr="A person holding a slide in front of a window&#10;&#10;Description automatically generated">
            <a:extLst>
              <a:ext uri="{FF2B5EF4-FFF2-40B4-BE49-F238E27FC236}">
                <a16:creationId xmlns:a16="http://schemas.microsoft.com/office/drawing/2014/main" id="{ED009DE6-8B40-05CC-FB88-5EE5DEC16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877" y="1427019"/>
            <a:ext cx="3002972" cy="4003962"/>
          </a:xfrm>
          <a:prstGeom prst="rect">
            <a:avLst/>
          </a:prstGeom>
        </p:spPr>
      </p:pic>
      <p:pic>
        <p:nvPicPr>
          <p:cNvPr id="9" name="Picture 8" descr="A group of people in a hallway&#10;&#10;Description automatically generated">
            <a:extLst>
              <a:ext uri="{FF2B5EF4-FFF2-40B4-BE49-F238E27FC236}">
                <a16:creationId xmlns:a16="http://schemas.microsoft.com/office/drawing/2014/main" id="{CCE0AF57-99FC-D015-5B9A-521FCE794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905" y="1202010"/>
            <a:ext cx="3340485" cy="445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53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DA90-DB36-2E99-C8DF-7209F3D6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83" y="336467"/>
            <a:ext cx="8596668" cy="1320800"/>
          </a:xfrm>
        </p:spPr>
        <p:txBody>
          <a:bodyPr/>
          <a:lstStyle/>
          <a:p>
            <a:r>
              <a:rPr lang="en-US" dirty="0"/>
              <a:t>Past Engagement – Outreach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58122E-8C03-094B-1045-C777BDC12514}"/>
              </a:ext>
            </a:extLst>
          </p:cNvPr>
          <p:cNvSpPr txBox="1"/>
          <p:nvPr/>
        </p:nvSpPr>
        <p:spPr>
          <a:xfrm>
            <a:off x="444985" y="1160758"/>
            <a:ext cx="9983805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ONE-WAY INTERACTION</a:t>
            </a:r>
            <a:r>
              <a:rPr lang="en-US" sz="28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Passive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 knowledgeable scientist provides information to the recipient audience who may otherwise not know, be aware of, or have access to this information. 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deficit model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22222"/>
                </a:solidFill>
                <a:effectLst/>
                <a:latin typeface="Libre Baskerville" panose="020F0502020204030204" pitchFamily="34" charset="0"/>
              </a:rPr>
              <a:t>lacking in some way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22222"/>
                </a:solidFill>
                <a:effectLst/>
                <a:latin typeface="Libre Baskerville" panose="020F0502020204030204" pitchFamily="34" charset="0"/>
              </a:rPr>
              <a:t>defective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22222"/>
                </a:solidFill>
                <a:effectLst/>
                <a:latin typeface="Libre Baskerville" panose="020F0502020204030204" pitchFamily="34" charset="0"/>
              </a:rPr>
              <a:t>deficient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22222"/>
                </a:solidFill>
                <a:effectLst/>
                <a:latin typeface="Libre Baskerville" panose="020F0502020204030204" pitchFamily="34" charset="0"/>
              </a:rPr>
              <a:t>not as good as . . .</a:t>
            </a:r>
          </a:p>
          <a:p>
            <a:br>
              <a:rPr lang="en-US" sz="2800" dirty="0"/>
            </a:br>
            <a:r>
              <a:rPr lang="en-US" sz="2800" dirty="0"/>
              <a:t>, </a:t>
            </a:r>
          </a:p>
        </p:txBody>
      </p:sp>
      <p:pic>
        <p:nvPicPr>
          <p:cNvPr id="5" name="Picture 4" descr="A close-up of a paper&#10;&#10;Description automatically generated">
            <a:extLst>
              <a:ext uri="{FF2B5EF4-FFF2-40B4-BE49-F238E27FC236}">
                <a16:creationId xmlns:a16="http://schemas.microsoft.com/office/drawing/2014/main" id="{0490B20E-FE51-D0F7-FEBF-62882FAD3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92" y="203433"/>
            <a:ext cx="11747015" cy="64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59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AF175A3F-5BAE-622A-95A6-FC6B9D841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545"/>
            <a:ext cx="12015850" cy="6470073"/>
          </a:xfrm>
        </p:spPr>
      </p:pic>
    </p:spTree>
    <p:extLst>
      <p:ext uri="{BB962C8B-B14F-4D97-AF65-F5344CB8AC3E}">
        <p14:creationId xmlns:p14="http://schemas.microsoft.com/office/powerpoint/2010/main" val="2278985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02B5A-91EA-32DE-FB1F-818853589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dirty="0">
                <a:effectLst/>
                <a:latin typeface="Calibri" panose="020F0502020204030204" pitchFamily="34" charset="0"/>
              </a:rPr>
              <a:t>Let’s Create a TEAM </a:t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4876D-2719-3CF6-9AA2-17821932B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35751C"/>
                </a:solidFill>
                <a:effectLst/>
                <a:latin typeface="Calibri" panose="020F0502020204030204" pitchFamily="34" charset="0"/>
              </a:rPr>
              <a:t>WHY </a:t>
            </a:r>
            <a:r>
              <a:rPr lang="en-US" sz="1800" dirty="0">
                <a:effectLst/>
                <a:latin typeface="Calibri" panose="020F0502020204030204" pitchFamily="34" charset="0"/>
              </a:rPr>
              <a:t>is obvious </a:t>
            </a:r>
            <a:endParaRPr lang="en-US" dirty="0">
              <a:effectLst/>
            </a:endParaRPr>
          </a:p>
          <a:p>
            <a:r>
              <a:rPr lang="en-US" sz="1800" b="1" dirty="0">
                <a:solidFill>
                  <a:srgbClr val="35751C"/>
                </a:solidFill>
                <a:effectLst/>
                <a:latin typeface="Calibri" panose="020F0502020204030204" pitchFamily="34" charset="0"/>
              </a:rPr>
              <a:t>HOW </a:t>
            </a:r>
            <a:r>
              <a:rPr lang="en-US" sz="1800" dirty="0">
                <a:effectLst/>
                <a:latin typeface="Calibri" panose="020F0502020204030204" pitchFamily="34" charset="0"/>
              </a:rPr>
              <a:t>is challenging, but we can do this (TEAM)</a:t>
            </a:r>
          </a:p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</a:rPr>
              <a:t>1. Support Teachers</a:t>
            </a:r>
            <a:br>
              <a:rPr lang="en-US" sz="1800" dirty="0">
                <a:effectLst/>
                <a:latin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</a:rPr>
              <a:t>2. Create Partnerships</a:t>
            </a:r>
            <a:br>
              <a:rPr lang="en-US" sz="1800" dirty="0">
                <a:effectLst/>
                <a:latin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</a:rPr>
              <a:t>3. Encourage each others (TEAM)</a:t>
            </a:r>
            <a:endParaRPr lang="en-US" dirty="0">
              <a:effectLst/>
            </a:endParaRPr>
          </a:p>
          <a:p>
            <a:r>
              <a:rPr lang="en-US" sz="1800" b="1" dirty="0">
                <a:solidFill>
                  <a:srgbClr val="35751C"/>
                </a:solidFill>
                <a:effectLst/>
                <a:latin typeface="Calibri" panose="020F0502020204030204" pitchFamily="34" charset="0"/>
              </a:rPr>
              <a:t>WHAT </a:t>
            </a:r>
            <a:r>
              <a:rPr lang="en-US" sz="1800" dirty="0">
                <a:effectLst/>
                <a:latin typeface="Calibri" panose="020F0502020204030204" pitchFamily="34" charset="0"/>
              </a:rPr>
              <a:t>WE do proves what WE believe </a:t>
            </a: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</p:txBody>
      </p:sp>
      <p:pic>
        <p:nvPicPr>
          <p:cNvPr id="5" name="Picture 4" descr="A green and blue rectangular boxes with white text&#10;&#10;Description automatically generated">
            <a:extLst>
              <a:ext uri="{FF2B5EF4-FFF2-40B4-BE49-F238E27FC236}">
                <a16:creationId xmlns:a16="http://schemas.microsoft.com/office/drawing/2014/main" id="{4198357A-43E2-6552-D2B7-1EAEA867F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686" y="2905444"/>
            <a:ext cx="5346700" cy="3366107"/>
          </a:xfrm>
          <a:prstGeom prst="rect">
            <a:avLst/>
          </a:prstGeom>
        </p:spPr>
      </p:pic>
      <p:pic>
        <p:nvPicPr>
          <p:cNvPr id="7" name="Picture 6" descr="A group of ants carrying leaves&#10;&#10;Description automatically generated">
            <a:extLst>
              <a:ext uri="{FF2B5EF4-FFF2-40B4-BE49-F238E27FC236}">
                <a16:creationId xmlns:a16="http://schemas.microsoft.com/office/drawing/2014/main" id="{E40633B8-6865-C01B-58B1-8B7E6250C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845" y="716917"/>
            <a:ext cx="4512541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7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A1411-2B3B-E1D0-666A-38FF8832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69" y="609599"/>
            <a:ext cx="10833903" cy="245769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Acknowledgement: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State University Physics and Engineering Physics</a:t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Quest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for All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Institute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MicroNano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Educational Outreach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National Q-12 Education Partnership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572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92A1E-A3D3-EA8A-51F4-299A007EE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dirty="0"/>
              <a:t>Thank you </a:t>
            </a:r>
            <a:br>
              <a:rPr lang="en-US" sz="6000" dirty="0"/>
            </a:br>
            <a:r>
              <a:rPr lang="en-US" sz="6000" dirty="0"/>
              <a:t>For Your Attention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5300" dirty="0"/>
              <a:t>Any Questions</a:t>
            </a:r>
            <a:br>
              <a:rPr lang="en-US" sz="5300" dirty="0"/>
            </a:br>
            <a:r>
              <a:rPr lang="en-US" sz="107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1707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41916-C5FD-E6CA-8EA3-7637EAC2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diagram&#10;&#10;Description automatically generated">
            <a:extLst>
              <a:ext uri="{FF2B5EF4-FFF2-40B4-BE49-F238E27FC236}">
                <a16:creationId xmlns:a16="http://schemas.microsoft.com/office/drawing/2014/main" id="{54B02E6D-E57D-C17E-EB53-8D9AE210B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316612"/>
            <a:ext cx="11209866" cy="6236588"/>
          </a:xfrm>
        </p:spPr>
      </p:pic>
    </p:spTree>
    <p:extLst>
      <p:ext uri="{BB962C8B-B14F-4D97-AF65-F5344CB8AC3E}">
        <p14:creationId xmlns:p14="http://schemas.microsoft.com/office/powerpoint/2010/main" val="4269587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406D2B88-9486-235F-F692-C19F78012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06" t="9091" r="4343"/>
          <a:stretch/>
        </p:blipFill>
        <p:spPr>
          <a:xfrm>
            <a:off x="8361415" y="174654"/>
            <a:ext cx="3830585" cy="6683346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pic>
        <p:nvPicPr>
          <p:cNvPr id="6" name="Picture 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F7C5087-2C86-63DA-E7FE-58878268C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85" y="-1"/>
            <a:ext cx="8418299" cy="66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43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the brain&#10;&#10;Description automatically generated">
            <a:extLst>
              <a:ext uri="{FF2B5EF4-FFF2-40B4-BE49-F238E27FC236}">
                <a16:creationId xmlns:a16="http://schemas.microsoft.com/office/drawing/2014/main" id="{9912BCFA-4D74-E6E7-FE2B-FCDE022B7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6280"/>
            <a:ext cx="12368109" cy="67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33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een and white diagram&#10;&#10;Description automatically generated with medium confidence">
            <a:extLst>
              <a:ext uri="{FF2B5EF4-FFF2-40B4-BE49-F238E27FC236}">
                <a16:creationId xmlns:a16="http://schemas.microsoft.com/office/drawing/2014/main" id="{D6F9A48F-B6D1-E74C-E8D4-184EE4ACE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222" y="0"/>
            <a:ext cx="11751926" cy="6420678"/>
          </a:xfrm>
        </p:spPr>
      </p:pic>
    </p:spTree>
    <p:extLst>
      <p:ext uri="{BB962C8B-B14F-4D97-AF65-F5344CB8AC3E}">
        <p14:creationId xmlns:p14="http://schemas.microsoft.com/office/powerpoint/2010/main" val="1206880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een rectangular object with white text&#10;&#10;Description automatically generated">
            <a:extLst>
              <a:ext uri="{FF2B5EF4-FFF2-40B4-BE49-F238E27FC236}">
                <a16:creationId xmlns:a16="http://schemas.microsoft.com/office/drawing/2014/main" id="{9C620965-2D1E-E666-5DD9-CF47E1390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303" y="198783"/>
            <a:ext cx="11864167" cy="6660586"/>
          </a:xfrm>
        </p:spPr>
      </p:pic>
    </p:spTree>
    <p:extLst>
      <p:ext uri="{BB962C8B-B14F-4D97-AF65-F5344CB8AC3E}">
        <p14:creationId xmlns:p14="http://schemas.microsoft.com/office/powerpoint/2010/main" val="1833124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4B17A-6331-A675-E567-C31C6765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878023" cy="1320800"/>
          </a:xfrm>
        </p:spPr>
        <p:txBody>
          <a:bodyPr>
            <a:normAutofit fontScale="90000"/>
          </a:bodyPr>
          <a:lstStyle/>
          <a:p>
            <a:r>
              <a:rPr lang="en-US" sz="6700" b="1" dirty="0">
                <a:effectLst/>
                <a:latin typeface="Calibri" panose="020F0502020204030204" pitchFamily="34" charset="0"/>
              </a:rPr>
              <a:t>Law of Diffusion Innovation </a:t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395BE-1CB7-EDAD-69FC-C5B050C58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10772544" cy="3880773"/>
          </a:xfrm>
        </p:spPr>
        <p:txBody>
          <a:bodyPr>
            <a:normAutofit fontScale="70000" lnSpcReduction="20000"/>
          </a:bodyPr>
          <a:lstStyle/>
          <a:p>
            <a:r>
              <a:rPr lang="en-US" sz="6000" dirty="0">
                <a:solidFill>
                  <a:srgbClr val="020A26"/>
                </a:solidFill>
                <a:effectLst/>
                <a:latin typeface="ArialMT"/>
              </a:rPr>
              <a:t>Process that occurs as people adopt a new idea, product, practice, or philosophy  </a:t>
            </a:r>
          </a:p>
          <a:p>
            <a:endParaRPr lang="en-US" sz="6000" dirty="0">
              <a:effectLst/>
            </a:endParaRPr>
          </a:p>
          <a:p>
            <a:r>
              <a:rPr lang="en-US" sz="6000" dirty="0">
                <a:solidFill>
                  <a:srgbClr val="020A26"/>
                </a:solidFill>
                <a:effectLst/>
                <a:latin typeface="ArialMT"/>
              </a:rPr>
              <a:t>Describes how new ideas, behaviors, technologies, or goods spread through a population. </a:t>
            </a:r>
            <a:endParaRPr lang="en-US" sz="6000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45343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{41C33486-8F05-8846-8FB3-41BC0A8699C7}tf10001060</Template>
  <TotalTime>1472</TotalTime>
  <Words>471</Words>
  <Application>Microsoft Macintosh PowerPoint</Application>
  <PresentationFormat>Widescreen</PresentationFormat>
  <Paragraphs>64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ArialMT</vt:lpstr>
      <vt:lpstr>Calibri</vt:lpstr>
      <vt:lpstr>Google Sans</vt:lpstr>
      <vt:lpstr>Libre Baskerville</vt:lpstr>
      <vt:lpstr>NotoSans</vt:lpstr>
      <vt:lpstr>Roboto</vt:lpstr>
      <vt:lpstr>Trebuchet MS</vt:lpstr>
      <vt:lpstr>Wingdings</vt:lpstr>
      <vt:lpstr>Wingdings 3</vt:lpstr>
      <vt:lpstr>Facet</vt:lpstr>
      <vt:lpstr>Integrating Quantum Science into K-12 Classrooms via  Engaging Activities </vt:lpstr>
      <vt:lpstr>PowerPoint Presentation</vt:lpstr>
      <vt:lpstr>Past Engagement – Outreach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Law of Diffusion Innovation  </vt:lpstr>
      <vt:lpstr>PowerPoint Presentation</vt:lpstr>
      <vt:lpstr>Challenges of Quantum Change In K-12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Quantum for All at Morgan State University 2022 Teacher/Student Camp</vt:lpstr>
      <vt:lpstr>Quantum for All at Morgan State University 2022 Teacher/Student Camp</vt:lpstr>
      <vt:lpstr>Quantum Science Focus Activities For Teachers And Students In K-12</vt:lpstr>
      <vt:lpstr>PowerPoint Presentation</vt:lpstr>
      <vt:lpstr>Quantum for All at Morgan State University 2022 Teacher/Student Camp</vt:lpstr>
      <vt:lpstr>PowerPoint Presentation</vt:lpstr>
      <vt:lpstr>Let’s Create a TEAM  </vt:lpstr>
      <vt:lpstr> Acknowledgement:  Morgan State University Physics and Engineering Physics Physics Quest Quantum for All Perimeter Institute MicroNano Educational Outreach National Q-12 Education Partnership      </vt:lpstr>
      <vt:lpstr>Thank you  For Your Attention   Any Questions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Motivating Teachers and Students to Learn Plasma Physics via Engaging Activities </dc:title>
  <dc:creator>Murdock, Maajida</dc:creator>
  <cp:lastModifiedBy>Murdock, Maajida</cp:lastModifiedBy>
  <cp:revision>13</cp:revision>
  <dcterms:created xsi:type="dcterms:W3CDTF">2022-10-16T21:49:21Z</dcterms:created>
  <dcterms:modified xsi:type="dcterms:W3CDTF">2023-10-20T06:06:37Z</dcterms:modified>
</cp:coreProperties>
</file>