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4660"/>
  </p:normalViewPr>
  <p:slideViewPr>
    <p:cSldViewPr snapToGrid="0">
      <p:cViewPr varScale="1">
        <p:scale>
          <a:sx n="80" d="100"/>
          <a:sy n="80" d="100"/>
        </p:scale>
        <p:origin x="196"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My%20Drive\Gainer%20PGCPS\Movies%20Physics\Kinematics%20and%20Mechanics\Falling%20Object%20Video%20Labs\Putty%20Knife\Together%20Falling%20Putty%20Knife.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My%20Drive\Gainer%20PGCPS\Movies%20Physics\Kinematics%20and%20Mechanics\Falling%20Object%20Video%20Labs\Putty%20Knife\Together%20Falling%20Putty%20Knife.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G:\My%20Drive\Gainer%20PGCPS\Movies%20Physics\Kinematics%20and%20Mechanics\Falling%20Object%20Video%20Labs\Putty%20Knife\Together%20Falling%20Putty%20Knif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en-US" sz="1800" b="1" i="0" u="none" strike="noStrike" baseline="0">
                <a:solidFill>
                  <a:srgbClr val="000000"/>
                </a:solidFill>
                <a:latin typeface="Calibri"/>
              </a:rPr>
              <a:t>Falling Putty Knife </a:t>
            </a:r>
          </a:p>
          <a:p>
            <a:pPr>
              <a:defRPr sz="1000" b="0" i="0" u="none" strike="noStrike" baseline="0">
                <a:solidFill>
                  <a:srgbClr val="000000"/>
                </a:solidFill>
                <a:latin typeface="Calibri"/>
                <a:ea typeface="Calibri"/>
                <a:cs typeface="Calibri"/>
              </a:defRPr>
            </a:pPr>
            <a:r>
              <a:rPr lang="en-US" sz="1800" b="1" i="0" u="none" strike="noStrike" baseline="0">
                <a:solidFill>
                  <a:srgbClr val="000000"/>
                </a:solidFill>
                <a:latin typeface="Calibri"/>
              </a:rPr>
              <a:t>Velocity vs. Time</a:t>
            </a:r>
          </a:p>
        </c:rich>
      </c:tx>
      <c:layout>
        <c:manualLayout>
          <c:xMode val="edge"/>
          <c:yMode val="edge"/>
          <c:x val="0.25394432157233748"/>
          <c:y val="2.6674741435290122E-2"/>
        </c:manualLayout>
      </c:layout>
      <c:overlay val="1"/>
    </c:title>
    <c:autoTitleDeleted val="0"/>
    <c:plotArea>
      <c:layout>
        <c:manualLayout>
          <c:layoutTarget val="inner"/>
          <c:xMode val="edge"/>
          <c:yMode val="edge"/>
          <c:x val="0.18365793006700498"/>
          <c:y val="4.7274333426768254E-2"/>
          <c:w val="0.75222289121356101"/>
          <c:h val="0.70571477192371079"/>
        </c:manualLayout>
      </c:layout>
      <c:scatterChart>
        <c:scatterStyle val="smoothMarker"/>
        <c:varyColors val="0"/>
        <c:ser>
          <c:idx val="0"/>
          <c:order val="0"/>
          <c:tx>
            <c:v>Meas. Velocity Δd/Δt</c:v>
          </c:tx>
          <c:spPr>
            <a:ln>
              <a:noFill/>
            </a:ln>
          </c:spPr>
          <c:marker>
            <c:symbol val="plus"/>
            <c:size val="7"/>
            <c:spPr>
              <a:noFill/>
              <a:ln w="25400">
                <a:solidFill>
                  <a:srgbClr val="0070C0"/>
                </a:solidFill>
              </a:ln>
            </c:spPr>
          </c:marker>
          <c:xVal>
            <c:numRef>
              <c:f>Sheet1!$E$4:$E$14</c:f>
              <c:numCache>
                <c:formatCode>General</c:formatCode>
                <c:ptCount val="11"/>
                <c:pt idx="0">
                  <c:v>0</c:v>
                </c:pt>
                <c:pt idx="1">
                  <c:v>3.7499999999999999E-2</c:v>
                </c:pt>
                <c:pt idx="2">
                  <c:v>0.1</c:v>
                </c:pt>
                <c:pt idx="3">
                  <c:v>0.15</c:v>
                </c:pt>
                <c:pt idx="4">
                  <c:v>0.2</c:v>
                </c:pt>
                <c:pt idx="5">
                  <c:v>0.25</c:v>
                </c:pt>
                <c:pt idx="6">
                  <c:v>0.30000000000000004</c:v>
                </c:pt>
                <c:pt idx="7">
                  <c:v>0.35</c:v>
                </c:pt>
                <c:pt idx="8">
                  <c:v>0.4</c:v>
                </c:pt>
                <c:pt idx="9">
                  <c:v>0.44999999999999996</c:v>
                </c:pt>
              </c:numCache>
            </c:numRef>
          </c:xVal>
          <c:yVal>
            <c:numRef>
              <c:f>Sheet1!$F$4:$F$14</c:f>
              <c:numCache>
                <c:formatCode>0.00</c:formatCode>
                <c:ptCount val="11"/>
                <c:pt idx="0" formatCode="General">
                  <c:v>0</c:v>
                </c:pt>
                <c:pt idx="1">
                  <c:v>0.37333333333333335</c:v>
                </c:pt>
                <c:pt idx="2" formatCode="General">
                  <c:v>1.04</c:v>
                </c:pt>
                <c:pt idx="3" formatCode="General">
                  <c:v>1.4000000000000001</c:v>
                </c:pt>
                <c:pt idx="4" formatCode="General">
                  <c:v>1.9999999999999996</c:v>
                </c:pt>
                <c:pt idx="5" formatCode="General">
                  <c:v>2.4999999999999991</c:v>
                </c:pt>
                <c:pt idx="6" formatCode="General">
                  <c:v>2.9000000000000008</c:v>
                </c:pt>
                <c:pt idx="7" formatCode="General">
                  <c:v>3.3000000000000016</c:v>
                </c:pt>
                <c:pt idx="8" formatCode="General">
                  <c:v>3.9</c:v>
                </c:pt>
                <c:pt idx="9" formatCode="General">
                  <c:v>4.5000000000000009</c:v>
                </c:pt>
              </c:numCache>
            </c:numRef>
          </c:yVal>
          <c:smooth val="1"/>
          <c:extLst>
            <c:ext xmlns:c16="http://schemas.microsoft.com/office/drawing/2014/chart" uri="{C3380CC4-5D6E-409C-BE32-E72D297353CC}">
              <c16:uniqueId val="{00000000-03F9-4FEA-9828-0BA87A6AB1CB}"/>
            </c:ext>
          </c:extLst>
        </c:ser>
        <c:ser>
          <c:idx val="2"/>
          <c:order val="1"/>
          <c:tx>
            <c:v>Predicted Velocity</c:v>
          </c:tx>
          <c:spPr>
            <a:ln w="22225">
              <a:solidFill>
                <a:srgbClr val="FF0000"/>
              </a:solidFill>
              <a:prstDash val="sysDash"/>
            </a:ln>
          </c:spPr>
          <c:marker>
            <c:symbol val="none"/>
          </c:marker>
          <c:xVal>
            <c:numRef>
              <c:f>Sheet1!$E$4:$E$14</c:f>
              <c:numCache>
                <c:formatCode>General</c:formatCode>
                <c:ptCount val="11"/>
                <c:pt idx="0">
                  <c:v>0</c:v>
                </c:pt>
                <c:pt idx="1">
                  <c:v>3.7499999999999999E-2</c:v>
                </c:pt>
                <c:pt idx="2">
                  <c:v>0.1</c:v>
                </c:pt>
                <c:pt idx="3">
                  <c:v>0.15</c:v>
                </c:pt>
                <c:pt idx="4">
                  <c:v>0.2</c:v>
                </c:pt>
                <c:pt idx="5">
                  <c:v>0.25</c:v>
                </c:pt>
                <c:pt idx="6">
                  <c:v>0.30000000000000004</c:v>
                </c:pt>
                <c:pt idx="7">
                  <c:v>0.35</c:v>
                </c:pt>
                <c:pt idx="8">
                  <c:v>0.4</c:v>
                </c:pt>
                <c:pt idx="9">
                  <c:v>0.44999999999999996</c:v>
                </c:pt>
              </c:numCache>
            </c:numRef>
          </c:xVal>
          <c:yVal>
            <c:numRef>
              <c:f>Sheet1!$G$4:$G$14</c:f>
              <c:numCache>
                <c:formatCode>0.000</c:formatCode>
                <c:ptCount val="11"/>
                <c:pt idx="0">
                  <c:v>0</c:v>
                </c:pt>
                <c:pt idx="1">
                  <c:v>0.36774937499999999</c:v>
                </c:pt>
                <c:pt idx="2">
                  <c:v>0.98066500000000001</c:v>
                </c:pt>
                <c:pt idx="3">
                  <c:v>1.4709974999999997</c:v>
                </c:pt>
                <c:pt idx="4">
                  <c:v>1.96133</c:v>
                </c:pt>
                <c:pt idx="5">
                  <c:v>2.4516624999999999</c:v>
                </c:pt>
                <c:pt idx="6">
                  <c:v>2.9419950000000012</c:v>
                </c:pt>
                <c:pt idx="7">
                  <c:v>3.4323274999999995</c:v>
                </c:pt>
                <c:pt idx="8">
                  <c:v>3.9226599999999987</c:v>
                </c:pt>
                <c:pt idx="9">
                  <c:v>4.4129925000000023</c:v>
                </c:pt>
              </c:numCache>
            </c:numRef>
          </c:yVal>
          <c:smooth val="1"/>
          <c:extLst>
            <c:ext xmlns:c16="http://schemas.microsoft.com/office/drawing/2014/chart" uri="{C3380CC4-5D6E-409C-BE32-E72D297353CC}">
              <c16:uniqueId val="{00000001-03F9-4FEA-9828-0BA87A6AB1CB}"/>
            </c:ext>
          </c:extLst>
        </c:ser>
        <c:dLbls>
          <c:showLegendKey val="0"/>
          <c:showVal val="0"/>
          <c:showCatName val="0"/>
          <c:showSerName val="0"/>
          <c:showPercent val="0"/>
          <c:showBubbleSize val="0"/>
        </c:dLbls>
        <c:axId val="60528128"/>
        <c:axId val="60530048"/>
      </c:scatterChart>
      <c:valAx>
        <c:axId val="60528128"/>
        <c:scaling>
          <c:orientation val="minMax"/>
        </c:scaling>
        <c:delete val="0"/>
        <c:axPos val="b"/>
        <c:majorGridlines/>
        <c:title>
          <c:tx>
            <c:rich>
              <a:bodyPr/>
              <a:lstStyle/>
              <a:p>
                <a:pPr>
                  <a:defRPr sz="1000" b="1" i="0" u="none" strike="noStrike" baseline="0">
                    <a:solidFill>
                      <a:srgbClr val="000000"/>
                    </a:solidFill>
                    <a:latin typeface="Calibri"/>
                    <a:ea typeface="Calibri"/>
                    <a:cs typeface="Calibri"/>
                  </a:defRPr>
                </a:pPr>
                <a:r>
                  <a:rPr lang="en-US"/>
                  <a:t>Time (s)</a:t>
                </a:r>
              </a:p>
            </c:rich>
          </c:tx>
          <c:layout>
            <c:manualLayout>
              <c:xMode val="edge"/>
              <c:yMode val="edge"/>
              <c:x val="0.49955765664427076"/>
              <c:y val="0.82639953024739832"/>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60530048"/>
        <c:crosses val="autoZero"/>
        <c:crossBetween val="midCat"/>
      </c:valAx>
      <c:valAx>
        <c:axId val="60530048"/>
        <c:scaling>
          <c:orientation val="minMax"/>
        </c:scaling>
        <c:delete val="0"/>
        <c:axPos val="l"/>
        <c:majorGridlines/>
        <c:minorGridlines>
          <c:spPr>
            <a:ln>
              <a:prstDash val="dash"/>
            </a:ln>
          </c:spPr>
        </c:minorGridlines>
        <c:title>
          <c:tx>
            <c:rich>
              <a:bodyPr/>
              <a:lstStyle/>
              <a:p>
                <a:pPr>
                  <a:defRPr sz="1000" b="1" i="0" u="none" strike="noStrike" baseline="0">
                    <a:solidFill>
                      <a:srgbClr val="000000"/>
                    </a:solidFill>
                    <a:latin typeface="Calibri"/>
                    <a:ea typeface="Calibri"/>
                    <a:cs typeface="Calibri"/>
                  </a:defRPr>
                </a:pPr>
                <a:r>
                  <a:rPr lang="en-US"/>
                  <a:t>Velocity (m/s)</a:t>
                </a:r>
              </a:p>
            </c:rich>
          </c:tx>
          <c:layout/>
          <c:overlay val="0"/>
        </c:title>
        <c:numFmt formatCode="0.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60528128"/>
        <c:crosses val="autoZero"/>
        <c:crossBetween val="midCat"/>
      </c:valAx>
      <c:spPr>
        <a:noFill/>
        <a:ln w="25400">
          <a:noFill/>
        </a:ln>
      </c:spPr>
    </c:plotArea>
    <c:legend>
      <c:legendPos val="r"/>
      <c:layout>
        <c:manualLayout>
          <c:xMode val="edge"/>
          <c:yMode val="edge"/>
          <c:x val="1.2468827930174564E-2"/>
          <c:y val="0.89320670638244082"/>
          <c:w val="0.95760598503740646"/>
          <c:h val="8.0906404563626882E-2"/>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FFFFE1"/>
    </a:solidFill>
    <a:ln>
      <a:solidFill>
        <a:schemeClr val="tx1"/>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a:t>Falling Putty Knife </a:t>
            </a:r>
          </a:p>
          <a:p>
            <a:pPr>
              <a:defRPr/>
            </a:pPr>
            <a:r>
              <a:rPr lang="en-US"/>
              <a:t>Distance vs. Time</a:t>
            </a:r>
          </a:p>
        </c:rich>
      </c:tx>
      <c:layout>
        <c:manualLayout>
          <c:xMode val="edge"/>
          <c:yMode val="edge"/>
          <c:x val="0.23599665072540782"/>
          <c:y val="2.5907138966119802E-2"/>
        </c:manualLayout>
      </c:layout>
      <c:overlay val="1"/>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3458814234291139"/>
          <c:y val="4.779835752257508E-2"/>
          <c:w val="0.78015209141121777"/>
          <c:h val="0.70139603123324112"/>
        </c:manualLayout>
      </c:layout>
      <c:scatterChart>
        <c:scatterStyle val="smoothMarker"/>
        <c:varyColors val="0"/>
        <c:ser>
          <c:idx val="0"/>
          <c:order val="0"/>
          <c:tx>
            <c:v>Measured Distance</c:v>
          </c:tx>
          <c:spPr>
            <a:ln w="25400" cap="rnd">
              <a:noFill/>
              <a:round/>
            </a:ln>
            <a:effectLst>
              <a:outerShdw blurRad="40000" dist="23000" dir="5400000" rotWithShape="0">
                <a:srgbClr val="000000">
                  <a:alpha val="35000"/>
                </a:srgbClr>
              </a:outerShdw>
            </a:effectLst>
          </c:spPr>
          <c:marker>
            <c:symbol val="circl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c:spPr>
          </c:marker>
          <c:xVal>
            <c:numRef>
              <c:f>Sheet1!$B$4:$B$14</c:f>
              <c:numCache>
                <c:formatCode>General</c:formatCode>
                <c:ptCount val="11"/>
                <c:pt idx="0">
                  <c:v>0</c:v>
                </c:pt>
                <c:pt idx="1">
                  <c:v>7.4999999999999997E-2</c:v>
                </c:pt>
                <c:pt idx="2">
                  <c:v>0.125</c:v>
                </c:pt>
                <c:pt idx="3">
                  <c:v>0.17499999999999999</c:v>
                </c:pt>
                <c:pt idx="4">
                  <c:v>0.22500000000000001</c:v>
                </c:pt>
                <c:pt idx="5">
                  <c:v>0.27500000000000002</c:v>
                </c:pt>
                <c:pt idx="6">
                  <c:v>0.32500000000000001</c:v>
                </c:pt>
                <c:pt idx="7">
                  <c:v>0.375</c:v>
                </c:pt>
                <c:pt idx="8">
                  <c:v>0.42499999999999999</c:v>
                </c:pt>
                <c:pt idx="9">
                  <c:v>0.47499999999999998</c:v>
                </c:pt>
              </c:numCache>
            </c:numRef>
          </c:xVal>
          <c:yVal>
            <c:numRef>
              <c:f>Sheet1!$C$4:$C$14</c:f>
              <c:numCache>
                <c:formatCode>General</c:formatCode>
                <c:ptCount val="11"/>
                <c:pt idx="0">
                  <c:v>0</c:v>
                </c:pt>
                <c:pt idx="1">
                  <c:v>2.8000000000000001E-2</c:v>
                </c:pt>
                <c:pt idx="2">
                  <c:v>0.08</c:v>
                </c:pt>
                <c:pt idx="3">
                  <c:v>0.15</c:v>
                </c:pt>
                <c:pt idx="4">
                  <c:v>0.25</c:v>
                </c:pt>
                <c:pt idx="5">
                  <c:v>0.375</c:v>
                </c:pt>
                <c:pt idx="6">
                  <c:v>0.52</c:v>
                </c:pt>
                <c:pt idx="7">
                  <c:v>0.68500000000000005</c:v>
                </c:pt>
                <c:pt idx="8">
                  <c:v>0.88</c:v>
                </c:pt>
                <c:pt idx="9">
                  <c:v>1.105</c:v>
                </c:pt>
              </c:numCache>
            </c:numRef>
          </c:yVal>
          <c:smooth val="1"/>
          <c:extLst>
            <c:ext xmlns:c16="http://schemas.microsoft.com/office/drawing/2014/chart" uri="{C3380CC4-5D6E-409C-BE32-E72D297353CC}">
              <c16:uniqueId val="{00000000-882D-43D3-B702-6C0351FBFBD4}"/>
            </c:ext>
          </c:extLst>
        </c:ser>
        <c:ser>
          <c:idx val="1"/>
          <c:order val="1"/>
          <c:tx>
            <c:v>Predicted Distance</c:v>
          </c:tx>
          <c:spPr>
            <a:ln w="9525" cap="rnd">
              <a:solidFill>
                <a:schemeClr val="accent2"/>
              </a:solidFill>
              <a:round/>
            </a:ln>
            <a:effectLst>
              <a:outerShdw blurRad="40000" dist="23000" dir="5400000" rotWithShape="0">
                <a:srgbClr val="000000">
                  <a:alpha val="35000"/>
                </a:srgbClr>
              </a:outerShdw>
            </a:effectLst>
          </c:spPr>
          <c:marker>
            <c:symbol val="none"/>
          </c:marker>
          <c:xVal>
            <c:numRef>
              <c:f>Sheet1!$B$4:$B$14</c:f>
              <c:numCache>
                <c:formatCode>General</c:formatCode>
                <c:ptCount val="11"/>
                <c:pt idx="0">
                  <c:v>0</c:v>
                </c:pt>
                <c:pt idx="1">
                  <c:v>7.4999999999999997E-2</c:v>
                </c:pt>
                <c:pt idx="2">
                  <c:v>0.125</c:v>
                </c:pt>
                <c:pt idx="3">
                  <c:v>0.17499999999999999</c:v>
                </c:pt>
                <c:pt idx="4">
                  <c:v>0.22500000000000001</c:v>
                </c:pt>
                <c:pt idx="5">
                  <c:v>0.27500000000000002</c:v>
                </c:pt>
                <c:pt idx="6">
                  <c:v>0.32500000000000001</c:v>
                </c:pt>
                <c:pt idx="7">
                  <c:v>0.375</c:v>
                </c:pt>
                <c:pt idx="8">
                  <c:v>0.42499999999999999</c:v>
                </c:pt>
                <c:pt idx="9">
                  <c:v>0.47499999999999998</c:v>
                </c:pt>
              </c:numCache>
            </c:numRef>
          </c:xVal>
          <c:yVal>
            <c:numRef>
              <c:f>Sheet1!$D$4:$D$14</c:f>
              <c:numCache>
                <c:formatCode>0.000</c:formatCode>
                <c:ptCount val="11"/>
                <c:pt idx="0">
                  <c:v>0</c:v>
                </c:pt>
                <c:pt idx="1">
                  <c:v>2.7581203124999999E-2</c:v>
                </c:pt>
                <c:pt idx="2">
                  <c:v>7.6614453124999995E-2</c:v>
                </c:pt>
                <c:pt idx="3">
                  <c:v>0.15016432812499997</c:v>
                </c:pt>
                <c:pt idx="4">
                  <c:v>0.248230828125</c:v>
                </c:pt>
                <c:pt idx="5">
                  <c:v>0.37081395312500004</c:v>
                </c:pt>
                <c:pt idx="6">
                  <c:v>0.51791370312500007</c:v>
                </c:pt>
                <c:pt idx="7">
                  <c:v>0.689530078125</c:v>
                </c:pt>
                <c:pt idx="8">
                  <c:v>0.88566307812499989</c:v>
                </c:pt>
                <c:pt idx="9">
                  <c:v>1.106312703125</c:v>
                </c:pt>
              </c:numCache>
            </c:numRef>
          </c:yVal>
          <c:smooth val="1"/>
          <c:extLst>
            <c:ext xmlns:c16="http://schemas.microsoft.com/office/drawing/2014/chart" uri="{C3380CC4-5D6E-409C-BE32-E72D297353CC}">
              <c16:uniqueId val="{00000001-882D-43D3-B702-6C0351FBFBD4}"/>
            </c:ext>
          </c:extLst>
        </c:ser>
        <c:dLbls>
          <c:showLegendKey val="0"/>
          <c:showVal val="0"/>
          <c:showCatName val="0"/>
          <c:showSerName val="0"/>
          <c:showPercent val="0"/>
          <c:showBubbleSize val="0"/>
        </c:dLbls>
        <c:axId val="92275456"/>
        <c:axId val="92277376"/>
      </c:scatterChart>
      <c:valAx>
        <c:axId val="92275456"/>
        <c:scaling>
          <c:orientation val="minMax"/>
          <c:max val="0.5"/>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a:t>Time (s)</a:t>
                </a:r>
              </a:p>
            </c:rich>
          </c:tx>
          <c:layout>
            <c:manualLayout>
              <c:xMode val="edge"/>
              <c:yMode val="edge"/>
              <c:x val="0.45670203801211962"/>
              <c:y val="0.84413092231395603"/>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2">
                <a:lumMod val="40000"/>
                <a:lumOff val="60000"/>
              </a:schemeClr>
            </a:solidFill>
          </a:ln>
          <a:effectLst/>
        </c:spPr>
        <c:txPr>
          <a:bodyPr rot="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92277376"/>
        <c:crosses val="autoZero"/>
        <c:crossBetween val="midCat"/>
      </c:valAx>
      <c:valAx>
        <c:axId val="92277376"/>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a:t>Distance (m)</a:t>
                </a:r>
              </a:p>
            </c:rich>
          </c:tx>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2">
                <a:lumMod val="40000"/>
                <a:lumOff val="60000"/>
              </a:schemeClr>
            </a:solidFill>
          </a:ln>
          <a:effectLst/>
        </c:spPr>
        <c:txPr>
          <a:bodyPr rot="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92275456"/>
        <c:crosses val="autoZero"/>
        <c:crossBetween val="midCat"/>
        <c:min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en-US" sz="1800" b="1" i="0" u="none" strike="noStrike" baseline="0">
                <a:solidFill>
                  <a:srgbClr val="000000"/>
                </a:solidFill>
                <a:latin typeface="Calibri"/>
              </a:rPr>
              <a:t>Falling Putty Knife </a:t>
            </a:r>
          </a:p>
          <a:p>
            <a:pPr>
              <a:defRPr sz="1000" b="0" i="0" u="none" strike="noStrike" baseline="0">
                <a:solidFill>
                  <a:srgbClr val="000000"/>
                </a:solidFill>
                <a:latin typeface="Calibri"/>
                <a:ea typeface="Calibri"/>
                <a:cs typeface="Calibri"/>
              </a:defRPr>
            </a:pPr>
            <a:r>
              <a:rPr lang="en-US" sz="1800" b="1" i="0" u="none" strike="noStrike" baseline="0">
                <a:solidFill>
                  <a:srgbClr val="000000"/>
                </a:solidFill>
                <a:latin typeface="Calibri"/>
              </a:rPr>
              <a:t>Acceleration vs. Time</a:t>
            </a:r>
          </a:p>
        </c:rich>
      </c:tx>
      <c:layout/>
      <c:overlay val="1"/>
    </c:title>
    <c:autoTitleDeleted val="0"/>
    <c:plotArea>
      <c:layout>
        <c:manualLayout>
          <c:layoutTarget val="inner"/>
          <c:xMode val="edge"/>
          <c:yMode val="edge"/>
          <c:x val="0.18365793006700498"/>
          <c:y val="4.7274333426768254E-2"/>
          <c:w val="0.75222289121356101"/>
          <c:h val="0.70571477192371079"/>
        </c:manualLayout>
      </c:layout>
      <c:scatterChart>
        <c:scatterStyle val="lineMarker"/>
        <c:varyColors val="0"/>
        <c:ser>
          <c:idx val="0"/>
          <c:order val="0"/>
          <c:tx>
            <c:v>Meas. Accel. Δv/Δt</c:v>
          </c:tx>
          <c:xVal>
            <c:numRef>
              <c:f>Sheet1!$I$5:$I$14</c:f>
              <c:numCache>
                <c:formatCode>General</c:formatCode>
                <c:ptCount val="10"/>
                <c:pt idx="0">
                  <c:v>1.8749999999999999E-2</c:v>
                </c:pt>
                <c:pt idx="1">
                  <c:v>6.8750000000000006E-2</c:v>
                </c:pt>
                <c:pt idx="2">
                  <c:v>0.125</c:v>
                </c:pt>
                <c:pt idx="3">
                  <c:v>0.17499999999999999</c:v>
                </c:pt>
                <c:pt idx="4">
                  <c:v>0.22500000000000001</c:v>
                </c:pt>
                <c:pt idx="5">
                  <c:v>0.27500000000000002</c:v>
                </c:pt>
                <c:pt idx="6">
                  <c:v>0.32500000000000001</c:v>
                </c:pt>
                <c:pt idx="7">
                  <c:v>0.375</c:v>
                </c:pt>
                <c:pt idx="8">
                  <c:v>0.42499999999999999</c:v>
                </c:pt>
              </c:numCache>
            </c:numRef>
          </c:xVal>
          <c:yVal>
            <c:numRef>
              <c:f>Sheet1!$J$5:$J$14</c:f>
              <c:numCache>
                <c:formatCode>0.0</c:formatCode>
                <c:ptCount val="10"/>
                <c:pt idx="0">
                  <c:v>9.9555555555555557</c:v>
                </c:pt>
                <c:pt idx="1">
                  <c:v>10.666666666666668</c:v>
                </c:pt>
                <c:pt idx="2">
                  <c:v>7.2000000000000037</c:v>
                </c:pt>
                <c:pt idx="3">
                  <c:v>11.999999999999984</c:v>
                </c:pt>
                <c:pt idx="4">
                  <c:v>9.9999999999999929</c:v>
                </c:pt>
                <c:pt idx="5">
                  <c:v>8.0000000000000266</c:v>
                </c:pt>
                <c:pt idx="6">
                  <c:v>8.0000000000000266</c:v>
                </c:pt>
                <c:pt idx="7">
                  <c:v>11.999999999999956</c:v>
                </c:pt>
                <c:pt idx="8">
                  <c:v>12.000000000000036</c:v>
                </c:pt>
              </c:numCache>
            </c:numRef>
          </c:yVal>
          <c:smooth val="0"/>
          <c:extLst>
            <c:ext xmlns:c16="http://schemas.microsoft.com/office/drawing/2014/chart" uri="{C3380CC4-5D6E-409C-BE32-E72D297353CC}">
              <c16:uniqueId val="{00000000-DA32-455A-8447-D355CF781AEF}"/>
            </c:ext>
          </c:extLst>
        </c:ser>
        <c:dLbls>
          <c:showLegendKey val="0"/>
          <c:showVal val="0"/>
          <c:showCatName val="0"/>
          <c:showSerName val="0"/>
          <c:showPercent val="0"/>
          <c:showBubbleSize val="0"/>
        </c:dLbls>
        <c:axId val="92316032"/>
        <c:axId val="92317952"/>
      </c:scatterChart>
      <c:scatterChart>
        <c:scatterStyle val="smoothMarker"/>
        <c:varyColors val="0"/>
        <c:ser>
          <c:idx val="1"/>
          <c:order val="1"/>
          <c:tx>
            <c:v>Accel. from Smoothed v</c:v>
          </c:tx>
          <c:marker>
            <c:symbol val="none"/>
          </c:marker>
          <c:xVal>
            <c:numRef>
              <c:f>Sheet1!$I$5:$I$14</c:f>
              <c:numCache>
                <c:formatCode>General</c:formatCode>
                <c:ptCount val="10"/>
                <c:pt idx="0">
                  <c:v>1.8749999999999999E-2</c:v>
                </c:pt>
                <c:pt idx="1">
                  <c:v>6.8750000000000006E-2</c:v>
                </c:pt>
                <c:pt idx="2">
                  <c:v>0.125</c:v>
                </c:pt>
                <c:pt idx="3">
                  <c:v>0.17499999999999999</c:v>
                </c:pt>
                <c:pt idx="4">
                  <c:v>0.22500000000000001</c:v>
                </c:pt>
                <c:pt idx="5">
                  <c:v>0.27500000000000002</c:v>
                </c:pt>
                <c:pt idx="6">
                  <c:v>0.32500000000000001</c:v>
                </c:pt>
                <c:pt idx="7">
                  <c:v>0.375</c:v>
                </c:pt>
                <c:pt idx="8">
                  <c:v>0.42499999999999999</c:v>
                </c:pt>
              </c:numCache>
            </c:numRef>
          </c:xVal>
          <c:yVal>
            <c:numRef>
              <c:f>Sheet1!$K$5:$K$14</c:f>
              <c:numCache>
                <c:formatCode>General</c:formatCode>
                <c:ptCount val="10"/>
                <c:pt idx="0">
                  <c:v>9.8066499999999994</c:v>
                </c:pt>
                <c:pt idx="1">
                  <c:v>9.8066500000000012</c:v>
                </c:pt>
                <c:pt idx="2">
                  <c:v>9.8066499999999959</c:v>
                </c:pt>
                <c:pt idx="3">
                  <c:v>9.806650000000003</c:v>
                </c:pt>
                <c:pt idx="4">
                  <c:v>9.8066499999999994</c:v>
                </c:pt>
                <c:pt idx="5">
                  <c:v>9.806650000000019</c:v>
                </c:pt>
                <c:pt idx="6">
                  <c:v>9.8066499999999781</c:v>
                </c:pt>
                <c:pt idx="7">
                  <c:v>9.8066499999999746</c:v>
                </c:pt>
                <c:pt idx="8">
                  <c:v>9.8066500000000847</c:v>
                </c:pt>
              </c:numCache>
            </c:numRef>
          </c:yVal>
          <c:smooth val="1"/>
          <c:extLst>
            <c:ext xmlns:c16="http://schemas.microsoft.com/office/drawing/2014/chart" uri="{C3380CC4-5D6E-409C-BE32-E72D297353CC}">
              <c16:uniqueId val="{00000001-DA32-455A-8447-D355CF781AEF}"/>
            </c:ext>
          </c:extLst>
        </c:ser>
        <c:dLbls>
          <c:showLegendKey val="0"/>
          <c:showVal val="0"/>
          <c:showCatName val="0"/>
          <c:showSerName val="0"/>
          <c:showPercent val="0"/>
          <c:showBubbleSize val="0"/>
        </c:dLbls>
        <c:axId val="92316032"/>
        <c:axId val="92317952"/>
      </c:scatterChart>
      <c:valAx>
        <c:axId val="92316032"/>
        <c:scaling>
          <c:orientation val="minMax"/>
        </c:scaling>
        <c:delete val="0"/>
        <c:axPos val="b"/>
        <c:majorGridlines/>
        <c:title>
          <c:tx>
            <c:rich>
              <a:bodyPr/>
              <a:lstStyle/>
              <a:p>
                <a:pPr>
                  <a:defRPr sz="1000" b="1" i="0" u="none" strike="noStrike" baseline="0">
                    <a:solidFill>
                      <a:srgbClr val="000000"/>
                    </a:solidFill>
                    <a:latin typeface="Calibri"/>
                    <a:ea typeface="Calibri"/>
                    <a:cs typeface="Calibri"/>
                  </a:defRPr>
                </a:pPr>
                <a:r>
                  <a:rPr lang="en-US"/>
                  <a:t>Time (s)</a:t>
                </a:r>
              </a:p>
            </c:rich>
          </c:tx>
          <c:layout>
            <c:manualLayout>
              <c:xMode val="edge"/>
              <c:yMode val="edge"/>
              <c:x val="0.49763831811860171"/>
              <c:y val="0.82639953024739832"/>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2317952"/>
        <c:crosses val="autoZero"/>
        <c:crossBetween val="midCat"/>
      </c:valAx>
      <c:valAx>
        <c:axId val="92317952"/>
        <c:scaling>
          <c:orientation val="minMax"/>
        </c:scaling>
        <c:delete val="0"/>
        <c:axPos val="l"/>
        <c:majorGridlines/>
        <c:minorGridlines>
          <c:spPr>
            <a:ln>
              <a:prstDash val="dash"/>
            </a:ln>
          </c:spPr>
        </c:minorGridlines>
        <c:title>
          <c:tx>
            <c:rich>
              <a:bodyPr/>
              <a:lstStyle/>
              <a:p>
                <a:pPr>
                  <a:defRPr sz="1000" b="1" i="0" u="none" strike="noStrike" baseline="0">
                    <a:solidFill>
                      <a:srgbClr val="000000"/>
                    </a:solidFill>
                    <a:latin typeface="Calibri"/>
                    <a:ea typeface="Calibri"/>
                    <a:cs typeface="Calibri"/>
                  </a:defRPr>
                </a:pPr>
                <a:r>
                  <a:rPr lang="en-US"/>
                  <a:t>Acceleration (m/s</a:t>
                </a:r>
                <a:r>
                  <a:rPr lang="en-US" baseline="30000"/>
                  <a:t>2</a:t>
                </a:r>
                <a:r>
                  <a:rPr lang="en-US"/>
                  <a:t>)</a:t>
                </a:r>
              </a:p>
            </c:rich>
          </c:tx>
          <c:layout/>
          <c:overlay val="0"/>
        </c:title>
        <c:numFmt formatCode="0.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2316032"/>
        <c:crosses val="autoZero"/>
        <c:crossBetween val="midCat"/>
      </c:valAx>
      <c:spPr>
        <a:noFill/>
        <a:ln w="25400">
          <a:noFill/>
        </a:ln>
      </c:spPr>
    </c:plotArea>
    <c:legend>
      <c:legendPos val="r"/>
      <c:layout>
        <c:manualLayout>
          <c:xMode val="edge"/>
          <c:yMode val="edge"/>
          <c:x val="1.2500015258807689E-2"/>
          <c:y val="0.89320670638244082"/>
          <c:w val="0.77750094909783829"/>
          <c:h val="6.7961379833446578E-2"/>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a:solidFill>
        <a:schemeClr val="tx1"/>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C683C1-27E5-4B8D-BDD0-284EFD9BC44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290952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683C1-27E5-4B8D-BDD0-284EFD9BC44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143677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683C1-27E5-4B8D-BDD0-284EFD9BC44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273404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683C1-27E5-4B8D-BDD0-284EFD9BC44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232586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C683C1-27E5-4B8D-BDD0-284EFD9BC44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100062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C683C1-27E5-4B8D-BDD0-284EFD9BC446}"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22948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C683C1-27E5-4B8D-BDD0-284EFD9BC446}" type="datetimeFigureOut">
              <a:rPr lang="en-US" smtClean="0"/>
              <a:t>10/20/2023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389063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C683C1-27E5-4B8D-BDD0-284EFD9BC446}" type="datetimeFigureOut">
              <a:rPr lang="en-US" smtClean="0"/>
              <a:t>10/20/2023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252173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683C1-27E5-4B8D-BDD0-284EFD9BC446}" type="datetimeFigureOut">
              <a:rPr lang="en-US" smtClean="0"/>
              <a:t>10/20/2023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303766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C683C1-27E5-4B8D-BDD0-284EFD9BC446}"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241013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C683C1-27E5-4B8D-BDD0-284EFD9BC446}"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73CCE-00C2-4B59-B012-DD65D804E697}" type="slidenum">
              <a:rPr lang="en-US" smtClean="0"/>
              <a:t>‹#›</a:t>
            </a:fld>
            <a:endParaRPr lang="en-US"/>
          </a:p>
        </p:txBody>
      </p:sp>
    </p:spTree>
    <p:extLst>
      <p:ext uri="{BB962C8B-B14F-4D97-AF65-F5344CB8AC3E}">
        <p14:creationId xmlns:p14="http://schemas.microsoft.com/office/powerpoint/2010/main" val="172720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683C1-27E5-4B8D-BDD0-284EFD9BC446}" type="datetimeFigureOut">
              <a:rPr lang="en-US" smtClean="0"/>
              <a:t>10/20/2023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73CCE-00C2-4B59-B012-DD65D804E697}" type="slidenum">
              <a:rPr lang="en-US" smtClean="0"/>
              <a:t>‹#›</a:t>
            </a:fld>
            <a:endParaRPr lang="en-US"/>
          </a:p>
        </p:txBody>
      </p:sp>
    </p:spTree>
    <p:extLst>
      <p:ext uri="{BB962C8B-B14F-4D97-AF65-F5344CB8AC3E}">
        <p14:creationId xmlns:p14="http://schemas.microsoft.com/office/powerpoint/2010/main" val="3182660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2514"/>
            <a:ext cx="9144000" cy="951490"/>
          </a:xfrm>
        </p:spPr>
        <p:txBody>
          <a:bodyPr>
            <a:normAutofit fontScale="90000"/>
          </a:bodyPr>
          <a:lstStyle/>
          <a:p>
            <a:r>
              <a:rPr lang="en-US" b="1" dirty="0"/>
              <a:t>d, v, and a for Falling Putty Knife</a:t>
            </a:r>
          </a:p>
        </p:txBody>
      </p:sp>
      <p:sp>
        <p:nvSpPr>
          <p:cNvPr id="3" name="Subtitle 2"/>
          <p:cNvSpPr>
            <a:spLocks noGrp="1"/>
          </p:cNvSpPr>
          <p:nvPr>
            <p:ph type="subTitle" idx="1"/>
          </p:nvPr>
        </p:nvSpPr>
        <p:spPr>
          <a:xfrm>
            <a:off x="1524000" y="1283718"/>
            <a:ext cx="9144000" cy="1182395"/>
          </a:xfrm>
        </p:spPr>
        <p:txBody>
          <a:bodyPr>
            <a:noAutofit/>
          </a:bodyPr>
          <a:lstStyle/>
          <a:p>
            <a:r>
              <a:rPr lang="en-US" sz="3200" dirty="0" smtClean="0"/>
              <a:t>Dr. Gordon Gainer,</a:t>
            </a:r>
          </a:p>
          <a:p>
            <a:r>
              <a:rPr lang="en-US" sz="3200" dirty="0" smtClean="0"/>
              <a:t>High School Physics Teacher, </a:t>
            </a:r>
            <a:br>
              <a:rPr lang="en-US" sz="3200" dirty="0" smtClean="0"/>
            </a:br>
            <a:r>
              <a:rPr lang="en-US" sz="3200" dirty="0" smtClean="0"/>
              <a:t>Prince George’s County Public Schools</a:t>
            </a:r>
          </a:p>
          <a:p>
            <a:endParaRPr lang="en-US" sz="3200" dirty="0"/>
          </a:p>
          <a:p>
            <a:r>
              <a:rPr lang="en-US" sz="3200" dirty="0" smtClean="0"/>
              <a:t>Making and analyzing graphs of </a:t>
            </a:r>
            <a:br>
              <a:rPr lang="en-US" sz="3200" dirty="0" smtClean="0"/>
            </a:br>
            <a:r>
              <a:rPr lang="en-US" sz="3200" dirty="0" smtClean="0"/>
              <a:t>distance, velocity, and acceleration.</a:t>
            </a:r>
            <a:endParaRPr lang="en-US" sz="3200" dirty="0"/>
          </a:p>
        </p:txBody>
      </p:sp>
    </p:spTree>
    <p:extLst>
      <p:ext uri="{BB962C8B-B14F-4D97-AF65-F5344CB8AC3E}">
        <p14:creationId xmlns:p14="http://schemas.microsoft.com/office/powerpoint/2010/main" val="116324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721"/>
            <a:ext cx="9144000" cy="951490"/>
          </a:xfrm>
        </p:spPr>
        <p:txBody>
          <a:bodyPr>
            <a:normAutofit fontScale="90000"/>
          </a:bodyPr>
          <a:lstStyle/>
          <a:p>
            <a:r>
              <a:rPr lang="en-US" b="1" dirty="0"/>
              <a:t>d, v, and a for Falling Putty Knife</a:t>
            </a:r>
            <a:endParaRPr lang="en-US" dirty="0"/>
          </a:p>
        </p:txBody>
      </p:sp>
      <p:sp>
        <p:nvSpPr>
          <p:cNvPr id="3" name="Subtitle 2"/>
          <p:cNvSpPr>
            <a:spLocks noGrp="1"/>
          </p:cNvSpPr>
          <p:nvPr>
            <p:ph type="subTitle" idx="1"/>
          </p:nvPr>
        </p:nvSpPr>
        <p:spPr>
          <a:xfrm>
            <a:off x="389614" y="1024053"/>
            <a:ext cx="11329646" cy="1182395"/>
          </a:xfrm>
        </p:spPr>
        <p:txBody>
          <a:bodyPr>
            <a:noAutofit/>
          </a:bodyPr>
          <a:lstStyle/>
          <a:p>
            <a:pPr marL="514350" indent="-514350" algn="l">
              <a:buFont typeface="+mj-lt"/>
              <a:buAutoNum type="arabicPeriod"/>
            </a:pPr>
            <a:r>
              <a:rPr lang="en-US" sz="3200" dirty="0" smtClean="0"/>
              <a:t>With a cell phone video camera </a:t>
            </a:r>
            <a:r>
              <a:rPr lang="en-US" sz="3200" dirty="0"/>
              <a:t>set </a:t>
            </a:r>
            <a:r>
              <a:rPr lang="en-US" sz="3200" dirty="0" smtClean="0"/>
              <a:t>to at </a:t>
            </a:r>
            <a:r>
              <a:rPr lang="en-US" sz="3200" dirty="0"/>
              <a:t>least 240 </a:t>
            </a:r>
            <a:r>
              <a:rPr lang="en-US" sz="3200" dirty="0" smtClean="0"/>
              <a:t>frames per second (fps), record a putty knife falling in front of a measuring tape fastened to a wall. See </a:t>
            </a:r>
            <a:r>
              <a:rPr lang="en-US" sz="3200" dirty="0"/>
              <a:t>the resulting attached video “Putty Knife Falling 240 fps Start at </a:t>
            </a:r>
            <a:r>
              <a:rPr lang="en-US" sz="3200" dirty="0" smtClean="0"/>
              <a:t>f6.mov”.</a:t>
            </a:r>
          </a:p>
          <a:p>
            <a:pPr marL="514350" indent="-514350" algn="l">
              <a:buFont typeface="+mj-lt"/>
              <a:buAutoNum type="arabicPeriod"/>
            </a:pPr>
            <a:r>
              <a:rPr lang="en-US" sz="3200" dirty="0" smtClean="0"/>
              <a:t>The putty knife is flat, so it has little parallax distortion of its distance measurements.</a:t>
            </a:r>
          </a:p>
          <a:p>
            <a:pPr marL="514350" indent="-514350" algn="l">
              <a:buFont typeface="+mj-lt"/>
              <a:buAutoNum type="arabicPeriod"/>
            </a:pPr>
            <a:r>
              <a:rPr lang="en-US" sz="3200" dirty="0"/>
              <a:t>The measuring tape is the kind used for clothing measurements, so it has alternating light and dark sections for decimeters</a:t>
            </a:r>
            <a:r>
              <a:rPr lang="en-US" sz="3200" dirty="0" smtClean="0"/>
              <a:t>.</a:t>
            </a:r>
          </a:p>
          <a:p>
            <a:pPr marL="514350" indent="-514350" algn="l">
              <a:buFont typeface="+mj-lt"/>
              <a:buAutoNum type="arabicPeriod"/>
            </a:pPr>
            <a:r>
              <a:rPr lang="en-US" sz="3200" dirty="0"/>
              <a:t>If the video resolution is the normal 30 </a:t>
            </a:r>
            <a:r>
              <a:rPr lang="en-US" sz="3200" dirty="0" smtClean="0"/>
              <a:t>fps, </a:t>
            </a:r>
            <a:r>
              <a:rPr lang="en-US" sz="3200" dirty="0"/>
              <a:t>there is not enough time resolution, and the falling object looks like a blur.</a:t>
            </a:r>
            <a:endParaRPr lang="en-US" sz="3200" dirty="0" smtClean="0"/>
          </a:p>
          <a:p>
            <a:pPr marL="514350" indent="-514350" algn="l">
              <a:buFont typeface="+mj-lt"/>
              <a:buAutoNum type="arabicPeriod"/>
            </a:pPr>
            <a:r>
              <a:rPr lang="en-US" sz="3200" dirty="0" smtClean="0"/>
              <a:t>Play the video with Apple’s QuickTime Player because you can easily change the lower left seconds to more precise frames.</a:t>
            </a:r>
          </a:p>
        </p:txBody>
      </p:sp>
    </p:spTree>
    <p:extLst>
      <p:ext uri="{BB962C8B-B14F-4D97-AF65-F5344CB8AC3E}">
        <p14:creationId xmlns:p14="http://schemas.microsoft.com/office/powerpoint/2010/main" val="331903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329"/>
            <a:ext cx="9144000" cy="951490"/>
          </a:xfrm>
        </p:spPr>
        <p:txBody>
          <a:bodyPr>
            <a:normAutofit fontScale="90000"/>
          </a:bodyPr>
          <a:lstStyle/>
          <a:p>
            <a:r>
              <a:rPr lang="en-US" b="1" dirty="0"/>
              <a:t>d, v, and a for Falling Putty Knife</a:t>
            </a:r>
            <a:endParaRPr lang="en-US" dirty="0"/>
          </a:p>
        </p:txBody>
      </p:sp>
      <p:sp>
        <p:nvSpPr>
          <p:cNvPr id="3" name="Subtitle 2"/>
          <p:cNvSpPr>
            <a:spLocks noGrp="1"/>
          </p:cNvSpPr>
          <p:nvPr>
            <p:ph type="subTitle" idx="1"/>
          </p:nvPr>
        </p:nvSpPr>
        <p:spPr>
          <a:xfrm>
            <a:off x="877455" y="1087661"/>
            <a:ext cx="10353964" cy="1182395"/>
          </a:xfrm>
        </p:spPr>
        <p:txBody>
          <a:bodyPr>
            <a:noAutofit/>
          </a:bodyPr>
          <a:lstStyle/>
          <a:p>
            <a:pPr marL="514350" indent="-514350" algn="l">
              <a:buFont typeface="+mj-lt"/>
              <a:buAutoNum type="arabicPeriod" startAt="5"/>
            </a:pPr>
            <a:r>
              <a:rPr lang="en-US" sz="3200" dirty="0"/>
              <a:t>Students record into the attached spreadsheet “Falling Putty Knife, Fill in Distances, Copy Formulas.xlsx” the putty knife’s straight edge positions on the measuring tape for different times in frames. Now, view the spreadsheet and its graphs.</a:t>
            </a:r>
          </a:p>
          <a:p>
            <a:pPr marL="514350" indent="-514350" algn="l">
              <a:buFont typeface="+mj-lt"/>
              <a:buAutoNum type="arabicPeriod" startAt="5"/>
            </a:pPr>
            <a:r>
              <a:rPr lang="en-US" sz="3200" dirty="0" smtClean="0"/>
              <a:t>After entering the time and position data into the spreadsheet, students copy and paste into the different columns the formulas for time (in seconds), velocity, acceleration, etc.</a:t>
            </a:r>
          </a:p>
          <a:p>
            <a:pPr marL="514350" indent="-514350" algn="l">
              <a:buFont typeface="+mj-lt"/>
              <a:buAutoNum type="arabicPeriod" startAt="5"/>
            </a:pPr>
            <a:r>
              <a:rPr lang="en-US" sz="3200" dirty="0" smtClean="0"/>
              <a:t>Then, the time graphs of distance, velocity, and acceleration appear in the spreadsheet. Students compare their calculated measurements with the predicted values. </a:t>
            </a:r>
            <a:endParaRPr lang="en-US" sz="3200" dirty="0"/>
          </a:p>
        </p:txBody>
      </p:sp>
    </p:spTree>
    <p:extLst>
      <p:ext uri="{BB962C8B-B14F-4D97-AF65-F5344CB8AC3E}">
        <p14:creationId xmlns:p14="http://schemas.microsoft.com/office/powerpoint/2010/main" val="79851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329"/>
            <a:ext cx="9144000" cy="951490"/>
          </a:xfrm>
        </p:spPr>
        <p:txBody>
          <a:bodyPr>
            <a:normAutofit fontScale="90000"/>
          </a:bodyPr>
          <a:lstStyle/>
          <a:p>
            <a:r>
              <a:rPr lang="en-US" b="1" dirty="0"/>
              <a:t>d, v, and a for Falling Putty Knife</a:t>
            </a:r>
            <a:endParaRPr lang="en-US" dirty="0"/>
          </a:p>
        </p:txBody>
      </p:sp>
      <p:sp>
        <p:nvSpPr>
          <p:cNvPr id="3" name="Subtitle 2"/>
          <p:cNvSpPr>
            <a:spLocks noGrp="1"/>
          </p:cNvSpPr>
          <p:nvPr>
            <p:ph type="subTitle" idx="1"/>
          </p:nvPr>
        </p:nvSpPr>
        <p:spPr>
          <a:xfrm>
            <a:off x="877455" y="1509077"/>
            <a:ext cx="10353964" cy="1182395"/>
          </a:xfrm>
        </p:spPr>
        <p:txBody>
          <a:bodyPr>
            <a:noAutofit/>
          </a:bodyPr>
          <a:lstStyle/>
          <a:p>
            <a:pPr algn="l"/>
            <a:r>
              <a:rPr lang="en-US" sz="3200" dirty="0" smtClean="0"/>
              <a:t> Spreadsheet graphs of distance, velocity, and acceleration for a falling putty knife.</a:t>
            </a:r>
            <a:endParaRPr lang="en-US" sz="3200" dirty="0"/>
          </a:p>
        </p:txBody>
      </p:sp>
      <p:grpSp>
        <p:nvGrpSpPr>
          <p:cNvPr id="11" name="Group 10"/>
          <p:cNvGrpSpPr/>
          <p:nvPr/>
        </p:nvGrpSpPr>
        <p:grpSpPr>
          <a:xfrm>
            <a:off x="441325" y="2625215"/>
            <a:ext cx="11309350" cy="2847975"/>
            <a:chOff x="441325" y="2005012"/>
            <a:chExt cx="11309350" cy="2847975"/>
          </a:xfrm>
        </p:grpSpPr>
        <p:graphicFrame>
          <p:nvGraphicFramePr>
            <p:cNvPr id="8" name="Chart 7"/>
            <p:cNvGraphicFramePr>
              <a:graphicFrameLocks/>
            </p:cNvGraphicFramePr>
            <p:nvPr>
              <p:extLst>
                <p:ext uri="{D42A27DB-BD31-4B8C-83A1-F6EECF244321}">
                  <p14:modId xmlns:p14="http://schemas.microsoft.com/office/powerpoint/2010/main" val="369717128"/>
                </p:ext>
              </p:extLst>
            </p:nvPr>
          </p:nvGraphicFramePr>
          <p:xfrm>
            <a:off x="4096328" y="2005012"/>
            <a:ext cx="3977698" cy="2847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352294406"/>
                </p:ext>
              </p:extLst>
            </p:nvPr>
          </p:nvGraphicFramePr>
          <p:xfrm>
            <a:off x="441325" y="2005012"/>
            <a:ext cx="3602182" cy="2847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103190662"/>
                </p:ext>
              </p:extLst>
            </p:nvPr>
          </p:nvGraphicFramePr>
          <p:xfrm>
            <a:off x="8128577" y="2005012"/>
            <a:ext cx="3622098" cy="2847975"/>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124517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329"/>
            <a:ext cx="9144000" cy="951490"/>
          </a:xfrm>
        </p:spPr>
        <p:txBody>
          <a:bodyPr>
            <a:normAutofit fontScale="90000"/>
          </a:bodyPr>
          <a:lstStyle/>
          <a:p>
            <a:r>
              <a:rPr lang="en-US" b="1" dirty="0"/>
              <a:t>d, v, and a for Falling Putty Knife</a:t>
            </a:r>
            <a:endParaRPr lang="en-US" dirty="0"/>
          </a:p>
        </p:txBody>
      </p:sp>
      <p:sp>
        <p:nvSpPr>
          <p:cNvPr id="3" name="Subtitle 2"/>
          <p:cNvSpPr>
            <a:spLocks noGrp="1"/>
          </p:cNvSpPr>
          <p:nvPr>
            <p:ph type="subTitle" idx="1"/>
          </p:nvPr>
        </p:nvSpPr>
        <p:spPr>
          <a:xfrm>
            <a:off x="877455" y="1087661"/>
            <a:ext cx="10353964" cy="1182395"/>
          </a:xfrm>
        </p:spPr>
        <p:txBody>
          <a:bodyPr>
            <a:noAutofit/>
          </a:bodyPr>
          <a:lstStyle/>
          <a:p>
            <a:pPr marL="514350" indent="-514350" algn="l">
              <a:buFont typeface="+mj-lt"/>
              <a:buAutoNum type="arabicPeriod" startAt="8"/>
            </a:pPr>
            <a:r>
              <a:rPr lang="en-US" sz="3200" dirty="0" smtClean="0"/>
              <a:t>Newer cell phones have better resolution, but the lower resolution has these advantages:</a:t>
            </a:r>
          </a:p>
          <a:p>
            <a:pPr marL="971550" lvl="1" indent="-514350" algn="l">
              <a:buFont typeface="+mj-lt"/>
              <a:buAutoNum type="alphaLcPeriod"/>
            </a:pPr>
            <a:r>
              <a:rPr lang="en-US" sz="2800" dirty="0" smtClean="0"/>
              <a:t>Students develop the skill of estimating the last decimal place. For example, instead of recording a distance of 0.5 meters, they record a distance of 0.52 meters.</a:t>
            </a:r>
          </a:p>
          <a:p>
            <a:pPr marL="971550" lvl="1" indent="-514350" algn="l">
              <a:buFont typeface="+mj-lt"/>
              <a:buAutoNum type="alphaLcPeriod"/>
            </a:pPr>
            <a:r>
              <a:rPr lang="en-US" sz="2800" dirty="0" smtClean="0"/>
              <a:t>With less resolution and precision, students see the effects of data errors. For example, instead of determining the velocity at 0.3 seconds by calculating the slope on the distance graph between 0.275 and 0.325 seconds, they use the best fit line through the calculated velocity data points. </a:t>
            </a:r>
          </a:p>
          <a:p>
            <a:pPr marL="971550" lvl="1" indent="-514350" algn="l">
              <a:buFont typeface="+mj-lt"/>
              <a:buAutoNum type="alphaLcPeriod"/>
            </a:pPr>
            <a:r>
              <a:rPr lang="en-US" sz="2800" dirty="0" smtClean="0"/>
              <a:t>Then students calculate the acceleration as the slope of the best fit velocity line. Otherwise, their acceleration calculations have serious errors.</a:t>
            </a:r>
          </a:p>
        </p:txBody>
      </p:sp>
    </p:spTree>
    <p:extLst>
      <p:ext uri="{BB962C8B-B14F-4D97-AF65-F5344CB8AC3E}">
        <p14:creationId xmlns:p14="http://schemas.microsoft.com/office/powerpoint/2010/main" val="4110524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329"/>
            <a:ext cx="9144000" cy="951490"/>
          </a:xfrm>
        </p:spPr>
        <p:txBody>
          <a:bodyPr>
            <a:normAutofit fontScale="90000"/>
          </a:bodyPr>
          <a:lstStyle/>
          <a:p>
            <a:r>
              <a:rPr lang="en-US" b="1" dirty="0"/>
              <a:t>d, v, and a for Falling Putty Knife</a:t>
            </a:r>
            <a:endParaRPr lang="en-US" dirty="0"/>
          </a:p>
        </p:txBody>
      </p:sp>
      <p:sp>
        <p:nvSpPr>
          <p:cNvPr id="3" name="Subtitle 2"/>
          <p:cNvSpPr>
            <a:spLocks noGrp="1"/>
          </p:cNvSpPr>
          <p:nvPr>
            <p:ph type="subTitle" idx="1"/>
          </p:nvPr>
        </p:nvSpPr>
        <p:spPr>
          <a:xfrm>
            <a:off x="877455" y="1087661"/>
            <a:ext cx="10353964" cy="1182395"/>
          </a:xfrm>
        </p:spPr>
        <p:txBody>
          <a:bodyPr>
            <a:noAutofit/>
          </a:bodyPr>
          <a:lstStyle/>
          <a:p>
            <a:pPr marL="514350" indent="-514350" algn="l">
              <a:buFont typeface="+mj-lt"/>
              <a:buAutoNum type="arabicPeriod" startAt="9"/>
            </a:pPr>
            <a:r>
              <a:rPr lang="en-US" sz="3200" dirty="0" smtClean="0"/>
              <a:t>Students learn that the slope of position is velocity and the slope of velocity is acceleration on time graphs.</a:t>
            </a:r>
          </a:p>
          <a:p>
            <a:pPr marL="514350" indent="-514350" algn="l">
              <a:buFont typeface="+mj-lt"/>
              <a:buAutoNum type="arabicPeriod" startAt="9"/>
            </a:pPr>
            <a:r>
              <a:rPr lang="en-US" sz="3200" dirty="0" smtClean="0"/>
              <a:t> Students check that the area between two times under the acceleration curve (or line) is the velocity change between those times.</a:t>
            </a:r>
          </a:p>
          <a:p>
            <a:pPr marL="514350" indent="-514350" algn="l">
              <a:buFont typeface="+mj-lt"/>
              <a:buAutoNum type="arabicPeriod" startAt="9"/>
            </a:pPr>
            <a:r>
              <a:rPr lang="en-US" sz="3200" dirty="0" smtClean="0"/>
              <a:t> Students also check that the area between two times under the velocity curve is the position change (displacement) between those two times.</a:t>
            </a:r>
          </a:p>
          <a:p>
            <a:pPr marL="514350" indent="-514350" algn="l">
              <a:buFont typeface="+mj-lt"/>
              <a:buAutoNum type="arabicPeriod" startAt="9"/>
            </a:pPr>
            <a:r>
              <a:rPr lang="en-US" sz="3200" dirty="0"/>
              <a:t> </a:t>
            </a:r>
            <a:r>
              <a:rPr lang="en-US" sz="3200" dirty="0" smtClean="0"/>
              <a:t>Students </a:t>
            </a:r>
            <a:r>
              <a:rPr lang="en-US" sz="3200" dirty="0"/>
              <a:t>complete </a:t>
            </a:r>
            <a:r>
              <a:rPr lang="en-US" sz="3200" dirty="0" smtClean="0"/>
              <a:t>the attached “Worksheet</a:t>
            </a:r>
            <a:r>
              <a:rPr lang="en-US" sz="3200" dirty="0"/>
              <a:t>, Falling Putty Knife d, v, and </a:t>
            </a:r>
            <a:r>
              <a:rPr lang="en-US" sz="3200" dirty="0" smtClean="0"/>
              <a:t>a.docx”.</a:t>
            </a:r>
            <a:endParaRPr lang="en-US" sz="3200" dirty="0"/>
          </a:p>
        </p:txBody>
      </p:sp>
    </p:spTree>
    <p:extLst>
      <p:ext uri="{BB962C8B-B14F-4D97-AF65-F5344CB8AC3E}">
        <p14:creationId xmlns:p14="http://schemas.microsoft.com/office/powerpoint/2010/main" val="2902270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598</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 v, and a for Falling Putty Knife</vt:lpstr>
      <vt:lpstr>d, v, and a for Falling Putty Knife</vt:lpstr>
      <vt:lpstr>d, v, and a for Falling Putty Knife</vt:lpstr>
      <vt:lpstr>d, v, and a for Falling Putty Knife</vt:lpstr>
      <vt:lpstr>d, v, and a for Falling Putty Knife</vt:lpstr>
      <vt:lpstr>d, v, and a for Falling Putty Knife</vt:lpstr>
    </vt:vector>
  </TitlesOfParts>
  <Company>PGCPS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Mixing</dc:title>
  <dc:creator>Gordon Gainer</dc:creator>
  <cp:lastModifiedBy>Gordon Gainer</cp:lastModifiedBy>
  <cp:revision>26</cp:revision>
  <dcterms:created xsi:type="dcterms:W3CDTF">2023-10-20T23:59:49Z</dcterms:created>
  <dcterms:modified xsi:type="dcterms:W3CDTF">2023-10-21T02:10:43Z</dcterms:modified>
</cp:coreProperties>
</file>