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62" r:id="rId4"/>
  </p:sldMasterIdLst>
  <p:notesMasterIdLst>
    <p:notesMasterId r:id="rId19"/>
  </p:notesMasterIdLst>
  <p:handoutMasterIdLst>
    <p:handoutMasterId r:id="rId20"/>
  </p:handoutMasterIdLst>
  <p:sldIdLst>
    <p:sldId id="256" r:id="rId5"/>
    <p:sldId id="302" r:id="rId6"/>
    <p:sldId id="329" r:id="rId7"/>
    <p:sldId id="325" r:id="rId8"/>
    <p:sldId id="335" r:id="rId9"/>
    <p:sldId id="301" r:id="rId10"/>
    <p:sldId id="326" r:id="rId11"/>
    <p:sldId id="327" r:id="rId12"/>
    <p:sldId id="336" r:id="rId13"/>
    <p:sldId id="317" r:id="rId14"/>
    <p:sldId id="337" r:id="rId15"/>
    <p:sldId id="330" r:id="rId16"/>
    <p:sldId id="338" r:id="rId17"/>
    <p:sldId id="316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Wingdings 3" pitchFamily="2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e5g7J3VDVwqFRZ/70iPJGeIGIm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3D0BBD-B39D-F7B1-32F6-7439DFA3E8E0}" name="Jill K Nelson" initials="JN" userId="S::jnelson@GMU.EDU::678cd564-0038-4f8c-937f-99b8382faa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E2D326-29CF-4BAA-827A-7C7C392E84D9}">
  <a:tblStyle styleId="{ABE2D326-29CF-4BAA-827A-7C7C392E84D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9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customschemas.google.com/relationships/presentationmetadata" Target="metadata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 Participants By Department Fall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GTA Participants By Depratment Fall 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A17-314D-83FD-96F55AA359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A17-314D-83FD-96F55AA359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A17-314D-83FD-96F55AA359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DA17-314D-83FD-96F55AA3596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A17-314D-83FD-96F55AA3596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DA17-314D-83FD-96F55AA3596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A17-314D-83FD-96F55AA359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DA17-314D-83FD-96F55AA3596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Phys</c:v>
                </c:pt>
                <c:pt idx="1">
                  <c:v>Math</c:v>
                </c:pt>
                <c:pt idx="2">
                  <c:v>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7-314D-83FD-96F55AA3596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 Participation by Department Fall 2023</a:t>
            </a:r>
          </a:p>
        </c:rich>
      </c:tx>
      <c:layout>
        <c:manualLayout>
          <c:xMode val="edge"/>
          <c:yMode val="edge"/>
          <c:x val="0.14009691423802889"/>
          <c:y val="3.8411180496556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GTA Participation by Department Fall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F6E9-6C43-AFE4-0B7741649D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E9-6C43-AFE4-0B7741649D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6E9-6C43-AFE4-0B7741649D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F6E9-6C43-AFE4-0B7741649D35}"/>
              </c:ext>
            </c:extLst>
          </c:dPt>
          <c:dLbls>
            <c:dLbl>
              <c:idx val="0"/>
              <c:layout>
                <c:manualLayout>
                  <c:x val="0"/>
                  <c:y val="1.8451776789873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9-6C43-AFE4-0B7741649D3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6E9-6C43-AFE4-0B7741649D3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6E9-6C43-AFE4-0B7741649D3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F6E9-6C43-AFE4-0B7741649D3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Phys</c:v>
                </c:pt>
                <c:pt idx="1">
                  <c:v>Math</c:v>
                </c:pt>
                <c:pt idx="2">
                  <c:v>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10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9-6C43-AFE4-0B7741649D3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components and sessions usefulness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Sheet1!$A$1:$A$5</c:f>
              <c:strCache>
                <c:ptCount val="5"/>
                <c:pt idx="0">
                  <c:v>Extremely Useful &amp; valueable</c:v>
                </c:pt>
                <c:pt idx="1">
                  <c:v>Very Useful &amp; valueable</c:v>
                </c:pt>
                <c:pt idx="2">
                  <c:v>Somewhat Useful &amp; valueable</c:v>
                </c:pt>
                <c:pt idx="3">
                  <c:v>A little Useful &amp; valueable</c:v>
                </c:pt>
                <c:pt idx="4">
                  <c:v>Not at all useful &amp; valueable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26</c:v>
                </c:pt>
                <c:pt idx="1">
                  <c:v>13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9-4D47-8232-B09AF35BF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32847"/>
        <c:axId val="198203951"/>
      </c:barChart>
      <c:catAx>
        <c:axId val="1193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03951"/>
        <c:crosses val="autoZero"/>
        <c:auto val="1"/>
        <c:lblAlgn val="ctr"/>
        <c:lblOffset val="100"/>
        <c:noMultiLvlLbl val="0"/>
      </c:catAx>
      <c:valAx>
        <c:axId val="19820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0.55353</cdr:x>
      <cdr:y>0.34366</cdr:y>
    </cdr:from>
    <cdr:to>
      <cdr:x>0.62594</cdr:x>
      <cdr:y>0.45742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78A29D-E64A-BF86-E68D-F9E45FF01D3A}"/>
            </a:ext>
          </a:extLst>
        </cdr:cNvPr>
        <cdr:cNvSpPr txBox="1"/>
      </cdr:nvSpPr>
      <cdr:spPr>
        <a:xfrm xmlns:a="http://schemas.openxmlformats.org/drawingml/2006/main">
          <a:off x="2844625" y="1182667"/>
          <a:ext cx="372140" cy="391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</a:p>
      </cdr:txBody>
    </cdr:sp>
  </cdr:relSizeAnchor>
  <cdr:relSizeAnchor xmlns:cdr="http://schemas.openxmlformats.org/drawingml/2006/chartDrawing">
    <cdr:from>
      <cdr:x>0.37655</cdr:x>
      <cdr:y>0.52979</cdr:y>
    </cdr:from>
    <cdr:to>
      <cdr:x>0.55448</cdr:x>
      <cdr:y>0.80932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4A126D2-791B-C9E1-959E-0E4C8D349366}"/>
            </a:ext>
          </a:extLst>
        </cdr:cNvPr>
        <cdr:cNvSpPr txBox="1"/>
      </cdr:nvSpPr>
      <cdr:spPr>
        <a:xfrm xmlns:a="http://schemas.openxmlformats.org/drawingml/2006/main">
          <a:off x="1935127" y="17331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0.30748</cdr:x>
      <cdr:y>0.5</cdr:y>
    </cdr:from>
    <cdr:to>
      <cdr:x>0.39332</cdr:x>
      <cdr:y>0.6129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6625FD7E-E827-B785-75DF-9EEB86B5AFC1}"/>
            </a:ext>
          </a:extLst>
        </cdr:cNvPr>
        <cdr:cNvSpPr txBox="1"/>
      </cdr:nvSpPr>
      <cdr:spPr>
        <a:xfrm xmlns:a="http://schemas.openxmlformats.org/drawingml/2006/main">
          <a:off x="1580143" y="1720702"/>
          <a:ext cx="441145" cy="388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138FB-D779-1D5A-5970-30D6313B1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518B-2850-F648-0E74-88FA11AC17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DB0A8-52D2-0542-8A55-CFA8CFF5B5AB}" type="datetimeFigureOut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20317-B8D5-A401-433B-25578D4401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3DDAB-CD9F-A252-FAB8-6DE11AE543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B28C5-AE4E-7243-9875-12C5EE1F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0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7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6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EC2-6810-4547-9F41-6395658D56F3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4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696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51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5092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562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183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649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BBC8-7DDE-1846-AE01-3DE6F57AD44C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8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FE69-8215-7342-BDE0-F7A5C720B480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2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8DBE-A1C0-CE4A-9A4C-79C746B09A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291644"/>
            <a:ext cx="5574476" cy="1685425"/>
          </a:xfrm>
        </p:spPr>
        <p:txBody>
          <a:bodyPr anchor="b">
            <a:normAutofit/>
          </a:bodyPr>
          <a:lstStyle>
            <a:lvl1pPr algn="l">
              <a:defRPr sz="5000" b="1" i="0"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77352-A975-B349-B4FD-F88E8C33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77070"/>
            <a:ext cx="5574476" cy="766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00909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067C9-7ECE-6141-A8CC-FEEB41DECD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474" y="5522029"/>
            <a:ext cx="4885705" cy="90252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8A1A6E4-725E-FD4C-988F-EF15DB566C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4959" y="0"/>
            <a:ext cx="5217042" cy="6857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674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A109-50EF-1641-A9AE-E92FD944FED6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5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156B-7627-5240-A974-CAD4BB4C59DC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8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733E-EEDB-724B-BBE4-10A91B4CA539}" type="datetime1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3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033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243-3894-5B42-8A10-4DFD839E04CF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0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2D11-08B9-374F-B06E-9FE2D6E52D35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0829-A19B-0341-9D28-675A85854571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8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DBDB-F24A-C345-95D9-3086BC177B4F}" type="datetime1">
              <a:rPr lang="en-US" smtClean="0"/>
              <a:t>10/20/23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DF0E07-0078-8847-9376-F5F75645F895}" type="datetime1">
              <a:rPr lang="en-US" smtClean="0"/>
              <a:t>10/20/23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FF6D-5FD2-A847-8599-D7B37E65F8CD}" type="slidenum">
              <a:rPr lang="en-US" smtClean="0"/>
              <a:pPr/>
              <a:t>‹#›</a:t>
            </a:fld>
            <a:r>
              <a:rPr lang="en-US"/>
              <a:t>  |  George Mason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13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4gBld5GFhk" TargetMode="External"/><Relationship Id="rId2" Type="http://schemas.openxmlformats.org/officeDocument/2006/relationships/hyperlink" Target="https://gstem.research.gm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0" y="329621"/>
            <a:ext cx="10955558" cy="1925899"/>
          </a:xfrm>
        </p:spPr>
        <p:txBody>
          <a:bodyPr spcFirstLastPara="1" lIns="91425" tIns="45700" rIns="91425" bIns="45700" anchor="b" anchorCtr="0">
            <a:noAutofit/>
          </a:bodyPr>
          <a:lstStyle/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STEM Graduate Student Teaching: The Gateway2STEM Workshop</a:t>
            </a:r>
            <a:b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186F81DC-B105-8A00-507C-FC983BAE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512" y="2078183"/>
            <a:ext cx="10094976" cy="10059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Nishchal Thapa Magar, Jessica L. Rosenberg, Jill K. Nelson, Derrick Wong,</a:t>
            </a:r>
            <a:r>
              <a:rPr lang="en-US" sz="1800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Marco </a:t>
            </a:r>
            <a:r>
              <a:rPr lang="en-US" b="1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</a:rPr>
              <a:t>Brizzolara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261;p14">
            <a:extLst>
              <a:ext uri="{FF2B5EF4-FFF2-40B4-BE49-F238E27FC236}">
                <a16:creationId xmlns:a16="http://schemas.microsoft.com/office/drawing/2014/main" id="{AC063F9F-C120-948E-5D24-827E833907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13" y="4913376"/>
            <a:ext cx="1669230" cy="155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76F3C-C605-2F03-2934-09D14E42E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376" y="4863528"/>
            <a:ext cx="2523812" cy="1613472"/>
          </a:xfrm>
          <a:prstGeom prst="rect">
            <a:avLst/>
          </a:prstGeom>
        </p:spPr>
      </p:pic>
      <p:pic>
        <p:nvPicPr>
          <p:cNvPr id="9" name="Picture 8" descr="A close up of text&#10;&#10;Description automatically generated">
            <a:extLst>
              <a:ext uri="{FF2B5EF4-FFF2-40B4-BE49-F238E27FC236}">
                <a16:creationId xmlns:a16="http://schemas.microsoft.com/office/drawing/2014/main" id="{FC73EB16-1D7A-EB8F-30C5-741CCF371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051" y="5072814"/>
            <a:ext cx="6081316" cy="12330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934C-6A07-8A9F-2F68-71EFC0A0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932" y="474000"/>
            <a:ext cx="5762845" cy="435936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topics discussed during the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7BEA7-AA08-A308-1CF2-E88132C2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5" y="839974"/>
            <a:ext cx="9526773" cy="54226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can you implement it?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classroom community.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one.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resources.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Returning GTA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discussion.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95893B-3CEA-903D-835B-2C67A5271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698739"/>
              </p:ext>
            </p:extLst>
          </p:nvPr>
        </p:nvGraphicFramePr>
        <p:xfrm>
          <a:off x="7204056" y="2126512"/>
          <a:ext cx="4381889" cy="341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41451A-7377-4C31-15FB-002580E60E6A}"/>
              </a:ext>
            </a:extLst>
          </p:cNvPr>
          <p:cNvSpPr txBox="1"/>
          <p:nvPr/>
        </p:nvSpPr>
        <p:spPr>
          <a:xfrm>
            <a:off x="8878185" y="5922335"/>
            <a:ext cx="1520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724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5E53B2-1ECB-8DF7-C52C-6F48ED1B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337" y="453553"/>
            <a:ext cx="4603898" cy="642435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Summary / Findings 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DE3B3E-58CF-BD00-9D35-B59202BC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04" y="1190863"/>
            <a:ext cx="11666391" cy="5667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0" i="0" dirty="0">
              <a:solidFill>
                <a:srgbClr val="2424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u="sng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teaching preparation is not enough </a:t>
            </a:r>
            <a:r>
              <a:rPr lang="en-US" sz="2800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incoming graduate students.</a:t>
            </a:r>
          </a:p>
          <a:p>
            <a:pPr marL="0" indent="0"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2-day workshop helps GTAs </a:t>
            </a:r>
            <a:r>
              <a:rPr lang="en-US" sz="2800" u="sng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</a:t>
            </a:r>
            <a:r>
              <a:rPr lang="en-US" sz="2800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their graduate student role.</a:t>
            </a:r>
          </a:p>
          <a:p>
            <a:pPr>
              <a:buFont typeface="Wingdings" pitchFamily="2" charset="2"/>
              <a:buChar char="Ø"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600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for transition into </a:t>
            </a:r>
            <a:r>
              <a:rPr lang="en-US" sz="2600" u="sng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education </a:t>
            </a:r>
            <a:r>
              <a:rPr lang="en-US" sz="2600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 </a:t>
            </a:r>
            <a:r>
              <a:rPr lang="en-US" sz="2600" u="sng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teac</a:t>
            </a:r>
            <a:r>
              <a:rPr lang="en-US" sz="2600" dirty="0">
                <a:solidFill>
                  <a:srgbClr val="D1D5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hing.</a:t>
            </a:r>
          </a:p>
          <a:p>
            <a:pPr marL="0" indent="0">
              <a:buNone/>
            </a:pPr>
            <a:endParaRPr lang="en-US" sz="18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students/GTAs </a:t>
            </a:r>
            <a:r>
              <a:rPr lang="en-US" sz="28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 additional challenges for which support will be important.</a:t>
            </a:r>
            <a:endParaRPr lang="en-US" sz="2800" dirty="0">
              <a:solidFill>
                <a:srgbClr val="D1D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800" dirty="0">
              <a:solidFill>
                <a:srgbClr val="D1D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0" i="0" dirty="0">
              <a:solidFill>
                <a:srgbClr val="D1D5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600" dirty="0">
              <a:solidFill>
                <a:srgbClr val="D1D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D1D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0" i="0" dirty="0">
              <a:solidFill>
                <a:srgbClr val="D1D5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400" b="0" i="0" dirty="0">
              <a:solidFill>
                <a:srgbClr val="D1D5D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D1D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800" dirty="0">
              <a:solidFill>
                <a:srgbClr val="D1D5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>
            <a:extLst>
              <a:ext uri="{FF2B5EF4-FFF2-40B4-BE49-F238E27FC236}">
                <a16:creationId xmlns:a16="http://schemas.microsoft.com/office/drawing/2014/main" id="{1D0FD55A-A345-3BA4-BC3C-15EE2F2181E8}"/>
              </a:ext>
            </a:extLst>
          </p:cNvPr>
          <p:cNvSpPr/>
          <p:nvPr/>
        </p:nvSpPr>
        <p:spPr>
          <a:xfrm>
            <a:off x="4443634" y="2189988"/>
            <a:ext cx="3668233" cy="247802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GTAs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56EDDA-815D-216B-DC3A-A2F0AD9AC24E}"/>
              </a:ext>
            </a:extLst>
          </p:cNvPr>
          <p:cNvSpPr/>
          <p:nvPr/>
        </p:nvSpPr>
        <p:spPr>
          <a:xfrm>
            <a:off x="8865554" y="1641401"/>
            <a:ext cx="2904689" cy="35751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“In my home country, </a:t>
            </a:r>
            <a:r>
              <a:rPr lang="en-US" sz="24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afraid o</a:t>
            </a:r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 their teachers. So, I think it's somewhat different here. They are not afraid and keep asking questions</a:t>
            </a:r>
            <a:r>
              <a:rPr lang="en-US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05D2F25-6410-94AA-296F-0A3E6ACAD000}"/>
              </a:ext>
            </a:extLst>
          </p:cNvPr>
          <p:cNvSpPr/>
          <p:nvPr/>
        </p:nvSpPr>
        <p:spPr>
          <a:xfrm>
            <a:off x="4766927" y="180753"/>
            <a:ext cx="3021648" cy="182614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“From a </a:t>
            </a:r>
            <a:r>
              <a:rPr lang="en-US" sz="24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 perspective</a:t>
            </a:r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this might be the most challenging aspect for me.”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58980D-788B-FDEE-C756-9A7F05902CE9}"/>
              </a:ext>
            </a:extLst>
          </p:cNvPr>
          <p:cNvSpPr/>
          <p:nvPr/>
        </p:nvSpPr>
        <p:spPr>
          <a:xfrm>
            <a:off x="643040" y="2094614"/>
            <a:ext cx="3046907" cy="23066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sz="24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language barrier </a:t>
            </a:r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be a challenge. Hopefully, it will be fine, but sometimes things may be lost</a:t>
            </a:r>
            <a:r>
              <a:rPr lang="en-US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DEDD1D-1F0D-ABE4-EA1F-8FA04327DF1B}"/>
              </a:ext>
            </a:extLst>
          </p:cNvPr>
          <p:cNvSpPr/>
          <p:nvPr/>
        </p:nvSpPr>
        <p:spPr>
          <a:xfrm>
            <a:off x="4129472" y="5041607"/>
            <a:ext cx="4296555" cy="17419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 have </a:t>
            </a:r>
            <a:r>
              <a:rPr lang="en-US" sz="24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never taught before</a:t>
            </a:r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it's </a:t>
            </a:r>
            <a:r>
              <a:rPr lang="en-US" sz="24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first time abroad</a:t>
            </a:r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in my home country. Everything is overwhelming</a:t>
            </a:r>
            <a:r>
              <a:rPr lang="en-US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0B06BD-9D78-670D-0A7B-487A75AF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19" y="283960"/>
            <a:ext cx="2348945" cy="691117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next?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36E1AB-0586-B6FF-2CEB-C50EAE23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245" y="1087994"/>
            <a:ext cx="11681723" cy="5770006"/>
          </a:xfrm>
        </p:spPr>
        <p:txBody>
          <a:bodyPr>
            <a:noAutofit/>
          </a:bodyPr>
          <a:lstStyle/>
          <a:p>
            <a:pPr marR="0" lvl="0" algn="just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how 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 classroom experience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 GTAs.</a:t>
            </a:r>
          </a:p>
          <a:p>
            <a:pPr lvl="1" algn="just" fontAlgn="base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teaching practice evolves ?</a:t>
            </a:r>
          </a:p>
          <a:p>
            <a:pPr lvl="1" algn="just" fontAlgn="base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sense of role as an instructor evolves? </a:t>
            </a:r>
          </a:p>
          <a:p>
            <a:pPr lvl="1" algn="just" fontAlgn="base">
              <a:spcBef>
                <a:spcPts val="0"/>
              </a:spcBef>
              <a:buFont typeface="Wingdings" pitchFamily="2" charset="2"/>
              <a:buChar char="Ø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influences on changes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GTA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teaching practice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understanding of </a:t>
            </a:r>
            <a:r>
              <a:rPr lang="en-US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role as instructor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examine both time in classroom and additional interventions. 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2800" b="0" i="0" dirty="0">
              <a:solidFill>
                <a:srgbClr val="2424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whether there are 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these 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GTAs.</a:t>
            </a:r>
            <a:endParaRPr lang="en-US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7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C5A3-C41D-0DDC-640F-F4ACF27A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C8BDC-ABA7-7249-1641-A7150187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3" y="2051256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Gateway2STEM website: </a:t>
            </a:r>
          </a:p>
          <a:p>
            <a:pPr marL="530352" lvl="1" indent="0">
              <a:buNone/>
            </a:pPr>
            <a:r>
              <a:rPr lang="en-US" sz="2400" dirty="0">
                <a:hlinkClick r:id="rId2"/>
              </a:rPr>
              <a:t>https://gstem.research.gmu.edu</a:t>
            </a:r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Video about the Gateway2STEM project:</a:t>
            </a:r>
          </a:p>
          <a:p>
            <a:pPr marL="515938" indent="0">
              <a:buNone/>
            </a:pPr>
            <a:r>
              <a:rPr lang="en-US" sz="2400" i="1" dirty="0">
                <a:hlinkClick r:id="rId3"/>
              </a:rPr>
              <a:t>https://</a:t>
            </a:r>
            <a:r>
              <a:rPr lang="en-US" sz="2400" i="1" dirty="0" err="1">
                <a:hlinkClick r:id="rId3"/>
              </a:rPr>
              <a:t>www.youtube.com</a:t>
            </a:r>
            <a:r>
              <a:rPr lang="en-US" sz="2400" i="1" dirty="0">
                <a:hlinkClick r:id="rId3"/>
              </a:rPr>
              <a:t>/</a:t>
            </a:r>
            <a:r>
              <a:rPr lang="en-US" sz="2400" i="1" dirty="0" err="1">
                <a:hlinkClick r:id="rId3"/>
              </a:rPr>
              <a:t>watch?v</a:t>
            </a:r>
            <a:r>
              <a:rPr lang="en-US" sz="2400" i="1" dirty="0">
                <a:hlinkClick r:id="rId3"/>
              </a:rPr>
              <a:t>=n4gBld5GFhk</a:t>
            </a:r>
            <a:endParaRPr lang="en-US" sz="2400" i="1" dirty="0"/>
          </a:p>
        </p:txBody>
      </p:sp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4FF270DF-EC9C-1723-65DA-9D636A929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510" y="1080736"/>
            <a:ext cx="1941039" cy="1941039"/>
          </a:xfrm>
          <a:prstGeom prst="rect">
            <a:avLst/>
          </a:prstGeom>
        </p:spPr>
      </p:pic>
      <p:pic>
        <p:nvPicPr>
          <p:cNvPr id="8" name="Picture 7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F8720786-E920-6821-964A-DE1780442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878" y="4195535"/>
            <a:ext cx="1941039" cy="19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ABB0-6E25-B2EE-0B41-C3F4206A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67991"/>
            <a:ext cx="9601200" cy="76504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3D419-5FB3-C25A-365A-439E157F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99" y="1449997"/>
            <a:ext cx="11442393" cy="5132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indent="-457200">
              <a:buFont typeface="Wingdings" pitchFamily="2" charset="2"/>
              <a:buChar char="Ø"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overview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Gateway2STEM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Project.</a:t>
            </a:r>
          </a:p>
          <a:p>
            <a:pPr marL="233363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indent="-457200">
              <a:buFont typeface="Wingdings" pitchFamily="2" charset="2"/>
              <a:buChar char="Ø"/>
            </a:pPr>
            <a:r>
              <a:rPr lang="en-US" sz="3600" b="0" i="0" u="none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Preparation for </a:t>
            </a:r>
            <a:r>
              <a:rPr lang="en-US" sz="3600" b="0" i="0" u="sng" strike="noStrike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STEM </a:t>
            </a:r>
            <a:r>
              <a:rPr lang="en-US" sz="3600" b="0" i="0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GTAs.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​</a:t>
            </a:r>
          </a:p>
          <a:p>
            <a:pPr marL="233363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indent="-457200">
              <a:buFont typeface="Wingdings" pitchFamily="2" charset="2"/>
              <a:buChar char="Ø"/>
            </a:pP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7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ABB0-6E25-B2EE-0B41-C3F4206A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896" y="505357"/>
            <a:ext cx="4444198" cy="69405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Gateway2STEM?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3D419-5FB3-C25A-365A-439E157F1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366" y="1219748"/>
            <a:ext cx="11311489" cy="51328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indent="-457200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Gateway2STEM is an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NSF-funded project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indent="-457200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active and collaborative learning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primary instructional approach in large undergraduate courses. </a:t>
            </a:r>
          </a:p>
          <a:p>
            <a:pPr marL="690563" indent="-457200">
              <a:buFont typeface="Wingdings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indent="-457200"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support faculty,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learning assistants in actively engaging students.</a:t>
            </a:r>
          </a:p>
        </p:txBody>
      </p:sp>
    </p:spTree>
    <p:extLst>
      <p:ext uri="{BB962C8B-B14F-4D97-AF65-F5344CB8AC3E}">
        <p14:creationId xmlns:p14="http://schemas.microsoft.com/office/powerpoint/2010/main" val="85774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D14AB368-6E3C-C8B6-A608-E620C3FD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3" y="1743740"/>
            <a:ext cx="6584291" cy="29712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173D8D-0F9C-30B2-C2DC-7039EEB20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637" y="2301570"/>
            <a:ext cx="3678360" cy="3706511"/>
          </a:xfrm>
          <a:prstGeom prst="rect">
            <a:avLst/>
          </a:prstGeom>
        </p:spPr>
      </p:pic>
      <p:sp>
        <p:nvSpPr>
          <p:cNvPr id="36" name="Title 3">
            <a:extLst>
              <a:ext uri="{FF2B5EF4-FFF2-40B4-BE49-F238E27FC236}">
                <a16:creationId xmlns:a16="http://schemas.microsoft.com/office/drawing/2014/main" id="{409852B6-8E91-8313-FA8A-847330CD66EA}"/>
              </a:ext>
            </a:extLst>
          </p:cNvPr>
          <p:cNvSpPr txBox="1">
            <a:spLocks/>
          </p:cNvSpPr>
          <p:nvPr/>
        </p:nvSpPr>
        <p:spPr>
          <a:xfrm>
            <a:off x="3517299" y="411334"/>
            <a:ext cx="6073268" cy="513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Gateway2STEM Model for Change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0BB4B18-5E37-E464-1D88-08F9E362AC43}"/>
              </a:ext>
            </a:extLst>
          </p:cNvPr>
          <p:cNvSpPr txBox="1">
            <a:spLocks/>
          </p:cNvSpPr>
          <p:nvPr/>
        </p:nvSpPr>
        <p:spPr>
          <a:xfrm>
            <a:off x="893320" y="5414813"/>
            <a:ext cx="3374136" cy="593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2AF6C5-D0EF-ED8E-7AC3-9542B5B96942}"/>
              </a:ext>
            </a:extLst>
          </p:cNvPr>
          <p:cNvSpPr txBox="1">
            <a:spLocks/>
          </p:cNvSpPr>
          <p:nvPr/>
        </p:nvSpPr>
        <p:spPr>
          <a:xfrm>
            <a:off x="7630558" y="1372678"/>
            <a:ext cx="4318519" cy="593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Implementation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11E23EDA-03E6-D11A-29ED-1EC71AFF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8001" y="6399560"/>
            <a:ext cx="280416" cy="530352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299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DD1C7-A2E4-1642-9165-C6470D66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311" y="234918"/>
            <a:ext cx="6269665" cy="67315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across three department: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4E80-1760-634B-8C50-49F70211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3242"/>
            <a:ext cx="5709683" cy="52260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160/260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calculus-based introductory physics sequence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112, 211,262,310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with labs or recitations.</a:t>
            </a:r>
          </a:p>
          <a:p>
            <a:pPr>
              <a:buFont typeface="Wingdings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113/114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calculus sequence into active learning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9C969-5528-E54D-AD36-90119EB7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306" y="1429643"/>
            <a:ext cx="6269665" cy="4035492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D23EE71-45BA-085E-AF26-093A6A17E62A}"/>
              </a:ext>
            </a:extLst>
          </p:cNvPr>
          <p:cNvSpPr txBox="1">
            <a:spLocks/>
          </p:cNvSpPr>
          <p:nvPr/>
        </p:nvSpPr>
        <p:spPr>
          <a:xfrm>
            <a:off x="56668" y="6015429"/>
            <a:ext cx="11306030" cy="789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 preparation focus – creation of a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weekly GTA seminar.</a:t>
            </a:r>
          </a:p>
          <a:p>
            <a:pPr marL="0" indent="0">
              <a:buFont typeface="Wingdings 3" charset="2"/>
              <a:buNone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7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934C-6A07-8A9F-2F68-71EFC0A0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680" y="255181"/>
            <a:ext cx="4216004" cy="731042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focus on GTAs?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7BEA7-AA08-A308-1CF2-E88132C2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290" y="1411527"/>
            <a:ext cx="11305419" cy="49042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faculty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graduate students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with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 many undergraduates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GTAs play an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enrollment introductory courses.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GTAs can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change teaching pedagogies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ways that impact many students. </a:t>
            </a:r>
          </a:p>
        </p:txBody>
      </p:sp>
    </p:spTree>
    <p:extLst>
      <p:ext uri="{BB962C8B-B14F-4D97-AF65-F5344CB8AC3E}">
        <p14:creationId xmlns:p14="http://schemas.microsoft.com/office/powerpoint/2010/main" val="75833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1F73-5A45-AF30-D5F4-047F9918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8" y="1137684"/>
            <a:ext cx="11004698" cy="55714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combined total of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GTAs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taken part in both the Fall 2022 and Fall 2023 sessions.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94D414-5DB0-E1F8-B56C-F27351E6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842" y="340243"/>
            <a:ext cx="4199860" cy="53871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 Training Demographic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DD88826-7239-A427-A639-5FD4D243E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507125"/>
              </p:ext>
            </p:extLst>
          </p:nvPr>
        </p:nvGraphicFramePr>
        <p:xfrm>
          <a:off x="290275" y="2707460"/>
          <a:ext cx="5380076" cy="344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57F46B-70B9-FC6C-3CDB-B944AB5F973B}"/>
              </a:ext>
            </a:extLst>
          </p:cNvPr>
          <p:cNvSpPr txBox="1"/>
          <p:nvPr/>
        </p:nvSpPr>
        <p:spPr>
          <a:xfrm>
            <a:off x="3423685" y="47421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F57E03D-13E2-BA41-3259-A8070046D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485564"/>
              </p:ext>
            </p:extLst>
          </p:nvPr>
        </p:nvGraphicFramePr>
        <p:xfrm>
          <a:off x="5632058" y="2662720"/>
          <a:ext cx="6269667" cy="344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D11A8C-10A6-52AE-409E-9DC3EBAD6F8E}"/>
              </a:ext>
            </a:extLst>
          </p:cNvPr>
          <p:cNvSpPr txBox="1"/>
          <p:nvPr/>
        </p:nvSpPr>
        <p:spPr>
          <a:xfrm>
            <a:off x="8846289" y="37387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5EBD9-09AF-533B-8E89-DF3FC65A0A15}"/>
              </a:ext>
            </a:extLst>
          </p:cNvPr>
          <p:cNvSpPr txBox="1"/>
          <p:nvPr/>
        </p:nvSpPr>
        <p:spPr>
          <a:xfrm>
            <a:off x="9516140" y="39234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42530-C08A-180B-4912-6384C5AB5531}"/>
              </a:ext>
            </a:extLst>
          </p:cNvPr>
          <p:cNvSpPr txBox="1"/>
          <p:nvPr/>
        </p:nvSpPr>
        <p:spPr>
          <a:xfrm>
            <a:off x="7916296" y="44181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95008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6391A25-E3F2-E18B-DAC9-D389C4A1B09F}"/>
              </a:ext>
            </a:extLst>
          </p:cNvPr>
          <p:cNvSpPr/>
          <p:nvPr/>
        </p:nvSpPr>
        <p:spPr>
          <a:xfrm>
            <a:off x="5925880" y="246800"/>
            <a:ext cx="2718169" cy="231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 am prepared to implement active learning and first day.”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4CFA18-0F1F-22ED-D076-1B8E87349A1F}"/>
              </a:ext>
            </a:extLst>
          </p:cNvPr>
          <p:cNvSpPr/>
          <p:nvPr/>
        </p:nvSpPr>
        <p:spPr>
          <a:xfrm>
            <a:off x="4841974" y="3776150"/>
            <a:ext cx="2967600" cy="294780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was very informative and fun, takeaway is that GTA work is tough but fun and we are not alone.”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A6966-5FAD-2B65-15DF-D097F8875D32}"/>
              </a:ext>
            </a:extLst>
          </p:cNvPr>
          <p:cNvSpPr txBox="1"/>
          <p:nvPr/>
        </p:nvSpPr>
        <p:spPr>
          <a:xfrm>
            <a:off x="3698603" y="2814647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8A0C6B-2DF0-9766-5E1C-D49A0765886C}"/>
              </a:ext>
            </a:extLst>
          </p:cNvPr>
          <p:cNvSpPr/>
          <p:nvPr/>
        </p:nvSpPr>
        <p:spPr>
          <a:xfrm>
            <a:off x="226202" y="1870634"/>
            <a:ext cx="2967600" cy="32666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“Active learning and communication is really important to keep students engaged.”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F01E50-8DE1-5A20-A321-B8F43C70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2" y="425302"/>
            <a:ext cx="3651744" cy="53871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 Reactions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8F4C1-89D5-310C-1A3B-4F82C13C5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23835"/>
          <a:stretch>
            <a:fillRect/>
          </a:stretch>
        </p:blipFill>
        <p:spPr>
          <a:xfrm>
            <a:off x="7874306" y="2746785"/>
            <a:ext cx="4232854" cy="26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6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FB305E-402D-2D9C-E93A-3B80C36AFEC3}"/>
              </a:ext>
            </a:extLst>
          </p:cNvPr>
          <p:cNvSpPr txBox="1"/>
          <p:nvPr/>
        </p:nvSpPr>
        <p:spPr>
          <a:xfrm>
            <a:off x="4827229" y="317331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882C41F-7913-4832-D90B-CA87C3F0205F}"/>
              </a:ext>
            </a:extLst>
          </p:cNvPr>
          <p:cNvSpPr/>
          <p:nvPr/>
        </p:nvSpPr>
        <p:spPr>
          <a:xfrm>
            <a:off x="7219507" y="3758093"/>
            <a:ext cx="3294227" cy="27547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“In a </a:t>
            </a:r>
            <a:r>
              <a:rPr lang="en-US" sz="24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flipped classroom</a:t>
            </a:r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sometimes your students become the producers, and sometimes your producers do more than just consume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174E698-8720-1207-8980-6773767A681E}"/>
              </a:ext>
            </a:extLst>
          </p:cNvPr>
          <p:cNvSpPr/>
          <p:nvPr/>
        </p:nvSpPr>
        <p:spPr>
          <a:xfrm>
            <a:off x="289426" y="1627701"/>
            <a:ext cx="3891516" cy="2312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“For me, classroom teaching is a lab, so it </a:t>
            </a:r>
            <a:r>
              <a:rPr lang="en-US" sz="2400" b="0" i="0" u="sng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blends itself quite well to active learning </a:t>
            </a:r>
            <a:r>
              <a:rPr lang="en-US" sz="2400" b="0" i="0" dirty="0">
                <a:solidFill>
                  <a:srgbClr val="D1D5D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the students are actively engaging in physics.”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60ACB3-D52B-C615-58EB-1FE31546944D}"/>
              </a:ext>
            </a:extLst>
          </p:cNvPr>
          <p:cNvSpPr txBox="1"/>
          <p:nvPr/>
        </p:nvSpPr>
        <p:spPr>
          <a:xfrm>
            <a:off x="743687" y="396504"/>
            <a:ext cx="2469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GTA Reactions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944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1088b4-9dd9-438a-83e8-21385938cee3" xsi:nil="true"/>
    <lcf76f155ced4ddcb4097134ff3c332f xmlns="999bb952-dab9-4244-93e5-7b2e5bcb700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CD2883B8796248A103371DE42C1090" ma:contentTypeVersion="17" ma:contentTypeDescription="Create a new document." ma:contentTypeScope="" ma:versionID="0487282b4f38e80bc042a919957c99ec">
  <xsd:schema xmlns:xsd="http://www.w3.org/2001/XMLSchema" xmlns:xs="http://www.w3.org/2001/XMLSchema" xmlns:p="http://schemas.microsoft.com/office/2006/metadata/properties" xmlns:ns2="999bb952-dab9-4244-93e5-7b2e5bcb7009" xmlns:ns3="f91088b4-9dd9-438a-83e8-21385938cee3" targetNamespace="http://schemas.microsoft.com/office/2006/metadata/properties" ma:root="true" ma:fieldsID="eabb4f45cb9abc55a8ba5c338cfef0b6" ns2:_="" ns3:_="">
    <xsd:import namespace="999bb952-dab9-4244-93e5-7b2e5bcb7009"/>
    <xsd:import namespace="f91088b4-9dd9-438a-83e8-21385938ce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bb952-dab9-4244-93e5-7b2e5bcb7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088b4-9dd9-438a-83e8-21385938cee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7c734a1-a6d0-45db-b188-0f8758ad3a90}" ma:internalName="TaxCatchAll" ma:showField="CatchAllData" ma:web="f91088b4-9dd9-438a-83e8-21385938ce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500E0-742E-4EAD-909E-5A1830562878}">
  <ds:schemaRefs>
    <ds:schemaRef ds:uri="http://schemas.microsoft.com/office/2006/metadata/properties"/>
    <ds:schemaRef ds:uri="http://schemas.microsoft.com/office/infopath/2007/PartnerControls"/>
    <ds:schemaRef ds:uri="f91088b4-9dd9-438a-83e8-21385938cee3"/>
    <ds:schemaRef ds:uri="999bb952-dab9-4244-93e5-7b2e5bcb7009"/>
  </ds:schemaRefs>
</ds:datastoreItem>
</file>

<file path=customXml/itemProps2.xml><?xml version="1.0" encoding="utf-8"?>
<ds:datastoreItem xmlns:ds="http://schemas.openxmlformats.org/officeDocument/2006/customXml" ds:itemID="{D7458223-9B9A-406B-85C0-15B687B42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DCECEA-E544-4DFC-BAFB-B3989761F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bb952-dab9-4244-93e5-7b2e5bcb7009"/>
    <ds:schemaRef ds:uri="f91088b4-9dd9-438a-83e8-21385938c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{0A37C5D4-25FF-DC43-9D6A-C66586A771CF}tf10001062</Template>
  <TotalTime>5969</TotalTime>
  <Words>617</Words>
  <Application>Microsoft Macintosh PowerPoint</Application>
  <PresentationFormat>Widescreen</PresentationFormat>
  <Paragraphs>105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Century Gothic</vt:lpstr>
      <vt:lpstr>Wingdings 3</vt:lpstr>
      <vt:lpstr>Calibri</vt:lpstr>
      <vt:lpstr>Wingdings</vt:lpstr>
      <vt:lpstr>Arial</vt:lpstr>
      <vt:lpstr>Times New Roman</vt:lpstr>
      <vt:lpstr>Ion</vt:lpstr>
      <vt:lpstr>Transforming STEM Graduate Student Teaching: The Gateway2STEM Workshop </vt:lpstr>
      <vt:lpstr>Outline of Presentation</vt:lpstr>
      <vt:lpstr>What is Gateway2STEM?</vt:lpstr>
      <vt:lpstr>PowerPoint Presentation</vt:lpstr>
      <vt:lpstr>Active Learning across three department: </vt:lpstr>
      <vt:lpstr>Why focus on GTAs?</vt:lpstr>
      <vt:lpstr>GTA Training Demographic</vt:lpstr>
      <vt:lpstr>GTA Reactions</vt:lpstr>
      <vt:lpstr>PowerPoint Presentation</vt:lpstr>
      <vt:lpstr>Major topics discussed during the Workshop</vt:lpstr>
      <vt:lpstr>Initial Summary / Findings :</vt:lpstr>
      <vt:lpstr>PowerPoint Presentation</vt:lpstr>
      <vt:lpstr>What’s next?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Graduate Teaching Assistants:   Student-Centered and Inclusive Practice for Next Generation Faculty </dc:title>
  <dc:creator>Jessica L Rosenberg</dc:creator>
  <cp:lastModifiedBy>Nishchal Thapa Magar</cp:lastModifiedBy>
  <cp:revision>171</cp:revision>
  <cp:lastPrinted>2023-10-02T14:34:49Z</cp:lastPrinted>
  <dcterms:created xsi:type="dcterms:W3CDTF">2021-03-16T00:53:05Z</dcterms:created>
  <dcterms:modified xsi:type="dcterms:W3CDTF">2023-10-20T21:55:21Z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0x01010067CD2883B8796248A103371DE42C1090</vt:lpwstr>
  </property>
</Properties>
</file>