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</p:sldMasterIdLst>
  <p:sldIdLst>
    <p:sldId id="256" r:id="rId2"/>
    <p:sldId id="258" r:id="rId3"/>
    <p:sldId id="372" r:id="rId4"/>
    <p:sldId id="257" r:id="rId5"/>
    <p:sldId id="371" r:id="rId6"/>
    <p:sldId id="373" r:id="rId7"/>
    <p:sldId id="259" r:id="rId8"/>
    <p:sldId id="374" r:id="rId9"/>
    <p:sldId id="375" r:id="rId10"/>
    <p:sldId id="376" r:id="rId11"/>
    <p:sldId id="377" r:id="rId12"/>
    <p:sldId id="370" r:id="rId13"/>
    <p:sldId id="378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FF"/>
    <a:srgbClr val="6699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69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Sheet1!$B$4:$B$9</c:f>
              <c:strCache>
                <c:ptCount val="6"/>
                <c:pt idx="0">
                  <c:v>In-class quizzes</c:v>
                </c:pt>
                <c:pt idx="1">
                  <c:v>Mini-lecture/problems</c:v>
                </c:pt>
                <c:pt idx="2">
                  <c:v>Demos</c:v>
                </c:pt>
                <c:pt idx="3">
                  <c:v>Real time group work</c:v>
                </c:pt>
                <c:pt idx="4">
                  <c:v>Whole class discussion/questions</c:v>
                </c:pt>
                <c:pt idx="5">
                  <c:v>Piazza</c:v>
                </c:pt>
              </c:strCache>
            </c:strRef>
          </c:cat>
          <c:val>
            <c:numRef>
              <c:f>Sheet1!$C$4:$C$9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0F4B-41C1-885E-7ECFF5AB1397}"/>
            </c:ext>
          </c:extLst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Sheet1!$B$4:$B$9</c:f>
              <c:strCache>
                <c:ptCount val="6"/>
                <c:pt idx="0">
                  <c:v>In-class quizzes</c:v>
                </c:pt>
                <c:pt idx="1">
                  <c:v>Mini-lecture/problems</c:v>
                </c:pt>
                <c:pt idx="2">
                  <c:v>Demos</c:v>
                </c:pt>
                <c:pt idx="3">
                  <c:v>Real time group work</c:v>
                </c:pt>
                <c:pt idx="4">
                  <c:v>Whole class discussion/questions</c:v>
                </c:pt>
                <c:pt idx="5">
                  <c:v>Piazza</c:v>
                </c:pt>
              </c:strCache>
            </c:strRef>
          </c:cat>
          <c:val>
            <c:numRef>
              <c:f>Sheet1!$D$4:$D$9</c:f>
              <c:numCache>
                <c:formatCode>0%</c:formatCode>
                <c:ptCount val="6"/>
                <c:pt idx="0">
                  <c:v>0.4</c:v>
                </c:pt>
                <c:pt idx="1">
                  <c:v>0.86</c:v>
                </c:pt>
                <c:pt idx="2">
                  <c:v>0.72</c:v>
                </c:pt>
                <c:pt idx="3">
                  <c:v>0.77</c:v>
                </c:pt>
                <c:pt idx="4">
                  <c:v>0.56000000000000005</c:v>
                </c:pt>
                <c:pt idx="5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4B-41C1-885E-7ECFF5AB139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86917600"/>
        <c:axId val="1910665824"/>
      </c:barChart>
      <c:catAx>
        <c:axId val="1086917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0665824"/>
        <c:crosses val="autoZero"/>
        <c:auto val="1"/>
        <c:lblAlgn val="ctr"/>
        <c:lblOffset val="100"/>
        <c:noMultiLvlLbl val="0"/>
      </c:catAx>
      <c:valAx>
        <c:axId val="191066582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8691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10-193A-4DBB-9684-61A1AC193EC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42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10-193A-4DBB-9684-61A1AC193EC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6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10-193A-4DBB-9684-61A1AC193EC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0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10-193A-4DBB-9684-61A1AC193EC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0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10-193A-4DBB-9684-61A1AC193EC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14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10-193A-4DBB-9684-61A1AC193EC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0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10-193A-4DBB-9684-61A1AC193EC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3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10-193A-4DBB-9684-61A1AC193EC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10-193A-4DBB-9684-61A1AC193EC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6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D33910-193A-4DBB-9684-61A1AC193EC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7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10-193A-4DBB-9684-61A1AC193EC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D33910-193A-4DBB-9684-61A1AC193EC8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746AEA-8A30-4B2B-AA69-4D34897469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66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41399-1842-3AB0-1601-DF8E4B007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14" y="720927"/>
            <a:ext cx="9836332" cy="3098250"/>
          </a:xfrm>
        </p:spPr>
        <p:txBody>
          <a:bodyPr>
            <a:normAutofit/>
          </a:bodyPr>
          <a:lstStyle/>
          <a:p>
            <a:r>
              <a:rPr lang="en-US" sz="62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Physics for Pre-health – </a:t>
            </a:r>
            <a:r>
              <a:rPr lang="en-US" sz="6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Fostering Student Motivation</a:t>
            </a:r>
            <a:endParaRPr lang="en-US" sz="6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E09FF-5381-AF0C-EAA7-3CA0AAA23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4" y="4571477"/>
            <a:ext cx="6269347" cy="1238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Jency Sundararajan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of Virginia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E126D1B-F78C-845E-DDE9-4F367B4494B2}"/>
              </a:ext>
            </a:extLst>
          </p:cNvPr>
          <p:cNvCxnSpPr>
            <a:cxnSpLocks/>
          </p:cNvCxnSpPr>
          <p:nvPr/>
        </p:nvCxnSpPr>
        <p:spPr>
          <a:xfrm flipH="1">
            <a:off x="241663" y="4343400"/>
            <a:ext cx="11801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923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1FC15-3FF6-7F71-14D4-4D2161CEEED0}"/>
              </a:ext>
            </a:extLst>
          </p:cNvPr>
          <p:cNvSpPr txBox="1">
            <a:spLocks/>
          </p:cNvSpPr>
          <p:nvPr/>
        </p:nvSpPr>
        <p:spPr>
          <a:xfrm>
            <a:off x="503339" y="284411"/>
            <a:ext cx="10511405" cy="81454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Class Format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9BB790-18E9-27BC-A8BF-188FB1008310}"/>
              </a:ext>
            </a:extLst>
          </p:cNvPr>
          <p:cNvCxnSpPr>
            <a:cxnSpLocks/>
          </p:cNvCxnSpPr>
          <p:nvPr/>
        </p:nvCxnSpPr>
        <p:spPr>
          <a:xfrm>
            <a:off x="402672" y="1174459"/>
            <a:ext cx="104442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8F122F2-9336-1694-47CE-6BC554C3E6D9}"/>
              </a:ext>
            </a:extLst>
          </p:cNvPr>
          <p:cNvSpPr txBox="1">
            <a:spLocks/>
          </p:cNvSpPr>
          <p:nvPr/>
        </p:nvSpPr>
        <p:spPr>
          <a:xfrm>
            <a:off x="255689" y="1098958"/>
            <a:ext cx="5261884" cy="112702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u="sng" dirty="0">
                <a:latin typeface="Cambria" panose="02040503050406030204" pitchFamily="18" charset="0"/>
                <a:ea typeface="Cambria" panose="02040503050406030204" pitchFamily="18" charset="0"/>
              </a:rPr>
              <a:t>Post lecture: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C7A6A1-003F-8B71-4C51-441FCE074F3B}"/>
              </a:ext>
            </a:extLst>
          </p:cNvPr>
          <p:cNvSpPr txBox="1">
            <a:spLocks/>
          </p:cNvSpPr>
          <p:nvPr/>
        </p:nvSpPr>
        <p:spPr>
          <a:xfrm>
            <a:off x="402672" y="2493621"/>
            <a:ext cx="10975373" cy="326542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Weekly report </a:t>
            </a:r>
          </a:p>
          <a:p>
            <a:pPr marL="914400" indent="-914400">
              <a:buAutoNum type="arabicPeriod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Weekly homework (8 multi-section problems)</a:t>
            </a:r>
          </a:p>
          <a:p>
            <a:pPr marL="914400" indent="-914400">
              <a:buAutoNum type="arabicPeriod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Weekly Quiz (multiple choice)</a:t>
            </a:r>
          </a:p>
          <a:p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8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7E80-E13A-0183-FE52-1CEB145C04BD}"/>
              </a:ext>
            </a:extLst>
          </p:cNvPr>
          <p:cNvSpPr txBox="1">
            <a:spLocks/>
          </p:cNvSpPr>
          <p:nvPr/>
        </p:nvSpPr>
        <p:spPr>
          <a:xfrm>
            <a:off x="503339" y="284411"/>
            <a:ext cx="10511405" cy="81454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Comments on Assignments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6F3165-7F50-8320-F6B7-E8B06066C506}"/>
              </a:ext>
            </a:extLst>
          </p:cNvPr>
          <p:cNvCxnSpPr>
            <a:cxnSpLocks/>
          </p:cNvCxnSpPr>
          <p:nvPr/>
        </p:nvCxnSpPr>
        <p:spPr>
          <a:xfrm>
            <a:off x="402672" y="1174459"/>
            <a:ext cx="104442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CE3D009-1585-2B54-2B18-CEAB6B283893}"/>
              </a:ext>
            </a:extLst>
          </p:cNvPr>
          <p:cNvSpPr txBox="1"/>
          <p:nvPr/>
        </p:nvSpPr>
        <p:spPr>
          <a:xfrm>
            <a:off x="402672" y="1351549"/>
            <a:ext cx="10549346" cy="138499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I like all the assignments except the End Of Lecture quizzes because the 50-minute class time does not provide enough time to answer the questions needed for the EOLs.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A3BE8-99FB-8C27-5499-B6336B0864D5}"/>
              </a:ext>
            </a:extLst>
          </p:cNvPr>
          <p:cNvSpPr txBox="1"/>
          <p:nvPr/>
        </p:nvSpPr>
        <p:spPr>
          <a:xfrm>
            <a:off x="189659" y="2989135"/>
            <a:ext cx="6948896" cy="1384995"/>
          </a:xfrm>
          <a:prstGeom prst="rect">
            <a:avLst/>
          </a:prstGeom>
          <a:solidFill>
            <a:srgbClr val="92D050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While the workload in this course is intensive, it keeps students studying and ensures proper understanding of each concept.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AD8FF9-8D4F-2A27-5AA3-880063F62064}"/>
              </a:ext>
            </a:extLst>
          </p:cNvPr>
          <p:cNvSpPr txBox="1"/>
          <p:nvPr/>
        </p:nvSpPr>
        <p:spPr>
          <a:xfrm>
            <a:off x="7217298" y="2989134"/>
            <a:ext cx="4701455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I think all the assignments are beneficial to my understanding of the content.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3BE187-1D10-039F-9A0E-F9B2AC797523}"/>
              </a:ext>
            </a:extLst>
          </p:cNvPr>
          <p:cNvSpPr txBox="1"/>
          <p:nvPr/>
        </p:nvSpPr>
        <p:spPr>
          <a:xfrm>
            <a:off x="450489" y="4626719"/>
            <a:ext cx="11291022" cy="138499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Sometimes it's just a lot of work to do and can be time consuming even though it is helpful. The equations part of the weekly summary report is the one I find the least beneficial when comparing the time it takes. </a:t>
            </a:r>
          </a:p>
        </p:txBody>
      </p:sp>
    </p:spTree>
    <p:extLst>
      <p:ext uri="{BB962C8B-B14F-4D97-AF65-F5344CB8AC3E}">
        <p14:creationId xmlns:p14="http://schemas.microsoft.com/office/powerpoint/2010/main" val="353382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7C4115-E603-447D-A1A5-7AF1E972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C38396-85C5-4DE1-BA50-52540B40A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7651E0-918D-4FEE-AA56-F9008358E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A1CAADC-AC8B-4550-B2E1-847A54D9E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DB2DC4-BAFB-4971-AFCF-776F33B8A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Object 1"/>
          <p:cNvSpPr txBox="1"/>
          <p:nvPr/>
        </p:nvSpPr>
        <p:spPr>
          <a:xfrm>
            <a:off x="404474" y="64010"/>
            <a:ext cx="11007634" cy="5723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spc="-5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One factor that </a:t>
            </a:r>
            <a:r>
              <a:rPr lang="en-US" sz="3400" b="1" u="sng" spc="-5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helps you stay motivated </a:t>
            </a:r>
            <a:r>
              <a:rPr lang="en-US" sz="3400" spc="-5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in this course.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251E3E9-2E8C-4862-96EB-46BF28945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BB70D7-090B-81B8-5861-3BC0E6787CAD}"/>
              </a:ext>
            </a:extLst>
          </p:cNvPr>
          <p:cNvSpPr/>
          <p:nvPr/>
        </p:nvSpPr>
        <p:spPr>
          <a:xfrm>
            <a:off x="1126388" y="1158986"/>
            <a:ext cx="8782818" cy="10414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512064">
              <a:spcAft>
                <a:spcPts val="600"/>
              </a:spcAft>
            </a:pPr>
            <a:r>
              <a:rPr lang="en-US" sz="6048" kern="12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Course Structure/materials</a:t>
            </a:r>
            <a:endParaRPr lang="en-US" sz="5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918239-7337-2EFF-A081-96CD881B7F11}"/>
              </a:ext>
            </a:extLst>
          </p:cNvPr>
          <p:cNvSpPr/>
          <p:nvPr/>
        </p:nvSpPr>
        <p:spPr>
          <a:xfrm>
            <a:off x="1340773" y="1679719"/>
            <a:ext cx="9135036" cy="149276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512064">
              <a:spcAft>
                <a:spcPts val="600"/>
              </a:spcAft>
            </a:pPr>
            <a:r>
              <a:rPr lang="en-US" sz="896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Working in Groups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7027B1-0086-9DA9-E4D6-AD59E76EC869}"/>
              </a:ext>
            </a:extLst>
          </p:cNvPr>
          <p:cNvSpPr/>
          <p:nvPr/>
        </p:nvSpPr>
        <p:spPr>
          <a:xfrm>
            <a:off x="3402806" y="2600808"/>
            <a:ext cx="7495305" cy="12497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512064">
              <a:spcAft>
                <a:spcPts val="600"/>
              </a:spcAft>
            </a:pPr>
            <a:r>
              <a:rPr lang="en-US" sz="7392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Class Environment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01BC45-E3E4-A763-A5FA-BBCEE5B1088E}"/>
              </a:ext>
            </a:extLst>
          </p:cNvPr>
          <p:cNvSpPr/>
          <p:nvPr/>
        </p:nvSpPr>
        <p:spPr>
          <a:xfrm>
            <a:off x="1337598" y="3433983"/>
            <a:ext cx="7295459" cy="9196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512064">
              <a:spcAft>
                <a:spcPts val="600"/>
              </a:spcAft>
            </a:pPr>
            <a:r>
              <a:rPr lang="en-US" sz="5376" b="1" kern="120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Help from TAs/Instructor</a:t>
            </a:r>
            <a:endParaRPr lang="en-US" sz="48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0D5E05-73E3-C0C9-345C-E2EA8C731167}"/>
              </a:ext>
            </a:extLst>
          </p:cNvPr>
          <p:cNvSpPr/>
          <p:nvPr/>
        </p:nvSpPr>
        <p:spPr>
          <a:xfrm>
            <a:off x="2149746" y="3047859"/>
            <a:ext cx="1332933" cy="6595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512064">
              <a:spcAft>
                <a:spcPts val="600"/>
              </a:spcAft>
            </a:pPr>
            <a:r>
              <a:rPr lang="en-US" sz="3584" b="1" kern="1200" dirty="0">
                <a:ln/>
                <a:solidFill>
                  <a:srgbClr val="002060"/>
                </a:solidFill>
                <a:latin typeface="+mn-lt"/>
                <a:ea typeface="+mn-ea"/>
                <a:cs typeface="+mn-cs"/>
              </a:rPr>
              <a:t>MCAT</a:t>
            </a:r>
            <a:endParaRPr lang="en-US" sz="3200" b="1" dirty="0">
              <a:ln/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9E63E5-FCB2-9161-AF0A-3514D239FE21}"/>
              </a:ext>
            </a:extLst>
          </p:cNvPr>
          <p:cNvSpPr/>
          <p:nvPr/>
        </p:nvSpPr>
        <p:spPr>
          <a:xfrm>
            <a:off x="8548556" y="3693222"/>
            <a:ext cx="2512465" cy="6595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512064">
              <a:spcAft>
                <a:spcPts val="600"/>
              </a:spcAft>
            </a:pPr>
            <a:r>
              <a:rPr lang="en-US" sz="3584" b="1" kern="120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Good Grade</a:t>
            </a:r>
            <a:endParaRPr lang="en-US" sz="3200" b="1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C708D3-14EA-8C25-DEC7-A8A836D5FB07}"/>
              </a:ext>
            </a:extLst>
          </p:cNvPr>
          <p:cNvSpPr txBox="1"/>
          <p:nvPr/>
        </p:nvSpPr>
        <p:spPr>
          <a:xfrm>
            <a:off x="3837482" y="1069489"/>
            <a:ext cx="2408019" cy="416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2064">
              <a:spcAft>
                <a:spcPts val="600"/>
              </a:spcAft>
            </a:pPr>
            <a:r>
              <a:rPr lang="en-US" sz="2016" b="1" kern="12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Desire to survive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54201B-93F4-752B-6994-A9863C108F05}"/>
              </a:ext>
            </a:extLst>
          </p:cNvPr>
          <p:cNvSpPr/>
          <p:nvPr/>
        </p:nvSpPr>
        <p:spPr>
          <a:xfrm>
            <a:off x="2963043" y="4167998"/>
            <a:ext cx="3664806" cy="5207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512064">
              <a:spcAft>
                <a:spcPts val="600"/>
              </a:spcAft>
            </a:pPr>
            <a:r>
              <a:rPr lang="en-US" sz="2688" b="1" kern="1200">
                <a:ln w="13462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+mn-ea"/>
                <a:cs typeface="+mn-cs"/>
              </a:rPr>
              <a:t>Homework assignments</a:t>
            </a:r>
            <a:endParaRPr lang="en-US" sz="2400" b="1">
              <a:ln w="13462">
                <a:solidFill>
                  <a:srgbClr val="00B0F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6C5937-721E-BCE0-FEBD-43B4741ECF5F}"/>
              </a:ext>
            </a:extLst>
          </p:cNvPr>
          <p:cNvSpPr/>
          <p:nvPr/>
        </p:nvSpPr>
        <p:spPr>
          <a:xfrm>
            <a:off x="8050109" y="1924983"/>
            <a:ext cx="1690206" cy="3336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512064">
              <a:spcAft>
                <a:spcPts val="600"/>
              </a:spcAft>
            </a:pPr>
            <a:r>
              <a:rPr lang="en-US" sz="1568" b="1" kern="1200" dirty="0">
                <a:ln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Pre-lecture videos</a:t>
            </a:r>
            <a:endParaRPr lang="en-US" sz="1400" b="1" dirty="0">
              <a:ln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6947F8-4B44-870C-2D7E-81E68850F624}"/>
              </a:ext>
            </a:extLst>
          </p:cNvPr>
          <p:cNvSpPr/>
          <p:nvPr/>
        </p:nvSpPr>
        <p:spPr>
          <a:xfrm>
            <a:off x="1223961" y="2790617"/>
            <a:ext cx="1381101" cy="3818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512064">
              <a:spcAft>
                <a:spcPts val="600"/>
              </a:spcAft>
            </a:pPr>
            <a:r>
              <a:rPr lang="en-US" sz="1792" kern="1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Spreadsheet</a:t>
            </a:r>
            <a:endParaRPr lang="en-US" sz="1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9C27AB-5081-2D78-A7B3-34E6CAA00622}"/>
              </a:ext>
            </a:extLst>
          </p:cNvPr>
          <p:cNvSpPr txBox="1"/>
          <p:nvPr/>
        </p:nvSpPr>
        <p:spPr>
          <a:xfrm>
            <a:off x="4543701" y="1872853"/>
            <a:ext cx="1266323" cy="416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2064">
              <a:spcAft>
                <a:spcPts val="600"/>
              </a:spcAft>
            </a:pPr>
            <a:r>
              <a:rPr lang="en-US" sz="2016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Pre-med</a:t>
            </a:r>
            <a:endParaRPr lang="en-US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B3304-44FD-3B58-7993-4D4508EA67DE}"/>
              </a:ext>
            </a:extLst>
          </p:cNvPr>
          <p:cNvSpPr/>
          <p:nvPr/>
        </p:nvSpPr>
        <p:spPr>
          <a:xfrm>
            <a:off x="810491" y="883227"/>
            <a:ext cx="10302586" cy="3958937"/>
          </a:xfrm>
          <a:custGeom>
            <a:avLst/>
            <a:gdLst>
              <a:gd name="connsiteX0" fmla="*/ 0 w 10302586"/>
              <a:gd name="connsiteY0" fmla="*/ 0 h 3958937"/>
              <a:gd name="connsiteX1" fmla="*/ 778418 w 10302586"/>
              <a:gd name="connsiteY1" fmla="*/ 0 h 3958937"/>
              <a:gd name="connsiteX2" fmla="*/ 1144732 w 10302586"/>
              <a:gd name="connsiteY2" fmla="*/ 0 h 3958937"/>
              <a:gd name="connsiteX3" fmla="*/ 1717098 w 10302586"/>
              <a:gd name="connsiteY3" fmla="*/ 0 h 3958937"/>
              <a:gd name="connsiteX4" fmla="*/ 2289464 w 10302586"/>
              <a:gd name="connsiteY4" fmla="*/ 0 h 3958937"/>
              <a:gd name="connsiteX5" fmla="*/ 2552752 w 10302586"/>
              <a:gd name="connsiteY5" fmla="*/ 0 h 3958937"/>
              <a:gd name="connsiteX6" fmla="*/ 3331169 w 10302586"/>
              <a:gd name="connsiteY6" fmla="*/ 0 h 3958937"/>
              <a:gd name="connsiteX7" fmla="*/ 3697484 w 10302586"/>
              <a:gd name="connsiteY7" fmla="*/ 0 h 3958937"/>
              <a:gd name="connsiteX8" fmla="*/ 3960772 w 10302586"/>
              <a:gd name="connsiteY8" fmla="*/ 0 h 3958937"/>
              <a:gd name="connsiteX9" fmla="*/ 4430112 w 10302586"/>
              <a:gd name="connsiteY9" fmla="*/ 0 h 3958937"/>
              <a:gd name="connsiteX10" fmla="*/ 4796426 w 10302586"/>
              <a:gd name="connsiteY10" fmla="*/ 0 h 3958937"/>
              <a:gd name="connsiteX11" fmla="*/ 5471818 w 10302586"/>
              <a:gd name="connsiteY11" fmla="*/ 0 h 3958937"/>
              <a:gd name="connsiteX12" fmla="*/ 5941158 w 10302586"/>
              <a:gd name="connsiteY12" fmla="*/ 0 h 3958937"/>
              <a:gd name="connsiteX13" fmla="*/ 6410498 w 10302586"/>
              <a:gd name="connsiteY13" fmla="*/ 0 h 3958937"/>
              <a:gd name="connsiteX14" fmla="*/ 6776812 w 10302586"/>
              <a:gd name="connsiteY14" fmla="*/ 0 h 3958937"/>
              <a:gd name="connsiteX15" fmla="*/ 7040100 w 10302586"/>
              <a:gd name="connsiteY15" fmla="*/ 0 h 3958937"/>
              <a:gd name="connsiteX16" fmla="*/ 7612466 w 10302586"/>
              <a:gd name="connsiteY16" fmla="*/ 0 h 3958937"/>
              <a:gd name="connsiteX17" fmla="*/ 8184832 w 10302586"/>
              <a:gd name="connsiteY17" fmla="*/ 0 h 3958937"/>
              <a:gd name="connsiteX18" fmla="*/ 8860224 w 10302586"/>
              <a:gd name="connsiteY18" fmla="*/ 0 h 3958937"/>
              <a:gd name="connsiteX19" fmla="*/ 9638642 w 10302586"/>
              <a:gd name="connsiteY19" fmla="*/ 0 h 3958937"/>
              <a:gd name="connsiteX20" fmla="*/ 10302586 w 10302586"/>
              <a:gd name="connsiteY20" fmla="*/ 0 h 3958937"/>
              <a:gd name="connsiteX21" fmla="*/ 10302586 w 10302586"/>
              <a:gd name="connsiteY21" fmla="*/ 525973 h 3958937"/>
              <a:gd name="connsiteX22" fmla="*/ 10302586 w 10302586"/>
              <a:gd name="connsiteY22" fmla="*/ 1170714 h 3958937"/>
              <a:gd name="connsiteX23" fmla="*/ 10302586 w 10302586"/>
              <a:gd name="connsiteY23" fmla="*/ 1775866 h 3958937"/>
              <a:gd name="connsiteX24" fmla="*/ 10302586 w 10302586"/>
              <a:gd name="connsiteY24" fmla="*/ 2420607 h 3958937"/>
              <a:gd name="connsiteX25" fmla="*/ 10302586 w 10302586"/>
              <a:gd name="connsiteY25" fmla="*/ 2946580 h 3958937"/>
              <a:gd name="connsiteX26" fmla="*/ 10302586 w 10302586"/>
              <a:gd name="connsiteY26" fmla="*/ 3958937 h 3958937"/>
              <a:gd name="connsiteX27" fmla="*/ 10039298 w 10302586"/>
              <a:gd name="connsiteY27" fmla="*/ 3958937 h 3958937"/>
              <a:gd name="connsiteX28" fmla="*/ 9260880 w 10302586"/>
              <a:gd name="connsiteY28" fmla="*/ 3958937 h 3958937"/>
              <a:gd name="connsiteX29" fmla="*/ 8791540 w 10302586"/>
              <a:gd name="connsiteY29" fmla="*/ 3958937 h 3958937"/>
              <a:gd name="connsiteX30" fmla="*/ 8528252 w 10302586"/>
              <a:gd name="connsiteY30" fmla="*/ 3958937 h 3958937"/>
              <a:gd name="connsiteX31" fmla="*/ 8264963 w 10302586"/>
              <a:gd name="connsiteY31" fmla="*/ 3958937 h 3958937"/>
              <a:gd name="connsiteX32" fmla="*/ 7692598 w 10302586"/>
              <a:gd name="connsiteY32" fmla="*/ 3958937 h 3958937"/>
              <a:gd name="connsiteX33" fmla="*/ 7326283 w 10302586"/>
              <a:gd name="connsiteY33" fmla="*/ 3958937 h 3958937"/>
              <a:gd name="connsiteX34" fmla="*/ 6753917 w 10302586"/>
              <a:gd name="connsiteY34" fmla="*/ 3958937 h 3958937"/>
              <a:gd name="connsiteX35" fmla="*/ 6181552 w 10302586"/>
              <a:gd name="connsiteY35" fmla="*/ 3958937 h 3958937"/>
              <a:gd name="connsiteX36" fmla="*/ 5609186 w 10302586"/>
              <a:gd name="connsiteY36" fmla="*/ 3958937 h 3958937"/>
              <a:gd name="connsiteX37" fmla="*/ 5139846 w 10302586"/>
              <a:gd name="connsiteY37" fmla="*/ 3958937 h 3958937"/>
              <a:gd name="connsiteX38" fmla="*/ 4567480 w 10302586"/>
              <a:gd name="connsiteY38" fmla="*/ 3958937 h 3958937"/>
              <a:gd name="connsiteX39" fmla="*/ 4304191 w 10302586"/>
              <a:gd name="connsiteY39" fmla="*/ 3958937 h 3958937"/>
              <a:gd name="connsiteX40" fmla="*/ 4040903 w 10302586"/>
              <a:gd name="connsiteY40" fmla="*/ 3958937 h 3958937"/>
              <a:gd name="connsiteX41" fmla="*/ 3571563 w 10302586"/>
              <a:gd name="connsiteY41" fmla="*/ 3958937 h 3958937"/>
              <a:gd name="connsiteX42" fmla="*/ 2793146 w 10302586"/>
              <a:gd name="connsiteY42" fmla="*/ 3958937 h 3958937"/>
              <a:gd name="connsiteX43" fmla="*/ 2220780 w 10302586"/>
              <a:gd name="connsiteY43" fmla="*/ 3958937 h 3958937"/>
              <a:gd name="connsiteX44" fmla="*/ 1442362 w 10302586"/>
              <a:gd name="connsiteY44" fmla="*/ 3958937 h 3958937"/>
              <a:gd name="connsiteX45" fmla="*/ 766970 w 10302586"/>
              <a:gd name="connsiteY45" fmla="*/ 3958937 h 3958937"/>
              <a:gd name="connsiteX46" fmla="*/ 0 w 10302586"/>
              <a:gd name="connsiteY46" fmla="*/ 3958937 h 3958937"/>
              <a:gd name="connsiteX47" fmla="*/ 0 w 10302586"/>
              <a:gd name="connsiteY47" fmla="*/ 3393375 h 3958937"/>
              <a:gd name="connsiteX48" fmla="*/ 0 w 10302586"/>
              <a:gd name="connsiteY48" fmla="*/ 2906991 h 3958937"/>
              <a:gd name="connsiteX49" fmla="*/ 0 w 10302586"/>
              <a:gd name="connsiteY49" fmla="*/ 2420607 h 3958937"/>
              <a:gd name="connsiteX50" fmla="*/ 0 w 10302586"/>
              <a:gd name="connsiteY50" fmla="*/ 1894634 h 3958937"/>
              <a:gd name="connsiteX51" fmla="*/ 0 w 10302586"/>
              <a:gd name="connsiteY51" fmla="*/ 1249893 h 3958937"/>
              <a:gd name="connsiteX52" fmla="*/ 0 w 10302586"/>
              <a:gd name="connsiteY52" fmla="*/ 763509 h 3958937"/>
              <a:gd name="connsiteX53" fmla="*/ 0 w 10302586"/>
              <a:gd name="connsiteY53" fmla="*/ 0 h 395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02586" h="3958937" extrusionOk="0">
                <a:moveTo>
                  <a:pt x="0" y="0"/>
                </a:moveTo>
                <a:cubicBezTo>
                  <a:pt x="251159" y="-61083"/>
                  <a:pt x="575467" y="76400"/>
                  <a:pt x="778418" y="0"/>
                </a:cubicBezTo>
                <a:cubicBezTo>
                  <a:pt x="981369" y="-76400"/>
                  <a:pt x="1051497" y="5377"/>
                  <a:pt x="1144732" y="0"/>
                </a:cubicBezTo>
                <a:cubicBezTo>
                  <a:pt x="1237967" y="-5377"/>
                  <a:pt x="1543360" y="51829"/>
                  <a:pt x="1717098" y="0"/>
                </a:cubicBezTo>
                <a:cubicBezTo>
                  <a:pt x="1890836" y="-51829"/>
                  <a:pt x="2163347" y="43751"/>
                  <a:pt x="2289464" y="0"/>
                </a:cubicBezTo>
                <a:cubicBezTo>
                  <a:pt x="2415581" y="-43751"/>
                  <a:pt x="2476997" y="27013"/>
                  <a:pt x="2552752" y="0"/>
                </a:cubicBezTo>
                <a:cubicBezTo>
                  <a:pt x="2628507" y="-27013"/>
                  <a:pt x="3031407" y="25495"/>
                  <a:pt x="3331169" y="0"/>
                </a:cubicBezTo>
                <a:cubicBezTo>
                  <a:pt x="3630931" y="-25495"/>
                  <a:pt x="3591115" y="16860"/>
                  <a:pt x="3697484" y="0"/>
                </a:cubicBezTo>
                <a:cubicBezTo>
                  <a:pt x="3803853" y="-16860"/>
                  <a:pt x="3871738" y="29670"/>
                  <a:pt x="3960772" y="0"/>
                </a:cubicBezTo>
                <a:cubicBezTo>
                  <a:pt x="4049806" y="-29670"/>
                  <a:pt x="4277488" y="31298"/>
                  <a:pt x="4430112" y="0"/>
                </a:cubicBezTo>
                <a:cubicBezTo>
                  <a:pt x="4582736" y="-31298"/>
                  <a:pt x="4680604" y="15300"/>
                  <a:pt x="4796426" y="0"/>
                </a:cubicBezTo>
                <a:cubicBezTo>
                  <a:pt x="4912248" y="-15300"/>
                  <a:pt x="5318692" y="15975"/>
                  <a:pt x="5471818" y="0"/>
                </a:cubicBezTo>
                <a:cubicBezTo>
                  <a:pt x="5624944" y="-15975"/>
                  <a:pt x="5738089" y="19033"/>
                  <a:pt x="5941158" y="0"/>
                </a:cubicBezTo>
                <a:cubicBezTo>
                  <a:pt x="6144227" y="-19033"/>
                  <a:pt x="6241305" y="10641"/>
                  <a:pt x="6410498" y="0"/>
                </a:cubicBezTo>
                <a:cubicBezTo>
                  <a:pt x="6579691" y="-10641"/>
                  <a:pt x="6656201" y="481"/>
                  <a:pt x="6776812" y="0"/>
                </a:cubicBezTo>
                <a:cubicBezTo>
                  <a:pt x="6897423" y="-481"/>
                  <a:pt x="6918015" y="10957"/>
                  <a:pt x="7040100" y="0"/>
                </a:cubicBezTo>
                <a:cubicBezTo>
                  <a:pt x="7162185" y="-10957"/>
                  <a:pt x="7490416" y="32817"/>
                  <a:pt x="7612466" y="0"/>
                </a:cubicBezTo>
                <a:cubicBezTo>
                  <a:pt x="7734516" y="-32817"/>
                  <a:pt x="7974312" y="31785"/>
                  <a:pt x="8184832" y="0"/>
                </a:cubicBezTo>
                <a:cubicBezTo>
                  <a:pt x="8395352" y="-31785"/>
                  <a:pt x="8552827" y="11207"/>
                  <a:pt x="8860224" y="0"/>
                </a:cubicBezTo>
                <a:cubicBezTo>
                  <a:pt x="9167621" y="-11207"/>
                  <a:pt x="9336901" y="79047"/>
                  <a:pt x="9638642" y="0"/>
                </a:cubicBezTo>
                <a:cubicBezTo>
                  <a:pt x="9940383" y="-79047"/>
                  <a:pt x="10161648" y="23170"/>
                  <a:pt x="10302586" y="0"/>
                </a:cubicBezTo>
                <a:cubicBezTo>
                  <a:pt x="10317420" y="197037"/>
                  <a:pt x="10274766" y="405882"/>
                  <a:pt x="10302586" y="525973"/>
                </a:cubicBezTo>
                <a:cubicBezTo>
                  <a:pt x="10330406" y="646064"/>
                  <a:pt x="10298824" y="884616"/>
                  <a:pt x="10302586" y="1170714"/>
                </a:cubicBezTo>
                <a:cubicBezTo>
                  <a:pt x="10306348" y="1456812"/>
                  <a:pt x="10230477" y="1602522"/>
                  <a:pt x="10302586" y="1775866"/>
                </a:cubicBezTo>
                <a:cubicBezTo>
                  <a:pt x="10374695" y="1949210"/>
                  <a:pt x="10244906" y="2210297"/>
                  <a:pt x="10302586" y="2420607"/>
                </a:cubicBezTo>
                <a:cubicBezTo>
                  <a:pt x="10360266" y="2630917"/>
                  <a:pt x="10280764" y="2811866"/>
                  <a:pt x="10302586" y="2946580"/>
                </a:cubicBezTo>
                <a:cubicBezTo>
                  <a:pt x="10324408" y="3081294"/>
                  <a:pt x="10206307" y="3454477"/>
                  <a:pt x="10302586" y="3958937"/>
                </a:cubicBezTo>
                <a:cubicBezTo>
                  <a:pt x="10228987" y="3960147"/>
                  <a:pt x="10138280" y="3933573"/>
                  <a:pt x="10039298" y="3958937"/>
                </a:cubicBezTo>
                <a:cubicBezTo>
                  <a:pt x="9940316" y="3984301"/>
                  <a:pt x="9536352" y="3931231"/>
                  <a:pt x="9260880" y="3958937"/>
                </a:cubicBezTo>
                <a:cubicBezTo>
                  <a:pt x="8985408" y="3986643"/>
                  <a:pt x="9019191" y="3923726"/>
                  <a:pt x="8791540" y="3958937"/>
                </a:cubicBezTo>
                <a:cubicBezTo>
                  <a:pt x="8563889" y="3994148"/>
                  <a:pt x="8598133" y="3946033"/>
                  <a:pt x="8528252" y="3958937"/>
                </a:cubicBezTo>
                <a:cubicBezTo>
                  <a:pt x="8458371" y="3971841"/>
                  <a:pt x="8384013" y="3933532"/>
                  <a:pt x="8264963" y="3958937"/>
                </a:cubicBezTo>
                <a:cubicBezTo>
                  <a:pt x="8145913" y="3984342"/>
                  <a:pt x="7940719" y="3949196"/>
                  <a:pt x="7692598" y="3958937"/>
                </a:cubicBezTo>
                <a:cubicBezTo>
                  <a:pt x="7444477" y="3968678"/>
                  <a:pt x="7474704" y="3943342"/>
                  <a:pt x="7326283" y="3958937"/>
                </a:cubicBezTo>
                <a:cubicBezTo>
                  <a:pt x="7177862" y="3974532"/>
                  <a:pt x="6982551" y="3923871"/>
                  <a:pt x="6753917" y="3958937"/>
                </a:cubicBezTo>
                <a:cubicBezTo>
                  <a:pt x="6525283" y="3994003"/>
                  <a:pt x="6431079" y="3941963"/>
                  <a:pt x="6181552" y="3958937"/>
                </a:cubicBezTo>
                <a:cubicBezTo>
                  <a:pt x="5932026" y="3975911"/>
                  <a:pt x="5741994" y="3909281"/>
                  <a:pt x="5609186" y="3958937"/>
                </a:cubicBezTo>
                <a:cubicBezTo>
                  <a:pt x="5476378" y="4008593"/>
                  <a:pt x="5348994" y="3939458"/>
                  <a:pt x="5139846" y="3958937"/>
                </a:cubicBezTo>
                <a:cubicBezTo>
                  <a:pt x="4930698" y="3978416"/>
                  <a:pt x="4832042" y="3890961"/>
                  <a:pt x="4567480" y="3958937"/>
                </a:cubicBezTo>
                <a:cubicBezTo>
                  <a:pt x="4302918" y="4026913"/>
                  <a:pt x="4377679" y="3950370"/>
                  <a:pt x="4304191" y="3958937"/>
                </a:cubicBezTo>
                <a:cubicBezTo>
                  <a:pt x="4230703" y="3967504"/>
                  <a:pt x="4148170" y="3950195"/>
                  <a:pt x="4040903" y="3958937"/>
                </a:cubicBezTo>
                <a:cubicBezTo>
                  <a:pt x="3933636" y="3967679"/>
                  <a:pt x="3752186" y="3925722"/>
                  <a:pt x="3571563" y="3958937"/>
                </a:cubicBezTo>
                <a:cubicBezTo>
                  <a:pt x="3390940" y="3992152"/>
                  <a:pt x="3073270" y="3946781"/>
                  <a:pt x="2793146" y="3958937"/>
                </a:cubicBezTo>
                <a:cubicBezTo>
                  <a:pt x="2513022" y="3971093"/>
                  <a:pt x="2436798" y="3943342"/>
                  <a:pt x="2220780" y="3958937"/>
                </a:cubicBezTo>
                <a:cubicBezTo>
                  <a:pt x="2004762" y="3974532"/>
                  <a:pt x="1813904" y="3904275"/>
                  <a:pt x="1442362" y="3958937"/>
                </a:cubicBezTo>
                <a:cubicBezTo>
                  <a:pt x="1070820" y="4013599"/>
                  <a:pt x="1004820" y="3953293"/>
                  <a:pt x="766970" y="3958937"/>
                </a:cubicBezTo>
                <a:cubicBezTo>
                  <a:pt x="529120" y="3964581"/>
                  <a:pt x="168905" y="3884205"/>
                  <a:pt x="0" y="3958937"/>
                </a:cubicBezTo>
                <a:cubicBezTo>
                  <a:pt x="-23459" y="3732514"/>
                  <a:pt x="16201" y="3662468"/>
                  <a:pt x="0" y="3393375"/>
                </a:cubicBezTo>
                <a:cubicBezTo>
                  <a:pt x="-16201" y="3124282"/>
                  <a:pt x="55813" y="3016880"/>
                  <a:pt x="0" y="2906991"/>
                </a:cubicBezTo>
                <a:cubicBezTo>
                  <a:pt x="-55813" y="2797102"/>
                  <a:pt x="12887" y="2617750"/>
                  <a:pt x="0" y="2420607"/>
                </a:cubicBezTo>
                <a:cubicBezTo>
                  <a:pt x="-12887" y="2223464"/>
                  <a:pt x="56026" y="2149861"/>
                  <a:pt x="0" y="1894634"/>
                </a:cubicBezTo>
                <a:cubicBezTo>
                  <a:pt x="-56026" y="1639407"/>
                  <a:pt x="51711" y="1446859"/>
                  <a:pt x="0" y="1249893"/>
                </a:cubicBezTo>
                <a:cubicBezTo>
                  <a:pt x="-51711" y="1052927"/>
                  <a:pt x="56795" y="887598"/>
                  <a:pt x="0" y="763509"/>
                </a:cubicBezTo>
                <a:cubicBezTo>
                  <a:pt x="-56795" y="639420"/>
                  <a:pt x="10060" y="288524"/>
                  <a:pt x="0" y="0"/>
                </a:cubicBezTo>
                <a:close/>
              </a:path>
            </a:pathLst>
          </a:custGeom>
          <a:noFill/>
          <a:ln w="57150">
            <a:solidFill>
              <a:srgbClr val="CC0099"/>
            </a:solidFill>
            <a:extLst>
              <a:ext uri="{C807C97D-BFC1-408E-A445-0C87EB9F89A2}">
                <ask:lineSketchStyleProps xmlns:ask="http://schemas.microsoft.com/office/drawing/2018/sketchyshapes" sd="886051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04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7295D-D056-2F48-767B-4D6F9F6923AF}"/>
              </a:ext>
            </a:extLst>
          </p:cNvPr>
          <p:cNvSpPr txBox="1">
            <a:spLocks/>
          </p:cNvSpPr>
          <p:nvPr/>
        </p:nvSpPr>
        <p:spPr>
          <a:xfrm>
            <a:off x="503339" y="102575"/>
            <a:ext cx="10511405" cy="81454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Comments – What keeps you motivated?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2F820AE-9DAF-F3B7-EEF8-0AA948DEDACC}"/>
              </a:ext>
            </a:extLst>
          </p:cNvPr>
          <p:cNvCxnSpPr>
            <a:cxnSpLocks/>
          </p:cNvCxnSpPr>
          <p:nvPr/>
        </p:nvCxnSpPr>
        <p:spPr>
          <a:xfrm>
            <a:off x="457200" y="917122"/>
            <a:ext cx="10808881" cy="210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0C0882-3542-A66D-74DF-B8F092A4744D}"/>
              </a:ext>
            </a:extLst>
          </p:cNvPr>
          <p:cNvSpPr txBox="1"/>
          <p:nvPr/>
        </p:nvSpPr>
        <p:spPr>
          <a:xfrm>
            <a:off x="221452" y="1050332"/>
            <a:ext cx="6288449" cy="1015663"/>
          </a:xfrm>
          <a:custGeom>
            <a:avLst/>
            <a:gdLst>
              <a:gd name="connsiteX0" fmla="*/ 0 w 6288449"/>
              <a:gd name="connsiteY0" fmla="*/ 0 h 1015663"/>
              <a:gd name="connsiteX1" fmla="*/ 761601 w 6288449"/>
              <a:gd name="connsiteY1" fmla="*/ 0 h 1015663"/>
              <a:gd name="connsiteX2" fmla="*/ 1586087 w 6288449"/>
              <a:gd name="connsiteY2" fmla="*/ 0 h 1015663"/>
              <a:gd name="connsiteX3" fmla="*/ 2221919 w 6288449"/>
              <a:gd name="connsiteY3" fmla="*/ 0 h 1015663"/>
              <a:gd name="connsiteX4" fmla="*/ 2983520 w 6288449"/>
              <a:gd name="connsiteY4" fmla="*/ 0 h 1015663"/>
              <a:gd name="connsiteX5" fmla="*/ 3682236 w 6288449"/>
              <a:gd name="connsiteY5" fmla="*/ 0 h 1015663"/>
              <a:gd name="connsiteX6" fmla="*/ 4506722 w 6288449"/>
              <a:gd name="connsiteY6" fmla="*/ 0 h 1015663"/>
              <a:gd name="connsiteX7" fmla="*/ 5079669 w 6288449"/>
              <a:gd name="connsiteY7" fmla="*/ 0 h 1015663"/>
              <a:gd name="connsiteX8" fmla="*/ 6288449 w 6288449"/>
              <a:gd name="connsiteY8" fmla="*/ 0 h 1015663"/>
              <a:gd name="connsiteX9" fmla="*/ 6288449 w 6288449"/>
              <a:gd name="connsiteY9" fmla="*/ 507832 h 1015663"/>
              <a:gd name="connsiteX10" fmla="*/ 6288449 w 6288449"/>
              <a:gd name="connsiteY10" fmla="*/ 1015663 h 1015663"/>
              <a:gd name="connsiteX11" fmla="*/ 5463963 w 6288449"/>
              <a:gd name="connsiteY11" fmla="*/ 1015663 h 1015663"/>
              <a:gd name="connsiteX12" fmla="*/ 4828131 w 6288449"/>
              <a:gd name="connsiteY12" fmla="*/ 1015663 h 1015663"/>
              <a:gd name="connsiteX13" fmla="*/ 4129415 w 6288449"/>
              <a:gd name="connsiteY13" fmla="*/ 1015663 h 1015663"/>
              <a:gd name="connsiteX14" fmla="*/ 3493583 w 6288449"/>
              <a:gd name="connsiteY14" fmla="*/ 1015663 h 1015663"/>
              <a:gd name="connsiteX15" fmla="*/ 2794866 w 6288449"/>
              <a:gd name="connsiteY15" fmla="*/ 1015663 h 1015663"/>
              <a:gd name="connsiteX16" fmla="*/ 2096150 w 6288449"/>
              <a:gd name="connsiteY16" fmla="*/ 1015663 h 1015663"/>
              <a:gd name="connsiteX17" fmla="*/ 1397433 w 6288449"/>
              <a:gd name="connsiteY17" fmla="*/ 1015663 h 1015663"/>
              <a:gd name="connsiteX18" fmla="*/ 698717 w 6288449"/>
              <a:gd name="connsiteY18" fmla="*/ 1015663 h 1015663"/>
              <a:gd name="connsiteX19" fmla="*/ 0 w 6288449"/>
              <a:gd name="connsiteY19" fmla="*/ 1015663 h 1015663"/>
              <a:gd name="connsiteX20" fmla="*/ 0 w 6288449"/>
              <a:gd name="connsiteY20" fmla="*/ 487518 h 1015663"/>
              <a:gd name="connsiteX21" fmla="*/ 0 w 6288449"/>
              <a:gd name="connsiteY21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288449" h="1015663" extrusionOk="0">
                <a:moveTo>
                  <a:pt x="0" y="0"/>
                </a:moveTo>
                <a:cubicBezTo>
                  <a:pt x="372884" y="23166"/>
                  <a:pt x="534250" y="31658"/>
                  <a:pt x="761601" y="0"/>
                </a:cubicBezTo>
                <a:cubicBezTo>
                  <a:pt x="988952" y="-31658"/>
                  <a:pt x="1286725" y="19564"/>
                  <a:pt x="1586087" y="0"/>
                </a:cubicBezTo>
                <a:cubicBezTo>
                  <a:pt x="1885449" y="-19564"/>
                  <a:pt x="1906450" y="-4268"/>
                  <a:pt x="2221919" y="0"/>
                </a:cubicBezTo>
                <a:cubicBezTo>
                  <a:pt x="2537388" y="4268"/>
                  <a:pt x="2660815" y="-27917"/>
                  <a:pt x="2983520" y="0"/>
                </a:cubicBezTo>
                <a:cubicBezTo>
                  <a:pt x="3306225" y="27917"/>
                  <a:pt x="3357065" y="-33228"/>
                  <a:pt x="3682236" y="0"/>
                </a:cubicBezTo>
                <a:cubicBezTo>
                  <a:pt x="4007407" y="33228"/>
                  <a:pt x="4321078" y="-16613"/>
                  <a:pt x="4506722" y="0"/>
                </a:cubicBezTo>
                <a:cubicBezTo>
                  <a:pt x="4692366" y="16613"/>
                  <a:pt x="4793269" y="6426"/>
                  <a:pt x="5079669" y="0"/>
                </a:cubicBezTo>
                <a:cubicBezTo>
                  <a:pt x="5366069" y="-6426"/>
                  <a:pt x="5792817" y="43317"/>
                  <a:pt x="6288449" y="0"/>
                </a:cubicBezTo>
                <a:cubicBezTo>
                  <a:pt x="6296331" y="148383"/>
                  <a:pt x="6285565" y="374111"/>
                  <a:pt x="6288449" y="507832"/>
                </a:cubicBezTo>
                <a:cubicBezTo>
                  <a:pt x="6291333" y="641553"/>
                  <a:pt x="6286117" y="772582"/>
                  <a:pt x="6288449" y="1015663"/>
                </a:cubicBezTo>
                <a:cubicBezTo>
                  <a:pt x="6119376" y="979026"/>
                  <a:pt x="5687075" y="1015128"/>
                  <a:pt x="5463963" y="1015663"/>
                </a:cubicBezTo>
                <a:cubicBezTo>
                  <a:pt x="5240851" y="1016198"/>
                  <a:pt x="4997403" y="1044680"/>
                  <a:pt x="4828131" y="1015663"/>
                </a:cubicBezTo>
                <a:cubicBezTo>
                  <a:pt x="4658859" y="986646"/>
                  <a:pt x="4453098" y="1016261"/>
                  <a:pt x="4129415" y="1015663"/>
                </a:cubicBezTo>
                <a:cubicBezTo>
                  <a:pt x="3805732" y="1015065"/>
                  <a:pt x="3717232" y="1012689"/>
                  <a:pt x="3493583" y="1015663"/>
                </a:cubicBezTo>
                <a:cubicBezTo>
                  <a:pt x="3269934" y="1018637"/>
                  <a:pt x="2972185" y="1002150"/>
                  <a:pt x="2794866" y="1015663"/>
                </a:cubicBezTo>
                <a:cubicBezTo>
                  <a:pt x="2617547" y="1029176"/>
                  <a:pt x="2377076" y="1040076"/>
                  <a:pt x="2096150" y="1015663"/>
                </a:cubicBezTo>
                <a:cubicBezTo>
                  <a:pt x="1815224" y="991250"/>
                  <a:pt x="1643700" y="1048922"/>
                  <a:pt x="1397433" y="1015663"/>
                </a:cubicBezTo>
                <a:cubicBezTo>
                  <a:pt x="1151166" y="982404"/>
                  <a:pt x="927976" y="1017918"/>
                  <a:pt x="698717" y="1015663"/>
                </a:cubicBezTo>
                <a:cubicBezTo>
                  <a:pt x="469458" y="1013408"/>
                  <a:pt x="144882" y="1045815"/>
                  <a:pt x="0" y="1015663"/>
                </a:cubicBezTo>
                <a:cubicBezTo>
                  <a:pt x="3466" y="820734"/>
                  <a:pt x="23286" y="715147"/>
                  <a:pt x="0" y="487518"/>
                </a:cubicBezTo>
                <a:cubicBezTo>
                  <a:pt x="-23286" y="259889"/>
                  <a:pt x="17127" y="142530"/>
                  <a:pt x="0" y="0"/>
                </a:cubicBezTo>
                <a:close/>
              </a:path>
            </a:pathLst>
          </a:custGeom>
          <a:noFill/>
          <a:ln w="1905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3707229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 really like the group work structure of the class because we get to </a:t>
            </a:r>
            <a:r>
              <a:rPr lang="en-US" sz="20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learn from each other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put our brains to work understanding and solving the problems.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88854-B34F-2E44-EF0E-4F38807E0432}"/>
              </a:ext>
            </a:extLst>
          </p:cNvPr>
          <p:cNvSpPr txBox="1"/>
          <p:nvPr/>
        </p:nvSpPr>
        <p:spPr>
          <a:xfrm>
            <a:off x="221452" y="2147617"/>
            <a:ext cx="6288448" cy="707886"/>
          </a:xfrm>
          <a:custGeom>
            <a:avLst/>
            <a:gdLst>
              <a:gd name="connsiteX0" fmla="*/ 0 w 6288448"/>
              <a:gd name="connsiteY0" fmla="*/ 0 h 707886"/>
              <a:gd name="connsiteX1" fmla="*/ 6288448 w 6288448"/>
              <a:gd name="connsiteY1" fmla="*/ 0 h 707886"/>
              <a:gd name="connsiteX2" fmla="*/ 6288448 w 6288448"/>
              <a:gd name="connsiteY2" fmla="*/ 707886 h 707886"/>
              <a:gd name="connsiteX3" fmla="*/ 0 w 6288448"/>
              <a:gd name="connsiteY3" fmla="*/ 707886 h 707886"/>
              <a:gd name="connsiteX4" fmla="*/ 0 w 6288448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8448" h="707886" extrusionOk="0">
                <a:moveTo>
                  <a:pt x="0" y="0"/>
                </a:moveTo>
                <a:cubicBezTo>
                  <a:pt x="997614" y="-53756"/>
                  <a:pt x="4686213" y="163366"/>
                  <a:pt x="6288448" y="0"/>
                </a:cubicBezTo>
                <a:cubicBezTo>
                  <a:pt x="6231648" y="138975"/>
                  <a:pt x="6244380" y="621910"/>
                  <a:pt x="6288448" y="707886"/>
                </a:cubicBezTo>
                <a:cubicBezTo>
                  <a:pt x="3362933" y="674411"/>
                  <a:pt x="2119863" y="841031"/>
                  <a:pt x="0" y="707886"/>
                </a:cubicBezTo>
                <a:cubicBezTo>
                  <a:pt x="29033" y="513777"/>
                  <a:pt x="60496" y="305939"/>
                  <a:pt x="0" y="0"/>
                </a:cubicBezTo>
                <a:close/>
              </a:path>
            </a:pathLst>
          </a:custGeom>
          <a:noFill/>
          <a:ln w="1905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64669189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Definitely the </a:t>
            </a:r>
            <a:r>
              <a:rPr lang="en-US" sz="20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homework assignments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keep me constantly learning.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8BE32-1846-75E5-C34D-40B7B94B44FC}"/>
              </a:ext>
            </a:extLst>
          </p:cNvPr>
          <p:cNvSpPr txBox="1"/>
          <p:nvPr/>
        </p:nvSpPr>
        <p:spPr>
          <a:xfrm>
            <a:off x="221452" y="2939455"/>
            <a:ext cx="6288447" cy="1323439"/>
          </a:xfrm>
          <a:custGeom>
            <a:avLst/>
            <a:gdLst>
              <a:gd name="connsiteX0" fmla="*/ 0 w 6288447"/>
              <a:gd name="connsiteY0" fmla="*/ 0 h 1323439"/>
              <a:gd name="connsiteX1" fmla="*/ 634561 w 6288447"/>
              <a:gd name="connsiteY1" fmla="*/ 0 h 1323439"/>
              <a:gd name="connsiteX2" fmla="*/ 1017585 w 6288447"/>
              <a:gd name="connsiteY2" fmla="*/ 0 h 1323439"/>
              <a:gd name="connsiteX3" fmla="*/ 1463493 w 6288447"/>
              <a:gd name="connsiteY3" fmla="*/ 0 h 1323439"/>
              <a:gd name="connsiteX4" fmla="*/ 1972286 w 6288447"/>
              <a:gd name="connsiteY4" fmla="*/ 0 h 1323439"/>
              <a:gd name="connsiteX5" fmla="*/ 2669732 w 6288447"/>
              <a:gd name="connsiteY5" fmla="*/ 0 h 1323439"/>
              <a:gd name="connsiteX6" fmla="*/ 3115640 w 6288447"/>
              <a:gd name="connsiteY6" fmla="*/ 0 h 1323439"/>
              <a:gd name="connsiteX7" fmla="*/ 3624432 w 6288447"/>
              <a:gd name="connsiteY7" fmla="*/ 0 h 1323439"/>
              <a:gd name="connsiteX8" fmla="*/ 4196109 w 6288447"/>
              <a:gd name="connsiteY8" fmla="*/ 0 h 1323439"/>
              <a:gd name="connsiteX9" fmla="*/ 4767786 w 6288447"/>
              <a:gd name="connsiteY9" fmla="*/ 0 h 1323439"/>
              <a:gd name="connsiteX10" fmla="*/ 5150810 w 6288447"/>
              <a:gd name="connsiteY10" fmla="*/ 0 h 1323439"/>
              <a:gd name="connsiteX11" fmla="*/ 5596718 w 6288447"/>
              <a:gd name="connsiteY11" fmla="*/ 0 h 1323439"/>
              <a:gd name="connsiteX12" fmla="*/ 6288447 w 6288447"/>
              <a:gd name="connsiteY12" fmla="*/ 0 h 1323439"/>
              <a:gd name="connsiteX13" fmla="*/ 6288447 w 6288447"/>
              <a:gd name="connsiteY13" fmla="*/ 401443 h 1323439"/>
              <a:gd name="connsiteX14" fmla="*/ 6288447 w 6288447"/>
              <a:gd name="connsiteY14" fmla="*/ 802886 h 1323439"/>
              <a:gd name="connsiteX15" fmla="*/ 6288447 w 6288447"/>
              <a:gd name="connsiteY15" fmla="*/ 1323439 h 1323439"/>
              <a:gd name="connsiteX16" fmla="*/ 5716770 w 6288447"/>
              <a:gd name="connsiteY16" fmla="*/ 1323439 h 1323439"/>
              <a:gd name="connsiteX17" fmla="*/ 5333746 w 6288447"/>
              <a:gd name="connsiteY17" fmla="*/ 1323439 h 1323439"/>
              <a:gd name="connsiteX18" fmla="*/ 4699185 w 6288447"/>
              <a:gd name="connsiteY18" fmla="*/ 1323439 h 1323439"/>
              <a:gd name="connsiteX19" fmla="*/ 4064623 w 6288447"/>
              <a:gd name="connsiteY19" fmla="*/ 1323439 h 1323439"/>
              <a:gd name="connsiteX20" fmla="*/ 3555831 w 6288447"/>
              <a:gd name="connsiteY20" fmla="*/ 1323439 h 1323439"/>
              <a:gd name="connsiteX21" fmla="*/ 3109923 w 6288447"/>
              <a:gd name="connsiteY21" fmla="*/ 1323439 h 1323439"/>
              <a:gd name="connsiteX22" fmla="*/ 2538246 w 6288447"/>
              <a:gd name="connsiteY22" fmla="*/ 1323439 h 1323439"/>
              <a:gd name="connsiteX23" fmla="*/ 1903684 w 6288447"/>
              <a:gd name="connsiteY23" fmla="*/ 1323439 h 1323439"/>
              <a:gd name="connsiteX24" fmla="*/ 1520661 w 6288447"/>
              <a:gd name="connsiteY24" fmla="*/ 1323439 h 1323439"/>
              <a:gd name="connsiteX25" fmla="*/ 948984 w 6288447"/>
              <a:gd name="connsiteY25" fmla="*/ 1323439 h 1323439"/>
              <a:gd name="connsiteX26" fmla="*/ 0 w 6288447"/>
              <a:gd name="connsiteY26" fmla="*/ 1323439 h 1323439"/>
              <a:gd name="connsiteX27" fmla="*/ 0 w 6288447"/>
              <a:gd name="connsiteY27" fmla="*/ 855824 h 1323439"/>
              <a:gd name="connsiteX28" fmla="*/ 0 w 6288447"/>
              <a:gd name="connsiteY28" fmla="*/ 454381 h 1323439"/>
              <a:gd name="connsiteX29" fmla="*/ 0 w 6288447"/>
              <a:gd name="connsiteY29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288447" h="1323439" extrusionOk="0">
                <a:moveTo>
                  <a:pt x="0" y="0"/>
                </a:moveTo>
                <a:cubicBezTo>
                  <a:pt x="266962" y="-20848"/>
                  <a:pt x="347689" y="76025"/>
                  <a:pt x="634561" y="0"/>
                </a:cubicBezTo>
                <a:cubicBezTo>
                  <a:pt x="921433" y="-76025"/>
                  <a:pt x="868302" y="35668"/>
                  <a:pt x="1017585" y="0"/>
                </a:cubicBezTo>
                <a:cubicBezTo>
                  <a:pt x="1166868" y="-35668"/>
                  <a:pt x="1278768" y="48494"/>
                  <a:pt x="1463493" y="0"/>
                </a:cubicBezTo>
                <a:cubicBezTo>
                  <a:pt x="1648218" y="-48494"/>
                  <a:pt x="1738153" y="31894"/>
                  <a:pt x="1972286" y="0"/>
                </a:cubicBezTo>
                <a:cubicBezTo>
                  <a:pt x="2206419" y="-31894"/>
                  <a:pt x="2455363" y="71047"/>
                  <a:pt x="2669732" y="0"/>
                </a:cubicBezTo>
                <a:cubicBezTo>
                  <a:pt x="2884101" y="-71047"/>
                  <a:pt x="2937529" y="28341"/>
                  <a:pt x="3115640" y="0"/>
                </a:cubicBezTo>
                <a:cubicBezTo>
                  <a:pt x="3293751" y="-28341"/>
                  <a:pt x="3515358" y="25863"/>
                  <a:pt x="3624432" y="0"/>
                </a:cubicBezTo>
                <a:cubicBezTo>
                  <a:pt x="3733506" y="-25863"/>
                  <a:pt x="3974506" y="25359"/>
                  <a:pt x="4196109" y="0"/>
                </a:cubicBezTo>
                <a:cubicBezTo>
                  <a:pt x="4417712" y="-25359"/>
                  <a:pt x="4595069" y="25773"/>
                  <a:pt x="4767786" y="0"/>
                </a:cubicBezTo>
                <a:cubicBezTo>
                  <a:pt x="4940503" y="-25773"/>
                  <a:pt x="5066332" y="24794"/>
                  <a:pt x="5150810" y="0"/>
                </a:cubicBezTo>
                <a:cubicBezTo>
                  <a:pt x="5235288" y="-24794"/>
                  <a:pt x="5423731" y="8286"/>
                  <a:pt x="5596718" y="0"/>
                </a:cubicBezTo>
                <a:cubicBezTo>
                  <a:pt x="5769705" y="-8286"/>
                  <a:pt x="6083608" y="17585"/>
                  <a:pt x="6288447" y="0"/>
                </a:cubicBezTo>
                <a:cubicBezTo>
                  <a:pt x="6297409" y="181549"/>
                  <a:pt x="6253176" y="312669"/>
                  <a:pt x="6288447" y="401443"/>
                </a:cubicBezTo>
                <a:cubicBezTo>
                  <a:pt x="6323718" y="490217"/>
                  <a:pt x="6263753" y="637564"/>
                  <a:pt x="6288447" y="802886"/>
                </a:cubicBezTo>
                <a:cubicBezTo>
                  <a:pt x="6313141" y="968208"/>
                  <a:pt x="6250501" y="1169830"/>
                  <a:pt x="6288447" y="1323439"/>
                </a:cubicBezTo>
                <a:cubicBezTo>
                  <a:pt x="6132996" y="1353512"/>
                  <a:pt x="5855480" y="1306952"/>
                  <a:pt x="5716770" y="1323439"/>
                </a:cubicBezTo>
                <a:cubicBezTo>
                  <a:pt x="5578060" y="1339926"/>
                  <a:pt x="5467766" y="1290837"/>
                  <a:pt x="5333746" y="1323439"/>
                </a:cubicBezTo>
                <a:cubicBezTo>
                  <a:pt x="5199726" y="1356041"/>
                  <a:pt x="4988025" y="1268356"/>
                  <a:pt x="4699185" y="1323439"/>
                </a:cubicBezTo>
                <a:cubicBezTo>
                  <a:pt x="4410345" y="1378522"/>
                  <a:pt x="4312901" y="1311247"/>
                  <a:pt x="4064623" y="1323439"/>
                </a:cubicBezTo>
                <a:cubicBezTo>
                  <a:pt x="3816345" y="1335631"/>
                  <a:pt x="3806282" y="1285157"/>
                  <a:pt x="3555831" y="1323439"/>
                </a:cubicBezTo>
                <a:cubicBezTo>
                  <a:pt x="3305380" y="1361721"/>
                  <a:pt x="3323492" y="1283746"/>
                  <a:pt x="3109923" y="1323439"/>
                </a:cubicBezTo>
                <a:cubicBezTo>
                  <a:pt x="2896354" y="1363132"/>
                  <a:pt x="2796421" y="1287054"/>
                  <a:pt x="2538246" y="1323439"/>
                </a:cubicBezTo>
                <a:cubicBezTo>
                  <a:pt x="2280071" y="1359824"/>
                  <a:pt x="2160411" y="1288314"/>
                  <a:pt x="1903684" y="1323439"/>
                </a:cubicBezTo>
                <a:cubicBezTo>
                  <a:pt x="1646957" y="1358564"/>
                  <a:pt x="1710132" y="1312888"/>
                  <a:pt x="1520661" y="1323439"/>
                </a:cubicBezTo>
                <a:cubicBezTo>
                  <a:pt x="1331190" y="1333990"/>
                  <a:pt x="1104423" y="1289884"/>
                  <a:pt x="948984" y="1323439"/>
                </a:cubicBezTo>
                <a:cubicBezTo>
                  <a:pt x="793545" y="1356994"/>
                  <a:pt x="424579" y="1232488"/>
                  <a:pt x="0" y="1323439"/>
                </a:cubicBezTo>
                <a:cubicBezTo>
                  <a:pt x="-37946" y="1102036"/>
                  <a:pt x="8273" y="990857"/>
                  <a:pt x="0" y="855824"/>
                </a:cubicBezTo>
                <a:cubicBezTo>
                  <a:pt x="-8273" y="720792"/>
                  <a:pt x="4101" y="537471"/>
                  <a:pt x="0" y="454381"/>
                </a:cubicBezTo>
                <a:cubicBezTo>
                  <a:pt x="-4101" y="371291"/>
                  <a:pt x="18733" y="161304"/>
                  <a:pt x="0" y="0"/>
                </a:cubicBezTo>
                <a:close/>
              </a:path>
            </a:pathLst>
          </a:custGeom>
          <a:noFill/>
          <a:ln w="190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6254056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 like that the </a:t>
            </a:r>
            <a:r>
              <a:rPr lang="en-US" sz="20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course structure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keeps things moving and I really like the support I get from working with my peers and from the TAs as well. The </a:t>
            </a:r>
            <a:r>
              <a:rPr lang="en-US" sz="20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class environment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is positive which makes me feel better about things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92-AD37-D3CE-4714-A993AF0AF80B}"/>
              </a:ext>
            </a:extLst>
          </p:cNvPr>
          <p:cNvSpPr txBox="1"/>
          <p:nvPr/>
        </p:nvSpPr>
        <p:spPr>
          <a:xfrm>
            <a:off x="6598875" y="1131954"/>
            <a:ext cx="5267542" cy="1015663"/>
          </a:xfrm>
          <a:custGeom>
            <a:avLst/>
            <a:gdLst>
              <a:gd name="connsiteX0" fmla="*/ 0 w 5267542"/>
              <a:gd name="connsiteY0" fmla="*/ 0 h 1015663"/>
              <a:gd name="connsiteX1" fmla="*/ 763794 w 5267542"/>
              <a:gd name="connsiteY1" fmla="*/ 0 h 1015663"/>
              <a:gd name="connsiteX2" fmla="*/ 1369561 w 5267542"/>
              <a:gd name="connsiteY2" fmla="*/ 0 h 1015663"/>
              <a:gd name="connsiteX3" fmla="*/ 1922653 w 5267542"/>
              <a:gd name="connsiteY3" fmla="*/ 0 h 1015663"/>
              <a:gd name="connsiteX4" fmla="*/ 2581096 w 5267542"/>
              <a:gd name="connsiteY4" fmla="*/ 0 h 1015663"/>
              <a:gd name="connsiteX5" fmla="*/ 3344889 w 5267542"/>
              <a:gd name="connsiteY5" fmla="*/ 0 h 1015663"/>
              <a:gd name="connsiteX6" fmla="*/ 4108683 w 5267542"/>
              <a:gd name="connsiteY6" fmla="*/ 0 h 1015663"/>
              <a:gd name="connsiteX7" fmla="*/ 4609099 w 5267542"/>
              <a:gd name="connsiteY7" fmla="*/ 0 h 1015663"/>
              <a:gd name="connsiteX8" fmla="*/ 5267542 w 5267542"/>
              <a:gd name="connsiteY8" fmla="*/ 0 h 1015663"/>
              <a:gd name="connsiteX9" fmla="*/ 5267542 w 5267542"/>
              <a:gd name="connsiteY9" fmla="*/ 487518 h 1015663"/>
              <a:gd name="connsiteX10" fmla="*/ 5267542 w 5267542"/>
              <a:gd name="connsiteY10" fmla="*/ 1015663 h 1015663"/>
              <a:gd name="connsiteX11" fmla="*/ 4503748 w 5267542"/>
              <a:gd name="connsiteY11" fmla="*/ 1015663 h 1015663"/>
              <a:gd name="connsiteX12" fmla="*/ 3845306 w 5267542"/>
              <a:gd name="connsiteY12" fmla="*/ 1015663 h 1015663"/>
              <a:gd name="connsiteX13" fmla="*/ 3239538 w 5267542"/>
              <a:gd name="connsiteY13" fmla="*/ 1015663 h 1015663"/>
              <a:gd name="connsiteX14" fmla="*/ 2581096 w 5267542"/>
              <a:gd name="connsiteY14" fmla="*/ 1015663 h 1015663"/>
              <a:gd name="connsiteX15" fmla="*/ 2028004 w 5267542"/>
              <a:gd name="connsiteY15" fmla="*/ 1015663 h 1015663"/>
              <a:gd name="connsiteX16" fmla="*/ 1422236 w 5267542"/>
              <a:gd name="connsiteY16" fmla="*/ 1015663 h 1015663"/>
              <a:gd name="connsiteX17" fmla="*/ 816469 w 5267542"/>
              <a:gd name="connsiteY17" fmla="*/ 1015663 h 1015663"/>
              <a:gd name="connsiteX18" fmla="*/ 0 w 5267542"/>
              <a:gd name="connsiteY18" fmla="*/ 1015663 h 1015663"/>
              <a:gd name="connsiteX19" fmla="*/ 0 w 5267542"/>
              <a:gd name="connsiteY19" fmla="*/ 507832 h 1015663"/>
              <a:gd name="connsiteX20" fmla="*/ 0 w 5267542"/>
              <a:gd name="connsiteY2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67542" h="1015663" extrusionOk="0">
                <a:moveTo>
                  <a:pt x="0" y="0"/>
                </a:moveTo>
                <a:cubicBezTo>
                  <a:pt x="287803" y="17844"/>
                  <a:pt x="383916" y="22234"/>
                  <a:pt x="763794" y="0"/>
                </a:cubicBezTo>
                <a:cubicBezTo>
                  <a:pt x="1143672" y="-22234"/>
                  <a:pt x="1122511" y="-12840"/>
                  <a:pt x="1369561" y="0"/>
                </a:cubicBezTo>
                <a:cubicBezTo>
                  <a:pt x="1616611" y="12840"/>
                  <a:pt x="1659085" y="20602"/>
                  <a:pt x="1922653" y="0"/>
                </a:cubicBezTo>
                <a:cubicBezTo>
                  <a:pt x="2186221" y="-20602"/>
                  <a:pt x="2307631" y="14482"/>
                  <a:pt x="2581096" y="0"/>
                </a:cubicBezTo>
                <a:cubicBezTo>
                  <a:pt x="2854561" y="-14482"/>
                  <a:pt x="3105741" y="36401"/>
                  <a:pt x="3344889" y="0"/>
                </a:cubicBezTo>
                <a:cubicBezTo>
                  <a:pt x="3584037" y="-36401"/>
                  <a:pt x="3872068" y="26854"/>
                  <a:pt x="4108683" y="0"/>
                </a:cubicBezTo>
                <a:cubicBezTo>
                  <a:pt x="4345298" y="-26854"/>
                  <a:pt x="4454076" y="963"/>
                  <a:pt x="4609099" y="0"/>
                </a:cubicBezTo>
                <a:cubicBezTo>
                  <a:pt x="4764122" y="-963"/>
                  <a:pt x="5116070" y="-30377"/>
                  <a:pt x="5267542" y="0"/>
                </a:cubicBezTo>
                <a:cubicBezTo>
                  <a:pt x="5254343" y="166121"/>
                  <a:pt x="5261233" y="257845"/>
                  <a:pt x="5267542" y="487518"/>
                </a:cubicBezTo>
                <a:cubicBezTo>
                  <a:pt x="5273851" y="717191"/>
                  <a:pt x="5260027" y="798185"/>
                  <a:pt x="5267542" y="1015663"/>
                </a:cubicBezTo>
                <a:cubicBezTo>
                  <a:pt x="4966238" y="1007891"/>
                  <a:pt x="4664163" y="1042024"/>
                  <a:pt x="4503748" y="1015663"/>
                </a:cubicBezTo>
                <a:cubicBezTo>
                  <a:pt x="4343333" y="989302"/>
                  <a:pt x="4048844" y="1042815"/>
                  <a:pt x="3845306" y="1015663"/>
                </a:cubicBezTo>
                <a:cubicBezTo>
                  <a:pt x="3641768" y="988511"/>
                  <a:pt x="3443246" y="1015454"/>
                  <a:pt x="3239538" y="1015663"/>
                </a:cubicBezTo>
                <a:cubicBezTo>
                  <a:pt x="3035830" y="1015872"/>
                  <a:pt x="2836375" y="1040792"/>
                  <a:pt x="2581096" y="1015663"/>
                </a:cubicBezTo>
                <a:cubicBezTo>
                  <a:pt x="2325817" y="990534"/>
                  <a:pt x="2162740" y="996010"/>
                  <a:pt x="2028004" y="1015663"/>
                </a:cubicBezTo>
                <a:cubicBezTo>
                  <a:pt x="1893268" y="1035316"/>
                  <a:pt x="1562401" y="988057"/>
                  <a:pt x="1422236" y="1015663"/>
                </a:cubicBezTo>
                <a:cubicBezTo>
                  <a:pt x="1282071" y="1043269"/>
                  <a:pt x="1071136" y="992808"/>
                  <a:pt x="816469" y="1015663"/>
                </a:cubicBezTo>
                <a:cubicBezTo>
                  <a:pt x="561802" y="1038518"/>
                  <a:pt x="324154" y="983647"/>
                  <a:pt x="0" y="1015663"/>
                </a:cubicBezTo>
                <a:cubicBezTo>
                  <a:pt x="-12544" y="870116"/>
                  <a:pt x="15666" y="751782"/>
                  <a:pt x="0" y="507832"/>
                </a:cubicBezTo>
                <a:cubicBezTo>
                  <a:pt x="-15666" y="263882"/>
                  <a:pt x="14857" y="206130"/>
                  <a:pt x="0" y="0"/>
                </a:cubicBezTo>
                <a:close/>
              </a:path>
            </a:pathLst>
          </a:custGeom>
          <a:noFill/>
          <a:ln w="1905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59026371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0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Working in groups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helps me stay motivated and when I get confused it is always nice to be able to ask one of my group members for help.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04766D-41E5-840D-180E-07D07936AF83}"/>
              </a:ext>
            </a:extLst>
          </p:cNvPr>
          <p:cNvSpPr txBox="1"/>
          <p:nvPr/>
        </p:nvSpPr>
        <p:spPr>
          <a:xfrm>
            <a:off x="6598876" y="2306133"/>
            <a:ext cx="5267541" cy="1938992"/>
          </a:xfrm>
          <a:custGeom>
            <a:avLst/>
            <a:gdLst>
              <a:gd name="connsiteX0" fmla="*/ 0 w 5267541"/>
              <a:gd name="connsiteY0" fmla="*/ 0 h 1938992"/>
              <a:gd name="connsiteX1" fmla="*/ 532607 w 5267541"/>
              <a:gd name="connsiteY1" fmla="*/ 0 h 1938992"/>
              <a:gd name="connsiteX2" fmla="*/ 1012538 w 5267541"/>
              <a:gd name="connsiteY2" fmla="*/ 0 h 1938992"/>
              <a:gd name="connsiteX3" fmla="*/ 1703172 w 5267541"/>
              <a:gd name="connsiteY3" fmla="*/ 0 h 1938992"/>
              <a:gd name="connsiteX4" fmla="*/ 2393805 w 5267541"/>
              <a:gd name="connsiteY4" fmla="*/ 0 h 1938992"/>
              <a:gd name="connsiteX5" fmla="*/ 2873736 w 5267541"/>
              <a:gd name="connsiteY5" fmla="*/ 0 h 1938992"/>
              <a:gd name="connsiteX6" fmla="*/ 3511694 w 5267541"/>
              <a:gd name="connsiteY6" fmla="*/ 0 h 1938992"/>
              <a:gd name="connsiteX7" fmla="*/ 3991626 w 5267541"/>
              <a:gd name="connsiteY7" fmla="*/ 0 h 1938992"/>
              <a:gd name="connsiteX8" fmla="*/ 4418882 w 5267541"/>
              <a:gd name="connsiteY8" fmla="*/ 0 h 1938992"/>
              <a:gd name="connsiteX9" fmla="*/ 5267541 w 5267541"/>
              <a:gd name="connsiteY9" fmla="*/ 0 h 1938992"/>
              <a:gd name="connsiteX10" fmla="*/ 5267541 w 5267541"/>
              <a:gd name="connsiteY10" fmla="*/ 465358 h 1938992"/>
              <a:gd name="connsiteX11" fmla="*/ 5267541 w 5267541"/>
              <a:gd name="connsiteY11" fmla="*/ 911326 h 1938992"/>
              <a:gd name="connsiteX12" fmla="*/ 5267541 w 5267541"/>
              <a:gd name="connsiteY12" fmla="*/ 1376684 h 1938992"/>
              <a:gd name="connsiteX13" fmla="*/ 5267541 w 5267541"/>
              <a:gd name="connsiteY13" fmla="*/ 1938992 h 1938992"/>
              <a:gd name="connsiteX14" fmla="*/ 4787609 w 5267541"/>
              <a:gd name="connsiteY14" fmla="*/ 1938992 h 1938992"/>
              <a:gd name="connsiteX15" fmla="*/ 4255003 w 5267541"/>
              <a:gd name="connsiteY15" fmla="*/ 1938992 h 1938992"/>
              <a:gd name="connsiteX16" fmla="*/ 3669720 w 5267541"/>
              <a:gd name="connsiteY16" fmla="*/ 1938992 h 1938992"/>
              <a:gd name="connsiteX17" fmla="*/ 3084438 w 5267541"/>
              <a:gd name="connsiteY17" fmla="*/ 1938992 h 1938992"/>
              <a:gd name="connsiteX18" fmla="*/ 2604506 w 5267541"/>
              <a:gd name="connsiteY18" fmla="*/ 1938992 h 1938992"/>
              <a:gd name="connsiteX19" fmla="*/ 2177250 w 5267541"/>
              <a:gd name="connsiteY19" fmla="*/ 1938992 h 1938992"/>
              <a:gd name="connsiteX20" fmla="*/ 1591968 w 5267541"/>
              <a:gd name="connsiteY20" fmla="*/ 1938992 h 1938992"/>
              <a:gd name="connsiteX21" fmla="*/ 1006686 w 5267541"/>
              <a:gd name="connsiteY21" fmla="*/ 1938992 h 1938992"/>
              <a:gd name="connsiteX22" fmla="*/ 0 w 5267541"/>
              <a:gd name="connsiteY22" fmla="*/ 1938992 h 1938992"/>
              <a:gd name="connsiteX23" fmla="*/ 0 w 5267541"/>
              <a:gd name="connsiteY23" fmla="*/ 1473634 h 1938992"/>
              <a:gd name="connsiteX24" fmla="*/ 0 w 5267541"/>
              <a:gd name="connsiteY24" fmla="*/ 1047056 h 1938992"/>
              <a:gd name="connsiteX25" fmla="*/ 0 w 5267541"/>
              <a:gd name="connsiteY25" fmla="*/ 601088 h 1938992"/>
              <a:gd name="connsiteX26" fmla="*/ 0 w 5267541"/>
              <a:gd name="connsiteY26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67541" h="1938992" extrusionOk="0">
                <a:moveTo>
                  <a:pt x="0" y="0"/>
                </a:moveTo>
                <a:cubicBezTo>
                  <a:pt x="203463" y="-62956"/>
                  <a:pt x="289425" y="61405"/>
                  <a:pt x="532607" y="0"/>
                </a:cubicBezTo>
                <a:cubicBezTo>
                  <a:pt x="775789" y="-61405"/>
                  <a:pt x="828651" y="49443"/>
                  <a:pt x="1012538" y="0"/>
                </a:cubicBezTo>
                <a:cubicBezTo>
                  <a:pt x="1196425" y="-49443"/>
                  <a:pt x="1420857" y="31396"/>
                  <a:pt x="1703172" y="0"/>
                </a:cubicBezTo>
                <a:cubicBezTo>
                  <a:pt x="1985487" y="-31396"/>
                  <a:pt x="2114648" y="62163"/>
                  <a:pt x="2393805" y="0"/>
                </a:cubicBezTo>
                <a:cubicBezTo>
                  <a:pt x="2672962" y="-62163"/>
                  <a:pt x="2725595" y="30770"/>
                  <a:pt x="2873736" y="0"/>
                </a:cubicBezTo>
                <a:cubicBezTo>
                  <a:pt x="3021877" y="-30770"/>
                  <a:pt x="3198214" y="73684"/>
                  <a:pt x="3511694" y="0"/>
                </a:cubicBezTo>
                <a:cubicBezTo>
                  <a:pt x="3825174" y="-73684"/>
                  <a:pt x="3783889" y="30186"/>
                  <a:pt x="3991626" y="0"/>
                </a:cubicBezTo>
                <a:cubicBezTo>
                  <a:pt x="4199363" y="-30186"/>
                  <a:pt x="4215100" y="11885"/>
                  <a:pt x="4418882" y="0"/>
                </a:cubicBezTo>
                <a:cubicBezTo>
                  <a:pt x="4622664" y="-11885"/>
                  <a:pt x="4969105" y="6992"/>
                  <a:pt x="5267541" y="0"/>
                </a:cubicBezTo>
                <a:cubicBezTo>
                  <a:pt x="5286167" y="232514"/>
                  <a:pt x="5237686" y="349482"/>
                  <a:pt x="5267541" y="465358"/>
                </a:cubicBezTo>
                <a:cubicBezTo>
                  <a:pt x="5297396" y="581234"/>
                  <a:pt x="5238589" y="775275"/>
                  <a:pt x="5267541" y="911326"/>
                </a:cubicBezTo>
                <a:cubicBezTo>
                  <a:pt x="5296493" y="1047377"/>
                  <a:pt x="5238252" y="1239607"/>
                  <a:pt x="5267541" y="1376684"/>
                </a:cubicBezTo>
                <a:cubicBezTo>
                  <a:pt x="5296830" y="1513761"/>
                  <a:pt x="5232255" y="1754591"/>
                  <a:pt x="5267541" y="1938992"/>
                </a:cubicBezTo>
                <a:cubicBezTo>
                  <a:pt x="5027920" y="1954606"/>
                  <a:pt x="4977698" y="1933807"/>
                  <a:pt x="4787609" y="1938992"/>
                </a:cubicBezTo>
                <a:cubicBezTo>
                  <a:pt x="4597520" y="1944177"/>
                  <a:pt x="4505556" y="1891603"/>
                  <a:pt x="4255003" y="1938992"/>
                </a:cubicBezTo>
                <a:cubicBezTo>
                  <a:pt x="4004450" y="1986381"/>
                  <a:pt x="3890764" y="1891814"/>
                  <a:pt x="3669720" y="1938992"/>
                </a:cubicBezTo>
                <a:cubicBezTo>
                  <a:pt x="3448676" y="1986170"/>
                  <a:pt x="3201838" y="1907713"/>
                  <a:pt x="3084438" y="1938992"/>
                </a:cubicBezTo>
                <a:cubicBezTo>
                  <a:pt x="2967038" y="1970271"/>
                  <a:pt x="2776107" y="1919672"/>
                  <a:pt x="2604506" y="1938992"/>
                </a:cubicBezTo>
                <a:cubicBezTo>
                  <a:pt x="2432905" y="1958312"/>
                  <a:pt x="2291864" y="1893296"/>
                  <a:pt x="2177250" y="1938992"/>
                </a:cubicBezTo>
                <a:cubicBezTo>
                  <a:pt x="2062636" y="1984688"/>
                  <a:pt x="1716071" y="1895237"/>
                  <a:pt x="1591968" y="1938992"/>
                </a:cubicBezTo>
                <a:cubicBezTo>
                  <a:pt x="1467865" y="1982747"/>
                  <a:pt x="1198179" y="1883329"/>
                  <a:pt x="1006686" y="1938992"/>
                </a:cubicBezTo>
                <a:cubicBezTo>
                  <a:pt x="815193" y="1994655"/>
                  <a:pt x="442009" y="1850387"/>
                  <a:pt x="0" y="1938992"/>
                </a:cubicBezTo>
                <a:cubicBezTo>
                  <a:pt x="-29051" y="1784474"/>
                  <a:pt x="33863" y="1701799"/>
                  <a:pt x="0" y="1473634"/>
                </a:cubicBezTo>
                <a:cubicBezTo>
                  <a:pt x="-33863" y="1245469"/>
                  <a:pt x="46448" y="1171662"/>
                  <a:pt x="0" y="1047056"/>
                </a:cubicBezTo>
                <a:cubicBezTo>
                  <a:pt x="-46448" y="922450"/>
                  <a:pt x="22193" y="731530"/>
                  <a:pt x="0" y="601088"/>
                </a:cubicBezTo>
                <a:cubicBezTo>
                  <a:pt x="-22193" y="470646"/>
                  <a:pt x="3047" y="211557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261170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While the workload is a lot, it definitely is helpful to spend some part of </a:t>
            </a:r>
            <a:r>
              <a:rPr lang="en-US" sz="20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every day working on physics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because when it is time to take the exam I have consistently worked with the material which makes me feel more motivated and confident.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2C2A04-DFD4-B2FC-8576-BE652FB72870}"/>
              </a:ext>
            </a:extLst>
          </p:cNvPr>
          <p:cNvSpPr txBox="1"/>
          <p:nvPr/>
        </p:nvSpPr>
        <p:spPr>
          <a:xfrm>
            <a:off x="6598875" y="4421875"/>
            <a:ext cx="5267542" cy="1015663"/>
          </a:xfrm>
          <a:custGeom>
            <a:avLst/>
            <a:gdLst>
              <a:gd name="connsiteX0" fmla="*/ 0 w 5267542"/>
              <a:gd name="connsiteY0" fmla="*/ 0 h 1015663"/>
              <a:gd name="connsiteX1" fmla="*/ 5267542 w 5267542"/>
              <a:gd name="connsiteY1" fmla="*/ 0 h 1015663"/>
              <a:gd name="connsiteX2" fmla="*/ 5267542 w 5267542"/>
              <a:gd name="connsiteY2" fmla="*/ 1015663 h 1015663"/>
              <a:gd name="connsiteX3" fmla="*/ 0 w 5267542"/>
              <a:gd name="connsiteY3" fmla="*/ 1015663 h 1015663"/>
              <a:gd name="connsiteX4" fmla="*/ 0 w 5267542"/>
              <a:gd name="connsiteY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542" h="1015663" extrusionOk="0">
                <a:moveTo>
                  <a:pt x="0" y="0"/>
                </a:moveTo>
                <a:cubicBezTo>
                  <a:pt x="752677" y="-144386"/>
                  <a:pt x="2844151" y="-101755"/>
                  <a:pt x="5267542" y="0"/>
                </a:cubicBezTo>
                <a:cubicBezTo>
                  <a:pt x="5261203" y="496526"/>
                  <a:pt x="5300088" y="907828"/>
                  <a:pt x="5267542" y="1015663"/>
                </a:cubicBezTo>
                <a:cubicBezTo>
                  <a:pt x="4269143" y="1133436"/>
                  <a:pt x="841255" y="1088422"/>
                  <a:pt x="0" y="1015663"/>
                </a:cubicBezTo>
                <a:cubicBezTo>
                  <a:pt x="32583" y="834211"/>
                  <a:pt x="-73782" y="433930"/>
                  <a:pt x="0" y="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9491931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0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My group, actually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! We all really want to do well in this class and it gives me the encouragement to also work just as hard.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F0E446-0198-B30B-FD8A-3E041C467DE8}"/>
              </a:ext>
            </a:extLst>
          </p:cNvPr>
          <p:cNvSpPr txBox="1"/>
          <p:nvPr/>
        </p:nvSpPr>
        <p:spPr>
          <a:xfrm>
            <a:off x="221453" y="5162946"/>
            <a:ext cx="6288447" cy="400110"/>
          </a:xfrm>
          <a:custGeom>
            <a:avLst/>
            <a:gdLst>
              <a:gd name="connsiteX0" fmla="*/ 0 w 6288447"/>
              <a:gd name="connsiteY0" fmla="*/ 0 h 400110"/>
              <a:gd name="connsiteX1" fmla="*/ 6288447 w 6288447"/>
              <a:gd name="connsiteY1" fmla="*/ 0 h 400110"/>
              <a:gd name="connsiteX2" fmla="*/ 6288447 w 6288447"/>
              <a:gd name="connsiteY2" fmla="*/ 400110 h 400110"/>
              <a:gd name="connsiteX3" fmla="*/ 0 w 6288447"/>
              <a:gd name="connsiteY3" fmla="*/ 400110 h 400110"/>
              <a:gd name="connsiteX4" fmla="*/ 0 w 628844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8447" h="400110" extrusionOk="0">
                <a:moveTo>
                  <a:pt x="0" y="0"/>
                </a:moveTo>
                <a:cubicBezTo>
                  <a:pt x="2575133" y="-122281"/>
                  <a:pt x="4750400" y="56017"/>
                  <a:pt x="6288447" y="0"/>
                </a:cubicBezTo>
                <a:cubicBezTo>
                  <a:pt x="6265167" y="154793"/>
                  <a:pt x="6279655" y="327749"/>
                  <a:pt x="6288447" y="400110"/>
                </a:cubicBezTo>
                <a:cubicBezTo>
                  <a:pt x="3220943" y="516226"/>
                  <a:pt x="1630766" y="468245"/>
                  <a:pt x="0" y="400110"/>
                </a:cubicBezTo>
                <a:cubicBezTo>
                  <a:pt x="27603" y="275106"/>
                  <a:pt x="-3053" y="97776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6200178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0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Enthusiasm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of the professor and </a:t>
            </a:r>
            <a:r>
              <a:rPr lang="en-US" sz="20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help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from TAs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BA4584-1B23-F4A0-E257-05B4CBA1E029}"/>
              </a:ext>
            </a:extLst>
          </p:cNvPr>
          <p:cNvSpPr txBox="1"/>
          <p:nvPr/>
        </p:nvSpPr>
        <p:spPr>
          <a:xfrm>
            <a:off x="221454" y="5690992"/>
            <a:ext cx="11644963" cy="707886"/>
          </a:xfrm>
          <a:custGeom>
            <a:avLst/>
            <a:gdLst>
              <a:gd name="connsiteX0" fmla="*/ 0 w 11644963"/>
              <a:gd name="connsiteY0" fmla="*/ 0 h 707886"/>
              <a:gd name="connsiteX1" fmla="*/ 698698 w 11644963"/>
              <a:gd name="connsiteY1" fmla="*/ 0 h 707886"/>
              <a:gd name="connsiteX2" fmla="*/ 1280946 w 11644963"/>
              <a:gd name="connsiteY2" fmla="*/ 0 h 707886"/>
              <a:gd name="connsiteX3" fmla="*/ 1630295 w 11644963"/>
              <a:gd name="connsiteY3" fmla="*/ 0 h 707886"/>
              <a:gd name="connsiteX4" fmla="*/ 2445442 w 11644963"/>
              <a:gd name="connsiteY4" fmla="*/ 0 h 707886"/>
              <a:gd name="connsiteX5" fmla="*/ 2678341 w 11644963"/>
              <a:gd name="connsiteY5" fmla="*/ 0 h 707886"/>
              <a:gd name="connsiteX6" fmla="*/ 2911241 w 11644963"/>
              <a:gd name="connsiteY6" fmla="*/ 0 h 707886"/>
              <a:gd name="connsiteX7" fmla="*/ 3726388 w 11644963"/>
              <a:gd name="connsiteY7" fmla="*/ 0 h 707886"/>
              <a:gd name="connsiteX8" fmla="*/ 3959287 w 11644963"/>
              <a:gd name="connsiteY8" fmla="*/ 0 h 707886"/>
              <a:gd name="connsiteX9" fmla="*/ 4541536 w 11644963"/>
              <a:gd name="connsiteY9" fmla="*/ 0 h 707886"/>
              <a:gd name="connsiteX10" fmla="*/ 5240233 w 11644963"/>
              <a:gd name="connsiteY10" fmla="*/ 0 h 707886"/>
              <a:gd name="connsiteX11" fmla="*/ 5822482 w 11644963"/>
              <a:gd name="connsiteY11" fmla="*/ 0 h 707886"/>
              <a:gd name="connsiteX12" fmla="*/ 6521179 w 11644963"/>
              <a:gd name="connsiteY12" fmla="*/ 0 h 707886"/>
              <a:gd name="connsiteX13" fmla="*/ 7103427 w 11644963"/>
              <a:gd name="connsiteY13" fmla="*/ 0 h 707886"/>
              <a:gd name="connsiteX14" fmla="*/ 7685676 w 11644963"/>
              <a:gd name="connsiteY14" fmla="*/ 0 h 707886"/>
              <a:gd name="connsiteX15" fmla="*/ 7918575 w 11644963"/>
              <a:gd name="connsiteY15" fmla="*/ 0 h 707886"/>
              <a:gd name="connsiteX16" fmla="*/ 8151474 w 11644963"/>
              <a:gd name="connsiteY16" fmla="*/ 0 h 707886"/>
              <a:gd name="connsiteX17" fmla="*/ 8966622 w 11644963"/>
              <a:gd name="connsiteY17" fmla="*/ 0 h 707886"/>
              <a:gd name="connsiteX18" fmla="*/ 9781769 w 11644963"/>
              <a:gd name="connsiteY18" fmla="*/ 0 h 707886"/>
              <a:gd name="connsiteX19" fmla="*/ 10480467 w 11644963"/>
              <a:gd name="connsiteY19" fmla="*/ 0 h 707886"/>
              <a:gd name="connsiteX20" fmla="*/ 10713366 w 11644963"/>
              <a:gd name="connsiteY20" fmla="*/ 0 h 707886"/>
              <a:gd name="connsiteX21" fmla="*/ 11062715 w 11644963"/>
              <a:gd name="connsiteY21" fmla="*/ 0 h 707886"/>
              <a:gd name="connsiteX22" fmla="*/ 11644963 w 11644963"/>
              <a:gd name="connsiteY22" fmla="*/ 0 h 707886"/>
              <a:gd name="connsiteX23" fmla="*/ 11644963 w 11644963"/>
              <a:gd name="connsiteY23" fmla="*/ 353943 h 707886"/>
              <a:gd name="connsiteX24" fmla="*/ 11644963 w 11644963"/>
              <a:gd name="connsiteY24" fmla="*/ 707886 h 707886"/>
              <a:gd name="connsiteX25" fmla="*/ 11062715 w 11644963"/>
              <a:gd name="connsiteY25" fmla="*/ 707886 h 707886"/>
              <a:gd name="connsiteX26" fmla="*/ 10364017 w 11644963"/>
              <a:gd name="connsiteY26" fmla="*/ 707886 h 707886"/>
              <a:gd name="connsiteX27" fmla="*/ 9548870 w 11644963"/>
              <a:gd name="connsiteY27" fmla="*/ 707886 h 707886"/>
              <a:gd name="connsiteX28" fmla="*/ 8966622 w 11644963"/>
              <a:gd name="connsiteY28" fmla="*/ 707886 h 707886"/>
              <a:gd name="connsiteX29" fmla="*/ 8384373 w 11644963"/>
              <a:gd name="connsiteY29" fmla="*/ 707886 h 707886"/>
              <a:gd name="connsiteX30" fmla="*/ 7802125 w 11644963"/>
              <a:gd name="connsiteY30" fmla="*/ 707886 h 707886"/>
              <a:gd name="connsiteX31" fmla="*/ 7103427 w 11644963"/>
              <a:gd name="connsiteY31" fmla="*/ 707886 h 707886"/>
              <a:gd name="connsiteX32" fmla="*/ 6521179 w 11644963"/>
              <a:gd name="connsiteY32" fmla="*/ 707886 h 707886"/>
              <a:gd name="connsiteX33" fmla="*/ 6055381 w 11644963"/>
              <a:gd name="connsiteY33" fmla="*/ 707886 h 707886"/>
              <a:gd name="connsiteX34" fmla="*/ 5356683 w 11644963"/>
              <a:gd name="connsiteY34" fmla="*/ 707886 h 707886"/>
              <a:gd name="connsiteX35" fmla="*/ 4657985 w 11644963"/>
              <a:gd name="connsiteY35" fmla="*/ 707886 h 707886"/>
              <a:gd name="connsiteX36" fmla="*/ 4075737 w 11644963"/>
              <a:gd name="connsiteY36" fmla="*/ 707886 h 707886"/>
              <a:gd name="connsiteX37" fmla="*/ 3377039 w 11644963"/>
              <a:gd name="connsiteY37" fmla="*/ 707886 h 707886"/>
              <a:gd name="connsiteX38" fmla="*/ 2794791 w 11644963"/>
              <a:gd name="connsiteY38" fmla="*/ 707886 h 707886"/>
              <a:gd name="connsiteX39" fmla="*/ 2445442 w 11644963"/>
              <a:gd name="connsiteY39" fmla="*/ 707886 h 707886"/>
              <a:gd name="connsiteX40" fmla="*/ 1630295 w 11644963"/>
              <a:gd name="connsiteY40" fmla="*/ 707886 h 707886"/>
              <a:gd name="connsiteX41" fmla="*/ 1397396 w 11644963"/>
              <a:gd name="connsiteY41" fmla="*/ 707886 h 707886"/>
              <a:gd name="connsiteX42" fmla="*/ 815147 w 11644963"/>
              <a:gd name="connsiteY42" fmla="*/ 707886 h 707886"/>
              <a:gd name="connsiteX43" fmla="*/ 0 w 11644963"/>
              <a:gd name="connsiteY43" fmla="*/ 707886 h 707886"/>
              <a:gd name="connsiteX44" fmla="*/ 0 w 11644963"/>
              <a:gd name="connsiteY44" fmla="*/ 353943 h 707886"/>
              <a:gd name="connsiteX45" fmla="*/ 0 w 11644963"/>
              <a:gd name="connsiteY4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644963" h="707886" extrusionOk="0">
                <a:moveTo>
                  <a:pt x="0" y="0"/>
                </a:moveTo>
                <a:cubicBezTo>
                  <a:pt x="326655" y="-30422"/>
                  <a:pt x="393017" y="28901"/>
                  <a:pt x="698698" y="0"/>
                </a:cubicBezTo>
                <a:cubicBezTo>
                  <a:pt x="1004379" y="-28901"/>
                  <a:pt x="1130923" y="11314"/>
                  <a:pt x="1280946" y="0"/>
                </a:cubicBezTo>
                <a:cubicBezTo>
                  <a:pt x="1430969" y="-11314"/>
                  <a:pt x="1489698" y="24680"/>
                  <a:pt x="1630295" y="0"/>
                </a:cubicBezTo>
                <a:cubicBezTo>
                  <a:pt x="1770892" y="-24680"/>
                  <a:pt x="2150251" y="13507"/>
                  <a:pt x="2445442" y="0"/>
                </a:cubicBezTo>
                <a:cubicBezTo>
                  <a:pt x="2740633" y="-13507"/>
                  <a:pt x="2577813" y="25659"/>
                  <a:pt x="2678341" y="0"/>
                </a:cubicBezTo>
                <a:cubicBezTo>
                  <a:pt x="2778869" y="-25659"/>
                  <a:pt x="2817467" y="7911"/>
                  <a:pt x="2911241" y="0"/>
                </a:cubicBezTo>
                <a:cubicBezTo>
                  <a:pt x="3005015" y="-7911"/>
                  <a:pt x="3353478" y="34704"/>
                  <a:pt x="3726388" y="0"/>
                </a:cubicBezTo>
                <a:cubicBezTo>
                  <a:pt x="4099298" y="-34704"/>
                  <a:pt x="3907934" y="5832"/>
                  <a:pt x="3959287" y="0"/>
                </a:cubicBezTo>
                <a:cubicBezTo>
                  <a:pt x="4010640" y="-5832"/>
                  <a:pt x="4412885" y="27497"/>
                  <a:pt x="4541536" y="0"/>
                </a:cubicBezTo>
                <a:cubicBezTo>
                  <a:pt x="4670187" y="-27497"/>
                  <a:pt x="5003895" y="72108"/>
                  <a:pt x="5240233" y="0"/>
                </a:cubicBezTo>
                <a:cubicBezTo>
                  <a:pt x="5476571" y="-72108"/>
                  <a:pt x="5635949" y="31954"/>
                  <a:pt x="5822482" y="0"/>
                </a:cubicBezTo>
                <a:cubicBezTo>
                  <a:pt x="6009015" y="-31954"/>
                  <a:pt x="6204757" y="77831"/>
                  <a:pt x="6521179" y="0"/>
                </a:cubicBezTo>
                <a:cubicBezTo>
                  <a:pt x="6837601" y="-77831"/>
                  <a:pt x="6861719" y="36109"/>
                  <a:pt x="7103427" y="0"/>
                </a:cubicBezTo>
                <a:cubicBezTo>
                  <a:pt x="7345135" y="-36109"/>
                  <a:pt x="7442467" y="36740"/>
                  <a:pt x="7685676" y="0"/>
                </a:cubicBezTo>
                <a:cubicBezTo>
                  <a:pt x="7928885" y="-36740"/>
                  <a:pt x="7808267" y="12216"/>
                  <a:pt x="7918575" y="0"/>
                </a:cubicBezTo>
                <a:cubicBezTo>
                  <a:pt x="8028883" y="-12216"/>
                  <a:pt x="8051986" y="21099"/>
                  <a:pt x="8151474" y="0"/>
                </a:cubicBezTo>
                <a:cubicBezTo>
                  <a:pt x="8250962" y="-21099"/>
                  <a:pt x="8767118" y="25259"/>
                  <a:pt x="8966622" y="0"/>
                </a:cubicBezTo>
                <a:cubicBezTo>
                  <a:pt x="9166126" y="-25259"/>
                  <a:pt x="9397252" y="56741"/>
                  <a:pt x="9781769" y="0"/>
                </a:cubicBezTo>
                <a:cubicBezTo>
                  <a:pt x="10166286" y="-56741"/>
                  <a:pt x="10186766" y="4640"/>
                  <a:pt x="10480467" y="0"/>
                </a:cubicBezTo>
                <a:cubicBezTo>
                  <a:pt x="10774168" y="-4640"/>
                  <a:pt x="10631712" y="1998"/>
                  <a:pt x="10713366" y="0"/>
                </a:cubicBezTo>
                <a:cubicBezTo>
                  <a:pt x="10795020" y="-1998"/>
                  <a:pt x="10987214" y="38010"/>
                  <a:pt x="11062715" y="0"/>
                </a:cubicBezTo>
                <a:cubicBezTo>
                  <a:pt x="11138216" y="-38010"/>
                  <a:pt x="11464827" y="4379"/>
                  <a:pt x="11644963" y="0"/>
                </a:cubicBezTo>
                <a:cubicBezTo>
                  <a:pt x="11666397" y="119125"/>
                  <a:pt x="11639045" y="193875"/>
                  <a:pt x="11644963" y="353943"/>
                </a:cubicBezTo>
                <a:cubicBezTo>
                  <a:pt x="11650881" y="514011"/>
                  <a:pt x="11619524" y="630919"/>
                  <a:pt x="11644963" y="707886"/>
                </a:cubicBezTo>
                <a:cubicBezTo>
                  <a:pt x="11404981" y="728486"/>
                  <a:pt x="11203084" y="681989"/>
                  <a:pt x="11062715" y="707886"/>
                </a:cubicBezTo>
                <a:cubicBezTo>
                  <a:pt x="10922346" y="733783"/>
                  <a:pt x="10593479" y="668225"/>
                  <a:pt x="10364017" y="707886"/>
                </a:cubicBezTo>
                <a:cubicBezTo>
                  <a:pt x="10134555" y="747547"/>
                  <a:pt x="9928176" y="644304"/>
                  <a:pt x="9548870" y="707886"/>
                </a:cubicBezTo>
                <a:cubicBezTo>
                  <a:pt x="9169564" y="771468"/>
                  <a:pt x="9088438" y="661513"/>
                  <a:pt x="8966622" y="707886"/>
                </a:cubicBezTo>
                <a:cubicBezTo>
                  <a:pt x="8844806" y="754259"/>
                  <a:pt x="8515624" y="640757"/>
                  <a:pt x="8384373" y="707886"/>
                </a:cubicBezTo>
                <a:cubicBezTo>
                  <a:pt x="8253122" y="775015"/>
                  <a:pt x="7948254" y="705744"/>
                  <a:pt x="7802125" y="707886"/>
                </a:cubicBezTo>
                <a:cubicBezTo>
                  <a:pt x="7655996" y="710028"/>
                  <a:pt x="7374177" y="677715"/>
                  <a:pt x="7103427" y="707886"/>
                </a:cubicBezTo>
                <a:cubicBezTo>
                  <a:pt x="6832677" y="738057"/>
                  <a:pt x="6782061" y="664465"/>
                  <a:pt x="6521179" y="707886"/>
                </a:cubicBezTo>
                <a:cubicBezTo>
                  <a:pt x="6260297" y="751307"/>
                  <a:pt x="6189053" y="692649"/>
                  <a:pt x="6055381" y="707886"/>
                </a:cubicBezTo>
                <a:cubicBezTo>
                  <a:pt x="5921709" y="723123"/>
                  <a:pt x="5561588" y="673930"/>
                  <a:pt x="5356683" y="707886"/>
                </a:cubicBezTo>
                <a:cubicBezTo>
                  <a:pt x="5151778" y="741842"/>
                  <a:pt x="4817583" y="680472"/>
                  <a:pt x="4657985" y="707886"/>
                </a:cubicBezTo>
                <a:cubicBezTo>
                  <a:pt x="4498387" y="735300"/>
                  <a:pt x="4304740" y="650272"/>
                  <a:pt x="4075737" y="707886"/>
                </a:cubicBezTo>
                <a:cubicBezTo>
                  <a:pt x="3846734" y="765500"/>
                  <a:pt x="3588973" y="633010"/>
                  <a:pt x="3377039" y="707886"/>
                </a:cubicBezTo>
                <a:cubicBezTo>
                  <a:pt x="3165105" y="782762"/>
                  <a:pt x="2975010" y="680156"/>
                  <a:pt x="2794791" y="707886"/>
                </a:cubicBezTo>
                <a:cubicBezTo>
                  <a:pt x="2614572" y="735616"/>
                  <a:pt x="2550554" y="678523"/>
                  <a:pt x="2445442" y="707886"/>
                </a:cubicBezTo>
                <a:cubicBezTo>
                  <a:pt x="2340330" y="737249"/>
                  <a:pt x="1884573" y="650842"/>
                  <a:pt x="1630295" y="707886"/>
                </a:cubicBezTo>
                <a:cubicBezTo>
                  <a:pt x="1376017" y="764930"/>
                  <a:pt x="1507859" y="706880"/>
                  <a:pt x="1397396" y="707886"/>
                </a:cubicBezTo>
                <a:cubicBezTo>
                  <a:pt x="1286933" y="708892"/>
                  <a:pt x="938847" y="705729"/>
                  <a:pt x="815147" y="707886"/>
                </a:cubicBezTo>
                <a:cubicBezTo>
                  <a:pt x="691447" y="710043"/>
                  <a:pt x="395750" y="660442"/>
                  <a:pt x="0" y="707886"/>
                </a:cubicBezTo>
                <a:cubicBezTo>
                  <a:pt x="-33510" y="584929"/>
                  <a:pt x="33011" y="441942"/>
                  <a:pt x="0" y="353943"/>
                </a:cubicBezTo>
                <a:cubicBezTo>
                  <a:pt x="-33011" y="265944"/>
                  <a:pt x="7430" y="170509"/>
                  <a:pt x="0" y="0"/>
                </a:cubicBezTo>
                <a:close/>
              </a:path>
            </a:pathLst>
          </a:custGeom>
          <a:noFill/>
          <a:ln w="190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28306308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en-US" sz="20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love the worksheets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structure of the course. It helps me </a:t>
            </a:r>
            <a:r>
              <a:rPr lang="en-US" sz="20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structure my learning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 a way that allows me to easily review concepts and put them into practice.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F07201-35BC-DB9E-5CCF-EE298788BFC7}"/>
              </a:ext>
            </a:extLst>
          </p:cNvPr>
          <p:cNvSpPr txBox="1"/>
          <p:nvPr/>
        </p:nvSpPr>
        <p:spPr>
          <a:xfrm>
            <a:off x="221450" y="4346846"/>
            <a:ext cx="6288449" cy="707886"/>
          </a:xfrm>
          <a:custGeom>
            <a:avLst/>
            <a:gdLst>
              <a:gd name="connsiteX0" fmla="*/ 0 w 6288449"/>
              <a:gd name="connsiteY0" fmla="*/ 0 h 707886"/>
              <a:gd name="connsiteX1" fmla="*/ 824486 w 6288449"/>
              <a:gd name="connsiteY1" fmla="*/ 0 h 707886"/>
              <a:gd name="connsiteX2" fmla="*/ 1586087 w 6288449"/>
              <a:gd name="connsiteY2" fmla="*/ 0 h 707886"/>
              <a:gd name="connsiteX3" fmla="*/ 2096150 w 6288449"/>
              <a:gd name="connsiteY3" fmla="*/ 0 h 707886"/>
              <a:gd name="connsiteX4" fmla="*/ 2920635 w 6288449"/>
              <a:gd name="connsiteY4" fmla="*/ 0 h 707886"/>
              <a:gd name="connsiteX5" fmla="*/ 3682236 w 6288449"/>
              <a:gd name="connsiteY5" fmla="*/ 0 h 707886"/>
              <a:gd name="connsiteX6" fmla="*/ 4255184 w 6288449"/>
              <a:gd name="connsiteY6" fmla="*/ 0 h 707886"/>
              <a:gd name="connsiteX7" fmla="*/ 4828131 w 6288449"/>
              <a:gd name="connsiteY7" fmla="*/ 0 h 707886"/>
              <a:gd name="connsiteX8" fmla="*/ 5526848 w 6288449"/>
              <a:gd name="connsiteY8" fmla="*/ 0 h 707886"/>
              <a:gd name="connsiteX9" fmla="*/ 6288449 w 6288449"/>
              <a:gd name="connsiteY9" fmla="*/ 0 h 707886"/>
              <a:gd name="connsiteX10" fmla="*/ 6288449 w 6288449"/>
              <a:gd name="connsiteY10" fmla="*/ 353943 h 707886"/>
              <a:gd name="connsiteX11" fmla="*/ 6288449 w 6288449"/>
              <a:gd name="connsiteY11" fmla="*/ 707886 h 707886"/>
              <a:gd name="connsiteX12" fmla="*/ 5589732 w 6288449"/>
              <a:gd name="connsiteY12" fmla="*/ 707886 h 707886"/>
              <a:gd name="connsiteX13" fmla="*/ 4953900 w 6288449"/>
              <a:gd name="connsiteY13" fmla="*/ 707886 h 707886"/>
              <a:gd name="connsiteX14" fmla="*/ 4129415 w 6288449"/>
              <a:gd name="connsiteY14" fmla="*/ 707886 h 707886"/>
              <a:gd name="connsiteX15" fmla="*/ 3367814 w 6288449"/>
              <a:gd name="connsiteY15" fmla="*/ 707886 h 707886"/>
              <a:gd name="connsiteX16" fmla="*/ 2669097 w 6288449"/>
              <a:gd name="connsiteY16" fmla="*/ 707886 h 707886"/>
              <a:gd name="connsiteX17" fmla="*/ 2159034 w 6288449"/>
              <a:gd name="connsiteY17" fmla="*/ 707886 h 707886"/>
              <a:gd name="connsiteX18" fmla="*/ 1523202 w 6288449"/>
              <a:gd name="connsiteY18" fmla="*/ 707886 h 707886"/>
              <a:gd name="connsiteX19" fmla="*/ 761601 w 6288449"/>
              <a:gd name="connsiteY19" fmla="*/ 707886 h 707886"/>
              <a:gd name="connsiteX20" fmla="*/ 0 w 6288449"/>
              <a:gd name="connsiteY20" fmla="*/ 707886 h 707886"/>
              <a:gd name="connsiteX21" fmla="*/ 0 w 6288449"/>
              <a:gd name="connsiteY21" fmla="*/ 368101 h 707886"/>
              <a:gd name="connsiteX22" fmla="*/ 0 w 6288449"/>
              <a:gd name="connsiteY22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288449" h="707886" extrusionOk="0">
                <a:moveTo>
                  <a:pt x="0" y="0"/>
                </a:moveTo>
                <a:cubicBezTo>
                  <a:pt x="221302" y="29451"/>
                  <a:pt x="498682" y="-21938"/>
                  <a:pt x="824486" y="0"/>
                </a:cubicBezTo>
                <a:cubicBezTo>
                  <a:pt x="1150290" y="21938"/>
                  <a:pt x="1296570" y="20768"/>
                  <a:pt x="1586087" y="0"/>
                </a:cubicBezTo>
                <a:cubicBezTo>
                  <a:pt x="1875604" y="-20768"/>
                  <a:pt x="1846983" y="-17196"/>
                  <a:pt x="2096150" y="0"/>
                </a:cubicBezTo>
                <a:cubicBezTo>
                  <a:pt x="2345317" y="17196"/>
                  <a:pt x="2731829" y="17422"/>
                  <a:pt x="2920635" y="0"/>
                </a:cubicBezTo>
                <a:cubicBezTo>
                  <a:pt x="3109442" y="-17422"/>
                  <a:pt x="3366503" y="7125"/>
                  <a:pt x="3682236" y="0"/>
                </a:cubicBezTo>
                <a:cubicBezTo>
                  <a:pt x="3997969" y="-7125"/>
                  <a:pt x="4105342" y="-1692"/>
                  <a:pt x="4255184" y="0"/>
                </a:cubicBezTo>
                <a:cubicBezTo>
                  <a:pt x="4405026" y="1692"/>
                  <a:pt x="4542477" y="8210"/>
                  <a:pt x="4828131" y="0"/>
                </a:cubicBezTo>
                <a:cubicBezTo>
                  <a:pt x="5113785" y="-8210"/>
                  <a:pt x="5288262" y="-29886"/>
                  <a:pt x="5526848" y="0"/>
                </a:cubicBezTo>
                <a:cubicBezTo>
                  <a:pt x="5765434" y="29886"/>
                  <a:pt x="5909660" y="7888"/>
                  <a:pt x="6288449" y="0"/>
                </a:cubicBezTo>
                <a:cubicBezTo>
                  <a:pt x="6299408" y="81648"/>
                  <a:pt x="6276966" y="281525"/>
                  <a:pt x="6288449" y="353943"/>
                </a:cubicBezTo>
                <a:cubicBezTo>
                  <a:pt x="6299932" y="426361"/>
                  <a:pt x="6292386" y="624818"/>
                  <a:pt x="6288449" y="707886"/>
                </a:cubicBezTo>
                <a:cubicBezTo>
                  <a:pt x="6066913" y="679708"/>
                  <a:pt x="5747767" y="732877"/>
                  <a:pt x="5589732" y="707886"/>
                </a:cubicBezTo>
                <a:cubicBezTo>
                  <a:pt x="5431697" y="682895"/>
                  <a:pt x="5140126" y="680049"/>
                  <a:pt x="4953900" y="707886"/>
                </a:cubicBezTo>
                <a:cubicBezTo>
                  <a:pt x="4767674" y="735723"/>
                  <a:pt x="4302934" y="722039"/>
                  <a:pt x="4129415" y="707886"/>
                </a:cubicBezTo>
                <a:cubicBezTo>
                  <a:pt x="3955897" y="693733"/>
                  <a:pt x="3712250" y="709356"/>
                  <a:pt x="3367814" y="707886"/>
                </a:cubicBezTo>
                <a:cubicBezTo>
                  <a:pt x="3023378" y="706416"/>
                  <a:pt x="2845385" y="687695"/>
                  <a:pt x="2669097" y="707886"/>
                </a:cubicBezTo>
                <a:cubicBezTo>
                  <a:pt x="2492809" y="728077"/>
                  <a:pt x="2309547" y="713042"/>
                  <a:pt x="2159034" y="707886"/>
                </a:cubicBezTo>
                <a:cubicBezTo>
                  <a:pt x="2008521" y="702730"/>
                  <a:pt x="1764491" y="703696"/>
                  <a:pt x="1523202" y="707886"/>
                </a:cubicBezTo>
                <a:cubicBezTo>
                  <a:pt x="1281913" y="712076"/>
                  <a:pt x="1106860" y="698419"/>
                  <a:pt x="761601" y="707886"/>
                </a:cubicBezTo>
                <a:cubicBezTo>
                  <a:pt x="416342" y="717353"/>
                  <a:pt x="184207" y="680675"/>
                  <a:pt x="0" y="707886"/>
                </a:cubicBezTo>
                <a:cubicBezTo>
                  <a:pt x="1891" y="548794"/>
                  <a:pt x="5852" y="458793"/>
                  <a:pt x="0" y="368101"/>
                </a:cubicBezTo>
                <a:cubicBezTo>
                  <a:pt x="-5852" y="277409"/>
                  <a:pt x="10156" y="167737"/>
                  <a:pt x="0" y="0"/>
                </a:cubicBezTo>
                <a:close/>
              </a:path>
            </a:pathLst>
          </a:custGeom>
          <a:noFill/>
          <a:ln w="19050">
            <a:solidFill>
              <a:srgbClr val="CC0099"/>
            </a:solidFill>
            <a:extLst>
              <a:ext uri="{C807C97D-BFC1-408E-A445-0C87EB9F89A2}">
                <ask:lineSketchStyleProps xmlns:ask="http://schemas.microsoft.com/office/drawing/2018/sketchyshapes" sd="23566947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0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Structured learning objectives 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and material that is due routinely through week </a:t>
            </a:r>
          </a:p>
        </p:txBody>
      </p:sp>
    </p:spTree>
    <p:extLst>
      <p:ext uri="{BB962C8B-B14F-4D97-AF65-F5344CB8AC3E}">
        <p14:creationId xmlns:p14="http://schemas.microsoft.com/office/powerpoint/2010/main" val="322319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073A-BFC9-248F-0708-2572EDD04C8C}"/>
              </a:ext>
            </a:extLst>
          </p:cNvPr>
          <p:cNvSpPr txBox="1">
            <a:spLocks/>
          </p:cNvSpPr>
          <p:nvPr/>
        </p:nvSpPr>
        <p:spPr>
          <a:xfrm>
            <a:off x="486776" y="123353"/>
            <a:ext cx="11144870" cy="81454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Summary – Fostering student motivation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B89CA6-95C0-DCDE-57FC-59C9BAEAFC94}"/>
              </a:ext>
            </a:extLst>
          </p:cNvPr>
          <p:cNvCxnSpPr>
            <a:cxnSpLocks/>
          </p:cNvCxnSpPr>
          <p:nvPr/>
        </p:nvCxnSpPr>
        <p:spPr>
          <a:xfrm>
            <a:off x="563731" y="992621"/>
            <a:ext cx="104442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AE80D6E-EA95-D7AD-218B-6CFA3BF692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939" t="2587"/>
          <a:stretch/>
        </p:blipFill>
        <p:spPr>
          <a:xfrm>
            <a:off x="8131964" y="4240936"/>
            <a:ext cx="3947469" cy="221817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9A4685-DDC0-F57A-FB97-737765908B87}"/>
              </a:ext>
            </a:extLst>
          </p:cNvPr>
          <p:cNvSpPr txBox="1"/>
          <p:nvPr/>
        </p:nvSpPr>
        <p:spPr>
          <a:xfrm>
            <a:off x="476250" y="1004022"/>
            <a:ext cx="113624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Creating a </a:t>
            </a:r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classroom environment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a safe space for the students to participate without hesitation and judgement, as they share knowledge in a democratic setting where each one of them senses a responsibility to contribute to learning.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E7E0B-3F7D-B969-B37D-F6790DB3EF85}"/>
              </a:ext>
            </a:extLst>
          </p:cNvPr>
          <p:cNvSpPr txBox="1"/>
          <p:nvPr/>
        </p:nvSpPr>
        <p:spPr>
          <a:xfrm>
            <a:off x="476250" y="2215751"/>
            <a:ext cx="113130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Student collaboration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is the key factor in my classroom, as they become active participants and engage in extensive discussions, leading to a better understanding of the subject matter and a dynamic learning experience.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3D3E6F-8D47-88AE-EC00-DE5E93C84247}"/>
              </a:ext>
            </a:extLst>
          </p:cNvPr>
          <p:cNvSpPr txBox="1"/>
          <p:nvPr/>
        </p:nvSpPr>
        <p:spPr>
          <a:xfrm>
            <a:off x="402671" y="3409939"/>
            <a:ext cx="113130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Course structure and materials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that emphasizes on the importance of learning a concept by providing examples of direct applications in their respective field.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12868-9737-5BD4-F0B0-045942CEB8D4}"/>
              </a:ext>
            </a:extLst>
          </p:cNvPr>
          <p:cNvSpPr txBox="1"/>
          <p:nvPr/>
        </p:nvSpPr>
        <p:spPr>
          <a:xfrm>
            <a:off x="402671" y="4320270"/>
            <a:ext cx="80750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Energy and passion of the Instructor/TAs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motivates the students to get excited to learn and helps them to stay curious.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E64904-B8B0-0094-A29D-DC7C007A1BDF}"/>
              </a:ext>
            </a:extLst>
          </p:cNvPr>
          <p:cNvSpPr txBox="1"/>
          <p:nvPr/>
        </p:nvSpPr>
        <p:spPr>
          <a:xfrm>
            <a:off x="402671" y="5520599"/>
            <a:ext cx="8273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As a teacher, it is important for me to teach in a way that </a:t>
            </a:r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respects and cares for the souls of my students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9281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Web MPO nově poradí s dotacemi, komunitní energetikou i s ochranou  spotřebitele | BusinessInfo.cz">
            <a:extLst>
              <a:ext uri="{FF2B5EF4-FFF2-40B4-BE49-F238E27FC236}">
                <a16:creationId xmlns:a16="http://schemas.microsoft.com/office/drawing/2014/main" id="{A7763A0D-B104-9DB1-4ADB-4EB77EB45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1" r="5356" b="17803"/>
          <a:stretch/>
        </p:blipFill>
        <p:spPr bwMode="auto">
          <a:xfrm>
            <a:off x="7415785" y="1790073"/>
            <a:ext cx="3216211" cy="342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092B9-1DC2-B9E7-2209-2ED933403540}"/>
              </a:ext>
            </a:extLst>
          </p:cNvPr>
          <p:cNvSpPr txBox="1">
            <a:spLocks/>
          </p:cNvSpPr>
          <p:nvPr/>
        </p:nvSpPr>
        <p:spPr>
          <a:xfrm>
            <a:off x="503339" y="281955"/>
            <a:ext cx="10511405" cy="81454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Why Motivate?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C23C54A-CF42-5BC7-663B-7AA5B2F089B3}"/>
              </a:ext>
            </a:extLst>
          </p:cNvPr>
          <p:cNvCxnSpPr>
            <a:cxnSpLocks/>
          </p:cNvCxnSpPr>
          <p:nvPr/>
        </p:nvCxnSpPr>
        <p:spPr>
          <a:xfrm>
            <a:off x="402672" y="1174459"/>
            <a:ext cx="104442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67956DE-C9BD-E338-3069-534D1E649896}"/>
              </a:ext>
            </a:extLst>
          </p:cNvPr>
          <p:cNvSpPr txBox="1"/>
          <p:nvPr/>
        </p:nvSpPr>
        <p:spPr>
          <a:xfrm>
            <a:off x="402672" y="1290530"/>
            <a:ext cx="7211911" cy="830997"/>
          </a:xfrm>
          <a:prstGeom prst="rect">
            <a:avLst/>
          </a:prstGeom>
          <a:solidFill>
            <a:srgbClr val="0070C0">
              <a:alpha val="45000"/>
            </a:srgb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Desire to learn and achieve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D9910-7B23-BE25-3D02-0D8A2163F73E}"/>
              </a:ext>
            </a:extLst>
          </p:cNvPr>
          <p:cNvSpPr txBox="1"/>
          <p:nvPr/>
        </p:nvSpPr>
        <p:spPr>
          <a:xfrm>
            <a:off x="402672" y="2237597"/>
            <a:ext cx="6848229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Valuable educational goal</a:t>
            </a: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E8A55D-DD61-02AE-BE3E-1B356D014888}"/>
              </a:ext>
            </a:extLst>
          </p:cNvPr>
          <p:cNvSpPr txBox="1"/>
          <p:nvPr/>
        </p:nvSpPr>
        <p:spPr>
          <a:xfrm>
            <a:off x="402672" y="5397904"/>
            <a:ext cx="9456347" cy="830997"/>
          </a:xfrm>
          <a:prstGeom prst="rect">
            <a:avLst/>
          </a:prstGeom>
          <a:solidFill>
            <a:srgbClr val="92D050">
              <a:alpha val="45000"/>
            </a:srgb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Commitment to life-long learning</a:t>
            </a:r>
            <a:endParaRPr lang="en-US" sz="4800" dirty="0"/>
          </a:p>
        </p:txBody>
      </p:sp>
      <p:pic>
        <p:nvPicPr>
          <p:cNvPr id="2054" name="Picture 6" descr="Motivating Students Without Grades – Practical Classroom Solutions to  Grading, Assessment, &amp; Feedback">
            <a:extLst>
              <a:ext uri="{FF2B5EF4-FFF2-40B4-BE49-F238E27FC236}">
                <a16:creationId xmlns:a16="http://schemas.microsoft.com/office/drawing/2014/main" id="{F42D312C-1DF4-69F4-DF6D-99FB68AA2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1" b="21060"/>
          <a:stretch/>
        </p:blipFill>
        <p:spPr bwMode="auto">
          <a:xfrm rot="16200000">
            <a:off x="8128768" y="2428397"/>
            <a:ext cx="6218004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llege Life Tips: 7 Ways To Get Better Grades While Working - The Katy News">
            <a:extLst>
              <a:ext uri="{FF2B5EF4-FFF2-40B4-BE49-F238E27FC236}">
                <a16:creationId xmlns:a16="http://schemas.microsoft.com/office/drawing/2014/main" id="{CA796B81-14EC-DF3C-C427-92F16CCC4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52" y="3215808"/>
            <a:ext cx="3051853" cy="203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00 Tips for How to be Successful in College">
            <a:extLst>
              <a:ext uri="{FF2B5EF4-FFF2-40B4-BE49-F238E27FC236}">
                <a16:creationId xmlns:a16="http://schemas.microsoft.com/office/drawing/2014/main" id="{36CB9734-53C9-A9D2-1731-DE8B99746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2" y="3216121"/>
            <a:ext cx="3051853" cy="20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64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2BBB-088D-A16B-4EDF-353588D115C4}"/>
              </a:ext>
            </a:extLst>
          </p:cNvPr>
          <p:cNvSpPr txBox="1">
            <a:spLocks/>
          </p:cNvSpPr>
          <p:nvPr/>
        </p:nvSpPr>
        <p:spPr>
          <a:xfrm>
            <a:off x="169719" y="234528"/>
            <a:ext cx="5758296" cy="81454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latin typeface="Cambria" panose="02040503050406030204" pitchFamily="18" charset="0"/>
                <a:ea typeface="Cambria" panose="02040503050406030204" pitchFamily="18" charset="0"/>
              </a:rPr>
              <a:t>How to Motivate?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DBFCA01-4BBB-2911-34EE-BE22EE65F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5"/>
          <a:stretch/>
        </p:blipFill>
        <p:spPr bwMode="auto">
          <a:xfrm>
            <a:off x="7209062" y="234528"/>
            <a:ext cx="4691201" cy="251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ngaging &amp; motivating adult learners when using online learning">
            <a:extLst>
              <a:ext uri="{FF2B5EF4-FFF2-40B4-BE49-F238E27FC236}">
                <a16:creationId xmlns:a16="http://schemas.microsoft.com/office/drawing/2014/main" id="{A704668F-11CC-3CF3-9A3E-29FCD674E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8" b="11626"/>
          <a:stretch/>
        </p:blipFill>
        <p:spPr bwMode="auto">
          <a:xfrm>
            <a:off x="168910" y="4300015"/>
            <a:ext cx="7334250" cy="20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4D430F-2F16-5CF2-D9D1-68E1661EDAE9}"/>
              </a:ext>
            </a:extLst>
          </p:cNvPr>
          <p:cNvSpPr/>
          <p:nvPr/>
        </p:nvSpPr>
        <p:spPr>
          <a:xfrm rot="5400000">
            <a:off x="10023657" y="3367471"/>
            <a:ext cx="24292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Interactive/</a:t>
            </a:r>
          </a:p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collaborative activities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C7001A-08D0-963F-A26A-C694BD9C1333}"/>
              </a:ext>
            </a:extLst>
          </p:cNvPr>
          <p:cNvSpPr/>
          <p:nvPr/>
        </p:nvSpPr>
        <p:spPr>
          <a:xfrm>
            <a:off x="7706487" y="5431170"/>
            <a:ext cx="41937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00B050"/>
                </a:solidFill>
                <a:effectLst/>
              </a:rPr>
              <a:t>Sense of belonging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B271A1-E24C-998F-C4F0-2B648BE55DEB}"/>
              </a:ext>
            </a:extLst>
          </p:cNvPr>
          <p:cNvSpPr/>
          <p:nvPr/>
        </p:nvSpPr>
        <p:spPr>
          <a:xfrm>
            <a:off x="169719" y="923792"/>
            <a:ext cx="66607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00B0F0"/>
                </a:solidFill>
                <a:effectLst/>
              </a:rPr>
              <a:t>Clear goals and expectations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2AA18C-4308-4D8A-DFEB-567474615485}"/>
              </a:ext>
            </a:extLst>
          </p:cNvPr>
          <p:cNvSpPr/>
          <p:nvPr/>
        </p:nvSpPr>
        <p:spPr>
          <a:xfrm>
            <a:off x="7627323" y="2859639"/>
            <a:ext cx="30025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Give them control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85AB53-BDF9-7C47-E10A-975C16AB7B57}"/>
              </a:ext>
            </a:extLst>
          </p:cNvPr>
          <p:cNvSpPr/>
          <p:nvPr/>
        </p:nvSpPr>
        <p:spPr>
          <a:xfrm>
            <a:off x="2227056" y="1693024"/>
            <a:ext cx="46245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Constructive criticism and feedback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8BC290-D710-CF0E-EC50-7FEC284F4648}"/>
              </a:ext>
            </a:extLst>
          </p:cNvPr>
          <p:cNvSpPr/>
          <p:nvPr/>
        </p:nvSpPr>
        <p:spPr>
          <a:xfrm>
            <a:off x="2515363" y="2991430"/>
            <a:ext cx="264991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Know your students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B0F2E3-47AF-04A8-9645-8D4A7D8AC170}"/>
              </a:ext>
            </a:extLst>
          </p:cNvPr>
          <p:cNvSpPr/>
          <p:nvPr/>
        </p:nvSpPr>
        <p:spPr>
          <a:xfrm>
            <a:off x="4900626" y="3338342"/>
            <a:ext cx="37912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9900"/>
                </a:solidFill>
                <a:effectLst/>
              </a:rPr>
              <a:t>Be enthusiastic</a:t>
            </a:r>
          </a:p>
        </p:txBody>
      </p:sp>
      <p:pic>
        <p:nvPicPr>
          <p:cNvPr id="5126" name="Picture 6" descr="Self-Motivation and the Online Learner">
            <a:extLst>
              <a:ext uri="{FF2B5EF4-FFF2-40B4-BE49-F238E27FC236}">
                <a16:creationId xmlns:a16="http://schemas.microsoft.com/office/drawing/2014/main" id="{5A271724-9F9E-A019-2E79-93E565A02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8" t="8136" r="33714" b="7727"/>
          <a:stretch/>
        </p:blipFill>
        <p:spPr bwMode="auto">
          <a:xfrm>
            <a:off x="251045" y="1593820"/>
            <a:ext cx="1997100" cy="241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3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BB858-17A5-88B8-064F-DB03442EBACE}"/>
              </a:ext>
            </a:extLst>
          </p:cNvPr>
          <p:cNvSpPr txBox="1">
            <a:spLocks/>
          </p:cNvSpPr>
          <p:nvPr/>
        </p:nvSpPr>
        <p:spPr>
          <a:xfrm>
            <a:off x="503339" y="284411"/>
            <a:ext cx="10511405" cy="81454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My courses – Fall 2023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74E67D-3263-7ACB-ED88-BD3EF6C4E2D3}"/>
              </a:ext>
            </a:extLst>
          </p:cNvPr>
          <p:cNvCxnSpPr>
            <a:cxnSpLocks/>
          </p:cNvCxnSpPr>
          <p:nvPr/>
        </p:nvCxnSpPr>
        <p:spPr>
          <a:xfrm>
            <a:off x="402672" y="1174459"/>
            <a:ext cx="104442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hemistry 217 classroom image">
            <a:extLst>
              <a:ext uri="{FF2B5EF4-FFF2-40B4-BE49-F238E27FC236}">
                <a16:creationId xmlns:a16="http://schemas.microsoft.com/office/drawing/2014/main" id="{66BFEB1B-FEC8-B987-8379-9A3BF8B0A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2" y="1713164"/>
            <a:ext cx="5509755" cy="413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19B28F3-2887-6410-6BF2-38CD4DA012A6}"/>
              </a:ext>
            </a:extLst>
          </p:cNvPr>
          <p:cNvSpPr txBox="1">
            <a:spLocks/>
          </p:cNvSpPr>
          <p:nvPr/>
        </p:nvSpPr>
        <p:spPr>
          <a:xfrm>
            <a:off x="6172200" y="1990953"/>
            <a:ext cx="5837700" cy="3355156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Active learning format</a:t>
            </a: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- 3 sections of 99 students each</a:t>
            </a: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- 11 tables of 9 students each</a:t>
            </a: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Work in groups of three</a:t>
            </a:r>
          </a:p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4 Teaching Assistants (1 GTA and 3 UTAs)</a:t>
            </a:r>
          </a:p>
        </p:txBody>
      </p:sp>
    </p:spTree>
    <p:extLst>
      <p:ext uri="{BB962C8B-B14F-4D97-AF65-F5344CB8AC3E}">
        <p14:creationId xmlns:p14="http://schemas.microsoft.com/office/powerpoint/2010/main" val="372354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3F87243A-F810-42AD-AA74-3FA38B1D8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4710C0A-057C-4274-BA2D-001F1025E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EFAE2A0-B30D-40C7-BB2F-AE3D6D5D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401AB748-B9E7-4AEC-AAB9-0EABDE63F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DE09F8-288B-0166-05B5-956B6F2A26CF}"/>
              </a:ext>
            </a:extLst>
          </p:cNvPr>
          <p:cNvSpPr txBox="1">
            <a:spLocks/>
          </p:cNvSpPr>
          <p:nvPr/>
        </p:nvSpPr>
        <p:spPr>
          <a:xfrm>
            <a:off x="641463" y="4605544"/>
            <a:ext cx="10909073" cy="78477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your motivation to take this class?</a:t>
            </a:r>
          </a:p>
        </p:txBody>
      </p:sp>
      <p:pic>
        <p:nvPicPr>
          <p:cNvPr id="5" name="Picture 4" descr="A close-up of words&#10;&#10;Description automatically generated">
            <a:extLst>
              <a:ext uri="{FF2B5EF4-FFF2-40B4-BE49-F238E27FC236}">
                <a16:creationId xmlns:a16="http://schemas.microsoft.com/office/drawing/2014/main" id="{92E29FB1-7CD2-B80E-FB46-EB0874A2A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8" y="1629816"/>
            <a:ext cx="3312784" cy="1623264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E0954B38-9C23-4C8B-AC5D-0E80CEA3B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53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words&#10;&#10;Description automatically generated">
            <a:extLst>
              <a:ext uri="{FF2B5EF4-FFF2-40B4-BE49-F238E27FC236}">
                <a16:creationId xmlns:a16="http://schemas.microsoft.com/office/drawing/2014/main" id="{748FCB06-F88A-B7B2-7D24-9C80B3564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872" y="1658803"/>
            <a:ext cx="3312785" cy="15652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91376A8-6B7C-49D5-B3B0-B1D81BC1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969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words&#10;&#10;Description automatically generated">
            <a:extLst>
              <a:ext uri="{FF2B5EF4-FFF2-40B4-BE49-F238E27FC236}">
                <a16:creationId xmlns:a16="http://schemas.microsoft.com/office/drawing/2014/main" id="{D8B72222-2F1B-17E8-519B-ED987F9B2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289" y="1633957"/>
            <a:ext cx="3312784" cy="1614981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3A16B78-E8EF-4C99-BDA5-80142980A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3B0D8F16-5F3B-465F-9D06-983E2E82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DED356E-7923-4393-BAEA-0116D9D76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D3A8E3B-A0B9-1433-2114-51E91601C280}"/>
              </a:ext>
            </a:extLst>
          </p:cNvPr>
          <p:cNvSpPr txBox="1">
            <a:spLocks/>
          </p:cNvSpPr>
          <p:nvPr/>
        </p:nvSpPr>
        <p:spPr>
          <a:xfrm>
            <a:off x="648928" y="5257084"/>
            <a:ext cx="10909073" cy="1057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en-US" sz="3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</a:t>
            </a:r>
            <a:r>
              <a:rPr lang="en-US" sz="3600" i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</a:t>
            </a:r>
            <a:r>
              <a:rPr lang="en-US" sz="3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day of class)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4FD3E6-5EA1-5EC5-234E-77C17A8E0B57}"/>
              </a:ext>
            </a:extLst>
          </p:cNvPr>
          <p:cNvSpPr txBox="1"/>
          <p:nvPr/>
        </p:nvSpPr>
        <p:spPr>
          <a:xfrm>
            <a:off x="1207658" y="401377"/>
            <a:ext cx="213918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Section 1</a:t>
            </a:r>
            <a:endParaRPr lang="en-US" sz="2800" b="1" u="sn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96C9EB-54FA-0160-E77A-D783F5B74917}"/>
              </a:ext>
            </a:extLst>
          </p:cNvPr>
          <p:cNvSpPr txBox="1"/>
          <p:nvPr/>
        </p:nvSpPr>
        <p:spPr>
          <a:xfrm>
            <a:off x="5061227" y="401377"/>
            <a:ext cx="213918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Section 2</a:t>
            </a:r>
            <a:endParaRPr lang="en-US" sz="2800" b="1" u="sn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62EB22-B774-C04A-3CA7-EAC8FE4FED7C}"/>
              </a:ext>
            </a:extLst>
          </p:cNvPr>
          <p:cNvSpPr txBox="1"/>
          <p:nvPr/>
        </p:nvSpPr>
        <p:spPr>
          <a:xfrm>
            <a:off x="8802490" y="401377"/>
            <a:ext cx="213918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Section 3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48389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B64F9-BD1D-1916-84D2-FB708EBDD718}"/>
              </a:ext>
            </a:extLst>
          </p:cNvPr>
          <p:cNvSpPr txBox="1">
            <a:spLocks/>
          </p:cNvSpPr>
          <p:nvPr/>
        </p:nvSpPr>
        <p:spPr>
          <a:xfrm>
            <a:off x="503339" y="284411"/>
            <a:ext cx="10511405" cy="81454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Class Format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B8BE79-8EC8-F056-8254-9E37AE9F44D4}"/>
              </a:ext>
            </a:extLst>
          </p:cNvPr>
          <p:cNvCxnSpPr>
            <a:cxnSpLocks/>
          </p:cNvCxnSpPr>
          <p:nvPr/>
        </p:nvCxnSpPr>
        <p:spPr>
          <a:xfrm>
            <a:off x="402672" y="1174459"/>
            <a:ext cx="104442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CE25DBAF-774E-A73B-E410-D7A5A0C49C0E}"/>
              </a:ext>
            </a:extLst>
          </p:cNvPr>
          <p:cNvSpPr txBox="1">
            <a:spLocks/>
          </p:cNvSpPr>
          <p:nvPr/>
        </p:nvSpPr>
        <p:spPr>
          <a:xfrm>
            <a:off x="250494" y="1294061"/>
            <a:ext cx="3282415" cy="814547"/>
          </a:xfrm>
          <a:prstGeom prst="rect">
            <a:avLst/>
          </a:prstGeom>
          <a:noFill/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Pre-lecture: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51E4D9-8EF1-D668-E08D-3A3FF68DE1FB}"/>
              </a:ext>
            </a:extLst>
          </p:cNvPr>
          <p:cNvSpPr txBox="1">
            <a:spLocks/>
          </p:cNvSpPr>
          <p:nvPr/>
        </p:nvSpPr>
        <p:spPr>
          <a:xfrm>
            <a:off x="250495" y="2298516"/>
            <a:ext cx="9413050" cy="326542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Reading Assignments</a:t>
            </a:r>
          </a:p>
          <a:p>
            <a:pPr marL="914400" indent="-914400">
              <a:buAutoNum type="arabicPeriod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Chapter Power Point</a:t>
            </a:r>
          </a:p>
          <a:p>
            <a:pPr marL="914400" indent="-914400">
              <a:buAutoNum type="arabicPeriod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Textbook Demo videos</a:t>
            </a:r>
          </a:p>
          <a:p>
            <a:pPr marL="914400" indent="-914400">
              <a:buAutoNum type="arabicPeriod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Instructor Pre-lecture video</a:t>
            </a:r>
          </a:p>
        </p:txBody>
      </p:sp>
    </p:spTree>
    <p:extLst>
      <p:ext uri="{BB962C8B-B14F-4D97-AF65-F5344CB8AC3E}">
        <p14:creationId xmlns:p14="http://schemas.microsoft.com/office/powerpoint/2010/main" val="257987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 txBox="1"/>
          <p:nvPr/>
        </p:nvSpPr>
        <p:spPr>
          <a:xfrm>
            <a:off x="57150" y="10114"/>
            <a:ext cx="12048260" cy="1494359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2800" dirty="0"/>
              <a:t>You are required to </a:t>
            </a:r>
            <a:r>
              <a:rPr lang="en-US" sz="2800" b="1" u="sng" dirty="0">
                <a:solidFill>
                  <a:srgbClr val="0000FF"/>
                </a:solidFill>
              </a:rPr>
              <a:t>read each week's course content</a:t>
            </a:r>
            <a:r>
              <a:rPr lang="en-US" sz="2800" dirty="0"/>
              <a:t> before coming to lecture. Which of the following resources do you go through?</a:t>
            </a:r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8445" y="924790"/>
            <a:ext cx="9895109" cy="5343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2CB1A5-5EF8-5A19-8423-BEBD9F6BCB66}"/>
              </a:ext>
            </a:extLst>
          </p:cNvPr>
          <p:cNvSpPr txBox="1"/>
          <p:nvPr/>
        </p:nvSpPr>
        <p:spPr>
          <a:xfrm>
            <a:off x="497464" y="987136"/>
            <a:ext cx="433950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Mid-semester survey: ~150 students</a:t>
            </a:r>
            <a:endParaRPr lang="en-US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1FC15-3FF6-7F71-14D4-4D2161CEEED0}"/>
              </a:ext>
            </a:extLst>
          </p:cNvPr>
          <p:cNvSpPr txBox="1">
            <a:spLocks/>
          </p:cNvSpPr>
          <p:nvPr/>
        </p:nvSpPr>
        <p:spPr>
          <a:xfrm>
            <a:off x="503339" y="284411"/>
            <a:ext cx="10511405" cy="81454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Class Format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9BB790-18E9-27BC-A8BF-188FB1008310}"/>
              </a:ext>
            </a:extLst>
          </p:cNvPr>
          <p:cNvCxnSpPr>
            <a:cxnSpLocks/>
          </p:cNvCxnSpPr>
          <p:nvPr/>
        </p:nvCxnSpPr>
        <p:spPr>
          <a:xfrm>
            <a:off x="402672" y="1174459"/>
            <a:ext cx="104442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8F122F2-9336-1694-47CE-6BC554C3E6D9}"/>
              </a:ext>
            </a:extLst>
          </p:cNvPr>
          <p:cNvSpPr txBox="1">
            <a:spLocks/>
          </p:cNvSpPr>
          <p:nvPr/>
        </p:nvSpPr>
        <p:spPr>
          <a:xfrm>
            <a:off x="255689" y="1098958"/>
            <a:ext cx="5261884" cy="112702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u="sng" dirty="0">
                <a:latin typeface="Cambria" panose="02040503050406030204" pitchFamily="18" charset="0"/>
                <a:ea typeface="Cambria" panose="02040503050406030204" pitchFamily="18" charset="0"/>
              </a:rPr>
              <a:t>In-class activities: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C7A6A1-003F-8B71-4C51-441FCE074F3B}"/>
              </a:ext>
            </a:extLst>
          </p:cNvPr>
          <p:cNvSpPr txBox="1">
            <a:spLocks/>
          </p:cNvSpPr>
          <p:nvPr/>
        </p:nvSpPr>
        <p:spPr>
          <a:xfrm>
            <a:off x="402672" y="2605157"/>
            <a:ext cx="9413050" cy="326542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Poll everywhere quizzes</a:t>
            </a:r>
          </a:p>
          <a:p>
            <a:pPr marL="914400" indent="-914400">
              <a:buAutoNum type="arabicPeriod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Demos – student participation</a:t>
            </a:r>
          </a:p>
          <a:p>
            <a:pPr marL="914400" indent="-914400">
              <a:buAutoNum type="arabicPeriod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Questions and discussion</a:t>
            </a:r>
          </a:p>
          <a:p>
            <a:pPr marL="914400" indent="-914400">
              <a:buAutoNum type="arabicPeriod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Mini-lecture/Problem solving</a:t>
            </a:r>
          </a:p>
          <a:p>
            <a:pPr marL="914400" indent="-914400">
              <a:buAutoNum type="arabicPeriod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Group work</a:t>
            </a:r>
          </a:p>
          <a:p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9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8D0DE514-8876-4D18-A995-61A5C1F81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9DA791C-FFCF-422E-8775-BDA6C0E5E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Object 1">
            <a:extLst>
              <a:ext uri="{FF2B5EF4-FFF2-40B4-BE49-F238E27FC236}">
                <a16:creationId xmlns:a16="http://schemas.microsoft.com/office/drawing/2014/main" id="{8CBC0452-0948-3E70-C852-947A2BD819DB}"/>
              </a:ext>
            </a:extLst>
          </p:cNvPr>
          <p:cNvSpPr txBox="1"/>
          <p:nvPr/>
        </p:nvSpPr>
        <p:spPr>
          <a:xfrm>
            <a:off x="1065227" y="5313237"/>
            <a:ext cx="100584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spc="-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Which activity/resource do you think is </a:t>
            </a:r>
            <a:r>
              <a:rPr lang="en-US" sz="2800" b="1" u="sng" spc="-50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most beneficial</a:t>
            </a:r>
            <a:r>
              <a:rPr lang="en-US" sz="2800" spc="-50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sz="2800" spc="-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in learning/understanding the material?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DCF8855-3530-4F46-A4CB-3B6686EEE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3205DCE-8FC8-822B-7365-2C8B66863E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144661"/>
              </p:ext>
            </p:extLst>
          </p:nvPr>
        </p:nvGraphicFramePr>
        <p:xfrm>
          <a:off x="633999" y="181841"/>
          <a:ext cx="10925102" cy="4573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98020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676</TotalTime>
  <Words>759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Cambria</vt:lpstr>
      <vt:lpstr>Retrospect</vt:lpstr>
      <vt:lpstr>Physics for Pre-health – Fostering Student 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Learning Strategies in Teaching Physics for Pre-health Students in Large Classroom</dc:title>
  <dc:creator>Sundararajan, Jency Pricilla (zey9gt)</dc:creator>
  <cp:lastModifiedBy>Sundararajan, Jency Pricilla (zey9gt)</cp:lastModifiedBy>
  <cp:revision>134</cp:revision>
  <dcterms:created xsi:type="dcterms:W3CDTF">2023-03-31T17:08:40Z</dcterms:created>
  <dcterms:modified xsi:type="dcterms:W3CDTF">2023-10-21T11:26:49Z</dcterms:modified>
</cp:coreProperties>
</file>