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382" r:id="rId2"/>
    <p:sldId id="261" r:id="rId3"/>
    <p:sldId id="391" r:id="rId4"/>
    <p:sldId id="257" r:id="rId5"/>
    <p:sldId id="276" r:id="rId6"/>
    <p:sldId id="383" r:id="rId7"/>
    <p:sldId id="384" r:id="rId8"/>
    <p:sldId id="385" r:id="rId9"/>
    <p:sldId id="387" r:id="rId10"/>
    <p:sldId id="388" r:id="rId11"/>
    <p:sldId id="389" r:id="rId12"/>
    <p:sldId id="390" r:id="rId13"/>
    <p:sldId id="392" r:id="rId14"/>
    <p:sldId id="394" r:id="rId15"/>
    <p:sldId id="393" r:id="rId1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DBA704-45EF-4807-ADC3-C96CE0DC7E3A}">
          <p14:sldIdLst>
            <p14:sldId id="382"/>
            <p14:sldId id="261"/>
            <p14:sldId id="391"/>
            <p14:sldId id="257"/>
            <p14:sldId id="276"/>
            <p14:sldId id="383"/>
            <p14:sldId id="384"/>
            <p14:sldId id="385"/>
            <p14:sldId id="387"/>
            <p14:sldId id="388"/>
            <p14:sldId id="389"/>
            <p14:sldId id="390"/>
            <p14:sldId id="392"/>
            <p14:sldId id="394"/>
            <p14:sldId id="393"/>
          </p14:sldIdLst>
        </p14:section>
        <p14:section name="Untitled Section" id="{002818C6-74CB-464B-90D6-606846EFA2A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E99FB-F083-4FA9-8542-8D3F10F2538A}" v="13" dt="2023-09-11T12:54:40.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80024" autoAdjust="0"/>
  </p:normalViewPr>
  <p:slideViewPr>
    <p:cSldViewPr snapToGrid="0">
      <p:cViewPr varScale="1">
        <p:scale>
          <a:sx n="81" d="100"/>
          <a:sy n="81" d="100"/>
        </p:scale>
        <p:origin x="2490" y="96"/>
      </p:cViewPr>
      <p:guideLst/>
    </p:cSldViewPr>
  </p:slideViewPr>
  <p:outlineViewPr>
    <p:cViewPr>
      <p:scale>
        <a:sx n="33" d="100"/>
        <a:sy n="33" d="100"/>
      </p:scale>
      <p:origin x="0" y="-184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D781644-C99B-4CC5-B511-828E409E1647}" type="datetimeFigureOut">
              <a:rPr lang="en-US" smtClean="0"/>
              <a:t>10/19/2023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06FA6C2-41B6-476C-AED0-2B2EF9D28742}" type="slidenum">
              <a:rPr lang="en-US" smtClean="0"/>
              <a:t>‹#›</a:t>
            </a:fld>
            <a:endParaRPr lang="en-US"/>
          </a:p>
        </p:txBody>
      </p:sp>
    </p:spTree>
    <p:extLst>
      <p:ext uri="{BB962C8B-B14F-4D97-AF65-F5344CB8AC3E}">
        <p14:creationId xmlns:p14="http://schemas.microsoft.com/office/powerpoint/2010/main" val="54510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Good Morning! My name is Lewis McIntyre, a retired Naval Aviator, and now a retired engineer. This is a continuation of several presentations I have made on a graphical solution to special relativity that I call the velocity triangle. </a:t>
            </a: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1FA87-72BC-42B6-A36D-0CB87CF64D1E}" type="slidenum">
              <a:rPr lang="en-US" smtClean="0"/>
              <a:t>1</a:t>
            </a:fld>
            <a:endParaRPr lang="en-US"/>
          </a:p>
        </p:txBody>
      </p:sp>
    </p:spTree>
    <p:extLst>
      <p:ext uri="{BB962C8B-B14F-4D97-AF65-F5344CB8AC3E}">
        <p14:creationId xmlns:p14="http://schemas.microsoft.com/office/powerpoint/2010/main" val="160910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Steve’s speed is very much less than c, then </a:t>
            </a:r>
            <a:r>
              <a:rPr lang="el-GR" sz="1200" i="1" dirty="0">
                <a:latin typeface="Times New Roman" panose="02020603050405020304" pitchFamily="18" charset="0"/>
                <a:cs typeface="Times New Roman" panose="02020603050405020304" pitchFamily="18" charset="0"/>
              </a:rPr>
              <a:t>β</a:t>
            </a:r>
            <a:r>
              <a:rPr lang="en-US" sz="1200" i="1" baseline="-25000" dirty="0">
                <a:latin typeface="Times New Roman" panose="02020603050405020304" pitchFamily="18" charset="0"/>
                <a:cs typeface="Times New Roman" panose="02020603050405020304" pitchFamily="18" charset="0"/>
              </a:rPr>
              <a:t>31</a:t>
            </a:r>
            <a:r>
              <a:rPr lang="en-US" sz="1200" i="1" baseline="0" dirty="0">
                <a:latin typeface="Times New Roman" panose="02020603050405020304" pitchFamily="18" charset="0"/>
                <a:cs typeface="Times New Roman" panose="02020603050405020304" pitchFamily="18" charset="0"/>
              </a:rPr>
              <a:t> </a:t>
            </a:r>
            <a:r>
              <a:rPr lang="en-US" sz="1200" i="0" baseline="0" dirty="0">
                <a:latin typeface="Times New Roman" panose="02020603050405020304" pitchFamily="18" charset="0"/>
                <a:cs typeface="Times New Roman" panose="02020603050405020304" pitchFamily="18" charset="0"/>
              </a:rPr>
              <a:t>is</a:t>
            </a:r>
            <a:r>
              <a:rPr lang="en-US" sz="1200" i="1" baseline="0" dirty="0">
                <a:latin typeface="Times New Roman" panose="02020603050405020304" pitchFamily="18" charset="0"/>
                <a:cs typeface="Times New Roman" panose="02020603050405020304" pitchFamily="18" charset="0"/>
              </a:rPr>
              <a:t> </a:t>
            </a:r>
            <a:r>
              <a:rPr lang="en-US" sz="1200" i="0" baseline="0" dirty="0">
                <a:latin typeface="Times New Roman" panose="02020603050405020304" pitchFamily="18" charset="0"/>
                <a:cs typeface="Times New Roman" panose="02020603050405020304" pitchFamily="18" charset="0"/>
              </a:rPr>
              <a:t>very small, and the product of sines on the right tends toward zero. In this case, Steve will see Sally’s velocity with respect to him to be approximately the vector sum of his velocity with respect to Sam, and Sally’s velocity with respect to Sam. For this small velocity, Sally’s velocity with respect to him is almost the same as her velocity with respect to Sam, and as his velocity goes to zero, so does the denominator of the bearing angle equation, for a bearing angle of 90 degrees</a:t>
            </a:r>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10</a:t>
            </a:fld>
            <a:endParaRPr lang="en-US"/>
          </a:p>
        </p:txBody>
      </p:sp>
    </p:spTree>
    <p:extLst>
      <p:ext uri="{BB962C8B-B14F-4D97-AF65-F5344CB8AC3E}">
        <p14:creationId xmlns:p14="http://schemas.microsoft.com/office/powerpoint/2010/main" val="171071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as Steve’s velocity with respect to Sam tends toward </a:t>
            </a:r>
            <a:r>
              <a:rPr lang="en-US" i="1" dirty="0"/>
              <a:t>c, </a:t>
            </a:r>
            <a:r>
              <a:rPr lang="en-US" i="0" dirty="0"/>
              <a:t>then Sally’s velocity with respect to him is just a bit more than Sam’s. Events of identical proper time in S</a:t>
            </a:r>
            <a:r>
              <a:rPr lang="en-US" i="0" baseline="-25000" dirty="0"/>
              <a:t>1</a:t>
            </a:r>
            <a:r>
              <a:rPr lang="en-US" i="0" baseline="0" dirty="0"/>
              <a:t> and S</a:t>
            </a:r>
            <a:r>
              <a:rPr lang="en-US" i="0" baseline="-25000" dirty="0"/>
              <a:t>2</a:t>
            </a:r>
            <a:r>
              <a:rPr lang="en-US" i="0" baseline="0" dirty="0"/>
              <a:t> are tending toward simultaneity in S</a:t>
            </a:r>
            <a:r>
              <a:rPr lang="en-US" i="0" baseline="-25000" dirty="0"/>
              <a:t>3, </a:t>
            </a:r>
            <a:r>
              <a:rPr lang="en-US" i="0" dirty="0"/>
              <a:t>equidistant in </a:t>
            </a:r>
            <a:r>
              <a:rPr lang="en-US" i="1" dirty="0"/>
              <a:t>x </a:t>
            </a:r>
            <a:r>
              <a:rPr lang="en-US" i="0" dirty="0"/>
              <a:t> and </a:t>
            </a:r>
            <a:r>
              <a:rPr lang="en-US" i="1" dirty="0"/>
              <a:t>y </a:t>
            </a:r>
            <a:r>
              <a:rPr lang="en-US" i="0" dirty="0"/>
              <a:t>from C. The bearing angle </a:t>
            </a:r>
            <a:r>
              <a:rPr lang="el-GR" sz="1200" i="1" dirty="0">
                <a:latin typeface="Times New Roman" panose="02020603050405020304" pitchFamily="18" charset="0"/>
                <a:cs typeface="Times New Roman" panose="02020603050405020304" pitchFamily="18" charset="0"/>
              </a:rPr>
              <a:t>α</a:t>
            </a:r>
            <a:r>
              <a:rPr lang="en-US" i="0" dirty="0"/>
              <a:t> is tending toward to </a:t>
            </a:r>
            <a:r>
              <a:rPr lang="el-GR" sz="1200" i="1" dirty="0">
                <a:latin typeface="Times New Roman" panose="02020603050405020304" pitchFamily="18" charset="0"/>
                <a:cs typeface="Times New Roman" panose="02020603050405020304" pitchFamily="18" charset="0"/>
              </a:rPr>
              <a:t>β</a:t>
            </a:r>
            <a:r>
              <a:rPr lang="en-US" sz="1200" i="1" baseline="-25000" dirty="0">
                <a:latin typeface="Times New Roman" panose="02020603050405020304" pitchFamily="18" charset="0"/>
                <a:cs typeface="Times New Roman" panose="02020603050405020304" pitchFamily="18" charset="0"/>
              </a:rPr>
              <a:t>12</a:t>
            </a:r>
            <a:r>
              <a:rPr lang="en-US" sz="1200" i="1" baseline="0" dirty="0">
                <a:latin typeface="Times New Roman" panose="02020603050405020304" pitchFamily="18" charset="0"/>
                <a:cs typeface="Times New Roman" panose="02020603050405020304" pitchFamily="18" charset="0"/>
              </a:rPr>
              <a:t>, </a:t>
            </a:r>
            <a:r>
              <a:rPr lang="en-US" sz="1200" i="0" baseline="0" dirty="0">
                <a:latin typeface="Times New Roman" panose="02020603050405020304" pitchFamily="18" charset="0"/>
                <a:cs typeface="Times New Roman" panose="02020603050405020304" pitchFamily="18" charset="0"/>
              </a:rPr>
              <a:t>the velocity angle between Sam and Sally.</a:t>
            </a:r>
            <a:endParaRPr lang="en-US" i="0" dirty="0"/>
          </a:p>
        </p:txBody>
      </p:sp>
      <p:sp>
        <p:nvSpPr>
          <p:cNvPr id="4" name="Slide Number Placeholder 3"/>
          <p:cNvSpPr>
            <a:spLocks noGrp="1"/>
          </p:cNvSpPr>
          <p:nvPr>
            <p:ph type="sldNum" sz="quarter" idx="5"/>
          </p:nvPr>
        </p:nvSpPr>
        <p:spPr/>
        <p:txBody>
          <a:bodyPr/>
          <a:lstStyle/>
          <a:p>
            <a:fld id="{706FA6C2-41B6-476C-AED0-2B2EF9D28742}" type="slidenum">
              <a:rPr lang="en-US" smtClean="0"/>
              <a:t>11</a:t>
            </a:fld>
            <a:endParaRPr lang="en-US"/>
          </a:p>
        </p:txBody>
      </p:sp>
    </p:spTree>
    <p:extLst>
      <p:ext uri="{BB962C8B-B14F-4D97-AF65-F5344CB8AC3E}">
        <p14:creationId xmlns:p14="http://schemas.microsoft.com/office/powerpoint/2010/main" val="107613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Steve will see on his </a:t>
            </a:r>
            <a:r>
              <a:rPr lang="en-US" i="1" dirty="0"/>
              <a:t>x-y</a:t>
            </a:r>
            <a:r>
              <a:rPr lang="en-US" i="0" dirty="0"/>
              <a:t> plane with a 10</a:t>
            </a:r>
            <a:r>
              <a:rPr lang="en-US" i="0" baseline="30000" dirty="0"/>
              <a:t>o </a:t>
            </a:r>
            <a:r>
              <a:rPr lang="en-US" i="0" baseline="0" dirty="0"/>
              <a:t> velocity angle </a:t>
            </a:r>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31</a:t>
            </a:r>
            <a:r>
              <a:rPr lang="en-US" i="0" baseline="0" dirty="0"/>
              <a:t> with respect to Sam. This corresponds to </a:t>
            </a:r>
            <a:r>
              <a:rPr lang="en-US" i="1" baseline="0" dirty="0"/>
              <a:t>v</a:t>
            </a:r>
            <a:r>
              <a:rPr lang="en-US" i="1" baseline="-25000" dirty="0"/>
              <a:t>31</a:t>
            </a:r>
            <a:r>
              <a:rPr lang="en-US" i="1" baseline="0" dirty="0"/>
              <a:t> </a:t>
            </a:r>
            <a:r>
              <a:rPr lang="en-US" i="0" baseline="0" dirty="0"/>
              <a:t>equal to 17% of the speed of light. Using the great circle bearing and range equations, at 1 PM, Steve will locate Sam at 0.17 light hours, with a fixed point </a:t>
            </a:r>
            <a:r>
              <a:rPr lang="en-US" i="1" baseline="0" dirty="0"/>
              <a:t>x</a:t>
            </a:r>
            <a:r>
              <a:rPr lang="en-US" i="1" baseline="-25000" dirty="0"/>
              <a:t>1</a:t>
            </a:r>
            <a:r>
              <a:rPr lang="en-US" i="1" baseline="0" dirty="0"/>
              <a:t> =0.5 </a:t>
            </a:r>
            <a:r>
              <a:rPr lang="en-US" i="0" baseline="0" dirty="0"/>
              <a:t>on Steve’s ruler also equal to </a:t>
            </a:r>
            <a:r>
              <a:rPr lang="en-US" i="1" baseline="0" dirty="0"/>
              <a:t>x</a:t>
            </a:r>
            <a:r>
              <a:rPr lang="en-US" i="1" baseline="-25000" dirty="0"/>
              <a:t>3</a:t>
            </a:r>
            <a:r>
              <a:rPr lang="en-US" i="1" baseline="0" dirty="0"/>
              <a:t>=0.5 </a:t>
            </a:r>
            <a:r>
              <a:rPr lang="en-US" i="0" baseline="0" dirty="0"/>
              <a:t>on Steve’s ruler, since that displacement is orthogonal to his velocity. </a:t>
            </a:r>
            <a:r>
              <a:rPr lang="en-US" i="1" baseline="0" dirty="0"/>
              <a:t>  </a:t>
            </a:r>
            <a:r>
              <a:rPr lang="en-US" i="0" baseline="0" dirty="0"/>
              <a:t>He will locate Sally at 0.549 light hours, bearing 73.6 degrees. Steve’s measurement of Sally is approximately the same as Sam’s</a:t>
            </a:r>
            <a:endParaRPr lang="en-US" i="0" dirty="0"/>
          </a:p>
        </p:txBody>
      </p:sp>
      <p:sp>
        <p:nvSpPr>
          <p:cNvPr id="4" name="Slide Number Placeholder 3"/>
          <p:cNvSpPr>
            <a:spLocks noGrp="1"/>
          </p:cNvSpPr>
          <p:nvPr>
            <p:ph type="sldNum" sz="quarter" idx="5"/>
          </p:nvPr>
        </p:nvSpPr>
        <p:spPr/>
        <p:txBody>
          <a:bodyPr/>
          <a:lstStyle/>
          <a:p>
            <a:fld id="{706FA6C2-41B6-476C-AED0-2B2EF9D28742}" type="slidenum">
              <a:rPr lang="en-US" smtClean="0"/>
              <a:t>12</a:t>
            </a:fld>
            <a:endParaRPr lang="en-US"/>
          </a:p>
        </p:txBody>
      </p:sp>
    </p:spTree>
    <p:extLst>
      <p:ext uri="{BB962C8B-B14F-4D97-AF65-F5344CB8AC3E}">
        <p14:creationId xmlns:p14="http://schemas.microsoft.com/office/powerpoint/2010/main" val="370540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if Steve were receding from Sam at 0.996</a:t>
            </a:r>
            <a:r>
              <a:rPr lang="en-US" i="1" dirty="0"/>
              <a:t>c (</a:t>
            </a:r>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=85.67</a:t>
            </a:r>
            <a:r>
              <a:rPr lang="en-US" i="1" baseline="30000" dirty="0">
                <a:latin typeface="Times New Roman" panose="02020603050405020304" pitchFamily="18" charset="0"/>
                <a:cs typeface="Times New Roman" panose="02020603050405020304" pitchFamily="18" charset="0"/>
              </a:rPr>
              <a:t>o</a:t>
            </a:r>
            <a:r>
              <a:rPr lang="en-US" i="1" baseline="0" dirty="0">
                <a:latin typeface="Times New Roman" panose="02020603050405020304" pitchFamily="18" charset="0"/>
                <a:cs typeface="Times New Roman" panose="02020603050405020304" pitchFamily="18" charset="0"/>
              </a:rPr>
              <a:t>), </a:t>
            </a:r>
            <a:r>
              <a:rPr lang="en-US" i="0" baseline="0" dirty="0">
                <a:latin typeface="Times New Roman" panose="02020603050405020304" pitchFamily="18" charset="0"/>
                <a:cs typeface="Times New Roman" panose="02020603050405020304" pitchFamily="18" charset="0"/>
              </a:rPr>
              <a:t>at 1PM Steve would locate Sam at 0.996 light hours, and Sally at 0.997 light hours total distance, nearly equidistant from his origin, with Sally bearing 30.09</a:t>
            </a:r>
            <a:r>
              <a:rPr lang="en-US" i="0" baseline="30000" dirty="0">
                <a:latin typeface="Times New Roman" panose="02020603050405020304" pitchFamily="18" charset="0"/>
                <a:cs typeface="Times New Roman" panose="02020603050405020304" pitchFamily="18" charset="0"/>
              </a:rPr>
              <a:t>o</a:t>
            </a:r>
            <a:r>
              <a:rPr lang="en-US" i="0" baseline="0" dirty="0">
                <a:latin typeface="Times New Roman" panose="02020603050405020304" pitchFamily="18" charset="0"/>
                <a:cs typeface="Times New Roman" panose="02020603050405020304" pitchFamily="18" charset="0"/>
              </a:rPr>
              <a:t>. Sam’s fixed ruler point </a:t>
            </a:r>
            <a:r>
              <a:rPr lang="en-US" i="1" baseline="0"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a:t>
            </a:r>
            <a:r>
              <a:rPr lang="en-US" i="1" baseline="0" dirty="0">
                <a:latin typeface="Times New Roman" panose="02020603050405020304" pitchFamily="18" charset="0"/>
                <a:cs typeface="Times New Roman" panose="02020603050405020304" pitchFamily="18" charset="0"/>
              </a:rPr>
              <a:t> </a:t>
            </a:r>
            <a:r>
              <a:rPr lang="en-US" i="0" baseline="0" dirty="0">
                <a:latin typeface="Times New Roman" panose="02020603050405020304" pitchFamily="18" charset="0"/>
                <a:cs typeface="Times New Roman" panose="02020603050405020304" pitchFamily="18" charset="0"/>
              </a:rPr>
              <a:t>still equals </a:t>
            </a:r>
            <a:r>
              <a:rPr lang="en-US" i="1" baseline="0"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a:t>
            </a:r>
            <a:r>
              <a:rPr lang="en-US" i="1" baseline="0" dirty="0">
                <a:latin typeface="Times New Roman" panose="02020603050405020304" pitchFamily="18" charset="0"/>
                <a:cs typeface="Times New Roman" panose="02020603050405020304" pitchFamily="18" charset="0"/>
              </a:rPr>
              <a:t>=0.5 </a:t>
            </a:r>
            <a:r>
              <a:rPr lang="en-US" i="0" baseline="0" dirty="0">
                <a:latin typeface="Times New Roman" panose="02020603050405020304" pitchFamily="18" charset="0"/>
                <a:cs typeface="Times New Roman" panose="02020603050405020304" pitchFamily="18" charset="0"/>
              </a:rPr>
              <a:t>light hours.</a:t>
            </a:r>
            <a:endParaRPr lang="en-US" i="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13</a:t>
            </a:fld>
            <a:endParaRPr lang="en-US"/>
          </a:p>
        </p:txBody>
      </p:sp>
    </p:spTree>
    <p:extLst>
      <p:ext uri="{BB962C8B-B14F-4D97-AF65-F5344CB8AC3E}">
        <p14:creationId xmlns:p14="http://schemas.microsoft.com/office/powerpoint/2010/main" val="397021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beginning, we noted that Sam would measure an event B in Sally’s with coordinates </a:t>
            </a:r>
            <a:r>
              <a:rPr lang="en-US" i="1" dirty="0"/>
              <a:t>ct</a:t>
            </a:r>
            <a:r>
              <a:rPr lang="en-US" i="1" baseline="-25000" dirty="0"/>
              <a:t>2</a:t>
            </a:r>
            <a:r>
              <a:rPr lang="en-US" i="1" baseline="0" dirty="0"/>
              <a:t>, x</a:t>
            </a:r>
            <a:r>
              <a:rPr lang="en-US" i="1" baseline="-25000" dirty="0"/>
              <a:t>2</a:t>
            </a:r>
            <a:r>
              <a:rPr lang="en-US" i="1" baseline="0" dirty="0"/>
              <a:t>=0.866, 0, </a:t>
            </a:r>
            <a:r>
              <a:rPr lang="en-US" i="0" baseline="0" dirty="0"/>
              <a:t> as occurring at </a:t>
            </a:r>
            <a:r>
              <a:rPr lang="en-US" i="1" dirty="0"/>
              <a:t>ct</a:t>
            </a:r>
            <a:r>
              <a:rPr lang="en-US" i="1" baseline="-25000" dirty="0"/>
              <a:t>1</a:t>
            </a:r>
            <a:r>
              <a:rPr lang="en-US" i="1" baseline="0" dirty="0"/>
              <a:t>, x</a:t>
            </a:r>
            <a:r>
              <a:rPr lang="en-US" i="1" baseline="-25000" dirty="0"/>
              <a:t>1</a:t>
            </a:r>
            <a:r>
              <a:rPr lang="en-US" i="1" baseline="0" dirty="0"/>
              <a:t>=1.0, 0.5.</a:t>
            </a:r>
            <a:r>
              <a:rPr lang="en-US" i="0" baseline="0" dirty="0"/>
              <a:t> </a:t>
            </a:r>
            <a:r>
              <a:rPr lang="en-US" dirty="0"/>
              <a:t> Steve will locate Sally’s event B, at B’. 0.865 light hours.  Thus, not only the basic velocity triangle, but the Lorentz transform itself, B’ to C’ will be mapped onto Steve’s </a:t>
            </a:r>
            <a:r>
              <a:rPr lang="en-US" i="1" dirty="0"/>
              <a:t>x-y</a:t>
            </a:r>
            <a:r>
              <a:rPr lang="en-US" i="0" dirty="0"/>
              <a:t> chart with increasing accuracy as his speed increases.  </a:t>
            </a:r>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14</a:t>
            </a:fld>
            <a:endParaRPr lang="en-US"/>
          </a:p>
        </p:txBody>
      </p:sp>
    </p:spTree>
    <p:extLst>
      <p:ext uri="{BB962C8B-B14F-4D97-AF65-F5344CB8AC3E}">
        <p14:creationId xmlns:p14="http://schemas.microsoft.com/office/powerpoint/2010/main" val="67732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the velocity triangle is not just a useful construct and a mathematical abstraction, it is observable, and therefore reflects the underlying mechanism of the Lorentz Transform and the Special Theory. If you enjoyed this, please pick up your copy of the polar plot used for solving these problems, and also take a look at my new book, which discusses this and all other aspects of the Special Theory using the velocity triangle.</a:t>
            </a:r>
          </a:p>
        </p:txBody>
      </p:sp>
      <p:sp>
        <p:nvSpPr>
          <p:cNvPr id="4" name="Slide Number Placeholder 3"/>
          <p:cNvSpPr>
            <a:spLocks noGrp="1"/>
          </p:cNvSpPr>
          <p:nvPr>
            <p:ph type="sldNum" sz="quarter" idx="5"/>
          </p:nvPr>
        </p:nvSpPr>
        <p:spPr/>
        <p:txBody>
          <a:bodyPr/>
          <a:lstStyle/>
          <a:p>
            <a:fld id="{706FA6C2-41B6-476C-AED0-2B2EF9D28742}" type="slidenum">
              <a:rPr lang="en-US" smtClean="0"/>
              <a:t>15</a:t>
            </a:fld>
            <a:endParaRPr lang="en-US"/>
          </a:p>
        </p:txBody>
      </p:sp>
    </p:spTree>
    <p:extLst>
      <p:ext uri="{BB962C8B-B14F-4D97-AF65-F5344CB8AC3E}">
        <p14:creationId xmlns:p14="http://schemas.microsoft.com/office/powerpoint/2010/main" val="427379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velocity triangle can be solved on a simple polar plot as shown, that allows all special relativity problems, including mass, momentum, energy and kinematics, to be solved with straight edge and divider, no computation necessary. Copies of the polar plot are available for you to take.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velocity triangle is a powerful analytical tool, but does it have any basis in reality?</a:t>
            </a:r>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2</a:t>
            </a:fld>
            <a:endParaRPr lang="en-US"/>
          </a:p>
        </p:txBody>
      </p:sp>
    </p:spTree>
    <p:extLst>
      <p:ext uri="{BB962C8B-B14F-4D97-AF65-F5344CB8AC3E}">
        <p14:creationId xmlns:p14="http://schemas.microsoft.com/office/powerpoint/2010/main" val="371770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observe the velocity triangle, we are going to set up a problem of two orthogonal velocities.  At noon, Sally leaves the Earth at half the speed of light tangential to Earth’s orbit, leaving Sam behind on earth in mission control. At the same time, Steve leaves the Earth perpendicular to Earth’s orbit. At 1PM, we are going to examine where and when Steve will locate Sally and Sam, at his various departure velocities from the very low up to near the speed of light.</a:t>
            </a:r>
          </a:p>
        </p:txBody>
      </p:sp>
      <p:sp>
        <p:nvSpPr>
          <p:cNvPr id="4" name="Slide Number Placeholder 3"/>
          <p:cNvSpPr>
            <a:spLocks noGrp="1"/>
          </p:cNvSpPr>
          <p:nvPr>
            <p:ph type="sldNum" sz="quarter" idx="5"/>
          </p:nvPr>
        </p:nvSpPr>
        <p:spPr/>
        <p:txBody>
          <a:bodyPr/>
          <a:lstStyle/>
          <a:p>
            <a:fld id="{706FA6C2-41B6-476C-AED0-2B2EF9D28742}" type="slidenum">
              <a:rPr lang="en-US" smtClean="0"/>
              <a:t>3</a:t>
            </a:fld>
            <a:endParaRPr lang="en-US"/>
          </a:p>
        </p:txBody>
      </p:sp>
    </p:spTree>
    <p:extLst>
      <p:ext uri="{BB962C8B-B14F-4D97-AF65-F5344CB8AC3E}">
        <p14:creationId xmlns:p14="http://schemas.microsoft.com/office/powerpoint/2010/main" val="78289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define Sam’s reference frame on Earth as S</a:t>
            </a:r>
            <a:r>
              <a:rPr lang="en-US" baseline="-25000" dirty="0"/>
              <a:t>1</a:t>
            </a:r>
            <a:r>
              <a:rPr lang="en-US" baseline="0" dirty="0"/>
              <a:t>, Sally’s as S</a:t>
            </a:r>
            <a:r>
              <a:rPr lang="en-US" baseline="-25000" dirty="0"/>
              <a:t>2</a:t>
            </a:r>
            <a:r>
              <a:rPr lang="en-US" baseline="0" dirty="0"/>
              <a:t>, and Steve’s as S</a:t>
            </a:r>
            <a:r>
              <a:rPr lang="en-US" baseline="-25000" dirty="0"/>
              <a:t>3</a:t>
            </a:r>
            <a:r>
              <a:rPr lang="en-US" i="1" baseline="0" dirty="0"/>
              <a:t>. </a:t>
            </a:r>
            <a:r>
              <a:rPr lang="el-GR" i="1" baseline="0" dirty="0"/>
              <a:t>β</a:t>
            </a:r>
            <a:r>
              <a:rPr lang="en-US" i="1" baseline="-25000" dirty="0"/>
              <a:t>12</a:t>
            </a:r>
            <a:r>
              <a:rPr lang="en-US" baseline="0" dirty="0"/>
              <a:t>, the relative velocity angle between Sam  and Sally, is 30 degrees, given Sally’s departure speed of 0.5</a:t>
            </a:r>
            <a:r>
              <a:rPr lang="en-US" i="1" baseline="0" dirty="0"/>
              <a:t>c</a:t>
            </a:r>
            <a:r>
              <a:rPr lang="en-US" baseline="0" dirty="0"/>
              <a:t>. We are going to vary </a:t>
            </a:r>
            <a:r>
              <a:rPr lang="el-GR" i="1" baseline="0" dirty="0"/>
              <a:t>β</a:t>
            </a:r>
            <a:r>
              <a:rPr lang="en-US" i="1" baseline="-25000" dirty="0"/>
              <a:t>31</a:t>
            </a:r>
            <a:r>
              <a:rPr lang="en-US" baseline="0" dirty="0"/>
              <a:t>, the velocity angle between Steve and Sam, from a very small angle for </a:t>
            </a:r>
            <a:r>
              <a:rPr lang="en-US" i="1" dirty="0"/>
              <a:t>v</a:t>
            </a:r>
            <a:r>
              <a:rPr lang="en-US" i="1" baseline="-25000" dirty="0"/>
              <a:t>31</a:t>
            </a:r>
            <a:r>
              <a:rPr lang="en-US" i="1" dirty="0"/>
              <a:t>&lt;&lt;c, </a:t>
            </a:r>
            <a:r>
              <a:rPr lang="en-US" i="0" dirty="0"/>
              <a:t>and tending to 90</a:t>
            </a:r>
            <a:r>
              <a:rPr lang="en-US" i="0" baseline="30000" dirty="0"/>
              <a:t>o </a:t>
            </a:r>
            <a:r>
              <a:rPr lang="en-US" i="0" baseline="0" dirty="0"/>
              <a:t>as</a:t>
            </a:r>
            <a:r>
              <a:rPr lang="en-US" i="0" baseline="30000" dirty="0"/>
              <a:t> </a:t>
            </a:r>
            <a:r>
              <a:rPr lang="en-US" i="1" dirty="0"/>
              <a:t>v</a:t>
            </a:r>
            <a:r>
              <a:rPr lang="en-US" i="1" baseline="-25000" dirty="0"/>
              <a:t>31</a:t>
            </a:r>
            <a:r>
              <a:rPr lang="en-US" i="1" dirty="0"/>
              <a:t> </a:t>
            </a:r>
            <a:r>
              <a:rPr lang="en-US" i="0" dirty="0"/>
              <a:t>approaches</a:t>
            </a:r>
            <a:r>
              <a:rPr lang="en-US" i="1" dirty="0"/>
              <a:t> c.</a:t>
            </a:r>
            <a:r>
              <a:rPr lang="en-US" i="0" dirty="0"/>
              <a:t> </a:t>
            </a:r>
            <a:r>
              <a:rPr lang="en-US" baseline="0" dirty="0"/>
              <a:t>We are going to use spherical trigonometry to define the velocity </a:t>
            </a:r>
            <a:r>
              <a:rPr lang="el-GR" i="1" baseline="0" dirty="0"/>
              <a:t>β</a:t>
            </a:r>
            <a:r>
              <a:rPr lang="en-US" i="1" baseline="-25000" dirty="0"/>
              <a:t>32</a:t>
            </a:r>
            <a:r>
              <a:rPr lang="en-US" i="1" baseline="0" dirty="0"/>
              <a:t>, </a:t>
            </a:r>
            <a:r>
              <a:rPr lang="en-US" i="0" baseline="0" dirty="0"/>
              <a:t>the velocity angle between Steve and Sally, in terms of </a:t>
            </a:r>
            <a:r>
              <a:rPr lang="el-GR" i="1" baseline="0" dirty="0"/>
              <a:t>β</a:t>
            </a:r>
            <a:r>
              <a:rPr lang="en-US" i="1" baseline="-25000" dirty="0"/>
              <a:t>12</a:t>
            </a:r>
            <a:r>
              <a:rPr lang="en-US" i="1" baseline="0" dirty="0"/>
              <a:t> </a:t>
            </a:r>
            <a:r>
              <a:rPr lang="en-US" i="0" baseline="0" dirty="0"/>
              <a:t>and </a:t>
            </a:r>
            <a:r>
              <a:rPr lang="el-GR" i="1" baseline="0" dirty="0"/>
              <a:t>β</a:t>
            </a:r>
            <a:r>
              <a:rPr lang="en-US" i="1" baseline="-25000" dirty="0"/>
              <a:t>31</a:t>
            </a:r>
            <a:r>
              <a:rPr lang="en-US" i="1" baseline="0" dirty="0"/>
              <a:t>. </a:t>
            </a:r>
            <a:r>
              <a:rPr lang="en-US" i="0" baseline="0" dirty="0"/>
              <a:t>We will see that the velocity triangle will make short work of what would otherwise be an eye-watering problem using algebraic forms of the Lorentz Transform. </a:t>
            </a:r>
            <a:endParaRPr lang="en-US" i="0" dirty="0"/>
          </a:p>
        </p:txBody>
      </p:sp>
      <p:sp>
        <p:nvSpPr>
          <p:cNvPr id="4" name="Slide Number Placeholder 3"/>
          <p:cNvSpPr>
            <a:spLocks noGrp="1"/>
          </p:cNvSpPr>
          <p:nvPr>
            <p:ph type="sldNum" sz="quarter" idx="5"/>
          </p:nvPr>
        </p:nvSpPr>
        <p:spPr/>
        <p:txBody>
          <a:bodyPr/>
          <a:lstStyle/>
          <a:p>
            <a:fld id="{706FA6C2-41B6-476C-AED0-2B2EF9D28742}" type="slidenum">
              <a:rPr lang="en-US" smtClean="0"/>
              <a:t>4</a:t>
            </a:fld>
            <a:endParaRPr lang="en-US"/>
          </a:p>
        </p:txBody>
      </p:sp>
    </p:spTree>
    <p:extLst>
      <p:ext uri="{BB962C8B-B14F-4D97-AF65-F5344CB8AC3E}">
        <p14:creationId xmlns:p14="http://schemas.microsoft.com/office/powerpoint/2010/main" val="376590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45587"/>
            <a:ext cx="5681980" cy="3696712"/>
          </a:xfrm>
          <a:noFill/>
        </p:spPr>
        <p:txBody>
          <a:bodyPr/>
          <a:lstStyle/>
          <a:p>
            <a:endParaRPr lang="en-US" dirty="0"/>
          </a:p>
          <a:p>
            <a:r>
              <a:rPr lang="en-US" dirty="0"/>
              <a:t>We erect Sam’s reference frame S</a:t>
            </a:r>
            <a:r>
              <a:rPr lang="en-US" baseline="-25000" dirty="0"/>
              <a:t>1</a:t>
            </a:r>
            <a:r>
              <a:rPr lang="en-US" baseline="0" dirty="0"/>
              <a:t> in blue, with </a:t>
            </a:r>
            <a:r>
              <a:rPr lang="en-US" dirty="0"/>
              <a:t> his time axis </a:t>
            </a:r>
            <a:r>
              <a:rPr lang="en-US" i="1" dirty="0"/>
              <a:t>ct</a:t>
            </a:r>
            <a:r>
              <a:rPr lang="en-US" i="1" baseline="-25000" dirty="0"/>
              <a:t>1</a:t>
            </a:r>
            <a:r>
              <a:rPr lang="en-US" i="1" dirty="0"/>
              <a:t> </a:t>
            </a:r>
            <a:r>
              <a:rPr lang="en-US" dirty="0"/>
              <a:t>vertical through OA and his </a:t>
            </a:r>
            <a:r>
              <a:rPr lang="en-US" i="1" dirty="0"/>
              <a:t>x</a:t>
            </a:r>
            <a:r>
              <a:rPr lang="en-US" i="1" baseline="-25000" dirty="0"/>
              <a:t>1</a:t>
            </a:r>
            <a:r>
              <a:rPr lang="en-US" dirty="0"/>
              <a:t> axis normal to it.  We erect Sally’s time axis </a:t>
            </a:r>
            <a:r>
              <a:rPr lang="en-US" i="1" dirty="0"/>
              <a:t>ct</a:t>
            </a:r>
            <a:r>
              <a:rPr lang="en-US" i="1" baseline="-25000" dirty="0"/>
              <a:t>2</a:t>
            </a:r>
            <a:r>
              <a:rPr lang="en-US" i="1" dirty="0"/>
              <a:t> </a:t>
            </a:r>
            <a:r>
              <a:rPr lang="en-US" i="0" dirty="0"/>
              <a:t>in red </a:t>
            </a:r>
            <a:r>
              <a:rPr lang="en-US" dirty="0"/>
              <a:t>through OB and her </a:t>
            </a:r>
            <a:r>
              <a:rPr lang="en-US" i="1" dirty="0"/>
              <a:t>x</a:t>
            </a:r>
            <a:r>
              <a:rPr lang="en-US" i="1" baseline="-25000" dirty="0"/>
              <a:t>2</a:t>
            </a:r>
            <a:r>
              <a:rPr lang="en-US" i="1" dirty="0"/>
              <a:t> </a:t>
            </a:r>
            <a:r>
              <a:rPr lang="en-US" dirty="0"/>
              <a:t>axis normal to it, inclined by </a:t>
            </a:r>
            <a:r>
              <a:rPr lang="el-GR" i="1" dirty="0"/>
              <a:t>β</a:t>
            </a:r>
            <a:r>
              <a:rPr lang="en-US" i="1" baseline="-25000" dirty="0"/>
              <a:t>12</a:t>
            </a:r>
            <a:r>
              <a:rPr lang="en-US" i="1" dirty="0"/>
              <a:t> </a:t>
            </a:r>
            <a:r>
              <a:rPr lang="en-US" dirty="0"/>
              <a:t>with respect to Sam’s, forming S</a:t>
            </a:r>
            <a:r>
              <a:rPr lang="en-US" baseline="-25000" dirty="0"/>
              <a:t>2</a:t>
            </a:r>
            <a:r>
              <a:rPr lang="en-US" dirty="0"/>
              <a:t> </a:t>
            </a:r>
            <a:r>
              <a:rPr lang="en-US" i="1" dirty="0"/>
              <a:t>.</a:t>
            </a:r>
            <a:r>
              <a:rPr lang="en-US" dirty="0"/>
              <a:t>  </a:t>
            </a:r>
          </a:p>
          <a:p>
            <a:r>
              <a:rPr lang="en-US" dirty="0"/>
              <a:t>Their </a:t>
            </a:r>
            <a:r>
              <a:rPr lang="en-US" i="1" dirty="0"/>
              <a:t>y </a:t>
            </a:r>
            <a:r>
              <a:rPr lang="en-US" dirty="0"/>
              <a:t>axes are normal to the direction of velocity and remain parallel to each other out of the page.</a:t>
            </a:r>
          </a:p>
          <a:p>
            <a:endParaRPr lang="en-US" i="1" dirty="0"/>
          </a:p>
          <a:p>
            <a:r>
              <a:rPr lang="en-US" i="0" dirty="0"/>
              <a:t>This permits the solution of the Lorentz Transform trigonometrically in terms of </a:t>
            </a:r>
            <a:r>
              <a:rPr lang="el-GR" i="1" dirty="0"/>
              <a:t>β</a:t>
            </a:r>
            <a:r>
              <a:rPr lang="en-US" i="1" dirty="0"/>
              <a:t> </a:t>
            </a:r>
            <a:r>
              <a:rPr lang="en-US" i="0" dirty="0"/>
              <a:t>, as shown.  For an event B  in Sally’s reference frame at time  </a:t>
            </a:r>
            <a:r>
              <a:rPr lang="en-US" i="1" dirty="0"/>
              <a:t>ct</a:t>
            </a:r>
            <a:r>
              <a:rPr lang="en-US" i="1" baseline="-25000" dirty="0"/>
              <a:t>2</a:t>
            </a:r>
            <a:r>
              <a:rPr lang="en-US" i="0" dirty="0"/>
              <a:t> with </a:t>
            </a:r>
            <a:r>
              <a:rPr lang="en-US" i="1" dirty="0"/>
              <a:t>x</a:t>
            </a:r>
            <a:r>
              <a:rPr lang="en-US" i="1" baseline="-25000" dirty="0"/>
              <a:t>2</a:t>
            </a:r>
            <a:r>
              <a:rPr lang="en-US" i="0" baseline="0" dirty="0"/>
              <a:t>=0, the Lorentz transform is C, with OA= </a:t>
            </a:r>
            <a:r>
              <a:rPr lang="en-US" i="1" baseline="0" dirty="0"/>
              <a:t>ct</a:t>
            </a:r>
            <a:r>
              <a:rPr lang="en-US" i="1" baseline="-25000" dirty="0"/>
              <a:t>1</a:t>
            </a:r>
            <a:r>
              <a:rPr lang="en-US" i="1" baseline="0" dirty="0"/>
              <a:t>, </a:t>
            </a:r>
            <a:r>
              <a:rPr lang="en-US" i="0" baseline="0" dirty="0"/>
              <a:t>AC=</a:t>
            </a:r>
            <a:r>
              <a:rPr lang="en-US" i="1" baseline="0" dirty="0"/>
              <a:t>x</a:t>
            </a:r>
            <a:r>
              <a:rPr lang="en-US" i="1" baseline="-25000" dirty="0"/>
              <a:t>1.  </a:t>
            </a:r>
            <a:r>
              <a:rPr lang="en-US" i="0" baseline="0" dirty="0"/>
              <a:t>C is Sam’s measurement of Sally’s event B.  We did not use the polar plot as the template, with O at the center, as the background would have obscured the details.</a:t>
            </a:r>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5</a:t>
            </a:fld>
            <a:endParaRPr lang="en-US" dirty="0"/>
          </a:p>
        </p:txBody>
      </p:sp>
    </p:spTree>
    <p:extLst>
      <p:ext uri="{BB962C8B-B14F-4D97-AF65-F5344CB8AC3E}">
        <p14:creationId xmlns:p14="http://schemas.microsoft.com/office/powerpoint/2010/main" val="103245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rotate this velocity triangle a bit so we can see the y</a:t>
            </a:r>
            <a:r>
              <a:rPr lang="en-US" i="1" dirty="0"/>
              <a:t>–</a:t>
            </a:r>
            <a:r>
              <a:rPr lang="en-US" i="0" dirty="0"/>
              <a:t>axis, which is the direction of Steve’s relative motion with respect to Sam and Sally.  Two events A and B having same proper time </a:t>
            </a:r>
            <a:r>
              <a:rPr lang="en-US" i="1" dirty="0"/>
              <a:t>c</a:t>
            </a:r>
            <a:r>
              <a:rPr lang="el-GR" i="1" dirty="0"/>
              <a:t>τ</a:t>
            </a:r>
            <a:r>
              <a:rPr lang="en-US" i="0" dirty="0"/>
              <a:t>, or distance from O, will lie on the perimeter of a circle about O.  Adding the </a:t>
            </a:r>
            <a:r>
              <a:rPr lang="en-US" i="1" dirty="0"/>
              <a:t>y-</a:t>
            </a:r>
            <a:r>
              <a:rPr lang="en-US" i="0" dirty="0"/>
              <a:t>axis makes this a sphere of radius </a:t>
            </a:r>
            <a:r>
              <a:rPr lang="en-US" i="1" dirty="0"/>
              <a:t>c</a:t>
            </a:r>
            <a:r>
              <a:rPr lang="el-GR" i="1" dirty="0"/>
              <a:t>τ</a:t>
            </a:r>
            <a:endParaRPr lang="en-US" i="0" dirty="0"/>
          </a:p>
        </p:txBody>
      </p:sp>
      <p:sp>
        <p:nvSpPr>
          <p:cNvPr id="4" name="Slide Number Placeholder 3"/>
          <p:cNvSpPr>
            <a:spLocks noGrp="1"/>
          </p:cNvSpPr>
          <p:nvPr>
            <p:ph type="sldNum" sz="quarter" idx="5"/>
          </p:nvPr>
        </p:nvSpPr>
        <p:spPr/>
        <p:txBody>
          <a:bodyPr/>
          <a:lstStyle/>
          <a:p>
            <a:fld id="{706FA6C2-41B6-476C-AED0-2B2EF9D28742}" type="slidenum">
              <a:rPr lang="en-US" smtClean="0"/>
              <a:t>6</a:t>
            </a:fld>
            <a:endParaRPr lang="en-US"/>
          </a:p>
        </p:txBody>
      </p:sp>
    </p:spTree>
    <p:extLst>
      <p:ext uri="{BB962C8B-B14F-4D97-AF65-F5344CB8AC3E}">
        <p14:creationId xmlns:p14="http://schemas.microsoft.com/office/powerpoint/2010/main" val="361624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add Steve in green, whose velocity triangle with respect to Sam will lie in the </a:t>
            </a:r>
            <a:r>
              <a:rPr lang="en-US" i="1" dirty="0"/>
              <a:t>y-</a:t>
            </a:r>
            <a:r>
              <a:rPr lang="en-US" i="1" dirty="0" err="1"/>
              <a:t>ct</a:t>
            </a:r>
            <a:r>
              <a:rPr lang="en-US" dirty="0"/>
              <a:t> plane. Steve’s time axis </a:t>
            </a:r>
            <a:r>
              <a:rPr lang="en-US" i="1" dirty="0"/>
              <a:t>ct</a:t>
            </a:r>
            <a:r>
              <a:rPr lang="en-US" i="1" baseline="-25000" dirty="0"/>
              <a:t>3</a:t>
            </a:r>
            <a:r>
              <a:rPr lang="en-US" i="0" baseline="0" dirty="0"/>
              <a:t> is through OC, and  his </a:t>
            </a:r>
            <a:r>
              <a:rPr lang="en-US" i="1" baseline="0" dirty="0"/>
              <a:t>y</a:t>
            </a:r>
            <a:r>
              <a:rPr lang="en-US" i="1" baseline="-25000" dirty="0"/>
              <a:t>3</a:t>
            </a:r>
            <a:r>
              <a:rPr lang="en-US" i="1" baseline="0" dirty="0"/>
              <a:t> </a:t>
            </a:r>
            <a:r>
              <a:rPr lang="en-US" i="0" baseline="0" dirty="0"/>
              <a:t>axis is normal to it, tangent to the arc AC at C, and his </a:t>
            </a:r>
            <a:r>
              <a:rPr lang="en-US" i="1" baseline="0" dirty="0"/>
              <a:t>x</a:t>
            </a:r>
            <a:r>
              <a:rPr lang="en-US" i="1" baseline="-25000" dirty="0"/>
              <a:t>3</a:t>
            </a:r>
            <a:r>
              <a:rPr lang="en-US" i="0" baseline="0" dirty="0"/>
              <a:t> axis is normal to both. We can see that Steve’s velocity angle </a:t>
            </a:r>
            <a:r>
              <a:rPr lang="el-GR" i="1" dirty="0"/>
              <a:t>β</a:t>
            </a:r>
            <a:r>
              <a:rPr lang="en-US" i="1" baseline="-25000" dirty="0"/>
              <a:t>32 </a:t>
            </a:r>
            <a:r>
              <a:rPr lang="en-US" i="0" baseline="0" dirty="0"/>
              <a:t> with respect to Sally is the arc CB.</a:t>
            </a:r>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7</a:t>
            </a:fld>
            <a:endParaRPr lang="en-US"/>
          </a:p>
        </p:txBody>
      </p:sp>
    </p:spTree>
    <p:extLst>
      <p:ext uri="{BB962C8B-B14F-4D97-AF65-F5344CB8AC3E}">
        <p14:creationId xmlns:p14="http://schemas.microsoft.com/office/powerpoint/2010/main" val="187965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velocity angles form a spherical triangle ABC on the surface of the sphere, identical to the one used by navigators to determine great circle ranges on the globe. For this problem, angle L is DOE at the center of the globe, which is 90</a:t>
            </a:r>
            <a:r>
              <a:rPr lang="en-US" baseline="30000" dirty="0"/>
              <a:t>o</a:t>
            </a:r>
            <a:r>
              <a:rPr lang="en-US" baseline="0" dirty="0"/>
              <a:t>.  This reduces the great circle range equation to a product of cosines, which further reduces to the sine function, using trigonometric identities. </a:t>
            </a:r>
            <a:endParaRPr lang="en-US" dirty="0"/>
          </a:p>
        </p:txBody>
      </p:sp>
      <p:sp>
        <p:nvSpPr>
          <p:cNvPr id="4" name="Slide Number Placeholder 3"/>
          <p:cNvSpPr>
            <a:spLocks noGrp="1"/>
          </p:cNvSpPr>
          <p:nvPr>
            <p:ph type="sldNum" sz="quarter" idx="5"/>
          </p:nvPr>
        </p:nvSpPr>
        <p:spPr/>
        <p:txBody>
          <a:bodyPr/>
          <a:lstStyle/>
          <a:p>
            <a:fld id="{706FA6C2-41B6-476C-AED0-2B2EF9D28742}" type="slidenum">
              <a:rPr lang="en-US" smtClean="0"/>
              <a:t>8</a:t>
            </a:fld>
            <a:endParaRPr lang="en-US"/>
          </a:p>
        </p:txBody>
      </p:sp>
    </p:spTree>
    <p:extLst>
      <p:ext uri="{BB962C8B-B14F-4D97-AF65-F5344CB8AC3E}">
        <p14:creationId xmlns:p14="http://schemas.microsoft.com/office/powerpoint/2010/main" val="228324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is keeping track of Sally’s and Sam’s positions of time on a navigational </a:t>
            </a:r>
            <a:r>
              <a:rPr lang="en-US" i="1" dirty="0"/>
              <a:t>x-y </a:t>
            </a:r>
            <a:r>
              <a:rPr lang="en-US" i="0" dirty="0"/>
              <a:t> chart</a:t>
            </a:r>
            <a:r>
              <a:rPr lang="en-US" dirty="0"/>
              <a:t>, </a:t>
            </a:r>
            <a:r>
              <a:rPr lang="en-US" i="0" dirty="0"/>
              <a:t>tangent to C at some arbitrary time </a:t>
            </a:r>
            <a:r>
              <a:rPr lang="en-US" i="1" dirty="0"/>
              <a:t>ct</a:t>
            </a:r>
            <a:r>
              <a:rPr lang="en-US" i="1" baseline="-25000" dirty="0"/>
              <a:t>3</a:t>
            </a:r>
            <a:r>
              <a:rPr lang="en-US" i="0" dirty="0"/>
              <a:t>. Steve will see Sam receding at </a:t>
            </a:r>
            <a:r>
              <a:rPr lang="en-US" i="1" dirty="0"/>
              <a:t>v</a:t>
            </a:r>
            <a:r>
              <a:rPr lang="en-US" i="1" baseline="-25000" dirty="0"/>
              <a:t>31</a:t>
            </a:r>
            <a:r>
              <a:rPr lang="en-US" i="1" baseline="0" dirty="0"/>
              <a:t>=sin(</a:t>
            </a:r>
            <a:r>
              <a:rPr lang="el-GR" i="1" baseline="0" dirty="0"/>
              <a:t>β</a:t>
            </a:r>
            <a:r>
              <a:rPr lang="en-US" i="1" baseline="-25000" dirty="0"/>
              <a:t>31</a:t>
            </a:r>
            <a:r>
              <a:rPr lang="en-US" i="1" baseline="0" dirty="0"/>
              <a:t>).</a:t>
            </a:r>
            <a:r>
              <a:rPr lang="en-US" i="0" baseline="0" dirty="0"/>
              <a:t> He will see Sally receding at a total distance </a:t>
            </a:r>
            <a:r>
              <a:rPr lang="en-US" i="1" baseline="0" dirty="0"/>
              <a:t>s</a:t>
            </a:r>
            <a:r>
              <a:rPr lang="en-US" i="1" baseline="-25000" dirty="0"/>
              <a:t>32</a:t>
            </a:r>
            <a:r>
              <a:rPr lang="en-US" i="1" baseline="0" dirty="0"/>
              <a:t>=ct</a:t>
            </a:r>
            <a:r>
              <a:rPr lang="en-US" i="1" baseline="-25000" dirty="0"/>
              <a:t>3</a:t>
            </a:r>
            <a:r>
              <a:rPr lang="en-US" i="1" baseline="0" dirty="0"/>
              <a:t>*sin(</a:t>
            </a:r>
            <a:r>
              <a:rPr lang="el-GR" i="1" baseline="0" dirty="0"/>
              <a:t>β</a:t>
            </a:r>
            <a:r>
              <a:rPr lang="en-US" i="1" baseline="-25000" dirty="0"/>
              <a:t>32</a:t>
            </a:r>
            <a:r>
              <a:rPr lang="en-US" i="1" baseline="0" dirty="0"/>
              <a:t>) </a:t>
            </a:r>
            <a:r>
              <a:rPr lang="en-US" i="0" baseline="0" dirty="0"/>
              <a:t>tangent to the great circle segment CB. The angle between CA and CB at C is the great circle bearing </a:t>
            </a:r>
            <a:r>
              <a:rPr lang="el-GR" i="1" dirty="0"/>
              <a:t>α</a:t>
            </a:r>
            <a:r>
              <a:rPr lang="en-US" i="0" baseline="0" dirty="0"/>
              <a:t> of B from C.</a:t>
            </a:r>
          </a:p>
        </p:txBody>
      </p:sp>
      <p:sp>
        <p:nvSpPr>
          <p:cNvPr id="4" name="Slide Number Placeholder 3"/>
          <p:cNvSpPr>
            <a:spLocks noGrp="1"/>
          </p:cNvSpPr>
          <p:nvPr>
            <p:ph type="sldNum" sz="quarter" idx="5"/>
          </p:nvPr>
        </p:nvSpPr>
        <p:spPr/>
        <p:txBody>
          <a:bodyPr/>
          <a:lstStyle/>
          <a:p>
            <a:fld id="{706FA6C2-41B6-476C-AED0-2B2EF9D28742}" type="slidenum">
              <a:rPr lang="en-US" smtClean="0"/>
              <a:t>9</a:t>
            </a:fld>
            <a:endParaRPr lang="en-US"/>
          </a:p>
        </p:txBody>
      </p:sp>
    </p:spTree>
    <p:extLst>
      <p:ext uri="{BB962C8B-B14F-4D97-AF65-F5344CB8AC3E}">
        <p14:creationId xmlns:p14="http://schemas.microsoft.com/office/powerpoint/2010/main" val="308249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53440D-5E11-447E-8FB1-74F5C06CC032}" type="datetime1">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26423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CB104-2FE9-4F25-AE4B-FE38657666F0}" type="datetime1">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366489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B0B885-DB4A-45BD-8CD4-39D731CDC069}" type="datetime1">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874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9918A-6A50-44AB-8B9E-20DB438D3E56}" type="datetime1">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273648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D86A3-06F5-455D-8C7E-BEA545E9A3CB}" type="datetime1">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165672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4811F-A13C-4F8B-8698-E41859D043AE}" type="datetime1">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8823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F5348-8087-44E6-BEE5-45090ECAF51F}" type="datetime1">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40064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DCFCFD-D313-4A54-BCF1-82AAEA13F6B7}" type="datetime1">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923D-C71C-435D-9174-1991698F01A9}" type="slidenum">
              <a:rPr lang="en-US" smtClean="0"/>
              <a:t>‹#›</a:t>
            </a:fld>
            <a:endParaRPr lang="en-US"/>
          </a:p>
        </p:txBody>
      </p:sp>
      <p:pic>
        <p:nvPicPr>
          <p:cNvPr id="7" name="Picture 6">
            <a:extLst>
              <a:ext uri="{FF2B5EF4-FFF2-40B4-BE49-F238E27FC236}">
                <a16:creationId xmlns:a16="http://schemas.microsoft.com/office/drawing/2014/main" id="{D9F23398-1A19-5A18-DBB5-D2D86EA8D688}"/>
              </a:ext>
            </a:extLst>
          </p:cNvPr>
          <p:cNvPicPr>
            <a:picLocks noChangeAspect="1"/>
          </p:cNvPicPr>
          <p:nvPr userDrawn="1"/>
        </p:nvPicPr>
        <p:blipFill>
          <a:blip r:embed="rId2"/>
          <a:stretch>
            <a:fillRect/>
          </a:stretch>
        </p:blipFill>
        <p:spPr>
          <a:xfrm>
            <a:off x="8255522" y="87008"/>
            <a:ext cx="647731" cy="1110396"/>
          </a:xfrm>
          <a:prstGeom prst="rect">
            <a:avLst/>
          </a:prstGeom>
        </p:spPr>
      </p:pic>
      <p:pic>
        <p:nvPicPr>
          <p:cNvPr id="8" name="Picture 7">
            <a:extLst>
              <a:ext uri="{FF2B5EF4-FFF2-40B4-BE49-F238E27FC236}">
                <a16:creationId xmlns:a16="http://schemas.microsoft.com/office/drawing/2014/main" id="{525ADEC2-573F-8DCC-4413-76DB20F235BE}"/>
              </a:ext>
            </a:extLst>
          </p:cNvPr>
          <p:cNvPicPr>
            <a:picLocks noChangeAspect="1"/>
          </p:cNvPicPr>
          <p:nvPr userDrawn="1"/>
        </p:nvPicPr>
        <p:blipFill>
          <a:blip r:embed="rId3"/>
          <a:stretch>
            <a:fillRect/>
          </a:stretch>
        </p:blipFill>
        <p:spPr>
          <a:xfrm>
            <a:off x="338940" y="127017"/>
            <a:ext cx="782028" cy="1070387"/>
          </a:xfrm>
          <a:prstGeom prst="rect">
            <a:avLst/>
          </a:prstGeom>
        </p:spPr>
      </p:pic>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4951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885AF-3C91-4567-94BE-A73EC70F32AC}" type="datetime1">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41868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D17D5-7700-40E4-B67B-BF7E0BF848D4}" type="datetime1">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215413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F739E-55DD-47B3-A5D3-8AFE9AFF88CE}" type="datetime1">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923D-C71C-435D-9174-1991698F01A9}" type="slidenum">
              <a:rPr lang="en-US" smtClean="0"/>
              <a:t>‹#›</a:t>
            </a:fld>
            <a:endParaRPr lang="en-US"/>
          </a:p>
        </p:txBody>
      </p:sp>
    </p:spTree>
    <p:extLst>
      <p:ext uri="{BB962C8B-B14F-4D97-AF65-F5344CB8AC3E}">
        <p14:creationId xmlns:p14="http://schemas.microsoft.com/office/powerpoint/2010/main" val="179996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A21C7-7D42-4630-B30A-DAEFEE0F4214}" type="datetime1">
              <a:rPr lang="en-US" smtClean="0"/>
              <a:t>10/19/2023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C923D-C71C-435D-9174-1991698F01A9}" type="slidenum">
              <a:rPr lang="en-US" smtClean="0"/>
              <a:t>‹#›</a:t>
            </a:fld>
            <a:endParaRPr lang="en-US"/>
          </a:p>
        </p:txBody>
      </p:sp>
    </p:spTree>
    <p:extLst>
      <p:ext uri="{BB962C8B-B14F-4D97-AF65-F5344CB8AC3E}">
        <p14:creationId xmlns:p14="http://schemas.microsoft.com/office/powerpoint/2010/main" val="3833968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54170-48EE-4FED-5DE9-C4162FA274A4}"/>
              </a:ext>
            </a:extLst>
          </p:cNvPr>
          <p:cNvSpPr>
            <a:spLocks noGrp="1"/>
          </p:cNvSpPr>
          <p:nvPr>
            <p:ph type="sldNum" sz="quarter" idx="12"/>
          </p:nvPr>
        </p:nvSpPr>
        <p:spPr/>
        <p:txBody>
          <a:bodyPr/>
          <a:lstStyle/>
          <a:p>
            <a:fld id="{148C923D-C71C-435D-9174-1991698F01A9}" type="slidenum">
              <a:rPr lang="en-US" smtClean="0"/>
              <a:t>1</a:t>
            </a:fld>
            <a:endParaRPr lang="en-US"/>
          </a:p>
        </p:txBody>
      </p:sp>
      <p:sp>
        <p:nvSpPr>
          <p:cNvPr id="4" name="TextBox 3">
            <a:extLst>
              <a:ext uri="{FF2B5EF4-FFF2-40B4-BE49-F238E27FC236}">
                <a16:creationId xmlns:a16="http://schemas.microsoft.com/office/drawing/2014/main" id="{F16D07DB-6408-A994-1A9B-FD63F3B34212}"/>
              </a:ext>
            </a:extLst>
          </p:cNvPr>
          <p:cNvSpPr txBox="1"/>
          <p:nvPr/>
        </p:nvSpPr>
        <p:spPr>
          <a:xfrm>
            <a:off x="1099465" y="1021672"/>
            <a:ext cx="7304500" cy="1015663"/>
          </a:xfrm>
          <a:prstGeom prst="rect">
            <a:avLst/>
          </a:prstGeom>
          <a:noFill/>
          <a:ln>
            <a:noFill/>
          </a:ln>
          <a:effectLst>
            <a:outerShdw blurRad="50800" dist="63500" dir="2700000" algn="tl" rotWithShape="0">
              <a:prstClr val="black">
                <a:alpha val="90000"/>
              </a:prstClr>
            </a:outerShdw>
          </a:effectLst>
        </p:spPr>
        <p:txBody>
          <a:bodyPr wrap="none" rtlCol="0">
            <a:spAutoFit/>
          </a:bodyPr>
          <a:lstStyle/>
          <a:p>
            <a:pPr algn="l"/>
            <a:r>
              <a:rPr lang="en-US" sz="6000" b="0" dirty="0">
                <a:solidFill>
                  <a:schemeClr val="bg1"/>
                </a:solidFill>
                <a:latin typeface="Calibri" panose="020F0502020204030204" pitchFamily="34" charset="0"/>
                <a:ea typeface="Calibri" panose="020F0502020204030204" pitchFamily="34" charset="0"/>
                <a:cs typeface="Calibri" panose="020F0502020204030204" pitchFamily="34" charset="0"/>
              </a:rPr>
              <a:t>Riding on a Light Beam</a:t>
            </a:r>
          </a:p>
        </p:txBody>
      </p:sp>
      <p:pic>
        <p:nvPicPr>
          <p:cNvPr id="5" name="Picture 4">
            <a:extLst>
              <a:ext uri="{FF2B5EF4-FFF2-40B4-BE49-F238E27FC236}">
                <a16:creationId xmlns:a16="http://schemas.microsoft.com/office/drawing/2014/main" id="{C7DEF69E-1692-B6AD-102D-D123A307FCE3}"/>
              </a:ext>
            </a:extLst>
          </p:cNvPr>
          <p:cNvPicPr>
            <a:picLocks noChangeAspect="1"/>
          </p:cNvPicPr>
          <p:nvPr/>
        </p:nvPicPr>
        <p:blipFill>
          <a:blip r:embed="rId3"/>
          <a:stretch>
            <a:fillRect/>
          </a:stretch>
        </p:blipFill>
        <p:spPr>
          <a:xfrm>
            <a:off x="3563689" y="2506379"/>
            <a:ext cx="1877887" cy="674068"/>
          </a:xfrm>
          <a:prstGeom prst="rect">
            <a:avLst/>
          </a:prstGeom>
          <a:ln>
            <a:noFill/>
          </a:ln>
        </p:spPr>
      </p:pic>
      <p:sp>
        <p:nvSpPr>
          <p:cNvPr id="7" name="TextBox 6">
            <a:extLst>
              <a:ext uri="{FF2B5EF4-FFF2-40B4-BE49-F238E27FC236}">
                <a16:creationId xmlns:a16="http://schemas.microsoft.com/office/drawing/2014/main" id="{76DB4471-FA9A-C08F-087E-B7F074C4C1BB}"/>
              </a:ext>
            </a:extLst>
          </p:cNvPr>
          <p:cNvSpPr txBox="1"/>
          <p:nvPr/>
        </p:nvSpPr>
        <p:spPr>
          <a:xfrm>
            <a:off x="1637039" y="3429000"/>
            <a:ext cx="6229351" cy="2585323"/>
          </a:xfrm>
          <a:prstGeom prst="rect">
            <a:avLst/>
          </a:prstGeom>
          <a:noFill/>
          <a:effectLst>
            <a:outerShdw blurRad="50800" dist="63500" dir="2700000" algn="tl" rotWithShape="0">
              <a:prstClr val="black">
                <a:alpha val="90000"/>
              </a:prstClr>
            </a:outerShdw>
          </a:effectLst>
        </p:spPr>
        <p:txBody>
          <a:bodyPr wrap="square">
            <a:spAutoFit/>
          </a:bodyPr>
          <a:lstStyle/>
          <a:p>
            <a:pPr algn="ct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Observing the Velocity Triangle</a:t>
            </a:r>
          </a:p>
          <a:p>
            <a:pPr algn="ctr"/>
            <a:endParaRPr lang="en-US" sz="2800" dirty="0">
              <a:solidFill>
                <a:schemeClr val="bg1"/>
              </a:solidFill>
              <a:latin typeface="Century Gothic" panose="020B0502020202020204" pitchFamily="34" charset="0"/>
            </a:endParaRPr>
          </a:p>
          <a:p>
            <a:pPr algn="ctr"/>
            <a:r>
              <a:rPr lang="en-US" sz="1800" dirty="0">
                <a:solidFill>
                  <a:schemeClr val="bg1"/>
                </a:solidFill>
                <a:latin typeface="Century Gothic" panose="020B0502020202020204" pitchFamily="34" charset="0"/>
              </a:rPr>
              <a:t>Lewis F. McIntyre</a:t>
            </a:r>
          </a:p>
          <a:p>
            <a:pPr algn="ctr"/>
            <a:r>
              <a:rPr lang="en-US" sz="1800" dirty="0">
                <a:solidFill>
                  <a:schemeClr val="bg1"/>
                </a:solidFill>
                <a:latin typeface="Century Gothic" panose="020B0502020202020204" pitchFamily="34" charset="0"/>
              </a:rPr>
              <a:t>CS AAPT Fall Session</a:t>
            </a:r>
          </a:p>
          <a:p>
            <a:pPr algn="ctr"/>
            <a:r>
              <a:rPr lang="en-US" sz="1800" dirty="0">
                <a:solidFill>
                  <a:schemeClr val="bg1"/>
                </a:solidFill>
                <a:latin typeface="Century Gothic" panose="020B0502020202020204" pitchFamily="34" charset="0"/>
              </a:rPr>
              <a:t>October 21, 2023</a:t>
            </a:r>
          </a:p>
        </p:txBody>
      </p:sp>
      <p:sp>
        <p:nvSpPr>
          <p:cNvPr id="8" name="TextBox 7">
            <a:extLst>
              <a:ext uri="{FF2B5EF4-FFF2-40B4-BE49-F238E27FC236}">
                <a16:creationId xmlns:a16="http://schemas.microsoft.com/office/drawing/2014/main" id="{FE347999-1127-A863-5E28-DA011ED658A3}"/>
              </a:ext>
            </a:extLst>
          </p:cNvPr>
          <p:cNvSpPr txBox="1"/>
          <p:nvPr/>
        </p:nvSpPr>
        <p:spPr>
          <a:xfrm>
            <a:off x="3025806" y="5836328"/>
            <a:ext cx="3781586" cy="369332"/>
          </a:xfrm>
          <a:prstGeom prst="rect">
            <a:avLst/>
          </a:prstGeom>
          <a:noFill/>
        </p:spPr>
        <p:txBody>
          <a:bodyPr wrap="square" rtlCol="0">
            <a:spAutoFit/>
          </a:bodyPr>
          <a:lstStyle/>
          <a:p>
            <a:pPr algn="ctr"/>
            <a:r>
              <a:rPr lang="en-US" dirty="0">
                <a:solidFill>
                  <a:schemeClr val="bg1"/>
                </a:solidFill>
              </a:rPr>
              <a:t>mcintyrel@verizon.net</a:t>
            </a:r>
          </a:p>
        </p:txBody>
      </p:sp>
      <p:pic>
        <p:nvPicPr>
          <p:cNvPr id="6" name="Picture 5">
            <a:extLst>
              <a:ext uri="{FF2B5EF4-FFF2-40B4-BE49-F238E27FC236}">
                <a16:creationId xmlns:a16="http://schemas.microsoft.com/office/drawing/2014/main" id="{DF52301A-7840-45AD-85D3-EAAD4C7E5E03}"/>
              </a:ext>
            </a:extLst>
          </p:cNvPr>
          <p:cNvPicPr>
            <a:picLocks noChangeAspect="1"/>
          </p:cNvPicPr>
          <p:nvPr/>
        </p:nvPicPr>
        <p:blipFill>
          <a:blip r:embed="rId4"/>
          <a:stretch>
            <a:fillRect/>
          </a:stretch>
        </p:blipFill>
        <p:spPr>
          <a:xfrm>
            <a:off x="556011" y="4064860"/>
            <a:ext cx="1443198" cy="2474053"/>
          </a:xfrm>
          <a:prstGeom prst="rect">
            <a:avLst/>
          </a:prstGeom>
        </p:spPr>
      </p:pic>
      <p:pic>
        <p:nvPicPr>
          <p:cNvPr id="3" name="Picture 2">
            <a:extLst>
              <a:ext uri="{FF2B5EF4-FFF2-40B4-BE49-F238E27FC236}">
                <a16:creationId xmlns:a16="http://schemas.microsoft.com/office/drawing/2014/main" id="{7B6207EF-C0BE-10CA-10DB-A1D2ADCC768C}"/>
              </a:ext>
            </a:extLst>
          </p:cNvPr>
          <p:cNvPicPr>
            <a:picLocks noChangeAspect="1"/>
          </p:cNvPicPr>
          <p:nvPr/>
        </p:nvPicPr>
        <p:blipFill>
          <a:blip r:embed="rId5"/>
          <a:stretch>
            <a:fillRect/>
          </a:stretch>
        </p:blipFill>
        <p:spPr>
          <a:xfrm>
            <a:off x="7648575" y="4190730"/>
            <a:ext cx="1263279" cy="2165621"/>
          </a:xfrm>
          <a:prstGeom prst="rect">
            <a:avLst/>
          </a:prstGeom>
        </p:spPr>
      </p:pic>
    </p:spTree>
    <p:extLst>
      <p:ext uri="{BB962C8B-B14F-4D97-AF65-F5344CB8AC3E}">
        <p14:creationId xmlns:p14="http://schemas.microsoft.com/office/powerpoint/2010/main" val="9597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ORTHOGONAL OBSERVER</a:t>
            </a:r>
            <a:br>
              <a:rPr lang="en-US" dirty="0">
                <a:solidFill>
                  <a:schemeClr val="bg1"/>
                </a:solidFill>
              </a:rPr>
            </a:br>
            <a:r>
              <a:rPr lang="en-US" sz="2800" dirty="0">
                <a:solidFill>
                  <a:schemeClr val="bg1"/>
                </a:solidFill>
              </a:rPr>
              <a:t>v</a:t>
            </a:r>
            <a:r>
              <a:rPr lang="en-US" sz="2800" baseline="-25000" dirty="0">
                <a:solidFill>
                  <a:schemeClr val="bg1"/>
                </a:solidFill>
              </a:rPr>
              <a:t>31</a:t>
            </a:r>
            <a:r>
              <a:rPr lang="en-US" sz="2800" dirty="0">
                <a:solidFill>
                  <a:schemeClr val="bg1"/>
                </a:solidFill>
              </a:rPr>
              <a:t>&lt;&lt;c</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10</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38" y="1985671"/>
            <a:ext cx="2588282" cy="2746804"/>
            <a:chOff x="4349372" y="2432116"/>
            <a:chExt cx="3451043" cy="3662406"/>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cxnSp>
          <p:nvCxnSpPr>
            <p:cNvPr id="30" name="Straight Arrow Connector 29">
              <a:extLst>
                <a:ext uri="{FF2B5EF4-FFF2-40B4-BE49-F238E27FC236}">
                  <a16:creationId xmlns:a16="http://schemas.microsoft.com/office/drawing/2014/main" id="{43821484-416F-819A-71A8-2E421255BF02}"/>
                </a:ext>
              </a:extLst>
            </p:cNvPr>
            <p:cNvCxnSpPr>
              <a:cxnSpLocks/>
              <a:stCxn id="17" idx="1"/>
              <a:endCxn id="35" idx="0"/>
            </p:cNvCxnSpPr>
            <p:nvPr/>
          </p:nvCxnSpPr>
          <p:spPr>
            <a:xfrm flipH="1" flipV="1">
              <a:off x="5589003" y="3200105"/>
              <a:ext cx="299309" cy="128285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269A42F-5509-B830-9E59-F6F36CC045D7}"/>
                </a:ext>
              </a:extLst>
            </p:cNvPr>
            <p:cNvCxnSpPr>
              <a:cxnSpLocks/>
            </p:cNvCxnSpPr>
            <p:nvPr/>
          </p:nvCxnSpPr>
          <p:spPr>
            <a:xfrm flipH="1">
              <a:off x="5509115" y="3057745"/>
              <a:ext cx="163715" cy="510013"/>
            </a:xfrm>
            <a:prstGeom prst="straightConnector1">
              <a:avLst/>
            </a:prstGeom>
            <a:ln w="12700">
              <a:solidFill>
                <a:srgbClr val="92D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AE801-4424-D0C3-0F85-88FE644D6B9D}"/>
                </a:ext>
              </a:extLst>
            </p:cNvPr>
            <p:cNvSpPr txBox="1"/>
            <p:nvPr/>
          </p:nvSpPr>
          <p:spPr>
            <a:xfrm rot="17494967">
              <a:off x="5393924" y="2667304"/>
              <a:ext cx="475997" cy="307776"/>
            </a:xfrm>
            <a:prstGeom prst="rect">
              <a:avLst/>
            </a:prstGeom>
            <a:noFill/>
          </p:spPr>
          <p:txBody>
            <a:bodyPr wrap="square" rtlCol="0">
              <a:spAutoFit/>
            </a:bodyPr>
            <a:lstStyle/>
            <a:p>
              <a:r>
                <a:rPr lang="en-US" sz="900" b="1" dirty="0">
                  <a:solidFill>
                    <a:srgbClr val="92D050"/>
                  </a:solidFill>
                </a:rPr>
                <a:t>y</a:t>
              </a:r>
              <a:r>
                <a:rPr lang="en-US" sz="900" b="1" baseline="-25000" dirty="0">
                  <a:solidFill>
                    <a:srgbClr val="92D050"/>
                  </a:solidFill>
                </a:rPr>
                <a:t>3</a:t>
              </a:r>
              <a:endParaRPr lang="en-US" sz="900" b="1" dirty="0">
                <a:solidFill>
                  <a:srgbClr val="92D050"/>
                </a:solidFill>
              </a:endParaRPr>
            </a:p>
          </p:txBody>
        </p:sp>
        <p:sp>
          <p:nvSpPr>
            <p:cNvPr id="35" name="TextBox 34">
              <a:extLst>
                <a:ext uri="{FF2B5EF4-FFF2-40B4-BE49-F238E27FC236}">
                  <a16:creationId xmlns:a16="http://schemas.microsoft.com/office/drawing/2014/main" id="{57761CA0-00FD-9F24-0A40-3C5C4735A7E3}"/>
                </a:ext>
              </a:extLst>
            </p:cNvPr>
            <p:cNvSpPr txBox="1"/>
            <p:nvPr/>
          </p:nvSpPr>
          <p:spPr>
            <a:xfrm rot="17252522">
              <a:off x="5488084" y="3092600"/>
              <a:ext cx="495300" cy="307776"/>
            </a:xfrm>
            <a:prstGeom prst="rect">
              <a:avLst/>
            </a:prstGeom>
            <a:noFill/>
          </p:spPr>
          <p:txBody>
            <a:bodyPr wrap="square" rtlCol="0">
              <a:spAutoFit/>
            </a:bodyPr>
            <a:lstStyle/>
            <a:p>
              <a:r>
                <a:rPr lang="el-GR" sz="900" dirty="0"/>
                <a:t>β</a:t>
              </a:r>
              <a:r>
                <a:rPr lang="en-US" sz="900" baseline="-25000" dirty="0"/>
                <a:t>31</a:t>
              </a:r>
              <a:endParaRPr lang="en-US" sz="900" dirty="0"/>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FA0948-3BCB-B705-7D30-66C0DFEDD217}"/>
                </a:ext>
              </a:extLst>
            </p:cNvPr>
            <p:cNvCxnSpPr>
              <a:cxnSpLocks/>
            </p:cNvCxnSpPr>
            <p:nvPr/>
          </p:nvCxnSpPr>
          <p:spPr>
            <a:xfrm>
              <a:off x="5628676" y="3261148"/>
              <a:ext cx="665116" cy="11840"/>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F64155-51D7-6133-25AB-46F036BF95A9}"/>
                </a:ext>
              </a:extLst>
            </p:cNvPr>
            <p:cNvSpPr txBox="1"/>
            <p:nvPr/>
          </p:nvSpPr>
          <p:spPr>
            <a:xfrm rot="168993">
              <a:off x="6090525" y="3415560"/>
              <a:ext cx="454287" cy="307776"/>
            </a:xfrm>
            <a:prstGeom prst="rect">
              <a:avLst/>
            </a:prstGeom>
            <a:noFill/>
          </p:spPr>
          <p:txBody>
            <a:bodyPr wrap="square" rtlCol="0">
              <a:spAutoFit/>
            </a:bodyPr>
            <a:lstStyle/>
            <a:p>
              <a:r>
                <a:rPr lang="en-US" sz="900" b="1" dirty="0">
                  <a:solidFill>
                    <a:srgbClr val="92D050"/>
                  </a:solidFill>
                </a:rPr>
                <a:t>x</a:t>
              </a:r>
              <a:r>
                <a:rPr lang="en-US" sz="900" b="1" baseline="-25000" dirty="0">
                  <a:solidFill>
                    <a:srgbClr val="92D050"/>
                  </a:solidFill>
                </a:rPr>
                <a:t>3</a:t>
              </a:r>
              <a:endParaRPr lang="en-US" sz="900" b="1" dirty="0">
                <a:solidFill>
                  <a:srgbClr val="92D050"/>
                </a:solidFill>
              </a:endParaRPr>
            </a:p>
          </p:txBody>
        </p: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sp>
          <p:nvSpPr>
            <p:cNvPr id="41" name="TextBox 40">
              <a:extLst>
                <a:ext uri="{FF2B5EF4-FFF2-40B4-BE49-F238E27FC236}">
                  <a16:creationId xmlns:a16="http://schemas.microsoft.com/office/drawing/2014/main" id="{86DE180D-8FAB-7A6D-6401-A0BB3D0BBBD6}"/>
                </a:ext>
              </a:extLst>
            </p:cNvPr>
            <p:cNvSpPr txBox="1"/>
            <p:nvPr/>
          </p:nvSpPr>
          <p:spPr>
            <a:xfrm rot="19996464">
              <a:off x="5140609" y="3383654"/>
              <a:ext cx="368051" cy="400109"/>
            </a:xfrm>
            <a:prstGeom prst="rect">
              <a:avLst/>
            </a:prstGeom>
            <a:solidFill>
              <a:schemeClr val="bg1">
                <a:alpha val="0"/>
              </a:schemeClr>
            </a:solidFill>
          </p:spPr>
          <p:txBody>
            <a:bodyPr wrap="none" rtlCol="0">
              <a:spAutoFit/>
            </a:bodyPr>
            <a:lstStyle/>
            <a:p>
              <a:r>
                <a:rPr lang="en-US" sz="1350" b="1" dirty="0">
                  <a:solidFill>
                    <a:srgbClr val="92D050"/>
                  </a:solidFill>
                </a:rPr>
                <a:t>C</a:t>
              </a:r>
            </a:p>
          </p:txBody>
        </p:sp>
      </p:grpSp>
      <p:grpSp>
        <p:nvGrpSpPr>
          <p:cNvPr id="26" name="Group 25">
            <a:extLst>
              <a:ext uri="{FF2B5EF4-FFF2-40B4-BE49-F238E27FC236}">
                <a16:creationId xmlns:a16="http://schemas.microsoft.com/office/drawing/2014/main" id="{BF18F61F-C1C5-E6C1-40A1-FDC310C6EBF1}"/>
              </a:ext>
            </a:extLst>
          </p:cNvPr>
          <p:cNvGrpSpPr/>
          <p:nvPr/>
        </p:nvGrpSpPr>
        <p:grpSpPr>
          <a:xfrm>
            <a:off x="5649338" y="1780060"/>
            <a:ext cx="2472775" cy="1141466"/>
            <a:chOff x="2995327" y="2979801"/>
            <a:chExt cx="2472775" cy="1141466"/>
          </a:xfrm>
        </p:grpSpPr>
        <p:grpSp>
          <p:nvGrpSpPr>
            <p:cNvPr id="3" name="Group 2">
              <a:extLst>
                <a:ext uri="{FF2B5EF4-FFF2-40B4-BE49-F238E27FC236}">
                  <a16:creationId xmlns:a16="http://schemas.microsoft.com/office/drawing/2014/main" id="{8C1D5B4F-E0FE-4632-6902-1E748CBED430}"/>
                </a:ext>
              </a:extLst>
            </p:cNvPr>
            <p:cNvGrpSpPr/>
            <p:nvPr/>
          </p:nvGrpSpPr>
          <p:grpSpPr>
            <a:xfrm>
              <a:off x="2995327" y="3422864"/>
              <a:ext cx="2429174" cy="698403"/>
              <a:chOff x="2467568" y="4565583"/>
              <a:chExt cx="2429174" cy="698403"/>
            </a:xfrm>
          </p:grpSpPr>
          <p:grpSp>
            <p:nvGrpSpPr>
              <p:cNvPr id="25" name="Group 24">
                <a:extLst>
                  <a:ext uri="{FF2B5EF4-FFF2-40B4-BE49-F238E27FC236}">
                    <a16:creationId xmlns:a16="http://schemas.microsoft.com/office/drawing/2014/main" id="{4400C886-5933-60EE-927C-762BB9055CC0}"/>
                  </a:ext>
                </a:extLst>
              </p:cNvPr>
              <p:cNvGrpSpPr/>
              <p:nvPr/>
            </p:nvGrpSpPr>
            <p:grpSpPr>
              <a:xfrm>
                <a:off x="2467568" y="4565583"/>
                <a:ext cx="2429174" cy="698403"/>
                <a:chOff x="4136757" y="5283113"/>
                <a:chExt cx="3238899" cy="931204"/>
              </a:xfrm>
            </p:grpSpPr>
            <p:sp>
              <p:nvSpPr>
                <p:cNvPr id="54" name="Parallelogram 53">
                  <a:extLst>
                    <a:ext uri="{FF2B5EF4-FFF2-40B4-BE49-F238E27FC236}">
                      <a16:creationId xmlns:a16="http://schemas.microsoft.com/office/drawing/2014/main" id="{2E010110-DD90-C2AA-DE7B-ACFFFDCB353C}"/>
                    </a:ext>
                  </a:extLst>
                </p:cNvPr>
                <p:cNvSpPr/>
                <p:nvPr/>
              </p:nvSpPr>
              <p:spPr>
                <a:xfrm>
                  <a:off x="4136757" y="5283113"/>
                  <a:ext cx="3238899" cy="931204"/>
                </a:xfrm>
                <a:prstGeom prst="parallelogram">
                  <a:avLst>
                    <a:gd name="adj" fmla="val 87049"/>
                  </a:avLst>
                </a:prstGeom>
                <a:solidFill>
                  <a:schemeClr val="bg1">
                    <a:lumMod val="85000"/>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Arrow Connector 59">
                  <a:extLst>
                    <a:ext uri="{FF2B5EF4-FFF2-40B4-BE49-F238E27FC236}">
                      <a16:creationId xmlns:a16="http://schemas.microsoft.com/office/drawing/2014/main" id="{7FF20BD2-18BF-0221-58C0-FC2A83E78086}"/>
                    </a:ext>
                  </a:extLst>
                </p:cNvPr>
                <p:cNvCxnSpPr>
                  <a:cxnSpLocks/>
                </p:cNvCxnSpPr>
                <p:nvPr/>
              </p:nvCxnSpPr>
              <p:spPr>
                <a:xfrm>
                  <a:off x="5670454" y="5746257"/>
                  <a:ext cx="1280160" cy="3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6DBAF8-D2D8-EEA5-E695-345598BCD0A3}"/>
                    </a:ext>
                  </a:extLst>
                </p:cNvPr>
                <p:cNvCxnSpPr>
                  <a:cxnSpLocks/>
                </p:cNvCxnSpPr>
                <p:nvPr/>
              </p:nvCxnSpPr>
              <p:spPr>
                <a:xfrm flipV="1">
                  <a:off x="5640198" y="5370702"/>
                  <a:ext cx="1481251" cy="381297"/>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1410983-4499-F45C-5234-AACF88B269FF}"/>
                    </a:ext>
                  </a:extLst>
                </p:cNvPr>
                <p:cNvSpPr txBox="1"/>
                <p:nvPr/>
              </p:nvSpPr>
              <p:spPr>
                <a:xfrm>
                  <a:off x="5843681" y="5348373"/>
                  <a:ext cx="495300" cy="369332"/>
                </a:xfrm>
                <a:prstGeom prst="rect">
                  <a:avLst/>
                </a:prstGeom>
                <a:noFill/>
                <a:ln>
                  <a:noFill/>
                </a:ln>
              </p:spPr>
              <p:txBody>
                <a:bodyPr wrap="square" rtlCol="0">
                  <a:spAutoFit/>
                </a:bodyPr>
                <a:lstStyle/>
                <a:p>
                  <a:r>
                    <a:rPr lang="el-GR" sz="1200" i="1" dirty="0"/>
                    <a:t>α</a:t>
                  </a:r>
                  <a:endParaRPr lang="en-US" sz="1200" i="1" dirty="0"/>
                </a:p>
              </p:txBody>
            </p:sp>
          </p:grpSp>
          <p:cxnSp>
            <p:nvCxnSpPr>
              <p:cNvPr id="53" name="Straight Connector 52">
                <a:extLst>
                  <a:ext uri="{FF2B5EF4-FFF2-40B4-BE49-F238E27FC236}">
                    <a16:creationId xmlns:a16="http://schemas.microsoft.com/office/drawing/2014/main" id="{442AA3A6-65BF-39E7-4CF5-D7673440FADB}"/>
                  </a:ext>
                </a:extLst>
              </p:cNvPr>
              <p:cNvCxnSpPr>
                <a:cxnSpLocks/>
              </p:cNvCxnSpPr>
              <p:nvPr/>
            </p:nvCxnSpPr>
            <p:spPr>
              <a:xfrm flipV="1">
                <a:off x="3617619" y="4568180"/>
                <a:ext cx="301448" cy="340264"/>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93EBBD0E-F330-16DF-D3B4-46576F61A204}"/>
                </a:ext>
              </a:extLst>
            </p:cNvPr>
            <p:cNvSpPr txBox="1"/>
            <p:nvPr/>
          </p:nvSpPr>
          <p:spPr>
            <a:xfrm rot="19438115">
              <a:off x="4357070" y="3124184"/>
              <a:ext cx="399369" cy="230832"/>
            </a:xfrm>
            <a:prstGeom prst="rect">
              <a:avLst/>
            </a:prstGeom>
            <a:noFill/>
          </p:spPr>
          <p:txBody>
            <a:bodyPr wrap="square" rtlCol="0">
              <a:spAutoFit/>
            </a:bodyPr>
            <a:lstStyle/>
            <a:p>
              <a:r>
                <a:rPr lang="en-US" sz="900" b="1" i="1" dirty="0"/>
                <a:t>y</a:t>
              </a:r>
              <a:r>
                <a:rPr lang="en-US" sz="900" b="1" baseline="-25000" dirty="0"/>
                <a:t>3</a:t>
              </a:r>
              <a:endParaRPr lang="en-US" sz="900" b="1" dirty="0"/>
            </a:p>
          </p:txBody>
        </p:sp>
        <p:cxnSp>
          <p:nvCxnSpPr>
            <p:cNvPr id="73" name="Straight Arrow Connector 72">
              <a:extLst>
                <a:ext uri="{FF2B5EF4-FFF2-40B4-BE49-F238E27FC236}">
                  <a16:creationId xmlns:a16="http://schemas.microsoft.com/office/drawing/2014/main" id="{4311F058-7B93-C54A-1A5A-6B859C160246}"/>
                </a:ext>
              </a:extLst>
            </p:cNvPr>
            <p:cNvCxnSpPr>
              <a:cxnSpLocks/>
            </p:cNvCxnSpPr>
            <p:nvPr/>
          </p:nvCxnSpPr>
          <p:spPr>
            <a:xfrm flipH="1" flipV="1">
              <a:off x="3995745" y="3226509"/>
              <a:ext cx="165544" cy="5647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205FA4B-5D78-7CBD-2A0B-4284402158DD}"/>
                </a:ext>
              </a:extLst>
            </p:cNvPr>
            <p:cNvSpPr txBox="1"/>
            <p:nvPr/>
          </p:nvSpPr>
          <p:spPr>
            <a:xfrm rot="20495017">
              <a:off x="3792533" y="2979801"/>
              <a:ext cx="399369" cy="230832"/>
            </a:xfrm>
            <a:prstGeom prst="rect">
              <a:avLst/>
            </a:prstGeom>
            <a:noFill/>
          </p:spPr>
          <p:txBody>
            <a:bodyPr wrap="square" rtlCol="0">
              <a:spAutoFit/>
            </a:bodyPr>
            <a:lstStyle/>
            <a:p>
              <a:r>
                <a:rPr lang="en-US" sz="900" i="1" dirty="0"/>
                <a:t>c</a:t>
              </a:r>
              <a:r>
                <a:rPr lang="en-US" sz="900" b="1" dirty="0"/>
                <a:t>t</a:t>
              </a:r>
              <a:r>
                <a:rPr lang="en-US" sz="900" b="1" baseline="-25000" dirty="0"/>
                <a:t>3</a:t>
              </a:r>
              <a:endParaRPr lang="en-US" sz="900" b="1" dirty="0"/>
            </a:p>
          </p:txBody>
        </p:sp>
        <p:sp>
          <p:nvSpPr>
            <p:cNvPr id="81" name="TextBox 80">
              <a:extLst>
                <a:ext uri="{FF2B5EF4-FFF2-40B4-BE49-F238E27FC236}">
                  <a16:creationId xmlns:a16="http://schemas.microsoft.com/office/drawing/2014/main" id="{4B280329-FFDA-7723-1EBF-6A0434537E8E}"/>
                </a:ext>
              </a:extLst>
            </p:cNvPr>
            <p:cNvSpPr txBox="1"/>
            <p:nvPr/>
          </p:nvSpPr>
          <p:spPr>
            <a:xfrm rot="19438115">
              <a:off x="5068733" y="3640859"/>
              <a:ext cx="399369" cy="230832"/>
            </a:xfrm>
            <a:prstGeom prst="rect">
              <a:avLst/>
            </a:prstGeom>
            <a:noFill/>
          </p:spPr>
          <p:txBody>
            <a:bodyPr wrap="square" rtlCol="0">
              <a:spAutoFit/>
            </a:bodyPr>
            <a:lstStyle/>
            <a:p>
              <a:r>
                <a:rPr lang="en-US" sz="900" b="1" i="1" dirty="0"/>
                <a:t>x</a:t>
              </a:r>
              <a:r>
                <a:rPr lang="en-US" sz="900" b="1" baseline="-25000" dirty="0"/>
                <a:t>3</a:t>
              </a:r>
              <a:endParaRPr lang="en-US" sz="900" b="1" dirty="0"/>
            </a:p>
          </p:txBody>
        </p:sp>
      </p:grpSp>
      <p:sp>
        <p:nvSpPr>
          <p:cNvPr id="71" name="TextBox 70">
            <a:extLst>
              <a:ext uri="{FF2B5EF4-FFF2-40B4-BE49-F238E27FC236}">
                <a16:creationId xmlns:a16="http://schemas.microsoft.com/office/drawing/2014/main" id="{615F16A4-0E98-E9E2-E897-14D45A3B052F}"/>
              </a:ext>
            </a:extLst>
          </p:cNvPr>
          <p:cNvSpPr txBox="1"/>
          <p:nvPr/>
        </p:nvSpPr>
        <p:spPr>
          <a:xfrm rot="19996464">
            <a:off x="6634690" y="3278222"/>
            <a:ext cx="324128" cy="300082"/>
          </a:xfrm>
          <a:prstGeom prst="rect">
            <a:avLst/>
          </a:prstGeom>
          <a:solidFill>
            <a:schemeClr val="bg1">
              <a:alpha val="0"/>
            </a:schemeClr>
          </a:solidFill>
        </p:spPr>
        <p:txBody>
          <a:bodyPr wrap="square" rtlCol="0">
            <a:spAutoFit/>
          </a:bodyPr>
          <a:lstStyle/>
          <a:p>
            <a:r>
              <a:rPr lang="en-US" sz="1350" b="1" dirty="0">
                <a:solidFill>
                  <a:srgbClr val="92D050"/>
                </a:solidFill>
              </a:rPr>
              <a:t>S</a:t>
            </a:r>
            <a:r>
              <a:rPr lang="en-US" sz="1350" b="1" baseline="-25000" dirty="0">
                <a:solidFill>
                  <a:srgbClr val="92D050"/>
                </a:solidFill>
              </a:rPr>
              <a:t>3</a:t>
            </a:r>
            <a:endParaRPr lang="en-US" sz="1350" b="1" dirty="0">
              <a:solidFill>
                <a:srgbClr val="92D050"/>
              </a:solidFill>
            </a:endParaRPr>
          </a:p>
        </p:txBody>
      </p:sp>
      <p:grpSp>
        <p:nvGrpSpPr>
          <p:cNvPr id="59" name="Group 58">
            <a:extLst>
              <a:ext uri="{FF2B5EF4-FFF2-40B4-BE49-F238E27FC236}">
                <a16:creationId xmlns:a16="http://schemas.microsoft.com/office/drawing/2014/main" id="{C4EB0A6C-4337-F9C0-8702-083141EABA2F}"/>
              </a:ext>
            </a:extLst>
          </p:cNvPr>
          <p:cNvGrpSpPr/>
          <p:nvPr/>
        </p:nvGrpSpPr>
        <p:grpSpPr>
          <a:xfrm>
            <a:off x="112288" y="2147229"/>
            <a:ext cx="7327853" cy="4973008"/>
            <a:chOff x="100689" y="1424242"/>
            <a:chExt cx="7327853" cy="4973008"/>
          </a:xfrm>
        </p:grpSpPr>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100689" y="1424242"/>
              <a:ext cx="5830074" cy="49730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lvl="1" indent="0">
                <a:buNone/>
              </a:pPr>
              <a:r>
                <a:rPr lang="en-US" dirty="0"/>
                <a:t>VELOCITY ANGLE </a:t>
              </a:r>
              <a:r>
                <a:rPr lang="el-GR" sz="2400" i="1" dirty="0">
                  <a:latin typeface="Times New Roman" panose="02020603050405020304" pitchFamily="18" charset="0"/>
                  <a:cs typeface="Times New Roman" panose="02020603050405020304" pitchFamily="18" charset="0"/>
                </a:rPr>
                <a:t>β</a:t>
              </a:r>
              <a:r>
                <a:rPr lang="en-US" sz="2400" i="1" baseline="-25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a:t>
              </a:r>
            </a:p>
            <a:p>
              <a:pPr marL="457200" lvl="1" indent="0">
                <a:buNone/>
              </a:pP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400" i="1" dirty="0">
                  <a:latin typeface="Times New Roman" panose="02020603050405020304" pitchFamily="18" charset="0"/>
                  <a:cs typeface="Times New Roman" panose="02020603050405020304" pitchFamily="18" charset="0"/>
                </a:rPr>
                <a:t>)</a:t>
              </a:r>
            </a:p>
            <a:p>
              <a:pPr marL="457200" lvl="1" indent="0">
                <a:buNone/>
              </a:pPr>
              <a:r>
                <a:rPr lang="en-US" sz="2000" i="1" dirty="0"/>
                <a:t>             ≈</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p>
            <a:p>
              <a:pPr marL="457200" lvl="1" indent="0">
                <a:buNone/>
              </a:pPr>
              <a:endParaRPr lang="en-US" sz="2000" i="1" dirty="0"/>
            </a:p>
            <a:p>
              <a:pPr marL="457200" lvl="1" indent="0">
                <a:buNone/>
              </a:pPr>
              <a:r>
                <a:rPr lang="en-US" sz="2000" dirty="0">
                  <a:latin typeface="Times New Roman" panose="02020603050405020304" pitchFamily="18" charset="0"/>
                  <a:cs typeface="Times New Roman" panose="02020603050405020304" pitchFamily="18" charset="0"/>
                </a:rPr>
                <a:t>BEARING ANGLE</a:t>
              </a:r>
              <a:r>
                <a:rPr lang="en-US" sz="20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a:t>
              </a:r>
            </a:p>
            <a:p>
              <a:pPr marL="457200" lvl="1" indent="0">
                <a:buNone/>
              </a:pP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β</a:t>
              </a:r>
              <a:r>
                <a:rPr lang="en-US" sz="2000" i="1" baseline="-25000" dirty="0">
                  <a:latin typeface="Times New Roman" panose="02020603050405020304" pitchFamily="18" charset="0"/>
                  <a:cs typeface="Times New Roman" panose="02020603050405020304" pitchFamily="18" charset="0"/>
                </a:rPr>
                <a:t>12</a:t>
              </a:r>
              <a:endParaRPr lang="en-US" sz="2000" i="1" dirty="0">
                <a:latin typeface="Times New Roman" panose="02020603050405020304" pitchFamily="18" charset="0"/>
                <a:cs typeface="Times New Roman" panose="02020603050405020304" pitchFamily="18" charset="0"/>
              </a:endParaRPr>
            </a:p>
            <a:p>
              <a:pPr marL="457200" lvl="1" indent="0">
                <a:buNone/>
              </a:pP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1</a:t>
              </a:r>
            </a:p>
            <a:p>
              <a:pPr marL="457200" lvl="1" indent="0">
                <a:buNone/>
              </a:pPr>
              <a:endParaRPr lang="en-US" sz="2000" i="1" dirty="0">
                <a:latin typeface="Times New Roman" panose="02020603050405020304" pitchFamily="18" charset="0"/>
                <a:cs typeface="Times New Roman" panose="02020603050405020304" pitchFamily="18" charset="0"/>
              </a:endParaRPr>
            </a:p>
            <a:p>
              <a:pPr marL="457200" lvl="1" indent="0">
                <a:buNone/>
              </a:pPr>
              <a:endParaRPr lang="en-US" sz="2400" i="1" dirty="0"/>
            </a:p>
            <a:p>
              <a:pPr marL="457200" lvl="1" indent="0">
                <a:buNone/>
              </a:pPr>
              <a:endParaRPr lang="en-US" dirty="0"/>
            </a:p>
            <a:p>
              <a:pPr marL="457200" lvl="1" indent="0">
                <a:buNone/>
              </a:pPr>
              <a:r>
                <a:rPr lang="en-US" i="1" dirty="0"/>
                <a:t>   </a:t>
              </a:r>
              <a:endParaRPr lang="en-US" dirty="0"/>
            </a:p>
            <a:p>
              <a:pPr marL="0" indent="0">
                <a:buNone/>
              </a:pPr>
              <a:r>
                <a:rPr lang="en-US" sz="2000" i="1" dirty="0"/>
                <a:t>	</a:t>
              </a:r>
              <a:br>
                <a:rPr lang="en-US" sz="2000" i="1" dirty="0"/>
              </a:br>
              <a:br>
                <a:rPr lang="en-US" sz="2800" dirty="0"/>
              </a:br>
              <a:endParaRPr lang="en-US" sz="2800" dirty="0"/>
            </a:p>
            <a:p>
              <a:pPr lvl="1"/>
              <a:endParaRPr lang="en-US" sz="6400" i="1" dirty="0"/>
            </a:p>
            <a:p>
              <a:pPr lvl="1"/>
              <a:endParaRPr lang="en-US" sz="4800" dirty="0"/>
            </a:p>
            <a:p>
              <a:pPr lvl="2"/>
              <a:endParaRPr lang="en-US" sz="3000" dirty="0"/>
            </a:p>
            <a:p>
              <a:endParaRPr lang="en-US" sz="7200" dirty="0"/>
            </a:p>
          </p:txBody>
        </p:sp>
        <p:sp>
          <p:nvSpPr>
            <p:cNvPr id="64" name="TextBox 63">
              <a:extLst>
                <a:ext uri="{FF2B5EF4-FFF2-40B4-BE49-F238E27FC236}">
                  <a16:creationId xmlns:a16="http://schemas.microsoft.com/office/drawing/2014/main" id="{E7D45E11-73EB-8363-CF87-C1BE62F104D0}"/>
                </a:ext>
              </a:extLst>
            </p:cNvPr>
            <p:cNvSpPr txBox="1"/>
            <p:nvPr/>
          </p:nvSpPr>
          <p:spPr>
            <a:xfrm>
              <a:off x="501516" y="4336487"/>
              <a:ext cx="6927026" cy="163121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a:t>
              </a:r>
              <a:r>
                <a:rPr lang="en-US" sz="2000" i="1" dirty="0"/>
                <a:t> ≈</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0 </a:t>
              </a:r>
            </a:p>
            <a:p>
              <a:r>
                <a:rPr lang="en-US" sz="2000" dirty="0">
                  <a:latin typeface="Times New Roman" panose="02020603050405020304" pitchFamily="18" charset="0"/>
                  <a:cs typeface="Times New Roman" panose="02020603050405020304" pitchFamily="18" charset="0"/>
                </a:rPr>
                <a:t>so </a:t>
              </a:r>
              <a:r>
                <a:rPr lang="el-GR" sz="2000" i="1" dirty="0">
                  <a:latin typeface="Times New Roman" panose="02020603050405020304" pitchFamily="18" charset="0"/>
                  <a:cs typeface="Times New Roman" panose="02020603050405020304" pitchFamily="18" charset="0"/>
                </a:rPr>
                <a:t>α </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90</a:t>
              </a:r>
              <a:r>
                <a:rPr lang="en-US" sz="2000" i="1" baseline="30000" dirty="0">
                  <a:latin typeface="Times New Roman" panose="02020603050405020304" pitchFamily="18" charset="0"/>
                  <a:cs typeface="Times New Roman" panose="02020603050405020304" pitchFamily="18" charset="0"/>
                </a:rPr>
                <a:t>o</a:t>
              </a:r>
              <a:r>
                <a:rPr lang="en-US" sz="2000" i="1"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cxnSp>
          <p:nvCxnSpPr>
            <p:cNvPr id="69" name="Straight Arrow Connector 68">
              <a:extLst>
                <a:ext uri="{FF2B5EF4-FFF2-40B4-BE49-F238E27FC236}">
                  <a16:creationId xmlns:a16="http://schemas.microsoft.com/office/drawing/2014/main" id="{81A3ABA6-8EBA-32F2-E5BC-B933C18BDD41}"/>
                </a:ext>
              </a:extLst>
            </p:cNvPr>
            <p:cNvCxnSpPr/>
            <p:nvPr/>
          </p:nvCxnSpPr>
          <p:spPr>
            <a:xfrm flipV="1">
              <a:off x="4496419" y="2031784"/>
              <a:ext cx="447675" cy="461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BD0A019-2E34-DAB7-3725-DE031516E986}"/>
                </a:ext>
              </a:extLst>
            </p:cNvPr>
            <p:cNvSpPr txBox="1"/>
            <p:nvPr/>
          </p:nvSpPr>
          <p:spPr>
            <a:xfrm>
              <a:off x="4910429" y="1763976"/>
              <a:ext cx="552450" cy="369332"/>
            </a:xfrm>
            <a:prstGeom prst="rect">
              <a:avLst/>
            </a:prstGeom>
            <a:noFill/>
          </p:spPr>
          <p:txBody>
            <a:bodyPr wrap="square" rtlCol="0">
              <a:spAutoFit/>
            </a:bodyPr>
            <a:lstStyle/>
            <a:p>
              <a:r>
                <a:rPr lang="en-US" dirty="0"/>
                <a:t>0</a:t>
              </a:r>
            </a:p>
          </p:txBody>
        </p:sp>
        <p:sp>
          <p:nvSpPr>
            <p:cNvPr id="31" name="TextBox 30">
              <a:extLst>
                <a:ext uri="{FF2B5EF4-FFF2-40B4-BE49-F238E27FC236}">
                  <a16:creationId xmlns:a16="http://schemas.microsoft.com/office/drawing/2014/main" id="{B81C1A83-063E-9223-AD9F-8179B3C39905}"/>
                </a:ext>
              </a:extLst>
            </p:cNvPr>
            <p:cNvSpPr txBox="1"/>
            <p:nvPr/>
          </p:nvSpPr>
          <p:spPr>
            <a:xfrm>
              <a:off x="3137974" y="3967155"/>
              <a:ext cx="415739" cy="369332"/>
            </a:xfrm>
            <a:prstGeom prst="rect">
              <a:avLst/>
            </a:prstGeom>
            <a:noFill/>
          </p:spPr>
          <p:txBody>
            <a:bodyPr wrap="square" rtlCol="0">
              <a:spAutoFit/>
            </a:bodyPr>
            <a:lstStyle/>
            <a:p>
              <a:r>
                <a:rPr lang="en-US" dirty="0"/>
                <a:t>1</a:t>
              </a:r>
            </a:p>
          </p:txBody>
        </p:sp>
        <p:cxnSp>
          <p:nvCxnSpPr>
            <p:cNvPr id="32" name="Straight Arrow Connector 31">
              <a:extLst>
                <a:ext uri="{FF2B5EF4-FFF2-40B4-BE49-F238E27FC236}">
                  <a16:creationId xmlns:a16="http://schemas.microsoft.com/office/drawing/2014/main" id="{96DEF8F8-E413-213A-F33C-63F3FC2688F1}"/>
                </a:ext>
              </a:extLst>
            </p:cNvPr>
            <p:cNvCxnSpPr/>
            <p:nvPr/>
          </p:nvCxnSpPr>
          <p:spPr>
            <a:xfrm flipV="1">
              <a:off x="2732252" y="4290450"/>
              <a:ext cx="447675" cy="461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63E2CB6-E2DD-626B-7979-BEB86E416682}"/>
                </a:ext>
              </a:extLst>
            </p:cNvPr>
            <p:cNvCxnSpPr>
              <a:cxnSpLocks/>
            </p:cNvCxnSpPr>
            <p:nvPr/>
          </p:nvCxnSpPr>
          <p:spPr>
            <a:xfrm flipH="1">
              <a:off x="3493895" y="4382524"/>
              <a:ext cx="447675" cy="461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0B630C9-D807-D17E-D304-2D7A6CDAFF40}"/>
                </a:ext>
              </a:extLst>
            </p:cNvPr>
            <p:cNvSpPr txBox="1"/>
            <p:nvPr/>
          </p:nvSpPr>
          <p:spPr>
            <a:xfrm>
              <a:off x="3016998" y="4859546"/>
              <a:ext cx="1073429" cy="369332"/>
            </a:xfrm>
            <a:prstGeom prst="rect">
              <a:avLst/>
            </a:prstGeom>
            <a:noFill/>
          </p:spPr>
          <p:txBody>
            <a:bodyPr wrap="square">
              <a:spAutoFit/>
            </a:bodyPr>
            <a:lstStyle/>
            <a:p>
              <a:r>
                <a:rPr lang="en-US" sz="1800" i="1" dirty="0">
                  <a:latin typeface="Times New Roman" panose="02020603050405020304" pitchFamily="18" charset="0"/>
                  <a:cs typeface="Times New Roman" panose="02020603050405020304" pitchFamily="18" charset="0"/>
                </a:rPr>
                <a:t>cos(</a:t>
              </a:r>
              <a:r>
                <a:rPr lang="el-GR" sz="1800" i="1" dirty="0">
                  <a:latin typeface="Times New Roman" panose="02020603050405020304" pitchFamily="18" charset="0"/>
                  <a:cs typeface="Times New Roman" panose="02020603050405020304" pitchFamily="18" charset="0"/>
                </a:rPr>
                <a:t>β</a:t>
              </a:r>
              <a:r>
                <a:rPr lang="en-US" sz="1800" i="1" baseline="-25000" dirty="0">
                  <a:latin typeface="Times New Roman" panose="02020603050405020304" pitchFamily="18" charset="0"/>
                  <a:cs typeface="Times New Roman" panose="02020603050405020304" pitchFamily="18" charset="0"/>
                </a:rPr>
                <a:t>12</a:t>
              </a:r>
              <a:r>
                <a:rPr lang="en-US" sz="1800" i="1" dirty="0">
                  <a:latin typeface="Times New Roman" panose="02020603050405020304" pitchFamily="18" charset="0"/>
                  <a:cs typeface="Times New Roman" panose="02020603050405020304" pitchFamily="18" charset="0"/>
                </a:rPr>
                <a:t>) </a:t>
              </a:r>
              <a:endParaRPr lang="en-US" dirty="0"/>
            </a:p>
          </p:txBody>
        </p:sp>
      </p:grpSp>
    </p:spTree>
    <p:extLst>
      <p:ext uri="{BB962C8B-B14F-4D97-AF65-F5344CB8AC3E}">
        <p14:creationId xmlns:p14="http://schemas.microsoft.com/office/powerpoint/2010/main" val="21684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ORTHOGONAL OBSERVER</a:t>
            </a:r>
            <a:br>
              <a:rPr lang="en-US" dirty="0">
                <a:solidFill>
                  <a:schemeClr val="bg1"/>
                </a:solidFill>
              </a:rPr>
            </a:br>
            <a:r>
              <a:rPr lang="en-US" sz="2800" dirty="0">
                <a:solidFill>
                  <a:schemeClr val="bg1"/>
                </a:solidFill>
              </a:rPr>
              <a:t>v</a:t>
            </a:r>
            <a:r>
              <a:rPr lang="en-US" sz="2800" baseline="-25000" dirty="0">
                <a:solidFill>
                  <a:schemeClr val="bg1"/>
                </a:solidFill>
              </a:rPr>
              <a:t>31</a:t>
            </a:r>
            <a:r>
              <a:rPr lang="en-US" sz="2800" dirty="0">
                <a:solidFill>
                  <a:schemeClr val="bg1"/>
                </a:solidFill>
              </a:rPr>
              <a:t>→c</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11</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38" y="1985671"/>
            <a:ext cx="2588282" cy="2746804"/>
            <a:chOff x="4349372" y="2432116"/>
            <a:chExt cx="3451043" cy="3662406"/>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cxnSp>
          <p:nvCxnSpPr>
            <p:cNvPr id="30" name="Straight Arrow Connector 29">
              <a:extLst>
                <a:ext uri="{FF2B5EF4-FFF2-40B4-BE49-F238E27FC236}">
                  <a16:creationId xmlns:a16="http://schemas.microsoft.com/office/drawing/2014/main" id="{43821484-416F-819A-71A8-2E421255BF02}"/>
                </a:ext>
              </a:extLst>
            </p:cNvPr>
            <p:cNvCxnSpPr>
              <a:cxnSpLocks/>
            </p:cNvCxnSpPr>
            <p:nvPr/>
          </p:nvCxnSpPr>
          <p:spPr>
            <a:xfrm flipH="1" flipV="1">
              <a:off x="4663292" y="4216128"/>
              <a:ext cx="1232011" cy="22246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269A42F-5509-B830-9E59-F6F36CC045D7}"/>
                </a:ext>
              </a:extLst>
            </p:cNvPr>
            <p:cNvCxnSpPr>
              <a:cxnSpLocks/>
            </p:cNvCxnSpPr>
            <p:nvPr/>
          </p:nvCxnSpPr>
          <p:spPr>
            <a:xfrm flipH="1">
              <a:off x="5509115" y="3057745"/>
              <a:ext cx="163715" cy="510013"/>
            </a:xfrm>
            <a:prstGeom prst="straightConnector1">
              <a:avLst/>
            </a:prstGeom>
            <a:ln w="12700">
              <a:solidFill>
                <a:srgbClr val="92D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AE801-4424-D0C3-0F85-88FE644D6B9D}"/>
                </a:ext>
              </a:extLst>
            </p:cNvPr>
            <p:cNvSpPr txBox="1"/>
            <p:nvPr/>
          </p:nvSpPr>
          <p:spPr>
            <a:xfrm rot="17494967">
              <a:off x="5393924" y="2667304"/>
              <a:ext cx="475997" cy="307776"/>
            </a:xfrm>
            <a:prstGeom prst="rect">
              <a:avLst/>
            </a:prstGeom>
            <a:noFill/>
          </p:spPr>
          <p:txBody>
            <a:bodyPr wrap="square" rtlCol="0">
              <a:spAutoFit/>
            </a:bodyPr>
            <a:lstStyle/>
            <a:p>
              <a:r>
                <a:rPr lang="en-US" sz="900" b="1" dirty="0">
                  <a:solidFill>
                    <a:srgbClr val="92D050"/>
                  </a:solidFill>
                </a:rPr>
                <a:t>y</a:t>
              </a:r>
              <a:r>
                <a:rPr lang="en-US" sz="900" b="1" baseline="-25000" dirty="0">
                  <a:solidFill>
                    <a:srgbClr val="92D050"/>
                  </a:solidFill>
                </a:rPr>
                <a:t>3</a:t>
              </a:r>
              <a:endParaRPr lang="en-US" sz="900" b="1" dirty="0">
                <a:solidFill>
                  <a:srgbClr val="92D050"/>
                </a:solidFill>
              </a:endParaRPr>
            </a:p>
          </p:txBody>
        </p:sp>
        <p:sp>
          <p:nvSpPr>
            <p:cNvPr id="35" name="TextBox 34">
              <a:extLst>
                <a:ext uri="{FF2B5EF4-FFF2-40B4-BE49-F238E27FC236}">
                  <a16:creationId xmlns:a16="http://schemas.microsoft.com/office/drawing/2014/main" id="{57761CA0-00FD-9F24-0A40-3C5C4735A7E3}"/>
                </a:ext>
              </a:extLst>
            </p:cNvPr>
            <p:cNvSpPr txBox="1"/>
            <p:nvPr/>
          </p:nvSpPr>
          <p:spPr>
            <a:xfrm rot="17252522">
              <a:off x="5488084" y="3092600"/>
              <a:ext cx="495300" cy="307776"/>
            </a:xfrm>
            <a:prstGeom prst="rect">
              <a:avLst/>
            </a:prstGeom>
            <a:noFill/>
          </p:spPr>
          <p:txBody>
            <a:bodyPr wrap="square" rtlCol="0">
              <a:spAutoFit/>
            </a:bodyPr>
            <a:lstStyle/>
            <a:p>
              <a:r>
                <a:rPr lang="el-GR" sz="900" dirty="0"/>
                <a:t>β</a:t>
              </a:r>
              <a:r>
                <a:rPr lang="en-US" sz="900" baseline="-25000" dirty="0"/>
                <a:t>31</a:t>
              </a:r>
              <a:endParaRPr lang="en-US" sz="900" dirty="0"/>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FA0948-3BCB-B705-7D30-66C0DFEDD217}"/>
                </a:ext>
              </a:extLst>
            </p:cNvPr>
            <p:cNvCxnSpPr>
              <a:cxnSpLocks/>
            </p:cNvCxnSpPr>
            <p:nvPr/>
          </p:nvCxnSpPr>
          <p:spPr>
            <a:xfrm>
              <a:off x="5628676" y="3261148"/>
              <a:ext cx="665116" cy="11840"/>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F64155-51D7-6133-25AB-46F036BF95A9}"/>
                </a:ext>
              </a:extLst>
            </p:cNvPr>
            <p:cNvSpPr txBox="1"/>
            <p:nvPr/>
          </p:nvSpPr>
          <p:spPr>
            <a:xfrm rot="168993">
              <a:off x="6090525" y="3415560"/>
              <a:ext cx="454287" cy="307776"/>
            </a:xfrm>
            <a:prstGeom prst="rect">
              <a:avLst/>
            </a:prstGeom>
            <a:noFill/>
          </p:spPr>
          <p:txBody>
            <a:bodyPr wrap="square" rtlCol="0">
              <a:spAutoFit/>
            </a:bodyPr>
            <a:lstStyle/>
            <a:p>
              <a:r>
                <a:rPr lang="en-US" sz="900" b="1" dirty="0">
                  <a:solidFill>
                    <a:srgbClr val="92D050"/>
                  </a:solidFill>
                </a:rPr>
                <a:t>x</a:t>
              </a:r>
              <a:r>
                <a:rPr lang="en-US" sz="900" b="1" baseline="-25000" dirty="0">
                  <a:solidFill>
                    <a:srgbClr val="92D050"/>
                  </a:solidFill>
                </a:rPr>
                <a:t>3</a:t>
              </a:r>
              <a:endParaRPr lang="en-US" sz="900" b="1" dirty="0">
                <a:solidFill>
                  <a:srgbClr val="92D050"/>
                </a:solidFill>
              </a:endParaRPr>
            </a:p>
          </p:txBody>
        </p: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sp>
          <p:nvSpPr>
            <p:cNvPr id="41" name="TextBox 40">
              <a:extLst>
                <a:ext uri="{FF2B5EF4-FFF2-40B4-BE49-F238E27FC236}">
                  <a16:creationId xmlns:a16="http://schemas.microsoft.com/office/drawing/2014/main" id="{86DE180D-8FAB-7A6D-6401-A0BB3D0BBBD6}"/>
                </a:ext>
              </a:extLst>
            </p:cNvPr>
            <p:cNvSpPr txBox="1"/>
            <p:nvPr/>
          </p:nvSpPr>
          <p:spPr>
            <a:xfrm rot="19996464">
              <a:off x="5140609" y="3383654"/>
              <a:ext cx="368051" cy="400109"/>
            </a:xfrm>
            <a:prstGeom prst="rect">
              <a:avLst/>
            </a:prstGeom>
            <a:solidFill>
              <a:schemeClr val="bg1">
                <a:alpha val="0"/>
              </a:schemeClr>
            </a:solidFill>
          </p:spPr>
          <p:txBody>
            <a:bodyPr wrap="none" rtlCol="0">
              <a:spAutoFit/>
            </a:bodyPr>
            <a:lstStyle/>
            <a:p>
              <a:r>
                <a:rPr lang="en-US" sz="1350" b="1" dirty="0">
                  <a:solidFill>
                    <a:srgbClr val="92D050"/>
                  </a:solidFill>
                </a:rPr>
                <a:t>C</a:t>
              </a:r>
            </a:p>
          </p:txBody>
        </p:sp>
      </p:grpSp>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70464" y="1281867"/>
            <a:ext cx="5830074" cy="49730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lvl="1" indent="0">
              <a:buNone/>
            </a:pPr>
            <a:r>
              <a:rPr lang="en-US" dirty="0"/>
              <a:t>VELOCITY ANGLE </a:t>
            </a:r>
            <a:r>
              <a:rPr lang="el-GR" sz="2400" i="1" dirty="0">
                <a:latin typeface="Times New Roman" panose="02020603050405020304" pitchFamily="18" charset="0"/>
                <a:cs typeface="Times New Roman" panose="02020603050405020304" pitchFamily="18" charset="0"/>
              </a:rPr>
              <a:t>β</a:t>
            </a:r>
            <a:r>
              <a:rPr lang="en-US" sz="2400" i="1" baseline="-25000" dirty="0">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a:t>
            </a:r>
          </a:p>
          <a:p>
            <a:pPr marL="457200" lvl="1" indent="0">
              <a:buNone/>
            </a:pP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1</a:t>
            </a:r>
          </a:p>
          <a:p>
            <a:pPr marL="457200" lvl="1" indent="0">
              <a:buNone/>
            </a:pP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400" i="1" dirty="0">
                <a:latin typeface="Times New Roman" panose="02020603050405020304" pitchFamily="18" charset="0"/>
                <a:cs typeface="Times New Roman" panose="02020603050405020304" pitchFamily="18" charset="0"/>
              </a:rPr>
              <a:t>)</a:t>
            </a:r>
          </a:p>
          <a:p>
            <a:pPr marL="457200" lvl="1" indent="0">
              <a:buNone/>
            </a:pPr>
            <a:r>
              <a:rPr lang="en-US" sz="2000" i="1" dirty="0"/>
              <a:t>              </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p>
          <a:p>
            <a:pPr marL="457200" lvl="1" indent="0">
              <a:buNone/>
            </a:pPr>
            <a:endParaRPr lang="en-US" sz="2000" i="1" dirty="0"/>
          </a:p>
          <a:p>
            <a:pPr marL="457200" lvl="1" indent="0">
              <a:buNone/>
            </a:pPr>
            <a:r>
              <a:rPr lang="en-US" sz="2000" dirty="0">
                <a:latin typeface="Times New Roman" panose="02020603050405020304" pitchFamily="18" charset="0"/>
                <a:cs typeface="Times New Roman" panose="02020603050405020304" pitchFamily="18" charset="0"/>
              </a:rPr>
              <a:t>BEARING ANGLE</a:t>
            </a:r>
            <a:r>
              <a:rPr lang="en-US" sz="20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a:t>
            </a:r>
          </a:p>
          <a:p>
            <a:pPr marL="457200" lvl="1" indent="0">
              <a:buNone/>
            </a:pP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a:t>
            </a:r>
            <a:r>
              <a:rPr lang="en-US" sz="2000" i="1" dirty="0"/>
              <a:t>→ </a:t>
            </a:r>
            <a:r>
              <a:rPr lang="en-US" sz="2000" i="1" dirty="0">
                <a:latin typeface="Times New Roman" panose="02020603050405020304" pitchFamily="18" charset="0"/>
                <a:cs typeface="Times New Roman" panose="02020603050405020304" pitchFamily="18" charset="0"/>
              </a:rPr>
              <a:t>0</a:t>
            </a:r>
          </a:p>
          <a:p>
            <a:pPr marL="457200" lvl="1" indent="0">
              <a:buNone/>
            </a:pP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t>) →</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a:t>
            </a:r>
            <a:r>
              <a:rPr lang="en-US" sz="2000" i="1" dirty="0"/>
              <a:t> →</a:t>
            </a:r>
            <a:r>
              <a:rPr lang="en-US" sz="2000" i="1" dirty="0">
                <a:latin typeface="Times New Roman" panose="02020603050405020304" pitchFamily="18" charset="0"/>
                <a:cs typeface="Times New Roman" panose="02020603050405020304" pitchFamily="18" charset="0"/>
              </a:rPr>
              <a:t> 1</a:t>
            </a:r>
          </a:p>
          <a:p>
            <a:pPr marL="457200" lvl="1" indent="0">
              <a:buNone/>
            </a:pPr>
            <a:endParaRPr lang="en-US" dirty="0"/>
          </a:p>
          <a:p>
            <a:pPr marL="457200" lvl="1" indent="0">
              <a:buNone/>
            </a:pPr>
            <a:r>
              <a:rPr lang="en-US" dirty="0"/>
              <a:t>SO</a:t>
            </a:r>
          </a:p>
          <a:p>
            <a:pPr marL="457200" lvl="1" indent="0">
              <a:buNone/>
            </a:pPr>
            <a:r>
              <a:rPr lang="en-US" i="1" dirty="0"/>
              <a:t>   </a:t>
            </a:r>
            <a:endParaRPr lang="en-US" dirty="0"/>
          </a:p>
          <a:p>
            <a:pPr marL="0" indent="0">
              <a:buNone/>
            </a:pPr>
            <a:r>
              <a:rPr lang="en-US" sz="2000" i="1" dirty="0"/>
              <a:t>	</a:t>
            </a:r>
            <a:br>
              <a:rPr lang="en-US" sz="2000" i="1" dirty="0"/>
            </a:br>
            <a:br>
              <a:rPr lang="en-US" sz="2800" dirty="0"/>
            </a:br>
            <a:endParaRPr lang="en-US" sz="2800" dirty="0"/>
          </a:p>
          <a:p>
            <a:pPr lvl="1"/>
            <a:endParaRPr lang="en-US" sz="6400" i="1" dirty="0"/>
          </a:p>
          <a:p>
            <a:pPr lvl="1"/>
            <a:endParaRPr lang="en-US" sz="4800" dirty="0"/>
          </a:p>
          <a:p>
            <a:pPr lvl="2"/>
            <a:endParaRPr lang="en-US" sz="3000" dirty="0"/>
          </a:p>
          <a:p>
            <a:endParaRPr lang="en-US" sz="7200" dirty="0"/>
          </a:p>
        </p:txBody>
      </p:sp>
      <p:sp>
        <p:nvSpPr>
          <p:cNvPr id="64" name="TextBox 63">
            <a:extLst>
              <a:ext uri="{FF2B5EF4-FFF2-40B4-BE49-F238E27FC236}">
                <a16:creationId xmlns:a16="http://schemas.microsoft.com/office/drawing/2014/main" id="{E7D45E11-73EB-8363-CF87-C1BE62F104D0}"/>
              </a:ext>
            </a:extLst>
          </p:cNvPr>
          <p:cNvSpPr txBox="1"/>
          <p:nvPr/>
        </p:nvSpPr>
        <p:spPr>
          <a:xfrm>
            <a:off x="591770" y="4566677"/>
            <a:ext cx="5985661" cy="1938992"/>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a:t>
            </a:r>
          </a:p>
          <a:p>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 </a:t>
            </a:r>
          </a:p>
          <a:p>
            <a:r>
              <a:rPr lang="el-GR" sz="2000" i="1" dirty="0">
                <a:latin typeface="Times New Roman" panose="02020603050405020304" pitchFamily="18" charset="0"/>
                <a:cs typeface="Times New Roman" panose="02020603050405020304" pitchFamily="18" charset="0"/>
              </a:rPr>
              <a:t>α </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 β</a:t>
            </a:r>
            <a:r>
              <a:rPr lang="en-US" sz="2000" i="1" baseline="-25000" dirty="0">
                <a:latin typeface="Times New Roman" panose="02020603050405020304" pitchFamily="18" charset="0"/>
                <a:cs typeface="Times New Roman" panose="02020603050405020304" pitchFamily="18" charset="0"/>
              </a:rPr>
              <a:t>12</a:t>
            </a:r>
            <a:endParaRPr lang="en-US" sz="20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pSp>
        <p:nvGrpSpPr>
          <p:cNvPr id="71" name="Group 70">
            <a:extLst>
              <a:ext uri="{FF2B5EF4-FFF2-40B4-BE49-F238E27FC236}">
                <a16:creationId xmlns:a16="http://schemas.microsoft.com/office/drawing/2014/main" id="{DF448AB2-D7F3-59F4-C068-9138F4CAAE9F}"/>
              </a:ext>
            </a:extLst>
          </p:cNvPr>
          <p:cNvGrpSpPr/>
          <p:nvPr/>
        </p:nvGrpSpPr>
        <p:grpSpPr>
          <a:xfrm>
            <a:off x="5420299" y="2534173"/>
            <a:ext cx="2861263" cy="1558284"/>
            <a:chOff x="2713690" y="2584062"/>
            <a:chExt cx="2861263" cy="1558284"/>
          </a:xfrm>
        </p:grpSpPr>
        <p:grpSp>
          <p:nvGrpSpPr>
            <p:cNvPr id="26" name="Group 25">
              <a:extLst>
                <a:ext uri="{FF2B5EF4-FFF2-40B4-BE49-F238E27FC236}">
                  <a16:creationId xmlns:a16="http://schemas.microsoft.com/office/drawing/2014/main" id="{BF18F61F-C1C5-E6C1-40A1-FDC310C6EBF1}"/>
                </a:ext>
              </a:extLst>
            </p:cNvPr>
            <p:cNvGrpSpPr/>
            <p:nvPr/>
          </p:nvGrpSpPr>
          <p:grpSpPr>
            <a:xfrm>
              <a:off x="2713690" y="2584062"/>
              <a:ext cx="2861263" cy="1558284"/>
              <a:chOff x="2243322" y="2485509"/>
              <a:chExt cx="2861263" cy="1558284"/>
            </a:xfrm>
          </p:grpSpPr>
          <p:grpSp>
            <p:nvGrpSpPr>
              <p:cNvPr id="3" name="Group 2">
                <a:extLst>
                  <a:ext uri="{FF2B5EF4-FFF2-40B4-BE49-F238E27FC236}">
                    <a16:creationId xmlns:a16="http://schemas.microsoft.com/office/drawing/2014/main" id="{8C1D5B4F-E0FE-4632-6902-1E748CBED430}"/>
                  </a:ext>
                </a:extLst>
              </p:cNvPr>
              <p:cNvGrpSpPr/>
              <p:nvPr/>
            </p:nvGrpSpPr>
            <p:grpSpPr>
              <a:xfrm>
                <a:off x="2243322" y="2747571"/>
                <a:ext cx="2429174" cy="1296222"/>
                <a:chOff x="1715563" y="3890290"/>
                <a:chExt cx="2429174" cy="1296222"/>
              </a:xfrm>
            </p:grpSpPr>
            <p:grpSp>
              <p:nvGrpSpPr>
                <p:cNvPr id="25" name="Group 24">
                  <a:extLst>
                    <a:ext uri="{FF2B5EF4-FFF2-40B4-BE49-F238E27FC236}">
                      <a16:creationId xmlns:a16="http://schemas.microsoft.com/office/drawing/2014/main" id="{4400C886-5933-60EE-927C-762BB9055CC0}"/>
                    </a:ext>
                  </a:extLst>
                </p:cNvPr>
                <p:cNvGrpSpPr/>
                <p:nvPr/>
              </p:nvGrpSpPr>
              <p:grpSpPr>
                <a:xfrm>
                  <a:off x="1715563" y="3890290"/>
                  <a:ext cx="2429174" cy="1296222"/>
                  <a:chOff x="3134084" y="4382722"/>
                  <a:chExt cx="3238899" cy="1728296"/>
                </a:xfrm>
              </p:grpSpPr>
              <p:sp>
                <p:nvSpPr>
                  <p:cNvPr id="54" name="Parallelogram 53">
                    <a:extLst>
                      <a:ext uri="{FF2B5EF4-FFF2-40B4-BE49-F238E27FC236}">
                        <a16:creationId xmlns:a16="http://schemas.microsoft.com/office/drawing/2014/main" id="{2E010110-DD90-C2AA-DE7B-ACFFFDCB353C}"/>
                      </a:ext>
                    </a:extLst>
                  </p:cNvPr>
                  <p:cNvSpPr/>
                  <p:nvPr/>
                </p:nvSpPr>
                <p:spPr>
                  <a:xfrm>
                    <a:off x="3134084" y="4382722"/>
                    <a:ext cx="3238899" cy="1728296"/>
                  </a:xfrm>
                  <a:prstGeom prst="parallelogram">
                    <a:avLst>
                      <a:gd name="adj" fmla="val 9093"/>
                    </a:avLst>
                  </a:prstGeom>
                  <a:solidFill>
                    <a:schemeClr val="bg1">
                      <a:lumMod val="85000"/>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Arrow Connector 59">
                    <a:extLst>
                      <a:ext uri="{FF2B5EF4-FFF2-40B4-BE49-F238E27FC236}">
                        <a16:creationId xmlns:a16="http://schemas.microsoft.com/office/drawing/2014/main" id="{7FF20BD2-18BF-0221-58C0-FC2A83E78086}"/>
                      </a:ext>
                    </a:extLst>
                  </p:cNvPr>
                  <p:cNvCxnSpPr>
                    <a:cxnSpLocks/>
                    <a:endCxn id="54" idx="2"/>
                  </p:cNvCxnSpPr>
                  <p:nvPr/>
                </p:nvCxnSpPr>
                <p:spPr>
                  <a:xfrm>
                    <a:off x="4784048" y="5239297"/>
                    <a:ext cx="1510357" cy="7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1410983-4499-F45C-5234-AACF88B269FF}"/>
                      </a:ext>
                    </a:extLst>
                  </p:cNvPr>
                  <p:cNvSpPr txBox="1"/>
                  <p:nvPr/>
                </p:nvSpPr>
                <p:spPr>
                  <a:xfrm>
                    <a:off x="4714717" y="4623294"/>
                    <a:ext cx="495300" cy="369332"/>
                  </a:xfrm>
                  <a:prstGeom prst="rect">
                    <a:avLst/>
                  </a:prstGeom>
                  <a:noFill/>
                  <a:ln>
                    <a:noFill/>
                  </a:ln>
                </p:spPr>
                <p:txBody>
                  <a:bodyPr wrap="square" rtlCol="0">
                    <a:spAutoFit/>
                  </a:bodyPr>
                  <a:lstStyle/>
                  <a:p>
                    <a:r>
                      <a:rPr lang="el-GR" sz="1200" i="1" dirty="0"/>
                      <a:t>α</a:t>
                    </a:r>
                    <a:endParaRPr lang="en-US" sz="1200" i="1" dirty="0"/>
                  </a:p>
                </p:txBody>
              </p:sp>
            </p:grpSp>
            <p:cxnSp>
              <p:nvCxnSpPr>
                <p:cNvPr id="53" name="Straight Connector 52">
                  <a:extLst>
                    <a:ext uri="{FF2B5EF4-FFF2-40B4-BE49-F238E27FC236}">
                      <a16:creationId xmlns:a16="http://schemas.microsoft.com/office/drawing/2014/main" id="{442AA3A6-65BF-39E7-4CF5-D7673440FADB}"/>
                    </a:ext>
                  </a:extLst>
                </p:cNvPr>
                <p:cNvCxnSpPr>
                  <a:cxnSpLocks/>
                  <a:endCxn id="54" idx="0"/>
                </p:cNvCxnSpPr>
                <p:nvPr/>
              </p:nvCxnSpPr>
              <p:spPr>
                <a:xfrm flipH="1" flipV="1">
                  <a:off x="2930150" y="3890290"/>
                  <a:ext cx="1455" cy="6131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93EBBD0E-F330-16DF-D3B4-46576F61A204}"/>
                  </a:ext>
                </a:extLst>
              </p:cNvPr>
              <p:cNvSpPr txBox="1"/>
              <p:nvPr/>
            </p:nvSpPr>
            <p:spPr>
              <a:xfrm>
                <a:off x="3343005" y="2485509"/>
                <a:ext cx="399369" cy="230832"/>
              </a:xfrm>
              <a:prstGeom prst="rect">
                <a:avLst/>
              </a:prstGeom>
              <a:noFill/>
            </p:spPr>
            <p:txBody>
              <a:bodyPr wrap="square" rtlCol="0">
                <a:spAutoFit/>
              </a:bodyPr>
              <a:lstStyle/>
              <a:p>
                <a:r>
                  <a:rPr lang="en-US" sz="900" b="1" i="1" dirty="0"/>
                  <a:t>y</a:t>
                </a:r>
                <a:r>
                  <a:rPr lang="en-US" sz="900" b="1" baseline="-25000" dirty="0"/>
                  <a:t>3</a:t>
                </a:r>
                <a:endParaRPr lang="en-US" sz="900" b="1" dirty="0"/>
              </a:p>
            </p:txBody>
          </p:sp>
          <p:cxnSp>
            <p:nvCxnSpPr>
              <p:cNvPr id="73" name="Straight Arrow Connector 72">
                <a:extLst>
                  <a:ext uri="{FF2B5EF4-FFF2-40B4-BE49-F238E27FC236}">
                    <a16:creationId xmlns:a16="http://schemas.microsoft.com/office/drawing/2014/main" id="{4311F058-7B93-C54A-1A5A-6B859C160246}"/>
                  </a:ext>
                </a:extLst>
              </p:cNvPr>
              <p:cNvCxnSpPr>
                <a:cxnSpLocks/>
              </p:cNvCxnSpPr>
              <p:nvPr/>
            </p:nvCxnSpPr>
            <p:spPr>
              <a:xfrm flipH="1" flipV="1">
                <a:off x="3178907" y="3310745"/>
                <a:ext cx="287076" cy="579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205FA4B-5D78-7CBD-2A0B-4284402158DD}"/>
                  </a:ext>
                </a:extLst>
              </p:cNvPr>
              <p:cNvSpPr txBox="1"/>
              <p:nvPr/>
            </p:nvSpPr>
            <p:spPr>
              <a:xfrm rot="20495017">
                <a:off x="2906230" y="3122000"/>
                <a:ext cx="399369" cy="230832"/>
              </a:xfrm>
              <a:prstGeom prst="rect">
                <a:avLst/>
              </a:prstGeom>
              <a:noFill/>
            </p:spPr>
            <p:txBody>
              <a:bodyPr wrap="square" rtlCol="0">
                <a:spAutoFit/>
              </a:bodyPr>
              <a:lstStyle/>
              <a:p>
                <a:r>
                  <a:rPr lang="en-US" sz="900" i="1" dirty="0"/>
                  <a:t>c</a:t>
                </a:r>
                <a:r>
                  <a:rPr lang="en-US" sz="900" b="1" dirty="0"/>
                  <a:t>t</a:t>
                </a:r>
                <a:r>
                  <a:rPr lang="en-US" sz="900" b="1" baseline="-25000" dirty="0"/>
                  <a:t>3</a:t>
                </a:r>
                <a:endParaRPr lang="en-US" sz="900" b="1" dirty="0"/>
              </a:p>
            </p:txBody>
          </p:sp>
          <p:sp>
            <p:nvSpPr>
              <p:cNvPr id="81" name="TextBox 80">
                <a:extLst>
                  <a:ext uri="{FF2B5EF4-FFF2-40B4-BE49-F238E27FC236}">
                    <a16:creationId xmlns:a16="http://schemas.microsoft.com/office/drawing/2014/main" id="{4B280329-FFDA-7723-1EBF-6A0434537E8E}"/>
                  </a:ext>
                </a:extLst>
              </p:cNvPr>
              <p:cNvSpPr txBox="1"/>
              <p:nvPr/>
            </p:nvSpPr>
            <p:spPr>
              <a:xfrm rot="10800000" flipV="1">
                <a:off x="4687184" y="3279150"/>
                <a:ext cx="417401" cy="230832"/>
              </a:xfrm>
              <a:prstGeom prst="rect">
                <a:avLst/>
              </a:prstGeom>
              <a:noFill/>
            </p:spPr>
            <p:txBody>
              <a:bodyPr wrap="square" rtlCol="0">
                <a:spAutoFit/>
              </a:bodyPr>
              <a:lstStyle/>
              <a:p>
                <a:r>
                  <a:rPr lang="en-US" sz="900" b="1" i="1" dirty="0"/>
                  <a:t>x</a:t>
                </a:r>
                <a:r>
                  <a:rPr lang="en-US" sz="900" b="1" baseline="-25000" dirty="0"/>
                  <a:t>3</a:t>
                </a:r>
                <a:endParaRPr lang="en-US" sz="900" b="1" dirty="0"/>
              </a:p>
            </p:txBody>
          </p:sp>
        </p:grpSp>
        <p:cxnSp>
          <p:nvCxnSpPr>
            <p:cNvPr id="66" name="Straight Connector 65">
              <a:extLst>
                <a:ext uri="{FF2B5EF4-FFF2-40B4-BE49-F238E27FC236}">
                  <a16:creationId xmlns:a16="http://schemas.microsoft.com/office/drawing/2014/main" id="{ADEAC227-42E4-3D9A-E86D-609B93EACEDE}"/>
                </a:ext>
              </a:extLst>
            </p:cNvPr>
            <p:cNvCxnSpPr>
              <a:cxnSpLocks/>
            </p:cNvCxnSpPr>
            <p:nvPr/>
          </p:nvCxnSpPr>
          <p:spPr>
            <a:xfrm rot="1800000" flipH="1" flipV="1">
              <a:off x="4110816" y="2909658"/>
              <a:ext cx="1455" cy="613172"/>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8" name="Picture 67">
            <a:extLst>
              <a:ext uri="{FF2B5EF4-FFF2-40B4-BE49-F238E27FC236}">
                <a16:creationId xmlns:a16="http://schemas.microsoft.com/office/drawing/2014/main" id="{FB6D4ADC-8738-67A7-88AC-63694C15CE5D}"/>
              </a:ext>
            </a:extLst>
          </p:cNvPr>
          <p:cNvPicPr>
            <a:picLocks noChangeAspect="1"/>
          </p:cNvPicPr>
          <p:nvPr/>
        </p:nvPicPr>
        <p:blipFill>
          <a:blip r:embed="rId5"/>
          <a:stretch>
            <a:fillRect/>
          </a:stretch>
        </p:blipFill>
        <p:spPr>
          <a:xfrm>
            <a:off x="6557298" y="3335382"/>
            <a:ext cx="445047" cy="475529"/>
          </a:xfrm>
          <a:prstGeom prst="rect">
            <a:avLst/>
          </a:prstGeom>
        </p:spPr>
      </p:pic>
      <p:cxnSp>
        <p:nvCxnSpPr>
          <p:cNvPr id="27" name="Straight Arrow Connector 26">
            <a:extLst>
              <a:ext uri="{FF2B5EF4-FFF2-40B4-BE49-F238E27FC236}">
                <a16:creationId xmlns:a16="http://schemas.microsoft.com/office/drawing/2014/main" id="{03C0129E-479F-2F5C-36C4-023DE4011B99}"/>
              </a:ext>
            </a:extLst>
          </p:cNvPr>
          <p:cNvCxnSpPr/>
          <p:nvPr/>
        </p:nvCxnSpPr>
        <p:spPr>
          <a:xfrm flipV="1">
            <a:off x="2655744" y="4497960"/>
            <a:ext cx="447675" cy="461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D2BDCF7-EAB3-7B13-5FC0-A1BA3D3EE67E}"/>
              </a:ext>
            </a:extLst>
          </p:cNvPr>
          <p:cNvSpPr txBox="1"/>
          <p:nvPr/>
        </p:nvSpPr>
        <p:spPr>
          <a:xfrm>
            <a:off x="3069754" y="4230152"/>
            <a:ext cx="552450" cy="369332"/>
          </a:xfrm>
          <a:prstGeom prst="rect">
            <a:avLst/>
          </a:prstGeom>
          <a:noFill/>
        </p:spPr>
        <p:txBody>
          <a:bodyPr wrap="square" rtlCol="0">
            <a:spAutoFit/>
          </a:bodyPr>
          <a:lstStyle/>
          <a:p>
            <a:r>
              <a:rPr lang="en-US" dirty="0"/>
              <a:t>0</a:t>
            </a:r>
          </a:p>
        </p:txBody>
      </p:sp>
      <p:cxnSp>
        <p:nvCxnSpPr>
          <p:cNvPr id="32" name="Straight Arrow Connector 31">
            <a:extLst>
              <a:ext uri="{FF2B5EF4-FFF2-40B4-BE49-F238E27FC236}">
                <a16:creationId xmlns:a16="http://schemas.microsoft.com/office/drawing/2014/main" id="{1F7A59CF-E815-A65A-AF42-75C7C289803B}"/>
              </a:ext>
            </a:extLst>
          </p:cNvPr>
          <p:cNvCxnSpPr>
            <a:cxnSpLocks/>
          </p:cNvCxnSpPr>
          <p:nvPr/>
        </p:nvCxnSpPr>
        <p:spPr>
          <a:xfrm flipH="1">
            <a:off x="4547863" y="4524152"/>
            <a:ext cx="510639" cy="590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1184615-E285-E067-BB24-82F2BF302C66}"/>
              </a:ext>
            </a:extLst>
          </p:cNvPr>
          <p:cNvSpPr txBox="1"/>
          <p:nvPr/>
        </p:nvSpPr>
        <p:spPr>
          <a:xfrm>
            <a:off x="4387443" y="5130532"/>
            <a:ext cx="415739" cy="369332"/>
          </a:xfrm>
          <a:prstGeom prst="rect">
            <a:avLst/>
          </a:prstGeom>
          <a:noFill/>
        </p:spPr>
        <p:txBody>
          <a:bodyPr wrap="square" rtlCol="0">
            <a:spAutoFit/>
          </a:bodyPr>
          <a:lstStyle/>
          <a:p>
            <a:r>
              <a:rPr lang="en-US" dirty="0"/>
              <a:t>1</a:t>
            </a:r>
          </a:p>
        </p:txBody>
      </p:sp>
      <p:cxnSp>
        <p:nvCxnSpPr>
          <p:cNvPr id="62" name="Straight Arrow Connector 61">
            <a:extLst>
              <a:ext uri="{FF2B5EF4-FFF2-40B4-BE49-F238E27FC236}">
                <a16:creationId xmlns:a16="http://schemas.microsoft.com/office/drawing/2014/main" id="{C4D9213D-D689-FDD3-E5F1-76D12362532E}"/>
              </a:ext>
            </a:extLst>
          </p:cNvPr>
          <p:cNvCxnSpPr>
            <a:cxnSpLocks/>
          </p:cNvCxnSpPr>
          <p:nvPr/>
        </p:nvCxnSpPr>
        <p:spPr>
          <a:xfrm flipH="1">
            <a:off x="5516822" y="4511292"/>
            <a:ext cx="510639" cy="590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6909FFF-8DA3-EEFF-2F0D-633AAEBCDD43}"/>
              </a:ext>
            </a:extLst>
          </p:cNvPr>
          <p:cNvSpPr txBox="1"/>
          <p:nvPr/>
        </p:nvSpPr>
        <p:spPr>
          <a:xfrm>
            <a:off x="5341132" y="5101325"/>
            <a:ext cx="333803"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61966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S</a:t>
            </a:r>
            <a:r>
              <a:rPr lang="en-US" baseline="-25000" dirty="0">
                <a:solidFill>
                  <a:schemeClr val="bg1"/>
                </a:solidFill>
              </a:rPr>
              <a:t>3</a:t>
            </a:r>
            <a:r>
              <a:rPr lang="en-US" dirty="0">
                <a:solidFill>
                  <a:schemeClr val="bg1"/>
                </a:solidFill>
              </a:rPr>
              <a:t>  </a:t>
            </a:r>
            <a:r>
              <a:rPr lang="en-US" i="1" dirty="0">
                <a:solidFill>
                  <a:schemeClr val="bg1"/>
                </a:solidFill>
              </a:rPr>
              <a:t>x</a:t>
            </a:r>
            <a:r>
              <a:rPr lang="en-US" i="1" baseline="-25000" dirty="0">
                <a:solidFill>
                  <a:schemeClr val="bg1"/>
                </a:solidFill>
              </a:rPr>
              <a:t>3</a:t>
            </a:r>
            <a:r>
              <a:rPr lang="en-US" i="1" dirty="0">
                <a:solidFill>
                  <a:schemeClr val="bg1"/>
                </a:solidFill>
              </a:rPr>
              <a:t> – y</a:t>
            </a:r>
            <a:r>
              <a:rPr lang="en-US" i="1" baseline="-25000" dirty="0">
                <a:solidFill>
                  <a:schemeClr val="bg1"/>
                </a:solidFill>
              </a:rPr>
              <a:t>3</a:t>
            </a:r>
            <a:r>
              <a:rPr lang="en-US" i="1" dirty="0">
                <a:solidFill>
                  <a:schemeClr val="bg1"/>
                </a:solidFill>
              </a:rPr>
              <a:t> </a:t>
            </a:r>
            <a:r>
              <a:rPr lang="en-US" dirty="0">
                <a:solidFill>
                  <a:schemeClr val="bg1"/>
                </a:solidFill>
              </a:rPr>
              <a:t>MEASUREMENTS </a:t>
            </a:r>
            <a:br>
              <a:rPr lang="en-US" dirty="0">
                <a:solidFill>
                  <a:schemeClr val="bg1"/>
                </a:solidFill>
              </a:rPr>
            </a:br>
            <a:r>
              <a:rPr lang="en-US" sz="2800" dirty="0">
                <a:solidFill>
                  <a:schemeClr val="bg1"/>
                </a:solidFill>
              </a:rPr>
              <a:t>v</a:t>
            </a:r>
            <a:r>
              <a:rPr lang="en-US" sz="2800" baseline="-25000" dirty="0">
                <a:solidFill>
                  <a:schemeClr val="bg1"/>
                </a:solidFill>
              </a:rPr>
              <a:t>31</a:t>
            </a:r>
            <a:r>
              <a:rPr lang="en-US" sz="2800" dirty="0">
                <a:solidFill>
                  <a:schemeClr val="bg1"/>
                </a:solidFill>
              </a:rPr>
              <a:t>&lt;&lt;c</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12</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cxnSp>
        <p:nvCxnSpPr>
          <p:cNvPr id="32" name="Straight Arrow Connector 31">
            <a:extLst>
              <a:ext uri="{FF2B5EF4-FFF2-40B4-BE49-F238E27FC236}">
                <a16:creationId xmlns:a16="http://schemas.microsoft.com/office/drawing/2014/main" id="{06A2C613-B9C3-C05C-F23A-9CEDE1B84AB5}"/>
              </a:ext>
            </a:extLst>
          </p:cNvPr>
          <p:cNvCxnSpPr/>
          <p:nvPr/>
        </p:nvCxnSpPr>
        <p:spPr>
          <a:xfrm flipV="1">
            <a:off x="1771650" y="3181792"/>
            <a:ext cx="0" cy="64008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03AEB82-3E96-AD1B-D439-00F123C8F1EB}"/>
              </a:ext>
            </a:extLst>
          </p:cNvPr>
          <p:cNvCxnSpPr/>
          <p:nvPr/>
        </p:nvCxnSpPr>
        <p:spPr>
          <a:xfrm flipV="1">
            <a:off x="1771649" y="3268336"/>
            <a:ext cx="1828800" cy="5486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EB4005-59D2-4A91-8FD2-F32ED1552568}"/>
              </a:ext>
            </a:extLst>
          </p:cNvPr>
          <p:cNvCxnSpPr>
            <a:cxnSpLocks/>
          </p:cNvCxnSpPr>
          <p:nvPr/>
        </p:nvCxnSpPr>
        <p:spPr>
          <a:xfrm>
            <a:off x="1771650" y="3821872"/>
            <a:ext cx="1828800"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46CC25-6BBF-8E09-8A47-86BA9960AE4E}"/>
              </a:ext>
            </a:extLst>
          </p:cNvPr>
          <p:cNvCxnSpPr/>
          <p:nvPr/>
        </p:nvCxnSpPr>
        <p:spPr>
          <a:xfrm flipV="1">
            <a:off x="3600450" y="3026344"/>
            <a:ext cx="0" cy="795528"/>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B7D6879D-58C6-0A6A-3EFA-6B0D828021DD}"/>
              </a:ext>
            </a:extLst>
          </p:cNvPr>
          <p:cNvSpPr/>
          <p:nvPr/>
        </p:nvSpPr>
        <p:spPr>
          <a:xfrm>
            <a:off x="3535204" y="3025940"/>
            <a:ext cx="152400" cy="13156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9B83BE4-5097-10F5-9842-E7829A271EC1}"/>
              </a:ext>
            </a:extLst>
          </p:cNvPr>
          <p:cNvSpPr txBox="1"/>
          <p:nvPr/>
        </p:nvSpPr>
        <p:spPr>
          <a:xfrm>
            <a:off x="572327" y="2517574"/>
            <a:ext cx="1079706"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=0.17</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=0.0</a:t>
            </a:r>
          </a:p>
        </p:txBody>
      </p:sp>
      <p:sp>
        <p:nvSpPr>
          <p:cNvPr id="70" name="Oval 69">
            <a:extLst>
              <a:ext uri="{FF2B5EF4-FFF2-40B4-BE49-F238E27FC236}">
                <a16:creationId xmlns:a16="http://schemas.microsoft.com/office/drawing/2014/main" id="{9FD85474-32C4-92E0-6E19-D388E56E42C6}"/>
              </a:ext>
            </a:extLst>
          </p:cNvPr>
          <p:cNvSpPr/>
          <p:nvPr/>
        </p:nvSpPr>
        <p:spPr>
          <a:xfrm>
            <a:off x="1660458" y="2936967"/>
            <a:ext cx="222382" cy="22054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C55D8DE-4734-2530-6BE4-42134D659E01}"/>
              </a:ext>
            </a:extLst>
          </p:cNvPr>
          <p:cNvSpPr/>
          <p:nvPr/>
        </p:nvSpPr>
        <p:spPr>
          <a:xfrm>
            <a:off x="3514335" y="3133781"/>
            <a:ext cx="222382" cy="220541"/>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76AFCF8-CCB3-FFC2-8F11-DEED1302A3AE}"/>
              </a:ext>
            </a:extLst>
          </p:cNvPr>
          <p:cNvSpPr txBox="1"/>
          <p:nvPr/>
        </p:nvSpPr>
        <p:spPr>
          <a:xfrm>
            <a:off x="4168452" y="3121915"/>
            <a:ext cx="1079706"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=0.15</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=1.0</a:t>
            </a:r>
          </a:p>
        </p:txBody>
      </p:sp>
      <p:sp>
        <p:nvSpPr>
          <p:cNvPr id="77" name="TextBox 76">
            <a:extLst>
              <a:ext uri="{FF2B5EF4-FFF2-40B4-BE49-F238E27FC236}">
                <a16:creationId xmlns:a16="http://schemas.microsoft.com/office/drawing/2014/main" id="{CCABA1DB-7F91-49A3-0534-B672AD02CE01}"/>
              </a:ext>
            </a:extLst>
          </p:cNvPr>
          <p:cNvSpPr txBox="1"/>
          <p:nvPr/>
        </p:nvSpPr>
        <p:spPr>
          <a:xfrm>
            <a:off x="3643952" y="2462768"/>
            <a:ext cx="129592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=0.5</a:t>
            </a:r>
          </a:p>
        </p:txBody>
      </p:sp>
      <p:sp>
        <p:nvSpPr>
          <p:cNvPr id="79" name="TextBox 78">
            <a:extLst>
              <a:ext uri="{FF2B5EF4-FFF2-40B4-BE49-F238E27FC236}">
                <a16:creationId xmlns:a16="http://schemas.microsoft.com/office/drawing/2014/main" id="{C8277868-6F9E-7F08-4C9B-7E13A9AE92DA}"/>
              </a:ext>
            </a:extLst>
          </p:cNvPr>
          <p:cNvSpPr txBox="1"/>
          <p:nvPr/>
        </p:nvSpPr>
        <p:spPr>
          <a:xfrm rot="2160000">
            <a:off x="1884784" y="3142530"/>
            <a:ext cx="1062069"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α</a:t>
            </a:r>
            <a:r>
              <a:rPr lang="en-US" i="1" dirty="0">
                <a:latin typeface="Times New Roman" panose="02020603050405020304" pitchFamily="18" charset="0"/>
                <a:cs typeface="Times New Roman" panose="02020603050405020304" pitchFamily="18" charset="0"/>
              </a:rPr>
              <a:t>=73.6</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465A932A-E1AE-D4E9-841C-ED88476DDA4C}"/>
              </a:ext>
            </a:extLst>
          </p:cNvPr>
          <p:cNvSpPr txBox="1"/>
          <p:nvPr/>
        </p:nvSpPr>
        <p:spPr>
          <a:xfrm>
            <a:off x="5958690" y="1732251"/>
            <a:ext cx="2329515" cy="4247317"/>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SALLY WRT SAM </a:t>
            </a:r>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=0.5c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=30</a:t>
            </a:r>
            <a:r>
              <a:rPr lang="en-US" i="1" baseline="30000" dirty="0">
                <a:latin typeface="Times New Roman" panose="02020603050405020304" pitchFamily="18" charset="0"/>
                <a:cs typeface="Times New Roman" panose="02020603050405020304" pitchFamily="18" charset="0"/>
              </a:rPr>
              <a:t>o</a:t>
            </a:r>
          </a:p>
          <a:p>
            <a:r>
              <a:rPr lang="en-US" i="1" dirty="0">
                <a:latin typeface="Times New Roman" panose="02020603050405020304" pitchFamily="18" charset="0"/>
                <a:cs typeface="Times New Roman" panose="02020603050405020304" pitchFamily="18" charset="0"/>
              </a:rPr>
              <a:t>TIME=1.0</a:t>
            </a: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SAM</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=0.17c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=10</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SALLY</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=0.549c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=31.47</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1995E8E-D481-7802-5EBC-E796127789FE}"/>
              </a:ext>
            </a:extLst>
          </p:cNvPr>
          <p:cNvSpPr txBox="1"/>
          <p:nvPr/>
        </p:nvSpPr>
        <p:spPr>
          <a:xfrm rot="20611563">
            <a:off x="2246301" y="3517365"/>
            <a:ext cx="120577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=0.549c</a:t>
            </a:r>
          </a:p>
        </p:txBody>
      </p:sp>
      <p:sp>
        <p:nvSpPr>
          <p:cNvPr id="5" name="Freeform: Shape 4">
            <a:extLst>
              <a:ext uri="{FF2B5EF4-FFF2-40B4-BE49-F238E27FC236}">
                <a16:creationId xmlns:a16="http://schemas.microsoft.com/office/drawing/2014/main" id="{0B386F2C-0C86-7BDE-6EC9-855B1C207922}"/>
              </a:ext>
            </a:extLst>
          </p:cNvPr>
          <p:cNvSpPr/>
          <p:nvPr/>
        </p:nvSpPr>
        <p:spPr>
          <a:xfrm rot="171112">
            <a:off x="1778636" y="3367967"/>
            <a:ext cx="518697" cy="3102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84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S</a:t>
            </a:r>
            <a:r>
              <a:rPr lang="en-US" baseline="-25000" dirty="0">
                <a:solidFill>
                  <a:schemeClr val="bg1"/>
                </a:solidFill>
              </a:rPr>
              <a:t>3</a:t>
            </a:r>
            <a:r>
              <a:rPr lang="en-US" dirty="0">
                <a:solidFill>
                  <a:schemeClr val="bg1"/>
                </a:solidFill>
              </a:rPr>
              <a:t>  </a:t>
            </a:r>
            <a:r>
              <a:rPr lang="en-US" i="1" dirty="0">
                <a:solidFill>
                  <a:schemeClr val="bg1"/>
                </a:solidFill>
              </a:rPr>
              <a:t>x-y </a:t>
            </a:r>
            <a:r>
              <a:rPr lang="en-US" dirty="0">
                <a:solidFill>
                  <a:schemeClr val="bg1"/>
                </a:solidFill>
              </a:rPr>
              <a:t>MEASUREMENTS </a:t>
            </a:r>
            <a:br>
              <a:rPr lang="en-US" dirty="0">
                <a:solidFill>
                  <a:schemeClr val="bg1"/>
                </a:solidFill>
              </a:rPr>
            </a:br>
            <a:r>
              <a:rPr lang="en-US" sz="2800" dirty="0">
                <a:solidFill>
                  <a:schemeClr val="bg1"/>
                </a:solidFill>
              </a:rPr>
              <a:t>v</a:t>
            </a:r>
            <a:r>
              <a:rPr lang="en-US" sz="2800" baseline="-25000" dirty="0">
                <a:solidFill>
                  <a:schemeClr val="bg1"/>
                </a:solidFill>
              </a:rPr>
              <a:t>31</a:t>
            </a:r>
            <a:r>
              <a:rPr lang="en-US" sz="2800" dirty="0">
                <a:solidFill>
                  <a:schemeClr val="bg1"/>
                </a:solidFill>
              </a:rPr>
              <a:t>→c</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13</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66581" y="1329184"/>
            <a:ext cx="5830074" cy="4973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lvl="1" indent="0">
              <a:buNone/>
            </a:pPr>
            <a:br>
              <a:rPr lang="en-US" sz="2800" dirty="0"/>
            </a:br>
            <a:endParaRPr lang="en-US" sz="2800" dirty="0"/>
          </a:p>
          <a:p>
            <a:pPr lvl="1"/>
            <a:endParaRPr lang="en-US" sz="6400" i="1" dirty="0"/>
          </a:p>
          <a:p>
            <a:pPr lvl="1"/>
            <a:endParaRPr lang="en-US" sz="4800" dirty="0"/>
          </a:p>
          <a:p>
            <a:pPr lvl="2"/>
            <a:endParaRPr lang="en-US" sz="3000" dirty="0"/>
          </a:p>
          <a:p>
            <a:endParaRPr lang="en-US" sz="7200" dirty="0"/>
          </a:p>
        </p:txBody>
      </p:sp>
      <p:cxnSp>
        <p:nvCxnSpPr>
          <p:cNvPr id="32" name="Straight Arrow Connector 31">
            <a:extLst>
              <a:ext uri="{FF2B5EF4-FFF2-40B4-BE49-F238E27FC236}">
                <a16:creationId xmlns:a16="http://schemas.microsoft.com/office/drawing/2014/main" id="{06A2C613-B9C3-C05C-F23A-9CEDE1B84AB5}"/>
              </a:ext>
            </a:extLst>
          </p:cNvPr>
          <p:cNvCxnSpPr/>
          <p:nvPr/>
        </p:nvCxnSpPr>
        <p:spPr>
          <a:xfrm flipV="1">
            <a:off x="1771648" y="1858960"/>
            <a:ext cx="0" cy="363931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EB4005-59D2-4A91-8FD2-F32ED1552568}"/>
              </a:ext>
            </a:extLst>
          </p:cNvPr>
          <p:cNvCxnSpPr>
            <a:cxnSpLocks/>
          </p:cNvCxnSpPr>
          <p:nvPr/>
        </p:nvCxnSpPr>
        <p:spPr>
          <a:xfrm>
            <a:off x="1771650" y="5498272"/>
            <a:ext cx="1828800"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46CC25-6BBF-8E09-8A47-86BA9960AE4E}"/>
              </a:ext>
            </a:extLst>
          </p:cNvPr>
          <p:cNvCxnSpPr/>
          <p:nvPr/>
        </p:nvCxnSpPr>
        <p:spPr>
          <a:xfrm flipV="1">
            <a:off x="3590925" y="1837199"/>
            <a:ext cx="0" cy="363931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B7D6879D-58C6-0A6A-3EFA-6B0D828021DD}"/>
              </a:ext>
            </a:extLst>
          </p:cNvPr>
          <p:cNvSpPr/>
          <p:nvPr/>
        </p:nvSpPr>
        <p:spPr>
          <a:xfrm>
            <a:off x="3534278" y="1815438"/>
            <a:ext cx="152400" cy="13156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76AFCF8-CCB3-FFC2-8F11-DEED1302A3AE}"/>
              </a:ext>
            </a:extLst>
          </p:cNvPr>
          <p:cNvSpPr txBox="1"/>
          <p:nvPr/>
        </p:nvSpPr>
        <p:spPr>
          <a:xfrm>
            <a:off x="3773149" y="3445452"/>
            <a:ext cx="1161660"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=1.725</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=1.0</a:t>
            </a:r>
          </a:p>
        </p:txBody>
      </p:sp>
      <p:sp>
        <p:nvSpPr>
          <p:cNvPr id="77" name="TextBox 76">
            <a:extLst>
              <a:ext uri="{FF2B5EF4-FFF2-40B4-BE49-F238E27FC236}">
                <a16:creationId xmlns:a16="http://schemas.microsoft.com/office/drawing/2014/main" id="{CCABA1DB-7F91-49A3-0534-B672AD02CE01}"/>
              </a:ext>
            </a:extLst>
          </p:cNvPr>
          <p:cNvSpPr txBox="1"/>
          <p:nvPr/>
        </p:nvSpPr>
        <p:spPr>
          <a:xfrm>
            <a:off x="3871718" y="1670876"/>
            <a:ext cx="129592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=0.5</a:t>
            </a:r>
          </a:p>
        </p:txBody>
      </p:sp>
      <p:sp>
        <p:nvSpPr>
          <p:cNvPr id="79" name="TextBox 78">
            <a:extLst>
              <a:ext uri="{FF2B5EF4-FFF2-40B4-BE49-F238E27FC236}">
                <a16:creationId xmlns:a16="http://schemas.microsoft.com/office/drawing/2014/main" id="{C8277868-6F9E-7F08-4C9B-7E13A9AE92DA}"/>
              </a:ext>
            </a:extLst>
          </p:cNvPr>
          <p:cNvSpPr txBox="1"/>
          <p:nvPr/>
        </p:nvSpPr>
        <p:spPr>
          <a:xfrm rot="900000">
            <a:off x="1782947" y="3421507"/>
            <a:ext cx="1062069"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α</a:t>
            </a:r>
            <a:r>
              <a:rPr lang="en-US" i="1" dirty="0">
                <a:latin typeface="Times New Roman" panose="02020603050405020304" pitchFamily="18" charset="0"/>
                <a:cs typeface="Times New Roman" panose="02020603050405020304" pitchFamily="18" charset="0"/>
              </a:rPr>
              <a:t>=30.09</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7832202-5AE7-16F8-358C-27CD58D1BACA}"/>
              </a:ext>
            </a:extLst>
          </p:cNvPr>
          <p:cNvSpPr/>
          <p:nvPr/>
        </p:nvSpPr>
        <p:spPr>
          <a:xfrm>
            <a:off x="1670487" y="1766401"/>
            <a:ext cx="222382" cy="22054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E0C7635-5189-9C45-B923-6008940C2519}"/>
              </a:ext>
            </a:extLst>
          </p:cNvPr>
          <p:cNvSpPr/>
          <p:nvPr/>
        </p:nvSpPr>
        <p:spPr>
          <a:xfrm>
            <a:off x="3489259" y="2264005"/>
            <a:ext cx="222382" cy="220541"/>
          </a:xfrm>
          <a:prstGeom prst="ellipse">
            <a:avLst/>
          </a:prstGeom>
          <a:solidFill>
            <a:schemeClr val="bg1"/>
          </a:solid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9411D0-B714-BD58-6002-0FAC3FA875D0}"/>
              </a:ext>
            </a:extLst>
          </p:cNvPr>
          <p:cNvSpPr txBox="1"/>
          <p:nvPr/>
        </p:nvSpPr>
        <p:spPr>
          <a:xfrm>
            <a:off x="5958690" y="1732251"/>
            <a:ext cx="2329515" cy="4247317"/>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SALLY WRT SAM </a:t>
            </a:r>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=0.5c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=30</a:t>
            </a:r>
            <a:r>
              <a:rPr lang="en-US" i="1" baseline="30000" dirty="0">
                <a:latin typeface="Times New Roman" panose="02020603050405020304" pitchFamily="18" charset="0"/>
                <a:cs typeface="Times New Roman" panose="02020603050405020304" pitchFamily="18" charset="0"/>
              </a:rPr>
              <a:t>o</a:t>
            </a:r>
          </a:p>
          <a:p>
            <a:r>
              <a:rPr lang="en-US" i="1" dirty="0">
                <a:latin typeface="Times New Roman" panose="02020603050405020304" pitchFamily="18" charset="0"/>
                <a:cs typeface="Times New Roman" panose="02020603050405020304" pitchFamily="18" charset="0"/>
              </a:rPr>
              <a:t>TIME=1.0</a:t>
            </a: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SAM</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=0.996c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=85.67</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SALLY</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=0.997c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=85.67</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50D7DA1-23F8-086D-364E-623FEE9FE5F9}"/>
              </a:ext>
            </a:extLst>
          </p:cNvPr>
          <p:cNvSpPr txBox="1"/>
          <p:nvPr/>
        </p:nvSpPr>
        <p:spPr>
          <a:xfrm rot="-3600000">
            <a:off x="2340174" y="3644164"/>
            <a:ext cx="120577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=0.997c</a:t>
            </a:r>
          </a:p>
        </p:txBody>
      </p:sp>
      <p:cxnSp>
        <p:nvCxnSpPr>
          <p:cNvPr id="16" name="Straight Arrow Connector 15">
            <a:extLst>
              <a:ext uri="{FF2B5EF4-FFF2-40B4-BE49-F238E27FC236}">
                <a16:creationId xmlns:a16="http://schemas.microsoft.com/office/drawing/2014/main" id="{C3AA53C5-92A3-34F0-49DB-EB8D039342B6}"/>
              </a:ext>
            </a:extLst>
          </p:cNvPr>
          <p:cNvCxnSpPr>
            <a:cxnSpLocks/>
            <a:endCxn id="6" idx="3"/>
          </p:cNvCxnSpPr>
          <p:nvPr/>
        </p:nvCxnSpPr>
        <p:spPr>
          <a:xfrm flipV="1">
            <a:off x="1737540" y="2452249"/>
            <a:ext cx="1784286" cy="3024262"/>
          </a:xfrm>
          <a:prstGeom prst="straightConnector1">
            <a:avLst/>
          </a:prstGeom>
          <a:ln w="190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0E44F3B1-C10E-ECF2-8AF8-00A7B0263B2D}"/>
              </a:ext>
            </a:extLst>
          </p:cNvPr>
          <p:cNvSpPr/>
          <p:nvPr/>
        </p:nvSpPr>
        <p:spPr>
          <a:xfrm rot="171112">
            <a:off x="1775515" y="3741328"/>
            <a:ext cx="863945" cy="229622"/>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87B2422-FADC-4CC4-6507-5D52C9BDB5DB}"/>
              </a:ext>
            </a:extLst>
          </p:cNvPr>
          <p:cNvSpPr txBox="1"/>
          <p:nvPr/>
        </p:nvSpPr>
        <p:spPr>
          <a:xfrm>
            <a:off x="346333" y="1575561"/>
            <a:ext cx="1162605"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=0.996</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=0.0</a:t>
            </a:r>
          </a:p>
        </p:txBody>
      </p:sp>
    </p:spTree>
    <p:extLst>
      <p:ext uri="{BB962C8B-B14F-4D97-AF65-F5344CB8AC3E}">
        <p14:creationId xmlns:p14="http://schemas.microsoft.com/office/powerpoint/2010/main" val="149166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A0326A5-5AFA-DB8C-62E6-38963A6644CE}"/>
              </a:ext>
            </a:extLst>
          </p:cNvPr>
          <p:cNvSpPr txBox="1"/>
          <p:nvPr/>
        </p:nvSpPr>
        <p:spPr>
          <a:xfrm>
            <a:off x="346333" y="1575561"/>
            <a:ext cx="1162605"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=0.996</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=0.0</a:t>
            </a:r>
          </a:p>
        </p:txBody>
      </p:sp>
      <p:cxnSp>
        <p:nvCxnSpPr>
          <p:cNvPr id="15" name="Straight Arrow Connector 14">
            <a:extLst>
              <a:ext uri="{FF2B5EF4-FFF2-40B4-BE49-F238E27FC236}">
                <a16:creationId xmlns:a16="http://schemas.microsoft.com/office/drawing/2014/main" id="{7FE0523C-A9D6-CE71-3767-CCCE9521D9B1}"/>
              </a:ext>
            </a:extLst>
          </p:cNvPr>
          <p:cNvCxnSpPr>
            <a:cxnSpLocks/>
          </p:cNvCxnSpPr>
          <p:nvPr/>
        </p:nvCxnSpPr>
        <p:spPr>
          <a:xfrm rot="7200000" flipV="1">
            <a:off x="2590176" y="1425980"/>
            <a:ext cx="0" cy="18288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S</a:t>
            </a:r>
            <a:r>
              <a:rPr lang="en-US" baseline="-25000" dirty="0">
                <a:solidFill>
                  <a:schemeClr val="bg1"/>
                </a:solidFill>
              </a:rPr>
              <a:t>3</a:t>
            </a:r>
            <a:r>
              <a:rPr lang="en-US" dirty="0">
                <a:solidFill>
                  <a:schemeClr val="bg1"/>
                </a:solidFill>
              </a:rPr>
              <a:t>  </a:t>
            </a:r>
            <a:r>
              <a:rPr lang="en-US" i="1" dirty="0">
                <a:solidFill>
                  <a:schemeClr val="bg1"/>
                </a:solidFill>
              </a:rPr>
              <a:t>x-y </a:t>
            </a:r>
            <a:r>
              <a:rPr lang="en-US" dirty="0">
                <a:solidFill>
                  <a:schemeClr val="bg1"/>
                </a:solidFill>
              </a:rPr>
              <a:t>MEASUREMENTS </a:t>
            </a:r>
            <a:br>
              <a:rPr lang="en-US" dirty="0">
                <a:solidFill>
                  <a:schemeClr val="bg1"/>
                </a:solidFill>
              </a:rPr>
            </a:br>
            <a:r>
              <a:rPr lang="en-US" sz="2800" dirty="0">
                <a:solidFill>
                  <a:schemeClr val="bg1"/>
                </a:solidFill>
              </a:rPr>
              <a:t>v</a:t>
            </a:r>
            <a:r>
              <a:rPr lang="en-US" sz="2800" baseline="-25000" dirty="0">
                <a:solidFill>
                  <a:schemeClr val="bg1"/>
                </a:solidFill>
              </a:rPr>
              <a:t>31</a:t>
            </a:r>
            <a:r>
              <a:rPr lang="en-US" sz="2800" dirty="0">
                <a:solidFill>
                  <a:schemeClr val="bg1"/>
                </a:solidFill>
              </a:rPr>
              <a:t>→c</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14</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cxnSp>
        <p:nvCxnSpPr>
          <p:cNvPr id="32" name="Straight Arrow Connector 31">
            <a:extLst>
              <a:ext uri="{FF2B5EF4-FFF2-40B4-BE49-F238E27FC236}">
                <a16:creationId xmlns:a16="http://schemas.microsoft.com/office/drawing/2014/main" id="{06A2C613-B9C3-C05C-F23A-9CEDE1B84AB5}"/>
              </a:ext>
            </a:extLst>
          </p:cNvPr>
          <p:cNvCxnSpPr/>
          <p:nvPr/>
        </p:nvCxnSpPr>
        <p:spPr>
          <a:xfrm flipV="1">
            <a:off x="1771648" y="1858960"/>
            <a:ext cx="0" cy="363931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03AEB82-3E96-AD1B-D439-00F123C8F1EB}"/>
              </a:ext>
            </a:extLst>
          </p:cNvPr>
          <p:cNvCxnSpPr>
            <a:cxnSpLocks/>
          </p:cNvCxnSpPr>
          <p:nvPr/>
        </p:nvCxnSpPr>
        <p:spPr>
          <a:xfrm flipV="1">
            <a:off x="1781678" y="2820804"/>
            <a:ext cx="1580715" cy="2691102"/>
          </a:xfrm>
          <a:prstGeom prst="straightConnector1">
            <a:avLst/>
          </a:prstGeom>
          <a:ln w="190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EB4005-59D2-4A91-8FD2-F32ED1552568}"/>
              </a:ext>
            </a:extLst>
          </p:cNvPr>
          <p:cNvCxnSpPr>
            <a:cxnSpLocks/>
          </p:cNvCxnSpPr>
          <p:nvPr/>
        </p:nvCxnSpPr>
        <p:spPr>
          <a:xfrm>
            <a:off x="1771650" y="5498272"/>
            <a:ext cx="1828800"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346CC25-6BBF-8E09-8A47-86BA9960AE4E}"/>
              </a:ext>
            </a:extLst>
          </p:cNvPr>
          <p:cNvCxnSpPr/>
          <p:nvPr/>
        </p:nvCxnSpPr>
        <p:spPr>
          <a:xfrm flipV="1">
            <a:off x="3590925" y="1837199"/>
            <a:ext cx="0" cy="363931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B7D6879D-58C6-0A6A-3EFA-6B0D828021DD}"/>
              </a:ext>
            </a:extLst>
          </p:cNvPr>
          <p:cNvSpPr/>
          <p:nvPr/>
        </p:nvSpPr>
        <p:spPr>
          <a:xfrm>
            <a:off x="3534278" y="1815438"/>
            <a:ext cx="152400" cy="13156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09B83BE4-5097-10F5-9842-E7829A271EC1}"/>
              </a:ext>
            </a:extLst>
          </p:cNvPr>
          <p:cNvSpPr txBox="1"/>
          <p:nvPr/>
        </p:nvSpPr>
        <p:spPr>
          <a:xfrm>
            <a:off x="572326" y="4193974"/>
            <a:ext cx="1162605"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=0.996</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=0.0</a:t>
            </a:r>
          </a:p>
        </p:txBody>
      </p:sp>
      <p:sp>
        <p:nvSpPr>
          <p:cNvPr id="77" name="TextBox 76">
            <a:extLst>
              <a:ext uri="{FF2B5EF4-FFF2-40B4-BE49-F238E27FC236}">
                <a16:creationId xmlns:a16="http://schemas.microsoft.com/office/drawing/2014/main" id="{CCABA1DB-7F91-49A3-0534-B672AD02CE01}"/>
              </a:ext>
            </a:extLst>
          </p:cNvPr>
          <p:cNvSpPr txBox="1"/>
          <p:nvPr/>
        </p:nvSpPr>
        <p:spPr>
          <a:xfrm>
            <a:off x="4007178" y="1738307"/>
            <a:ext cx="129592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=0.5</a:t>
            </a:r>
          </a:p>
        </p:txBody>
      </p:sp>
      <p:sp>
        <p:nvSpPr>
          <p:cNvPr id="79" name="TextBox 78">
            <a:extLst>
              <a:ext uri="{FF2B5EF4-FFF2-40B4-BE49-F238E27FC236}">
                <a16:creationId xmlns:a16="http://schemas.microsoft.com/office/drawing/2014/main" id="{C8277868-6F9E-7F08-4C9B-7E13A9AE92DA}"/>
              </a:ext>
            </a:extLst>
          </p:cNvPr>
          <p:cNvSpPr txBox="1"/>
          <p:nvPr/>
        </p:nvSpPr>
        <p:spPr>
          <a:xfrm>
            <a:off x="1785355" y="3725601"/>
            <a:ext cx="1062069"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α</a:t>
            </a:r>
            <a:r>
              <a:rPr lang="en-US" i="1" dirty="0">
                <a:latin typeface="Times New Roman" panose="02020603050405020304" pitchFamily="18" charset="0"/>
                <a:cs typeface="Times New Roman" panose="02020603050405020304" pitchFamily="18" charset="0"/>
              </a:rPr>
              <a:t>=30.09</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0E0C7635-5189-9C45-B923-6008940C2519}"/>
              </a:ext>
            </a:extLst>
          </p:cNvPr>
          <p:cNvSpPr/>
          <p:nvPr/>
        </p:nvSpPr>
        <p:spPr>
          <a:xfrm>
            <a:off x="3489259" y="2264005"/>
            <a:ext cx="222382" cy="220541"/>
          </a:xfrm>
          <a:prstGeom prst="ellipse">
            <a:avLst/>
          </a:prstGeom>
          <a:solidFill>
            <a:schemeClr val="bg1"/>
          </a:solid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868FD7-7200-ABA4-7778-9EDB7F097552}"/>
              </a:ext>
            </a:extLst>
          </p:cNvPr>
          <p:cNvSpPr/>
          <p:nvPr/>
        </p:nvSpPr>
        <p:spPr>
          <a:xfrm>
            <a:off x="3318113" y="2729364"/>
            <a:ext cx="91440" cy="9144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2D1DB1AF-1B8C-B05E-0316-99E599B0FB96}"/>
              </a:ext>
            </a:extLst>
          </p:cNvPr>
          <p:cNvSpPr/>
          <p:nvPr/>
        </p:nvSpPr>
        <p:spPr>
          <a:xfrm flipV="1">
            <a:off x="-57152" y="46240"/>
            <a:ext cx="3657600" cy="3657600"/>
          </a:xfrm>
          <a:prstGeom prst="arc">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9C3E497-80E7-3EC8-72D3-98C338D28A73}"/>
              </a:ext>
            </a:extLst>
          </p:cNvPr>
          <p:cNvCxnSpPr>
            <a:cxnSpLocks/>
          </p:cNvCxnSpPr>
          <p:nvPr/>
        </p:nvCxnSpPr>
        <p:spPr>
          <a:xfrm rot="5400000" flipV="1">
            <a:off x="2696078" y="968780"/>
            <a:ext cx="0" cy="18288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7832202-5AE7-16F8-358C-27CD58D1BACA}"/>
              </a:ext>
            </a:extLst>
          </p:cNvPr>
          <p:cNvSpPr/>
          <p:nvPr/>
        </p:nvSpPr>
        <p:spPr>
          <a:xfrm>
            <a:off x="1670487" y="1766401"/>
            <a:ext cx="222382" cy="220541"/>
          </a:xfrm>
          <a:prstGeom prst="ellipse">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AC36AA9-0F6D-267C-4A04-BD23ED9682FB}"/>
              </a:ext>
            </a:extLst>
          </p:cNvPr>
          <p:cNvSpPr txBox="1"/>
          <p:nvPr/>
        </p:nvSpPr>
        <p:spPr>
          <a:xfrm rot="-3600000">
            <a:off x="2208132" y="4009308"/>
            <a:ext cx="116260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=0.865</a:t>
            </a:r>
          </a:p>
        </p:txBody>
      </p:sp>
      <p:sp>
        <p:nvSpPr>
          <p:cNvPr id="3" name="TextBox 2">
            <a:extLst>
              <a:ext uri="{FF2B5EF4-FFF2-40B4-BE49-F238E27FC236}">
                <a16:creationId xmlns:a16="http://schemas.microsoft.com/office/drawing/2014/main" id="{690C476C-9C3A-E086-1460-80398376EE37}"/>
              </a:ext>
            </a:extLst>
          </p:cNvPr>
          <p:cNvSpPr txBox="1"/>
          <p:nvPr/>
        </p:nvSpPr>
        <p:spPr>
          <a:xfrm>
            <a:off x="1349435" y="1681675"/>
            <a:ext cx="40273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a:t>
            </a:r>
          </a:p>
        </p:txBody>
      </p:sp>
      <p:sp>
        <p:nvSpPr>
          <p:cNvPr id="12" name="TextBox 11">
            <a:extLst>
              <a:ext uri="{FF2B5EF4-FFF2-40B4-BE49-F238E27FC236}">
                <a16:creationId xmlns:a16="http://schemas.microsoft.com/office/drawing/2014/main" id="{0FDA9D6C-9E5E-9041-D0ED-36F9FACC4862}"/>
              </a:ext>
            </a:extLst>
          </p:cNvPr>
          <p:cNvSpPr txBox="1"/>
          <p:nvPr/>
        </p:nvSpPr>
        <p:spPr>
          <a:xfrm>
            <a:off x="3362393" y="2648140"/>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p>
        </p:txBody>
      </p:sp>
      <p:sp>
        <p:nvSpPr>
          <p:cNvPr id="16" name="TextBox 15">
            <a:extLst>
              <a:ext uri="{FF2B5EF4-FFF2-40B4-BE49-F238E27FC236}">
                <a16:creationId xmlns:a16="http://schemas.microsoft.com/office/drawing/2014/main" id="{4E525159-BB89-CAC2-0F71-AB3566CF6E56}"/>
              </a:ext>
            </a:extLst>
          </p:cNvPr>
          <p:cNvSpPr txBox="1"/>
          <p:nvPr/>
        </p:nvSpPr>
        <p:spPr>
          <a:xfrm>
            <a:off x="3686213" y="1695204"/>
            <a:ext cx="35137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a:t>
            </a:r>
          </a:p>
        </p:txBody>
      </p:sp>
      <p:sp>
        <p:nvSpPr>
          <p:cNvPr id="17" name="TextBox 16">
            <a:extLst>
              <a:ext uri="{FF2B5EF4-FFF2-40B4-BE49-F238E27FC236}">
                <a16:creationId xmlns:a16="http://schemas.microsoft.com/office/drawing/2014/main" id="{E3A15211-59B9-B160-BDE3-152103CE5D49}"/>
              </a:ext>
            </a:extLst>
          </p:cNvPr>
          <p:cNvSpPr txBox="1"/>
          <p:nvPr/>
        </p:nvSpPr>
        <p:spPr>
          <a:xfrm>
            <a:off x="5958690" y="1732251"/>
            <a:ext cx="2329515" cy="4247317"/>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SALLY WRT SAM </a:t>
            </a:r>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=0.5c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12</a:t>
            </a:r>
            <a:r>
              <a:rPr lang="en-US" i="1" dirty="0">
                <a:latin typeface="Times New Roman" panose="02020603050405020304" pitchFamily="18" charset="0"/>
                <a:cs typeface="Times New Roman" panose="02020603050405020304" pitchFamily="18" charset="0"/>
              </a:rPr>
              <a:t>=30</a:t>
            </a:r>
            <a:r>
              <a:rPr lang="en-US" i="1" baseline="30000" dirty="0">
                <a:latin typeface="Times New Roman" panose="02020603050405020304" pitchFamily="18" charset="0"/>
                <a:cs typeface="Times New Roman" panose="02020603050405020304" pitchFamily="18" charset="0"/>
              </a:rPr>
              <a:t>o</a:t>
            </a:r>
          </a:p>
          <a:p>
            <a:r>
              <a:rPr lang="en-US" i="1" dirty="0">
                <a:latin typeface="Times New Roman" panose="02020603050405020304" pitchFamily="18" charset="0"/>
                <a:cs typeface="Times New Roman" panose="02020603050405020304" pitchFamily="18" charset="0"/>
              </a:rPr>
              <a:t>TIME=1.0</a:t>
            </a: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SAM</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=0.996c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31</a:t>
            </a:r>
            <a:r>
              <a:rPr lang="en-US" i="1" dirty="0">
                <a:latin typeface="Times New Roman" panose="02020603050405020304" pitchFamily="18" charset="0"/>
                <a:cs typeface="Times New Roman" panose="02020603050405020304" pitchFamily="18" charset="0"/>
              </a:rPr>
              <a:t>=85.67</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STEVE WRT SALLY</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v</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=0.997c</a:t>
            </a:r>
          </a:p>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32</a:t>
            </a:r>
            <a:r>
              <a:rPr lang="en-US" i="1" dirty="0">
                <a:latin typeface="Times New Roman" panose="02020603050405020304" pitchFamily="18" charset="0"/>
                <a:cs typeface="Times New Roman" panose="02020603050405020304" pitchFamily="18" charset="0"/>
              </a:rPr>
              <a:t>=85.67</a:t>
            </a:r>
            <a:r>
              <a:rPr lang="en-US" i="1" baseline="30000" dirty="0">
                <a:latin typeface="Times New Roman" panose="02020603050405020304" pitchFamily="18" charset="0"/>
                <a:cs typeface="Times New Roman" panose="02020603050405020304" pitchFamily="18" charset="0"/>
              </a:rPr>
              <a:t>o</a:t>
            </a:r>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65CFD2E1-43DD-7047-06A4-352FC42F04D2}"/>
              </a:ext>
            </a:extLst>
          </p:cNvPr>
          <p:cNvCxnSpPr>
            <a:cxnSpLocks/>
            <a:stCxn id="12" idx="1"/>
          </p:cNvCxnSpPr>
          <p:nvPr/>
        </p:nvCxnSpPr>
        <p:spPr>
          <a:xfrm flipV="1">
            <a:off x="3362393" y="2389607"/>
            <a:ext cx="219507" cy="443199"/>
          </a:xfrm>
          <a:prstGeom prst="straightConnector1">
            <a:avLst/>
          </a:prstGeom>
          <a:ln w="127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2DA512-995B-498C-9A37-8780C4CA9FF0}"/>
              </a:ext>
            </a:extLst>
          </p:cNvPr>
          <p:cNvCxnSpPr>
            <a:cxnSpLocks/>
          </p:cNvCxnSpPr>
          <p:nvPr/>
        </p:nvCxnSpPr>
        <p:spPr>
          <a:xfrm flipV="1">
            <a:off x="3590610" y="1998009"/>
            <a:ext cx="9838" cy="384466"/>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53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3728F8-6724-47CF-B4B8-0EE6C56901AF}"/>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509833-3DD0-45B7-A31A-FED10E02A30B}"/>
              </a:ext>
            </a:extLst>
          </p:cNvPr>
          <p:cNvSpPr>
            <a:spLocks noGrp="1"/>
          </p:cNvSpPr>
          <p:nvPr>
            <p:ph type="title"/>
          </p:nvPr>
        </p:nvSpPr>
        <p:spPr>
          <a:xfrm>
            <a:off x="559923" y="150641"/>
            <a:ext cx="7886700" cy="1325563"/>
          </a:xfrm>
        </p:spPr>
        <p:txBody>
          <a:bodyPr/>
          <a:lstStyle/>
          <a:p>
            <a:r>
              <a:rPr lang="en-US" dirty="0">
                <a:solidFill>
                  <a:schemeClr val="bg1"/>
                </a:solidFill>
              </a:rPr>
              <a:t>SUMMARY</a:t>
            </a:r>
          </a:p>
        </p:txBody>
      </p:sp>
      <p:sp>
        <p:nvSpPr>
          <p:cNvPr id="21" name="Content Placeholder 20">
            <a:extLst>
              <a:ext uri="{FF2B5EF4-FFF2-40B4-BE49-F238E27FC236}">
                <a16:creationId xmlns:a16="http://schemas.microsoft.com/office/drawing/2014/main" id="{44903EA3-A486-4A71-810B-464FA5BEF846}"/>
              </a:ext>
            </a:extLst>
          </p:cNvPr>
          <p:cNvSpPr>
            <a:spLocks noGrp="1"/>
          </p:cNvSpPr>
          <p:nvPr>
            <p:ph idx="1"/>
          </p:nvPr>
        </p:nvSpPr>
        <p:spPr>
          <a:xfrm>
            <a:off x="3081141" y="2968576"/>
            <a:ext cx="3921692" cy="4351338"/>
          </a:xfrm>
        </p:spPr>
        <p:txBody>
          <a:bodyPr>
            <a:normAutofit/>
          </a:bodyPr>
          <a:lstStyle/>
          <a:p>
            <a:r>
              <a:rPr lang="en-US" sz="2000" dirty="0"/>
              <a:t>VELOCITY TRIANGLE </a:t>
            </a:r>
          </a:p>
          <a:p>
            <a:pPr lvl="1"/>
            <a:r>
              <a:rPr lang="en-US" sz="1600" dirty="0"/>
              <a:t>It is Observable</a:t>
            </a:r>
          </a:p>
          <a:p>
            <a:pPr lvl="1"/>
            <a:r>
              <a:rPr lang="en-US" sz="1600" dirty="0"/>
              <a:t>Reflects Underlying Physical Reality of Relativity</a:t>
            </a:r>
          </a:p>
          <a:p>
            <a:pPr marL="0" indent="0">
              <a:buNone/>
            </a:pPr>
            <a:endParaRPr lang="en-US" sz="2000" dirty="0"/>
          </a:p>
          <a:p>
            <a:endParaRPr lang="en-US" sz="2000" dirty="0"/>
          </a:p>
          <a:p>
            <a:pPr lvl="1"/>
            <a:endParaRPr lang="en-US" sz="1800" dirty="0"/>
          </a:p>
          <a:p>
            <a:endParaRPr lang="en-US" sz="1800" dirty="0"/>
          </a:p>
          <a:p>
            <a:endParaRPr lang="en-US" sz="1800" dirty="0"/>
          </a:p>
          <a:p>
            <a:endParaRPr lang="en-US" sz="1800" dirty="0"/>
          </a:p>
        </p:txBody>
      </p:sp>
      <p:sp>
        <p:nvSpPr>
          <p:cNvPr id="3" name="Slide Number Placeholder 2">
            <a:extLst>
              <a:ext uri="{FF2B5EF4-FFF2-40B4-BE49-F238E27FC236}">
                <a16:creationId xmlns:a16="http://schemas.microsoft.com/office/drawing/2014/main" id="{037E8E20-BE83-4C14-B6A2-601EBCE64C94}"/>
              </a:ext>
            </a:extLst>
          </p:cNvPr>
          <p:cNvSpPr>
            <a:spLocks noGrp="1"/>
          </p:cNvSpPr>
          <p:nvPr>
            <p:ph type="sldNum" sz="quarter" idx="12"/>
          </p:nvPr>
        </p:nvSpPr>
        <p:spPr/>
        <p:txBody>
          <a:bodyPr/>
          <a:lstStyle/>
          <a:p>
            <a:fld id="{148C923D-C71C-435D-9174-1991698F01A9}" type="slidenum">
              <a:rPr lang="en-US" smtClean="0"/>
              <a:t>15</a:t>
            </a:fld>
            <a:endParaRPr lang="en-US"/>
          </a:p>
        </p:txBody>
      </p:sp>
      <p:pic>
        <p:nvPicPr>
          <p:cNvPr id="4" name="Picture 3">
            <a:extLst>
              <a:ext uri="{FF2B5EF4-FFF2-40B4-BE49-F238E27FC236}">
                <a16:creationId xmlns:a16="http://schemas.microsoft.com/office/drawing/2014/main" id="{304B7981-2329-7AD2-74FF-CEF3CBDFE6A5}"/>
              </a:ext>
            </a:extLst>
          </p:cNvPr>
          <p:cNvPicPr>
            <a:picLocks noChangeAspect="1"/>
          </p:cNvPicPr>
          <p:nvPr/>
        </p:nvPicPr>
        <p:blipFill>
          <a:blip r:embed="rId3"/>
          <a:stretch>
            <a:fillRect/>
          </a:stretch>
        </p:blipFill>
        <p:spPr>
          <a:xfrm>
            <a:off x="6992177" y="2423753"/>
            <a:ext cx="1911076" cy="2899115"/>
          </a:xfrm>
          <a:prstGeom prst="rect">
            <a:avLst/>
          </a:prstGeom>
        </p:spPr>
      </p:pic>
      <p:pic>
        <p:nvPicPr>
          <p:cNvPr id="7" name="Picture 6">
            <a:extLst>
              <a:ext uri="{FF2B5EF4-FFF2-40B4-BE49-F238E27FC236}">
                <a16:creationId xmlns:a16="http://schemas.microsoft.com/office/drawing/2014/main" id="{91528031-3794-F32A-3AF4-A64C9DA9E666}"/>
              </a:ext>
            </a:extLst>
          </p:cNvPr>
          <p:cNvPicPr>
            <a:picLocks noChangeAspect="1"/>
          </p:cNvPicPr>
          <p:nvPr/>
        </p:nvPicPr>
        <p:blipFill>
          <a:blip r:embed="rId4"/>
          <a:stretch>
            <a:fillRect/>
          </a:stretch>
        </p:blipFill>
        <p:spPr>
          <a:xfrm>
            <a:off x="8255522" y="87008"/>
            <a:ext cx="647731" cy="1110396"/>
          </a:xfrm>
          <a:prstGeom prst="rect">
            <a:avLst/>
          </a:prstGeom>
        </p:spPr>
      </p:pic>
      <p:pic>
        <p:nvPicPr>
          <p:cNvPr id="8" name="Picture 7">
            <a:extLst>
              <a:ext uri="{FF2B5EF4-FFF2-40B4-BE49-F238E27FC236}">
                <a16:creationId xmlns:a16="http://schemas.microsoft.com/office/drawing/2014/main" id="{71B45378-D7F5-C3D2-326F-8A81CC73F328}"/>
              </a:ext>
            </a:extLst>
          </p:cNvPr>
          <p:cNvPicPr>
            <a:picLocks noChangeAspect="1"/>
          </p:cNvPicPr>
          <p:nvPr/>
        </p:nvPicPr>
        <p:blipFill>
          <a:blip r:embed="rId5"/>
          <a:stretch>
            <a:fillRect/>
          </a:stretch>
        </p:blipFill>
        <p:spPr>
          <a:xfrm>
            <a:off x="338940" y="127017"/>
            <a:ext cx="782028" cy="1070387"/>
          </a:xfrm>
          <a:prstGeom prst="rect">
            <a:avLst/>
          </a:prstGeom>
        </p:spPr>
      </p:pic>
      <p:pic>
        <p:nvPicPr>
          <p:cNvPr id="157" name="Picture 156">
            <a:extLst>
              <a:ext uri="{FF2B5EF4-FFF2-40B4-BE49-F238E27FC236}">
                <a16:creationId xmlns:a16="http://schemas.microsoft.com/office/drawing/2014/main" id="{C04DEFC4-393B-1B1B-88CC-968D3343C7D4}"/>
              </a:ext>
            </a:extLst>
          </p:cNvPr>
          <p:cNvPicPr>
            <a:picLocks noChangeAspect="1"/>
          </p:cNvPicPr>
          <p:nvPr/>
        </p:nvPicPr>
        <p:blipFill>
          <a:blip r:embed="rId6"/>
          <a:stretch>
            <a:fillRect/>
          </a:stretch>
        </p:blipFill>
        <p:spPr>
          <a:xfrm>
            <a:off x="182879" y="2491020"/>
            <a:ext cx="2834635" cy="2831847"/>
          </a:xfrm>
          <a:prstGeom prst="rect">
            <a:avLst/>
          </a:prstGeom>
        </p:spPr>
      </p:pic>
    </p:spTree>
    <p:extLst>
      <p:ext uri="{BB962C8B-B14F-4D97-AF65-F5344CB8AC3E}">
        <p14:creationId xmlns:p14="http://schemas.microsoft.com/office/powerpoint/2010/main" val="384977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3728F8-6724-47CF-B4B8-0EE6C56901AF}"/>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509833-3DD0-45B7-A31A-FED10E02A30B}"/>
              </a:ext>
            </a:extLst>
          </p:cNvPr>
          <p:cNvSpPr>
            <a:spLocks noGrp="1"/>
          </p:cNvSpPr>
          <p:nvPr>
            <p:ph type="title"/>
          </p:nvPr>
        </p:nvSpPr>
        <p:spPr>
          <a:xfrm>
            <a:off x="559923" y="150641"/>
            <a:ext cx="7886700" cy="1325563"/>
          </a:xfrm>
        </p:spPr>
        <p:txBody>
          <a:bodyPr/>
          <a:lstStyle/>
          <a:p>
            <a:r>
              <a:rPr lang="en-US" dirty="0">
                <a:solidFill>
                  <a:schemeClr val="bg1"/>
                </a:solidFill>
              </a:rPr>
              <a:t>INTRODUCTION</a:t>
            </a:r>
          </a:p>
        </p:txBody>
      </p:sp>
      <p:sp>
        <p:nvSpPr>
          <p:cNvPr id="21" name="Content Placeholder 20">
            <a:extLst>
              <a:ext uri="{FF2B5EF4-FFF2-40B4-BE49-F238E27FC236}">
                <a16:creationId xmlns:a16="http://schemas.microsoft.com/office/drawing/2014/main" id="{44903EA3-A486-4A71-810B-464FA5BEF846}"/>
              </a:ext>
            </a:extLst>
          </p:cNvPr>
          <p:cNvSpPr>
            <a:spLocks noGrp="1"/>
          </p:cNvSpPr>
          <p:nvPr>
            <p:ph idx="1"/>
          </p:nvPr>
        </p:nvSpPr>
        <p:spPr>
          <a:xfrm>
            <a:off x="3081141" y="2968576"/>
            <a:ext cx="3921692" cy="4351338"/>
          </a:xfrm>
        </p:spPr>
        <p:txBody>
          <a:bodyPr>
            <a:normAutofit/>
          </a:bodyPr>
          <a:lstStyle/>
          <a:p>
            <a:r>
              <a:rPr lang="en-US" sz="2000" dirty="0"/>
              <a:t>VELOCITY TRIANGLE </a:t>
            </a:r>
          </a:p>
          <a:p>
            <a:pPr lvl="1"/>
            <a:r>
              <a:rPr lang="en-US" sz="1600" dirty="0"/>
              <a:t>Powerful Tool For Analysis </a:t>
            </a:r>
          </a:p>
          <a:p>
            <a:pPr lvl="1"/>
            <a:r>
              <a:rPr lang="en-US" sz="1600" dirty="0"/>
              <a:t>Does It Have Any Basis in Reality?</a:t>
            </a:r>
          </a:p>
          <a:p>
            <a:pPr marL="0" indent="0">
              <a:buNone/>
            </a:pPr>
            <a:endParaRPr lang="en-US" sz="2000" dirty="0"/>
          </a:p>
          <a:p>
            <a:endParaRPr lang="en-US" sz="2000" dirty="0"/>
          </a:p>
          <a:p>
            <a:pPr lvl="1"/>
            <a:endParaRPr lang="en-US" sz="1800" dirty="0"/>
          </a:p>
          <a:p>
            <a:endParaRPr lang="en-US" sz="1800" dirty="0"/>
          </a:p>
          <a:p>
            <a:endParaRPr lang="en-US" sz="1800" dirty="0"/>
          </a:p>
          <a:p>
            <a:endParaRPr lang="en-US" sz="1800" dirty="0"/>
          </a:p>
        </p:txBody>
      </p:sp>
      <p:sp>
        <p:nvSpPr>
          <p:cNvPr id="3" name="Slide Number Placeholder 2">
            <a:extLst>
              <a:ext uri="{FF2B5EF4-FFF2-40B4-BE49-F238E27FC236}">
                <a16:creationId xmlns:a16="http://schemas.microsoft.com/office/drawing/2014/main" id="{037E8E20-BE83-4C14-B6A2-601EBCE64C94}"/>
              </a:ext>
            </a:extLst>
          </p:cNvPr>
          <p:cNvSpPr>
            <a:spLocks noGrp="1"/>
          </p:cNvSpPr>
          <p:nvPr>
            <p:ph type="sldNum" sz="quarter" idx="12"/>
          </p:nvPr>
        </p:nvSpPr>
        <p:spPr/>
        <p:txBody>
          <a:bodyPr/>
          <a:lstStyle/>
          <a:p>
            <a:fld id="{148C923D-C71C-435D-9174-1991698F01A9}" type="slidenum">
              <a:rPr lang="en-US" smtClean="0"/>
              <a:t>2</a:t>
            </a:fld>
            <a:endParaRPr lang="en-US"/>
          </a:p>
        </p:txBody>
      </p:sp>
      <p:pic>
        <p:nvPicPr>
          <p:cNvPr id="7" name="Picture 6">
            <a:extLst>
              <a:ext uri="{FF2B5EF4-FFF2-40B4-BE49-F238E27FC236}">
                <a16:creationId xmlns:a16="http://schemas.microsoft.com/office/drawing/2014/main" id="{91528031-3794-F32A-3AF4-A64C9DA9E666}"/>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8" name="Picture 7">
            <a:extLst>
              <a:ext uri="{FF2B5EF4-FFF2-40B4-BE49-F238E27FC236}">
                <a16:creationId xmlns:a16="http://schemas.microsoft.com/office/drawing/2014/main" id="{71B45378-D7F5-C3D2-326F-8A81CC73F328}"/>
              </a:ext>
            </a:extLst>
          </p:cNvPr>
          <p:cNvPicPr>
            <a:picLocks noChangeAspect="1"/>
          </p:cNvPicPr>
          <p:nvPr/>
        </p:nvPicPr>
        <p:blipFill>
          <a:blip r:embed="rId4"/>
          <a:stretch>
            <a:fillRect/>
          </a:stretch>
        </p:blipFill>
        <p:spPr>
          <a:xfrm>
            <a:off x="338940" y="127017"/>
            <a:ext cx="782028" cy="1070387"/>
          </a:xfrm>
          <a:prstGeom prst="rect">
            <a:avLst/>
          </a:prstGeom>
        </p:spPr>
      </p:pic>
      <p:pic>
        <p:nvPicPr>
          <p:cNvPr id="4" name="Picture 3">
            <a:extLst>
              <a:ext uri="{FF2B5EF4-FFF2-40B4-BE49-F238E27FC236}">
                <a16:creationId xmlns:a16="http://schemas.microsoft.com/office/drawing/2014/main" id="{8D4785B6-B9B1-50C9-8F10-3B818C818E62}"/>
              </a:ext>
            </a:extLst>
          </p:cNvPr>
          <p:cNvPicPr>
            <a:picLocks noChangeAspect="1"/>
          </p:cNvPicPr>
          <p:nvPr/>
        </p:nvPicPr>
        <p:blipFill>
          <a:blip r:embed="rId5"/>
          <a:stretch>
            <a:fillRect/>
          </a:stretch>
        </p:blipFill>
        <p:spPr>
          <a:xfrm>
            <a:off x="182879" y="2491020"/>
            <a:ext cx="2834635" cy="2831847"/>
          </a:xfrm>
          <a:prstGeom prst="rect">
            <a:avLst/>
          </a:prstGeom>
        </p:spPr>
      </p:pic>
    </p:spTree>
    <p:extLst>
      <p:ext uri="{BB962C8B-B14F-4D97-AF65-F5344CB8AC3E}">
        <p14:creationId xmlns:p14="http://schemas.microsoft.com/office/powerpoint/2010/main" val="401782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3728F8-6724-47CF-B4B8-0EE6C56901AF}"/>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0509833-3DD0-45B7-A31A-FED10E02A30B}"/>
              </a:ext>
            </a:extLst>
          </p:cNvPr>
          <p:cNvSpPr>
            <a:spLocks noGrp="1"/>
          </p:cNvSpPr>
          <p:nvPr>
            <p:ph type="title"/>
          </p:nvPr>
        </p:nvSpPr>
        <p:spPr>
          <a:xfrm>
            <a:off x="559923" y="150641"/>
            <a:ext cx="7886700" cy="1325563"/>
          </a:xfrm>
        </p:spPr>
        <p:txBody>
          <a:bodyPr/>
          <a:lstStyle/>
          <a:p>
            <a:r>
              <a:rPr lang="en-US" dirty="0">
                <a:solidFill>
                  <a:schemeClr val="bg1"/>
                </a:solidFill>
              </a:rPr>
              <a:t>OBSERVING THE VELOCITY TRIANGLE</a:t>
            </a:r>
          </a:p>
        </p:txBody>
      </p:sp>
      <p:sp>
        <p:nvSpPr>
          <p:cNvPr id="3" name="Slide Number Placeholder 2">
            <a:extLst>
              <a:ext uri="{FF2B5EF4-FFF2-40B4-BE49-F238E27FC236}">
                <a16:creationId xmlns:a16="http://schemas.microsoft.com/office/drawing/2014/main" id="{037E8E20-BE83-4C14-B6A2-601EBCE64C94}"/>
              </a:ext>
            </a:extLst>
          </p:cNvPr>
          <p:cNvSpPr>
            <a:spLocks noGrp="1"/>
          </p:cNvSpPr>
          <p:nvPr>
            <p:ph type="sldNum" sz="quarter" idx="12"/>
          </p:nvPr>
        </p:nvSpPr>
        <p:spPr/>
        <p:txBody>
          <a:bodyPr/>
          <a:lstStyle/>
          <a:p>
            <a:fld id="{148C923D-C71C-435D-9174-1991698F01A9}" type="slidenum">
              <a:rPr lang="en-US" smtClean="0"/>
              <a:t>3</a:t>
            </a:fld>
            <a:endParaRPr lang="en-US"/>
          </a:p>
        </p:txBody>
      </p:sp>
      <p:pic>
        <p:nvPicPr>
          <p:cNvPr id="7" name="Picture 6">
            <a:extLst>
              <a:ext uri="{FF2B5EF4-FFF2-40B4-BE49-F238E27FC236}">
                <a16:creationId xmlns:a16="http://schemas.microsoft.com/office/drawing/2014/main" id="{91528031-3794-F32A-3AF4-A64C9DA9E666}"/>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8" name="Picture 7">
            <a:extLst>
              <a:ext uri="{FF2B5EF4-FFF2-40B4-BE49-F238E27FC236}">
                <a16:creationId xmlns:a16="http://schemas.microsoft.com/office/drawing/2014/main" id="{71B45378-D7F5-C3D2-326F-8A81CC73F328}"/>
              </a:ext>
            </a:extLst>
          </p:cNvPr>
          <p:cNvPicPr>
            <a:picLocks noChangeAspect="1"/>
          </p:cNvPicPr>
          <p:nvPr/>
        </p:nvPicPr>
        <p:blipFill>
          <a:blip r:embed="rId4"/>
          <a:stretch>
            <a:fillRect/>
          </a:stretch>
        </p:blipFill>
        <p:spPr>
          <a:xfrm>
            <a:off x="338940" y="127017"/>
            <a:ext cx="782028" cy="1070387"/>
          </a:xfrm>
          <a:prstGeom prst="rect">
            <a:avLst/>
          </a:prstGeom>
        </p:spPr>
      </p:pic>
      <p:sp>
        <p:nvSpPr>
          <p:cNvPr id="158" name="Content Placeholder 157">
            <a:extLst>
              <a:ext uri="{FF2B5EF4-FFF2-40B4-BE49-F238E27FC236}">
                <a16:creationId xmlns:a16="http://schemas.microsoft.com/office/drawing/2014/main" id="{969EE60D-F288-BB93-A6E2-F532C6D9A87D}"/>
              </a:ext>
            </a:extLst>
          </p:cNvPr>
          <p:cNvSpPr>
            <a:spLocks noGrp="1"/>
          </p:cNvSpPr>
          <p:nvPr>
            <p:ph idx="1"/>
          </p:nvPr>
        </p:nvSpPr>
        <p:spPr>
          <a:xfrm>
            <a:off x="628650" y="1825625"/>
            <a:ext cx="4212894" cy="4351338"/>
          </a:xfrm>
        </p:spPr>
        <p:txBody>
          <a:bodyPr>
            <a:normAutofit fontScale="85000" lnSpcReduction="10000"/>
          </a:bodyPr>
          <a:lstStyle/>
          <a:p>
            <a:r>
              <a:rPr lang="en-US" dirty="0"/>
              <a:t>SALLY LEAVES EARTH AT NOON</a:t>
            </a:r>
          </a:p>
          <a:p>
            <a:pPr lvl="1"/>
            <a:r>
              <a:rPr lang="en-US" dirty="0"/>
              <a:t>Tangent to Earth’s Orbit</a:t>
            </a:r>
          </a:p>
          <a:p>
            <a:pPr lvl="1"/>
            <a:r>
              <a:rPr lang="en-US" dirty="0"/>
              <a:t>Defined as </a:t>
            </a:r>
            <a:r>
              <a:rPr lang="en-US" i="1" dirty="0"/>
              <a:t>x </a:t>
            </a:r>
            <a:r>
              <a:rPr lang="en-US" dirty="0"/>
              <a:t>Direction</a:t>
            </a:r>
          </a:p>
          <a:p>
            <a:r>
              <a:rPr lang="en-US" dirty="0"/>
              <a:t>STEVE LEAVES EARTH AT SAME TIME</a:t>
            </a:r>
          </a:p>
          <a:p>
            <a:pPr lvl="1"/>
            <a:r>
              <a:rPr lang="en-US" dirty="0"/>
              <a:t>Normal to Earth’s Orbit</a:t>
            </a:r>
          </a:p>
          <a:p>
            <a:pPr lvl="1"/>
            <a:r>
              <a:rPr lang="en-US" dirty="0"/>
              <a:t>Defined as </a:t>
            </a:r>
            <a:r>
              <a:rPr lang="en-US" i="1" dirty="0"/>
              <a:t>y </a:t>
            </a:r>
            <a:r>
              <a:rPr lang="en-US" dirty="0"/>
              <a:t> Direction</a:t>
            </a:r>
          </a:p>
          <a:p>
            <a:r>
              <a:rPr lang="en-US" dirty="0"/>
              <a:t>SAM REMAINS ON EARTH IN MISSION CONTROL</a:t>
            </a:r>
          </a:p>
          <a:p>
            <a:r>
              <a:rPr lang="en-US" dirty="0"/>
              <a:t>WHERE WILL STEVE LOCATE SALLY AND SAM AT 1PM?</a:t>
            </a:r>
          </a:p>
        </p:txBody>
      </p:sp>
      <p:sp>
        <p:nvSpPr>
          <p:cNvPr id="159" name="Oval 158">
            <a:extLst>
              <a:ext uri="{FF2B5EF4-FFF2-40B4-BE49-F238E27FC236}">
                <a16:creationId xmlns:a16="http://schemas.microsoft.com/office/drawing/2014/main" id="{F6F5C0AF-51F4-0884-7E58-760E84F7C6CB}"/>
              </a:ext>
            </a:extLst>
          </p:cNvPr>
          <p:cNvSpPr/>
          <p:nvPr/>
        </p:nvSpPr>
        <p:spPr>
          <a:xfrm>
            <a:off x="6353175" y="3429000"/>
            <a:ext cx="2209800" cy="4667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Arrow Connector 160">
            <a:extLst>
              <a:ext uri="{FF2B5EF4-FFF2-40B4-BE49-F238E27FC236}">
                <a16:creationId xmlns:a16="http://schemas.microsoft.com/office/drawing/2014/main" id="{1442E6DA-B379-6F2F-EF68-A2553EBA6BDF}"/>
              </a:ext>
            </a:extLst>
          </p:cNvPr>
          <p:cNvCxnSpPr>
            <a:cxnSpLocks/>
          </p:cNvCxnSpPr>
          <p:nvPr/>
        </p:nvCxnSpPr>
        <p:spPr>
          <a:xfrm>
            <a:off x="6843713" y="3875985"/>
            <a:ext cx="1162050" cy="361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1B73443E-0FC8-36B2-82EE-7D82C0775826}"/>
              </a:ext>
            </a:extLst>
          </p:cNvPr>
          <p:cNvSpPr/>
          <p:nvPr/>
        </p:nvSpPr>
        <p:spPr>
          <a:xfrm>
            <a:off x="6643688" y="3770416"/>
            <a:ext cx="200025" cy="1744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A6823638-F7CC-725B-A406-B857B569C5B1}"/>
              </a:ext>
            </a:extLst>
          </p:cNvPr>
          <p:cNvCxnSpPr>
            <a:cxnSpLocks/>
          </p:cNvCxnSpPr>
          <p:nvPr/>
        </p:nvCxnSpPr>
        <p:spPr>
          <a:xfrm flipH="1">
            <a:off x="5626894" y="3857624"/>
            <a:ext cx="1116806" cy="45717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2B632F40-C3B7-5CD4-3BC4-D75B97CB0F3C}"/>
              </a:ext>
            </a:extLst>
          </p:cNvPr>
          <p:cNvSpPr txBox="1"/>
          <p:nvPr/>
        </p:nvSpPr>
        <p:spPr>
          <a:xfrm>
            <a:off x="6133985" y="4046772"/>
            <a:ext cx="1512209" cy="523220"/>
          </a:xfrm>
          <a:prstGeom prst="rect">
            <a:avLst/>
          </a:prstGeom>
          <a:noFill/>
        </p:spPr>
        <p:txBody>
          <a:bodyPr wrap="none" rtlCol="0">
            <a:spAutoFit/>
          </a:bodyPr>
          <a:lstStyle/>
          <a:p>
            <a:r>
              <a:rPr lang="en-US" sz="1400" dirty="0"/>
              <a:t>Sam on Earth</a:t>
            </a:r>
          </a:p>
          <a:p>
            <a:r>
              <a:rPr lang="en-US" sz="1400" dirty="0"/>
              <a:t>In Mission Control</a:t>
            </a:r>
          </a:p>
        </p:txBody>
      </p:sp>
      <p:sp>
        <p:nvSpPr>
          <p:cNvPr id="168" name="TextBox 167">
            <a:extLst>
              <a:ext uri="{FF2B5EF4-FFF2-40B4-BE49-F238E27FC236}">
                <a16:creationId xmlns:a16="http://schemas.microsoft.com/office/drawing/2014/main" id="{53C096F2-9DA3-5773-D29D-837F22768A84}"/>
              </a:ext>
            </a:extLst>
          </p:cNvPr>
          <p:cNvSpPr txBox="1"/>
          <p:nvPr/>
        </p:nvSpPr>
        <p:spPr>
          <a:xfrm rot="996986">
            <a:off x="7527592" y="4052231"/>
            <a:ext cx="1513556" cy="307777"/>
          </a:xfrm>
          <a:prstGeom prst="rect">
            <a:avLst/>
          </a:prstGeom>
          <a:noFill/>
        </p:spPr>
        <p:txBody>
          <a:bodyPr wrap="none" rtlCol="0">
            <a:spAutoFit/>
          </a:bodyPr>
          <a:lstStyle/>
          <a:p>
            <a:r>
              <a:rPr lang="en-US" sz="1400" dirty="0">
                <a:solidFill>
                  <a:srgbClr val="FF0000"/>
                </a:solidFill>
              </a:rPr>
              <a:t>Sally in </a:t>
            </a:r>
            <a:r>
              <a:rPr lang="en-US" sz="1400" i="1" dirty="0">
                <a:solidFill>
                  <a:srgbClr val="FF0000"/>
                </a:solidFill>
              </a:rPr>
              <a:t>x </a:t>
            </a:r>
            <a:r>
              <a:rPr lang="en-US" sz="1400" dirty="0">
                <a:solidFill>
                  <a:srgbClr val="FF0000"/>
                </a:solidFill>
              </a:rPr>
              <a:t>Direction</a:t>
            </a:r>
          </a:p>
        </p:txBody>
      </p:sp>
      <p:sp>
        <p:nvSpPr>
          <p:cNvPr id="169" name="TextBox 168">
            <a:extLst>
              <a:ext uri="{FF2B5EF4-FFF2-40B4-BE49-F238E27FC236}">
                <a16:creationId xmlns:a16="http://schemas.microsoft.com/office/drawing/2014/main" id="{6C04AC2A-890B-C643-182A-27CB46E2168A}"/>
              </a:ext>
            </a:extLst>
          </p:cNvPr>
          <p:cNvSpPr txBox="1"/>
          <p:nvPr/>
        </p:nvSpPr>
        <p:spPr>
          <a:xfrm rot="20220256">
            <a:off x="4982016" y="3981668"/>
            <a:ext cx="1621213" cy="307777"/>
          </a:xfrm>
          <a:prstGeom prst="rect">
            <a:avLst/>
          </a:prstGeom>
          <a:noFill/>
        </p:spPr>
        <p:txBody>
          <a:bodyPr wrap="none" rtlCol="0">
            <a:spAutoFit/>
          </a:bodyPr>
          <a:lstStyle/>
          <a:p>
            <a:r>
              <a:rPr lang="en-US" sz="1400" dirty="0">
                <a:solidFill>
                  <a:srgbClr val="00B050"/>
                </a:solidFill>
              </a:rPr>
              <a:t>Steve in </a:t>
            </a:r>
            <a:r>
              <a:rPr lang="en-US" sz="1400" i="1" dirty="0">
                <a:solidFill>
                  <a:srgbClr val="00B050"/>
                </a:solidFill>
              </a:rPr>
              <a:t> y Direction</a:t>
            </a:r>
            <a:endParaRPr lang="en-US" sz="1400" dirty="0">
              <a:solidFill>
                <a:srgbClr val="00B050"/>
              </a:solidFill>
            </a:endParaRPr>
          </a:p>
        </p:txBody>
      </p:sp>
    </p:spTree>
    <p:extLst>
      <p:ext uri="{BB962C8B-B14F-4D97-AF65-F5344CB8AC3E}">
        <p14:creationId xmlns:p14="http://schemas.microsoft.com/office/powerpoint/2010/main" val="340669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VELOCITY TRIANGLE</a:t>
            </a:r>
            <a:br>
              <a:rPr lang="en-US">
                <a:solidFill>
                  <a:schemeClr val="bg1"/>
                </a:solidFill>
              </a:rPr>
            </a:br>
            <a:r>
              <a:rPr lang="en-US" sz="2000">
                <a:solidFill>
                  <a:schemeClr val="bg1"/>
                </a:solidFill>
              </a:rPr>
              <a:t>Reference Frames S</a:t>
            </a:r>
            <a:r>
              <a:rPr lang="en-US" sz="2000" baseline="-25000">
                <a:solidFill>
                  <a:schemeClr val="bg1"/>
                </a:solidFill>
              </a:rPr>
              <a:t>1</a:t>
            </a:r>
            <a:r>
              <a:rPr lang="en-US" sz="2000">
                <a:solidFill>
                  <a:schemeClr val="bg1"/>
                </a:solidFill>
              </a:rPr>
              <a:t>, S</a:t>
            </a:r>
            <a:r>
              <a:rPr lang="en-US" sz="2000" baseline="-25000">
                <a:solidFill>
                  <a:schemeClr val="bg1"/>
                </a:solidFill>
              </a:rPr>
              <a:t>2</a:t>
            </a:r>
            <a:r>
              <a:rPr lang="en-US" sz="2000">
                <a:solidFill>
                  <a:schemeClr val="bg1"/>
                </a:solidFill>
              </a:rPr>
              <a:t>, and S</a:t>
            </a:r>
            <a:r>
              <a:rPr lang="en-US" sz="2000" baseline="-25000">
                <a:solidFill>
                  <a:schemeClr val="bg1"/>
                </a:solidFill>
              </a:rPr>
              <a:t>3</a:t>
            </a:r>
            <a:endParaRPr lang="en-US" dirty="0">
              <a:solidFill>
                <a:schemeClr val="bg1"/>
              </a:solidFill>
            </a:endParaRPr>
          </a:p>
        </p:txBody>
      </p:sp>
      <p:sp>
        <p:nvSpPr>
          <p:cNvPr id="3" name="Content Placeholder 2">
            <a:extLst>
              <a:ext uri="{FF2B5EF4-FFF2-40B4-BE49-F238E27FC236}">
                <a16:creationId xmlns:a16="http://schemas.microsoft.com/office/drawing/2014/main" id="{9E1CF96B-E803-40FB-8AD8-DCDC0F2163A8}"/>
              </a:ext>
            </a:extLst>
          </p:cNvPr>
          <p:cNvSpPr>
            <a:spLocks noGrp="1"/>
          </p:cNvSpPr>
          <p:nvPr>
            <p:ph idx="1"/>
          </p:nvPr>
        </p:nvSpPr>
        <p:spPr/>
        <p:txBody>
          <a:bodyPr>
            <a:normAutofit/>
          </a:bodyPr>
          <a:lstStyle/>
          <a:p>
            <a:r>
              <a:rPr lang="en-US" dirty="0"/>
              <a:t>THE VELOCITY TRIANGLE FOR S</a:t>
            </a:r>
            <a:r>
              <a:rPr lang="en-US" baseline="-25000" dirty="0"/>
              <a:t>1</a:t>
            </a:r>
            <a:r>
              <a:rPr lang="en-US" dirty="0"/>
              <a:t> AND S</a:t>
            </a:r>
            <a:r>
              <a:rPr lang="en-US" baseline="-25000" dirty="0"/>
              <a:t>2</a:t>
            </a:r>
            <a:endParaRPr lang="en-US" dirty="0"/>
          </a:p>
          <a:p>
            <a:r>
              <a:rPr lang="en-US" dirty="0"/>
              <a:t>ORTHOGONAL OBSERVER S</a:t>
            </a:r>
            <a:r>
              <a:rPr lang="en-US" baseline="-25000" dirty="0"/>
              <a:t>3</a:t>
            </a:r>
            <a:endParaRPr lang="en-US" dirty="0"/>
          </a:p>
          <a:p>
            <a:r>
              <a:rPr lang="en-US" dirty="0"/>
              <a:t>SPHERICAL TRIGONOMETRIC SOLUTIONS FOR ORTHOGONAL  VELOCITY ANGLES</a:t>
            </a:r>
          </a:p>
          <a:p>
            <a:pPr lvl="1"/>
            <a:r>
              <a:rPr lang="en-US" dirty="0"/>
              <a:t>Low Speed Approximations, </a:t>
            </a:r>
            <a:r>
              <a:rPr lang="en-US" i="1" dirty="0"/>
              <a:t>v</a:t>
            </a:r>
            <a:r>
              <a:rPr lang="en-US" i="1" baseline="-25000" dirty="0"/>
              <a:t>31</a:t>
            </a:r>
            <a:r>
              <a:rPr lang="en-US" i="1" dirty="0"/>
              <a:t>&lt;&lt;c</a:t>
            </a:r>
          </a:p>
          <a:p>
            <a:pPr lvl="1"/>
            <a:r>
              <a:rPr lang="en-US" dirty="0"/>
              <a:t>High Speed Approximations, </a:t>
            </a:r>
            <a:r>
              <a:rPr lang="en-US" i="1" dirty="0"/>
              <a:t>v</a:t>
            </a:r>
            <a:r>
              <a:rPr lang="en-US" i="1" baseline="-25000" dirty="0"/>
              <a:t>31</a:t>
            </a:r>
            <a:r>
              <a:rPr lang="en-US" i="1" dirty="0"/>
              <a:t>→c</a:t>
            </a:r>
          </a:p>
          <a:p>
            <a:r>
              <a:rPr lang="en-US" dirty="0"/>
              <a:t>S</a:t>
            </a:r>
            <a:r>
              <a:rPr lang="en-US" baseline="-25000" dirty="0"/>
              <a:t>3</a:t>
            </a:r>
            <a:r>
              <a:rPr lang="en-US" dirty="0"/>
              <a:t>’s MEASUREMENTS ON </a:t>
            </a:r>
            <a:r>
              <a:rPr lang="en-US" i="1" dirty="0"/>
              <a:t>x-y </a:t>
            </a:r>
            <a:r>
              <a:rPr lang="en-US" dirty="0"/>
              <a:t>PLANE</a:t>
            </a:r>
          </a:p>
          <a:p>
            <a:pPr lvl="1"/>
            <a:r>
              <a:rPr lang="en-US" dirty="0"/>
              <a:t>Vector Sum, </a:t>
            </a:r>
            <a:r>
              <a:rPr lang="en-US" i="1" dirty="0"/>
              <a:t>v</a:t>
            </a:r>
            <a:r>
              <a:rPr lang="en-US" i="1" baseline="-25000" dirty="0"/>
              <a:t>31</a:t>
            </a:r>
            <a:r>
              <a:rPr lang="en-US" i="1" dirty="0"/>
              <a:t>&lt;&lt;c</a:t>
            </a:r>
          </a:p>
          <a:p>
            <a:pPr lvl="1"/>
            <a:r>
              <a:rPr lang="en-US" dirty="0"/>
              <a:t>Velocity Triangle as </a:t>
            </a:r>
            <a:r>
              <a:rPr lang="en-US" i="1" dirty="0"/>
              <a:t>v</a:t>
            </a:r>
            <a:r>
              <a:rPr lang="en-US" i="1" baseline="-25000" dirty="0"/>
              <a:t>31</a:t>
            </a:r>
            <a:r>
              <a:rPr lang="en-US" i="1" dirty="0"/>
              <a:t>→c</a:t>
            </a:r>
            <a:endParaRPr lang="en-US" dirty="0"/>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4</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spTree>
    <p:extLst>
      <p:ext uri="{BB962C8B-B14F-4D97-AF65-F5344CB8AC3E}">
        <p14:creationId xmlns:p14="http://schemas.microsoft.com/office/powerpoint/2010/main" val="69090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28E514E-D503-4A6B-B0FC-DFFA90C99694}"/>
              </a:ext>
            </a:extLst>
          </p:cNvPr>
          <p:cNvCxnSpPr>
            <a:cxnSpLocks/>
          </p:cNvCxnSpPr>
          <p:nvPr/>
        </p:nvCxnSpPr>
        <p:spPr>
          <a:xfrm rot="1800000">
            <a:off x="7615884" y="2347458"/>
            <a:ext cx="0" cy="2743200"/>
          </a:xfrm>
          <a:prstGeom prst="line">
            <a:avLst/>
          </a:prstGeom>
          <a:ln w="127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AC23795-9187-41E5-AF44-0DF362EE1A61}"/>
              </a:ext>
            </a:extLst>
          </p:cNvPr>
          <p:cNvSpPr/>
          <p:nvPr/>
        </p:nvSpPr>
        <p:spPr>
          <a:xfrm>
            <a:off x="0" y="0"/>
            <a:ext cx="9144000" cy="1609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DF85CEAA-FBF8-4DBB-95E6-F180BC8F7359}"/>
              </a:ext>
            </a:extLst>
          </p:cNvPr>
          <p:cNvSpPr>
            <a:spLocks noGrp="1"/>
          </p:cNvSpPr>
          <p:nvPr>
            <p:ph type="title"/>
          </p:nvPr>
        </p:nvSpPr>
        <p:spPr>
          <a:xfrm>
            <a:off x="559923" y="148441"/>
            <a:ext cx="7886700" cy="1325563"/>
          </a:xfrm>
        </p:spPr>
        <p:txBody>
          <a:bodyPr/>
          <a:lstStyle/>
          <a:p>
            <a:r>
              <a:rPr lang="en-US" dirty="0">
                <a:solidFill>
                  <a:schemeClr val="bg1"/>
                </a:solidFill>
              </a:rPr>
              <a:t>THE VELOCITY TRIANGLE</a:t>
            </a:r>
            <a:br>
              <a:rPr lang="en-US" sz="4400" dirty="0">
                <a:solidFill>
                  <a:schemeClr val="bg1"/>
                </a:solidFill>
              </a:rPr>
            </a:br>
            <a:r>
              <a:rPr lang="en-US" sz="2000" dirty="0">
                <a:solidFill>
                  <a:schemeClr val="bg1"/>
                </a:solidFill>
              </a:rPr>
              <a:t>Sam and Sally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4436E72-5643-463A-9433-0339653E659E}"/>
                  </a:ext>
                </a:extLst>
              </p:cNvPr>
              <p:cNvSpPr>
                <a:spLocks noGrp="1"/>
              </p:cNvSpPr>
              <p:nvPr>
                <p:ph idx="1"/>
              </p:nvPr>
            </p:nvSpPr>
            <p:spPr>
              <a:xfrm>
                <a:off x="450230" y="1711488"/>
                <a:ext cx="5458134" cy="4973008"/>
              </a:xfrm>
            </p:spPr>
            <p:txBody>
              <a:bodyPr>
                <a:normAutofit fontScale="25000" lnSpcReduction="20000"/>
              </a:bodyPr>
              <a:lstStyle/>
              <a:p>
                <a:r>
                  <a:rPr lang="en-US" sz="8000" dirty="0"/>
                  <a:t>VELOCITY TRIANGLE OAB:</a:t>
                </a:r>
              </a:p>
              <a:p>
                <a:pPr lvl="1"/>
                <a:r>
                  <a:rPr lang="en-US" sz="6400" dirty="0"/>
                  <a:t>S</a:t>
                </a:r>
                <a:r>
                  <a:rPr lang="en-US" sz="6400" baseline="-25000" dirty="0"/>
                  <a:t>1</a:t>
                </a:r>
                <a:r>
                  <a:rPr lang="en-US" sz="6400" dirty="0"/>
                  <a:t> in blue</a:t>
                </a:r>
              </a:p>
              <a:p>
                <a:pPr lvl="1"/>
                <a:r>
                  <a:rPr lang="en-US" sz="6400" dirty="0"/>
                  <a:t>S</a:t>
                </a:r>
                <a:r>
                  <a:rPr lang="en-US" sz="6400" baseline="-25000" dirty="0"/>
                  <a:t>2</a:t>
                </a:r>
                <a:r>
                  <a:rPr lang="en-US" sz="6400" dirty="0"/>
                  <a:t> in red</a:t>
                </a:r>
              </a:p>
              <a:p>
                <a:pPr lvl="1"/>
                <a:r>
                  <a:rPr lang="el-GR" sz="6400" i="1" dirty="0"/>
                  <a:t>β</a:t>
                </a:r>
                <a:r>
                  <a:rPr lang="el-GR" sz="6400" i="1" baseline="-25000" dirty="0"/>
                  <a:t>12</a:t>
                </a:r>
                <a:r>
                  <a:rPr lang="en-US" sz="6400" i="1" dirty="0"/>
                  <a:t>=</a:t>
                </a:r>
                <a:r>
                  <a:rPr lang="en-US" sz="6400" i="1" dirty="0" err="1"/>
                  <a:t>arcsin</a:t>
                </a:r>
                <a:r>
                  <a:rPr lang="en-US" sz="6400" i="1" dirty="0"/>
                  <a:t> (v/c)</a:t>
                </a:r>
                <a:endParaRPr lang="el-GR" sz="6400" i="1" dirty="0"/>
              </a:p>
              <a:p>
                <a:pPr lvl="1"/>
                <a:endParaRPr lang="en-US" sz="6400" dirty="0"/>
              </a:p>
              <a:p>
                <a:r>
                  <a:rPr lang="en-US" sz="7200" dirty="0"/>
                  <a:t>TRIGONOMETRIC LORENTZ TRANSFORM </a:t>
                </a:r>
              </a:p>
              <a:p>
                <a:pPr marL="0" indent="0">
                  <a:buNone/>
                </a:pPr>
                <a:endParaRPr lang="en-US" sz="2400" dirty="0"/>
              </a:p>
              <a:p>
                <a:pPr marL="0" indent="0">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1</m:t>
                          </m:r>
                        </m:sub>
                      </m:sSub>
                      <m:r>
                        <a:rPr lang="en-US" sz="6600" i="1">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2</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i="1">
                                  <a:latin typeface="Cambria Math" panose="02040503050406030204" pitchFamily="18" charset="0"/>
                                </a:rPr>
                                <m:t>2</m:t>
                              </m:r>
                            </m:sub>
                          </m:sSub>
                          <m:r>
                            <a:rPr lang="en-US" sz="6600" i="1">
                              <a:latin typeface="Cambria Math" panose="02040503050406030204" pitchFamily="18" charset="0"/>
                              <a:ea typeface="Cambria Math" panose="02040503050406030204" pitchFamily="18" charset="0"/>
                            </a:rPr>
                            <m:t>∙</m:t>
                          </m:r>
                          <m:r>
                            <m:rPr>
                              <m:sty m:val="p"/>
                            </m:rPr>
                            <a:rPr lang="en-US" sz="6600">
                              <a:latin typeface="Cambria Math" panose="02040503050406030204" pitchFamily="18" charset="0"/>
                              <a:ea typeface="Cambria Math" panose="02040503050406030204" pitchFamily="18" charset="0"/>
                            </a:rPr>
                            <m:t>sin</m:t>
                          </m:r>
                          <m:r>
                            <a:rPr lang="en-US" sz="6600" i="1">
                              <a:latin typeface="Cambria Math" panose="02040503050406030204" pitchFamily="18" charset="0"/>
                              <a:ea typeface="Cambria Math" panose="02040503050406030204" pitchFamily="18" charset="0"/>
                            </a:rPr>
                            <m:t>⁡(</m:t>
                          </m:r>
                          <m:sSub>
                            <m:sSubPr>
                              <m:ctrlPr>
                                <a:rPr lang="en-US" sz="6600" i="1">
                                  <a:latin typeface="Cambria Math" panose="02040503050406030204" pitchFamily="18" charset="0"/>
                                  <a:ea typeface="Cambria Math" panose="02040503050406030204" pitchFamily="18" charset="0"/>
                                </a:rPr>
                              </m:ctrlPr>
                            </m:sSubPr>
                            <m:e>
                              <m:r>
                                <a:rPr lang="en-US" sz="6600" i="1">
                                  <a:latin typeface="Cambria Math" panose="02040503050406030204" pitchFamily="18" charset="0"/>
                                  <a:ea typeface="Cambria Math" panose="02040503050406030204" pitchFamily="18" charset="0"/>
                                </a:rPr>
                                <m:t>𝛽</m:t>
                              </m:r>
                            </m:e>
                            <m:sub>
                              <m:r>
                                <a:rPr lang="en-US" sz="6600" i="1">
                                  <a:latin typeface="Cambria Math" panose="02040503050406030204" pitchFamily="18" charset="0"/>
                                  <a:ea typeface="Cambria Math" panose="02040503050406030204" pitchFamily="18" charset="0"/>
                                </a:rPr>
                                <m:t>12</m:t>
                              </m:r>
                            </m:sub>
                          </m:sSub>
                          <m:r>
                            <a:rPr lang="en-US" sz="6600" i="1">
                              <a:latin typeface="Cambria Math" panose="02040503050406030204" pitchFamily="18" charset="0"/>
                              <a:ea typeface="Cambria Math" panose="02040503050406030204" pitchFamily="18" charset="0"/>
                            </a:rPr>
                            <m:t>)</m:t>
                          </m:r>
                        </m:num>
                        <m:den>
                          <m:r>
                            <m:rPr>
                              <m:sty m:val="p"/>
                            </m:rPr>
                            <a:rPr lang="en-US" sz="6600">
                              <a:latin typeface="Cambria Math" panose="02040503050406030204" pitchFamily="18" charset="0"/>
                            </a:rPr>
                            <m:t>cos</m:t>
                          </m:r>
                          <m:r>
                            <a:rPr lang="en-US" sz="6600" i="1">
                              <a:latin typeface="Cambria Math" panose="02040503050406030204" pitchFamily="18" charset="0"/>
                            </a:rPr>
                            <m:t>⁡(</m:t>
                          </m:r>
                          <m:sSub>
                            <m:sSubPr>
                              <m:ctrlPr>
                                <a:rPr lang="en-US" sz="6600" i="1">
                                  <a:latin typeface="Cambria Math" panose="02040503050406030204" pitchFamily="18" charset="0"/>
                                  <a:ea typeface="Cambria Math" panose="02040503050406030204" pitchFamily="18" charset="0"/>
                                </a:rPr>
                              </m:ctrlPr>
                            </m:sSubPr>
                            <m:e>
                              <m:r>
                                <a:rPr lang="en-US" sz="6600" i="1">
                                  <a:latin typeface="Cambria Math" panose="02040503050406030204" pitchFamily="18" charset="0"/>
                                  <a:ea typeface="Cambria Math" panose="02040503050406030204" pitchFamily="18" charset="0"/>
                                </a:rPr>
                                <m:t>𝛽</m:t>
                              </m:r>
                            </m:e>
                            <m:sub>
                              <m:r>
                                <a:rPr lang="en-US" sz="6600" i="1">
                                  <a:latin typeface="Cambria Math" panose="02040503050406030204" pitchFamily="18" charset="0"/>
                                  <a:ea typeface="Cambria Math" panose="02040503050406030204" pitchFamily="18" charset="0"/>
                                </a:rPr>
                                <m:t>12</m:t>
                              </m:r>
                            </m:sub>
                          </m:sSub>
                          <m:r>
                            <a:rPr lang="en-US" sz="6600" i="1">
                              <a:latin typeface="Cambria Math" panose="02040503050406030204" pitchFamily="18" charset="0"/>
                              <a:ea typeface="Cambria Math" panose="02040503050406030204" pitchFamily="18" charset="0"/>
                            </a:rPr>
                            <m:t>)</m:t>
                          </m:r>
                        </m:den>
                      </m:f>
                    </m:oMath>
                    <m:oMath xmlns:m="http://schemas.openxmlformats.org/officeDocument/2006/math">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i="1">
                              <a:latin typeface="Cambria Math" panose="02040503050406030204" pitchFamily="18" charset="0"/>
                            </a:rPr>
                            <m:t>1</m:t>
                          </m:r>
                        </m:sub>
                      </m:sSub>
                      <m:r>
                        <a:rPr lang="en-US" sz="6600" i="1">
                          <a:latin typeface="Cambria Math" panose="02040503050406030204" pitchFamily="18" charset="0"/>
                        </a:rPr>
                        <m:t>=</m:t>
                      </m:r>
                      <m:f>
                        <m:fPr>
                          <m:ctrlPr>
                            <a:rPr lang="en-US" sz="6600" i="1">
                              <a:latin typeface="Cambria Math" panose="02040503050406030204" pitchFamily="18" charset="0"/>
                            </a:rPr>
                          </m:ctrlPr>
                        </m:fPr>
                        <m:num>
                          <m:sSub>
                            <m:sSubPr>
                              <m:ctrlPr>
                                <a:rPr lang="en-US" sz="6600" i="1">
                                  <a:latin typeface="Cambria Math" panose="02040503050406030204" pitchFamily="18" charset="0"/>
                                </a:rPr>
                              </m:ctrlPr>
                            </m:sSubPr>
                            <m:e>
                              <m:r>
                                <a:rPr lang="en-US" sz="6600" i="1">
                                  <a:latin typeface="Cambria Math" panose="02040503050406030204" pitchFamily="18" charset="0"/>
                                </a:rPr>
                                <m:t>𝑐𝑡</m:t>
                              </m:r>
                            </m:e>
                            <m:sub>
                              <m:r>
                                <a:rPr lang="en-US" sz="6600" i="1">
                                  <a:latin typeface="Cambria Math" panose="02040503050406030204" pitchFamily="18" charset="0"/>
                                </a:rPr>
                                <m:t>2</m:t>
                              </m:r>
                            </m:sub>
                          </m:sSub>
                          <m:r>
                            <a:rPr lang="en-US" sz="6600" i="1">
                              <a:latin typeface="Cambria Math" panose="02040503050406030204" pitchFamily="18" charset="0"/>
                            </a:rPr>
                            <m:t>+</m:t>
                          </m:r>
                          <m:sSub>
                            <m:sSubPr>
                              <m:ctrlPr>
                                <a:rPr lang="en-US" sz="6600" i="1">
                                  <a:latin typeface="Cambria Math" panose="02040503050406030204" pitchFamily="18" charset="0"/>
                                </a:rPr>
                              </m:ctrlPr>
                            </m:sSubPr>
                            <m:e>
                              <m:r>
                                <a:rPr lang="en-US" sz="6600" i="1">
                                  <a:latin typeface="Cambria Math" panose="02040503050406030204" pitchFamily="18" charset="0"/>
                                </a:rPr>
                                <m:t>𝑥</m:t>
                              </m:r>
                            </m:e>
                            <m:sub>
                              <m:r>
                                <a:rPr lang="en-US" sz="6600" i="1">
                                  <a:latin typeface="Cambria Math" panose="02040503050406030204" pitchFamily="18" charset="0"/>
                                </a:rPr>
                                <m:t>2</m:t>
                              </m:r>
                            </m:sub>
                          </m:sSub>
                          <m:r>
                            <a:rPr lang="en-US" sz="6600" i="1">
                              <a:latin typeface="Cambria Math" panose="02040503050406030204" pitchFamily="18" charset="0"/>
                              <a:ea typeface="Cambria Math" panose="02040503050406030204" pitchFamily="18" charset="0"/>
                            </a:rPr>
                            <m:t>∙</m:t>
                          </m:r>
                          <m:r>
                            <m:rPr>
                              <m:sty m:val="p"/>
                            </m:rPr>
                            <a:rPr lang="en-US" sz="6600">
                              <a:latin typeface="Cambria Math" panose="02040503050406030204" pitchFamily="18" charset="0"/>
                              <a:ea typeface="Cambria Math" panose="02040503050406030204" pitchFamily="18" charset="0"/>
                            </a:rPr>
                            <m:t>sin</m:t>
                          </m:r>
                          <m:r>
                            <a:rPr lang="en-US" sz="6600" i="1">
                              <a:latin typeface="Cambria Math" panose="02040503050406030204" pitchFamily="18" charset="0"/>
                              <a:ea typeface="Cambria Math" panose="02040503050406030204" pitchFamily="18" charset="0"/>
                            </a:rPr>
                            <m:t>⁡(</m:t>
                          </m:r>
                          <m:sSub>
                            <m:sSubPr>
                              <m:ctrlPr>
                                <a:rPr lang="en-US" sz="6600" i="1">
                                  <a:latin typeface="Cambria Math" panose="02040503050406030204" pitchFamily="18" charset="0"/>
                                  <a:ea typeface="Cambria Math" panose="02040503050406030204" pitchFamily="18" charset="0"/>
                                </a:rPr>
                              </m:ctrlPr>
                            </m:sSubPr>
                            <m:e>
                              <m:r>
                                <a:rPr lang="en-US" sz="6600" i="1">
                                  <a:latin typeface="Cambria Math" panose="02040503050406030204" pitchFamily="18" charset="0"/>
                                  <a:ea typeface="Cambria Math" panose="02040503050406030204" pitchFamily="18" charset="0"/>
                                </a:rPr>
                                <m:t>𝛽</m:t>
                              </m:r>
                            </m:e>
                            <m:sub>
                              <m:r>
                                <a:rPr lang="en-US" sz="6600" i="1">
                                  <a:latin typeface="Cambria Math" panose="02040503050406030204" pitchFamily="18" charset="0"/>
                                  <a:ea typeface="Cambria Math" panose="02040503050406030204" pitchFamily="18" charset="0"/>
                                </a:rPr>
                                <m:t>12</m:t>
                              </m:r>
                            </m:sub>
                          </m:sSub>
                          <m:r>
                            <a:rPr lang="en-US" sz="6600" i="1">
                              <a:latin typeface="Cambria Math" panose="02040503050406030204" pitchFamily="18" charset="0"/>
                              <a:ea typeface="Cambria Math" panose="02040503050406030204" pitchFamily="18" charset="0"/>
                            </a:rPr>
                            <m:t>)</m:t>
                          </m:r>
                        </m:num>
                        <m:den>
                          <m:r>
                            <m:rPr>
                              <m:sty m:val="p"/>
                            </m:rPr>
                            <a:rPr lang="en-US" sz="6600">
                              <a:latin typeface="Cambria Math" panose="02040503050406030204" pitchFamily="18" charset="0"/>
                            </a:rPr>
                            <m:t>cos</m:t>
                          </m:r>
                          <m:r>
                            <a:rPr lang="en-US" sz="6600" i="1">
                              <a:latin typeface="Cambria Math" panose="02040503050406030204" pitchFamily="18" charset="0"/>
                            </a:rPr>
                            <m:t>⁡(</m:t>
                          </m:r>
                          <m:sSub>
                            <m:sSubPr>
                              <m:ctrlPr>
                                <a:rPr lang="en-US" sz="6600" i="1">
                                  <a:latin typeface="Cambria Math" panose="02040503050406030204" pitchFamily="18" charset="0"/>
                                  <a:ea typeface="Cambria Math" panose="02040503050406030204" pitchFamily="18" charset="0"/>
                                </a:rPr>
                              </m:ctrlPr>
                            </m:sSubPr>
                            <m:e>
                              <m:r>
                                <a:rPr lang="en-US" sz="6600" i="1">
                                  <a:latin typeface="Cambria Math" panose="02040503050406030204" pitchFamily="18" charset="0"/>
                                  <a:ea typeface="Cambria Math" panose="02040503050406030204" pitchFamily="18" charset="0"/>
                                </a:rPr>
                                <m:t>𝛽</m:t>
                              </m:r>
                            </m:e>
                            <m:sub>
                              <m:r>
                                <a:rPr lang="en-US" sz="6600" i="1">
                                  <a:latin typeface="Cambria Math" panose="02040503050406030204" pitchFamily="18" charset="0"/>
                                  <a:ea typeface="Cambria Math" panose="02040503050406030204" pitchFamily="18" charset="0"/>
                                </a:rPr>
                                <m:t>12</m:t>
                              </m:r>
                            </m:sub>
                          </m:sSub>
                          <m:r>
                            <a:rPr lang="en-US" sz="6600" i="1">
                              <a:latin typeface="Cambria Math" panose="02040503050406030204" pitchFamily="18" charset="0"/>
                              <a:ea typeface="Cambria Math" panose="02040503050406030204" pitchFamily="18" charset="0"/>
                            </a:rPr>
                            <m:t>)</m:t>
                          </m:r>
                        </m:den>
                      </m:f>
                    </m:oMath>
                  </m:oMathPara>
                </a14:m>
                <a:endParaRPr lang="en-US" sz="6800" dirty="0"/>
              </a:p>
              <a:p>
                <a:pPr marL="0" indent="0">
                  <a:lnSpc>
                    <a:spcPct val="120000"/>
                  </a:lnSpc>
                  <a:spcAft>
                    <a:spcPts val="1200"/>
                  </a:spcAft>
                  <a:buNone/>
                </a:pPr>
                <a:r>
                  <a:rPr lang="en-US" sz="6800" dirty="0"/>
                  <a:t>C  IS S</a:t>
                </a:r>
                <a:r>
                  <a:rPr lang="en-US" sz="6800" baseline="-25000" dirty="0"/>
                  <a:t>1</a:t>
                </a:r>
                <a:r>
                  <a:rPr lang="en-US" sz="6800" dirty="0"/>
                  <a:t>’s MEASUREMENT OF EVENT C (</a:t>
                </a:r>
                <a:r>
                  <a:rPr lang="en-US" sz="6800" i="1" dirty="0"/>
                  <a:t>x</a:t>
                </a:r>
                <a:r>
                  <a:rPr lang="en-US" sz="6800" i="1" baseline="-25000" dirty="0"/>
                  <a:t>2</a:t>
                </a:r>
                <a:r>
                  <a:rPr lang="en-US" sz="6800" i="1" dirty="0"/>
                  <a:t>=0</a:t>
                </a:r>
                <a:r>
                  <a:rPr lang="en-US" sz="6800" dirty="0"/>
                  <a:t>)</a:t>
                </a:r>
              </a:p>
              <a:p>
                <a:pPr lvl="1"/>
                <a:r>
                  <a:rPr lang="en-US" sz="6400" dirty="0"/>
                  <a:t>C is Lorentz Transform of B</a:t>
                </a:r>
              </a:p>
              <a:p>
                <a:pPr lvl="1"/>
                <a:r>
                  <a:rPr lang="en-US" sz="6400" dirty="0"/>
                  <a:t>OA=</a:t>
                </a:r>
                <a:r>
                  <a:rPr lang="en-US" sz="6400" i="1" dirty="0"/>
                  <a:t>ct</a:t>
                </a:r>
                <a:r>
                  <a:rPr lang="en-US" sz="6400" i="1" baseline="-25000" dirty="0"/>
                  <a:t>1</a:t>
                </a:r>
                <a:r>
                  <a:rPr lang="en-US" sz="6400" i="1" dirty="0"/>
                  <a:t>=ct</a:t>
                </a:r>
                <a:r>
                  <a:rPr lang="en-US" sz="6400" i="1" baseline="-25000" dirty="0"/>
                  <a:t>2</a:t>
                </a:r>
                <a:r>
                  <a:rPr lang="en-US" sz="6400" i="1" dirty="0"/>
                  <a:t>/cos(</a:t>
                </a:r>
                <a:r>
                  <a:rPr lang="el-GR" sz="6400" i="1" dirty="0">
                    <a:latin typeface="Times New Roman" panose="02020603050405020304" pitchFamily="18" charset="0"/>
                    <a:cs typeface="Times New Roman" panose="02020603050405020304" pitchFamily="18" charset="0"/>
                  </a:rPr>
                  <a:t>β</a:t>
                </a:r>
                <a:r>
                  <a:rPr lang="en-US" sz="6400" i="1" baseline="-25000" dirty="0">
                    <a:latin typeface="Times New Roman" panose="02020603050405020304" pitchFamily="18" charset="0"/>
                    <a:cs typeface="Times New Roman" panose="02020603050405020304" pitchFamily="18" charset="0"/>
                  </a:rPr>
                  <a:t>12</a:t>
                </a:r>
                <a:r>
                  <a:rPr lang="en-US" sz="6400" i="1" dirty="0">
                    <a:latin typeface="Times New Roman" panose="02020603050405020304" pitchFamily="18" charset="0"/>
                    <a:cs typeface="Times New Roman" panose="02020603050405020304" pitchFamily="18" charset="0"/>
                  </a:rPr>
                  <a:t>)</a:t>
                </a:r>
              </a:p>
              <a:p>
                <a:pPr lvl="1"/>
                <a:r>
                  <a:rPr lang="en-US" sz="6400" dirty="0"/>
                  <a:t>AC=</a:t>
                </a:r>
                <a:r>
                  <a:rPr lang="en-US" sz="6400" i="1" dirty="0"/>
                  <a:t>x</a:t>
                </a:r>
                <a:r>
                  <a:rPr lang="en-US" sz="6400" i="1" baseline="-25000" dirty="0"/>
                  <a:t>1</a:t>
                </a:r>
                <a:r>
                  <a:rPr lang="en-US" sz="6400" i="1" dirty="0"/>
                  <a:t>=ct</a:t>
                </a:r>
                <a:r>
                  <a:rPr lang="en-US" sz="6400" i="1" baseline="-25000" dirty="0"/>
                  <a:t>2</a:t>
                </a:r>
                <a:r>
                  <a:rPr lang="en-US" sz="6400" i="1" dirty="0"/>
                  <a:t>· sin(</a:t>
                </a:r>
                <a:r>
                  <a:rPr lang="el-GR" sz="6400" i="1" dirty="0">
                    <a:latin typeface="Times New Roman" panose="02020603050405020304" pitchFamily="18" charset="0"/>
                    <a:cs typeface="Times New Roman" panose="02020603050405020304" pitchFamily="18" charset="0"/>
                  </a:rPr>
                  <a:t>β</a:t>
                </a:r>
                <a:r>
                  <a:rPr lang="en-US" sz="6400" i="1" baseline="-25000" dirty="0">
                    <a:latin typeface="Times New Roman" panose="02020603050405020304" pitchFamily="18" charset="0"/>
                    <a:cs typeface="Times New Roman" panose="02020603050405020304" pitchFamily="18" charset="0"/>
                  </a:rPr>
                  <a:t>12</a:t>
                </a:r>
                <a:r>
                  <a:rPr lang="en-US" sz="6400" i="1" dirty="0">
                    <a:latin typeface="Times New Roman" panose="02020603050405020304" pitchFamily="18" charset="0"/>
                    <a:cs typeface="Times New Roman" panose="02020603050405020304" pitchFamily="18" charset="0"/>
                  </a:rPr>
                  <a:t>)</a:t>
                </a:r>
                <a:r>
                  <a:rPr lang="en-US" sz="6400" i="1" dirty="0"/>
                  <a:t>/cos(</a:t>
                </a:r>
                <a:r>
                  <a:rPr lang="el-GR" sz="6400" i="1" dirty="0">
                    <a:latin typeface="Times New Roman" panose="02020603050405020304" pitchFamily="18" charset="0"/>
                    <a:cs typeface="Times New Roman" panose="02020603050405020304" pitchFamily="18" charset="0"/>
                  </a:rPr>
                  <a:t>β</a:t>
                </a:r>
                <a:r>
                  <a:rPr lang="en-US" sz="6400" i="1" baseline="-25000" dirty="0">
                    <a:latin typeface="Times New Roman" panose="02020603050405020304" pitchFamily="18" charset="0"/>
                    <a:cs typeface="Times New Roman" panose="02020603050405020304" pitchFamily="18" charset="0"/>
                  </a:rPr>
                  <a:t>12</a:t>
                </a:r>
                <a:r>
                  <a:rPr lang="en-US" sz="6400" i="1" dirty="0">
                    <a:latin typeface="Times New Roman" panose="02020603050405020304" pitchFamily="18" charset="0"/>
                    <a:cs typeface="Times New Roman" panose="02020603050405020304" pitchFamily="18" charset="0"/>
                  </a:rPr>
                  <a:t>)</a:t>
                </a:r>
              </a:p>
              <a:p>
                <a:pPr lvl="1"/>
                <a:r>
                  <a:rPr lang="en-US" sz="6400" i="1" dirty="0"/>
                  <a:t>v</a:t>
                </a:r>
                <a:r>
                  <a:rPr lang="en-US" sz="6400" i="1" baseline="-25000" dirty="0"/>
                  <a:t>12</a:t>
                </a:r>
                <a:r>
                  <a:rPr lang="en-US" sz="6400" i="1" dirty="0"/>
                  <a:t>/c=x</a:t>
                </a:r>
                <a:r>
                  <a:rPr lang="en-US" sz="6400" i="1" baseline="-25000" dirty="0"/>
                  <a:t>1</a:t>
                </a:r>
                <a:r>
                  <a:rPr lang="en-US" sz="6400" i="1" dirty="0"/>
                  <a:t>/ct</a:t>
                </a:r>
                <a:r>
                  <a:rPr lang="en-US" sz="6400" i="1" baseline="-25000" dirty="0"/>
                  <a:t>1</a:t>
                </a:r>
                <a:r>
                  <a:rPr lang="en-US" sz="6400" i="1" dirty="0"/>
                  <a:t>= sin(</a:t>
                </a:r>
                <a:r>
                  <a:rPr lang="el-GR" sz="6400" i="1" dirty="0">
                    <a:latin typeface="Times New Roman" panose="02020603050405020304" pitchFamily="18" charset="0"/>
                    <a:cs typeface="Times New Roman" panose="02020603050405020304" pitchFamily="18" charset="0"/>
                  </a:rPr>
                  <a:t>β</a:t>
                </a:r>
                <a:r>
                  <a:rPr lang="en-US" sz="6400" i="1" baseline="-25000" dirty="0">
                    <a:latin typeface="Times New Roman" panose="02020603050405020304" pitchFamily="18" charset="0"/>
                    <a:cs typeface="Times New Roman" panose="02020603050405020304" pitchFamily="18" charset="0"/>
                  </a:rPr>
                  <a:t>12</a:t>
                </a:r>
                <a:r>
                  <a:rPr lang="en-US" sz="6400" i="1" dirty="0">
                    <a:latin typeface="Times New Roman" panose="02020603050405020304" pitchFamily="18" charset="0"/>
                    <a:cs typeface="Times New Roman" panose="02020603050405020304" pitchFamily="18" charset="0"/>
                  </a:rPr>
                  <a:t>)</a:t>
                </a:r>
              </a:p>
              <a:p>
                <a:pPr lvl="1"/>
                <a:endParaRPr lang="en-US" sz="6400" i="1" dirty="0">
                  <a:latin typeface="Times New Roman" panose="02020603050405020304" pitchFamily="18" charset="0"/>
                  <a:cs typeface="Times New Roman" panose="02020603050405020304" pitchFamily="18" charset="0"/>
                </a:endParaRPr>
              </a:p>
              <a:p>
                <a:pPr lvl="1"/>
                <a:endParaRPr lang="en-US" sz="4800" dirty="0"/>
              </a:p>
              <a:p>
                <a:pPr lvl="2"/>
                <a:endParaRPr lang="en-US" sz="3000" dirty="0"/>
              </a:p>
              <a:p>
                <a:endParaRPr lang="en-US" sz="7200" dirty="0"/>
              </a:p>
            </p:txBody>
          </p:sp>
        </mc:Choice>
        <mc:Fallback xmlns="">
          <p:sp>
            <p:nvSpPr>
              <p:cNvPr id="5" name="Content Placeholder 4">
                <a:extLst>
                  <a:ext uri="{FF2B5EF4-FFF2-40B4-BE49-F238E27FC236}">
                    <a16:creationId xmlns:a16="http://schemas.microsoft.com/office/drawing/2014/main" id="{F4436E72-5643-463A-9433-0339653E659E}"/>
                  </a:ext>
                </a:extLst>
              </p:cNvPr>
              <p:cNvSpPr>
                <a:spLocks noGrp="1" noRot="1" noChangeAspect="1" noMove="1" noResize="1" noEditPoints="1" noAdjustHandles="1" noChangeArrowheads="1" noChangeShapeType="1" noTextEdit="1"/>
              </p:cNvSpPr>
              <p:nvPr>
                <p:ph idx="1"/>
              </p:nvPr>
            </p:nvSpPr>
            <p:spPr>
              <a:xfrm>
                <a:off x="450230" y="1711488"/>
                <a:ext cx="5458134" cy="4973008"/>
              </a:xfrm>
              <a:blipFill>
                <a:blip r:embed="rId3"/>
                <a:stretch>
                  <a:fillRect l="-1006" t="-2451"/>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EDE336A-0257-493C-8095-5FD2243D764B}"/>
              </a:ext>
            </a:extLst>
          </p:cNvPr>
          <p:cNvGrpSpPr/>
          <p:nvPr/>
        </p:nvGrpSpPr>
        <p:grpSpPr>
          <a:xfrm>
            <a:off x="5977598" y="1722258"/>
            <a:ext cx="2481670" cy="3413484"/>
            <a:chOff x="5977598" y="1722258"/>
            <a:chExt cx="2481670" cy="3413484"/>
          </a:xfrm>
        </p:grpSpPr>
        <p:grpSp>
          <p:nvGrpSpPr>
            <p:cNvPr id="7" name="Group 6">
              <a:extLst>
                <a:ext uri="{FF2B5EF4-FFF2-40B4-BE49-F238E27FC236}">
                  <a16:creationId xmlns:a16="http://schemas.microsoft.com/office/drawing/2014/main" id="{89C6B5E6-4B7E-4155-9861-3CCEFE9DA753}"/>
                </a:ext>
              </a:extLst>
            </p:cNvPr>
            <p:cNvGrpSpPr/>
            <p:nvPr/>
          </p:nvGrpSpPr>
          <p:grpSpPr>
            <a:xfrm>
              <a:off x="6050220" y="1722258"/>
              <a:ext cx="2409048" cy="3413484"/>
              <a:chOff x="3730220" y="1702736"/>
              <a:chExt cx="2409048" cy="3413484"/>
            </a:xfrm>
          </p:grpSpPr>
          <p:sp>
            <p:nvSpPr>
              <p:cNvPr id="25" name="TextBox 24">
                <a:extLst>
                  <a:ext uri="{FF2B5EF4-FFF2-40B4-BE49-F238E27FC236}">
                    <a16:creationId xmlns:a16="http://schemas.microsoft.com/office/drawing/2014/main" id="{D0D4D6E3-B1A8-45D2-9870-ABC2ECB62D33}"/>
                  </a:ext>
                </a:extLst>
              </p:cNvPr>
              <p:cNvSpPr txBox="1"/>
              <p:nvPr/>
            </p:nvSpPr>
            <p:spPr>
              <a:xfrm>
                <a:off x="4707332" y="2785197"/>
                <a:ext cx="759166"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996391D0-6052-4A6C-98FA-4E2B7E1DE46F}"/>
                  </a:ext>
                </a:extLst>
              </p:cNvPr>
              <p:cNvCxnSpPr/>
              <p:nvPr/>
            </p:nvCxnSpPr>
            <p:spPr>
              <a:xfrm>
                <a:off x="4572000" y="2208361"/>
                <a:ext cx="0" cy="2743200"/>
              </a:xfrm>
              <a:prstGeom prst="line">
                <a:avLst/>
              </a:prstGeom>
              <a:ln w="127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F1523E-713B-4509-B211-C51EF3B623F4}"/>
                  </a:ext>
                </a:extLst>
              </p:cNvPr>
              <p:cNvCxnSpPr>
                <a:cxnSpLocks/>
              </p:cNvCxnSpPr>
              <p:nvPr/>
            </p:nvCxnSpPr>
            <p:spPr>
              <a:xfrm rot="16200000">
                <a:off x="5029201" y="4485721"/>
                <a:ext cx="0" cy="914400"/>
              </a:xfrm>
              <a:prstGeom prst="line">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6EAFDA-0A44-4A79-8D48-9A3D221C34D3}"/>
                  </a:ext>
                </a:extLst>
              </p:cNvPr>
              <p:cNvCxnSpPr>
                <a:cxnSpLocks/>
              </p:cNvCxnSpPr>
              <p:nvPr/>
            </p:nvCxnSpPr>
            <p:spPr>
              <a:xfrm rot="16200000">
                <a:off x="5029200" y="2656919"/>
                <a:ext cx="0" cy="914400"/>
              </a:xfrm>
              <a:prstGeom prst="line">
                <a:avLst/>
              </a:prstGeom>
              <a:ln w="2540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3FDC2D-BB08-4223-8421-C65834036C7A}"/>
                  </a:ext>
                </a:extLst>
              </p:cNvPr>
              <p:cNvSpPr txBox="1"/>
              <p:nvPr/>
            </p:nvSpPr>
            <p:spPr>
              <a:xfrm>
                <a:off x="5475041" y="4746888"/>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x</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2337754-180E-4438-81AE-B72462A6EB1B}"/>
                  </a:ext>
                </a:extLst>
              </p:cNvPr>
              <p:cNvSpPr txBox="1"/>
              <p:nvPr/>
            </p:nvSpPr>
            <p:spPr>
              <a:xfrm>
                <a:off x="3730220" y="2952248"/>
                <a:ext cx="664227"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1AA2F3B-DB4B-4637-811A-C55270600C4F}"/>
                  </a:ext>
                </a:extLst>
              </p:cNvPr>
              <p:cNvSpPr txBox="1"/>
              <p:nvPr/>
            </p:nvSpPr>
            <p:spPr>
              <a:xfrm>
                <a:off x="4396751" y="1702736"/>
                <a:ext cx="664227"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c</a:t>
                </a:r>
                <a:r>
                  <a:rPr lang="en-US" b="1" dirty="0">
                    <a:solidFill>
                      <a:schemeClr val="accent1"/>
                    </a:solidFill>
                    <a:latin typeface="Times New Roman" panose="02020603050405020304" pitchFamily="18" charset="0"/>
                    <a:cs typeface="Times New Roman" panose="02020603050405020304" pitchFamily="18" charset="0"/>
                  </a:rPr>
                  <a:t>t</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FFD5DDD2-C955-4321-A950-A02F28BFB450}"/>
                </a:ext>
              </a:extLst>
            </p:cNvPr>
            <p:cNvSpPr txBox="1"/>
            <p:nvPr/>
          </p:nvSpPr>
          <p:spPr>
            <a:xfrm rot="16200000">
              <a:off x="6450355" y="2415626"/>
              <a:ext cx="112825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Timeline</a:t>
              </a:r>
            </a:p>
          </p:txBody>
        </p:sp>
        <p:sp>
          <p:nvSpPr>
            <p:cNvPr id="10" name="Oval 9">
              <a:extLst>
                <a:ext uri="{FF2B5EF4-FFF2-40B4-BE49-F238E27FC236}">
                  <a16:creationId xmlns:a16="http://schemas.microsoft.com/office/drawing/2014/main" id="{8460E4E9-41D6-46EE-94ED-F0562A19F26F}"/>
                </a:ext>
              </a:extLst>
            </p:cNvPr>
            <p:cNvSpPr/>
            <p:nvPr/>
          </p:nvSpPr>
          <p:spPr>
            <a:xfrm>
              <a:off x="5977598" y="2223794"/>
              <a:ext cx="1828800" cy="1828800"/>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62A184E3-2E15-42C9-A096-1D03BB8891C0}"/>
                </a:ext>
              </a:extLst>
            </p:cNvPr>
            <p:cNvCxnSpPr>
              <a:cxnSpLocks/>
            </p:cNvCxnSpPr>
            <p:nvPr/>
          </p:nvCxnSpPr>
          <p:spPr>
            <a:xfrm rot="18000000">
              <a:off x="7300335" y="2910584"/>
              <a:ext cx="0" cy="91440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CB6170E-D629-4E91-BCCB-602FA7FB5026}"/>
                </a:ext>
              </a:extLst>
            </p:cNvPr>
            <p:cNvSpPr/>
            <p:nvPr/>
          </p:nvSpPr>
          <p:spPr>
            <a:xfrm rot="18000000">
              <a:off x="7468814" y="3528240"/>
              <a:ext cx="182880" cy="182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98BDB99-4DE1-4AB2-AFEB-11B041FB2D71}"/>
                </a:ext>
              </a:extLst>
            </p:cNvPr>
            <p:cNvSpPr/>
            <p:nvPr/>
          </p:nvSpPr>
          <p:spPr>
            <a:xfrm rot="1696478">
              <a:off x="7616035" y="3562128"/>
              <a:ext cx="723275" cy="646331"/>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B</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D727628-1CEF-46C5-85A9-7FC926EAEA70}"/>
                </a:ext>
              </a:extLst>
            </p:cNvPr>
            <p:cNvSpPr txBox="1"/>
            <p:nvPr/>
          </p:nvSpPr>
          <p:spPr>
            <a:xfrm rot="18000000">
              <a:off x="7625845" y="2837913"/>
              <a:ext cx="1106141"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timeline</a:t>
              </a:r>
            </a:p>
          </p:txBody>
        </p:sp>
        <p:cxnSp>
          <p:nvCxnSpPr>
            <p:cNvPr id="16" name="Straight Connector 15">
              <a:extLst>
                <a:ext uri="{FF2B5EF4-FFF2-40B4-BE49-F238E27FC236}">
                  <a16:creationId xmlns:a16="http://schemas.microsoft.com/office/drawing/2014/main" id="{319A1A3C-4290-47D2-9827-425D07D2DDF9}"/>
                </a:ext>
              </a:extLst>
            </p:cNvPr>
            <p:cNvCxnSpPr>
              <a:cxnSpLocks/>
            </p:cNvCxnSpPr>
            <p:nvPr/>
          </p:nvCxnSpPr>
          <p:spPr>
            <a:xfrm rot="1800000">
              <a:off x="7279581" y="3501169"/>
              <a:ext cx="0" cy="1581912"/>
            </a:xfrm>
            <a:prstGeom prst="line">
              <a:avLst/>
            </a:prstGeom>
            <a:ln w="5080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C44BB3-C3CF-45E2-AC0B-44F7E19FF2BA}"/>
                </a:ext>
              </a:extLst>
            </p:cNvPr>
            <p:cNvSpPr txBox="1"/>
            <p:nvPr/>
          </p:nvSpPr>
          <p:spPr>
            <a:xfrm rot="1007262">
              <a:off x="6933142" y="3873997"/>
              <a:ext cx="572144" cy="369332"/>
            </a:xfrm>
            <a:prstGeom prst="rect">
              <a:avLst/>
            </a:prstGeom>
            <a:noFill/>
          </p:spPr>
          <p:txBody>
            <a:bodyPr wrap="square" rtlCol="0">
              <a:spAutoFit/>
            </a:bodyPr>
            <a:lstStyle/>
            <a:p>
              <a:r>
                <a:rPr lang="el-GR" i="1" dirty="0">
                  <a:latin typeface="Times New Roman" panose="02020603050405020304" pitchFamily="18" charset="0"/>
                  <a:cs typeface="Times New Roman" panose="02020603050405020304" pitchFamily="18" charset="0"/>
                </a:rPr>
                <a:t>β</a:t>
              </a:r>
              <a:r>
                <a:rPr lang="en-US" i="1" baseline="-25000" dirty="0">
                  <a:latin typeface="Times New Roman" panose="02020603050405020304" pitchFamily="18" charset="0"/>
                  <a:cs typeface="Times New Roman" panose="02020603050405020304" pitchFamily="18" charset="0"/>
                </a:rPr>
                <a:t>12</a:t>
              </a:r>
              <a:endParaRPr lang="en-US" i="1" dirty="0">
                <a:latin typeface="Times New Roman" panose="02020603050405020304" pitchFamily="18" charset="0"/>
                <a:cs typeface="Times New Roman" panose="02020603050405020304" pitchFamily="18" charset="0"/>
              </a:endParaRPr>
            </a:p>
          </p:txBody>
        </p:sp>
      </p:grpSp>
      <p:cxnSp>
        <p:nvCxnSpPr>
          <p:cNvPr id="27" name="Straight Connector 26">
            <a:extLst>
              <a:ext uri="{FF2B5EF4-FFF2-40B4-BE49-F238E27FC236}">
                <a16:creationId xmlns:a16="http://schemas.microsoft.com/office/drawing/2014/main" id="{45D8DFD2-9304-4A2C-9FDC-6992082773E4}"/>
              </a:ext>
            </a:extLst>
          </p:cNvPr>
          <p:cNvCxnSpPr>
            <a:cxnSpLocks/>
          </p:cNvCxnSpPr>
          <p:nvPr/>
        </p:nvCxnSpPr>
        <p:spPr>
          <a:xfrm>
            <a:off x="6872095" y="3118777"/>
            <a:ext cx="0" cy="1828800"/>
          </a:xfrm>
          <a:prstGeom prst="line">
            <a:avLst/>
          </a:prstGeom>
          <a:ln w="508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6A61D2-5A9C-4CED-B55E-E8400E0B567D}"/>
              </a:ext>
            </a:extLst>
          </p:cNvPr>
          <p:cNvCxnSpPr>
            <a:cxnSpLocks/>
          </p:cNvCxnSpPr>
          <p:nvPr/>
        </p:nvCxnSpPr>
        <p:spPr>
          <a:xfrm rot="18000000">
            <a:off x="7268042" y="4762500"/>
            <a:ext cx="0" cy="91440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AE1C869-2B3E-47AA-8F2C-4ECC73ADA114}"/>
              </a:ext>
            </a:extLst>
          </p:cNvPr>
          <p:cNvSpPr txBox="1"/>
          <p:nvPr/>
        </p:nvSpPr>
        <p:spPr>
          <a:xfrm rot="1800000">
            <a:off x="7589620" y="5389783"/>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x</a:t>
            </a:r>
            <a:r>
              <a:rPr lang="en-US" b="1" baseline="-25000" dirty="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731F0DE-0316-4307-A560-1675A0F07DF0}"/>
              </a:ext>
            </a:extLst>
          </p:cNvPr>
          <p:cNvSpPr txBox="1"/>
          <p:nvPr/>
        </p:nvSpPr>
        <p:spPr>
          <a:xfrm rot="1800000">
            <a:off x="8157635" y="2319603"/>
            <a:ext cx="664227"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c</a:t>
            </a:r>
            <a:r>
              <a:rPr lang="en-US" b="1" dirty="0">
                <a:solidFill>
                  <a:srgbClr val="FF0000"/>
                </a:solidFill>
                <a:latin typeface="Times New Roman" panose="02020603050405020304" pitchFamily="18" charset="0"/>
                <a:cs typeface="Times New Roman" panose="02020603050405020304" pitchFamily="18" charset="0"/>
              </a:rPr>
              <a:t>t</a:t>
            </a:r>
            <a:r>
              <a:rPr lang="en-US" b="1" baseline="-25000" dirty="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C97F15C-CB12-4FFE-995D-09D16E0ACEB4}"/>
              </a:ext>
            </a:extLst>
          </p:cNvPr>
          <p:cNvSpPr txBox="1"/>
          <p:nvPr/>
        </p:nvSpPr>
        <p:spPr>
          <a:xfrm>
            <a:off x="6590073" y="4846366"/>
            <a:ext cx="43132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a:t>
            </a:r>
          </a:p>
        </p:txBody>
      </p:sp>
      <p:sp>
        <p:nvSpPr>
          <p:cNvPr id="37" name="TextBox 36">
            <a:extLst>
              <a:ext uri="{FF2B5EF4-FFF2-40B4-BE49-F238E27FC236}">
                <a16:creationId xmlns:a16="http://schemas.microsoft.com/office/drawing/2014/main" id="{8F45A2EB-E92E-4386-B70E-BDE9D03A322D}"/>
              </a:ext>
            </a:extLst>
          </p:cNvPr>
          <p:cNvSpPr txBox="1"/>
          <p:nvPr/>
        </p:nvSpPr>
        <p:spPr>
          <a:xfrm>
            <a:off x="7753768" y="2910462"/>
            <a:ext cx="827193"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a:p>
            <a:r>
              <a:rPr lang="en-US" i="1" dirty="0">
                <a:latin typeface="Times New Roman" panose="02020603050405020304" pitchFamily="18" charset="0"/>
                <a:cs typeface="Times New Roman" panose="02020603050405020304" pitchFamily="18" charset="0"/>
              </a:rPr>
              <a:t>ct</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x</a:t>
            </a:r>
            <a:r>
              <a:rPr lang="en-US" i="1" baseline="-25000" dirty="0">
                <a:latin typeface="Times New Roman" panose="02020603050405020304" pitchFamily="18" charset="0"/>
                <a:cs typeface="Times New Roman" panose="02020603050405020304" pitchFamily="18" charset="0"/>
              </a:rPr>
              <a:t>1</a:t>
            </a:r>
            <a:endParaRPr lang="en-US" i="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A0EC1C7-3E98-4488-ABBD-8263719A3D33}"/>
              </a:ext>
            </a:extLst>
          </p:cNvPr>
          <p:cNvSpPr txBox="1"/>
          <p:nvPr/>
        </p:nvSpPr>
        <p:spPr>
          <a:xfrm>
            <a:off x="6062673" y="2924946"/>
            <a:ext cx="827193" cy="369332"/>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A</a:t>
            </a:r>
          </a:p>
        </p:txBody>
      </p:sp>
      <p:sp>
        <p:nvSpPr>
          <p:cNvPr id="8" name="Freeform: Shape 7">
            <a:extLst>
              <a:ext uri="{FF2B5EF4-FFF2-40B4-BE49-F238E27FC236}">
                <a16:creationId xmlns:a16="http://schemas.microsoft.com/office/drawing/2014/main" id="{3442BE3C-6E98-429A-9AE5-A7022C4DC207}"/>
              </a:ext>
            </a:extLst>
          </p:cNvPr>
          <p:cNvSpPr/>
          <p:nvPr/>
        </p:nvSpPr>
        <p:spPr>
          <a:xfrm rot="171112">
            <a:off x="6898683" y="4239239"/>
            <a:ext cx="345334" cy="91784"/>
          </a:xfrm>
          <a:custGeom>
            <a:avLst/>
            <a:gdLst>
              <a:gd name="connsiteX0" fmla="*/ 0 w 690113"/>
              <a:gd name="connsiteY0" fmla="*/ 0 h 215660"/>
              <a:gd name="connsiteX1" fmla="*/ 690113 w 690113"/>
              <a:gd name="connsiteY1" fmla="*/ 215660 h 215660"/>
              <a:gd name="connsiteX0" fmla="*/ 0 w 690113"/>
              <a:gd name="connsiteY0" fmla="*/ 0 h 215660"/>
              <a:gd name="connsiteX1" fmla="*/ 345056 w 690113"/>
              <a:gd name="connsiteY1" fmla="*/ 120770 h 215660"/>
              <a:gd name="connsiteX2" fmla="*/ 690113 w 690113"/>
              <a:gd name="connsiteY2" fmla="*/ 215660 h 215660"/>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4554 h 240214"/>
              <a:gd name="connsiteX1" fmla="*/ 414067 w 690113"/>
              <a:gd name="connsiteY1" fmla="*/ 7302 h 240214"/>
              <a:gd name="connsiteX2" fmla="*/ 690113 w 690113"/>
              <a:gd name="connsiteY2" fmla="*/ 240214 h 240214"/>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20429 h 236089"/>
              <a:gd name="connsiteX1" fmla="*/ 414067 w 690113"/>
              <a:gd name="connsiteY1" fmla="*/ 3177 h 236089"/>
              <a:gd name="connsiteX2" fmla="*/ 690113 w 690113"/>
              <a:gd name="connsiteY2" fmla="*/ 236089 h 236089"/>
              <a:gd name="connsiteX0" fmla="*/ 0 w 690113"/>
              <a:gd name="connsiteY0" fmla="*/ 36529 h 252189"/>
              <a:gd name="connsiteX1" fmla="*/ 414067 w 690113"/>
              <a:gd name="connsiteY1" fmla="*/ 19277 h 252189"/>
              <a:gd name="connsiteX2" fmla="*/ 690113 w 690113"/>
              <a:gd name="connsiteY2" fmla="*/ 252189 h 252189"/>
              <a:gd name="connsiteX0" fmla="*/ 0 w 690113"/>
              <a:gd name="connsiteY0" fmla="*/ 31517 h 247177"/>
              <a:gd name="connsiteX1" fmla="*/ 395017 w 690113"/>
              <a:gd name="connsiteY1" fmla="*/ 20615 h 247177"/>
              <a:gd name="connsiteX2" fmla="*/ 690113 w 690113"/>
              <a:gd name="connsiteY2" fmla="*/ 247177 h 24717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36627 h 252287"/>
              <a:gd name="connsiteX1" fmla="*/ 395017 w 690113"/>
              <a:gd name="connsiteY1" fmla="*/ 25725 h 252287"/>
              <a:gd name="connsiteX2" fmla="*/ 690113 w 690113"/>
              <a:gd name="connsiteY2" fmla="*/ 252287 h 252287"/>
              <a:gd name="connsiteX0" fmla="*/ 0 w 690113"/>
              <a:gd name="connsiteY0" fmla="*/ 26954 h 242614"/>
              <a:gd name="connsiteX1" fmla="*/ 395017 w 690113"/>
              <a:gd name="connsiteY1" fmla="*/ 16052 h 242614"/>
              <a:gd name="connsiteX2" fmla="*/ 690113 w 690113"/>
              <a:gd name="connsiteY2" fmla="*/ 242614 h 242614"/>
              <a:gd name="connsiteX0" fmla="*/ 0 w 690113"/>
              <a:gd name="connsiteY0" fmla="*/ 29693 h 245353"/>
              <a:gd name="connsiteX1" fmla="*/ 395017 w 690113"/>
              <a:gd name="connsiteY1" fmla="*/ 18791 h 245353"/>
              <a:gd name="connsiteX2" fmla="*/ 690113 w 690113"/>
              <a:gd name="connsiteY2" fmla="*/ 245353 h 245353"/>
              <a:gd name="connsiteX0" fmla="*/ 0 w 721814"/>
              <a:gd name="connsiteY0" fmla="*/ 5782 h 318934"/>
              <a:gd name="connsiteX1" fmla="*/ 426718 w 721814"/>
              <a:gd name="connsiteY1" fmla="*/ 92372 h 318934"/>
              <a:gd name="connsiteX2" fmla="*/ 721814 w 721814"/>
              <a:gd name="connsiteY2" fmla="*/ 318934 h 318934"/>
              <a:gd name="connsiteX0" fmla="*/ 0 w 721814"/>
              <a:gd name="connsiteY0" fmla="*/ 8667 h 321819"/>
              <a:gd name="connsiteX1" fmla="*/ 411752 w 721814"/>
              <a:gd name="connsiteY1" fmla="*/ 60219 h 321819"/>
              <a:gd name="connsiteX2" fmla="*/ 721814 w 721814"/>
              <a:gd name="connsiteY2" fmla="*/ 321819 h 321819"/>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8667 h 214464"/>
              <a:gd name="connsiteX1" fmla="*/ 411752 w 810191"/>
              <a:gd name="connsiteY1" fmla="*/ 60219 h 214464"/>
              <a:gd name="connsiteX2" fmla="*/ 810191 w 810191"/>
              <a:gd name="connsiteY2" fmla="*/ 214464 h 214464"/>
              <a:gd name="connsiteX0" fmla="*/ 0 w 810191"/>
              <a:gd name="connsiteY0" fmla="*/ 9538 h 215335"/>
              <a:gd name="connsiteX1" fmla="*/ 415562 w 810191"/>
              <a:gd name="connsiteY1" fmla="*/ 54491 h 215335"/>
              <a:gd name="connsiteX2" fmla="*/ 810191 w 810191"/>
              <a:gd name="connsiteY2" fmla="*/ 215335 h 215335"/>
            </a:gdLst>
            <a:ahLst/>
            <a:cxnLst>
              <a:cxn ang="0">
                <a:pos x="connsiteX0" y="connsiteY0"/>
              </a:cxn>
              <a:cxn ang="0">
                <a:pos x="connsiteX1" y="connsiteY1"/>
              </a:cxn>
              <a:cxn ang="0">
                <a:pos x="connsiteX2" y="connsiteY2"/>
              </a:cxn>
            </a:cxnLst>
            <a:rect l="l" t="t" r="r" b="b"/>
            <a:pathLst>
              <a:path w="810191" h="215335">
                <a:moveTo>
                  <a:pt x="0" y="9538"/>
                </a:moveTo>
                <a:cubicBezTo>
                  <a:pt x="118972" y="-18438"/>
                  <a:pt x="290121" y="20764"/>
                  <a:pt x="415562" y="54491"/>
                </a:cubicBezTo>
                <a:cubicBezTo>
                  <a:pt x="530342" y="99660"/>
                  <a:pt x="649380" y="107949"/>
                  <a:pt x="810191" y="215335"/>
                </a:cubicBezTo>
              </a:path>
            </a:pathLst>
          </a:custGeom>
          <a:noFill/>
          <a:ln>
            <a:solidFill>
              <a:schemeClr val="tx1"/>
            </a:solidFill>
            <a:headEnd type="triangle" w="sm"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8F1972BF-01BA-44FF-BA2F-8D0546C90658}"/>
              </a:ext>
            </a:extLst>
          </p:cNvPr>
          <p:cNvSpPr>
            <a:spLocks noGrp="1"/>
          </p:cNvSpPr>
          <p:nvPr>
            <p:ph type="sldNum" sz="quarter" idx="12"/>
          </p:nvPr>
        </p:nvSpPr>
        <p:spPr/>
        <p:txBody>
          <a:bodyPr/>
          <a:lstStyle/>
          <a:p>
            <a:fld id="{148C923D-C71C-435D-9174-1991698F01A9}" type="slidenum">
              <a:rPr lang="en-US" smtClean="0"/>
              <a:t>5</a:t>
            </a:fld>
            <a:endParaRPr lang="en-US"/>
          </a:p>
        </p:txBody>
      </p:sp>
      <p:pic>
        <p:nvPicPr>
          <p:cNvPr id="35" name="Picture 34">
            <a:extLst>
              <a:ext uri="{FF2B5EF4-FFF2-40B4-BE49-F238E27FC236}">
                <a16:creationId xmlns:a16="http://schemas.microsoft.com/office/drawing/2014/main" id="{0FD28FE2-88B4-E6C8-C900-EBDD1EF68BFE}"/>
              </a:ext>
            </a:extLst>
          </p:cNvPr>
          <p:cNvPicPr>
            <a:picLocks noChangeAspect="1"/>
          </p:cNvPicPr>
          <p:nvPr/>
        </p:nvPicPr>
        <p:blipFill>
          <a:blip r:embed="rId4"/>
          <a:stretch>
            <a:fillRect/>
          </a:stretch>
        </p:blipFill>
        <p:spPr>
          <a:xfrm>
            <a:off x="8255522" y="87008"/>
            <a:ext cx="647731" cy="1110396"/>
          </a:xfrm>
          <a:prstGeom prst="rect">
            <a:avLst/>
          </a:prstGeom>
        </p:spPr>
      </p:pic>
      <p:pic>
        <p:nvPicPr>
          <p:cNvPr id="36" name="Picture 35">
            <a:extLst>
              <a:ext uri="{FF2B5EF4-FFF2-40B4-BE49-F238E27FC236}">
                <a16:creationId xmlns:a16="http://schemas.microsoft.com/office/drawing/2014/main" id="{5B48DC3D-F810-907A-BDFC-E70A72BF43F5}"/>
              </a:ext>
            </a:extLst>
          </p:cNvPr>
          <p:cNvPicPr>
            <a:picLocks noChangeAspect="1"/>
          </p:cNvPicPr>
          <p:nvPr/>
        </p:nvPicPr>
        <p:blipFill>
          <a:blip r:embed="rId5"/>
          <a:stretch>
            <a:fillRect/>
          </a:stretch>
        </p:blipFill>
        <p:spPr>
          <a:xfrm>
            <a:off x="338940" y="127017"/>
            <a:ext cx="782028" cy="1070387"/>
          </a:xfrm>
          <a:prstGeom prst="rect">
            <a:avLst/>
          </a:prstGeom>
        </p:spPr>
      </p:pic>
      <p:sp>
        <p:nvSpPr>
          <p:cNvPr id="26" name="TextBox 25">
            <a:extLst>
              <a:ext uri="{FF2B5EF4-FFF2-40B4-BE49-F238E27FC236}">
                <a16:creationId xmlns:a16="http://schemas.microsoft.com/office/drawing/2014/main" id="{C068D58C-FB24-5F8F-6B5F-C7E733AD679F}"/>
              </a:ext>
            </a:extLst>
          </p:cNvPr>
          <p:cNvSpPr txBox="1"/>
          <p:nvPr/>
        </p:nvSpPr>
        <p:spPr>
          <a:xfrm rot="1800000">
            <a:off x="6682370" y="5119666"/>
            <a:ext cx="66422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a:t>
            </a:r>
            <a:r>
              <a:rPr lang="en-US" b="1" baseline="-25000" dirty="0">
                <a:solidFill>
                  <a:srgbClr val="FF0000"/>
                </a:solidFill>
                <a:latin typeface="Times New Roman" panose="02020603050405020304" pitchFamily="18" charset="0"/>
                <a:cs typeface="Times New Roman" panose="02020603050405020304" pitchFamily="18" charset="0"/>
              </a:rPr>
              <a:t>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BFC85BA-6372-5AEC-A55E-B3F6BAA1DA05}"/>
              </a:ext>
            </a:extLst>
          </p:cNvPr>
          <p:cNvSpPr txBox="1"/>
          <p:nvPr/>
        </p:nvSpPr>
        <p:spPr>
          <a:xfrm>
            <a:off x="6453664" y="4605384"/>
            <a:ext cx="664227" cy="369332"/>
          </a:xfrm>
          <a:prstGeom prst="rect">
            <a:avLst/>
          </a:prstGeom>
          <a:noFill/>
        </p:spPr>
        <p:txBody>
          <a:bodyPr wrap="square" rtlCol="0">
            <a:spAutoFit/>
          </a:bodyPr>
          <a:lstStyle/>
          <a:p>
            <a:r>
              <a:rPr lang="en-US" b="1" dirty="0">
                <a:solidFill>
                  <a:schemeClr val="accent1"/>
                </a:solidFill>
                <a:latin typeface="Times New Roman" panose="02020603050405020304" pitchFamily="18" charset="0"/>
                <a:cs typeface="Times New Roman" panose="02020603050405020304" pitchFamily="18" charset="0"/>
              </a:rPr>
              <a:t>S</a:t>
            </a:r>
            <a:r>
              <a:rPr lang="en-US" b="1" baseline="-25000" dirty="0">
                <a:solidFill>
                  <a:schemeClr val="accent1"/>
                </a:solidFill>
                <a:latin typeface="Times New Roman" panose="02020603050405020304" pitchFamily="18" charset="0"/>
                <a:cs typeface="Times New Roman" panose="02020603050405020304" pitchFamily="18" charset="0"/>
              </a:rPr>
              <a:t>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F20030B-A466-A353-096F-7CB2DB312F8A}"/>
              </a:ext>
            </a:extLst>
          </p:cNvPr>
          <p:cNvSpPr txBox="1"/>
          <p:nvPr/>
        </p:nvSpPr>
        <p:spPr>
          <a:xfrm rot="1007262">
            <a:off x="4285928" y="2645586"/>
            <a:ext cx="572144" cy="369332"/>
          </a:xfrm>
          <a:prstGeom prst="rect">
            <a:avLst/>
          </a:prstGeom>
          <a:noFill/>
        </p:spPr>
        <p:txBody>
          <a:bodyPr wrap="square" rtlCol="0">
            <a:spAutoFit/>
          </a:bodyPr>
          <a:lstStyle/>
          <a:p>
            <a:endParaRPr lang="en-US" i="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68C67204-5160-9F4F-089D-D45B5086ADFA}"/>
              </a:ext>
            </a:extLst>
          </p:cNvPr>
          <p:cNvSpPr txBox="1"/>
          <p:nvPr/>
        </p:nvSpPr>
        <p:spPr>
          <a:xfrm>
            <a:off x="3940488" y="5666984"/>
            <a:ext cx="4899483" cy="646331"/>
          </a:xfrm>
          <a:prstGeom prst="rect">
            <a:avLst/>
          </a:prstGeom>
          <a:noFill/>
        </p:spPr>
        <p:txBody>
          <a:bodyPr wrap="none" rtlCol="0">
            <a:spAutoFit/>
          </a:bodyPr>
          <a:lstStyle/>
          <a:p>
            <a:r>
              <a:rPr lang="en-US" b="1" dirty="0"/>
              <a:t>IS IT REAL? </a:t>
            </a:r>
          </a:p>
          <a:p>
            <a:r>
              <a:rPr lang="en-US" b="1" dirty="0"/>
              <a:t>OR JUST ANOTHER MATHEMATICAL CONSTRUCT?</a:t>
            </a:r>
          </a:p>
        </p:txBody>
      </p:sp>
    </p:spTree>
    <p:extLst>
      <p:ext uri="{BB962C8B-B14F-4D97-AF65-F5344CB8AC3E}">
        <p14:creationId xmlns:p14="http://schemas.microsoft.com/office/powerpoint/2010/main" val="311186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ORTHOGONAL OBSERVER</a:t>
            </a:r>
          </a:p>
        </p:txBody>
      </p:sp>
      <p:sp>
        <p:nvSpPr>
          <p:cNvPr id="3" name="Content Placeholder 2">
            <a:extLst>
              <a:ext uri="{FF2B5EF4-FFF2-40B4-BE49-F238E27FC236}">
                <a16:creationId xmlns:a16="http://schemas.microsoft.com/office/drawing/2014/main" id="{9E1CF96B-E803-40FB-8AD8-DCDC0F2163A8}"/>
              </a:ext>
            </a:extLst>
          </p:cNvPr>
          <p:cNvSpPr>
            <a:spLocks noGrp="1"/>
          </p:cNvSpPr>
          <p:nvPr>
            <p:ph idx="1"/>
          </p:nvPr>
        </p:nvSpPr>
        <p:spPr>
          <a:xfrm>
            <a:off x="286499" y="1561612"/>
            <a:ext cx="5468966" cy="4351338"/>
          </a:xfrm>
        </p:spPr>
        <p:txBody>
          <a:bodyPr>
            <a:normAutofit/>
          </a:bodyPr>
          <a:lstStyle/>
          <a:p>
            <a:r>
              <a:rPr lang="en-US" dirty="0"/>
              <a:t>ROTATE A BIT TO EXPOSE y AXIS</a:t>
            </a:r>
          </a:p>
          <a:p>
            <a:r>
              <a:rPr lang="en-US" dirty="0"/>
              <a:t>SPHERE IS LOCUS OF IDENTICAL PROPER TIME </a:t>
            </a:r>
            <a:r>
              <a:rPr lang="en-US" sz="2800" i="1" dirty="0"/>
              <a:t>c</a:t>
            </a:r>
            <a:r>
              <a:rPr lang="el-GR" sz="2800" i="1" dirty="0"/>
              <a:t>τ</a:t>
            </a:r>
            <a:r>
              <a:rPr lang="en-US" sz="2800" i="1" dirty="0"/>
              <a:t> </a:t>
            </a:r>
            <a:r>
              <a:rPr lang="en-US" dirty="0"/>
              <a:t>FROM ORIGIN O</a:t>
            </a: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6</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40" y="1656192"/>
            <a:ext cx="2588283" cy="3076283"/>
            <a:chOff x="4349372" y="1992811"/>
            <a:chExt cx="3451043" cy="4101711"/>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sp>
          <p:nvSpPr>
            <p:cNvPr id="25" name="TextBox 24">
              <a:extLst>
                <a:ext uri="{FF2B5EF4-FFF2-40B4-BE49-F238E27FC236}">
                  <a16:creationId xmlns:a16="http://schemas.microsoft.com/office/drawing/2014/main" id="{6919F150-585C-0360-E4B9-37A6D143E09B}"/>
                </a:ext>
              </a:extLst>
            </p:cNvPr>
            <p:cNvSpPr txBox="1"/>
            <p:nvPr/>
          </p:nvSpPr>
          <p:spPr>
            <a:xfrm rot="1197731">
              <a:off x="6079331" y="2995866"/>
              <a:ext cx="495300" cy="307776"/>
            </a:xfrm>
            <a:prstGeom prst="rect">
              <a:avLst/>
            </a:prstGeom>
            <a:noFill/>
          </p:spPr>
          <p:txBody>
            <a:bodyPr wrap="square" rtlCol="0">
              <a:spAutoFit/>
            </a:bodyPr>
            <a:lstStyle/>
            <a:p>
              <a:r>
                <a:rPr lang="el-GR" sz="900" dirty="0"/>
                <a:t>β</a:t>
              </a:r>
              <a:r>
                <a:rPr lang="en-US" sz="900" baseline="-25000" dirty="0"/>
                <a:t>12</a:t>
              </a:r>
              <a:endParaRPr lang="en-US" sz="900" dirty="0"/>
            </a:p>
          </p:txBody>
        </p:sp>
        <p:cxnSp>
          <p:nvCxnSpPr>
            <p:cNvPr id="26" name="Straight Arrow Connector 25">
              <a:extLst>
                <a:ext uri="{FF2B5EF4-FFF2-40B4-BE49-F238E27FC236}">
                  <a16:creationId xmlns:a16="http://schemas.microsoft.com/office/drawing/2014/main" id="{B7498140-5428-869E-71FD-39A42EE9F4CA}"/>
                </a:ext>
              </a:extLst>
            </p:cNvPr>
            <p:cNvCxnSpPr/>
            <p:nvPr/>
          </p:nvCxnSpPr>
          <p:spPr>
            <a:xfrm rot="5400000" flipH="1" flipV="1">
              <a:off x="5560789" y="2639792"/>
              <a:ext cx="673100" cy="1270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1A88A0A-D377-7E5E-A9FA-26B9DBDE8F6F}"/>
                </a:ext>
              </a:extLst>
            </p:cNvPr>
            <p:cNvSpPr txBox="1"/>
            <p:nvPr/>
          </p:nvSpPr>
          <p:spPr>
            <a:xfrm>
              <a:off x="5661298" y="1992811"/>
              <a:ext cx="534464" cy="307776"/>
            </a:xfrm>
            <a:prstGeom prst="rect">
              <a:avLst/>
            </a:prstGeom>
            <a:noFill/>
          </p:spPr>
          <p:txBody>
            <a:bodyPr wrap="square" rtlCol="0">
              <a:spAutoFit/>
            </a:bodyPr>
            <a:lstStyle/>
            <a:p>
              <a:r>
                <a:rPr lang="en-US" sz="900" i="1" dirty="0">
                  <a:solidFill>
                    <a:srgbClr val="0070C0"/>
                  </a:solidFill>
                </a:rPr>
                <a:t>c</a:t>
              </a:r>
              <a:r>
                <a:rPr lang="en-US" sz="900" b="1" dirty="0">
                  <a:solidFill>
                    <a:srgbClr val="0070C0"/>
                  </a:solidFill>
                </a:rPr>
                <a:t>t</a:t>
              </a:r>
              <a:r>
                <a:rPr lang="en-US" sz="900" b="1" baseline="-25000" dirty="0">
                  <a:solidFill>
                    <a:srgbClr val="0070C0"/>
                  </a:solidFill>
                </a:rPr>
                <a:t>1</a:t>
              </a:r>
              <a:endParaRPr lang="en-US" sz="900" b="1" dirty="0">
                <a:solidFill>
                  <a:srgbClr val="0070C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grpSp>
      <p:cxnSp>
        <p:nvCxnSpPr>
          <p:cNvPr id="62" name="Straight Arrow Connector 61">
            <a:extLst>
              <a:ext uri="{FF2B5EF4-FFF2-40B4-BE49-F238E27FC236}">
                <a16:creationId xmlns:a16="http://schemas.microsoft.com/office/drawing/2014/main" id="{FA725CB0-5602-3721-2A22-6F2DB765D615}"/>
              </a:ext>
            </a:extLst>
          </p:cNvPr>
          <p:cNvCxnSpPr>
            <a:cxnSpLocks/>
          </p:cNvCxnSpPr>
          <p:nvPr/>
        </p:nvCxnSpPr>
        <p:spPr>
          <a:xfrm flipH="1">
            <a:off x="7658403" y="2381060"/>
            <a:ext cx="255233" cy="212074"/>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1A72178-67D6-1651-556D-B0DF2036771F}"/>
              </a:ext>
            </a:extLst>
          </p:cNvPr>
          <p:cNvSpPr txBox="1"/>
          <p:nvPr/>
        </p:nvSpPr>
        <p:spPr>
          <a:xfrm>
            <a:off x="6962497" y="2747110"/>
            <a:ext cx="521970" cy="276999"/>
          </a:xfrm>
          <a:prstGeom prst="rect">
            <a:avLst/>
          </a:prstGeom>
          <a:noFill/>
        </p:spPr>
        <p:txBody>
          <a:bodyPr wrap="square">
            <a:spAutoFit/>
          </a:bodyPr>
          <a:lstStyle/>
          <a:p>
            <a:r>
              <a:rPr lang="en-US" sz="1200" i="1" dirty="0"/>
              <a:t>c</a:t>
            </a:r>
            <a:r>
              <a:rPr lang="el-GR" sz="1200" i="1" dirty="0"/>
              <a:t>τ</a:t>
            </a:r>
            <a:endParaRPr lang="en-US" sz="1200" dirty="0"/>
          </a:p>
        </p:txBody>
      </p:sp>
      <p:sp>
        <p:nvSpPr>
          <p:cNvPr id="32" name="TextBox 31">
            <a:extLst>
              <a:ext uri="{FF2B5EF4-FFF2-40B4-BE49-F238E27FC236}">
                <a16:creationId xmlns:a16="http://schemas.microsoft.com/office/drawing/2014/main" id="{BCE8E715-46F0-E1A2-E5DA-954B7983F409}"/>
              </a:ext>
            </a:extLst>
          </p:cNvPr>
          <p:cNvSpPr txBox="1"/>
          <p:nvPr/>
        </p:nvSpPr>
        <p:spPr>
          <a:xfrm rot="1800000">
            <a:off x="7397102" y="2908150"/>
            <a:ext cx="521970" cy="276999"/>
          </a:xfrm>
          <a:prstGeom prst="rect">
            <a:avLst/>
          </a:prstGeom>
          <a:noFill/>
        </p:spPr>
        <p:txBody>
          <a:bodyPr wrap="square">
            <a:spAutoFit/>
          </a:bodyPr>
          <a:lstStyle/>
          <a:p>
            <a:r>
              <a:rPr lang="en-US" sz="1200" i="1" dirty="0"/>
              <a:t>c</a:t>
            </a:r>
            <a:r>
              <a:rPr lang="el-GR" sz="1200" i="1" dirty="0"/>
              <a:t>τ</a:t>
            </a:r>
            <a:endParaRPr lang="en-US" sz="1200" dirty="0"/>
          </a:p>
        </p:txBody>
      </p:sp>
    </p:spTree>
    <p:extLst>
      <p:ext uri="{BB962C8B-B14F-4D97-AF65-F5344CB8AC3E}">
        <p14:creationId xmlns:p14="http://schemas.microsoft.com/office/powerpoint/2010/main" val="322839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ORTHOGONAL OBSERVER</a:t>
            </a:r>
            <a:br>
              <a:rPr lang="en-US" dirty="0">
                <a:solidFill>
                  <a:schemeClr val="bg1"/>
                </a:solidFill>
              </a:rPr>
            </a:br>
            <a:r>
              <a:rPr lang="en-US" sz="2000" dirty="0">
                <a:solidFill>
                  <a:schemeClr val="bg1"/>
                </a:solidFill>
              </a:rPr>
              <a:t>Velocity Angles</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7</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40" y="1656192"/>
            <a:ext cx="2588283" cy="3076283"/>
            <a:chOff x="4349372" y="1992811"/>
            <a:chExt cx="3451043" cy="4101711"/>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cxnSp>
          <p:nvCxnSpPr>
            <p:cNvPr id="26" name="Straight Arrow Connector 25">
              <a:extLst>
                <a:ext uri="{FF2B5EF4-FFF2-40B4-BE49-F238E27FC236}">
                  <a16:creationId xmlns:a16="http://schemas.microsoft.com/office/drawing/2014/main" id="{B7498140-5428-869E-71FD-39A42EE9F4CA}"/>
                </a:ext>
              </a:extLst>
            </p:cNvPr>
            <p:cNvCxnSpPr/>
            <p:nvPr/>
          </p:nvCxnSpPr>
          <p:spPr>
            <a:xfrm rot="5400000" flipH="1" flipV="1">
              <a:off x="5560789" y="2639792"/>
              <a:ext cx="673100" cy="1270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1A88A0A-D377-7E5E-A9FA-26B9DBDE8F6F}"/>
                </a:ext>
              </a:extLst>
            </p:cNvPr>
            <p:cNvSpPr txBox="1"/>
            <p:nvPr/>
          </p:nvSpPr>
          <p:spPr>
            <a:xfrm>
              <a:off x="5661298" y="1992811"/>
              <a:ext cx="534464" cy="307776"/>
            </a:xfrm>
            <a:prstGeom prst="rect">
              <a:avLst/>
            </a:prstGeom>
            <a:noFill/>
          </p:spPr>
          <p:txBody>
            <a:bodyPr wrap="square" rtlCol="0">
              <a:spAutoFit/>
            </a:bodyPr>
            <a:lstStyle/>
            <a:p>
              <a:r>
                <a:rPr lang="en-US" sz="900" i="1" dirty="0">
                  <a:solidFill>
                    <a:srgbClr val="0070C0"/>
                  </a:solidFill>
                </a:rPr>
                <a:t>c</a:t>
              </a:r>
              <a:r>
                <a:rPr lang="en-US" sz="900" b="1" dirty="0">
                  <a:solidFill>
                    <a:srgbClr val="0070C0"/>
                  </a:solidFill>
                </a:rPr>
                <a:t>t</a:t>
              </a:r>
              <a:r>
                <a:rPr lang="en-US" sz="900" b="1" baseline="-25000" dirty="0">
                  <a:solidFill>
                    <a:srgbClr val="0070C0"/>
                  </a:solidFill>
                </a:rPr>
                <a:t>1</a:t>
              </a:r>
              <a:endParaRPr lang="en-US" sz="900" b="1" dirty="0">
                <a:solidFill>
                  <a:srgbClr val="0070C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cxnSp>
          <p:nvCxnSpPr>
            <p:cNvPr id="30" name="Straight Arrow Connector 29">
              <a:extLst>
                <a:ext uri="{FF2B5EF4-FFF2-40B4-BE49-F238E27FC236}">
                  <a16:creationId xmlns:a16="http://schemas.microsoft.com/office/drawing/2014/main" id="{43821484-416F-819A-71A8-2E421255BF02}"/>
                </a:ext>
              </a:extLst>
            </p:cNvPr>
            <p:cNvCxnSpPr>
              <a:cxnSpLocks/>
              <a:stCxn id="17" idx="1"/>
            </p:cNvCxnSpPr>
            <p:nvPr/>
          </p:nvCxnSpPr>
          <p:spPr>
            <a:xfrm flipH="1" flipV="1">
              <a:off x="5486340" y="3585618"/>
              <a:ext cx="401972" cy="89733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E6C1D5-D1C7-CD9F-4B23-4858FA0ACB63}"/>
                </a:ext>
              </a:extLst>
            </p:cNvPr>
            <p:cNvCxnSpPr>
              <a:cxnSpLocks/>
            </p:cNvCxnSpPr>
            <p:nvPr/>
          </p:nvCxnSpPr>
          <p:spPr>
            <a:xfrm flipH="1" flipV="1">
              <a:off x="5187555" y="2957554"/>
              <a:ext cx="298920" cy="632592"/>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8734B71-5B0A-5123-8883-13B91A691EB2}"/>
                </a:ext>
              </a:extLst>
            </p:cNvPr>
            <p:cNvSpPr txBox="1"/>
            <p:nvPr/>
          </p:nvSpPr>
          <p:spPr>
            <a:xfrm rot="19438115">
              <a:off x="4875213" y="2615548"/>
              <a:ext cx="532492" cy="307776"/>
            </a:xfrm>
            <a:prstGeom prst="rect">
              <a:avLst/>
            </a:prstGeom>
            <a:noFill/>
          </p:spPr>
          <p:txBody>
            <a:bodyPr wrap="square" rtlCol="0">
              <a:spAutoFit/>
            </a:bodyPr>
            <a:lstStyle/>
            <a:p>
              <a:r>
                <a:rPr lang="en-US" sz="900" i="1" dirty="0">
                  <a:solidFill>
                    <a:srgbClr val="92D050"/>
                  </a:solidFill>
                </a:rPr>
                <a:t>c</a:t>
              </a:r>
              <a:r>
                <a:rPr lang="en-US" sz="900" b="1" dirty="0">
                  <a:solidFill>
                    <a:srgbClr val="92D050"/>
                  </a:solidFill>
                </a:rPr>
                <a:t>t</a:t>
              </a:r>
              <a:r>
                <a:rPr lang="en-US" sz="900" b="1" baseline="-25000" dirty="0">
                  <a:solidFill>
                    <a:srgbClr val="92D050"/>
                  </a:solidFill>
                </a:rPr>
                <a:t>3</a:t>
              </a:r>
              <a:endParaRPr lang="en-US" sz="900" b="1" dirty="0">
                <a:solidFill>
                  <a:srgbClr val="92D050"/>
                </a:solidFill>
              </a:endParaRPr>
            </a:p>
          </p:txBody>
        </p:sp>
        <p:cxnSp>
          <p:nvCxnSpPr>
            <p:cNvPr id="33" name="Straight Arrow Connector 32">
              <a:extLst>
                <a:ext uri="{FF2B5EF4-FFF2-40B4-BE49-F238E27FC236}">
                  <a16:creationId xmlns:a16="http://schemas.microsoft.com/office/drawing/2014/main" id="{4269A42F-5509-B830-9E59-F6F36CC045D7}"/>
                </a:ext>
              </a:extLst>
            </p:cNvPr>
            <p:cNvCxnSpPr>
              <a:cxnSpLocks/>
            </p:cNvCxnSpPr>
            <p:nvPr/>
          </p:nvCxnSpPr>
          <p:spPr>
            <a:xfrm flipH="1">
              <a:off x="5509115" y="3057745"/>
              <a:ext cx="163715" cy="510013"/>
            </a:xfrm>
            <a:prstGeom prst="straightConnector1">
              <a:avLst/>
            </a:prstGeom>
            <a:ln w="12700">
              <a:solidFill>
                <a:srgbClr val="92D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AE801-4424-D0C3-0F85-88FE644D6B9D}"/>
                </a:ext>
              </a:extLst>
            </p:cNvPr>
            <p:cNvSpPr txBox="1"/>
            <p:nvPr/>
          </p:nvSpPr>
          <p:spPr>
            <a:xfrm rot="17494967">
              <a:off x="5393924" y="2667304"/>
              <a:ext cx="475997" cy="307776"/>
            </a:xfrm>
            <a:prstGeom prst="rect">
              <a:avLst/>
            </a:prstGeom>
            <a:noFill/>
          </p:spPr>
          <p:txBody>
            <a:bodyPr wrap="square" rtlCol="0">
              <a:spAutoFit/>
            </a:bodyPr>
            <a:lstStyle/>
            <a:p>
              <a:r>
                <a:rPr lang="en-US" sz="900" b="1" dirty="0">
                  <a:solidFill>
                    <a:srgbClr val="92D050"/>
                  </a:solidFill>
                </a:rPr>
                <a:t>y</a:t>
              </a:r>
              <a:r>
                <a:rPr lang="en-US" sz="900" b="1" baseline="-25000" dirty="0">
                  <a:solidFill>
                    <a:srgbClr val="92D050"/>
                  </a:solidFill>
                </a:rPr>
                <a:t>3</a:t>
              </a:r>
              <a:endParaRPr lang="en-US" sz="900" b="1" dirty="0">
                <a:solidFill>
                  <a:srgbClr val="92D050"/>
                </a:solidFill>
              </a:endParaRPr>
            </a:p>
          </p:txBody>
        </p:sp>
        <p:sp>
          <p:nvSpPr>
            <p:cNvPr id="35" name="TextBox 34">
              <a:extLst>
                <a:ext uri="{FF2B5EF4-FFF2-40B4-BE49-F238E27FC236}">
                  <a16:creationId xmlns:a16="http://schemas.microsoft.com/office/drawing/2014/main" id="{57761CA0-00FD-9F24-0A40-3C5C4735A7E3}"/>
                </a:ext>
              </a:extLst>
            </p:cNvPr>
            <p:cNvSpPr txBox="1"/>
            <p:nvPr/>
          </p:nvSpPr>
          <p:spPr>
            <a:xfrm rot="17252522">
              <a:off x="5488084" y="3092600"/>
              <a:ext cx="495300" cy="307776"/>
            </a:xfrm>
            <a:prstGeom prst="rect">
              <a:avLst/>
            </a:prstGeom>
            <a:noFill/>
          </p:spPr>
          <p:txBody>
            <a:bodyPr wrap="square" rtlCol="0">
              <a:spAutoFit/>
            </a:bodyPr>
            <a:lstStyle/>
            <a:p>
              <a:r>
                <a:rPr lang="el-GR" sz="900" dirty="0"/>
                <a:t>β</a:t>
              </a:r>
              <a:r>
                <a:rPr lang="en-US" sz="900" baseline="-25000" dirty="0"/>
                <a:t>31</a:t>
              </a:r>
              <a:endParaRPr lang="en-US" sz="900" dirty="0"/>
            </a:p>
          </p:txBody>
        </p:sp>
        <p:sp>
          <p:nvSpPr>
            <p:cNvPr id="36" name="Arc 35">
              <a:extLst>
                <a:ext uri="{FF2B5EF4-FFF2-40B4-BE49-F238E27FC236}">
                  <a16:creationId xmlns:a16="http://schemas.microsoft.com/office/drawing/2014/main" id="{813CB49C-EB22-FD44-C3A9-3B2B662594F8}"/>
                </a:ext>
              </a:extLst>
            </p:cNvPr>
            <p:cNvSpPr/>
            <p:nvPr/>
          </p:nvSpPr>
          <p:spPr>
            <a:xfrm rot="20894555">
              <a:off x="5302215" y="3259632"/>
              <a:ext cx="2105070" cy="891162"/>
            </a:xfrm>
            <a:prstGeom prst="arc">
              <a:avLst>
                <a:gd name="adj1" fmla="val 12025189"/>
                <a:gd name="adj2" fmla="val 19318739"/>
              </a:avLst>
            </a:prstGeom>
            <a:ln w="127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TextBox 36">
              <a:extLst>
                <a:ext uri="{FF2B5EF4-FFF2-40B4-BE49-F238E27FC236}">
                  <a16:creationId xmlns:a16="http://schemas.microsoft.com/office/drawing/2014/main" id="{6DA76BB4-020A-785C-0C19-4BA34F53CCF2}"/>
                </a:ext>
              </a:extLst>
            </p:cNvPr>
            <p:cNvSpPr txBox="1"/>
            <p:nvPr/>
          </p:nvSpPr>
          <p:spPr>
            <a:xfrm rot="20824727">
              <a:off x="5922316" y="3254454"/>
              <a:ext cx="495300" cy="307776"/>
            </a:xfrm>
            <a:prstGeom prst="rect">
              <a:avLst/>
            </a:prstGeom>
            <a:noFill/>
          </p:spPr>
          <p:txBody>
            <a:bodyPr wrap="square" rtlCol="0">
              <a:spAutoFit/>
            </a:bodyPr>
            <a:lstStyle/>
            <a:p>
              <a:r>
                <a:rPr lang="el-GR" sz="900" dirty="0"/>
                <a:t>β</a:t>
              </a:r>
              <a:r>
                <a:rPr lang="en-US" sz="900" baseline="-25000" dirty="0"/>
                <a:t>32</a:t>
              </a:r>
              <a:endParaRPr lang="en-US" sz="900" dirty="0"/>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sp>
          <p:nvSpPr>
            <p:cNvPr id="41" name="TextBox 40">
              <a:extLst>
                <a:ext uri="{FF2B5EF4-FFF2-40B4-BE49-F238E27FC236}">
                  <a16:creationId xmlns:a16="http://schemas.microsoft.com/office/drawing/2014/main" id="{86DE180D-8FAB-7A6D-6401-A0BB3D0BBBD6}"/>
                </a:ext>
              </a:extLst>
            </p:cNvPr>
            <p:cNvSpPr txBox="1"/>
            <p:nvPr/>
          </p:nvSpPr>
          <p:spPr>
            <a:xfrm rot="19996464">
              <a:off x="5140609" y="3383654"/>
              <a:ext cx="368051" cy="400109"/>
            </a:xfrm>
            <a:prstGeom prst="rect">
              <a:avLst/>
            </a:prstGeom>
            <a:solidFill>
              <a:schemeClr val="bg1">
                <a:alpha val="0"/>
              </a:schemeClr>
            </a:solidFill>
          </p:spPr>
          <p:txBody>
            <a:bodyPr wrap="none" rtlCol="0">
              <a:spAutoFit/>
            </a:bodyPr>
            <a:lstStyle/>
            <a:p>
              <a:r>
                <a:rPr lang="en-US" sz="1350" b="1" dirty="0">
                  <a:solidFill>
                    <a:srgbClr val="92D050"/>
                  </a:solidFill>
                </a:rPr>
                <a:t>C</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FA0948-3BCB-B705-7D30-66C0DFEDD217}"/>
                </a:ext>
              </a:extLst>
            </p:cNvPr>
            <p:cNvCxnSpPr>
              <a:cxnSpLocks/>
            </p:cNvCxnSpPr>
            <p:nvPr/>
          </p:nvCxnSpPr>
          <p:spPr>
            <a:xfrm>
              <a:off x="5491249" y="3579216"/>
              <a:ext cx="665116" cy="11840"/>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F64155-51D7-6133-25AB-46F036BF95A9}"/>
                </a:ext>
              </a:extLst>
            </p:cNvPr>
            <p:cNvSpPr txBox="1"/>
            <p:nvPr/>
          </p:nvSpPr>
          <p:spPr>
            <a:xfrm rot="168993">
              <a:off x="6090525" y="3415560"/>
              <a:ext cx="454287" cy="307776"/>
            </a:xfrm>
            <a:prstGeom prst="rect">
              <a:avLst/>
            </a:prstGeom>
            <a:noFill/>
          </p:spPr>
          <p:txBody>
            <a:bodyPr wrap="square" rtlCol="0">
              <a:spAutoFit/>
            </a:bodyPr>
            <a:lstStyle/>
            <a:p>
              <a:r>
                <a:rPr lang="en-US" sz="900" b="1" dirty="0">
                  <a:solidFill>
                    <a:srgbClr val="92D050"/>
                  </a:solidFill>
                </a:rPr>
                <a:t>x</a:t>
              </a:r>
              <a:r>
                <a:rPr lang="en-US" sz="900" b="1" baseline="-25000" dirty="0">
                  <a:solidFill>
                    <a:srgbClr val="92D050"/>
                  </a:solidFill>
                </a:rPr>
                <a:t>3</a:t>
              </a:r>
              <a:endParaRPr lang="en-US" sz="900" b="1" dirty="0">
                <a:solidFill>
                  <a:srgbClr val="92D050"/>
                </a:solidFill>
              </a:endParaRPr>
            </a:p>
          </p:txBody>
        </p: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grpSp>
      <p:cxnSp>
        <p:nvCxnSpPr>
          <p:cNvPr id="62" name="Straight Arrow Connector 61">
            <a:extLst>
              <a:ext uri="{FF2B5EF4-FFF2-40B4-BE49-F238E27FC236}">
                <a16:creationId xmlns:a16="http://schemas.microsoft.com/office/drawing/2014/main" id="{FA725CB0-5602-3721-2A22-6F2DB765D615}"/>
              </a:ext>
            </a:extLst>
          </p:cNvPr>
          <p:cNvCxnSpPr>
            <a:cxnSpLocks/>
          </p:cNvCxnSpPr>
          <p:nvPr/>
        </p:nvCxnSpPr>
        <p:spPr>
          <a:xfrm flipH="1">
            <a:off x="7658403" y="2381060"/>
            <a:ext cx="255233" cy="212074"/>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A18B61-318F-58B8-36E6-BD63269EC295}"/>
              </a:ext>
            </a:extLst>
          </p:cNvPr>
          <p:cNvSpPr txBox="1"/>
          <p:nvPr/>
        </p:nvSpPr>
        <p:spPr>
          <a:xfrm rot="1197731">
            <a:off x="7155810" y="2408483"/>
            <a:ext cx="371475" cy="230832"/>
          </a:xfrm>
          <a:prstGeom prst="rect">
            <a:avLst/>
          </a:prstGeom>
          <a:noFill/>
        </p:spPr>
        <p:txBody>
          <a:bodyPr wrap="square" rtlCol="0">
            <a:spAutoFit/>
          </a:bodyPr>
          <a:lstStyle/>
          <a:p>
            <a:r>
              <a:rPr lang="el-GR" sz="900" dirty="0"/>
              <a:t>β</a:t>
            </a:r>
            <a:r>
              <a:rPr lang="en-US" sz="900" baseline="-25000" dirty="0"/>
              <a:t>12</a:t>
            </a:r>
            <a:endParaRPr lang="en-US" sz="900" dirty="0"/>
          </a:p>
        </p:txBody>
      </p:sp>
      <p:sp>
        <p:nvSpPr>
          <p:cNvPr id="59" name="TextBox 58">
            <a:extLst>
              <a:ext uri="{FF2B5EF4-FFF2-40B4-BE49-F238E27FC236}">
                <a16:creationId xmlns:a16="http://schemas.microsoft.com/office/drawing/2014/main" id="{4DA1DC14-A170-9FDA-34C4-AE88B952E8C5}"/>
              </a:ext>
            </a:extLst>
          </p:cNvPr>
          <p:cNvSpPr txBox="1"/>
          <p:nvPr/>
        </p:nvSpPr>
        <p:spPr>
          <a:xfrm rot="19996464">
            <a:off x="6678325" y="3334552"/>
            <a:ext cx="324128" cy="300082"/>
          </a:xfrm>
          <a:prstGeom prst="rect">
            <a:avLst/>
          </a:prstGeom>
          <a:solidFill>
            <a:schemeClr val="bg1">
              <a:alpha val="0"/>
            </a:schemeClr>
          </a:solidFill>
        </p:spPr>
        <p:txBody>
          <a:bodyPr wrap="none" rtlCol="0">
            <a:spAutoFit/>
          </a:bodyPr>
          <a:lstStyle/>
          <a:p>
            <a:r>
              <a:rPr lang="en-US" sz="1350" b="1" dirty="0">
                <a:solidFill>
                  <a:srgbClr val="92D050"/>
                </a:solidFill>
              </a:rPr>
              <a:t>S</a:t>
            </a:r>
            <a:r>
              <a:rPr lang="en-US" sz="1350" b="1" baseline="-25000" dirty="0">
                <a:solidFill>
                  <a:srgbClr val="92D050"/>
                </a:solidFill>
              </a:rPr>
              <a:t>3</a:t>
            </a:r>
            <a:endParaRPr lang="en-US" sz="1350" b="1" dirty="0">
              <a:solidFill>
                <a:srgbClr val="92D050"/>
              </a:solidFill>
            </a:endParaRPr>
          </a:p>
        </p:txBody>
      </p:sp>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100689" y="1424242"/>
            <a:ext cx="5830074" cy="4973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 THIRD REFERENCE FRAME S</a:t>
            </a:r>
            <a:r>
              <a:rPr lang="en-US" baseline="-25000" dirty="0"/>
              <a:t>3</a:t>
            </a:r>
            <a:r>
              <a:rPr lang="en-US" dirty="0"/>
              <a:t> IN GREEN</a:t>
            </a:r>
          </a:p>
          <a:p>
            <a:pPr lvl="1"/>
            <a:r>
              <a:rPr lang="en-US" dirty="0"/>
              <a:t>Velocity  Angle </a:t>
            </a:r>
            <a:r>
              <a:rPr lang="el-GR" i="1" dirty="0"/>
              <a:t>β</a:t>
            </a:r>
            <a:r>
              <a:rPr lang="en-US" i="1" baseline="-25000" dirty="0"/>
              <a:t>31</a:t>
            </a:r>
            <a:r>
              <a:rPr lang="en-US" i="1" dirty="0"/>
              <a:t> </a:t>
            </a:r>
            <a:r>
              <a:rPr lang="en-US" dirty="0"/>
              <a:t>with respect to S</a:t>
            </a:r>
            <a:r>
              <a:rPr lang="en-US" baseline="-25000" dirty="0"/>
              <a:t>1</a:t>
            </a:r>
            <a:br>
              <a:rPr lang="en-US" dirty="0"/>
            </a:br>
            <a:r>
              <a:rPr lang="en-US" dirty="0"/>
              <a:t>(Independent Variable)</a:t>
            </a:r>
          </a:p>
          <a:p>
            <a:pPr lvl="1"/>
            <a:r>
              <a:rPr lang="en-US" dirty="0"/>
              <a:t>Velocity Angle </a:t>
            </a:r>
            <a:r>
              <a:rPr lang="el-GR" i="1" dirty="0"/>
              <a:t>β</a:t>
            </a:r>
            <a:r>
              <a:rPr lang="en-US" i="1" baseline="-25000" dirty="0"/>
              <a:t>32 </a:t>
            </a:r>
            <a:r>
              <a:rPr lang="en-US" dirty="0"/>
              <a:t>with respect to S</a:t>
            </a:r>
            <a:r>
              <a:rPr lang="en-US" baseline="-25000" dirty="0"/>
              <a:t>2</a:t>
            </a:r>
            <a:br>
              <a:rPr lang="en-US" baseline="-25000" dirty="0"/>
            </a:br>
            <a:r>
              <a:rPr lang="en-US" dirty="0"/>
              <a:t>(function of</a:t>
            </a:r>
            <a:r>
              <a:rPr lang="el-GR" i="1" dirty="0"/>
              <a:t> β</a:t>
            </a:r>
            <a:r>
              <a:rPr lang="en-US" i="1" baseline="-25000" dirty="0"/>
              <a:t>31</a:t>
            </a:r>
            <a:r>
              <a:rPr lang="en-US" dirty="0"/>
              <a:t>) </a:t>
            </a:r>
            <a:br>
              <a:rPr lang="en-US" dirty="0"/>
            </a:br>
            <a:endParaRPr lang="en-US" dirty="0"/>
          </a:p>
          <a:p>
            <a:pPr lvl="1"/>
            <a:endParaRPr lang="en-US" sz="6400" i="1" dirty="0"/>
          </a:p>
          <a:p>
            <a:pPr lvl="1"/>
            <a:endParaRPr lang="en-US" sz="4800" dirty="0"/>
          </a:p>
          <a:p>
            <a:pPr lvl="2"/>
            <a:endParaRPr lang="en-US" sz="3000" dirty="0"/>
          </a:p>
          <a:p>
            <a:endParaRPr lang="en-US" sz="7200" dirty="0"/>
          </a:p>
        </p:txBody>
      </p:sp>
    </p:spTree>
    <p:extLst>
      <p:ext uri="{BB962C8B-B14F-4D97-AF65-F5344CB8AC3E}">
        <p14:creationId xmlns:p14="http://schemas.microsoft.com/office/powerpoint/2010/main" val="132225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normAutofit/>
          </a:bodyPr>
          <a:lstStyle/>
          <a:p>
            <a:pPr algn="ctr"/>
            <a:r>
              <a:rPr lang="en-US" dirty="0">
                <a:solidFill>
                  <a:schemeClr val="bg1"/>
                </a:solidFill>
              </a:rPr>
              <a:t>THE ORTHOGONAL OBSERVER</a:t>
            </a:r>
            <a:br>
              <a:rPr lang="en-US" dirty="0">
                <a:solidFill>
                  <a:schemeClr val="bg1"/>
                </a:solidFill>
              </a:rPr>
            </a:br>
            <a:r>
              <a:rPr lang="en-US" sz="2000" dirty="0">
                <a:solidFill>
                  <a:schemeClr val="bg1"/>
                </a:solidFill>
              </a:rPr>
              <a:t>Velocity Angles</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8</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40" y="1656192"/>
            <a:ext cx="2588283" cy="3076283"/>
            <a:chOff x="4349372" y="1992811"/>
            <a:chExt cx="3451043" cy="4101711"/>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cxnSp>
          <p:nvCxnSpPr>
            <p:cNvPr id="26" name="Straight Arrow Connector 25">
              <a:extLst>
                <a:ext uri="{FF2B5EF4-FFF2-40B4-BE49-F238E27FC236}">
                  <a16:creationId xmlns:a16="http://schemas.microsoft.com/office/drawing/2014/main" id="{B7498140-5428-869E-71FD-39A42EE9F4CA}"/>
                </a:ext>
              </a:extLst>
            </p:cNvPr>
            <p:cNvCxnSpPr/>
            <p:nvPr/>
          </p:nvCxnSpPr>
          <p:spPr>
            <a:xfrm rot="5400000" flipH="1" flipV="1">
              <a:off x="5560789" y="2639792"/>
              <a:ext cx="673100" cy="1270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1A88A0A-D377-7E5E-A9FA-26B9DBDE8F6F}"/>
                </a:ext>
              </a:extLst>
            </p:cNvPr>
            <p:cNvSpPr txBox="1"/>
            <p:nvPr/>
          </p:nvSpPr>
          <p:spPr>
            <a:xfrm>
              <a:off x="5661298" y="1992811"/>
              <a:ext cx="534464" cy="307776"/>
            </a:xfrm>
            <a:prstGeom prst="rect">
              <a:avLst/>
            </a:prstGeom>
            <a:noFill/>
          </p:spPr>
          <p:txBody>
            <a:bodyPr wrap="square" rtlCol="0">
              <a:spAutoFit/>
            </a:bodyPr>
            <a:lstStyle/>
            <a:p>
              <a:r>
                <a:rPr lang="en-US" sz="900" i="1" dirty="0">
                  <a:solidFill>
                    <a:srgbClr val="0070C0"/>
                  </a:solidFill>
                </a:rPr>
                <a:t>c</a:t>
              </a:r>
              <a:r>
                <a:rPr lang="en-US" sz="900" b="1" dirty="0">
                  <a:solidFill>
                    <a:srgbClr val="0070C0"/>
                  </a:solidFill>
                </a:rPr>
                <a:t>t</a:t>
              </a:r>
              <a:r>
                <a:rPr lang="en-US" sz="900" b="1" baseline="-25000" dirty="0">
                  <a:solidFill>
                    <a:srgbClr val="0070C0"/>
                  </a:solidFill>
                </a:rPr>
                <a:t>1</a:t>
              </a:r>
              <a:endParaRPr lang="en-US" sz="900" b="1" dirty="0">
                <a:solidFill>
                  <a:srgbClr val="0070C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cxnSp>
          <p:nvCxnSpPr>
            <p:cNvPr id="30" name="Straight Arrow Connector 29">
              <a:extLst>
                <a:ext uri="{FF2B5EF4-FFF2-40B4-BE49-F238E27FC236}">
                  <a16:creationId xmlns:a16="http://schemas.microsoft.com/office/drawing/2014/main" id="{43821484-416F-819A-71A8-2E421255BF02}"/>
                </a:ext>
              </a:extLst>
            </p:cNvPr>
            <p:cNvCxnSpPr>
              <a:cxnSpLocks/>
              <a:stCxn id="17" idx="1"/>
            </p:cNvCxnSpPr>
            <p:nvPr/>
          </p:nvCxnSpPr>
          <p:spPr>
            <a:xfrm flipH="1" flipV="1">
              <a:off x="5486340" y="3585618"/>
              <a:ext cx="401972" cy="89733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E6C1D5-D1C7-CD9F-4B23-4858FA0ACB63}"/>
                </a:ext>
              </a:extLst>
            </p:cNvPr>
            <p:cNvCxnSpPr>
              <a:cxnSpLocks/>
            </p:cNvCxnSpPr>
            <p:nvPr/>
          </p:nvCxnSpPr>
          <p:spPr>
            <a:xfrm flipH="1" flipV="1">
              <a:off x="5187555" y="2957554"/>
              <a:ext cx="298920" cy="632592"/>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8734B71-5B0A-5123-8883-13B91A691EB2}"/>
                </a:ext>
              </a:extLst>
            </p:cNvPr>
            <p:cNvSpPr txBox="1"/>
            <p:nvPr/>
          </p:nvSpPr>
          <p:spPr>
            <a:xfrm rot="19438115">
              <a:off x="4875213" y="2615548"/>
              <a:ext cx="532492" cy="307776"/>
            </a:xfrm>
            <a:prstGeom prst="rect">
              <a:avLst/>
            </a:prstGeom>
            <a:noFill/>
          </p:spPr>
          <p:txBody>
            <a:bodyPr wrap="square" rtlCol="0">
              <a:spAutoFit/>
            </a:bodyPr>
            <a:lstStyle/>
            <a:p>
              <a:r>
                <a:rPr lang="en-US" sz="900" i="1" dirty="0">
                  <a:solidFill>
                    <a:srgbClr val="92D050"/>
                  </a:solidFill>
                </a:rPr>
                <a:t>c</a:t>
              </a:r>
              <a:r>
                <a:rPr lang="en-US" sz="900" b="1" dirty="0">
                  <a:solidFill>
                    <a:srgbClr val="92D050"/>
                  </a:solidFill>
                </a:rPr>
                <a:t>t</a:t>
              </a:r>
              <a:r>
                <a:rPr lang="en-US" sz="900" b="1" baseline="-25000" dirty="0">
                  <a:solidFill>
                    <a:srgbClr val="92D050"/>
                  </a:solidFill>
                </a:rPr>
                <a:t>3</a:t>
              </a:r>
              <a:endParaRPr lang="en-US" sz="900" b="1" dirty="0">
                <a:solidFill>
                  <a:srgbClr val="92D050"/>
                </a:solidFill>
              </a:endParaRPr>
            </a:p>
          </p:txBody>
        </p:sp>
        <p:cxnSp>
          <p:nvCxnSpPr>
            <p:cNvPr id="33" name="Straight Arrow Connector 32">
              <a:extLst>
                <a:ext uri="{FF2B5EF4-FFF2-40B4-BE49-F238E27FC236}">
                  <a16:creationId xmlns:a16="http://schemas.microsoft.com/office/drawing/2014/main" id="{4269A42F-5509-B830-9E59-F6F36CC045D7}"/>
                </a:ext>
              </a:extLst>
            </p:cNvPr>
            <p:cNvCxnSpPr>
              <a:cxnSpLocks/>
            </p:cNvCxnSpPr>
            <p:nvPr/>
          </p:nvCxnSpPr>
          <p:spPr>
            <a:xfrm flipH="1">
              <a:off x="5509115" y="3057745"/>
              <a:ext cx="163715" cy="510013"/>
            </a:xfrm>
            <a:prstGeom prst="straightConnector1">
              <a:avLst/>
            </a:prstGeom>
            <a:ln w="12700">
              <a:solidFill>
                <a:srgbClr val="92D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AE801-4424-D0C3-0F85-88FE644D6B9D}"/>
                </a:ext>
              </a:extLst>
            </p:cNvPr>
            <p:cNvSpPr txBox="1"/>
            <p:nvPr/>
          </p:nvSpPr>
          <p:spPr>
            <a:xfrm rot="17494967">
              <a:off x="5393924" y="2667304"/>
              <a:ext cx="475997" cy="307776"/>
            </a:xfrm>
            <a:prstGeom prst="rect">
              <a:avLst/>
            </a:prstGeom>
            <a:noFill/>
          </p:spPr>
          <p:txBody>
            <a:bodyPr wrap="square" rtlCol="0">
              <a:spAutoFit/>
            </a:bodyPr>
            <a:lstStyle/>
            <a:p>
              <a:r>
                <a:rPr lang="en-US" sz="900" b="1" dirty="0">
                  <a:solidFill>
                    <a:srgbClr val="92D050"/>
                  </a:solidFill>
                </a:rPr>
                <a:t>y</a:t>
              </a:r>
              <a:r>
                <a:rPr lang="en-US" sz="900" b="1" baseline="-25000" dirty="0">
                  <a:solidFill>
                    <a:srgbClr val="92D050"/>
                  </a:solidFill>
                </a:rPr>
                <a:t>3</a:t>
              </a:r>
              <a:endParaRPr lang="en-US" sz="900" b="1" dirty="0">
                <a:solidFill>
                  <a:srgbClr val="92D050"/>
                </a:solidFill>
              </a:endParaRPr>
            </a:p>
          </p:txBody>
        </p:sp>
        <p:sp>
          <p:nvSpPr>
            <p:cNvPr id="35" name="TextBox 34">
              <a:extLst>
                <a:ext uri="{FF2B5EF4-FFF2-40B4-BE49-F238E27FC236}">
                  <a16:creationId xmlns:a16="http://schemas.microsoft.com/office/drawing/2014/main" id="{57761CA0-00FD-9F24-0A40-3C5C4735A7E3}"/>
                </a:ext>
              </a:extLst>
            </p:cNvPr>
            <p:cNvSpPr txBox="1"/>
            <p:nvPr/>
          </p:nvSpPr>
          <p:spPr>
            <a:xfrm rot="17252522">
              <a:off x="5488084" y="3092600"/>
              <a:ext cx="495300" cy="307776"/>
            </a:xfrm>
            <a:prstGeom prst="rect">
              <a:avLst/>
            </a:prstGeom>
            <a:noFill/>
          </p:spPr>
          <p:txBody>
            <a:bodyPr wrap="square" rtlCol="0">
              <a:spAutoFit/>
            </a:bodyPr>
            <a:lstStyle/>
            <a:p>
              <a:r>
                <a:rPr lang="el-GR" sz="900" dirty="0"/>
                <a:t>β</a:t>
              </a:r>
              <a:r>
                <a:rPr lang="en-US" sz="900" baseline="-25000" dirty="0"/>
                <a:t>31</a:t>
              </a:r>
              <a:endParaRPr lang="en-US" sz="900" dirty="0"/>
            </a:p>
          </p:txBody>
        </p:sp>
        <p:sp>
          <p:nvSpPr>
            <p:cNvPr id="36" name="Arc 35">
              <a:extLst>
                <a:ext uri="{FF2B5EF4-FFF2-40B4-BE49-F238E27FC236}">
                  <a16:creationId xmlns:a16="http://schemas.microsoft.com/office/drawing/2014/main" id="{813CB49C-EB22-FD44-C3A9-3B2B662594F8}"/>
                </a:ext>
              </a:extLst>
            </p:cNvPr>
            <p:cNvSpPr/>
            <p:nvPr/>
          </p:nvSpPr>
          <p:spPr>
            <a:xfrm rot="20894555">
              <a:off x="5302215" y="3259632"/>
              <a:ext cx="2105070" cy="891162"/>
            </a:xfrm>
            <a:prstGeom prst="arc">
              <a:avLst>
                <a:gd name="adj1" fmla="val 12025189"/>
                <a:gd name="adj2" fmla="val 19318739"/>
              </a:avLst>
            </a:prstGeom>
            <a:ln w="127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TextBox 36">
              <a:extLst>
                <a:ext uri="{FF2B5EF4-FFF2-40B4-BE49-F238E27FC236}">
                  <a16:creationId xmlns:a16="http://schemas.microsoft.com/office/drawing/2014/main" id="{6DA76BB4-020A-785C-0C19-4BA34F53CCF2}"/>
                </a:ext>
              </a:extLst>
            </p:cNvPr>
            <p:cNvSpPr txBox="1"/>
            <p:nvPr/>
          </p:nvSpPr>
          <p:spPr>
            <a:xfrm rot="20824727">
              <a:off x="5922316" y="3254454"/>
              <a:ext cx="495300" cy="307776"/>
            </a:xfrm>
            <a:prstGeom prst="rect">
              <a:avLst/>
            </a:prstGeom>
            <a:noFill/>
          </p:spPr>
          <p:txBody>
            <a:bodyPr wrap="square" rtlCol="0">
              <a:spAutoFit/>
            </a:bodyPr>
            <a:lstStyle/>
            <a:p>
              <a:r>
                <a:rPr lang="el-GR" sz="900" dirty="0"/>
                <a:t>β</a:t>
              </a:r>
              <a:r>
                <a:rPr lang="en-US" sz="900" baseline="-25000" dirty="0"/>
                <a:t>32</a:t>
              </a:r>
              <a:endParaRPr lang="en-US" sz="900" dirty="0"/>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sp>
          <p:nvSpPr>
            <p:cNvPr id="41" name="TextBox 40">
              <a:extLst>
                <a:ext uri="{FF2B5EF4-FFF2-40B4-BE49-F238E27FC236}">
                  <a16:creationId xmlns:a16="http://schemas.microsoft.com/office/drawing/2014/main" id="{86DE180D-8FAB-7A6D-6401-A0BB3D0BBBD6}"/>
                </a:ext>
              </a:extLst>
            </p:cNvPr>
            <p:cNvSpPr txBox="1"/>
            <p:nvPr/>
          </p:nvSpPr>
          <p:spPr>
            <a:xfrm rot="19996464">
              <a:off x="5140609" y="3383654"/>
              <a:ext cx="368051" cy="400109"/>
            </a:xfrm>
            <a:prstGeom prst="rect">
              <a:avLst/>
            </a:prstGeom>
            <a:solidFill>
              <a:schemeClr val="bg1">
                <a:alpha val="0"/>
              </a:schemeClr>
            </a:solidFill>
          </p:spPr>
          <p:txBody>
            <a:bodyPr wrap="none" rtlCol="0">
              <a:spAutoFit/>
            </a:bodyPr>
            <a:lstStyle/>
            <a:p>
              <a:r>
                <a:rPr lang="en-US" sz="1350" b="1" dirty="0">
                  <a:solidFill>
                    <a:srgbClr val="92D050"/>
                  </a:solidFill>
                </a:rPr>
                <a:t>C</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FA0948-3BCB-B705-7D30-66C0DFEDD217}"/>
                </a:ext>
              </a:extLst>
            </p:cNvPr>
            <p:cNvCxnSpPr>
              <a:cxnSpLocks/>
            </p:cNvCxnSpPr>
            <p:nvPr/>
          </p:nvCxnSpPr>
          <p:spPr>
            <a:xfrm>
              <a:off x="5491249" y="3579216"/>
              <a:ext cx="665116" cy="11840"/>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F64155-51D7-6133-25AB-46F036BF95A9}"/>
                </a:ext>
              </a:extLst>
            </p:cNvPr>
            <p:cNvSpPr txBox="1"/>
            <p:nvPr/>
          </p:nvSpPr>
          <p:spPr>
            <a:xfrm rot="168993">
              <a:off x="6090525" y="3415560"/>
              <a:ext cx="454287" cy="307776"/>
            </a:xfrm>
            <a:prstGeom prst="rect">
              <a:avLst/>
            </a:prstGeom>
            <a:noFill/>
          </p:spPr>
          <p:txBody>
            <a:bodyPr wrap="square" rtlCol="0">
              <a:spAutoFit/>
            </a:bodyPr>
            <a:lstStyle/>
            <a:p>
              <a:r>
                <a:rPr lang="en-US" sz="900" b="1" dirty="0">
                  <a:solidFill>
                    <a:srgbClr val="92D050"/>
                  </a:solidFill>
                </a:rPr>
                <a:t>x</a:t>
              </a:r>
              <a:r>
                <a:rPr lang="en-US" sz="900" b="1" baseline="-25000" dirty="0">
                  <a:solidFill>
                    <a:srgbClr val="92D050"/>
                  </a:solidFill>
                </a:rPr>
                <a:t>3</a:t>
              </a:r>
              <a:endParaRPr lang="en-US" sz="900" b="1" dirty="0">
                <a:solidFill>
                  <a:srgbClr val="92D050"/>
                </a:solidFill>
              </a:endParaRPr>
            </a:p>
          </p:txBody>
        </p: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grpSp>
      <p:cxnSp>
        <p:nvCxnSpPr>
          <p:cNvPr id="62" name="Straight Arrow Connector 61">
            <a:extLst>
              <a:ext uri="{FF2B5EF4-FFF2-40B4-BE49-F238E27FC236}">
                <a16:creationId xmlns:a16="http://schemas.microsoft.com/office/drawing/2014/main" id="{FA725CB0-5602-3721-2A22-6F2DB765D615}"/>
              </a:ext>
            </a:extLst>
          </p:cNvPr>
          <p:cNvCxnSpPr>
            <a:cxnSpLocks/>
          </p:cNvCxnSpPr>
          <p:nvPr/>
        </p:nvCxnSpPr>
        <p:spPr>
          <a:xfrm flipH="1">
            <a:off x="7658403" y="2381060"/>
            <a:ext cx="255233" cy="212074"/>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A18B61-318F-58B8-36E6-BD63269EC295}"/>
              </a:ext>
            </a:extLst>
          </p:cNvPr>
          <p:cNvSpPr txBox="1"/>
          <p:nvPr/>
        </p:nvSpPr>
        <p:spPr>
          <a:xfrm rot="1197731">
            <a:off x="7155810" y="2408483"/>
            <a:ext cx="371475" cy="230832"/>
          </a:xfrm>
          <a:prstGeom prst="rect">
            <a:avLst/>
          </a:prstGeom>
          <a:noFill/>
        </p:spPr>
        <p:txBody>
          <a:bodyPr wrap="square" rtlCol="0">
            <a:spAutoFit/>
          </a:bodyPr>
          <a:lstStyle/>
          <a:p>
            <a:r>
              <a:rPr lang="el-GR" sz="900" dirty="0"/>
              <a:t>β</a:t>
            </a:r>
            <a:r>
              <a:rPr lang="en-US" sz="900" baseline="-25000" dirty="0"/>
              <a:t>12</a:t>
            </a:r>
            <a:endParaRPr lang="en-US" sz="900" dirty="0"/>
          </a:p>
        </p:txBody>
      </p:sp>
      <p:sp>
        <p:nvSpPr>
          <p:cNvPr id="59" name="TextBox 58">
            <a:extLst>
              <a:ext uri="{FF2B5EF4-FFF2-40B4-BE49-F238E27FC236}">
                <a16:creationId xmlns:a16="http://schemas.microsoft.com/office/drawing/2014/main" id="{4DA1DC14-A170-9FDA-34C4-AE88B952E8C5}"/>
              </a:ext>
            </a:extLst>
          </p:cNvPr>
          <p:cNvSpPr txBox="1"/>
          <p:nvPr/>
        </p:nvSpPr>
        <p:spPr>
          <a:xfrm rot="19996464">
            <a:off x="6678325" y="3334552"/>
            <a:ext cx="324128" cy="300082"/>
          </a:xfrm>
          <a:prstGeom prst="rect">
            <a:avLst/>
          </a:prstGeom>
          <a:solidFill>
            <a:schemeClr val="bg1">
              <a:alpha val="0"/>
            </a:schemeClr>
          </a:solidFill>
        </p:spPr>
        <p:txBody>
          <a:bodyPr wrap="none" rtlCol="0">
            <a:spAutoFit/>
          </a:bodyPr>
          <a:lstStyle/>
          <a:p>
            <a:r>
              <a:rPr lang="en-US" sz="1350" b="1" dirty="0">
                <a:solidFill>
                  <a:srgbClr val="92D050"/>
                </a:solidFill>
              </a:rPr>
              <a:t>S</a:t>
            </a:r>
            <a:r>
              <a:rPr lang="en-US" sz="1350" b="1" baseline="-25000" dirty="0">
                <a:solidFill>
                  <a:srgbClr val="92D050"/>
                </a:solidFill>
              </a:rPr>
              <a:t>3</a:t>
            </a:r>
            <a:endParaRPr lang="en-US" sz="1350" b="1" dirty="0">
              <a:solidFill>
                <a:srgbClr val="92D050"/>
              </a:solidFill>
            </a:endParaRPr>
          </a:p>
        </p:txBody>
      </p:sp>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100689" y="1424242"/>
            <a:ext cx="5830074" cy="49730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i="1" dirty="0"/>
              <a:t>β</a:t>
            </a:r>
            <a:r>
              <a:rPr lang="en-US" i="1" baseline="-25000" dirty="0"/>
              <a:t>12</a:t>
            </a:r>
            <a:r>
              <a:rPr lang="en-US" i="1" dirty="0"/>
              <a:t>, </a:t>
            </a:r>
            <a:r>
              <a:rPr lang="el-GR" i="1" dirty="0"/>
              <a:t>β</a:t>
            </a:r>
            <a:r>
              <a:rPr lang="en-US" i="1" baseline="-25000" dirty="0"/>
              <a:t>31</a:t>
            </a:r>
            <a:r>
              <a:rPr lang="en-US" baseline="-25000" dirty="0"/>
              <a:t> </a:t>
            </a:r>
            <a:r>
              <a:rPr lang="en-US" dirty="0"/>
              <a:t>AND</a:t>
            </a:r>
            <a:r>
              <a:rPr lang="en-US" baseline="-25000" dirty="0"/>
              <a:t> </a:t>
            </a:r>
            <a:r>
              <a:rPr lang="el-GR" i="1" dirty="0"/>
              <a:t>β</a:t>
            </a:r>
            <a:r>
              <a:rPr lang="en-US" i="1" baseline="-25000" dirty="0"/>
              <a:t>32 </a:t>
            </a:r>
            <a:r>
              <a:rPr lang="en-US" dirty="0"/>
              <a:t>FORM SPHERICAL TRIANGLE ABC ON SURFACE OF SPHERE</a:t>
            </a:r>
          </a:p>
          <a:p>
            <a:pPr lvl="1"/>
            <a:r>
              <a:rPr lang="en-US" sz="2800" dirty="0"/>
              <a:t>Great Circle Ranges:</a:t>
            </a:r>
            <a:br>
              <a:rPr lang="en-US" sz="2800" dirty="0"/>
            </a:br>
            <a:br>
              <a:rPr lang="en-US" sz="2800" dirty="0"/>
            </a:br>
            <a:br>
              <a:rPr lang="en-US" sz="2800" dirty="0"/>
            </a:br>
            <a:r>
              <a:rPr lang="en-US" sz="2800" dirty="0"/>
              <a:t>Which Reduces to</a:t>
            </a:r>
          </a:p>
          <a:p>
            <a:pPr marL="457200" lvl="1" indent="0">
              <a:buNone/>
            </a:pP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 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p>
          <a:p>
            <a:pPr marL="457200" lvl="1" indent="0">
              <a:buNone/>
            </a:pPr>
            <a:endParaRPr lang="en-US" sz="2000" i="1" dirty="0"/>
          </a:p>
          <a:p>
            <a:pPr marL="457200" lvl="1" indent="0">
              <a:buNone/>
            </a:pPr>
            <a:r>
              <a:rPr lang="en-US" sz="2800" dirty="0"/>
              <a:t>   using </a:t>
            </a:r>
            <a:r>
              <a:rPr lang="en-US" sz="2000" i="1" dirty="0"/>
              <a:t>cos</a:t>
            </a:r>
            <a:r>
              <a:rPr lang="en-US" sz="2000" i="1" baseline="30000" dirty="0"/>
              <a:t>2</a:t>
            </a:r>
            <a:r>
              <a:rPr lang="en-US" sz="2000" i="1" dirty="0"/>
              <a:t>(</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)=1-sin</a:t>
            </a:r>
            <a:r>
              <a:rPr lang="en-US" sz="2000" i="1"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a:t>
            </a:r>
            <a:br>
              <a:rPr lang="en-US" sz="2800" dirty="0"/>
            </a:br>
            <a:br>
              <a:rPr lang="en-US" sz="2800" dirty="0"/>
            </a:br>
            <a:br>
              <a:rPr lang="en-US" sz="2800" dirty="0"/>
            </a:br>
            <a:endParaRPr lang="en-US" sz="2800" dirty="0"/>
          </a:p>
          <a:p>
            <a:pPr lvl="1"/>
            <a:endParaRPr lang="en-US" sz="6400" i="1" dirty="0"/>
          </a:p>
          <a:p>
            <a:pPr lvl="1"/>
            <a:endParaRPr lang="en-US" sz="4800" dirty="0"/>
          </a:p>
          <a:p>
            <a:pPr lvl="2"/>
            <a:endParaRPr lang="en-US" sz="3000" dirty="0"/>
          </a:p>
          <a:p>
            <a:endParaRPr lang="en-US" sz="7200" dirty="0"/>
          </a:p>
        </p:txBody>
      </p:sp>
      <p:grpSp>
        <p:nvGrpSpPr>
          <p:cNvPr id="68" name="Group 67">
            <a:extLst>
              <a:ext uri="{FF2B5EF4-FFF2-40B4-BE49-F238E27FC236}">
                <a16:creationId xmlns:a16="http://schemas.microsoft.com/office/drawing/2014/main" id="{94D30472-CA59-9A4D-B8F5-DD3DACEB9319}"/>
              </a:ext>
            </a:extLst>
          </p:cNvPr>
          <p:cNvGrpSpPr/>
          <p:nvPr/>
        </p:nvGrpSpPr>
        <p:grpSpPr>
          <a:xfrm>
            <a:off x="531468" y="2708728"/>
            <a:ext cx="5575300" cy="1030810"/>
            <a:chOff x="-2235315" y="2877585"/>
            <a:chExt cx="5575300" cy="1030810"/>
          </a:xfrm>
        </p:grpSpPr>
        <p:sp>
          <p:nvSpPr>
            <p:cNvPr id="64" name="TextBox 63">
              <a:extLst>
                <a:ext uri="{FF2B5EF4-FFF2-40B4-BE49-F238E27FC236}">
                  <a16:creationId xmlns:a16="http://schemas.microsoft.com/office/drawing/2014/main" id="{E7D45E11-73EB-8363-CF87-C1BE62F104D0}"/>
                </a:ext>
              </a:extLst>
            </p:cNvPr>
            <p:cNvSpPr txBox="1"/>
            <p:nvPr/>
          </p:nvSpPr>
          <p:spPr>
            <a:xfrm>
              <a:off x="-2235315" y="3200509"/>
              <a:ext cx="5575300"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)-cos(L)·sin(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cxnSp>
          <p:nvCxnSpPr>
            <p:cNvPr id="66" name="Straight Arrow Connector 65">
              <a:extLst>
                <a:ext uri="{FF2B5EF4-FFF2-40B4-BE49-F238E27FC236}">
                  <a16:creationId xmlns:a16="http://schemas.microsoft.com/office/drawing/2014/main" id="{D52640C1-BBDC-3235-24E7-412146DB5098}"/>
                </a:ext>
              </a:extLst>
            </p:cNvPr>
            <p:cNvCxnSpPr/>
            <p:nvPr/>
          </p:nvCxnSpPr>
          <p:spPr>
            <a:xfrm flipV="1">
              <a:off x="619038" y="3189482"/>
              <a:ext cx="584200" cy="451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FF30ECE-44DE-630D-9508-D668CAC8901A}"/>
                </a:ext>
              </a:extLst>
            </p:cNvPr>
            <p:cNvSpPr txBox="1"/>
            <p:nvPr/>
          </p:nvSpPr>
          <p:spPr>
            <a:xfrm>
              <a:off x="1159268" y="2877585"/>
              <a:ext cx="476876" cy="369332"/>
            </a:xfrm>
            <a:prstGeom prst="rect">
              <a:avLst/>
            </a:prstGeom>
            <a:noFill/>
          </p:spPr>
          <p:txBody>
            <a:bodyPr wrap="square" rtlCol="0">
              <a:spAutoFit/>
            </a:bodyPr>
            <a:lstStyle/>
            <a:p>
              <a:r>
                <a:rPr lang="en-US" dirty="0"/>
                <a:t>0</a:t>
              </a:r>
            </a:p>
          </p:txBody>
        </p:sp>
      </p:grpSp>
      <p:sp>
        <p:nvSpPr>
          <p:cNvPr id="3" name="Arc 2">
            <a:extLst>
              <a:ext uri="{FF2B5EF4-FFF2-40B4-BE49-F238E27FC236}">
                <a16:creationId xmlns:a16="http://schemas.microsoft.com/office/drawing/2014/main" id="{87CE5CA2-66F0-2830-00CF-7FCE5129DF19}"/>
              </a:ext>
            </a:extLst>
          </p:cNvPr>
          <p:cNvSpPr/>
          <p:nvPr/>
        </p:nvSpPr>
        <p:spPr>
          <a:xfrm rot="5400000">
            <a:off x="6737875" y="2448718"/>
            <a:ext cx="511520" cy="2328805"/>
          </a:xfrm>
          <a:prstGeom prst="arc">
            <a:avLst>
              <a:gd name="adj1" fmla="val 16261143"/>
              <a:gd name="adj2" fmla="val 2892139"/>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2179D5CD-5F4B-7BE4-AF37-BFC154607927}"/>
              </a:ext>
            </a:extLst>
          </p:cNvPr>
          <p:cNvSpPr txBox="1"/>
          <p:nvPr/>
        </p:nvSpPr>
        <p:spPr>
          <a:xfrm rot="21244038">
            <a:off x="7341764" y="3851751"/>
            <a:ext cx="636713" cy="300082"/>
          </a:xfrm>
          <a:prstGeom prst="rect">
            <a:avLst/>
          </a:prstGeom>
          <a:noFill/>
        </p:spPr>
        <p:txBody>
          <a:bodyPr wrap="none" rtlCol="0">
            <a:spAutoFit/>
          </a:bodyPr>
          <a:lstStyle/>
          <a:p>
            <a:r>
              <a:rPr lang="en-US" sz="1350" b="1" dirty="0"/>
              <a:t>L=-90</a:t>
            </a:r>
            <a:r>
              <a:rPr lang="en-US" sz="1350" b="1" baseline="30000" dirty="0"/>
              <a:t>o</a:t>
            </a:r>
            <a:endParaRPr lang="en-US" sz="1350" b="1" dirty="0"/>
          </a:p>
        </p:txBody>
      </p:sp>
    </p:spTree>
    <p:extLst>
      <p:ext uri="{BB962C8B-B14F-4D97-AF65-F5344CB8AC3E}">
        <p14:creationId xmlns:p14="http://schemas.microsoft.com/office/powerpoint/2010/main" val="302650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4593A-7DAF-4FF0-BE2E-6FEA0378770A}"/>
              </a:ext>
            </a:extLst>
          </p:cNvPr>
          <p:cNvSpPr/>
          <p:nvPr/>
        </p:nvSpPr>
        <p:spPr>
          <a:xfrm>
            <a:off x="0" y="-4763"/>
            <a:ext cx="9144000" cy="1371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9C422-0BC9-40C5-8E65-AD9EAD808230}"/>
              </a:ext>
            </a:extLst>
          </p:cNvPr>
          <p:cNvSpPr>
            <a:spLocks noGrp="1"/>
          </p:cNvSpPr>
          <p:nvPr>
            <p:ph type="title"/>
          </p:nvPr>
        </p:nvSpPr>
        <p:spPr>
          <a:xfrm>
            <a:off x="559923" y="52642"/>
            <a:ext cx="7886700" cy="1325563"/>
          </a:xfrm>
        </p:spPr>
        <p:txBody>
          <a:bodyPr/>
          <a:lstStyle/>
          <a:p>
            <a:pPr algn="ctr"/>
            <a:r>
              <a:rPr lang="en-US" dirty="0">
                <a:solidFill>
                  <a:schemeClr val="bg1"/>
                </a:solidFill>
              </a:rPr>
              <a:t>THE ORTHOGONAL OBSERVER</a:t>
            </a:r>
            <a:br>
              <a:rPr lang="en-US" dirty="0">
                <a:solidFill>
                  <a:schemeClr val="bg1"/>
                </a:solidFill>
              </a:rPr>
            </a:br>
            <a:r>
              <a:rPr lang="en-US" sz="2000" dirty="0">
                <a:solidFill>
                  <a:schemeClr val="bg1"/>
                </a:solidFill>
              </a:rPr>
              <a:t>Mapping S</a:t>
            </a:r>
            <a:r>
              <a:rPr lang="en-US" sz="2000" baseline="-25000" dirty="0">
                <a:solidFill>
                  <a:schemeClr val="bg1"/>
                </a:solidFill>
              </a:rPr>
              <a:t>1</a:t>
            </a:r>
            <a:r>
              <a:rPr lang="en-US" sz="2000" dirty="0">
                <a:solidFill>
                  <a:schemeClr val="bg1"/>
                </a:solidFill>
              </a:rPr>
              <a:t> and S</a:t>
            </a:r>
            <a:r>
              <a:rPr lang="en-US" sz="2000" baseline="-25000" dirty="0">
                <a:solidFill>
                  <a:schemeClr val="bg1"/>
                </a:solidFill>
              </a:rPr>
              <a:t>2</a:t>
            </a:r>
            <a:r>
              <a:rPr lang="en-US" sz="2000" dirty="0">
                <a:solidFill>
                  <a:schemeClr val="bg1"/>
                </a:solidFill>
              </a:rPr>
              <a:t> onto </a:t>
            </a:r>
            <a:r>
              <a:rPr lang="en-US" sz="2000" i="1" dirty="0">
                <a:solidFill>
                  <a:schemeClr val="bg1"/>
                </a:solidFill>
              </a:rPr>
              <a:t>x</a:t>
            </a:r>
            <a:r>
              <a:rPr lang="en-US" sz="2000" i="1" baseline="-25000" dirty="0">
                <a:solidFill>
                  <a:schemeClr val="bg1"/>
                </a:solidFill>
              </a:rPr>
              <a:t>3</a:t>
            </a:r>
            <a:r>
              <a:rPr lang="en-US" sz="2000" i="1" dirty="0">
                <a:solidFill>
                  <a:schemeClr val="bg1"/>
                </a:solidFill>
              </a:rPr>
              <a:t> -y</a:t>
            </a:r>
            <a:r>
              <a:rPr lang="en-US" sz="2000" i="1" baseline="-25000" dirty="0">
                <a:solidFill>
                  <a:schemeClr val="bg1"/>
                </a:solidFill>
              </a:rPr>
              <a:t>3  </a:t>
            </a:r>
            <a:r>
              <a:rPr lang="en-US" sz="2000" dirty="0">
                <a:solidFill>
                  <a:schemeClr val="bg1"/>
                </a:solidFill>
              </a:rPr>
              <a:t>Plane</a:t>
            </a:r>
            <a:endParaRPr lang="en-US" dirty="0">
              <a:solidFill>
                <a:schemeClr val="bg1"/>
              </a:solidFill>
            </a:endParaRPr>
          </a:p>
        </p:txBody>
      </p:sp>
      <p:sp>
        <p:nvSpPr>
          <p:cNvPr id="8" name="Slide Number Placeholder 7">
            <a:extLst>
              <a:ext uri="{FF2B5EF4-FFF2-40B4-BE49-F238E27FC236}">
                <a16:creationId xmlns:a16="http://schemas.microsoft.com/office/drawing/2014/main" id="{13A73168-7A7D-4190-9BDF-2622FFBCAEEF}"/>
              </a:ext>
            </a:extLst>
          </p:cNvPr>
          <p:cNvSpPr>
            <a:spLocks noGrp="1"/>
          </p:cNvSpPr>
          <p:nvPr>
            <p:ph type="sldNum" sz="quarter" idx="12"/>
          </p:nvPr>
        </p:nvSpPr>
        <p:spPr/>
        <p:txBody>
          <a:bodyPr/>
          <a:lstStyle/>
          <a:p>
            <a:fld id="{148C923D-C71C-435D-9174-1991698F01A9}" type="slidenum">
              <a:rPr lang="en-US" smtClean="0"/>
              <a:t>9</a:t>
            </a:fld>
            <a:endParaRPr lang="en-US"/>
          </a:p>
        </p:txBody>
      </p:sp>
      <p:pic>
        <p:nvPicPr>
          <p:cNvPr id="9" name="Picture 8">
            <a:extLst>
              <a:ext uri="{FF2B5EF4-FFF2-40B4-BE49-F238E27FC236}">
                <a16:creationId xmlns:a16="http://schemas.microsoft.com/office/drawing/2014/main" id="{BDE59120-8841-2CF8-62A8-C8668F2D5EDD}"/>
              </a:ext>
            </a:extLst>
          </p:cNvPr>
          <p:cNvPicPr>
            <a:picLocks noChangeAspect="1"/>
          </p:cNvPicPr>
          <p:nvPr/>
        </p:nvPicPr>
        <p:blipFill>
          <a:blip r:embed="rId3"/>
          <a:stretch>
            <a:fillRect/>
          </a:stretch>
        </p:blipFill>
        <p:spPr>
          <a:xfrm>
            <a:off x="8255522" y="87008"/>
            <a:ext cx="647731" cy="1110396"/>
          </a:xfrm>
          <a:prstGeom prst="rect">
            <a:avLst/>
          </a:prstGeom>
        </p:spPr>
      </p:pic>
      <p:pic>
        <p:nvPicPr>
          <p:cNvPr id="10" name="Picture 9">
            <a:extLst>
              <a:ext uri="{FF2B5EF4-FFF2-40B4-BE49-F238E27FC236}">
                <a16:creationId xmlns:a16="http://schemas.microsoft.com/office/drawing/2014/main" id="{1AA99CA9-EF14-5775-396E-6D6B0FCD0979}"/>
              </a:ext>
            </a:extLst>
          </p:cNvPr>
          <p:cNvPicPr>
            <a:picLocks noChangeAspect="1"/>
          </p:cNvPicPr>
          <p:nvPr/>
        </p:nvPicPr>
        <p:blipFill>
          <a:blip r:embed="rId4"/>
          <a:stretch>
            <a:fillRect/>
          </a:stretch>
        </p:blipFill>
        <p:spPr>
          <a:xfrm>
            <a:off x="338940" y="127017"/>
            <a:ext cx="782028" cy="1070387"/>
          </a:xfrm>
          <a:prstGeom prst="rect">
            <a:avLst/>
          </a:prstGeom>
        </p:spPr>
      </p:pic>
      <p:grpSp>
        <p:nvGrpSpPr>
          <p:cNvPr id="5" name="Group 4">
            <a:extLst>
              <a:ext uri="{FF2B5EF4-FFF2-40B4-BE49-F238E27FC236}">
                <a16:creationId xmlns:a16="http://schemas.microsoft.com/office/drawing/2014/main" id="{1D7BFCEC-B28B-39F9-9470-6E1DAE342DD8}"/>
              </a:ext>
            </a:extLst>
          </p:cNvPr>
          <p:cNvGrpSpPr/>
          <p:nvPr/>
        </p:nvGrpSpPr>
        <p:grpSpPr>
          <a:xfrm>
            <a:off x="5858338" y="1985671"/>
            <a:ext cx="2588282" cy="2746804"/>
            <a:chOff x="4349372" y="2432116"/>
            <a:chExt cx="3451043" cy="3662406"/>
          </a:xfrm>
        </p:grpSpPr>
        <p:sp>
          <p:nvSpPr>
            <p:cNvPr id="6" name="Oval 5">
              <a:extLst>
                <a:ext uri="{FF2B5EF4-FFF2-40B4-BE49-F238E27FC236}">
                  <a16:creationId xmlns:a16="http://schemas.microsoft.com/office/drawing/2014/main" id="{9EC4F31F-276F-27AB-2F07-3580E2ED5E7E}"/>
                </a:ext>
              </a:extLst>
            </p:cNvPr>
            <p:cNvSpPr/>
            <p:nvPr/>
          </p:nvSpPr>
          <p:spPr>
            <a:xfrm>
              <a:off x="4349372" y="3002980"/>
              <a:ext cx="3091542" cy="3091542"/>
            </a:xfrm>
            <a:prstGeom prst="ellipse">
              <a:avLst/>
            </a:prstGeom>
            <a:gradFill>
              <a:gsLst>
                <a:gs pos="37168">
                  <a:srgbClr val="C9C9C9"/>
                </a:gs>
                <a:gs pos="21000">
                  <a:schemeClr val="bg1">
                    <a:lumMod val="50000"/>
                  </a:schemeClr>
                </a:gs>
                <a:gs pos="54000">
                  <a:schemeClr val="bg1">
                    <a:lumMod val="75000"/>
                  </a:schemeClr>
                </a:gs>
                <a:gs pos="83000">
                  <a:schemeClr val="bg1">
                    <a:lumMod val="85000"/>
                  </a:schemeClr>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Oval 6">
              <a:extLst>
                <a:ext uri="{FF2B5EF4-FFF2-40B4-BE49-F238E27FC236}">
                  <a16:creationId xmlns:a16="http://schemas.microsoft.com/office/drawing/2014/main" id="{AA959E7F-3064-A87D-27C7-688B0F44FF2D}"/>
                </a:ext>
              </a:extLst>
            </p:cNvPr>
            <p:cNvSpPr/>
            <p:nvPr/>
          </p:nvSpPr>
          <p:spPr>
            <a:xfrm>
              <a:off x="4356102" y="4075864"/>
              <a:ext cx="3079749" cy="797323"/>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B4BABA00-772C-F9EB-8C2E-6864B3D9CDE5}"/>
                </a:ext>
              </a:extLst>
            </p:cNvPr>
            <p:cNvCxnSpPr>
              <a:endCxn id="7" idx="6"/>
            </p:cNvCxnSpPr>
            <p:nvPr/>
          </p:nvCxnSpPr>
          <p:spPr>
            <a:xfrm flipV="1">
              <a:off x="5892800" y="4474525"/>
              <a:ext cx="1543050" cy="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2E316-B9BE-EC54-B423-1D348C2E83DC}"/>
                </a:ext>
              </a:extLst>
            </p:cNvPr>
            <p:cNvCxnSpPr/>
            <p:nvPr/>
          </p:nvCxnSpPr>
          <p:spPr>
            <a:xfrm rot="16200000" flipH="1">
              <a:off x="5125820" y="3741519"/>
              <a:ext cx="1548477" cy="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94E5C4-942B-97C3-DB12-09EE5431FBE4}"/>
                </a:ext>
              </a:extLst>
            </p:cNvPr>
            <p:cNvCxnSpPr/>
            <p:nvPr/>
          </p:nvCxnSpPr>
          <p:spPr>
            <a:xfrm rot="10800000" flipV="1">
              <a:off x="5391150" y="4489450"/>
              <a:ext cx="514350" cy="3714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86368-7BB2-933C-2C97-9838BEFDF14E}"/>
                </a:ext>
              </a:extLst>
            </p:cNvPr>
            <p:cNvSpPr/>
            <p:nvPr/>
          </p:nvSpPr>
          <p:spPr>
            <a:xfrm rot="16200000">
              <a:off x="4332662" y="4095330"/>
              <a:ext cx="3080433" cy="90820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c 14">
              <a:extLst>
                <a:ext uri="{FF2B5EF4-FFF2-40B4-BE49-F238E27FC236}">
                  <a16:creationId xmlns:a16="http://schemas.microsoft.com/office/drawing/2014/main" id="{5AB861C2-52BF-79F0-828F-39241993109C}"/>
                </a:ext>
              </a:extLst>
            </p:cNvPr>
            <p:cNvSpPr/>
            <p:nvPr/>
          </p:nvSpPr>
          <p:spPr>
            <a:xfrm>
              <a:off x="4380188" y="2971024"/>
              <a:ext cx="3041650" cy="3016250"/>
            </a:xfrm>
            <a:prstGeom prst="arc">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Arc 15">
              <a:extLst>
                <a:ext uri="{FF2B5EF4-FFF2-40B4-BE49-F238E27FC236}">
                  <a16:creationId xmlns:a16="http://schemas.microsoft.com/office/drawing/2014/main" id="{91DA09C5-2C38-2FA6-9FEA-811AEB5FC69A}"/>
                </a:ext>
              </a:extLst>
            </p:cNvPr>
            <p:cNvSpPr/>
            <p:nvPr/>
          </p:nvSpPr>
          <p:spPr>
            <a:xfrm flipH="1">
              <a:off x="5422900" y="2990850"/>
              <a:ext cx="920750" cy="3098800"/>
            </a:xfrm>
            <a:prstGeom prst="arc">
              <a:avLst>
                <a:gd name="adj1" fmla="val 16193903"/>
                <a:gd name="adj2" fmla="val 2088777"/>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A78E6630-7653-C14E-CABD-2052AF43EF93}"/>
                </a:ext>
              </a:extLst>
            </p:cNvPr>
            <p:cNvSpPr/>
            <p:nvPr/>
          </p:nvSpPr>
          <p:spPr>
            <a:xfrm rot="5400000">
              <a:off x="5504137" y="2949429"/>
              <a:ext cx="768350" cy="3067050"/>
            </a:xfrm>
            <a:prstGeom prst="arc">
              <a:avLst>
                <a:gd name="adj1" fmla="val 16200000"/>
                <a:gd name="adj2" fmla="val 3217731"/>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2976A874-563A-579F-6B65-DB3260621F76}"/>
                </a:ext>
              </a:extLst>
            </p:cNvPr>
            <p:cNvCxnSpPr>
              <a:cxnSpLocks/>
              <a:stCxn id="17" idx="1"/>
            </p:cNvCxnSpPr>
            <p:nvPr/>
          </p:nvCxnSpPr>
          <p:spPr>
            <a:xfrm flipH="1">
              <a:off x="5435045" y="4482954"/>
              <a:ext cx="453267" cy="377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C40DF-F8A9-FF15-88E7-77B82D961800}"/>
                </a:ext>
              </a:extLst>
            </p:cNvPr>
            <p:cNvCxnSpPr>
              <a:stCxn id="17" idx="1"/>
              <a:endCxn id="16" idx="0"/>
            </p:cNvCxnSpPr>
            <p:nvPr/>
          </p:nvCxnSpPr>
          <p:spPr>
            <a:xfrm flipH="1" flipV="1">
              <a:off x="5886023" y="2990878"/>
              <a:ext cx="2289" cy="149207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99662D-FCD4-8D1A-2C83-4B1D38E88BF1}"/>
                </a:ext>
              </a:extLst>
            </p:cNvPr>
            <p:cNvCxnSpPr>
              <a:cxnSpLocks/>
              <a:stCxn id="15" idx="1"/>
            </p:cNvCxnSpPr>
            <p:nvPr/>
          </p:nvCxnSpPr>
          <p:spPr>
            <a:xfrm flipV="1">
              <a:off x="5901013" y="3223935"/>
              <a:ext cx="858482" cy="125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644C31-8417-6B37-18F9-C129E2F618B8}"/>
                </a:ext>
              </a:extLst>
            </p:cNvPr>
            <p:cNvSpPr txBox="1"/>
            <p:nvPr/>
          </p:nvSpPr>
          <p:spPr>
            <a:xfrm rot="2051602">
              <a:off x="7003507" y="2432116"/>
              <a:ext cx="454287" cy="307776"/>
            </a:xfrm>
            <a:prstGeom prst="rect">
              <a:avLst/>
            </a:prstGeom>
            <a:noFill/>
          </p:spPr>
          <p:txBody>
            <a:bodyPr wrap="square" rtlCol="0">
              <a:spAutoFit/>
            </a:bodyPr>
            <a:lstStyle/>
            <a:p>
              <a:r>
                <a:rPr lang="en-US" sz="900" i="1" dirty="0">
                  <a:solidFill>
                    <a:srgbClr val="FF0000"/>
                  </a:solidFill>
                </a:rPr>
                <a:t>c</a:t>
              </a:r>
              <a:r>
                <a:rPr lang="en-US" sz="900" b="1" dirty="0">
                  <a:solidFill>
                    <a:srgbClr val="FF0000"/>
                  </a:solidFill>
                </a:rPr>
                <a:t>t</a:t>
              </a:r>
              <a:r>
                <a:rPr lang="en-US" sz="900" b="1" baseline="-25000" dirty="0">
                  <a:solidFill>
                    <a:srgbClr val="FF0000"/>
                  </a:solidFill>
                </a:rPr>
                <a:t>2</a:t>
              </a:r>
            </a:p>
          </p:txBody>
        </p:sp>
        <p:cxnSp>
          <p:nvCxnSpPr>
            <p:cNvPr id="22" name="Straight Arrow Connector 21">
              <a:extLst>
                <a:ext uri="{FF2B5EF4-FFF2-40B4-BE49-F238E27FC236}">
                  <a16:creationId xmlns:a16="http://schemas.microsoft.com/office/drawing/2014/main" id="{2A48D9A7-CFDD-3742-0F77-8032D3019B9C}"/>
                </a:ext>
              </a:extLst>
            </p:cNvPr>
            <p:cNvCxnSpPr>
              <a:cxnSpLocks/>
            </p:cNvCxnSpPr>
            <p:nvPr/>
          </p:nvCxnSpPr>
          <p:spPr>
            <a:xfrm flipV="1">
              <a:off x="6749456" y="2680461"/>
              <a:ext cx="399729" cy="5683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D04508-FC90-AE93-F5DB-06E793865170}"/>
                </a:ext>
              </a:extLst>
            </p:cNvPr>
            <p:cNvCxnSpPr>
              <a:cxnSpLocks/>
            </p:cNvCxnSpPr>
            <p:nvPr/>
          </p:nvCxnSpPr>
          <p:spPr>
            <a:xfrm>
              <a:off x="6745437" y="3234329"/>
              <a:ext cx="559654" cy="3253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8C426D7-0A03-84B5-4042-134FB43F45AF}"/>
                </a:ext>
              </a:extLst>
            </p:cNvPr>
            <p:cNvSpPr txBox="1"/>
            <p:nvPr/>
          </p:nvSpPr>
          <p:spPr>
            <a:xfrm rot="2186377">
              <a:off x="7223646" y="3469179"/>
              <a:ext cx="454287" cy="307776"/>
            </a:xfrm>
            <a:prstGeom prst="rect">
              <a:avLst/>
            </a:prstGeom>
            <a:noFill/>
          </p:spPr>
          <p:txBody>
            <a:bodyPr wrap="square" rtlCol="0">
              <a:spAutoFit/>
            </a:bodyPr>
            <a:lstStyle/>
            <a:p>
              <a:r>
                <a:rPr lang="en-US" sz="900" b="1" dirty="0">
                  <a:solidFill>
                    <a:srgbClr val="FF0000"/>
                  </a:solidFill>
                </a:rPr>
                <a:t>x</a:t>
              </a:r>
              <a:r>
                <a:rPr lang="en-US" sz="900" b="1" baseline="-25000" dirty="0">
                  <a:solidFill>
                    <a:srgbClr val="FF0000"/>
                  </a:solidFill>
                </a:rPr>
                <a:t>2</a:t>
              </a:r>
              <a:endParaRPr lang="en-US" sz="900" b="1" dirty="0">
                <a:solidFill>
                  <a:srgbClr val="FF0000"/>
                </a:solidFill>
              </a:endParaRPr>
            </a:p>
          </p:txBody>
        </p:sp>
        <p:cxnSp>
          <p:nvCxnSpPr>
            <p:cNvPr id="28" name="Straight Arrow Connector 27">
              <a:extLst>
                <a:ext uri="{FF2B5EF4-FFF2-40B4-BE49-F238E27FC236}">
                  <a16:creationId xmlns:a16="http://schemas.microsoft.com/office/drawing/2014/main" id="{82E67B8D-B561-A1CD-4662-08090EDB0389}"/>
                </a:ext>
              </a:extLst>
            </p:cNvPr>
            <p:cNvCxnSpPr>
              <a:cxnSpLocks/>
            </p:cNvCxnSpPr>
            <p:nvPr/>
          </p:nvCxnSpPr>
          <p:spPr>
            <a:xfrm>
              <a:off x="5871768" y="2970313"/>
              <a:ext cx="665116" cy="11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1DEE4-4C7E-6EC7-966D-F93BB8D5D666}"/>
                </a:ext>
              </a:extLst>
            </p:cNvPr>
            <p:cNvSpPr txBox="1"/>
            <p:nvPr/>
          </p:nvSpPr>
          <p:spPr>
            <a:xfrm rot="168993">
              <a:off x="6476778" y="2824760"/>
              <a:ext cx="399569" cy="307776"/>
            </a:xfrm>
            <a:prstGeom prst="rect">
              <a:avLst/>
            </a:prstGeom>
            <a:noFill/>
          </p:spPr>
          <p:txBody>
            <a:bodyPr wrap="square" rtlCol="0">
              <a:spAutoFit/>
            </a:bodyPr>
            <a:lstStyle/>
            <a:p>
              <a:r>
                <a:rPr lang="en-US" sz="900" b="1" dirty="0">
                  <a:solidFill>
                    <a:srgbClr val="0070C0"/>
                  </a:solidFill>
                </a:rPr>
                <a:t>x</a:t>
              </a:r>
              <a:r>
                <a:rPr lang="en-US" sz="900" b="1" baseline="-25000" dirty="0">
                  <a:solidFill>
                    <a:srgbClr val="0070C0"/>
                  </a:solidFill>
                </a:rPr>
                <a:t>1</a:t>
              </a:r>
              <a:endParaRPr lang="en-US" sz="900" b="1" dirty="0">
                <a:solidFill>
                  <a:srgbClr val="0070C0"/>
                </a:solidFill>
              </a:endParaRPr>
            </a:p>
          </p:txBody>
        </p:sp>
        <p:cxnSp>
          <p:nvCxnSpPr>
            <p:cNvPr id="30" name="Straight Arrow Connector 29">
              <a:extLst>
                <a:ext uri="{FF2B5EF4-FFF2-40B4-BE49-F238E27FC236}">
                  <a16:creationId xmlns:a16="http://schemas.microsoft.com/office/drawing/2014/main" id="{43821484-416F-819A-71A8-2E421255BF02}"/>
                </a:ext>
              </a:extLst>
            </p:cNvPr>
            <p:cNvCxnSpPr>
              <a:cxnSpLocks/>
              <a:stCxn id="17" idx="1"/>
            </p:cNvCxnSpPr>
            <p:nvPr/>
          </p:nvCxnSpPr>
          <p:spPr>
            <a:xfrm flipH="1" flipV="1">
              <a:off x="5486340" y="3585618"/>
              <a:ext cx="401972" cy="89733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269A42F-5509-B830-9E59-F6F36CC045D7}"/>
                </a:ext>
              </a:extLst>
            </p:cNvPr>
            <p:cNvCxnSpPr>
              <a:cxnSpLocks/>
            </p:cNvCxnSpPr>
            <p:nvPr/>
          </p:nvCxnSpPr>
          <p:spPr>
            <a:xfrm flipH="1">
              <a:off x="5509115" y="3057745"/>
              <a:ext cx="163715" cy="510013"/>
            </a:xfrm>
            <a:prstGeom prst="straightConnector1">
              <a:avLst/>
            </a:prstGeom>
            <a:ln w="12700">
              <a:solidFill>
                <a:srgbClr val="92D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2AE801-4424-D0C3-0F85-88FE644D6B9D}"/>
                </a:ext>
              </a:extLst>
            </p:cNvPr>
            <p:cNvSpPr txBox="1"/>
            <p:nvPr/>
          </p:nvSpPr>
          <p:spPr>
            <a:xfrm rot="17494967">
              <a:off x="5393924" y="2667304"/>
              <a:ext cx="475997" cy="307776"/>
            </a:xfrm>
            <a:prstGeom prst="rect">
              <a:avLst/>
            </a:prstGeom>
            <a:noFill/>
          </p:spPr>
          <p:txBody>
            <a:bodyPr wrap="square" rtlCol="0">
              <a:spAutoFit/>
            </a:bodyPr>
            <a:lstStyle/>
            <a:p>
              <a:r>
                <a:rPr lang="en-US" sz="900" b="1" dirty="0">
                  <a:solidFill>
                    <a:srgbClr val="92D050"/>
                  </a:solidFill>
                </a:rPr>
                <a:t>y</a:t>
              </a:r>
              <a:r>
                <a:rPr lang="en-US" sz="900" b="1" baseline="-25000" dirty="0">
                  <a:solidFill>
                    <a:srgbClr val="92D050"/>
                  </a:solidFill>
                </a:rPr>
                <a:t>3</a:t>
              </a:r>
              <a:endParaRPr lang="en-US" sz="900" b="1" dirty="0">
                <a:solidFill>
                  <a:srgbClr val="92D050"/>
                </a:solidFill>
              </a:endParaRPr>
            </a:p>
          </p:txBody>
        </p:sp>
        <p:sp>
          <p:nvSpPr>
            <p:cNvPr id="35" name="TextBox 34">
              <a:extLst>
                <a:ext uri="{FF2B5EF4-FFF2-40B4-BE49-F238E27FC236}">
                  <a16:creationId xmlns:a16="http://schemas.microsoft.com/office/drawing/2014/main" id="{57761CA0-00FD-9F24-0A40-3C5C4735A7E3}"/>
                </a:ext>
              </a:extLst>
            </p:cNvPr>
            <p:cNvSpPr txBox="1"/>
            <p:nvPr/>
          </p:nvSpPr>
          <p:spPr>
            <a:xfrm rot="17252522">
              <a:off x="5488084" y="3092600"/>
              <a:ext cx="495300" cy="307776"/>
            </a:xfrm>
            <a:prstGeom prst="rect">
              <a:avLst/>
            </a:prstGeom>
            <a:noFill/>
          </p:spPr>
          <p:txBody>
            <a:bodyPr wrap="square" rtlCol="0">
              <a:spAutoFit/>
            </a:bodyPr>
            <a:lstStyle/>
            <a:p>
              <a:r>
                <a:rPr lang="el-GR" sz="900" dirty="0"/>
                <a:t>β</a:t>
              </a:r>
              <a:r>
                <a:rPr lang="en-US" sz="900" baseline="-25000" dirty="0"/>
                <a:t>31</a:t>
              </a:r>
              <a:endParaRPr lang="en-US" sz="900" dirty="0"/>
            </a:p>
          </p:txBody>
        </p:sp>
        <p:sp>
          <p:nvSpPr>
            <p:cNvPr id="36" name="Arc 35">
              <a:extLst>
                <a:ext uri="{FF2B5EF4-FFF2-40B4-BE49-F238E27FC236}">
                  <a16:creationId xmlns:a16="http://schemas.microsoft.com/office/drawing/2014/main" id="{813CB49C-EB22-FD44-C3A9-3B2B662594F8}"/>
                </a:ext>
              </a:extLst>
            </p:cNvPr>
            <p:cNvSpPr/>
            <p:nvPr/>
          </p:nvSpPr>
          <p:spPr>
            <a:xfrm rot="20894555">
              <a:off x="5302215" y="3259632"/>
              <a:ext cx="2105070" cy="891162"/>
            </a:xfrm>
            <a:prstGeom prst="arc">
              <a:avLst>
                <a:gd name="adj1" fmla="val 12025189"/>
                <a:gd name="adj2" fmla="val 19318739"/>
              </a:avLst>
            </a:prstGeom>
            <a:ln w="127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TextBox 36">
              <a:extLst>
                <a:ext uri="{FF2B5EF4-FFF2-40B4-BE49-F238E27FC236}">
                  <a16:creationId xmlns:a16="http://schemas.microsoft.com/office/drawing/2014/main" id="{6DA76BB4-020A-785C-0C19-4BA34F53CCF2}"/>
                </a:ext>
              </a:extLst>
            </p:cNvPr>
            <p:cNvSpPr txBox="1"/>
            <p:nvPr/>
          </p:nvSpPr>
          <p:spPr>
            <a:xfrm rot="20824727">
              <a:off x="5922316" y="3254454"/>
              <a:ext cx="495300" cy="307776"/>
            </a:xfrm>
            <a:prstGeom prst="rect">
              <a:avLst/>
            </a:prstGeom>
            <a:noFill/>
          </p:spPr>
          <p:txBody>
            <a:bodyPr wrap="square" rtlCol="0">
              <a:spAutoFit/>
            </a:bodyPr>
            <a:lstStyle/>
            <a:p>
              <a:r>
                <a:rPr lang="el-GR" sz="900" dirty="0"/>
                <a:t>β</a:t>
              </a:r>
              <a:r>
                <a:rPr lang="en-US" sz="900" baseline="-25000" dirty="0"/>
                <a:t>32</a:t>
              </a:r>
              <a:endParaRPr lang="en-US" sz="900" dirty="0"/>
            </a:p>
          </p:txBody>
        </p:sp>
        <p:sp>
          <p:nvSpPr>
            <p:cNvPr id="38" name="TextBox 37">
              <a:extLst>
                <a:ext uri="{FF2B5EF4-FFF2-40B4-BE49-F238E27FC236}">
                  <a16:creationId xmlns:a16="http://schemas.microsoft.com/office/drawing/2014/main" id="{9585F0EC-C31F-0A17-562B-8B32BD4AFB2B}"/>
                </a:ext>
              </a:extLst>
            </p:cNvPr>
            <p:cNvSpPr txBox="1"/>
            <p:nvPr/>
          </p:nvSpPr>
          <p:spPr>
            <a:xfrm>
              <a:off x="5736876" y="4491133"/>
              <a:ext cx="402248" cy="400109"/>
            </a:xfrm>
            <a:prstGeom prst="rect">
              <a:avLst/>
            </a:prstGeom>
            <a:noFill/>
          </p:spPr>
          <p:txBody>
            <a:bodyPr wrap="none" rtlCol="0">
              <a:spAutoFit/>
            </a:bodyPr>
            <a:lstStyle/>
            <a:p>
              <a:r>
                <a:rPr lang="en-US" sz="1350" b="1" dirty="0"/>
                <a:t>O</a:t>
              </a:r>
            </a:p>
          </p:txBody>
        </p:sp>
        <p:sp>
          <p:nvSpPr>
            <p:cNvPr id="39" name="TextBox 38">
              <a:extLst>
                <a:ext uri="{FF2B5EF4-FFF2-40B4-BE49-F238E27FC236}">
                  <a16:creationId xmlns:a16="http://schemas.microsoft.com/office/drawing/2014/main" id="{23E3639A-E0C4-E5B4-B509-01D11871EF27}"/>
                </a:ext>
              </a:extLst>
            </p:cNvPr>
            <p:cNvSpPr txBox="1"/>
            <p:nvPr/>
          </p:nvSpPr>
          <p:spPr>
            <a:xfrm>
              <a:off x="5614534" y="2667960"/>
              <a:ext cx="386576" cy="400109"/>
            </a:xfrm>
            <a:prstGeom prst="rect">
              <a:avLst/>
            </a:prstGeom>
            <a:noFill/>
          </p:spPr>
          <p:txBody>
            <a:bodyPr wrap="square" rtlCol="0">
              <a:spAutoFit/>
            </a:bodyPr>
            <a:lstStyle/>
            <a:p>
              <a:r>
                <a:rPr lang="en-US" sz="1350" b="1" dirty="0">
                  <a:solidFill>
                    <a:srgbClr val="0070C0"/>
                  </a:solidFill>
                </a:rPr>
                <a:t>A</a:t>
              </a:r>
            </a:p>
          </p:txBody>
        </p:sp>
        <p:sp>
          <p:nvSpPr>
            <p:cNvPr id="40" name="TextBox 39">
              <a:extLst>
                <a:ext uri="{FF2B5EF4-FFF2-40B4-BE49-F238E27FC236}">
                  <a16:creationId xmlns:a16="http://schemas.microsoft.com/office/drawing/2014/main" id="{02A8DFDD-86C5-161F-E75C-F624BB66E49E}"/>
                </a:ext>
              </a:extLst>
            </p:cNvPr>
            <p:cNvSpPr txBox="1"/>
            <p:nvPr/>
          </p:nvSpPr>
          <p:spPr>
            <a:xfrm rot="2010215">
              <a:off x="6789082" y="2985986"/>
              <a:ext cx="317716" cy="400109"/>
            </a:xfrm>
            <a:prstGeom prst="rect">
              <a:avLst/>
            </a:prstGeom>
            <a:noFill/>
          </p:spPr>
          <p:txBody>
            <a:bodyPr wrap="square" rtlCol="0">
              <a:spAutoFit/>
            </a:bodyPr>
            <a:lstStyle/>
            <a:p>
              <a:r>
                <a:rPr lang="en-US" sz="1350" b="1" dirty="0">
                  <a:solidFill>
                    <a:srgbClr val="FF0000"/>
                  </a:solidFill>
                </a:rPr>
                <a:t>B</a:t>
              </a:r>
            </a:p>
          </p:txBody>
        </p:sp>
        <p:cxnSp>
          <p:nvCxnSpPr>
            <p:cNvPr id="42" name="Straight Connector 41">
              <a:extLst>
                <a:ext uri="{FF2B5EF4-FFF2-40B4-BE49-F238E27FC236}">
                  <a16:creationId xmlns:a16="http://schemas.microsoft.com/office/drawing/2014/main" id="{E22CE443-DC55-773D-1A59-21AB32AFBA2B}"/>
                </a:ext>
              </a:extLst>
            </p:cNvPr>
            <p:cNvCxnSpPr>
              <a:cxnSpLocks/>
            </p:cNvCxnSpPr>
            <p:nvPr/>
          </p:nvCxnSpPr>
          <p:spPr>
            <a:xfrm flipH="1" flipV="1">
              <a:off x="5894806" y="4478066"/>
              <a:ext cx="1520829" cy="1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BFA0948-3BCB-B705-7D30-66C0DFEDD217}"/>
                </a:ext>
              </a:extLst>
            </p:cNvPr>
            <p:cNvCxnSpPr>
              <a:cxnSpLocks/>
            </p:cNvCxnSpPr>
            <p:nvPr/>
          </p:nvCxnSpPr>
          <p:spPr>
            <a:xfrm>
              <a:off x="5491249" y="3579216"/>
              <a:ext cx="665116" cy="11840"/>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CF64155-51D7-6133-25AB-46F036BF95A9}"/>
                </a:ext>
              </a:extLst>
            </p:cNvPr>
            <p:cNvSpPr txBox="1"/>
            <p:nvPr/>
          </p:nvSpPr>
          <p:spPr>
            <a:xfrm rot="168993">
              <a:off x="6090525" y="3415560"/>
              <a:ext cx="454287" cy="307776"/>
            </a:xfrm>
            <a:prstGeom prst="rect">
              <a:avLst/>
            </a:prstGeom>
            <a:noFill/>
          </p:spPr>
          <p:txBody>
            <a:bodyPr wrap="square" rtlCol="0">
              <a:spAutoFit/>
            </a:bodyPr>
            <a:lstStyle/>
            <a:p>
              <a:r>
                <a:rPr lang="en-US" sz="900" b="1" dirty="0">
                  <a:solidFill>
                    <a:srgbClr val="92D050"/>
                  </a:solidFill>
                </a:rPr>
                <a:t>x</a:t>
              </a:r>
              <a:r>
                <a:rPr lang="en-US" sz="900" b="1" baseline="-25000" dirty="0">
                  <a:solidFill>
                    <a:srgbClr val="92D050"/>
                  </a:solidFill>
                </a:rPr>
                <a:t>3</a:t>
              </a:r>
              <a:endParaRPr lang="en-US" sz="900" b="1" dirty="0">
                <a:solidFill>
                  <a:srgbClr val="92D050"/>
                </a:solidFill>
              </a:endParaRPr>
            </a:p>
          </p:txBody>
        </p:sp>
        <p:sp>
          <p:nvSpPr>
            <p:cNvPr id="45" name="TextBox 44">
              <a:extLst>
                <a:ext uri="{FF2B5EF4-FFF2-40B4-BE49-F238E27FC236}">
                  <a16:creationId xmlns:a16="http://schemas.microsoft.com/office/drawing/2014/main" id="{853FEEA4-1A5A-2331-B2B1-3A97EAE3C1A9}"/>
                </a:ext>
              </a:extLst>
            </p:cNvPr>
            <p:cNvSpPr txBox="1"/>
            <p:nvPr/>
          </p:nvSpPr>
          <p:spPr>
            <a:xfrm>
              <a:off x="5197552" y="4809050"/>
              <a:ext cx="391560" cy="400109"/>
            </a:xfrm>
            <a:prstGeom prst="rect">
              <a:avLst/>
            </a:prstGeom>
            <a:noFill/>
          </p:spPr>
          <p:txBody>
            <a:bodyPr wrap="none" rtlCol="0">
              <a:spAutoFit/>
            </a:bodyPr>
            <a:lstStyle/>
            <a:p>
              <a:r>
                <a:rPr lang="en-US" sz="1350" b="1" dirty="0"/>
                <a:t>D</a:t>
              </a:r>
            </a:p>
          </p:txBody>
        </p:sp>
        <p:sp>
          <p:nvSpPr>
            <p:cNvPr id="46" name="TextBox 45">
              <a:extLst>
                <a:ext uri="{FF2B5EF4-FFF2-40B4-BE49-F238E27FC236}">
                  <a16:creationId xmlns:a16="http://schemas.microsoft.com/office/drawing/2014/main" id="{6650264A-89EA-3817-493C-27323E672C74}"/>
                </a:ext>
              </a:extLst>
            </p:cNvPr>
            <p:cNvSpPr txBox="1"/>
            <p:nvPr/>
          </p:nvSpPr>
          <p:spPr>
            <a:xfrm>
              <a:off x="7440914" y="4289859"/>
              <a:ext cx="359501" cy="400109"/>
            </a:xfrm>
            <a:prstGeom prst="rect">
              <a:avLst/>
            </a:prstGeom>
            <a:noFill/>
          </p:spPr>
          <p:txBody>
            <a:bodyPr wrap="none" rtlCol="0">
              <a:spAutoFit/>
            </a:bodyPr>
            <a:lstStyle/>
            <a:p>
              <a:r>
                <a:rPr lang="en-US" sz="1350" b="1" dirty="0"/>
                <a:t>E</a:t>
              </a:r>
            </a:p>
          </p:txBody>
        </p:sp>
        <p:sp>
          <p:nvSpPr>
            <p:cNvPr id="47" name="Rectangle 46">
              <a:extLst>
                <a:ext uri="{FF2B5EF4-FFF2-40B4-BE49-F238E27FC236}">
                  <a16:creationId xmlns:a16="http://schemas.microsoft.com/office/drawing/2014/main" id="{370B4A79-C174-3248-BA1C-85BE6FA388F7}"/>
                </a:ext>
              </a:extLst>
            </p:cNvPr>
            <p:cNvSpPr/>
            <p:nvPr/>
          </p:nvSpPr>
          <p:spPr>
            <a:xfrm>
              <a:off x="5895975" y="4301398"/>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8" name="Straight Connector 47">
              <a:extLst>
                <a:ext uri="{FF2B5EF4-FFF2-40B4-BE49-F238E27FC236}">
                  <a16:creationId xmlns:a16="http://schemas.microsoft.com/office/drawing/2014/main" id="{D19F2693-6702-FEEF-A8A2-DB235C556884}"/>
                </a:ext>
              </a:extLst>
            </p:cNvPr>
            <p:cNvCxnSpPr>
              <a:cxnSpLocks/>
            </p:cNvCxnSpPr>
            <p:nvPr/>
          </p:nvCxnSpPr>
          <p:spPr>
            <a:xfrm flipH="1">
              <a:off x="5943984" y="4475480"/>
              <a:ext cx="138559" cy="111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33105B-3A52-6588-E642-C5EB33C77574}"/>
                </a:ext>
              </a:extLst>
            </p:cNvPr>
            <p:cNvCxnSpPr>
              <a:cxnSpLocks/>
            </p:cNvCxnSpPr>
            <p:nvPr/>
          </p:nvCxnSpPr>
          <p:spPr>
            <a:xfrm flipH="1">
              <a:off x="5767223" y="4587142"/>
              <a:ext cx="1863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B32F21-E55B-4166-66A8-64B6555FFF8C}"/>
                </a:ext>
              </a:extLst>
            </p:cNvPr>
            <p:cNvCxnSpPr>
              <a:cxnSpLocks/>
            </p:cNvCxnSpPr>
            <p:nvPr/>
          </p:nvCxnSpPr>
          <p:spPr>
            <a:xfrm flipH="1">
              <a:off x="5776042" y="4307032"/>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C9B606-D411-A348-D128-8EE853EC66CD}"/>
                </a:ext>
              </a:extLst>
            </p:cNvPr>
            <p:cNvCxnSpPr>
              <a:cxnSpLocks/>
            </p:cNvCxnSpPr>
            <p:nvPr/>
          </p:nvCxnSpPr>
          <p:spPr>
            <a:xfrm flipH="1">
              <a:off x="5967512" y="4303678"/>
              <a:ext cx="108427" cy="922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25FB42-EFF9-7CFA-2209-6C84EA9A08DB}"/>
                </a:ext>
              </a:extLst>
            </p:cNvPr>
            <p:cNvSpPr/>
            <p:nvPr/>
          </p:nvSpPr>
          <p:spPr>
            <a:xfrm>
              <a:off x="5776042" y="4396686"/>
              <a:ext cx="180975" cy="182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5" name="Straight Arrow Connector 54">
              <a:extLst>
                <a:ext uri="{FF2B5EF4-FFF2-40B4-BE49-F238E27FC236}">
                  <a16:creationId xmlns:a16="http://schemas.microsoft.com/office/drawing/2014/main" id="{6165A46D-C2C9-CAF5-9644-FB5BAB5FDFA9}"/>
                </a:ext>
              </a:extLst>
            </p:cNvPr>
            <p:cNvCxnSpPr>
              <a:cxnSpLocks/>
            </p:cNvCxnSpPr>
            <p:nvPr/>
          </p:nvCxnSpPr>
          <p:spPr>
            <a:xfrm flipH="1">
              <a:off x="5872878" y="2699400"/>
              <a:ext cx="340311" cy="282765"/>
            </a:xfrm>
            <a:prstGeom prst="straightConnector1">
              <a:avLst/>
            </a:prstGeom>
            <a:ln w="1270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49C503D-1074-7937-D368-1A4FE40DBBBB}"/>
                </a:ext>
              </a:extLst>
            </p:cNvPr>
            <p:cNvSpPr txBox="1"/>
            <p:nvPr/>
          </p:nvSpPr>
          <p:spPr>
            <a:xfrm>
              <a:off x="6130191" y="2493639"/>
              <a:ext cx="477760" cy="307776"/>
            </a:xfrm>
            <a:prstGeom prst="rect">
              <a:avLst/>
            </a:prstGeom>
            <a:noFill/>
          </p:spPr>
          <p:txBody>
            <a:bodyPr wrap="square" rtlCol="0">
              <a:spAutoFit/>
            </a:bodyPr>
            <a:lstStyle/>
            <a:p>
              <a:r>
                <a:rPr lang="en-US" sz="900" b="1" dirty="0">
                  <a:solidFill>
                    <a:srgbClr val="0070C0"/>
                  </a:solidFill>
                </a:rPr>
                <a:t>y</a:t>
              </a:r>
              <a:r>
                <a:rPr lang="en-US" sz="900" b="1" baseline="-25000" dirty="0">
                  <a:solidFill>
                    <a:srgbClr val="0070C0"/>
                  </a:solidFill>
                </a:rPr>
                <a:t>1</a:t>
              </a:r>
              <a:endParaRPr lang="en-US" sz="900" b="1" dirty="0">
                <a:solidFill>
                  <a:srgbClr val="0070C0"/>
                </a:solidFill>
              </a:endParaRPr>
            </a:p>
          </p:txBody>
        </p:sp>
        <p:sp>
          <p:nvSpPr>
            <p:cNvPr id="58" name="TextBox 57">
              <a:extLst>
                <a:ext uri="{FF2B5EF4-FFF2-40B4-BE49-F238E27FC236}">
                  <a16:creationId xmlns:a16="http://schemas.microsoft.com/office/drawing/2014/main" id="{BD6D7C75-A898-97DA-75A8-CBD0E6523A11}"/>
                </a:ext>
              </a:extLst>
            </p:cNvPr>
            <p:cNvSpPr txBox="1"/>
            <p:nvPr/>
          </p:nvSpPr>
          <p:spPr>
            <a:xfrm rot="2444042">
              <a:off x="7303270" y="2718206"/>
              <a:ext cx="475997" cy="307776"/>
            </a:xfrm>
            <a:prstGeom prst="rect">
              <a:avLst/>
            </a:prstGeom>
            <a:noFill/>
          </p:spPr>
          <p:txBody>
            <a:bodyPr wrap="square" rtlCol="0">
              <a:spAutoFit/>
            </a:bodyPr>
            <a:lstStyle/>
            <a:p>
              <a:r>
                <a:rPr lang="en-US" sz="900" b="1" dirty="0">
                  <a:solidFill>
                    <a:srgbClr val="FF0000"/>
                  </a:solidFill>
                </a:rPr>
                <a:t>y</a:t>
              </a:r>
              <a:r>
                <a:rPr lang="en-US" sz="900" b="1" baseline="-25000" dirty="0">
                  <a:solidFill>
                    <a:srgbClr val="FF0000"/>
                  </a:solidFill>
                </a:rPr>
                <a:t>2</a:t>
              </a:r>
              <a:endParaRPr lang="en-US" sz="900" b="1" dirty="0">
                <a:solidFill>
                  <a:srgbClr val="FF0000"/>
                </a:solidFill>
              </a:endParaRPr>
            </a:p>
          </p:txBody>
        </p:sp>
        <p:sp>
          <p:nvSpPr>
            <p:cNvPr id="41" name="TextBox 40">
              <a:extLst>
                <a:ext uri="{FF2B5EF4-FFF2-40B4-BE49-F238E27FC236}">
                  <a16:creationId xmlns:a16="http://schemas.microsoft.com/office/drawing/2014/main" id="{86DE180D-8FAB-7A6D-6401-A0BB3D0BBBD6}"/>
                </a:ext>
              </a:extLst>
            </p:cNvPr>
            <p:cNvSpPr txBox="1"/>
            <p:nvPr/>
          </p:nvSpPr>
          <p:spPr>
            <a:xfrm rot="19996464">
              <a:off x="5140609" y="3383654"/>
              <a:ext cx="368051" cy="400109"/>
            </a:xfrm>
            <a:prstGeom prst="rect">
              <a:avLst/>
            </a:prstGeom>
            <a:solidFill>
              <a:schemeClr val="bg1">
                <a:alpha val="0"/>
              </a:schemeClr>
            </a:solidFill>
          </p:spPr>
          <p:txBody>
            <a:bodyPr wrap="none" rtlCol="0">
              <a:spAutoFit/>
            </a:bodyPr>
            <a:lstStyle/>
            <a:p>
              <a:r>
                <a:rPr lang="en-US" sz="1350" b="1" dirty="0">
                  <a:solidFill>
                    <a:srgbClr val="92D050"/>
                  </a:solidFill>
                </a:rPr>
                <a:t>C</a:t>
              </a:r>
            </a:p>
          </p:txBody>
        </p:sp>
      </p:grpSp>
      <p:cxnSp>
        <p:nvCxnSpPr>
          <p:cNvPr id="62" name="Straight Arrow Connector 61">
            <a:extLst>
              <a:ext uri="{FF2B5EF4-FFF2-40B4-BE49-F238E27FC236}">
                <a16:creationId xmlns:a16="http://schemas.microsoft.com/office/drawing/2014/main" id="{FA725CB0-5602-3721-2A22-6F2DB765D615}"/>
              </a:ext>
            </a:extLst>
          </p:cNvPr>
          <p:cNvCxnSpPr>
            <a:cxnSpLocks/>
          </p:cNvCxnSpPr>
          <p:nvPr/>
        </p:nvCxnSpPr>
        <p:spPr>
          <a:xfrm flipH="1">
            <a:off x="7658403" y="2381060"/>
            <a:ext cx="255233" cy="212074"/>
          </a:xfrm>
          <a:prstGeom prst="straightConnector1">
            <a:avLst/>
          </a:prstGeom>
          <a:ln w="127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A18B61-318F-58B8-36E6-BD63269EC295}"/>
              </a:ext>
            </a:extLst>
          </p:cNvPr>
          <p:cNvSpPr txBox="1"/>
          <p:nvPr/>
        </p:nvSpPr>
        <p:spPr>
          <a:xfrm rot="1197731">
            <a:off x="7155810" y="2408483"/>
            <a:ext cx="371475" cy="230832"/>
          </a:xfrm>
          <a:prstGeom prst="rect">
            <a:avLst/>
          </a:prstGeom>
          <a:noFill/>
        </p:spPr>
        <p:txBody>
          <a:bodyPr wrap="square" rtlCol="0">
            <a:spAutoFit/>
          </a:bodyPr>
          <a:lstStyle/>
          <a:p>
            <a:r>
              <a:rPr lang="el-GR" sz="900" dirty="0"/>
              <a:t>β</a:t>
            </a:r>
            <a:r>
              <a:rPr lang="en-US" sz="900" baseline="-25000" dirty="0"/>
              <a:t>12</a:t>
            </a:r>
            <a:endParaRPr lang="en-US" sz="900" dirty="0"/>
          </a:p>
        </p:txBody>
      </p:sp>
      <p:sp>
        <p:nvSpPr>
          <p:cNvPr id="59" name="TextBox 58">
            <a:extLst>
              <a:ext uri="{FF2B5EF4-FFF2-40B4-BE49-F238E27FC236}">
                <a16:creationId xmlns:a16="http://schemas.microsoft.com/office/drawing/2014/main" id="{4DA1DC14-A170-9FDA-34C4-AE88B952E8C5}"/>
              </a:ext>
            </a:extLst>
          </p:cNvPr>
          <p:cNvSpPr txBox="1"/>
          <p:nvPr/>
        </p:nvSpPr>
        <p:spPr>
          <a:xfrm rot="19996464">
            <a:off x="6678325" y="3334552"/>
            <a:ext cx="324128" cy="300082"/>
          </a:xfrm>
          <a:prstGeom prst="rect">
            <a:avLst/>
          </a:prstGeom>
          <a:solidFill>
            <a:schemeClr val="bg1">
              <a:alpha val="0"/>
            </a:schemeClr>
          </a:solidFill>
        </p:spPr>
        <p:txBody>
          <a:bodyPr wrap="none" rtlCol="0">
            <a:spAutoFit/>
          </a:bodyPr>
          <a:lstStyle/>
          <a:p>
            <a:r>
              <a:rPr lang="en-US" sz="1350" b="1" dirty="0">
                <a:solidFill>
                  <a:srgbClr val="92D050"/>
                </a:solidFill>
              </a:rPr>
              <a:t>S</a:t>
            </a:r>
            <a:r>
              <a:rPr lang="en-US" sz="1350" b="1" baseline="-25000" dirty="0">
                <a:solidFill>
                  <a:srgbClr val="92D050"/>
                </a:solidFill>
              </a:rPr>
              <a:t>3</a:t>
            </a:r>
            <a:endParaRPr lang="en-US" sz="1350" b="1" dirty="0">
              <a:solidFill>
                <a:srgbClr val="92D050"/>
              </a:solidFill>
            </a:endParaRPr>
          </a:p>
        </p:txBody>
      </p:sp>
      <p:sp>
        <p:nvSpPr>
          <p:cNvPr id="63" name="Content Placeholder 4">
            <a:extLst>
              <a:ext uri="{FF2B5EF4-FFF2-40B4-BE49-F238E27FC236}">
                <a16:creationId xmlns:a16="http://schemas.microsoft.com/office/drawing/2014/main" id="{49274523-D2F3-B265-EDEB-219EA4361F02}"/>
              </a:ext>
            </a:extLst>
          </p:cNvPr>
          <p:cNvSpPr txBox="1">
            <a:spLocks/>
          </p:cNvSpPr>
          <p:nvPr/>
        </p:nvSpPr>
        <p:spPr>
          <a:xfrm>
            <a:off x="100689" y="1424242"/>
            <a:ext cx="5830074" cy="49730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t>
            </a:r>
            <a:r>
              <a:rPr lang="en-US" baseline="-25000" dirty="0"/>
              <a:t>3 </a:t>
            </a:r>
            <a:r>
              <a:rPr lang="en-US" dirty="0"/>
              <a:t>OBSERVES </a:t>
            </a:r>
          </a:p>
          <a:p>
            <a:pPr lvl="1"/>
            <a:r>
              <a:rPr lang="en-US" dirty="0"/>
              <a:t>S</a:t>
            </a:r>
            <a:r>
              <a:rPr lang="en-US" baseline="-25000" dirty="0"/>
              <a:t>1</a:t>
            </a:r>
            <a:r>
              <a:rPr lang="en-US" dirty="0"/>
              <a:t> Receding Only in </a:t>
            </a:r>
            <a:r>
              <a:rPr lang="en-US" i="1" dirty="0"/>
              <a:t>y</a:t>
            </a:r>
            <a:r>
              <a:rPr lang="en-US" i="1" baseline="-25000" dirty="0"/>
              <a:t>3</a:t>
            </a:r>
            <a:r>
              <a:rPr lang="en-US" i="1" dirty="0"/>
              <a:t> </a:t>
            </a:r>
            <a:r>
              <a:rPr lang="en-US" dirty="0"/>
              <a:t>Direction:</a:t>
            </a:r>
          </a:p>
          <a:p>
            <a:pPr marL="457200" lvl="1" indent="0">
              <a:buNone/>
            </a:pPr>
            <a:r>
              <a:rPr lang="en-US" i="1" dirty="0"/>
              <a:t>     s</a:t>
            </a:r>
            <a:r>
              <a:rPr lang="en-US" i="1" baseline="-25000" dirty="0"/>
              <a:t>31</a:t>
            </a:r>
            <a:r>
              <a:rPr lang="en-US" i="1" dirty="0"/>
              <a:t>= y</a:t>
            </a:r>
            <a:r>
              <a:rPr lang="en-US" i="1" baseline="-25000" dirty="0"/>
              <a:t>31</a:t>
            </a:r>
            <a:r>
              <a:rPr lang="en-US" i="1" dirty="0"/>
              <a:t>=ct</a:t>
            </a:r>
            <a:r>
              <a:rPr lang="en-US" i="1" baseline="-25000" dirty="0"/>
              <a:t>3</a:t>
            </a:r>
            <a:r>
              <a:rPr lang="en-US" i="1" dirty="0"/>
              <a:t>·sin (</a:t>
            </a:r>
            <a:r>
              <a:rPr lang="el-GR" i="1" dirty="0"/>
              <a:t>β</a:t>
            </a:r>
            <a:r>
              <a:rPr lang="en-US" i="1" baseline="-25000" dirty="0"/>
              <a:t>31</a:t>
            </a:r>
            <a:r>
              <a:rPr lang="en-US" i="1" dirty="0"/>
              <a:t>)</a:t>
            </a:r>
          </a:p>
          <a:p>
            <a:pPr lvl="1"/>
            <a:endParaRPr lang="en-US" dirty="0"/>
          </a:p>
          <a:p>
            <a:pPr lvl="1"/>
            <a:r>
              <a:rPr lang="en-US" dirty="0"/>
              <a:t>S</a:t>
            </a:r>
            <a:r>
              <a:rPr lang="en-US" baseline="-25000" dirty="0"/>
              <a:t>2 </a:t>
            </a:r>
            <a:r>
              <a:rPr lang="en-US" dirty="0"/>
              <a:t>Receding in </a:t>
            </a:r>
            <a:r>
              <a:rPr lang="en-US" i="1" dirty="0"/>
              <a:t>x</a:t>
            </a:r>
            <a:r>
              <a:rPr lang="en-US" i="1" baseline="-25000" dirty="0"/>
              <a:t>3</a:t>
            </a:r>
            <a:r>
              <a:rPr lang="en-US" i="1" dirty="0"/>
              <a:t> </a:t>
            </a:r>
            <a:r>
              <a:rPr lang="en-US" dirty="0"/>
              <a:t>and </a:t>
            </a:r>
            <a:r>
              <a:rPr lang="en-US" i="1" dirty="0"/>
              <a:t>y</a:t>
            </a:r>
            <a:r>
              <a:rPr lang="en-US" i="1" baseline="-25000" dirty="0"/>
              <a:t>3</a:t>
            </a:r>
            <a:r>
              <a:rPr lang="en-US" dirty="0"/>
              <a:t> Directions</a:t>
            </a:r>
          </a:p>
          <a:p>
            <a:pPr marL="457200" lvl="1" indent="0">
              <a:buNone/>
            </a:pPr>
            <a:r>
              <a:rPr lang="en-US" i="1" dirty="0"/>
              <a:t>     s</a:t>
            </a:r>
            <a:r>
              <a:rPr lang="en-US" i="1" baseline="-25000" dirty="0"/>
              <a:t>32</a:t>
            </a:r>
            <a:r>
              <a:rPr lang="en-US" i="1" dirty="0"/>
              <a:t>= ct</a:t>
            </a:r>
            <a:r>
              <a:rPr lang="en-US" i="1" baseline="-25000" dirty="0"/>
              <a:t>3</a:t>
            </a:r>
            <a:r>
              <a:rPr lang="en-US" i="1" dirty="0"/>
              <a:t>·sin (</a:t>
            </a:r>
            <a:r>
              <a:rPr lang="el-GR" i="1" dirty="0"/>
              <a:t>β</a:t>
            </a:r>
            <a:r>
              <a:rPr lang="en-US" i="1" baseline="-25000" dirty="0"/>
              <a:t>32</a:t>
            </a:r>
            <a:r>
              <a:rPr lang="en-US" i="1" dirty="0"/>
              <a:t>)</a:t>
            </a:r>
            <a:br>
              <a:rPr lang="en-US" i="1" dirty="0"/>
            </a:br>
            <a:r>
              <a:rPr lang="en-US" i="1" dirty="0"/>
              <a:t>     x</a:t>
            </a:r>
            <a:r>
              <a:rPr lang="en-US" i="1" baseline="-25000" dirty="0"/>
              <a:t>32</a:t>
            </a:r>
            <a:r>
              <a:rPr lang="en-US" i="1" dirty="0"/>
              <a:t>=s</a:t>
            </a:r>
            <a:r>
              <a:rPr lang="en-US" i="1" baseline="-25000" dirty="0"/>
              <a:t>32</a:t>
            </a:r>
            <a:r>
              <a:rPr lang="en-US" i="1" dirty="0"/>
              <a:t> ·sin (</a:t>
            </a:r>
            <a:r>
              <a:rPr lang="el-GR" i="1" dirty="0"/>
              <a:t>α</a:t>
            </a:r>
            <a:r>
              <a:rPr lang="en-US" i="1" dirty="0"/>
              <a:t>)</a:t>
            </a:r>
            <a:br>
              <a:rPr lang="en-US" i="1" dirty="0"/>
            </a:br>
            <a:r>
              <a:rPr lang="en-US" i="1" dirty="0"/>
              <a:t>     y</a:t>
            </a:r>
            <a:r>
              <a:rPr lang="en-US" i="1" baseline="-25000" dirty="0"/>
              <a:t>32</a:t>
            </a:r>
            <a:r>
              <a:rPr lang="en-US" i="1" dirty="0"/>
              <a:t>=s</a:t>
            </a:r>
            <a:r>
              <a:rPr lang="en-US" i="1" baseline="-25000" dirty="0"/>
              <a:t>32</a:t>
            </a:r>
            <a:r>
              <a:rPr lang="en-US" i="1" dirty="0"/>
              <a:t> ·cos (</a:t>
            </a:r>
            <a:r>
              <a:rPr lang="el-GR" i="1" dirty="0"/>
              <a:t>α</a:t>
            </a:r>
            <a:r>
              <a:rPr lang="en-US" i="1" dirty="0"/>
              <a:t>)</a:t>
            </a:r>
            <a:br>
              <a:rPr lang="en-US" i="1" dirty="0"/>
            </a:br>
            <a:endParaRPr lang="en-US" i="1" dirty="0"/>
          </a:p>
          <a:p>
            <a:pPr marL="457200" lvl="1" indent="0">
              <a:buNone/>
            </a:pPr>
            <a:r>
              <a:rPr lang="en-US" dirty="0"/>
              <a:t>Where </a:t>
            </a:r>
            <a:r>
              <a:rPr lang="el-GR" i="1" dirty="0"/>
              <a:t>α</a:t>
            </a:r>
            <a:r>
              <a:rPr lang="en-US" i="1" dirty="0"/>
              <a:t> </a:t>
            </a:r>
            <a:r>
              <a:rPr lang="en-US" dirty="0"/>
              <a:t>is the Great Circle Bearing </a:t>
            </a:r>
            <a:br>
              <a:rPr lang="en-US" dirty="0"/>
            </a:br>
            <a:r>
              <a:rPr lang="en-US" dirty="0"/>
              <a:t>from S</a:t>
            </a:r>
            <a:r>
              <a:rPr lang="en-US" baseline="-25000" dirty="0"/>
              <a:t>3 </a:t>
            </a:r>
            <a:r>
              <a:rPr lang="en-US" dirty="0"/>
              <a:t>to S</a:t>
            </a:r>
            <a:r>
              <a:rPr lang="en-US" baseline="-25000" dirty="0"/>
              <a:t>2</a:t>
            </a:r>
            <a:endParaRPr lang="en-US" dirty="0"/>
          </a:p>
          <a:p>
            <a:pPr marL="457200" lvl="1" indent="0">
              <a:buNone/>
            </a:pPr>
            <a:r>
              <a:rPr lang="en-US" i="1" dirty="0"/>
              <a:t>   </a:t>
            </a:r>
            <a:endParaRPr lang="en-US" dirty="0"/>
          </a:p>
          <a:p>
            <a:pPr marL="0" indent="0">
              <a:buNone/>
            </a:pPr>
            <a:r>
              <a:rPr lang="en-US" sz="2000" i="1" dirty="0"/>
              <a:t>	</a:t>
            </a:r>
            <a:br>
              <a:rPr lang="en-US" sz="2000" i="1" dirty="0"/>
            </a:br>
            <a:br>
              <a:rPr lang="en-US" sz="2800" dirty="0"/>
            </a:br>
            <a:endParaRPr lang="en-US" sz="2800" dirty="0"/>
          </a:p>
          <a:p>
            <a:pPr lvl="1"/>
            <a:endParaRPr lang="en-US" sz="6400" i="1" dirty="0"/>
          </a:p>
          <a:p>
            <a:pPr lvl="1"/>
            <a:endParaRPr lang="en-US" sz="4800" dirty="0"/>
          </a:p>
          <a:p>
            <a:pPr lvl="2"/>
            <a:endParaRPr lang="en-US" sz="3000" dirty="0"/>
          </a:p>
          <a:p>
            <a:endParaRPr lang="en-US" sz="7200" dirty="0"/>
          </a:p>
        </p:txBody>
      </p:sp>
      <p:sp>
        <p:nvSpPr>
          <p:cNvPr id="64" name="TextBox 63">
            <a:extLst>
              <a:ext uri="{FF2B5EF4-FFF2-40B4-BE49-F238E27FC236}">
                <a16:creationId xmlns:a16="http://schemas.microsoft.com/office/drawing/2014/main" id="{E7D45E11-73EB-8363-CF87-C1BE62F104D0}"/>
              </a:ext>
            </a:extLst>
          </p:cNvPr>
          <p:cNvSpPr txBox="1"/>
          <p:nvPr/>
        </p:nvSpPr>
        <p:spPr>
          <a:xfrm>
            <a:off x="912448" y="4912607"/>
            <a:ext cx="5985661"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12</a:t>
            </a:r>
            <a:r>
              <a:rPr lang="en-US" sz="2000" i="1" dirty="0">
                <a:latin typeface="Times New Roman" panose="02020603050405020304" pitchFamily="18" charset="0"/>
                <a:cs typeface="Times New Roman" panose="02020603050405020304" pitchFamily="18" charset="0"/>
              </a:rPr>
              <a:t>)-cos(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 cos(</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31</a:t>
            </a:r>
            <a:r>
              <a:rPr lang="en-US" sz="2000" i="1" dirty="0">
                <a:latin typeface="Times New Roman" panose="02020603050405020304" pitchFamily="18" charset="0"/>
                <a:cs typeface="Times New Roman" panose="02020603050405020304" pitchFamily="18" charset="0"/>
              </a:rPr>
              <a:t>)·sin(</a:t>
            </a:r>
            <a:r>
              <a:rPr lang="el-GR" sz="2000" i="1" dirty="0">
                <a:latin typeface="Times New Roman" panose="02020603050405020304" pitchFamily="18" charset="0"/>
                <a:cs typeface="Times New Roman" panose="02020603050405020304" pitchFamily="18" charset="0"/>
              </a:rPr>
              <a:t>β</a:t>
            </a:r>
            <a:r>
              <a:rPr lang="en-US" sz="2000" i="1" baseline="-25000" dirty="0">
                <a:latin typeface="Times New Roman" panose="02020603050405020304" pitchFamily="18" charset="0"/>
                <a:cs typeface="Times New Roman" panose="02020603050405020304" pitchFamily="18" charset="0"/>
              </a:rPr>
              <a:t>32</a:t>
            </a:r>
            <a:r>
              <a:rPr lang="en-US" sz="2000" i="1"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C1D5B4F-E0FE-4632-6902-1E748CBED430}"/>
              </a:ext>
            </a:extLst>
          </p:cNvPr>
          <p:cNvGrpSpPr/>
          <p:nvPr/>
        </p:nvGrpSpPr>
        <p:grpSpPr>
          <a:xfrm>
            <a:off x="5422384" y="2119822"/>
            <a:ext cx="2542968" cy="1461101"/>
            <a:chOff x="4894625" y="3262541"/>
            <a:chExt cx="2542968" cy="1461101"/>
          </a:xfrm>
        </p:grpSpPr>
        <p:grpSp>
          <p:nvGrpSpPr>
            <p:cNvPr id="25" name="Group 24">
              <a:extLst>
                <a:ext uri="{FF2B5EF4-FFF2-40B4-BE49-F238E27FC236}">
                  <a16:creationId xmlns:a16="http://schemas.microsoft.com/office/drawing/2014/main" id="{4400C886-5933-60EE-927C-762BB9055CC0}"/>
                </a:ext>
              </a:extLst>
            </p:cNvPr>
            <p:cNvGrpSpPr/>
            <p:nvPr/>
          </p:nvGrpSpPr>
          <p:grpSpPr>
            <a:xfrm>
              <a:off x="4894625" y="3262541"/>
              <a:ext cx="2542968" cy="1461101"/>
              <a:chOff x="7372833" y="3545725"/>
              <a:chExt cx="3390624" cy="1948136"/>
            </a:xfrm>
          </p:grpSpPr>
          <p:sp>
            <p:nvSpPr>
              <p:cNvPr id="54" name="Parallelogram 53">
                <a:extLst>
                  <a:ext uri="{FF2B5EF4-FFF2-40B4-BE49-F238E27FC236}">
                    <a16:creationId xmlns:a16="http://schemas.microsoft.com/office/drawing/2014/main" id="{2E010110-DD90-C2AA-DE7B-ACFFFDCB353C}"/>
                  </a:ext>
                </a:extLst>
              </p:cNvPr>
              <p:cNvSpPr/>
              <p:nvPr/>
            </p:nvSpPr>
            <p:spPr>
              <a:xfrm>
                <a:off x="7372833" y="3545725"/>
                <a:ext cx="3390624" cy="1948136"/>
              </a:xfrm>
              <a:prstGeom prst="parallelogram">
                <a:avLst>
                  <a:gd name="adj" fmla="val 39527"/>
                </a:avLst>
              </a:prstGeom>
              <a:solidFill>
                <a:schemeClr val="bg1">
                  <a:lumMod val="85000"/>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Arrow Connector 59">
                <a:extLst>
                  <a:ext uri="{FF2B5EF4-FFF2-40B4-BE49-F238E27FC236}">
                    <a16:creationId xmlns:a16="http://schemas.microsoft.com/office/drawing/2014/main" id="{7FF20BD2-18BF-0221-58C0-FC2A83E78086}"/>
                  </a:ext>
                </a:extLst>
              </p:cNvPr>
              <p:cNvCxnSpPr>
                <a:cxnSpLocks/>
              </p:cNvCxnSpPr>
              <p:nvPr/>
            </p:nvCxnSpPr>
            <p:spPr>
              <a:xfrm>
                <a:off x="9075273" y="4539686"/>
                <a:ext cx="1280160" cy="3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6DBAF8-D2D8-EEA5-E695-345598BCD0A3}"/>
                  </a:ext>
                </a:extLst>
              </p:cNvPr>
              <p:cNvCxnSpPr>
                <a:cxnSpLocks/>
              </p:cNvCxnSpPr>
              <p:nvPr/>
            </p:nvCxnSpPr>
            <p:spPr>
              <a:xfrm flipV="1">
                <a:off x="9079124" y="3736156"/>
                <a:ext cx="1409277" cy="824010"/>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1410983-4499-F45C-5234-AACF88B269FF}"/>
                  </a:ext>
                </a:extLst>
              </p:cNvPr>
              <p:cNvSpPr txBox="1"/>
              <p:nvPr/>
            </p:nvSpPr>
            <p:spPr>
              <a:xfrm>
                <a:off x="9285421" y="3916019"/>
                <a:ext cx="495300" cy="369332"/>
              </a:xfrm>
              <a:prstGeom prst="rect">
                <a:avLst/>
              </a:prstGeom>
              <a:noFill/>
              <a:ln>
                <a:noFill/>
              </a:ln>
            </p:spPr>
            <p:txBody>
              <a:bodyPr wrap="square" rtlCol="0">
                <a:spAutoFit/>
              </a:bodyPr>
              <a:lstStyle/>
              <a:p>
                <a:r>
                  <a:rPr lang="el-GR" sz="1200" i="1" dirty="0"/>
                  <a:t>α</a:t>
                </a:r>
                <a:endParaRPr lang="en-US" sz="1200" i="1" dirty="0"/>
              </a:p>
            </p:txBody>
          </p:sp>
        </p:grpSp>
        <p:cxnSp>
          <p:nvCxnSpPr>
            <p:cNvPr id="53" name="Straight Connector 52">
              <a:extLst>
                <a:ext uri="{FF2B5EF4-FFF2-40B4-BE49-F238E27FC236}">
                  <a16:creationId xmlns:a16="http://schemas.microsoft.com/office/drawing/2014/main" id="{442AA3A6-65BF-39E7-4CF5-D7673440FADB}"/>
                </a:ext>
              </a:extLst>
            </p:cNvPr>
            <p:cNvCxnSpPr>
              <a:cxnSpLocks/>
            </p:cNvCxnSpPr>
            <p:nvPr/>
          </p:nvCxnSpPr>
          <p:spPr>
            <a:xfrm flipV="1">
              <a:off x="6171455" y="3274458"/>
              <a:ext cx="283857" cy="742318"/>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93EBBD0E-F330-16DF-D3B4-46576F61A204}"/>
              </a:ext>
            </a:extLst>
          </p:cNvPr>
          <p:cNvSpPr txBox="1"/>
          <p:nvPr/>
        </p:nvSpPr>
        <p:spPr>
          <a:xfrm rot="19438115">
            <a:off x="6879728" y="1878251"/>
            <a:ext cx="399369" cy="230832"/>
          </a:xfrm>
          <a:prstGeom prst="rect">
            <a:avLst/>
          </a:prstGeom>
          <a:noFill/>
        </p:spPr>
        <p:txBody>
          <a:bodyPr wrap="square" rtlCol="0">
            <a:spAutoFit/>
          </a:bodyPr>
          <a:lstStyle/>
          <a:p>
            <a:r>
              <a:rPr lang="en-US" sz="900" b="1" i="1" dirty="0"/>
              <a:t>y</a:t>
            </a:r>
            <a:r>
              <a:rPr lang="en-US" sz="900" b="1" baseline="-25000" dirty="0"/>
              <a:t>3</a:t>
            </a:r>
            <a:endParaRPr lang="en-US" sz="900" b="1" dirty="0"/>
          </a:p>
        </p:txBody>
      </p:sp>
      <p:cxnSp>
        <p:nvCxnSpPr>
          <p:cNvPr id="73" name="Straight Arrow Connector 72">
            <a:extLst>
              <a:ext uri="{FF2B5EF4-FFF2-40B4-BE49-F238E27FC236}">
                <a16:creationId xmlns:a16="http://schemas.microsoft.com/office/drawing/2014/main" id="{4311F058-7B93-C54A-1A5A-6B859C160246}"/>
              </a:ext>
            </a:extLst>
          </p:cNvPr>
          <p:cNvCxnSpPr>
            <a:cxnSpLocks/>
          </p:cNvCxnSpPr>
          <p:nvPr/>
        </p:nvCxnSpPr>
        <p:spPr>
          <a:xfrm flipH="1" flipV="1">
            <a:off x="6470180" y="2394985"/>
            <a:ext cx="224190" cy="4744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205FA4B-5D78-7CBD-2A0B-4284402158DD}"/>
              </a:ext>
            </a:extLst>
          </p:cNvPr>
          <p:cNvSpPr txBox="1"/>
          <p:nvPr/>
        </p:nvSpPr>
        <p:spPr>
          <a:xfrm rot="19438115">
            <a:off x="6250304" y="2174487"/>
            <a:ext cx="399369" cy="230832"/>
          </a:xfrm>
          <a:prstGeom prst="rect">
            <a:avLst/>
          </a:prstGeom>
          <a:noFill/>
        </p:spPr>
        <p:txBody>
          <a:bodyPr wrap="square" rtlCol="0">
            <a:spAutoFit/>
          </a:bodyPr>
          <a:lstStyle/>
          <a:p>
            <a:r>
              <a:rPr lang="en-US" sz="900" i="1" dirty="0"/>
              <a:t>c</a:t>
            </a:r>
            <a:r>
              <a:rPr lang="en-US" sz="900" b="1" dirty="0"/>
              <a:t>t</a:t>
            </a:r>
            <a:r>
              <a:rPr lang="en-US" sz="900" b="1" baseline="-25000" dirty="0"/>
              <a:t>3</a:t>
            </a:r>
            <a:endParaRPr lang="en-US" sz="900" b="1" dirty="0"/>
          </a:p>
        </p:txBody>
      </p:sp>
      <p:sp>
        <p:nvSpPr>
          <p:cNvPr id="77" name="TextBox 76">
            <a:extLst>
              <a:ext uri="{FF2B5EF4-FFF2-40B4-BE49-F238E27FC236}">
                <a16:creationId xmlns:a16="http://schemas.microsoft.com/office/drawing/2014/main" id="{DAA9C701-90CF-BFB8-CD4E-27769C498990}"/>
              </a:ext>
            </a:extLst>
          </p:cNvPr>
          <p:cNvSpPr txBox="1"/>
          <p:nvPr/>
        </p:nvSpPr>
        <p:spPr>
          <a:xfrm rot="19438115">
            <a:off x="7613351" y="2712137"/>
            <a:ext cx="399369" cy="230832"/>
          </a:xfrm>
          <a:prstGeom prst="rect">
            <a:avLst/>
          </a:prstGeom>
          <a:noFill/>
        </p:spPr>
        <p:txBody>
          <a:bodyPr wrap="square" rtlCol="0">
            <a:spAutoFit/>
          </a:bodyPr>
          <a:lstStyle/>
          <a:p>
            <a:r>
              <a:rPr lang="en-US" sz="900" b="1" i="1" dirty="0"/>
              <a:t>x</a:t>
            </a:r>
            <a:r>
              <a:rPr lang="en-US" sz="900" b="1" baseline="-25000" dirty="0"/>
              <a:t>3</a:t>
            </a:r>
            <a:endParaRPr lang="en-US" sz="900" b="1" dirty="0"/>
          </a:p>
        </p:txBody>
      </p:sp>
      <p:sp>
        <p:nvSpPr>
          <p:cNvPr id="79" name="Arc 78">
            <a:extLst>
              <a:ext uri="{FF2B5EF4-FFF2-40B4-BE49-F238E27FC236}">
                <a16:creationId xmlns:a16="http://schemas.microsoft.com/office/drawing/2014/main" id="{5DA3CF88-BE86-8793-6604-0EFA53C6799F}"/>
              </a:ext>
            </a:extLst>
          </p:cNvPr>
          <p:cNvSpPr/>
          <p:nvPr/>
        </p:nvSpPr>
        <p:spPr>
          <a:xfrm>
            <a:off x="6709568" y="2576401"/>
            <a:ext cx="285389" cy="203803"/>
          </a:xfrm>
          <a:prstGeom prst="arc">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4B280329-FFDA-7723-1EBF-6A0434537E8E}"/>
              </a:ext>
            </a:extLst>
          </p:cNvPr>
          <p:cNvSpPr txBox="1"/>
          <p:nvPr/>
        </p:nvSpPr>
        <p:spPr>
          <a:xfrm rot="19438115">
            <a:off x="7032128" y="2030651"/>
            <a:ext cx="399369" cy="230832"/>
          </a:xfrm>
          <a:prstGeom prst="rect">
            <a:avLst/>
          </a:prstGeom>
          <a:noFill/>
        </p:spPr>
        <p:txBody>
          <a:bodyPr wrap="square" rtlCol="0">
            <a:spAutoFit/>
          </a:bodyPr>
          <a:lstStyle/>
          <a:p>
            <a:r>
              <a:rPr lang="en-US" sz="900" b="1" i="1" dirty="0"/>
              <a:t>y</a:t>
            </a:r>
            <a:r>
              <a:rPr lang="en-US" sz="900" b="1" baseline="-25000" dirty="0"/>
              <a:t>3</a:t>
            </a:r>
            <a:endParaRPr lang="en-US" sz="900" b="1" dirty="0"/>
          </a:p>
        </p:txBody>
      </p:sp>
      <p:cxnSp>
        <p:nvCxnSpPr>
          <p:cNvPr id="82" name="Straight Connector 81">
            <a:extLst>
              <a:ext uri="{FF2B5EF4-FFF2-40B4-BE49-F238E27FC236}">
                <a16:creationId xmlns:a16="http://schemas.microsoft.com/office/drawing/2014/main" id="{E40AA5F6-3473-DDDC-DC5D-A85D6421EEBC}"/>
              </a:ext>
            </a:extLst>
          </p:cNvPr>
          <p:cNvCxnSpPr>
            <a:cxnSpLocks/>
          </p:cNvCxnSpPr>
          <p:nvPr/>
        </p:nvCxnSpPr>
        <p:spPr>
          <a:xfrm>
            <a:off x="1924049" y="1969128"/>
            <a:ext cx="1828800" cy="0"/>
          </a:xfrm>
          <a:prstGeom prst="line">
            <a:avLst/>
          </a:prstGeom>
          <a:ln>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2004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AAPT  PRESENTATION 5 Apr 2022</Template>
  <TotalTime>7510</TotalTime>
  <Words>2429</Words>
  <Application>Microsoft Office PowerPoint</Application>
  <PresentationFormat>On-screen Show (4:3)</PresentationFormat>
  <Paragraphs>385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Times New Roman</vt:lpstr>
      <vt:lpstr>Office Theme</vt:lpstr>
      <vt:lpstr>PowerPoint Presentation</vt:lpstr>
      <vt:lpstr>INTRODUCTION</vt:lpstr>
      <vt:lpstr>OBSERVING THE VELOCITY TRIANGLE</vt:lpstr>
      <vt:lpstr>THE VELOCITY TRIANGLE Reference Frames S1, S2, and S3</vt:lpstr>
      <vt:lpstr>THE VELOCITY TRIANGLE Sam and Sally</vt:lpstr>
      <vt:lpstr>THE ORTHOGONAL OBSERVER</vt:lpstr>
      <vt:lpstr>THE ORTHOGONAL OBSERVER Velocity Angles</vt:lpstr>
      <vt:lpstr>THE ORTHOGONAL OBSERVER Velocity Angles</vt:lpstr>
      <vt:lpstr>THE ORTHOGONAL OBSERVER Mapping S1 and S2 onto x3 -y3  Plane</vt:lpstr>
      <vt:lpstr>THE ORTHOGONAL OBSERVER v31&lt;&lt;c</vt:lpstr>
      <vt:lpstr>THE ORTHOGONAL OBSERVER v31→c</vt:lpstr>
      <vt:lpstr>S3  x3 – y3 MEASUREMENTS  v31&lt;&lt;c</vt:lpstr>
      <vt:lpstr>S3  x-y MEASUREMENTS  v31→c</vt:lpstr>
      <vt:lpstr>S3  x-y MEASUREMENTS  v31→c</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McIntyre</dc:creator>
  <cp:lastModifiedBy>Lewis McIntyre</cp:lastModifiedBy>
  <cp:revision>92</cp:revision>
  <cp:lastPrinted>2022-03-29T18:04:16Z</cp:lastPrinted>
  <dcterms:created xsi:type="dcterms:W3CDTF">2023-04-19T16:38:35Z</dcterms:created>
  <dcterms:modified xsi:type="dcterms:W3CDTF">2023-10-20T16:39:37Z</dcterms:modified>
</cp:coreProperties>
</file>