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4" r:id="rId2"/>
    <p:sldId id="292" r:id="rId3"/>
    <p:sldId id="284" r:id="rId4"/>
    <p:sldId id="294" r:id="rId5"/>
    <p:sldId id="295" r:id="rId6"/>
    <p:sldId id="296" r:id="rId7"/>
    <p:sldId id="293" r:id="rId8"/>
    <p:sldId id="297" r:id="rId9"/>
    <p:sldId id="298" r:id="rId10"/>
    <p:sldId id="299" r:id="rId11"/>
    <p:sldId id="300" r:id="rId12"/>
    <p:sldId id="302" r:id="rId13"/>
    <p:sldId id="301" r:id="rId14"/>
    <p:sldId id="305" r:id="rId15"/>
    <p:sldId id="306" r:id="rId16"/>
    <p:sldId id="303" r:id="rId17"/>
    <p:sldId id="304" r:id="rId18"/>
    <p:sldId id="262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B31"/>
    <a:srgbClr val="888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94"/>
  </p:normalViewPr>
  <p:slideViewPr>
    <p:cSldViewPr>
      <p:cViewPr varScale="1">
        <p:scale>
          <a:sx n="65" d="100"/>
          <a:sy n="65" d="100"/>
        </p:scale>
        <p:origin x="95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4E9D1-E70B-2B42-BE55-CB5BDBBF4F3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E9DC3-9597-8345-8901-72EACE3F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0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45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2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2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9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7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0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7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9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1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7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15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7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9DC3-9597-8345-8901-72EACE3F6A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8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14518" y="2599458"/>
            <a:ext cx="3806190" cy="346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D8D7D6"/>
                </a:solidFill>
                <a:latin typeface="Sentinel-Medium"/>
                <a:cs typeface="Sentinel-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erel"/>
                <a:cs typeface="Mere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219447"/>
            <a:ext cx="12192000" cy="109855"/>
          </a:xfrm>
          <a:custGeom>
            <a:avLst/>
            <a:gdLst/>
            <a:ahLst/>
            <a:cxnLst/>
            <a:rect l="l" t="t" r="r" b="b"/>
            <a:pathLst>
              <a:path w="12192000" h="109854">
                <a:moveTo>
                  <a:pt x="12192000" y="0"/>
                </a:moveTo>
                <a:lnTo>
                  <a:pt x="0" y="0"/>
                </a:lnTo>
                <a:lnTo>
                  <a:pt x="0" y="109727"/>
                </a:lnTo>
                <a:lnTo>
                  <a:pt x="12192000" y="109727"/>
                </a:lnTo>
                <a:lnTo>
                  <a:pt x="12192000" y="0"/>
                </a:lnTo>
                <a:close/>
              </a:path>
            </a:pathLst>
          </a:custGeom>
          <a:solidFill>
            <a:srgbClr val="8889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421944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4219575"/>
          </a:xfrm>
          <a:custGeom>
            <a:avLst/>
            <a:gdLst/>
            <a:ahLst/>
            <a:cxnLst/>
            <a:rect l="l" t="t" r="r" b="b"/>
            <a:pathLst>
              <a:path w="12192000" h="4219575">
                <a:moveTo>
                  <a:pt x="0" y="4219448"/>
                </a:moveTo>
                <a:lnTo>
                  <a:pt x="12192000" y="4219448"/>
                </a:lnTo>
                <a:lnTo>
                  <a:pt x="12192000" y="0"/>
                </a:lnTo>
                <a:lnTo>
                  <a:pt x="0" y="0"/>
                </a:lnTo>
                <a:lnTo>
                  <a:pt x="0" y="4219448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4000" y="254000"/>
            <a:ext cx="11684000" cy="6350000"/>
          </a:xfrm>
          <a:custGeom>
            <a:avLst/>
            <a:gdLst/>
            <a:ahLst/>
            <a:cxnLst/>
            <a:rect l="l" t="t" r="r" b="b"/>
            <a:pathLst>
              <a:path w="11684000" h="6350000">
                <a:moveTo>
                  <a:pt x="11684000" y="0"/>
                </a:moveTo>
                <a:lnTo>
                  <a:pt x="0" y="0"/>
                </a:lnTo>
                <a:lnTo>
                  <a:pt x="0" y="6350000"/>
                </a:lnTo>
                <a:lnTo>
                  <a:pt x="11684000" y="6350000"/>
                </a:lnTo>
                <a:lnTo>
                  <a:pt x="11684000" y="0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8D8D6"/>
                </a:solidFill>
                <a:latin typeface="Merel Bold"/>
                <a:cs typeface="Merel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0420" y="3017518"/>
            <a:ext cx="10551160" cy="2494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erel"/>
                <a:cs typeface="Mer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23.jpeg"/><Relationship Id="rId10" Type="http://schemas.openxmlformats.org/officeDocument/2006/relationships/image" Target="../media/image8.tiff"/><Relationship Id="rId4" Type="http://schemas.openxmlformats.org/officeDocument/2006/relationships/image" Target="../media/image22.jpeg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iframe%20src=%22https:/giphy.com/embed/iDzgyb5736rjvdGdFb%22%20width=%22480%22%20height=%22314%22%20frameBorder=%220%22%20class=%22giphy-embed%22%20allowFullScreen%3e%3c/iframe%3e%3cp%3e%3ca%20href=%22https:/giphy.com/gifs/mentimeter-quiz-poll-polling-iDzgyb5736rjvdGdFb%22%3evia%20GIPHY%3c/a%3e%3c/p" TargetMode="Externa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33CD-C664-96D4-2A80-6B7039EA0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E9DAA-8019-6E03-3CB2-C86DE861F38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3FF8225-7B28-0555-D0AF-1DC0AEB235CD}"/>
              </a:ext>
            </a:extLst>
          </p:cNvPr>
          <p:cNvSpPr/>
          <p:nvPr/>
        </p:nvSpPr>
        <p:spPr>
          <a:xfrm>
            <a:off x="8323006" y="-14747"/>
            <a:ext cx="3903406" cy="3667152"/>
          </a:xfrm>
          <a:custGeom>
            <a:avLst/>
            <a:gdLst>
              <a:gd name="connsiteX0" fmla="*/ 2667000 w 2667000"/>
              <a:gd name="connsiteY0" fmla="*/ 0 h 2568061"/>
              <a:gd name="connsiteX1" fmla="*/ 0 w 2667000"/>
              <a:gd name="connsiteY1" fmla="*/ 0 h 2568061"/>
              <a:gd name="connsiteX2" fmla="*/ 2667000 w 2667000"/>
              <a:gd name="connsiteY2" fmla="*/ 2568061 h 2568061"/>
              <a:gd name="connsiteX3" fmla="*/ 2667000 w 2667000"/>
              <a:gd name="connsiteY3" fmla="*/ 0 h 2568061"/>
              <a:gd name="connsiteX0" fmla="*/ 2667000 w 2667000"/>
              <a:gd name="connsiteY0" fmla="*/ 0 h 3060386"/>
              <a:gd name="connsiteX1" fmla="*/ 0 w 2667000"/>
              <a:gd name="connsiteY1" fmla="*/ 0 h 3060386"/>
              <a:gd name="connsiteX2" fmla="*/ 2640151 w 2667000"/>
              <a:gd name="connsiteY2" fmla="*/ 3060386 h 3060386"/>
              <a:gd name="connsiteX3" fmla="*/ 2667000 w 2667000"/>
              <a:gd name="connsiteY3" fmla="*/ 0 h 3060386"/>
              <a:gd name="connsiteX0" fmla="*/ 3553016 w 3553016"/>
              <a:gd name="connsiteY0" fmla="*/ 0 h 3060386"/>
              <a:gd name="connsiteX1" fmla="*/ 0 w 3553016"/>
              <a:gd name="connsiteY1" fmla="*/ 12308 h 3060386"/>
              <a:gd name="connsiteX2" fmla="*/ 3526167 w 3553016"/>
              <a:gd name="connsiteY2" fmla="*/ 3060386 h 3060386"/>
              <a:gd name="connsiteX3" fmla="*/ 3553016 w 3553016"/>
              <a:gd name="connsiteY3" fmla="*/ 0 h 306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3016" h="3060386">
                <a:moveTo>
                  <a:pt x="3553016" y="0"/>
                </a:moveTo>
                <a:lnTo>
                  <a:pt x="0" y="12308"/>
                </a:lnTo>
                <a:lnTo>
                  <a:pt x="3526167" y="3060386"/>
                </a:lnTo>
                <a:lnTo>
                  <a:pt x="3553016" y="0"/>
                </a:lnTo>
                <a:close/>
              </a:path>
            </a:pathLst>
          </a:custGeom>
          <a:solidFill>
            <a:srgbClr val="8889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9253F5-2F6C-41EE-831E-597BF1B40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" y="1049919"/>
            <a:ext cx="6299687" cy="519848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1F16F71-8B8D-EEA9-9F7B-225DEE326A2B}"/>
              </a:ext>
            </a:extLst>
          </p:cNvPr>
          <p:cNvSpPr/>
          <p:nvPr/>
        </p:nvSpPr>
        <p:spPr>
          <a:xfrm>
            <a:off x="2971800" y="954107"/>
            <a:ext cx="9244779" cy="5888633"/>
          </a:xfrm>
          <a:custGeom>
            <a:avLst/>
            <a:gdLst>
              <a:gd name="connsiteX0" fmla="*/ 5358599 w 7805302"/>
              <a:gd name="connsiteY0" fmla="*/ 0 h 6117132"/>
              <a:gd name="connsiteX1" fmla="*/ 0 w 7805302"/>
              <a:gd name="connsiteY1" fmla="*/ 6117132 h 6117132"/>
              <a:gd name="connsiteX2" fmla="*/ 7792732 w 7805302"/>
              <a:gd name="connsiteY2" fmla="*/ 6117132 h 6117132"/>
              <a:gd name="connsiteX3" fmla="*/ 7805302 w 7805302"/>
              <a:gd name="connsiteY3" fmla="*/ 2763035 h 6117132"/>
              <a:gd name="connsiteX4" fmla="*/ 5358599 w 7805302"/>
              <a:gd name="connsiteY4" fmla="*/ 0 h 6117132"/>
              <a:gd name="connsiteX0" fmla="*/ 5358599 w 7817872"/>
              <a:gd name="connsiteY0" fmla="*/ 0 h 6117132"/>
              <a:gd name="connsiteX1" fmla="*/ 0 w 7817872"/>
              <a:gd name="connsiteY1" fmla="*/ 6117132 h 6117132"/>
              <a:gd name="connsiteX2" fmla="*/ 7792732 w 7817872"/>
              <a:gd name="connsiteY2" fmla="*/ 6117132 h 6117132"/>
              <a:gd name="connsiteX3" fmla="*/ 7817872 w 7817872"/>
              <a:gd name="connsiteY3" fmla="*/ 2763035 h 6117132"/>
              <a:gd name="connsiteX4" fmla="*/ 5358599 w 7817872"/>
              <a:gd name="connsiteY4" fmla="*/ 0 h 6117132"/>
              <a:gd name="connsiteX0" fmla="*/ 5358599 w 7830442"/>
              <a:gd name="connsiteY0" fmla="*/ 0 h 6117132"/>
              <a:gd name="connsiteX1" fmla="*/ 0 w 7830442"/>
              <a:gd name="connsiteY1" fmla="*/ 6117132 h 6117132"/>
              <a:gd name="connsiteX2" fmla="*/ 7792732 w 7830442"/>
              <a:gd name="connsiteY2" fmla="*/ 6117132 h 6117132"/>
              <a:gd name="connsiteX3" fmla="*/ 7830442 w 7830442"/>
              <a:gd name="connsiteY3" fmla="*/ 2749880 h 6117132"/>
              <a:gd name="connsiteX4" fmla="*/ 5358599 w 7830442"/>
              <a:gd name="connsiteY4" fmla="*/ 0 h 6117132"/>
              <a:gd name="connsiteX0" fmla="*/ 5358599 w 7817872"/>
              <a:gd name="connsiteY0" fmla="*/ 0 h 6117132"/>
              <a:gd name="connsiteX1" fmla="*/ 0 w 7817872"/>
              <a:gd name="connsiteY1" fmla="*/ 6117132 h 6117132"/>
              <a:gd name="connsiteX2" fmla="*/ 7792732 w 7817872"/>
              <a:gd name="connsiteY2" fmla="*/ 6117132 h 6117132"/>
              <a:gd name="connsiteX3" fmla="*/ 7817872 w 7817872"/>
              <a:gd name="connsiteY3" fmla="*/ 2749880 h 6117132"/>
              <a:gd name="connsiteX4" fmla="*/ 5358599 w 7817872"/>
              <a:gd name="connsiteY4" fmla="*/ 0 h 6117132"/>
              <a:gd name="connsiteX0" fmla="*/ 5358599 w 7792732"/>
              <a:gd name="connsiteY0" fmla="*/ 0 h 6117132"/>
              <a:gd name="connsiteX1" fmla="*/ 0 w 7792732"/>
              <a:gd name="connsiteY1" fmla="*/ 6117132 h 6117132"/>
              <a:gd name="connsiteX2" fmla="*/ 7792732 w 7792732"/>
              <a:gd name="connsiteY2" fmla="*/ 6117132 h 6117132"/>
              <a:gd name="connsiteX3" fmla="*/ 7792732 w 7792732"/>
              <a:gd name="connsiteY3" fmla="*/ 2780599 h 6117132"/>
              <a:gd name="connsiteX4" fmla="*/ 5358599 w 7792732"/>
              <a:gd name="connsiteY4" fmla="*/ 0 h 611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2732" h="6117132">
                <a:moveTo>
                  <a:pt x="5358599" y="0"/>
                </a:moveTo>
                <a:lnTo>
                  <a:pt x="0" y="6117132"/>
                </a:lnTo>
                <a:lnTo>
                  <a:pt x="7792732" y="6117132"/>
                </a:lnTo>
                <a:lnTo>
                  <a:pt x="7792732" y="2780599"/>
                </a:lnTo>
                <a:lnTo>
                  <a:pt x="5358599" y="0"/>
                </a:lnTo>
                <a:close/>
              </a:path>
            </a:pathLst>
          </a:custGeom>
          <a:solidFill>
            <a:srgbClr val="691C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4302C-D79E-4F74-8665-D0FB0FBFBE53}"/>
              </a:ext>
            </a:extLst>
          </p:cNvPr>
          <p:cNvSpPr txBox="1"/>
          <p:nvPr/>
        </p:nvSpPr>
        <p:spPr>
          <a:xfrm>
            <a:off x="4747257" y="4546717"/>
            <a:ext cx="7444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Dr.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Kausik</a:t>
            </a:r>
            <a:r>
              <a:rPr lang="en-US" sz="3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 S Das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University of Maryland Eastern Shore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EDD3C-87C9-4272-B067-834296BDA558}"/>
              </a:ext>
            </a:extLst>
          </p:cNvPr>
          <p:cNvSpPr txBox="1"/>
          <p:nvPr/>
        </p:nvSpPr>
        <p:spPr>
          <a:xfrm>
            <a:off x="-19998" y="0"/>
            <a:ext cx="12246409" cy="1077218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Scaling and Dimensions in Physics: Bridging Growth, Form, and Evolutionary Biology</a:t>
            </a:r>
            <a:endParaRPr lang="en-US" sz="3200" dirty="0"/>
          </a:p>
        </p:txBody>
      </p:sp>
      <p:pic>
        <p:nvPicPr>
          <p:cNvPr id="1026" name="Picture 2" descr="CSAAPT Fall 2023 Semi-Virtual Meeting (October 21, 2023): Overview · INDICO  (Indico)">
            <a:extLst>
              <a:ext uri="{FF2B5EF4-FFF2-40B4-BE49-F238E27FC236}">
                <a16:creationId xmlns:a16="http://schemas.microsoft.com/office/drawing/2014/main" id="{BA050D71-1E4B-480E-A900-1F2A69C4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18" y="5903893"/>
            <a:ext cx="52863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2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371600"/>
            <a:ext cx="10221726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Earthworms have a straight intestine with smooth wall!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972572A0-7C98-4418-87F8-6A0C95237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8035" r="47668"/>
          <a:stretch/>
        </p:blipFill>
        <p:spPr>
          <a:xfrm>
            <a:off x="2514600" y="2286000"/>
            <a:ext cx="6324600" cy="3973564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ACBE554-C3D3-48ED-A52E-E8DEA6BB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0F4B01-A8FF-4A87-A957-F4929392C602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19" name="object 2">
              <a:extLst>
                <a:ext uri="{FF2B5EF4-FFF2-40B4-BE49-F238E27FC236}">
                  <a16:creationId xmlns:a16="http://schemas.microsoft.com/office/drawing/2014/main" id="{26CA234C-36BC-4404-8E43-98867B7F280D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1" name="object 3">
                <a:extLst>
                  <a:ext uri="{FF2B5EF4-FFF2-40B4-BE49-F238E27FC236}">
                    <a16:creationId xmlns:a16="http://schemas.microsoft.com/office/drawing/2014/main" id="{55E6BDF2-E7F7-4837-AAF3-D5EEE9EEE828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4">
                <a:extLst>
                  <a:ext uri="{FF2B5EF4-FFF2-40B4-BE49-F238E27FC236}">
                    <a16:creationId xmlns:a16="http://schemas.microsoft.com/office/drawing/2014/main" id="{0374CBBF-564C-4E97-83A3-FEED4C07FE4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0128AC-44C2-407B-B206-ED88C809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1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2FBC3982-0FBB-4589-A633-11DD3CC01F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323" y="1721304"/>
            <a:ext cx="9162287" cy="486155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967F209E-9FB5-4CC6-A3BC-2E5E4CCF4DBF}"/>
              </a:ext>
            </a:extLst>
          </p:cNvPr>
          <p:cNvSpPr txBox="1"/>
          <p:nvPr/>
        </p:nvSpPr>
        <p:spPr>
          <a:xfrm>
            <a:off x="4419600" y="566293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2604679B-C787-4F34-9D61-7641C40500F5}"/>
              </a:ext>
            </a:extLst>
          </p:cNvPr>
          <p:cNvSpPr txBox="1"/>
          <p:nvPr/>
        </p:nvSpPr>
        <p:spPr>
          <a:xfrm>
            <a:off x="9412145" y="3988142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ts val="1900"/>
              </a:lnSpc>
              <a:spcBef>
                <a:spcPts val="100"/>
              </a:spcBef>
            </a:pPr>
            <a:r>
              <a:rPr sz="1750" spc="-10" dirty="0">
                <a:solidFill>
                  <a:srgbClr val="221F1F"/>
                </a:solidFill>
                <a:latin typeface="Lucida Sans"/>
                <a:cs typeface="Lucida Sans"/>
              </a:rPr>
              <a:t>human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>
              <a:latin typeface="Lucida Sans"/>
              <a:cs typeface="Lucida San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6391D2-7973-43FC-8F06-865C9E11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D75B91-23F4-4BE6-8CC4-D33A6A665B81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7" name="object 2">
              <a:extLst>
                <a:ext uri="{FF2B5EF4-FFF2-40B4-BE49-F238E27FC236}">
                  <a16:creationId xmlns:a16="http://schemas.microsoft.com/office/drawing/2014/main" id="{7B097952-42DE-46F3-BCD0-534521648D82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9" name="object 3">
                <a:extLst>
                  <a:ext uri="{FF2B5EF4-FFF2-40B4-BE49-F238E27FC236}">
                    <a16:creationId xmlns:a16="http://schemas.microsoft.com/office/drawing/2014/main" id="{1E62519D-5407-4652-B0F2-CF8C70184E81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22153CF4-14CF-4D3C-8677-23E217A4741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870B54B-687F-4F43-9D19-C09813D5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97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>
            <a:extLst>
              <a:ext uri="{FF2B5EF4-FFF2-40B4-BE49-F238E27FC236}">
                <a16:creationId xmlns:a16="http://schemas.microsoft.com/office/drawing/2014/main" id="{73FFB546-17A9-4FC0-8CEB-332FCBAFCDE9}"/>
              </a:ext>
            </a:extLst>
          </p:cNvPr>
          <p:cNvSpPr txBox="1"/>
          <p:nvPr/>
        </p:nvSpPr>
        <p:spPr>
          <a:xfrm>
            <a:off x="6324600" y="510540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2FBC3982-0FBB-4589-A633-11DD3CC01F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323" y="1721304"/>
            <a:ext cx="9162287" cy="486155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967F209E-9FB5-4CC6-A3BC-2E5E4CCF4DBF}"/>
              </a:ext>
            </a:extLst>
          </p:cNvPr>
          <p:cNvSpPr txBox="1"/>
          <p:nvPr/>
        </p:nvSpPr>
        <p:spPr>
          <a:xfrm>
            <a:off x="4419600" y="5662930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algn="ctr">
              <a:lnSpc>
                <a:spcPts val="1900"/>
              </a:lnSpc>
              <a:spcBef>
                <a:spcPts val="100"/>
              </a:spcBef>
            </a:pPr>
            <a:r>
              <a:rPr sz="1750" spc="60" dirty="0">
                <a:solidFill>
                  <a:srgbClr val="221F1F"/>
                </a:solidFill>
                <a:latin typeface="Lucida Sans"/>
                <a:cs typeface="Lucida Sans"/>
              </a:rPr>
              <a:t>worm</a:t>
            </a:r>
            <a:endParaRPr sz="1750" dirty="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 dirty="0">
              <a:latin typeface="Lucida Sans"/>
              <a:cs typeface="Lucida San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2604679B-C787-4F34-9D61-7641C40500F5}"/>
              </a:ext>
            </a:extLst>
          </p:cNvPr>
          <p:cNvSpPr txBox="1"/>
          <p:nvPr/>
        </p:nvSpPr>
        <p:spPr>
          <a:xfrm>
            <a:off x="9412145" y="3988142"/>
            <a:ext cx="11112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ts val="1900"/>
              </a:lnSpc>
              <a:spcBef>
                <a:spcPts val="100"/>
              </a:spcBef>
            </a:pPr>
            <a:r>
              <a:rPr sz="1750" spc="-10" dirty="0">
                <a:solidFill>
                  <a:srgbClr val="221F1F"/>
                </a:solidFill>
                <a:latin typeface="Lucida Sans"/>
                <a:cs typeface="Lucida Sans"/>
              </a:rPr>
              <a:t>human</a:t>
            </a:r>
            <a:endParaRPr sz="1750">
              <a:latin typeface="Lucida Sans"/>
              <a:cs typeface="Lucida Sans"/>
            </a:endParaRPr>
          </a:p>
          <a:p>
            <a:pPr algn="ctr">
              <a:lnSpc>
                <a:spcPts val="1900"/>
              </a:lnSpc>
            </a:pPr>
            <a:r>
              <a:rPr sz="1750" spc="120" dirty="0">
                <a:solidFill>
                  <a:srgbClr val="221F1F"/>
                </a:solidFill>
                <a:latin typeface="Lucida Sans"/>
                <a:cs typeface="Lucida Sans"/>
              </a:rPr>
              <a:t>intestine</a:t>
            </a:r>
            <a:endParaRPr sz="1750">
              <a:latin typeface="Lucida Sans"/>
              <a:cs typeface="Lucida San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85C628-83F9-4DA4-90D9-6AF29CF15C2C}"/>
              </a:ext>
            </a:extLst>
          </p:cNvPr>
          <p:cNvGrpSpPr>
            <a:grpSpLocks noChangeAspect="1"/>
          </p:cNvGrpSpPr>
          <p:nvPr/>
        </p:nvGrpSpPr>
        <p:grpSpPr>
          <a:xfrm>
            <a:off x="234875" y="1637579"/>
            <a:ext cx="2736925" cy="2468880"/>
            <a:chOff x="-56317" y="1637579"/>
            <a:chExt cx="4759072" cy="42929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13F7F858-13FC-4116-A8EC-4BCA13B2C6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600" y="1637579"/>
              <a:ext cx="4474155" cy="4114800"/>
              <a:chOff x="690372" y="1776983"/>
              <a:chExt cx="3778173" cy="3462656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E45C9E1E-CCB1-4CC4-B136-3DE8B0FE6D0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46628" y="1817994"/>
                <a:ext cx="530329" cy="559245"/>
              </a:xfrm>
              <a:prstGeom prst="rect">
                <a:avLst/>
              </a:prstGeom>
            </p:spPr>
          </p:pic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8AE6A22B-794A-4B0D-89BE-EBA6CD8CEEDF}"/>
                  </a:ext>
                </a:extLst>
              </p:cNvPr>
              <p:cNvSpPr/>
              <p:nvPr/>
            </p:nvSpPr>
            <p:spPr>
              <a:xfrm>
                <a:off x="867156" y="2714244"/>
                <a:ext cx="0" cy="2525395"/>
              </a:xfrm>
              <a:custGeom>
                <a:avLst/>
                <a:gdLst/>
                <a:ahLst/>
                <a:cxnLst/>
                <a:rect l="l" t="t" r="r" b="b"/>
                <a:pathLst>
                  <a:path h="2525395">
                    <a:moveTo>
                      <a:pt x="0" y="0"/>
                    </a:moveTo>
                    <a:lnTo>
                      <a:pt x="0" y="2524874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523F8055-655E-43B2-A190-BAF38235B07A}"/>
                  </a:ext>
                </a:extLst>
              </p:cNvPr>
              <p:cNvSpPr/>
              <p:nvPr/>
            </p:nvSpPr>
            <p:spPr>
              <a:xfrm>
                <a:off x="690372" y="5062727"/>
                <a:ext cx="3639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39185">
                    <a:moveTo>
                      <a:pt x="0" y="0"/>
                    </a:moveTo>
                    <a:lnTo>
                      <a:pt x="3638740" y="0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E2B896A9-FE79-45ED-906E-8B8739D4F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86028" y="1776983"/>
                <a:ext cx="3482517" cy="3245954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18106EAE-4946-4A23-B405-B3919F78C1A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09964" y="3050875"/>
                <a:ext cx="1635239" cy="1645919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7A75DA2E-7263-473D-B4E0-B966AB14AA8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76755" y="2734055"/>
                <a:ext cx="1172552" cy="640079"/>
              </a:xfrm>
              <a:prstGeom prst="rect">
                <a:avLst/>
              </a:prstGeom>
            </p:spPr>
          </p:pic>
        </p:grp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E4009269-08D3-4C02-85C3-4D1200C468B0}"/>
                </a:ext>
              </a:extLst>
            </p:cNvPr>
            <p:cNvSpPr txBox="1"/>
            <p:nvPr/>
          </p:nvSpPr>
          <p:spPr>
            <a:xfrm>
              <a:off x="2915822" y="5672160"/>
              <a:ext cx="35051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600" b="1" spc="-320" dirty="0">
                  <a:latin typeface="Cambria Math"/>
                  <a:cs typeface="Cambria Math"/>
                </a:rPr>
                <a:t>𝒍</a:t>
              </a:r>
              <a:endParaRPr sz="1600" dirty="0">
                <a:latin typeface="Cambria Math"/>
                <a:cs typeface="Cambria Math"/>
              </a:endParaRPr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91027E1B-E794-4538-B3C1-9ABDC0A5E2BD}"/>
                </a:ext>
              </a:extLst>
            </p:cNvPr>
            <p:cNvSpPr txBox="1"/>
            <p:nvPr/>
          </p:nvSpPr>
          <p:spPr>
            <a:xfrm>
              <a:off x="-56317" y="3887592"/>
              <a:ext cx="468276" cy="86497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2065"/>
                </a:lnSpc>
              </a:pPr>
              <a:r>
                <a:rPr sz="1800" b="1" spc="-25" dirty="0">
                  <a:latin typeface="Times New Roman"/>
                  <a:cs typeface="Times New Roman"/>
                </a:rPr>
                <a:t>A/V</a:t>
              </a:r>
              <a:endParaRPr sz="1800" dirty="0">
                <a:latin typeface="Times New Roman"/>
                <a:cs typeface="Times New Roman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B6EA2CF6-1D3B-4F08-B862-03E46B6C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E9B15D-85E9-4627-9307-0916136303F8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7" name="object 2">
              <a:extLst>
                <a:ext uri="{FF2B5EF4-FFF2-40B4-BE49-F238E27FC236}">
                  <a16:creationId xmlns:a16="http://schemas.microsoft.com/office/drawing/2014/main" id="{DC46EA62-D4D5-465A-8261-BB2CCB1CC172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29" name="object 3">
                <a:extLst>
                  <a:ext uri="{FF2B5EF4-FFF2-40B4-BE49-F238E27FC236}">
                    <a16:creationId xmlns:a16="http://schemas.microsoft.com/office/drawing/2014/main" id="{82D69247-6DA3-4A46-9761-9B149FAE35BF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55AA5951-266D-431B-8AF4-D0B45B79D465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C12CCC-B89C-406F-9AD0-CCAE49F7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79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 insects get trapped in water drops? Why aren't they constantly drowning?  | Ask an Entomologist">
            <a:extLst>
              <a:ext uri="{FF2B5EF4-FFF2-40B4-BE49-F238E27FC236}">
                <a16:creationId xmlns:a16="http://schemas.microsoft.com/office/drawing/2014/main" id="{E90314FD-53BE-4BFC-8514-6EA4747F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7" y="2046940"/>
            <a:ext cx="2705088" cy="1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is exhausted, wet mouse I saved from drowning... : r/mildlyinteresting">
            <a:extLst>
              <a:ext uri="{FF2B5EF4-FFF2-40B4-BE49-F238E27FC236}">
                <a16:creationId xmlns:a16="http://schemas.microsoft.com/office/drawing/2014/main" id="{EC7EFD77-C26A-4353-A03E-383008794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3622" r="-2481" b="23332"/>
          <a:stretch/>
        </p:blipFill>
        <p:spPr bwMode="auto">
          <a:xfrm>
            <a:off x="4534542" y="1611160"/>
            <a:ext cx="2634895" cy="22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ridgerton season 2 continues the legacy of the period drama's wet shirt man  | British GQ">
            <a:extLst>
              <a:ext uri="{FF2B5EF4-FFF2-40B4-BE49-F238E27FC236}">
                <a16:creationId xmlns:a16="http://schemas.microsoft.com/office/drawing/2014/main" id="{01C48855-C6FD-446D-99B2-E55FC1BE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82" y="1590486"/>
            <a:ext cx="3003587" cy="22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4B35C-0629-4972-ADB8-6E4589FF3694}"/>
              </a:ext>
            </a:extLst>
          </p:cNvPr>
          <p:cNvGrpSpPr>
            <a:grpSpLocks noChangeAspect="1"/>
          </p:cNvGrpSpPr>
          <p:nvPr/>
        </p:nvGrpSpPr>
        <p:grpSpPr>
          <a:xfrm>
            <a:off x="4483526" y="4123301"/>
            <a:ext cx="2736925" cy="2468880"/>
            <a:chOff x="-56317" y="1637579"/>
            <a:chExt cx="4759072" cy="4292985"/>
          </a:xfrm>
        </p:grpSpPr>
        <p:grpSp>
          <p:nvGrpSpPr>
            <p:cNvPr id="27" name="object 10">
              <a:extLst>
                <a:ext uri="{FF2B5EF4-FFF2-40B4-BE49-F238E27FC236}">
                  <a16:creationId xmlns:a16="http://schemas.microsoft.com/office/drawing/2014/main" id="{99E104BA-9EBB-4A34-A9BB-9B2C070E6D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600" y="1637579"/>
              <a:ext cx="4474155" cy="4114800"/>
              <a:chOff x="690372" y="1776983"/>
              <a:chExt cx="3778173" cy="3462656"/>
            </a:xfrm>
          </p:grpSpPr>
          <p:pic>
            <p:nvPicPr>
              <p:cNvPr id="30" name="object 11">
                <a:extLst>
                  <a:ext uri="{FF2B5EF4-FFF2-40B4-BE49-F238E27FC236}">
                    <a16:creationId xmlns:a16="http://schemas.microsoft.com/office/drawing/2014/main" id="{D5315D54-15EE-47BB-9AC9-96A54836327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46628" y="1817994"/>
                <a:ext cx="530329" cy="559245"/>
              </a:xfrm>
              <a:prstGeom prst="rect">
                <a:avLst/>
              </a:prstGeom>
            </p:spPr>
          </p:pic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9A11D359-D6F4-4344-8AFF-AA1AEC7C611D}"/>
                  </a:ext>
                </a:extLst>
              </p:cNvPr>
              <p:cNvSpPr/>
              <p:nvPr/>
            </p:nvSpPr>
            <p:spPr>
              <a:xfrm>
                <a:off x="867156" y="2714244"/>
                <a:ext cx="0" cy="2525395"/>
              </a:xfrm>
              <a:custGeom>
                <a:avLst/>
                <a:gdLst/>
                <a:ahLst/>
                <a:cxnLst/>
                <a:rect l="l" t="t" r="r" b="b"/>
                <a:pathLst>
                  <a:path h="2525395">
                    <a:moveTo>
                      <a:pt x="0" y="0"/>
                    </a:moveTo>
                    <a:lnTo>
                      <a:pt x="0" y="2524874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C77AFC-5A35-4795-82F1-CAF936BB5D73}"/>
                  </a:ext>
                </a:extLst>
              </p:cNvPr>
              <p:cNvSpPr/>
              <p:nvPr/>
            </p:nvSpPr>
            <p:spPr>
              <a:xfrm>
                <a:off x="690372" y="5062727"/>
                <a:ext cx="3639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39185">
                    <a:moveTo>
                      <a:pt x="0" y="0"/>
                    </a:moveTo>
                    <a:lnTo>
                      <a:pt x="3638740" y="0"/>
                    </a:lnTo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14">
                <a:extLst>
                  <a:ext uri="{FF2B5EF4-FFF2-40B4-BE49-F238E27FC236}">
                    <a16:creationId xmlns:a16="http://schemas.microsoft.com/office/drawing/2014/main" id="{64F98DDB-E07E-4730-B451-31254EC347D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86028" y="1776983"/>
                <a:ext cx="3482517" cy="3245954"/>
              </a:xfrm>
              <a:prstGeom prst="rect">
                <a:avLst/>
              </a:prstGeom>
            </p:spPr>
          </p:pic>
          <p:pic>
            <p:nvPicPr>
              <p:cNvPr id="34" name="object 15">
                <a:extLst>
                  <a:ext uri="{FF2B5EF4-FFF2-40B4-BE49-F238E27FC236}">
                    <a16:creationId xmlns:a16="http://schemas.microsoft.com/office/drawing/2014/main" id="{9FF4579D-2EF1-4B79-BE02-B666FB1F95C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09964" y="3050875"/>
                <a:ext cx="1635239" cy="1645919"/>
              </a:xfrm>
              <a:prstGeom prst="rect">
                <a:avLst/>
              </a:prstGeom>
            </p:spPr>
          </p:pic>
          <p:pic>
            <p:nvPicPr>
              <p:cNvPr id="35" name="object 16">
                <a:extLst>
                  <a:ext uri="{FF2B5EF4-FFF2-40B4-BE49-F238E27FC236}">
                    <a16:creationId xmlns:a16="http://schemas.microsoft.com/office/drawing/2014/main" id="{B6F21DD8-4923-48F7-8FD3-AF1280ECE0C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76755" y="2734055"/>
                <a:ext cx="1172552" cy="640079"/>
              </a:xfrm>
              <a:prstGeom prst="rect">
                <a:avLst/>
              </a:prstGeom>
            </p:spPr>
          </p:pic>
        </p:grp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00DDDAE8-725B-4AFD-A36F-0486D5AF2847}"/>
                </a:ext>
              </a:extLst>
            </p:cNvPr>
            <p:cNvSpPr txBox="1"/>
            <p:nvPr/>
          </p:nvSpPr>
          <p:spPr>
            <a:xfrm>
              <a:off x="2915822" y="5672160"/>
              <a:ext cx="35051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1600" b="1" spc="-320" dirty="0">
                  <a:latin typeface="Cambria Math"/>
                  <a:cs typeface="Cambria Math"/>
                </a:rPr>
                <a:t>𝒍</a:t>
              </a:r>
              <a:endParaRPr sz="1600" dirty="0">
                <a:latin typeface="Cambria Math"/>
                <a:cs typeface="Cambria Math"/>
              </a:endParaRPr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1C641ADB-1187-4AF5-A398-9AEDF882DE60}"/>
                </a:ext>
              </a:extLst>
            </p:cNvPr>
            <p:cNvSpPr txBox="1"/>
            <p:nvPr/>
          </p:nvSpPr>
          <p:spPr>
            <a:xfrm>
              <a:off x="-56317" y="3887592"/>
              <a:ext cx="468276" cy="86497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2065"/>
                </a:lnSpc>
              </a:pPr>
              <a:r>
                <a:rPr sz="1800" b="1" spc="-25" dirty="0">
                  <a:latin typeface="Times New Roman"/>
                  <a:cs typeface="Times New Roman"/>
                </a:rPr>
                <a:t>A/V</a:t>
              </a:r>
              <a:endParaRPr sz="1800" dirty="0">
                <a:latin typeface="Times New Roman"/>
                <a:cs typeface="Times New Roman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06F8FD-366E-40BC-BC08-3F1B8EBD0129}"/>
              </a:ext>
            </a:extLst>
          </p:cNvPr>
          <p:cNvCxnSpPr/>
          <p:nvPr/>
        </p:nvCxnSpPr>
        <p:spPr>
          <a:xfrm>
            <a:off x="3276600" y="22098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ECDF92-C797-416B-BC86-6E57C4ED5AB5}"/>
              </a:ext>
            </a:extLst>
          </p:cNvPr>
          <p:cNvCxnSpPr/>
          <p:nvPr/>
        </p:nvCxnSpPr>
        <p:spPr>
          <a:xfrm>
            <a:off x="7391400" y="2241755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BFFF4D-90C7-44E5-B54E-12F00A9C7CF9}"/>
              </a:ext>
            </a:extLst>
          </p:cNvPr>
          <p:cNvCxnSpPr>
            <a:cxnSpLocks/>
          </p:cNvCxnSpPr>
          <p:nvPr/>
        </p:nvCxnSpPr>
        <p:spPr>
          <a:xfrm flipH="1">
            <a:off x="3276600" y="36576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41AAB1-2990-44D8-AFE0-59AE7F512BAE}"/>
              </a:ext>
            </a:extLst>
          </p:cNvPr>
          <p:cNvCxnSpPr>
            <a:cxnSpLocks/>
          </p:cNvCxnSpPr>
          <p:nvPr/>
        </p:nvCxnSpPr>
        <p:spPr>
          <a:xfrm flipH="1">
            <a:off x="7391400" y="36576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41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A7DDD9-CDDD-47EE-8A3B-91947036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3" y="1554480"/>
            <a:ext cx="912433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3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FF48B2-3C41-4A1C-A595-00F7A3C7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EF410-DB26-4EB8-BDD1-06C926BE8959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37" name="object 2">
              <a:extLst>
                <a:ext uri="{FF2B5EF4-FFF2-40B4-BE49-F238E27FC236}">
                  <a16:creationId xmlns:a16="http://schemas.microsoft.com/office/drawing/2014/main" id="{AD3FA14E-27CF-4456-860C-1A1EF482025B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9" name="object 3">
                <a:extLst>
                  <a:ext uri="{FF2B5EF4-FFF2-40B4-BE49-F238E27FC236}">
                    <a16:creationId xmlns:a16="http://schemas.microsoft.com/office/drawing/2014/main" id="{C94D6CBB-D748-419D-8712-D522CAFB4EE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EB0D9AEB-B77B-45BD-AE21-BBC3881D165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DEA0A1-F69D-4E70-A6F3-9D24BD90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EA6F4D-0841-4887-B035-DC4018E5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57196"/>
            <a:ext cx="8947620" cy="52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6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0B3F5-3102-4D3A-93BA-58A516CD1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61" b="4012"/>
          <a:stretch/>
        </p:blipFill>
        <p:spPr>
          <a:xfrm>
            <a:off x="0" y="91440"/>
            <a:ext cx="1216421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2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376E4-866C-428E-9C41-ADD7BB301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0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sz="5400"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9A18A-E085-4FCF-BA16-CA47C8BC3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6727" b="45578"/>
          <a:stretch/>
        </p:blipFill>
        <p:spPr>
          <a:xfrm>
            <a:off x="2895600" y="2971800"/>
            <a:ext cx="6705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0480" y="152400"/>
            <a:ext cx="1708440" cy="7892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097248"/>
            <a:ext cx="11125200" cy="1447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Clr>
                <a:srgbClr val="691B3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4000" b="1" dirty="0">
                <a:solidFill>
                  <a:srgbClr val="691B31"/>
                </a:solidFill>
                <a:latin typeface="Open Sans" panose="020B0606030504020204"/>
              </a:rPr>
              <a:t>Cell phones as formative assessment tools</a:t>
            </a:r>
          </a:p>
          <a:p>
            <a:pPr marL="571500" indent="-571500" algn="just">
              <a:lnSpc>
                <a:spcPct val="115000"/>
              </a:lnSpc>
              <a:buClr>
                <a:srgbClr val="691B31"/>
              </a:buClr>
              <a:buSzPct val="100000"/>
              <a:buFont typeface="Wingdings" panose="05000000000000000000" pitchFamily="2" charset="2"/>
              <a:buChar char="q"/>
            </a:pPr>
            <a:endParaRPr lang="en-US" sz="4000" b="1" dirty="0">
              <a:solidFill>
                <a:srgbClr val="691B31"/>
              </a:solidFill>
              <a:latin typeface="Open Sans" panose="020B0606030504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803DB-DE5B-4743-9CA9-12AE0A04C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0" y="0"/>
            <a:ext cx="1463040" cy="822860"/>
          </a:xfrm>
          <a:prstGeom prst="rect">
            <a:avLst/>
          </a:prstGeom>
        </p:spPr>
      </p:pic>
      <p:pic>
        <p:nvPicPr>
          <p:cNvPr id="1030" name="Picture 6" descr="Mentimeter GIFs on GIPHY - Be Animated">
            <a:hlinkClick r:id="rId5" action="ppaction://hlinkfile"/>
            <a:extLst>
              <a:ext uri="{FF2B5EF4-FFF2-40B4-BE49-F238E27FC236}">
                <a16:creationId xmlns:a16="http://schemas.microsoft.com/office/drawing/2014/main" id="{9B08B27B-5707-4ECF-B68D-B5A3AE7A16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41005"/>
            <a:ext cx="488289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F425CA-4C3A-4FE8-A71D-26B2223FDE74}"/>
              </a:ext>
            </a:extLst>
          </p:cNvPr>
          <p:cNvSpPr/>
          <p:nvPr/>
        </p:nvSpPr>
        <p:spPr>
          <a:xfrm>
            <a:off x="6833569" y="1939220"/>
            <a:ext cx="5171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US" sz="3200" b="1" i="0" dirty="0">
                <a:solidFill>
                  <a:srgbClr val="000000"/>
                </a:solidFill>
                <a:effectLst/>
                <a:latin typeface="MentiDisplay"/>
                <a:hlinkClick r:id="rId7"/>
              </a:rPr>
              <a:t>www.menti.com</a:t>
            </a:r>
            <a:endParaRPr lang="en-US" sz="3200" b="1" i="0" dirty="0">
              <a:solidFill>
                <a:srgbClr val="000000"/>
              </a:solidFill>
              <a:effectLst/>
              <a:latin typeface="MentiDisplay"/>
            </a:endParaRPr>
          </a:p>
          <a:p>
            <a:pPr algn="l" fontAlgn="base"/>
            <a:r>
              <a:rPr lang="en-US" sz="3200" b="0" i="0" dirty="0">
                <a:solidFill>
                  <a:srgbClr val="000000"/>
                </a:solidFill>
                <a:effectLst/>
                <a:latin typeface="MentiText"/>
              </a:rPr>
              <a:t>Enter the code     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MentiDisplay"/>
              </a:rPr>
              <a:t>4235 8403</a:t>
            </a:r>
            <a:endParaRPr lang="en-US" sz="3200" b="0" i="0" dirty="0">
              <a:solidFill>
                <a:srgbClr val="000000"/>
              </a:solidFill>
              <a:effectLst/>
              <a:latin typeface="MentiTex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179777-0B92-4C09-AF3A-25E9FDCF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24" y="3172049"/>
            <a:ext cx="3575308" cy="35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25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pic>
        <p:nvPicPr>
          <p:cNvPr id="2054" name="Picture 6" descr="cube hexagon GIF">
            <a:extLst>
              <a:ext uri="{FF2B5EF4-FFF2-40B4-BE49-F238E27FC236}">
                <a16:creationId xmlns:a16="http://schemas.microsoft.com/office/drawing/2014/main" id="{716A505A-60AE-4E7E-A7C5-002551C7B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8" y="2117140"/>
            <a:ext cx="3640906" cy="364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2B37C-DD05-4E9F-8ED0-12FFA18FFB32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BD8FBAE-BBA8-42A4-9D64-A15AA67E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pic>
        <p:nvPicPr>
          <p:cNvPr id="4098" name="Picture 2" descr="render sci-fi GIF by somenerv">
            <a:extLst>
              <a:ext uri="{FF2B5EF4-FFF2-40B4-BE49-F238E27FC236}">
                <a16:creationId xmlns:a16="http://schemas.microsoft.com/office/drawing/2014/main" id="{801336D4-EDA9-4C7F-9095-A1D6A51C6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4" y="251460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0FFC32-EB92-418F-B3FB-97C4833328A4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8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528833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 to volume ratio: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538637-AE48-4695-B1F5-5B7A44DE189E}"/>
              </a:ext>
            </a:extLst>
          </p:cNvPr>
          <p:cNvGrpSpPr/>
          <p:nvPr/>
        </p:nvGrpSpPr>
        <p:grpSpPr>
          <a:xfrm>
            <a:off x="273050" y="275137"/>
            <a:ext cx="11645900" cy="1119505"/>
            <a:chOff x="273050" y="275137"/>
            <a:chExt cx="11645900" cy="1119505"/>
          </a:xfrm>
        </p:grpSpPr>
        <p:grpSp>
          <p:nvGrpSpPr>
            <p:cNvPr id="2" name="object 2"/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6294AB-E0BB-4777-AF22-FB757555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  <p:pic>
        <p:nvPicPr>
          <p:cNvPr id="5122" name="Picture 2" descr="loop glow GIF by Pi-Slices">
            <a:extLst>
              <a:ext uri="{FF2B5EF4-FFF2-40B4-BE49-F238E27FC236}">
                <a16:creationId xmlns:a16="http://schemas.microsoft.com/office/drawing/2014/main" id="{E0F26A17-E663-475B-8866-03FECE8C6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4" y="2453640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AA52F0-84C6-4FE7-8244-64F7AAB2FF70}"/>
              </a:ext>
            </a:extLst>
          </p:cNvPr>
          <p:cNvSpPr txBox="1"/>
          <p:nvPr/>
        </p:nvSpPr>
        <p:spPr>
          <a:xfrm>
            <a:off x="4800600" y="2286000"/>
            <a:ext cx="5638800" cy="203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 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A/V ~ 1/</a:t>
            </a:r>
            <a:r>
              <a:rPr lang="en-US" sz="2800" b="1" i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l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2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6294AB-E0BB-4777-AF22-FB757555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05" y="334303"/>
            <a:ext cx="1788384" cy="1005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2B37C-DD05-4E9F-8ED0-12FFA18FFB32}"/>
              </a:ext>
            </a:extLst>
          </p:cNvPr>
          <p:cNvSpPr txBox="1"/>
          <p:nvPr/>
        </p:nvSpPr>
        <p:spPr>
          <a:xfrm>
            <a:off x="4800600" y="2286000"/>
            <a:ext cx="5638800" cy="147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Volume: V ~ 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3</a:t>
            </a:r>
          </a:p>
          <a:p>
            <a:pPr marL="12700" marR="5080" lvl="0" indent="0" defTabSz="914400" eaLnBrk="1" fontAlgn="auto" latinLnBrk="0" hangingPunct="1">
              <a:lnSpc>
                <a:spcPct val="1266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Surface Area: A ~ L</a:t>
            </a:r>
            <a:r>
              <a:rPr lang="en-US" sz="2800" b="1" baseline="30000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2</a:t>
            </a: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 </a:t>
            </a:r>
            <a:endParaRPr lang="en-US"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D42DA-1963-47B9-8759-27AD83872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2997" r="3524" b="22566"/>
          <a:stretch/>
        </p:blipFill>
        <p:spPr>
          <a:xfrm>
            <a:off x="273048" y="1447800"/>
            <a:ext cx="11756182" cy="539496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663DD35-612B-4C3E-B4CD-528A373D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F917A-09B2-4BA0-A2BC-B7896A0F634C}"/>
              </a:ext>
            </a:extLst>
          </p:cNvPr>
          <p:cNvGrpSpPr/>
          <p:nvPr/>
        </p:nvGrpSpPr>
        <p:grpSpPr>
          <a:xfrm>
            <a:off x="3142352" y="1905000"/>
            <a:ext cx="5907296" cy="4841277"/>
            <a:chOff x="3142352" y="2033395"/>
            <a:chExt cx="5907296" cy="48412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86A668-DCC4-485A-8A29-A17523E0B406}"/>
                </a:ext>
              </a:extLst>
            </p:cNvPr>
            <p:cNvGrpSpPr/>
            <p:nvPr/>
          </p:nvGrpSpPr>
          <p:grpSpPr>
            <a:xfrm>
              <a:off x="3142352" y="2033395"/>
              <a:ext cx="5907296" cy="4841277"/>
              <a:chOff x="256099" y="1584960"/>
              <a:chExt cx="5907296" cy="4841277"/>
            </a:xfrm>
          </p:grpSpPr>
          <p:pic>
            <p:nvPicPr>
              <p:cNvPr id="19" name="object 3">
                <a:extLst>
                  <a:ext uri="{FF2B5EF4-FFF2-40B4-BE49-F238E27FC236}">
                    <a16:creationId xmlns:a16="http://schemas.microsoft.com/office/drawing/2014/main" id="{04FF76B3-3FDC-43F7-A60D-72494AE0F30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6099" y="1584960"/>
                <a:ext cx="5907296" cy="4841277"/>
              </a:xfrm>
              <a:prstGeom prst="rect">
                <a:avLst/>
              </a:prstGeom>
            </p:spPr>
          </p:pic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ECC2FEF0-39CE-4FE3-8D2C-D2CC0A57D626}"/>
                  </a:ext>
                </a:extLst>
              </p:cNvPr>
              <p:cNvSpPr txBox="1"/>
              <p:nvPr/>
            </p:nvSpPr>
            <p:spPr>
              <a:xfrm>
                <a:off x="1748311" y="5290012"/>
                <a:ext cx="734695" cy="2851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221F1F"/>
                    </a:solidFill>
                    <a:latin typeface="Arial"/>
                    <a:cs typeface="Arial"/>
                  </a:rPr>
                  <a:t>0.5</a:t>
                </a:r>
                <a:r>
                  <a:rPr sz="1700" spc="-95" dirty="0">
                    <a:solidFill>
                      <a:srgbClr val="221F1F"/>
                    </a:solidFill>
                    <a:latin typeface="Arial"/>
                    <a:cs typeface="Arial"/>
                  </a:rPr>
                  <a:t> </a:t>
                </a:r>
                <a:r>
                  <a:rPr sz="1700" spc="-25" dirty="0">
                    <a:solidFill>
                      <a:srgbClr val="221F1F"/>
                    </a:solidFill>
                    <a:latin typeface="Arial"/>
                    <a:cs typeface="Arial"/>
                  </a:rPr>
                  <a:t>mm</a:t>
                </a:r>
                <a:endParaRPr sz="1700" dirty="0">
                  <a:latin typeface="Arial"/>
                  <a:cs typeface="Arial"/>
                </a:endParaRPr>
              </a:p>
            </p:txBody>
          </p:sp>
          <p:grpSp>
            <p:nvGrpSpPr>
              <p:cNvPr id="14" name="object 9">
                <a:extLst>
                  <a:ext uri="{FF2B5EF4-FFF2-40B4-BE49-F238E27FC236}">
                    <a16:creationId xmlns:a16="http://schemas.microsoft.com/office/drawing/2014/main" id="{3244CC60-F341-4245-80F5-BD050E0EA37B}"/>
                  </a:ext>
                </a:extLst>
              </p:cNvPr>
              <p:cNvGrpSpPr/>
              <p:nvPr/>
            </p:nvGrpSpPr>
            <p:grpSpPr>
              <a:xfrm>
                <a:off x="1376169" y="5404103"/>
                <a:ext cx="1481455" cy="99060"/>
                <a:chOff x="1376169" y="5404103"/>
                <a:chExt cx="1481455" cy="99060"/>
              </a:xfrm>
            </p:grpSpPr>
            <p:sp>
              <p:nvSpPr>
                <p:cNvPr id="15" name="object 10">
                  <a:extLst>
                    <a:ext uri="{FF2B5EF4-FFF2-40B4-BE49-F238E27FC236}">
                      <a16:creationId xmlns:a16="http://schemas.microsoft.com/office/drawing/2014/main" id="{4E36BAD2-66AD-490C-88E3-31582BDA3049}"/>
                    </a:ext>
                  </a:extLst>
                </p:cNvPr>
                <p:cNvSpPr/>
                <p:nvPr/>
              </p:nvSpPr>
              <p:spPr>
                <a:xfrm>
                  <a:off x="1465327" y="5455157"/>
                  <a:ext cx="2317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75">
                      <a:moveTo>
                        <a:pt x="231343" y="0"/>
                      </a:moveTo>
                      <a:lnTo>
                        <a:pt x="0" y="0"/>
                      </a:lnTo>
                    </a:path>
                  </a:pathLst>
                </a:custGeom>
                <a:ln w="25908">
                  <a:solidFill>
                    <a:srgbClr val="221F1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1">
                  <a:extLst>
                    <a:ext uri="{FF2B5EF4-FFF2-40B4-BE49-F238E27FC236}">
                      <a16:creationId xmlns:a16="http://schemas.microsoft.com/office/drawing/2014/main" id="{4928487C-3772-47B3-900E-C75E222B29F5}"/>
                    </a:ext>
                  </a:extLst>
                </p:cNvPr>
                <p:cNvSpPr/>
                <p:nvPr/>
              </p:nvSpPr>
              <p:spPr>
                <a:xfrm>
                  <a:off x="1376169" y="5404103"/>
                  <a:ext cx="13716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59" h="99060">
                      <a:moveTo>
                        <a:pt x="136804" y="0"/>
                      </a:moveTo>
                      <a:lnTo>
                        <a:pt x="0" y="49237"/>
                      </a:lnTo>
                      <a:lnTo>
                        <a:pt x="136804" y="98463"/>
                      </a:lnTo>
                      <a:lnTo>
                        <a:pt x="13680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12">
                  <a:extLst>
                    <a:ext uri="{FF2B5EF4-FFF2-40B4-BE49-F238E27FC236}">
                      <a16:creationId xmlns:a16="http://schemas.microsoft.com/office/drawing/2014/main" id="{FE5FEF64-9437-4CDC-B473-A3F57D1191D8}"/>
                    </a:ext>
                  </a:extLst>
                </p:cNvPr>
                <p:cNvSpPr/>
                <p:nvPr/>
              </p:nvSpPr>
              <p:spPr>
                <a:xfrm>
                  <a:off x="2538222" y="5455157"/>
                  <a:ext cx="23304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4">
                      <a:moveTo>
                        <a:pt x="0" y="0"/>
                      </a:moveTo>
                      <a:lnTo>
                        <a:pt x="232867" y="0"/>
                      </a:lnTo>
                    </a:path>
                  </a:pathLst>
                </a:custGeom>
                <a:ln w="25908">
                  <a:solidFill>
                    <a:srgbClr val="221F1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3">
                  <a:extLst>
                    <a:ext uri="{FF2B5EF4-FFF2-40B4-BE49-F238E27FC236}">
                      <a16:creationId xmlns:a16="http://schemas.microsoft.com/office/drawing/2014/main" id="{F8CB7679-A70E-4AD5-B97B-2EBA271337C8}"/>
                    </a:ext>
                  </a:extLst>
                </p:cNvPr>
                <p:cNvSpPr/>
                <p:nvPr/>
              </p:nvSpPr>
              <p:spPr>
                <a:xfrm>
                  <a:off x="2721863" y="5404103"/>
                  <a:ext cx="13589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89" h="99060">
                      <a:moveTo>
                        <a:pt x="0" y="0"/>
                      </a:moveTo>
                      <a:lnTo>
                        <a:pt x="0" y="98463"/>
                      </a:lnTo>
                      <a:lnTo>
                        <a:pt x="135280" y="492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07159CC7-A10B-42D2-ABFC-6333FE77C06B}"/>
                </a:ext>
              </a:extLst>
            </p:cNvPr>
            <p:cNvSpPr txBox="1"/>
            <p:nvPr/>
          </p:nvSpPr>
          <p:spPr>
            <a:xfrm>
              <a:off x="5893563" y="5080000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6AB5D357-7E7C-489D-BF3D-A5B2CCB7D5C6}"/>
                </a:ext>
              </a:extLst>
            </p:cNvPr>
            <p:cNvSpPr txBox="1"/>
            <p:nvPr/>
          </p:nvSpPr>
          <p:spPr>
            <a:xfrm>
              <a:off x="6150610" y="3832224"/>
              <a:ext cx="27241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endParaRPr sz="2500">
                <a:latin typeface="Arial"/>
                <a:cs typeface="Arial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0AFD7978-CEE0-4FDB-9A55-7877130B84BB}"/>
                </a:ext>
              </a:extLst>
            </p:cNvPr>
            <p:cNvSpPr txBox="1"/>
            <p:nvPr/>
          </p:nvSpPr>
          <p:spPr>
            <a:xfrm>
              <a:off x="6734810" y="2716655"/>
              <a:ext cx="42799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B95A85E6-79BB-4C3E-8288-333E06487CE5}"/>
                </a:ext>
              </a:extLst>
            </p:cNvPr>
            <p:cNvSpPr txBox="1"/>
            <p:nvPr/>
          </p:nvSpPr>
          <p:spPr>
            <a:xfrm>
              <a:off x="6094332" y="3050748"/>
              <a:ext cx="41148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325" b="1" spc="-37" baseline="-19713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325" baseline="-19713">
                <a:latin typeface="Arial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65217-7971-4A1E-AF09-5EECD49F3638}"/>
              </a:ext>
            </a:extLst>
          </p:cNvPr>
          <p:cNvGrpSpPr/>
          <p:nvPr/>
        </p:nvGrpSpPr>
        <p:grpSpPr>
          <a:xfrm>
            <a:off x="3111594" y="1981200"/>
            <a:ext cx="885599" cy="1825499"/>
            <a:chOff x="340197" y="1753283"/>
            <a:chExt cx="885599" cy="1825499"/>
          </a:xfrm>
        </p:grpSpPr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21477366-C41C-47BE-858A-B7254E440452}"/>
                </a:ext>
              </a:extLst>
            </p:cNvPr>
            <p:cNvSpPr txBox="1"/>
            <p:nvPr/>
          </p:nvSpPr>
          <p:spPr>
            <a:xfrm>
              <a:off x="878197" y="175328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 dirty="0">
                <a:latin typeface="Arial"/>
                <a:cs typeface="Arial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3D4E7E0B-20CB-4AF2-A0A4-6D5D93283795}"/>
                </a:ext>
              </a:extLst>
            </p:cNvPr>
            <p:cNvSpPr txBox="1"/>
            <p:nvPr/>
          </p:nvSpPr>
          <p:spPr>
            <a:xfrm>
              <a:off x="1100701" y="1930068"/>
              <a:ext cx="125095" cy="239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b="1" dirty="0">
                  <a:solidFill>
                    <a:srgbClr val="221F1F"/>
                  </a:solidFill>
                  <a:latin typeface="Arial"/>
                  <a:cs typeface="Arial"/>
                </a:rPr>
                <a:t>2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C12E101C-1BE9-4E1C-B223-05BF8A551896}"/>
                </a:ext>
              </a:extLst>
            </p:cNvPr>
            <p:cNvSpPr txBox="1"/>
            <p:nvPr/>
          </p:nvSpPr>
          <p:spPr>
            <a:xfrm>
              <a:off x="340197" y="3162603"/>
              <a:ext cx="253365" cy="37655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300" b="1" dirty="0">
                  <a:solidFill>
                    <a:srgbClr val="221F1F"/>
                  </a:solidFill>
                  <a:latin typeface="Arial"/>
                  <a:cs typeface="Arial"/>
                </a:rPr>
                <a:t>O</a:t>
              </a:r>
              <a:endParaRPr sz="2300" dirty="0">
                <a:latin typeface="Arial"/>
                <a:cs typeface="Arial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DD907C84-361B-40A8-8A2D-8861AA173ED0}"/>
                </a:ext>
              </a:extLst>
            </p:cNvPr>
            <p:cNvSpPr txBox="1"/>
            <p:nvPr/>
          </p:nvSpPr>
          <p:spPr>
            <a:xfrm>
              <a:off x="562701" y="3339387"/>
              <a:ext cx="125095" cy="239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b="1" dirty="0">
                  <a:solidFill>
                    <a:srgbClr val="221F1F"/>
                  </a:solidFill>
                  <a:latin typeface="Arial"/>
                  <a:cs typeface="Arial"/>
                </a:rPr>
                <a:t>2</a:t>
              </a:r>
              <a:endParaRPr sz="1400">
                <a:latin typeface="Arial"/>
                <a:cs typeface="Arial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B69F2DDA-7F81-4212-B447-3E390665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5CEE7C-5A1B-4A7B-A18B-DA7960AB925A}"/>
              </a:ext>
            </a:extLst>
          </p:cNvPr>
          <p:cNvGrpSpPr/>
          <p:nvPr/>
        </p:nvGrpSpPr>
        <p:grpSpPr>
          <a:xfrm>
            <a:off x="273050" y="228600"/>
            <a:ext cx="11645900" cy="1119505"/>
            <a:chOff x="273050" y="275137"/>
            <a:chExt cx="11645900" cy="1119505"/>
          </a:xfrm>
        </p:grpSpPr>
        <p:grpSp>
          <p:nvGrpSpPr>
            <p:cNvPr id="35" name="object 2">
              <a:extLst>
                <a:ext uri="{FF2B5EF4-FFF2-40B4-BE49-F238E27FC236}">
                  <a16:creationId xmlns:a16="http://schemas.microsoft.com/office/drawing/2014/main" id="{A1EFAB2E-BD90-4AED-851D-45B5520DF614}"/>
                </a:ext>
              </a:extLst>
            </p:cNvPr>
            <p:cNvGrpSpPr/>
            <p:nvPr/>
          </p:nvGrpSpPr>
          <p:grpSpPr>
            <a:xfrm>
              <a:off x="273050" y="275137"/>
              <a:ext cx="11645900" cy="1119505"/>
              <a:chOff x="292100" y="254001"/>
              <a:chExt cx="11645900" cy="1119505"/>
            </a:xfrm>
          </p:grpSpPr>
          <p:sp>
            <p:nvSpPr>
              <p:cNvPr id="37" name="object 3">
                <a:extLst>
                  <a:ext uri="{FF2B5EF4-FFF2-40B4-BE49-F238E27FC236}">
                    <a16:creationId xmlns:a16="http://schemas.microsoft.com/office/drawing/2014/main" id="{8F0C3B7A-6626-41AE-9CED-117D46C7DBA2}"/>
                  </a:ext>
                </a:extLst>
              </p:cNvPr>
              <p:cNvSpPr/>
              <p:nvPr/>
            </p:nvSpPr>
            <p:spPr>
              <a:xfrm>
                <a:off x="292100" y="254001"/>
                <a:ext cx="9787890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9787890" h="1119505">
                    <a:moveTo>
                      <a:pt x="8668423" y="0"/>
                    </a:moveTo>
                    <a:lnTo>
                      <a:pt x="0" y="0"/>
                    </a:lnTo>
                    <a:lnTo>
                      <a:pt x="0" y="1119416"/>
                    </a:lnTo>
                    <a:lnTo>
                      <a:pt x="9787839" y="1119416"/>
                    </a:lnTo>
                    <a:lnTo>
                      <a:pt x="8668423" y="0"/>
                    </a:lnTo>
                    <a:close/>
                  </a:path>
                </a:pathLst>
              </a:custGeom>
              <a:solidFill>
                <a:srgbClr val="691B3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4">
                <a:extLst>
                  <a:ext uri="{FF2B5EF4-FFF2-40B4-BE49-F238E27FC236}">
                    <a16:creationId xmlns:a16="http://schemas.microsoft.com/office/drawing/2014/main" id="{F8750AFD-3296-490A-9563-5FDC37B2BC60}"/>
                  </a:ext>
                </a:extLst>
              </p:cNvPr>
              <p:cNvSpPr/>
              <p:nvPr/>
            </p:nvSpPr>
            <p:spPr>
              <a:xfrm>
                <a:off x="9062122" y="254001"/>
                <a:ext cx="2875915" cy="1119505"/>
              </a:xfrm>
              <a:custGeom>
                <a:avLst/>
                <a:gdLst/>
                <a:ahLst/>
                <a:cxnLst/>
                <a:rect l="l" t="t" r="r" b="b"/>
                <a:pathLst>
                  <a:path w="2875915" h="1119505">
                    <a:moveTo>
                      <a:pt x="2875876" y="0"/>
                    </a:moveTo>
                    <a:lnTo>
                      <a:pt x="0" y="0"/>
                    </a:lnTo>
                    <a:lnTo>
                      <a:pt x="1119416" y="1119416"/>
                    </a:lnTo>
                    <a:lnTo>
                      <a:pt x="2875876" y="1119416"/>
                    </a:lnTo>
                    <a:lnTo>
                      <a:pt x="2875876" y="0"/>
                    </a:lnTo>
                    <a:close/>
                  </a:path>
                </a:pathLst>
              </a:custGeom>
              <a:solidFill>
                <a:srgbClr val="8889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B45354-F892-4CBB-BCA7-73EB2B6E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05" y="334303"/>
              <a:ext cx="1788384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7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1D5C5-0DB5-4E01-9090-17A920FBA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4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0" y="275137"/>
            <a:ext cx="11645900" cy="1119505"/>
            <a:chOff x="292100" y="254001"/>
            <a:chExt cx="11645900" cy="1119505"/>
          </a:xfrm>
        </p:grpSpPr>
        <p:sp>
          <p:nvSpPr>
            <p:cNvPr id="3" name="object 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698" y="419087"/>
            <a:ext cx="1708440" cy="7892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674" y="1371600"/>
            <a:ext cx="9171202" cy="504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99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691B32"/>
                </a:solidFill>
                <a:latin typeface="Open Sans" panose="020B0606030504020204"/>
                <a:ea typeface="Roboto Slab SemiBold" pitchFamily="2" charset="0"/>
                <a:cs typeface="Roboto" panose="02000000000000000000" pitchFamily="2" charset="0"/>
              </a:rPr>
              <a:t>Rotifers breathe oxygen through their skin!</a:t>
            </a:r>
            <a:endParaRPr sz="2800" b="1" dirty="0">
              <a:latin typeface="Open Sans" panose="020B0606030504020204"/>
              <a:ea typeface="Roboto Slab SemiBold" pitchFamily="2" charset="0"/>
              <a:cs typeface="Roboto" panose="02000000000000000000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AB6177B-6E87-EF70-7B3F-1E939898B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Mentimeter</a:t>
            </a:r>
            <a:endParaRPr spc="-1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F8F5E-1E32-421C-9A6F-E8FBFA7B9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8" y="0"/>
            <a:ext cx="1180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7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S_PPT_V2" id="{FD306C6A-3D84-1947-A8B1-C733BCFD21B0}" vid="{89BD4101-2769-1745-8988-5F77B8A38D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UMES_PPT_V2[100]</Template>
  <TotalTime>2895</TotalTime>
  <Words>211</Words>
  <Application>Microsoft Office PowerPoint</Application>
  <PresentationFormat>Widescreen</PresentationFormat>
  <Paragraphs>76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Cambria Math</vt:lpstr>
      <vt:lpstr>Lucida Sans</vt:lpstr>
      <vt:lpstr>MentiDisplay</vt:lpstr>
      <vt:lpstr>MentiText</vt:lpstr>
      <vt:lpstr>Merel</vt:lpstr>
      <vt:lpstr>Merel Bold</vt:lpstr>
      <vt:lpstr>Open Sans</vt:lpstr>
      <vt:lpstr>Roboto</vt:lpstr>
      <vt:lpstr>Roboto Slab SemiBold</vt:lpstr>
      <vt:lpstr>Sentinel-Medium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Mentimeter</vt:lpstr>
      <vt:lpstr>Mentimeter</vt:lpstr>
      <vt:lpstr>PowerPoint Presentation</vt:lpstr>
      <vt:lpstr>PowerPoint Presentation</vt:lpstr>
      <vt:lpstr>Mentimeter</vt:lpstr>
      <vt:lpstr>Mentimeter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Mentimeter</vt:lpstr>
      <vt:lpstr>Mentimeter</vt:lpstr>
      <vt:lpstr>Questions?</vt:lpstr>
    </vt:vector>
  </TitlesOfParts>
  <Company>University of Maryland Eastern 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Willie</dc:creator>
  <cp:lastModifiedBy>Das, Kausiksankar</cp:lastModifiedBy>
  <cp:revision>89</cp:revision>
  <dcterms:created xsi:type="dcterms:W3CDTF">2022-06-20T17:35:54Z</dcterms:created>
  <dcterms:modified xsi:type="dcterms:W3CDTF">2023-10-21T12:33:26Z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2022-06-17T00:00:00Z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2022-06-17T00:00:00Z</vt:filetime>
  </property>
</Properties>
</file>