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 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906f05c03a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906f05c03a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 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are at all interested in using these materials, this QR code will take you to a form that you can fill out to provide your contact information, and I will be in touch with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for your time, and I am happy to answer any questions you may have!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906f05c0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906f05c0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of all, you might be wondering why we are focusing on NMR.</a:t>
            </a:r>
            <a:endParaRPr/>
          </a:p>
          <a:p>
            <a:pPr indent="-298450" lvl="0" marL="457200" rtl="0" algn="l">
              <a:spcBef>
                <a:spcPts val="0"/>
              </a:spcBef>
              <a:spcAft>
                <a:spcPts val="0"/>
              </a:spcAft>
              <a:buSzPts val="1100"/>
              <a:buChar char="-"/>
            </a:pPr>
            <a:r>
              <a:rPr lang="en"/>
              <a:t>Nuclear magnetic resonance is an important research tool - whether it is being used in physics labs to control quantum spins or to search for new medicines in the pharmaceutical industry.</a:t>
            </a:r>
            <a:endParaRPr/>
          </a:p>
          <a:p>
            <a:pPr indent="-298450" lvl="0" marL="457200" rtl="0" algn="l">
              <a:spcBef>
                <a:spcPts val="0"/>
              </a:spcBef>
              <a:spcAft>
                <a:spcPts val="0"/>
              </a:spcAft>
              <a:buSzPts val="1100"/>
              <a:buChar char="-"/>
            </a:pPr>
            <a:r>
              <a:rPr lang="en"/>
              <a:t>This leads to another great aspect of NMR, that it is valuable tool across multiple scientific disciplines - particularly chemistry, physics, and life sciences - and thus it can be integrated in a wide variety of undergraduate science courses.</a:t>
            </a:r>
            <a:endParaRPr/>
          </a:p>
          <a:p>
            <a:pPr indent="-298450" lvl="0" marL="457200" rtl="0" algn="l">
              <a:spcBef>
                <a:spcPts val="0"/>
              </a:spcBef>
              <a:spcAft>
                <a:spcPts val="0"/>
              </a:spcAft>
              <a:buSzPts val="1100"/>
              <a:buChar char="-"/>
            </a:pPr>
            <a:r>
              <a:rPr lang="en"/>
              <a:t>As a physicist, I  see NMR as a wonderful bridge to introduce our students to the quantum realm, which will be important for preparing them for the 21st century STEM workforce</a:t>
            </a:r>
            <a:endParaRPr/>
          </a:p>
          <a:p>
            <a:pPr indent="-298450" lvl="0" marL="457200" rtl="0" algn="l">
              <a:spcBef>
                <a:spcPts val="0"/>
              </a:spcBef>
              <a:spcAft>
                <a:spcPts val="0"/>
              </a:spcAft>
              <a:buSzPts val="1100"/>
              <a:buChar char="-"/>
            </a:pPr>
            <a:r>
              <a:rPr lang="en"/>
              <a:t>Lastly, NMR is becoming more and more accessible. There are benchtop systems that  more affordable and capable of providing research-quality results.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0bfe0ca0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0bfe0ca0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906f05c03a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906f05c03a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a:t>
            </a:r>
            <a:endParaRPr/>
          </a:p>
          <a:p>
            <a:pPr indent="-298450" lvl="0" marL="457200" rtl="0" algn="l">
              <a:spcBef>
                <a:spcPts val="0"/>
              </a:spcBef>
              <a:spcAft>
                <a:spcPts val="0"/>
              </a:spcAft>
              <a:buSzPts val="1100"/>
              <a:buChar char="-"/>
            </a:pPr>
            <a:r>
              <a:rPr lang="en"/>
              <a:t>Currently 10 physics modules that </a:t>
            </a:r>
            <a:r>
              <a:rPr lang="en">
                <a:solidFill>
                  <a:schemeClr val="dk1"/>
                </a:solidFill>
              </a:rPr>
              <a:t>cover various NMR topics and </a:t>
            </a:r>
            <a:r>
              <a:rPr lang="en"/>
              <a:t>are designed to take about 1 and ½ hours each to complete. We chose a modular design so that faculty can pick which modules best match their course objectives.</a:t>
            </a:r>
            <a:endParaRPr/>
          </a:p>
          <a:p>
            <a:pPr indent="-298450" lvl="0" marL="457200" rtl="0" algn="l">
              <a:spcBef>
                <a:spcPts val="0"/>
              </a:spcBef>
              <a:spcAft>
                <a:spcPts val="0"/>
              </a:spcAft>
              <a:buSzPts val="1100"/>
              <a:buChar char="-"/>
            </a:pPr>
            <a:r>
              <a:rPr lang="en"/>
              <a:t>Each module has a webpage that can be viewed online, a PDF text version, and an associated student worksheet.</a:t>
            </a:r>
            <a:endParaRPr/>
          </a:p>
          <a:p>
            <a:pPr indent="-298450" lvl="0" marL="457200" rtl="0" algn="l">
              <a:spcBef>
                <a:spcPts val="0"/>
              </a:spcBef>
              <a:spcAft>
                <a:spcPts val="0"/>
              </a:spcAft>
              <a:buSzPts val="1100"/>
              <a:buChar char="-"/>
            </a:pPr>
            <a:r>
              <a:rPr lang="en"/>
              <a:t>We also have instructional materials for each module which include suggestions on how to implement the module and all the supplemental materials and assessments we have used in our own implementations.</a:t>
            </a:r>
            <a:endParaRPr/>
          </a:p>
          <a:p>
            <a:pPr indent="-298450" lvl="0" marL="457200" rtl="0" algn="l">
              <a:spcBef>
                <a:spcPts val="0"/>
              </a:spcBef>
              <a:spcAft>
                <a:spcPts val="0"/>
              </a:spcAft>
              <a:buSzPts val="1100"/>
              <a:buChar char="-"/>
            </a:pPr>
            <a:r>
              <a:rPr lang="en"/>
              <a:t>Modules contain…expected learning outcomes, real-world examples to highlight different applications of magnetic resonance, featured scientists from a wide range of careers that make use of MR techniques, hands-on activities, simulations, videos of experiments for those without access to the equipment, and everything is designed to use research-based teaching practices.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906f05c03a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906f05c03a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have a wonderful team of undergraduate researchers who have been contributing to this project. On the right are the names of all the undergraduate students who have contributed to this work thus far, and this is a picture of our current cohort of researchers when we recently visited the NMR facility at CCNY. These undergraduate researches have been critical by testing out the activities, creating figures and videos for the materials, and providing valuable feedback.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906f05c03a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906f05c03a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tested and implemented the modules in a yearlong class at Sarah Lawrence, and a few different modules in more standard chemistry courses at both Sarah Lawrence and City College.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order to evaluate the materials, we did surveys, focus group interviews, video-recordings of classes, kept copies of student work -&gt; and you can hear about the results of some of the analysis of this data in Dedra’s talk coming up next!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Overall, as an instructor, it was clear that the students enjoyed using the modules and most of the learning objectives were being met. Faculty also had a positive experience using the modules and felt that the modules helped students develop important scientific skills.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578db1e01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578db1e01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a:t>
            </a:r>
            <a:r>
              <a:rPr lang="en"/>
              <a:t>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Chemistry faculty member Colin Abernethy and I implemented all the modules in a year-long ‘non-standard’ course called “Resonance Research and Spectroscopy Seminar”, but then Colin also implemented a few of the modules into his Organic Chemistry courses and Dave added a few of the modules to his Analytical Chemistry course.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order to evaluate the materials, we did surveys, focus group interviews, video-recordings of classes, kept copies of student work -&gt; and you can hear about the results of some of the analysis of this data in Dedra’s talk coming up next!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-&gt; Then go over ‘overall’ points and mention where there is room for development to close the loop so that students recognize that the skills they learned are actually relevant to doing scientific 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59fdd034fe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59fdd034fe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Chemistry faculty member Colin Abernethy and I implemented all the modules in a year-long ‘non-standard’ course called “Resonance Research and Spectroscopy Seminar”, but then Colin also implemented a few of the modules into his Organic Chemistry courses and Dave added a few of the modules to his Analytical Chemistry course.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order to evaluate the materials, we did surveys, focus group interviews, video-recordings of classes, kept copies of student work -&gt; and you can hear about the results of some of the analysis of this data in Dedra’s talk coming up next!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-&gt; Then go over ‘overall’ points and mention where there is room for development to close the loop so that students recognize that the skills they learned are actually relevant to doing scientific work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582f93324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582f93324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Chemistry faculty member Colin Abernethy and I implemented all the modules in a year-long ‘non-standard’ course called “Resonance Research and Spectroscopy Seminar”, but then Colin also implemented a few of the modules into his Organic Chemistry courses and Dave added a few of the modules to his Analytical Chemistry course.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order to evaluate the materials, we did surveys, focus group interviews, video-recordings of classes, kept copies of student work -&gt; and you can hear about the results of some of the analysis of this data in Dedra’s talk coming up next!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-&gt; Then go over ‘overall’ points and mention where there is room for development to close the loop so that students recognize that the skills they learned are actually relevant to doing scientific work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p:nvPr/>
        </p:nvSpPr>
        <p:spPr>
          <a:xfrm>
            <a:off x="0" y="2691775"/>
            <a:ext cx="9144000" cy="1169700"/>
          </a:xfrm>
          <a:prstGeom prst="rect">
            <a:avLst/>
          </a:prstGeom>
          <a:solidFill>
            <a:srgbClr val="6E9A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0" y="0"/>
            <a:ext cx="9144000" cy="2571600"/>
          </a:xfrm>
          <a:prstGeom prst="rect">
            <a:avLst/>
          </a:prstGeom>
          <a:solidFill>
            <a:srgbClr val="2299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311700" y="129750"/>
            <a:ext cx="8520600" cy="2312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000">
                <a:solidFill>
                  <a:schemeClr val="lt1"/>
                </a:solidFill>
              </a:rPr>
              <a:t>Making </a:t>
            </a:r>
            <a:r>
              <a:rPr b="1" lang="en" sz="4000">
                <a:solidFill>
                  <a:srgbClr val="54585A"/>
                </a:solidFill>
              </a:rPr>
              <a:t>N</a:t>
            </a:r>
            <a:r>
              <a:rPr lang="en" sz="4000">
                <a:solidFill>
                  <a:schemeClr val="lt1"/>
                </a:solidFill>
              </a:rPr>
              <a:t>uclear </a:t>
            </a:r>
            <a:r>
              <a:rPr b="1" lang="en" sz="4000">
                <a:solidFill>
                  <a:srgbClr val="54585A"/>
                </a:solidFill>
              </a:rPr>
              <a:t>M</a:t>
            </a:r>
            <a:r>
              <a:rPr lang="en" sz="4000">
                <a:solidFill>
                  <a:schemeClr val="lt1"/>
                </a:solidFill>
              </a:rPr>
              <a:t>agnetic </a:t>
            </a:r>
            <a:r>
              <a:rPr b="1" lang="en" sz="4000">
                <a:solidFill>
                  <a:srgbClr val="54585A"/>
                </a:solidFill>
              </a:rPr>
              <a:t>R</a:t>
            </a:r>
            <a:r>
              <a:rPr lang="en" sz="4000">
                <a:solidFill>
                  <a:schemeClr val="lt1"/>
                </a:solidFill>
              </a:rPr>
              <a:t>esonance</a:t>
            </a:r>
            <a:endParaRPr sz="4000">
              <a:solidFill>
                <a:schemeClr val="lt1"/>
              </a:solidFill>
            </a:endParaRPr>
          </a:p>
          <a:p>
            <a:pPr indent="0" lvl="0" marL="0" rtl="0" algn="ctr">
              <a:spcBef>
                <a:spcPts val="0"/>
              </a:spcBef>
              <a:spcAft>
                <a:spcPts val="0"/>
              </a:spcAft>
              <a:buNone/>
            </a:pPr>
            <a:r>
              <a:rPr lang="en" sz="4000">
                <a:solidFill>
                  <a:schemeClr val="lt1"/>
                </a:solidFill>
              </a:rPr>
              <a:t> Resonate With Students</a:t>
            </a:r>
            <a:endParaRPr sz="4000">
              <a:solidFill>
                <a:schemeClr val="lt1"/>
              </a:solidFill>
            </a:endParaRPr>
          </a:p>
        </p:txBody>
      </p:sp>
      <p:pic>
        <p:nvPicPr>
          <p:cNvPr id="57" name="Google Shape;57;p13"/>
          <p:cNvPicPr preferRelativeResize="0"/>
          <p:nvPr/>
        </p:nvPicPr>
        <p:blipFill>
          <a:blip r:embed="rId3">
            <a:alphaModFix/>
          </a:blip>
          <a:stretch>
            <a:fillRect/>
          </a:stretch>
        </p:blipFill>
        <p:spPr>
          <a:xfrm>
            <a:off x="0" y="3987739"/>
            <a:ext cx="1754562" cy="1169700"/>
          </a:xfrm>
          <a:prstGeom prst="rect">
            <a:avLst/>
          </a:prstGeom>
          <a:noFill/>
          <a:ln>
            <a:noFill/>
          </a:ln>
        </p:spPr>
      </p:pic>
      <p:pic>
        <p:nvPicPr>
          <p:cNvPr id="58" name="Google Shape;58;p13"/>
          <p:cNvPicPr preferRelativeResize="0"/>
          <p:nvPr/>
        </p:nvPicPr>
        <p:blipFill>
          <a:blip r:embed="rId4">
            <a:alphaModFix/>
          </a:blip>
          <a:stretch>
            <a:fillRect/>
          </a:stretch>
        </p:blipFill>
        <p:spPr>
          <a:xfrm>
            <a:off x="6217868" y="3980283"/>
            <a:ext cx="2926132" cy="1169700"/>
          </a:xfrm>
          <a:prstGeom prst="rect">
            <a:avLst/>
          </a:prstGeom>
          <a:noFill/>
          <a:ln>
            <a:noFill/>
          </a:ln>
        </p:spPr>
      </p:pic>
      <p:pic>
        <p:nvPicPr>
          <p:cNvPr id="59" name="Google Shape;59;p13"/>
          <p:cNvPicPr preferRelativeResize="0"/>
          <p:nvPr/>
        </p:nvPicPr>
        <p:blipFill>
          <a:blip r:embed="rId5">
            <a:alphaModFix/>
          </a:blip>
          <a:stretch>
            <a:fillRect/>
          </a:stretch>
        </p:blipFill>
        <p:spPr>
          <a:xfrm>
            <a:off x="2449646" y="3895987"/>
            <a:ext cx="1213282" cy="1219624"/>
          </a:xfrm>
          <a:prstGeom prst="rect">
            <a:avLst/>
          </a:prstGeom>
          <a:noFill/>
          <a:ln>
            <a:noFill/>
          </a:ln>
        </p:spPr>
      </p:pic>
      <p:sp>
        <p:nvSpPr>
          <p:cNvPr id="60" name="Google Shape;60;p13"/>
          <p:cNvSpPr txBox="1"/>
          <p:nvPr/>
        </p:nvSpPr>
        <p:spPr>
          <a:xfrm>
            <a:off x="3534275" y="4014650"/>
            <a:ext cx="25587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a:solidFill>
                  <a:srgbClr val="333333"/>
                </a:solidFill>
                <a:highlight>
                  <a:schemeClr val="lt1"/>
                </a:highlight>
                <a:latin typeface="Helvetica Neue"/>
                <a:ea typeface="Helvetica Neue"/>
                <a:cs typeface="Helvetica Neue"/>
                <a:sym typeface="Helvetica Neue"/>
              </a:rPr>
              <a:t>This material is based upon work supported by the National Science Foundation under Grant DUE-2120545</a:t>
            </a:r>
            <a:endParaRPr>
              <a:solidFill>
                <a:srgbClr val="333333"/>
              </a:solidFill>
            </a:endParaRPr>
          </a:p>
          <a:p>
            <a:pPr indent="0" lvl="0" marL="0" rtl="0" algn="l">
              <a:spcBef>
                <a:spcPts val="0"/>
              </a:spcBef>
              <a:spcAft>
                <a:spcPts val="0"/>
              </a:spcAft>
              <a:buNone/>
            </a:pPr>
            <a:r>
              <a:t/>
            </a:r>
            <a:endParaRPr/>
          </a:p>
        </p:txBody>
      </p:sp>
      <p:sp>
        <p:nvSpPr>
          <p:cNvPr id="61" name="Google Shape;61;p13"/>
          <p:cNvSpPr txBox="1"/>
          <p:nvPr/>
        </p:nvSpPr>
        <p:spPr>
          <a:xfrm>
            <a:off x="0" y="2708275"/>
            <a:ext cx="91440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3D6229"/>
                </a:solidFill>
              </a:rPr>
              <a:t>DEDRA DEMAREE | BLUE RIDGE SCHOOL</a:t>
            </a:r>
            <a:endParaRPr b="1" sz="1600">
              <a:solidFill>
                <a:srgbClr val="3D6229"/>
              </a:solidFill>
            </a:endParaRPr>
          </a:p>
          <a:p>
            <a:pPr indent="0" lvl="0" marL="0" rtl="0" algn="ctr">
              <a:spcBef>
                <a:spcPts val="0"/>
              </a:spcBef>
              <a:spcAft>
                <a:spcPts val="0"/>
              </a:spcAft>
              <a:buNone/>
            </a:pPr>
            <a:r>
              <a:rPr lang="en" sz="1600">
                <a:solidFill>
                  <a:srgbClr val="3D6229"/>
                </a:solidFill>
              </a:rPr>
              <a:t>MERIDETH FREY</a:t>
            </a:r>
            <a:r>
              <a:rPr lang="en" sz="1600">
                <a:solidFill>
                  <a:srgbClr val="3D6229"/>
                </a:solidFill>
              </a:rPr>
              <a:t> | SARAH LAWRENCE COLLEGE</a:t>
            </a:r>
            <a:endParaRPr sz="1600">
              <a:solidFill>
                <a:srgbClr val="3D6229"/>
              </a:solidFill>
            </a:endParaRPr>
          </a:p>
          <a:p>
            <a:pPr indent="0" lvl="0" marL="0" rtl="0" algn="ctr">
              <a:spcBef>
                <a:spcPts val="0"/>
              </a:spcBef>
              <a:spcAft>
                <a:spcPts val="0"/>
              </a:spcAft>
              <a:buNone/>
            </a:pPr>
            <a:r>
              <a:rPr lang="en" sz="1600">
                <a:solidFill>
                  <a:srgbClr val="3D6229"/>
                </a:solidFill>
              </a:rPr>
              <a:t>COLIN ABERNETHY | SARAH </a:t>
            </a:r>
            <a:r>
              <a:rPr lang="en" sz="1600">
                <a:solidFill>
                  <a:srgbClr val="3D6229"/>
                </a:solidFill>
              </a:rPr>
              <a:t>LAWRENCE</a:t>
            </a:r>
            <a:r>
              <a:rPr lang="en" sz="1600">
                <a:solidFill>
                  <a:srgbClr val="3D6229"/>
                </a:solidFill>
              </a:rPr>
              <a:t> COLLEGE</a:t>
            </a:r>
            <a:endParaRPr sz="1600">
              <a:solidFill>
                <a:srgbClr val="3D6229"/>
              </a:solidFill>
            </a:endParaRPr>
          </a:p>
          <a:p>
            <a:pPr indent="0" lvl="0" marL="0" rtl="0" algn="ctr">
              <a:spcBef>
                <a:spcPts val="0"/>
              </a:spcBef>
              <a:spcAft>
                <a:spcPts val="0"/>
              </a:spcAft>
              <a:buNone/>
            </a:pPr>
            <a:r>
              <a:rPr lang="en" sz="1600">
                <a:solidFill>
                  <a:srgbClr val="3D6229"/>
                </a:solidFill>
              </a:rPr>
              <a:t>DAVID GOSSER | CITY COLLEGE OF NEW YORK</a:t>
            </a:r>
            <a:endParaRPr sz="1600">
              <a:solidFill>
                <a:srgbClr val="3D622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p:nvPr/>
        </p:nvSpPr>
        <p:spPr>
          <a:xfrm>
            <a:off x="241800" y="163500"/>
            <a:ext cx="8683500" cy="646500"/>
          </a:xfrm>
          <a:prstGeom prst="rect">
            <a:avLst/>
          </a:prstGeom>
          <a:solidFill>
            <a:srgbClr val="3D6229"/>
          </a:solidFill>
          <a:ln cap="flat" cmpd="sng" w="228600">
            <a:solidFill>
              <a:srgbClr val="3D62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EEEEEE"/>
                </a:solidFill>
              </a:rPr>
            </a:br>
            <a:endParaRPr b="1" sz="3600">
              <a:solidFill>
                <a:srgbClr val="EEEEEE"/>
              </a:solidFill>
            </a:endParaRPr>
          </a:p>
        </p:txBody>
      </p:sp>
      <p:sp>
        <p:nvSpPr>
          <p:cNvPr id="158" name="Google Shape;158;p22"/>
          <p:cNvSpPr txBox="1"/>
          <p:nvPr/>
        </p:nvSpPr>
        <p:spPr>
          <a:xfrm>
            <a:off x="241800" y="163500"/>
            <a:ext cx="8683500" cy="6312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1000"/>
              </a:spcAft>
              <a:buNone/>
            </a:pPr>
            <a:r>
              <a:rPr b="1" lang="en" sz="2900">
                <a:solidFill>
                  <a:srgbClr val="EEEEEE"/>
                </a:solidFill>
              </a:rPr>
              <a:t>INTERESTED IN USING OUR MATERIALS?</a:t>
            </a:r>
            <a:endParaRPr sz="2900">
              <a:solidFill>
                <a:srgbClr val="EEEEEE"/>
              </a:solidFill>
            </a:endParaRPr>
          </a:p>
        </p:txBody>
      </p:sp>
      <p:sp>
        <p:nvSpPr>
          <p:cNvPr id="159" name="Google Shape;159;p22"/>
          <p:cNvSpPr txBox="1"/>
          <p:nvPr/>
        </p:nvSpPr>
        <p:spPr>
          <a:xfrm>
            <a:off x="241800" y="1077900"/>
            <a:ext cx="86835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rPr>
              <a:t>This project is designed to benefit all undergraduate science programs but will have the </a:t>
            </a:r>
            <a:r>
              <a:rPr b="1" lang="en" sz="2000">
                <a:solidFill>
                  <a:schemeClr val="dk1"/>
                </a:solidFill>
              </a:rPr>
              <a:t>most impact at primarily undergraduate institutions with limited access to research experiences and historically underserved student populations.</a:t>
            </a:r>
            <a:endParaRPr sz="2000"/>
          </a:p>
        </p:txBody>
      </p:sp>
      <p:pic>
        <p:nvPicPr>
          <p:cNvPr id="160" name="Google Shape;160;p22"/>
          <p:cNvPicPr preferRelativeResize="0"/>
          <p:nvPr/>
        </p:nvPicPr>
        <p:blipFill>
          <a:blip r:embed="rId3">
            <a:alphaModFix/>
          </a:blip>
          <a:stretch>
            <a:fillRect/>
          </a:stretch>
        </p:blipFill>
        <p:spPr>
          <a:xfrm>
            <a:off x="5976950" y="2195150"/>
            <a:ext cx="2948350" cy="2948350"/>
          </a:xfrm>
          <a:prstGeom prst="rect">
            <a:avLst/>
          </a:prstGeom>
          <a:noFill/>
          <a:ln>
            <a:noFill/>
          </a:ln>
        </p:spPr>
      </p:pic>
      <p:sp>
        <p:nvSpPr>
          <p:cNvPr id="161" name="Google Shape;161;p22"/>
          <p:cNvSpPr txBox="1"/>
          <p:nvPr/>
        </p:nvSpPr>
        <p:spPr>
          <a:xfrm>
            <a:off x="241800" y="3115225"/>
            <a:ext cx="5824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u="sng">
                <a:solidFill>
                  <a:schemeClr val="accent5"/>
                </a:solidFill>
              </a:rPr>
              <a:t>Scan the QR code</a:t>
            </a:r>
            <a:r>
              <a:rPr b="1" lang="en" sz="2400">
                <a:solidFill>
                  <a:schemeClr val="accent5"/>
                </a:solidFill>
              </a:rPr>
              <a:t> </a:t>
            </a:r>
            <a:r>
              <a:rPr b="1" lang="en" sz="1800">
                <a:solidFill>
                  <a:schemeClr val="accent5"/>
                </a:solidFill>
              </a:rPr>
              <a:t>to be contacted when the materials are available and/or to provide suggestions of potential resources to include!</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p:nvPr/>
        </p:nvSpPr>
        <p:spPr>
          <a:xfrm>
            <a:off x="241800" y="1141825"/>
            <a:ext cx="4928400" cy="2372400"/>
          </a:xfrm>
          <a:prstGeom prst="roundRect">
            <a:avLst>
              <a:gd fmla="val 16667" name="adj"/>
            </a:avLst>
          </a:prstGeom>
          <a:solidFill>
            <a:srgbClr val="229988">
              <a:alpha val="47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241800" y="163500"/>
            <a:ext cx="8683500" cy="646500"/>
          </a:xfrm>
          <a:prstGeom prst="rect">
            <a:avLst/>
          </a:prstGeom>
          <a:solidFill>
            <a:srgbClr val="3D6229"/>
          </a:solidFill>
          <a:ln cap="flat" cmpd="sng" w="228600">
            <a:solidFill>
              <a:srgbClr val="3D62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EEEEEE"/>
                </a:solidFill>
              </a:rPr>
            </a:br>
            <a:endParaRPr b="1" sz="3600">
              <a:solidFill>
                <a:srgbClr val="EEEEEE"/>
              </a:solidFill>
            </a:endParaRPr>
          </a:p>
        </p:txBody>
      </p:sp>
      <p:sp>
        <p:nvSpPr>
          <p:cNvPr id="68" name="Google Shape;68;p14"/>
          <p:cNvSpPr txBox="1"/>
          <p:nvPr/>
        </p:nvSpPr>
        <p:spPr>
          <a:xfrm>
            <a:off x="241800" y="163500"/>
            <a:ext cx="8683500" cy="6465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1000"/>
              </a:spcAft>
              <a:buNone/>
            </a:pPr>
            <a:r>
              <a:rPr b="1" lang="en" sz="3000">
                <a:solidFill>
                  <a:srgbClr val="EEEEEE"/>
                </a:solidFill>
              </a:rPr>
              <a:t>WHY NMR?</a:t>
            </a:r>
            <a:endParaRPr sz="3000">
              <a:solidFill>
                <a:srgbClr val="EEEEEE"/>
              </a:solidFill>
            </a:endParaRPr>
          </a:p>
        </p:txBody>
      </p:sp>
      <p:sp>
        <p:nvSpPr>
          <p:cNvPr id="69" name="Google Shape;69;p14"/>
          <p:cNvSpPr/>
          <p:nvPr/>
        </p:nvSpPr>
        <p:spPr>
          <a:xfrm>
            <a:off x="241800" y="2801750"/>
            <a:ext cx="4928400" cy="2059500"/>
          </a:xfrm>
          <a:prstGeom prst="roundRect">
            <a:avLst>
              <a:gd fmla="val 16667" name="adj"/>
            </a:avLst>
          </a:prstGeom>
          <a:solidFill>
            <a:srgbClr val="351C75">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3996900" y="1115575"/>
            <a:ext cx="4928400" cy="2372400"/>
          </a:xfrm>
          <a:prstGeom prst="roundRect">
            <a:avLst>
              <a:gd fmla="val 16667" name="adj"/>
            </a:avLst>
          </a:prstGeom>
          <a:solidFill>
            <a:srgbClr val="EAD1DC">
              <a:alpha val="60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txBox="1"/>
          <p:nvPr/>
        </p:nvSpPr>
        <p:spPr>
          <a:xfrm>
            <a:off x="749400" y="1565275"/>
            <a:ext cx="3247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lt1"/>
                </a:solidFill>
              </a:rPr>
              <a:t>IMPORTANT RESEARCH TOOL</a:t>
            </a:r>
            <a:endParaRPr b="1" sz="2400">
              <a:solidFill>
                <a:schemeClr val="lt1"/>
              </a:solidFill>
            </a:endParaRPr>
          </a:p>
        </p:txBody>
      </p:sp>
      <p:sp>
        <p:nvSpPr>
          <p:cNvPr id="72" name="Google Shape;72;p14"/>
          <p:cNvSpPr txBox="1"/>
          <p:nvPr/>
        </p:nvSpPr>
        <p:spPr>
          <a:xfrm>
            <a:off x="4965075" y="1749925"/>
            <a:ext cx="3724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lt1"/>
                </a:solidFill>
              </a:rPr>
              <a:t>CROSS-DISCIPLINARY</a:t>
            </a:r>
            <a:endParaRPr b="1" sz="2400">
              <a:solidFill>
                <a:schemeClr val="lt1"/>
              </a:solidFill>
            </a:endParaRPr>
          </a:p>
        </p:txBody>
      </p:sp>
      <p:sp>
        <p:nvSpPr>
          <p:cNvPr id="73" name="Google Shape;73;p14"/>
          <p:cNvSpPr txBox="1"/>
          <p:nvPr/>
        </p:nvSpPr>
        <p:spPr>
          <a:xfrm>
            <a:off x="749400" y="3514300"/>
            <a:ext cx="3247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lt1"/>
                </a:solidFill>
              </a:rPr>
              <a:t>BRIDGE TO 21st CENTURY CAREERS</a:t>
            </a:r>
            <a:endParaRPr b="1" sz="2400">
              <a:solidFill>
                <a:schemeClr val="lt1"/>
              </a:solidFill>
            </a:endParaRPr>
          </a:p>
        </p:txBody>
      </p:sp>
      <p:grpSp>
        <p:nvGrpSpPr>
          <p:cNvPr id="74" name="Google Shape;74;p14"/>
          <p:cNvGrpSpPr/>
          <p:nvPr/>
        </p:nvGrpSpPr>
        <p:grpSpPr>
          <a:xfrm>
            <a:off x="3996900" y="2827900"/>
            <a:ext cx="4928400" cy="2059500"/>
            <a:chOff x="3996900" y="2827900"/>
            <a:chExt cx="4928400" cy="2059500"/>
          </a:xfrm>
        </p:grpSpPr>
        <p:sp>
          <p:nvSpPr>
            <p:cNvPr id="75" name="Google Shape;75;p14"/>
            <p:cNvSpPr/>
            <p:nvPr/>
          </p:nvSpPr>
          <p:spPr>
            <a:xfrm>
              <a:off x="3996900" y="2827900"/>
              <a:ext cx="4928400" cy="2059500"/>
            </a:xfrm>
            <a:prstGeom prst="roundRect">
              <a:avLst>
                <a:gd fmla="val 16667" name="adj"/>
              </a:avLst>
            </a:prstGeom>
            <a:solidFill>
              <a:srgbClr val="6E9A43">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nvSpPr>
          <p:spPr>
            <a:xfrm>
              <a:off x="5170200" y="3698950"/>
              <a:ext cx="3247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lt1"/>
                  </a:solidFill>
                </a:rPr>
                <a:t>ACCESSIBLE</a:t>
              </a:r>
              <a:endParaRPr b="1" sz="2400">
                <a:solidFill>
                  <a:schemeClr val="lt1"/>
                </a:solidFill>
              </a:endParaRPr>
            </a:p>
          </p:txBody>
        </p:sp>
      </p:grpSp>
      <p:sp>
        <p:nvSpPr>
          <p:cNvPr id="77" name="Google Shape;77;p14"/>
          <p:cNvSpPr txBox="1"/>
          <p:nvPr/>
        </p:nvSpPr>
        <p:spPr>
          <a:xfrm>
            <a:off x="3949350" y="2827900"/>
            <a:ext cx="1268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NMR</a:t>
            </a:r>
            <a:endParaRPr b="1"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p:nvPr/>
        </p:nvSpPr>
        <p:spPr>
          <a:xfrm>
            <a:off x="241800" y="163500"/>
            <a:ext cx="8683500" cy="646500"/>
          </a:xfrm>
          <a:prstGeom prst="rect">
            <a:avLst/>
          </a:prstGeom>
          <a:solidFill>
            <a:srgbClr val="3D6229"/>
          </a:solidFill>
          <a:ln cap="flat" cmpd="sng" w="228600">
            <a:solidFill>
              <a:srgbClr val="3D62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EEEEEE"/>
                </a:solidFill>
              </a:rPr>
            </a:br>
            <a:endParaRPr b="1" sz="3600">
              <a:solidFill>
                <a:srgbClr val="EEEEEE"/>
              </a:solidFill>
            </a:endParaRPr>
          </a:p>
        </p:txBody>
      </p:sp>
      <p:sp>
        <p:nvSpPr>
          <p:cNvPr id="83" name="Google Shape;83;p15"/>
          <p:cNvSpPr txBox="1"/>
          <p:nvPr/>
        </p:nvSpPr>
        <p:spPr>
          <a:xfrm>
            <a:off x="241800" y="163500"/>
            <a:ext cx="8683500" cy="6465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1000"/>
              </a:spcAft>
              <a:buNone/>
            </a:pPr>
            <a:r>
              <a:rPr b="1" lang="en" sz="3000">
                <a:solidFill>
                  <a:srgbClr val="EEEEEE"/>
                </a:solidFill>
              </a:rPr>
              <a:t>PROJECT GOALS</a:t>
            </a:r>
            <a:endParaRPr sz="3000">
              <a:solidFill>
                <a:srgbClr val="EEEEEE"/>
              </a:solidFill>
            </a:endParaRPr>
          </a:p>
        </p:txBody>
      </p:sp>
      <p:sp>
        <p:nvSpPr>
          <p:cNvPr id="84" name="Google Shape;84;p15"/>
          <p:cNvSpPr txBox="1"/>
          <p:nvPr/>
        </p:nvSpPr>
        <p:spPr>
          <a:xfrm>
            <a:off x="241800" y="1010850"/>
            <a:ext cx="8683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2000">
              <a:solidFill>
                <a:schemeClr val="dk1"/>
              </a:solidFill>
            </a:endParaRPr>
          </a:p>
        </p:txBody>
      </p:sp>
      <p:sp>
        <p:nvSpPr>
          <p:cNvPr id="85" name="Google Shape;85;p15"/>
          <p:cNvSpPr/>
          <p:nvPr/>
        </p:nvSpPr>
        <p:spPr>
          <a:xfrm>
            <a:off x="230250" y="1236050"/>
            <a:ext cx="8683500" cy="3577500"/>
          </a:xfrm>
          <a:prstGeom prst="rect">
            <a:avLst/>
          </a:prstGeom>
          <a:solidFill>
            <a:srgbClr val="6E9A43"/>
          </a:solidFill>
          <a:ln cap="flat" cmpd="sng" w="228600">
            <a:solidFill>
              <a:srgbClr val="6E9A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3D6229"/>
                </a:solidFill>
              </a:rPr>
            </a:br>
            <a:endParaRPr b="1" sz="3600">
              <a:solidFill>
                <a:srgbClr val="3D6229"/>
              </a:solidFill>
            </a:endParaRPr>
          </a:p>
        </p:txBody>
      </p:sp>
      <p:sp>
        <p:nvSpPr>
          <p:cNvPr id="86" name="Google Shape;86;p15"/>
          <p:cNvSpPr txBox="1"/>
          <p:nvPr/>
        </p:nvSpPr>
        <p:spPr>
          <a:xfrm>
            <a:off x="230250" y="1198650"/>
            <a:ext cx="85842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rPr>
              <a:t>Developed curricular materials are interdisciplinary and </a:t>
            </a:r>
            <a:r>
              <a:rPr i="1" lang="en" sz="2000">
                <a:solidFill>
                  <a:schemeClr val="dk1"/>
                </a:solidFill>
              </a:rPr>
              <a:t>make use of </a:t>
            </a:r>
            <a:r>
              <a:rPr b="1" i="1" lang="en" sz="2000">
                <a:solidFill>
                  <a:schemeClr val="dk1"/>
                </a:solidFill>
              </a:rPr>
              <a:t>current pedagogical best practices</a:t>
            </a:r>
            <a:r>
              <a:rPr i="1" lang="en" sz="2000">
                <a:solidFill>
                  <a:schemeClr val="dk1"/>
                </a:solidFill>
              </a:rPr>
              <a:t> for an </a:t>
            </a:r>
            <a:r>
              <a:rPr b="1" i="1" lang="en" sz="2000">
                <a:solidFill>
                  <a:schemeClr val="dk1"/>
                </a:solidFill>
              </a:rPr>
              <a:t>engaged and inclusive science learning environment</a:t>
            </a:r>
            <a:r>
              <a:rPr lang="en" sz="2000">
                <a:solidFill>
                  <a:schemeClr val="dk1"/>
                </a:solidFill>
              </a:rPr>
              <a:t>.</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n" sz="2000">
                <a:solidFill>
                  <a:schemeClr val="dk1"/>
                </a:solidFill>
              </a:rPr>
              <a:t>Curricular materials provide students with class-based undergraduate </a:t>
            </a:r>
            <a:r>
              <a:rPr i="1" lang="en" sz="2000">
                <a:solidFill>
                  <a:schemeClr val="dk1"/>
                </a:solidFill>
              </a:rPr>
              <a:t>laboratory experiences that introduce </a:t>
            </a:r>
            <a:r>
              <a:rPr b="1" i="1" lang="en" sz="2000">
                <a:solidFill>
                  <a:schemeClr val="dk1"/>
                </a:solidFill>
              </a:rPr>
              <a:t>research skills</a:t>
            </a:r>
            <a:r>
              <a:rPr i="1" lang="en" sz="2000">
                <a:solidFill>
                  <a:schemeClr val="dk1"/>
                </a:solidFill>
              </a:rPr>
              <a:t> and </a:t>
            </a:r>
            <a:r>
              <a:rPr b="1" i="1" lang="en" sz="2000">
                <a:solidFill>
                  <a:schemeClr val="dk1"/>
                </a:solidFill>
              </a:rPr>
              <a:t>emulate experimental research</a:t>
            </a:r>
            <a:r>
              <a:rPr i="1" lang="en" sz="2000">
                <a:solidFill>
                  <a:schemeClr val="dk1"/>
                </a:solidFill>
              </a:rPr>
              <a:t> in a lab</a:t>
            </a:r>
            <a:r>
              <a:rPr lang="en" sz="2000">
                <a:solidFill>
                  <a:schemeClr val="dk1"/>
                </a:solidFill>
              </a:rPr>
              <a:t> (with or without direct access to an NMR system).</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n" sz="2000">
                <a:solidFill>
                  <a:schemeClr val="dk1"/>
                </a:solidFill>
              </a:rPr>
              <a:t>Curricular materials are </a:t>
            </a:r>
            <a:r>
              <a:rPr i="1" lang="en" sz="2000">
                <a:solidFill>
                  <a:schemeClr val="dk1"/>
                </a:solidFill>
              </a:rPr>
              <a:t>designed to be easily adapted and </a:t>
            </a:r>
            <a:r>
              <a:rPr b="1" i="1" lang="en" sz="2000">
                <a:solidFill>
                  <a:schemeClr val="dk1"/>
                </a:solidFill>
              </a:rPr>
              <a:t>adopted </a:t>
            </a:r>
            <a:r>
              <a:rPr lang="en" sz="2000">
                <a:solidFill>
                  <a:schemeClr val="dk1"/>
                </a:solidFill>
              </a:rPr>
              <a:t>for use in a wide array of educational environments.</a:t>
            </a:r>
            <a:endParaRPr sz="16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6"/>
          <p:cNvPicPr preferRelativeResize="0"/>
          <p:nvPr/>
        </p:nvPicPr>
        <p:blipFill>
          <a:blip r:embed="rId3">
            <a:alphaModFix/>
          </a:blip>
          <a:stretch>
            <a:fillRect/>
          </a:stretch>
        </p:blipFill>
        <p:spPr>
          <a:xfrm>
            <a:off x="1467725" y="923625"/>
            <a:ext cx="6338992" cy="4219876"/>
          </a:xfrm>
          <a:prstGeom prst="rect">
            <a:avLst/>
          </a:prstGeom>
          <a:noFill/>
          <a:ln>
            <a:noFill/>
          </a:ln>
        </p:spPr>
      </p:pic>
      <p:sp>
        <p:nvSpPr>
          <p:cNvPr id="92" name="Google Shape;92;p16"/>
          <p:cNvSpPr/>
          <p:nvPr/>
        </p:nvSpPr>
        <p:spPr>
          <a:xfrm>
            <a:off x="241800" y="163500"/>
            <a:ext cx="8683500" cy="646500"/>
          </a:xfrm>
          <a:prstGeom prst="rect">
            <a:avLst/>
          </a:prstGeom>
          <a:solidFill>
            <a:srgbClr val="3D6229"/>
          </a:solidFill>
          <a:ln cap="flat" cmpd="sng" w="228600">
            <a:solidFill>
              <a:srgbClr val="3D62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EEEEEE"/>
                </a:solidFill>
              </a:rPr>
            </a:br>
            <a:endParaRPr b="1" sz="3600">
              <a:solidFill>
                <a:srgbClr val="EEEEEE"/>
              </a:solidFill>
            </a:endParaRPr>
          </a:p>
        </p:txBody>
      </p:sp>
      <p:sp>
        <p:nvSpPr>
          <p:cNvPr id="93" name="Google Shape;93;p16"/>
          <p:cNvSpPr txBox="1"/>
          <p:nvPr/>
        </p:nvSpPr>
        <p:spPr>
          <a:xfrm>
            <a:off x="241800" y="163500"/>
            <a:ext cx="8683500" cy="6465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1000"/>
              </a:spcAft>
              <a:buNone/>
            </a:pPr>
            <a:r>
              <a:rPr b="1" lang="en" sz="3000">
                <a:solidFill>
                  <a:srgbClr val="EEEEEE"/>
                </a:solidFill>
              </a:rPr>
              <a:t>WHAT WE HAVE DEVELOPED</a:t>
            </a:r>
            <a:endParaRPr sz="3000">
              <a:solidFill>
                <a:srgbClr val="EEEEEE"/>
              </a:solidFill>
            </a:endParaRPr>
          </a:p>
        </p:txBody>
      </p:sp>
      <p:pic>
        <p:nvPicPr>
          <p:cNvPr id="94" name="Google Shape;94;p16"/>
          <p:cNvPicPr preferRelativeResize="0"/>
          <p:nvPr/>
        </p:nvPicPr>
        <p:blipFill>
          <a:blip r:embed="rId4">
            <a:alphaModFix/>
          </a:blip>
          <a:stretch>
            <a:fillRect/>
          </a:stretch>
        </p:blipFill>
        <p:spPr>
          <a:xfrm>
            <a:off x="0" y="-5150"/>
            <a:ext cx="1467725" cy="5159749"/>
          </a:xfrm>
          <a:prstGeom prst="rect">
            <a:avLst/>
          </a:prstGeom>
          <a:noFill/>
          <a:ln>
            <a:noFill/>
          </a:ln>
        </p:spPr>
      </p:pic>
      <p:sp>
        <p:nvSpPr>
          <p:cNvPr id="95" name="Google Shape;95;p16"/>
          <p:cNvSpPr txBox="1"/>
          <p:nvPr/>
        </p:nvSpPr>
        <p:spPr>
          <a:xfrm>
            <a:off x="891150" y="1917925"/>
            <a:ext cx="557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6" name="Google Shape;96;p16"/>
          <p:cNvPicPr preferRelativeResize="0"/>
          <p:nvPr/>
        </p:nvPicPr>
        <p:blipFill>
          <a:blip r:embed="rId5">
            <a:alphaModFix/>
          </a:blip>
          <a:stretch>
            <a:fillRect/>
          </a:stretch>
        </p:blipFill>
        <p:spPr>
          <a:xfrm>
            <a:off x="6184825" y="1553650"/>
            <a:ext cx="2363500" cy="2363500"/>
          </a:xfrm>
          <a:prstGeom prst="rect">
            <a:avLst/>
          </a:prstGeom>
          <a:noFill/>
          <a:ln>
            <a:noFill/>
          </a:ln>
        </p:spPr>
      </p:pic>
      <p:grpSp>
        <p:nvGrpSpPr>
          <p:cNvPr id="97" name="Google Shape;97;p16"/>
          <p:cNvGrpSpPr/>
          <p:nvPr/>
        </p:nvGrpSpPr>
        <p:grpSpPr>
          <a:xfrm>
            <a:off x="5734375" y="1418100"/>
            <a:ext cx="3264400" cy="2634600"/>
            <a:chOff x="5734375" y="1418100"/>
            <a:chExt cx="3264400" cy="2634600"/>
          </a:xfrm>
        </p:grpSpPr>
        <p:sp>
          <p:nvSpPr>
            <p:cNvPr id="98" name="Google Shape;98;p16"/>
            <p:cNvSpPr/>
            <p:nvPr/>
          </p:nvSpPr>
          <p:spPr>
            <a:xfrm>
              <a:off x="5734375" y="1418100"/>
              <a:ext cx="3190800" cy="2634600"/>
            </a:xfrm>
            <a:prstGeom prst="roundRect">
              <a:avLst>
                <a:gd fmla="val 16667" name="adj"/>
              </a:avLst>
            </a:prstGeom>
            <a:solidFill>
              <a:srgbClr val="6E9A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txBox="1"/>
            <p:nvPr/>
          </p:nvSpPr>
          <p:spPr>
            <a:xfrm>
              <a:off x="5947475" y="1418100"/>
              <a:ext cx="3051300" cy="26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D6229"/>
                  </a:solidFill>
                </a:rPr>
                <a:t>MODULES CONTAIN:</a:t>
              </a:r>
              <a:endParaRPr b="1">
                <a:solidFill>
                  <a:srgbClr val="3D6229"/>
                </a:solidFill>
              </a:endParaRPr>
            </a:p>
            <a:p>
              <a:pPr indent="-317500" lvl="0" marL="457200" rtl="0" algn="l">
                <a:spcBef>
                  <a:spcPts val="0"/>
                </a:spcBef>
                <a:spcAft>
                  <a:spcPts val="0"/>
                </a:spcAft>
                <a:buClr>
                  <a:srgbClr val="EEEEEE"/>
                </a:buClr>
                <a:buSzPts val="1400"/>
                <a:buChar char="●"/>
              </a:pPr>
              <a:r>
                <a:rPr lang="en">
                  <a:solidFill>
                    <a:srgbClr val="EEEEEE"/>
                  </a:solidFill>
                </a:rPr>
                <a:t>Expected learning outcomes</a:t>
              </a:r>
              <a:endParaRPr>
                <a:solidFill>
                  <a:srgbClr val="EEEEEE"/>
                </a:solidFill>
              </a:endParaRPr>
            </a:p>
            <a:p>
              <a:pPr indent="-317500" lvl="0" marL="457200" rtl="0" algn="l">
                <a:spcBef>
                  <a:spcPts val="1000"/>
                </a:spcBef>
                <a:spcAft>
                  <a:spcPts val="0"/>
                </a:spcAft>
                <a:buClr>
                  <a:srgbClr val="EEEEEE"/>
                </a:buClr>
                <a:buSzPts val="1400"/>
                <a:buChar char="●"/>
              </a:pPr>
              <a:r>
                <a:rPr lang="en">
                  <a:solidFill>
                    <a:srgbClr val="EEEEEE"/>
                  </a:solidFill>
                </a:rPr>
                <a:t>Real-world examples</a:t>
              </a:r>
              <a:endParaRPr>
                <a:solidFill>
                  <a:srgbClr val="EEEEEE"/>
                </a:solidFill>
              </a:endParaRPr>
            </a:p>
            <a:p>
              <a:pPr indent="-317500" lvl="0" marL="457200" rtl="0" algn="l">
                <a:spcBef>
                  <a:spcPts val="1000"/>
                </a:spcBef>
                <a:spcAft>
                  <a:spcPts val="0"/>
                </a:spcAft>
                <a:buClr>
                  <a:srgbClr val="EEEEEE"/>
                </a:buClr>
                <a:buSzPts val="1400"/>
                <a:buChar char="●"/>
              </a:pPr>
              <a:r>
                <a:rPr lang="en">
                  <a:solidFill>
                    <a:srgbClr val="EEEEEE"/>
                  </a:solidFill>
                </a:rPr>
                <a:t>Featured scientists</a:t>
              </a:r>
              <a:endParaRPr>
                <a:solidFill>
                  <a:srgbClr val="EEEEEE"/>
                </a:solidFill>
              </a:endParaRPr>
            </a:p>
            <a:p>
              <a:pPr indent="-317500" lvl="0" marL="457200" rtl="0" algn="l">
                <a:spcBef>
                  <a:spcPts val="1000"/>
                </a:spcBef>
                <a:spcAft>
                  <a:spcPts val="0"/>
                </a:spcAft>
                <a:buClr>
                  <a:srgbClr val="EEEEEE"/>
                </a:buClr>
                <a:buSzPts val="1400"/>
                <a:buChar char="●"/>
              </a:pPr>
              <a:r>
                <a:rPr lang="en">
                  <a:solidFill>
                    <a:srgbClr val="EEEEEE"/>
                  </a:solidFill>
                </a:rPr>
                <a:t>Hands-on activities, simulations, videos of experiments for those without access to equipment</a:t>
              </a:r>
              <a:endParaRPr>
                <a:solidFill>
                  <a:srgbClr val="EEEEEE"/>
                </a:solidFill>
              </a:endParaRPr>
            </a:p>
            <a:p>
              <a:pPr indent="-317500" lvl="0" marL="457200" rtl="0" algn="l">
                <a:spcBef>
                  <a:spcPts val="1000"/>
                </a:spcBef>
                <a:spcAft>
                  <a:spcPts val="1000"/>
                </a:spcAft>
                <a:buClr>
                  <a:srgbClr val="EEEEEE"/>
                </a:buClr>
                <a:buSzPts val="1400"/>
                <a:buChar char="●"/>
              </a:pPr>
              <a:r>
                <a:rPr lang="en">
                  <a:solidFill>
                    <a:srgbClr val="EEEEEE"/>
                  </a:solidFill>
                </a:rPr>
                <a:t>Research-based pedagogy</a:t>
              </a:r>
              <a:endParaRPr>
                <a:solidFill>
                  <a:srgbClr val="EEEEEE"/>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idx="1" type="body"/>
          </p:nvPr>
        </p:nvSpPr>
        <p:spPr>
          <a:xfrm>
            <a:off x="7050050" y="1050625"/>
            <a:ext cx="1980000" cy="3988800"/>
          </a:xfrm>
          <a:prstGeom prst="rect">
            <a:avLst/>
          </a:prstGeom>
        </p:spPr>
        <p:txBody>
          <a:bodyPr anchorCtr="0" anchor="t" bIns="91425" lIns="91425" spcFirstLastPara="1" rIns="91425" wrap="square" tIns="91425">
            <a:noAutofit/>
          </a:bodyPr>
          <a:lstStyle/>
          <a:p>
            <a:pPr indent="0" lvl="0" marL="0" rtl="0" algn="l">
              <a:lnSpc>
                <a:spcPct val="140000"/>
              </a:lnSpc>
              <a:spcBef>
                <a:spcPts val="1200"/>
              </a:spcBef>
              <a:spcAft>
                <a:spcPts val="0"/>
              </a:spcAft>
              <a:buClr>
                <a:schemeClr val="dk1"/>
              </a:buClr>
              <a:buSzPts val="523"/>
              <a:buFont typeface="Arial"/>
              <a:buNone/>
            </a:pPr>
            <a:r>
              <a:rPr b="1" i="1" lang="en" sz="1000">
                <a:solidFill>
                  <a:srgbClr val="3D6229"/>
                </a:solidFill>
              </a:rPr>
              <a:t>Sarah Lawrence College</a:t>
            </a:r>
            <a:endParaRPr b="1" i="1" sz="1000">
              <a:solidFill>
                <a:srgbClr val="3D6229"/>
              </a:solidFill>
            </a:endParaRPr>
          </a:p>
          <a:p>
            <a:pPr indent="0" lvl="0" marL="0" rtl="0" algn="l">
              <a:lnSpc>
                <a:spcPct val="140000"/>
              </a:lnSpc>
              <a:spcBef>
                <a:spcPts val="0"/>
              </a:spcBef>
              <a:spcAft>
                <a:spcPts val="0"/>
              </a:spcAft>
              <a:buClr>
                <a:schemeClr val="dk1"/>
              </a:buClr>
              <a:buSzPts val="523"/>
              <a:buFont typeface="Arial"/>
              <a:buNone/>
            </a:pPr>
            <a:r>
              <a:rPr b="1" lang="en" sz="1000">
                <a:solidFill>
                  <a:srgbClr val="1C1C1C"/>
                </a:solidFill>
              </a:rPr>
              <a:t>Lillian Bower</a:t>
            </a:r>
            <a:br>
              <a:rPr b="1" lang="en" sz="1000">
                <a:solidFill>
                  <a:srgbClr val="1C1C1C"/>
                </a:solidFill>
              </a:rPr>
            </a:br>
            <a:r>
              <a:rPr b="1" lang="en" sz="1000">
                <a:solidFill>
                  <a:srgbClr val="1C1C1C"/>
                </a:solidFill>
              </a:rPr>
              <a:t>Nicholas Fajardo</a:t>
            </a:r>
            <a:br>
              <a:rPr b="1" lang="en" sz="1000">
                <a:solidFill>
                  <a:srgbClr val="1C1C1C"/>
                </a:solidFill>
              </a:rPr>
            </a:br>
            <a:r>
              <a:rPr b="1" lang="en" sz="1000">
                <a:solidFill>
                  <a:srgbClr val="1C1C1C"/>
                </a:solidFill>
              </a:rPr>
              <a:t>Leah Goodall</a:t>
            </a:r>
            <a:br>
              <a:rPr b="1" lang="en" sz="1000">
                <a:solidFill>
                  <a:srgbClr val="1C1C1C"/>
                </a:solidFill>
              </a:rPr>
            </a:br>
            <a:r>
              <a:rPr b="1" lang="en" sz="1000">
                <a:solidFill>
                  <a:srgbClr val="1C1C1C"/>
                </a:solidFill>
              </a:rPr>
              <a:t>Jane Joncha</a:t>
            </a:r>
            <a:br>
              <a:rPr b="1" lang="en" sz="1000">
                <a:solidFill>
                  <a:srgbClr val="1C1C1C"/>
                </a:solidFill>
              </a:rPr>
            </a:br>
            <a:r>
              <a:rPr b="1" lang="en" sz="1000">
                <a:solidFill>
                  <a:srgbClr val="1C1C1C"/>
                </a:solidFill>
              </a:rPr>
              <a:t>Skyler Kawecki-Muonio</a:t>
            </a:r>
            <a:br>
              <a:rPr b="1" lang="en" sz="1000">
                <a:solidFill>
                  <a:srgbClr val="1C1C1C"/>
                </a:solidFill>
              </a:rPr>
            </a:br>
            <a:r>
              <a:rPr b="1" lang="en" sz="1000">
                <a:solidFill>
                  <a:srgbClr val="1C1C1C"/>
                </a:solidFill>
              </a:rPr>
              <a:t>Christina Kefela</a:t>
            </a:r>
            <a:br>
              <a:rPr b="1" lang="en" sz="1000">
                <a:solidFill>
                  <a:srgbClr val="1C1C1C"/>
                </a:solidFill>
              </a:rPr>
            </a:br>
            <a:r>
              <a:rPr b="1" lang="en" sz="1000">
                <a:solidFill>
                  <a:srgbClr val="1C1C1C"/>
                </a:solidFill>
              </a:rPr>
              <a:t>Afia Khan</a:t>
            </a:r>
            <a:br>
              <a:rPr b="1" lang="en" sz="1000">
                <a:solidFill>
                  <a:srgbClr val="1C1C1C"/>
                </a:solidFill>
              </a:rPr>
            </a:br>
            <a:r>
              <a:rPr b="1" lang="en" sz="1000">
                <a:solidFill>
                  <a:srgbClr val="1C1C1C"/>
                </a:solidFill>
              </a:rPr>
              <a:t>Ashley Spector-Townsend Christian Tarrasch</a:t>
            </a:r>
            <a:br>
              <a:rPr b="1" lang="en" sz="1000">
                <a:solidFill>
                  <a:srgbClr val="1C1C1C"/>
                </a:solidFill>
              </a:rPr>
            </a:br>
            <a:r>
              <a:rPr b="1" lang="en" sz="1000">
                <a:solidFill>
                  <a:srgbClr val="1C1C1C"/>
                </a:solidFill>
              </a:rPr>
              <a:t>Chris Torres</a:t>
            </a:r>
            <a:endParaRPr sz="1000">
              <a:solidFill>
                <a:schemeClr val="dk1"/>
              </a:solidFill>
            </a:endParaRPr>
          </a:p>
          <a:p>
            <a:pPr indent="0" lvl="0" marL="0" rtl="0" algn="l">
              <a:lnSpc>
                <a:spcPct val="140000"/>
              </a:lnSpc>
              <a:spcBef>
                <a:spcPts val="0"/>
              </a:spcBef>
              <a:spcAft>
                <a:spcPts val="0"/>
              </a:spcAft>
              <a:buClr>
                <a:schemeClr val="dk1"/>
              </a:buClr>
              <a:buSzPts val="523"/>
              <a:buFont typeface="Arial"/>
              <a:buNone/>
            </a:pPr>
            <a:r>
              <a:rPr b="1" i="1" lang="en" sz="1000">
                <a:solidFill>
                  <a:srgbClr val="229988"/>
                </a:solidFill>
              </a:rPr>
              <a:t>City College of New York</a:t>
            </a:r>
            <a:endParaRPr b="1" i="1" sz="1000">
              <a:solidFill>
                <a:srgbClr val="229988"/>
              </a:solidFill>
            </a:endParaRPr>
          </a:p>
          <a:p>
            <a:pPr indent="0" lvl="0" marL="0" rtl="0" algn="l">
              <a:lnSpc>
                <a:spcPct val="140000"/>
              </a:lnSpc>
              <a:spcBef>
                <a:spcPts val="0"/>
              </a:spcBef>
              <a:spcAft>
                <a:spcPts val="0"/>
              </a:spcAft>
              <a:buSzPts val="523"/>
              <a:buNone/>
            </a:pPr>
            <a:r>
              <a:rPr b="1" lang="en" sz="1000">
                <a:solidFill>
                  <a:srgbClr val="1C1C1C"/>
                </a:solidFill>
              </a:rPr>
              <a:t>Mahisha Akhand</a:t>
            </a:r>
            <a:br>
              <a:rPr b="1" lang="en" sz="1000">
                <a:solidFill>
                  <a:srgbClr val="1C1C1C"/>
                </a:solidFill>
              </a:rPr>
            </a:br>
            <a:r>
              <a:rPr b="1" lang="en" sz="1000">
                <a:solidFill>
                  <a:srgbClr val="1C1C1C"/>
                </a:solidFill>
              </a:rPr>
              <a:t>Bibi Zameena Alli</a:t>
            </a:r>
            <a:br>
              <a:rPr b="1" lang="en" sz="1000">
                <a:solidFill>
                  <a:srgbClr val="1C1C1C"/>
                </a:solidFill>
              </a:rPr>
            </a:br>
            <a:r>
              <a:rPr b="1" lang="en" sz="1000">
                <a:solidFill>
                  <a:srgbClr val="1C1C1C"/>
                </a:solidFill>
              </a:rPr>
              <a:t>Sophia Jiang</a:t>
            </a:r>
            <a:br>
              <a:rPr b="1" lang="en" sz="1000">
                <a:solidFill>
                  <a:srgbClr val="1C1C1C"/>
                </a:solidFill>
              </a:rPr>
            </a:br>
            <a:r>
              <a:rPr b="1" lang="en" sz="1000">
                <a:solidFill>
                  <a:srgbClr val="1C1C1C"/>
                </a:solidFill>
              </a:rPr>
              <a:t>Sammely Perez</a:t>
            </a:r>
            <a:br>
              <a:rPr b="1" lang="en" sz="1000">
                <a:solidFill>
                  <a:srgbClr val="1C1C1C"/>
                </a:solidFill>
              </a:rPr>
            </a:br>
            <a:r>
              <a:rPr b="1" lang="en" sz="1000">
                <a:solidFill>
                  <a:srgbClr val="1C1C1C"/>
                </a:solidFill>
              </a:rPr>
              <a:t>Racquel Scott</a:t>
            </a:r>
            <a:br>
              <a:rPr b="1" lang="en" sz="1000">
                <a:solidFill>
                  <a:srgbClr val="1C1C1C"/>
                </a:solidFill>
              </a:rPr>
            </a:br>
            <a:r>
              <a:rPr b="1" lang="en" sz="1000">
                <a:solidFill>
                  <a:srgbClr val="1C1C1C"/>
                </a:solidFill>
              </a:rPr>
              <a:t>Taylor Tram</a:t>
            </a:r>
            <a:endParaRPr sz="1000"/>
          </a:p>
        </p:txBody>
      </p:sp>
      <p:pic>
        <p:nvPicPr>
          <p:cNvPr id="105" name="Google Shape;105;p17"/>
          <p:cNvPicPr preferRelativeResize="0"/>
          <p:nvPr/>
        </p:nvPicPr>
        <p:blipFill rotWithShape="1">
          <a:blip r:embed="rId3">
            <a:alphaModFix/>
          </a:blip>
          <a:srcRect b="17088" l="1834" r="2131" t="0"/>
          <a:stretch/>
        </p:blipFill>
        <p:spPr>
          <a:xfrm>
            <a:off x="241800" y="1118050"/>
            <a:ext cx="6693875" cy="3355050"/>
          </a:xfrm>
          <a:prstGeom prst="rect">
            <a:avLst/>
          </a:prstGeom>
          <a:noFill/>
          <a:ln>
            <a:noFill/>
          </a:ln>
        </p:spPr>
      </p:pic>
      <p:sp>
        <p:nvSpPr>
          <p:cNvPr id="106" name="Google Shape;106;p17"/>
          <p:cNvSpPr/>
          <p:nvPr/>
        </p:nvSpPr>
        <p:spPr>
          <a:xfrm>
            <a:off x="241800" y="163500"/>
            <a:ext cx="8683500" cy="646500"/>
          </a:xfrm>
          <a:prstGeom prst="rect">
            <a:avLst/>
          </a:prstGeom>
          <a:solidFill>
            <a:srgbClr val="3D6229"/>
          </a:solidFill>
          <a:ln cap="flat" cmpd="sng" w="228600">
            <a:solidFill>
              <a:srgbClr val="3D62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EEEEEE"/>
                </a:solidFill>
              </a:rPr>
            </a:br>
            <a:endParaRPr b="1" sz="3600">
              <a:solidFill>
                <a:srgbClr val="EEEEEE"/>
              </a:solidFill>
            </a:endParaRPr>
          </a:p>
        </p:txBody>
      </p:sp>
      <p:sp>
        <p:nvSpPr>
          <p:cNvPr id="107" name="Google Shape;107;p17"/>
          <p:cNvSpPr txBox="1"/>
          <p:nvPr/>
        </p:nvSpPr>
        <p:spPr>
          <a:xfrm>
            <a:off x="241800" y="163500"/>
            <a:ext cx="8683500" cy="6465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1000"/>
              </a:spcAft>
              <a:buNone/>
            </a:pPr>
            <a:r>
              <a:rPr b="1" lang="en" sz="3000">
                <a:solidFill>
                  <a:srgbClr val="EEEEEE"/>
                </a:solidFill>
              </a:rPr>
              <a:t>UNDERGRADUATE RESEARCHERS</a:t>
            </a:r>
            <a:endParaRPr sz="3000">
              <a:solidFill>
                <a:srgbClr val="EEEEEE"/>
              </a:solidFill>
            </a:endParaRPr>
          </a:p>
        </p:txBody>
      </p:sp>
      <p:sp>
        <p:nvSpPr>
          <p:cNvPr id="108" name="Google Shape;108;p17"/>
          <p:cNvSpPr txBox="1"/>
          <p:nvPr/>
        </p:nvSpPr>
        <p:spPr>
          <a:xfrm>
            <a:off x="241788" y="4577825"/>
            <a:ext cx="669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229988"/>
                </a:solidFill>
              </a:rPr>
              <a:t>The 2023 summer crew visiting the NMR facility at CCNY.</a:t>
            </a:r>
            <a:endParaRPr sz="1300">
              <a:solidFill>
                <a:srgbClr val="2299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p:nvPr/>
        </p:nvSpPr>
        <p:spPr>
          <a:xfrm>
            <a:off x="241800" y="163500"/>
            <a:ext cx="8683500" cy="646500"/>
          </a:xfrm>
          <a:prstGeom prst="rect">
            <a:avLst/>
          </a:prstGeom>
          <a:solidFill>
            <a:srgbClr val="3D6229"/>
          </a:solidFill>
          <a:ln cap="flat" cmpd="sng" w="228600">
            <a:solidFill>
              <a:srgbClr val="3D62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EEEEEE"/>
                </a:solidFill>
              </a:rPr>
            </a:br>
            <a:endParaRPr b="1" sz="3600">
              <a:solidFill>
                <a:srgbClr val="EEEEEE"/>
              </a:solidFill>
            </a:endParaRPr>
          </a:p>
        </p:txBody>
      </p:sp>
      <p:sp>
        <p:nvSpPr>
          <p:cNvPr id="114" name="Google Shape;114;p18"/>
          <p:cNvSpPr txBox="1"/>
          <p:nvPr/>
        </p:nvSpPr>
        <p:spPr>
          <a:xfrm>
            <a:off x="241800" y="163500"/>
            <a:ext cx="8683500" cy="6465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1000"/>
              </a:spcAft>
              <a:buNone/>
            </a:pPr>
            <a:r>
              <a:rPr b="1" lang="en" sz="3000">
                <a:solidFill>
                  <a:srgbClr val="EEEEEE"/>
                </a:solidFill>
              </a:rPr>
              <a:t>Where we are now</a:t>
            </a:r>
            <a:endParaRPr sz="3000">
              <a:solidFill>
                <a:srgbClr val="EEEEEE"/>
              </a:solidFill>
            </a:endParaRPr>
          </a:p>
        </p:txBody>
      </p:sp>
      <p:sp>
        <p:nvSpPr>
          <p:cNvPr id="115" name="Google Shape;115;p18"/>
          <p:cNvSpPr txBox="1"/>
          <p:nvPr/>
        </p:nvSpPr>
        <p:spPr>
          <a:xfrm>
            <a:off x="241800" y="1053850"/>
            <a:ext cx="43302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000"/>
              <a:t>Implementations: </a:t>
            </a:r>
            <a:r>
              <a:rPr lang="en" sz="2000"/>
              <a:t>I</a:t>
            </a:r>
            <a:r>
              <a:rPr lang="en" sz="2000"/>
              <a:t>mplemented all the modules at Sarah Lawrence College, and 4 modules at City College of New York.</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Clr>
                <a:schemeClr val="dk1"/>
              </a:buClr>
              <a:buSzPts val="1100"/>
              <a:buFont typeface="Arial"/>
              <a:buNone/>
            </a:pPr>
            <a:r>
              <a:rPr b="1" lang="en" sz="2000">
                <a:solidFill>
                  <a:schemeClr val="dk1"/>
                </a:solidFill>
              </a:rPr>
              <a:t>Revising </a:t>
            </a:r>
            <a:r>
              <a:rPr lang="en" sz="2000">
                <a:solidFill>
                  <a:schemeClr val="dk1"/>
                </a:solidFill>
              </a:rPr>
              <a:t>the materials and creating instructional materials.</a:t>
            </a:r>
            <a:endParaRPr sz="2000">
              <a:solidFill>
                <a:schemeClr val="dk1"/>
              </a:solidFill>
            </a:endParaRPr>
          </a:p>
          <a:p>
            <a:pPr indent="0" lvl="0" marL="0" rtl="0" algn="l">
              <a:spcBef>
                <a:spcPts val="0"/>
              </a:spcBef>
              <a:spcAft>
                <a:spcPts val="0"/>
              </a:spcAft>
              <a:buClr>
                <a:schemeClr val="dk1"/>
              </a:buClr>
              <a:buSzPts val="1100"/>
              <a:buFont typeface="Arial"/>
              <a:buNone/>
            </a:pPr>
            <a:r>
              <a:t/>
            </a:r>
            <a:endParaRPr sz="2000">
              <a:solidFill>
                <a:schemeClr val="dk1"/>
              </a:solidFill>
            </a:endParaRPr>
          </a:p>
          <a:p>
            <a:pPr indent="0" lvl="0" marL="0" rtl="0" algn="l">
              <a:spcBef>
                <a:spcPts val="0"/>
              </a:spcBef>
              <a:spcAft>
                <a:spcPts val="0"/>
              </a:spcAft>
              <a:buClr>
                <a:schemeClr val="dk1"/>
              </a:buClr>
              <a:buSzPts val="1100"/>
              <a:buFont typeface="Arial"/>
              <a:buNone/>
            </a:pPr>
            <a:r>
              <a:rPr b="1" lang="en" sz="2000">
                <a:solidFill>
                  <a:schemeClr val="dk1"/>
                </a:solidFill>
              </a:rPr>
              <a:t>Disseminating </a:t>
            </a:r>
            <a:r>
              <a:rPr lang="en" sz="2000">
                <a:solidFill>
                  <a:schemeClr val="dk1"/>
                </a:solidFill>
              </a:rPr>
              <a:t>our work online as well as leading professional development workshops for faculty to learn how to best adapt the material for their particular needs.</a:t>
            </a:r>
            <a:endParaRPr b="1" sz="2000">
              <a:solidFill>
                <a:srgbClr val="229988"/>
              </a:solidFill>
            </a:endParaRPr>
          </a:p>
        </p:txBody>
      </p:sp>
      <p:sp>
        <p:nvSpPr>
          <p:cNvPr id="116" name="Google Shape;116;p18"/>
          <p:cNvSpPr/>
          <p:nvPr/>
        </p:nvSpPr>
        <p:spPr>
          <a:xfrm>
            <a:off x="4690825" y="1254050"/>
            <a:ext cx="4213500" cy="3635700"/>
          </a:xfrm>
          <a:prstGeom prst="rect">
            <a:avLst/>
          </a:prstGeom>
          <a:solidFill>
            <a:srgbClr val="6E9A43"/>
          </a:solidFill>
          <a:ln cap="flat" cmpd="sng" w="228600">
            <a:solidFill>
              <a:srgbClr val="6E9A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3D6229"/>
                </a:solidFill>
              </a:rPr>
            </a:br>
            <a:endParaRPr b="1" sz="3600">
              <a:solidFill>
                <a:srgbClr val="3D6229"/>
              </a:solidFill>
            </a:endParaRPr>
          </a:p>
        </p:txBody>
      </p:sp>
      <p:sp>
        <p:nvSpPr>
          <p:cNvPr id="117" name="Google Shape;117;p18"/>
          <p:cNvSpPr txBox="1"/>
          <p:nvPr/>
        </p:nvSpPr>
        <p:spPr>
          <a:xfrm>
            <a:off x="4600075" y="1177100"/>
            <a:ext cx="4395000" cy="37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3D6229"/>
                </a:solidFill>
              </a:rPr>
              <a:t>OVERALL</a:t>
            </a:r>
            <a:endParaRPr b="1" sz="2000">
              <a:solidFill>
                <a:srgbClr val="3D6229"/>
              </a:solidFill>
            </a:endParaRPr>
          </a:p>
          <a:p>
            <a:pPr indent="0" lvl="0" marL="0" rtl="0" algn="l">
              <a:spcBef>
                <a:spcPts val="0"/>
              </a:spcBef>
              <a:spcAft>
                <a:spcPts val="0"/>
              </a:spcAft>
              <a:buNone/>
            </a:pPr>
            <a:r>
              <a:rPr lang="en">
                <a:solidFill>
                  <a:srgbClr val="3D6229"/>
                </a:solidFill>
              </a:rPr>
              <a:t>based off instructor and student feedback</a:t>
            </a:r>
            <a:endParaRPr>
              <a:solidFill>
                <a:srgbClr val="3D6229"/>
              </a:solidFill>
            </a:endParaRPr>
          </a:p>
          <a:p>
            <a:pPr indent="0" lvl="0" marL="0" rtl="0" algn="l">
              <a:spcBef>
                <a:spcPts val="0"/>
              </a:spcBef>
              <a:spcAft>
                <a:spcPts val="0"/>
              </a:spcAft>
              <a:buNone/>
            </a:pPr>
            <a:r>
              <a:t/>
            </a:r>
            <a:endParaRPr sz="1200">
              <a:solidFill>
                <a:srgbClr val="3D6229"/>
              </a:solidFill>
            </a:endParaRPr>
          </a:p>
          <a:p>
            <a:pPr indent="-323850" lvl="0" marL="457200" rtl="0" algn="l">
              <a:spcBef>
                <a:spcPts val="0"/>
              </a:spcBef>
              <a:spcAft>
                <a:spcPts val="0"/>
              </a:spcAft>
              <a:buClr>
                <a:srgbClr val="EEEEEE"/>
              </a:buClr>
              <a:buSzPts val="1500"/>
              <a:buChar char="●"/>
            </a:pPr>
            <a:r>
              <a:rPr lang="en" sz="1500">
                <a:solidFill>
                  <a:srgbClr val="EEEEEE"/>
                </a:solidFill>
              </a:rPr>
              <a:t>Most of the desired learning objectives are being met</a:t>
            </a:r>
            <a:endParaRPr sz="1500">
              <a:solidFill>
                <a:srgbClr val="EEEEEE"/>
              </a:solidFill>
            </a:endParaRPr>
          </a:p>
          <a:p>
            <a:pPr indent="-323850" lvl="0" marL="457200" rtl="0" algn="l">
              <a:spcBef>
                <a:spcPts val="1000"/>
              </a:spcBef>
              <a:spcAft>
                <a:spcPts val="0"/>
              </a:spcAft>
              <a:buClr>
                <a:srgbClr val="EEEEEE"/>
              </a:buClr>
              <a:buSzPts val="1500"/>
              <a:buChar char="●"/>
            </a:pPr>
            <a:r>
              <a:rPr lang="en" sz="1500">
                <a:solidFill>
                  <a:srgbClr val="EEEEEE"/>
                </a:solidFill>
              </a:rPr>
              <a:t>Students enjoyed using the modules </a:t>
            </a:r>
            <a:endParaRPr sz="1500">
              <a:solidFill>
                <a:srgbClr val="EEEEEE"/>
              </a:solidFill>
            </a:endParaRPr>
          </a:p>
          <a:p>
            <a:pPr indent="-323850" lvl="0" marL="457200" rtl="0" algn="l">
              <a:spcBef>
                <a:spcPts val="1000"/>
              </a:spcBef>
              <a:spcAft>
                <a:spcPts val="0"/>
              </a:spcAft>
              <a:buClr>
                <a:srgbClr val="EEEEEE"/>
              </a:buClr>
              <a:buSzPts val="1500"/>
              <a:buChar char="●"/>
            </a:pPr>
            <a:r>
              <a:rPr lang="en" sz="1500">
                <a:solidFill>
                  <a:srgbClr val="EEEEEE"/>
                </a:solidFill>
              </a:rPr>
              <a:t>Instructors noticed that students were engaged and had increased confidence in answering questions and explaining their reasoning</a:t>
            </a:r>
            <a:endParaRPr sz="1500">
              <a:solidFill>
                <a:srgbClr val="EEEEEE"/>
              </a:solidFill>
            </a:endParaRPr>
          </a:p>
          <a:p>
            <a:pPr indent="-323850" lvl="0" marL="457200" rtl="0" algn="l">
              <a:spcBef>
                <a:spcPts val="1000"/>
              </a:spcBef>
              <a:spcAft>
                <a:spcPts val="1000"/>
              </a:spcAft>
              <a:buClr>
                <a:srgbClr val="EEEEEE"/>
              </a:buClr>
              <a:buSzPts val="1500"/>
              <a:buChar char="●"/>
            </a:pPr>
            <a:r>
              <a:rPr lang="en" sz="1500">
                <a:solidFill>
                  <a:srgbClr val="EEEEEE"/>
                </a:solidFill>
              </a:rPr>
              <a:t>Instructors had a very positive experience using the modules and felt that they helped students develop skills in the techniques or procedures of science</a:t>
            </a:r>
            <a:endParaRPr i="1" sz="1500">
              <a:solidFill>
                <a:srgbClr val="EEEEE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p:nvPr/>
        </p:nvSpPr>
        <p:spPr>
          <a:xfrm>
            <a:off x="300150" y="1356350"/>
            <a:ext cx="4213500" cy="3431100"/>
          </a:xfrm>
          <a:prstGeom prst="rect">
            <a:avLst/>
          </a:prstGeom>
          <a:solidFill>
            <a:srgbClr val="6E9A43"/>
          </a:solidFill>
          <a:ln cap="flat" cmpd="sng" w="228600">
            <a:solidFill>
              <a:srgbClr val="6E9A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3D6229"/>
                </a:solidFill>
              </a:rPr>
            </a:br>
            <a:endParaRPr b="1" sz="3600">
              <a:solidFill>
                <a:srgbClr val="3D6229"/>
              </a:solidFill>
            </a:endParaRPr>
          </a:p>
        </p:txBody>
      </p:sp>
      <p:sp>
        <p:nvSpPr>
          <p:cNvPr id="123" name="Google Shape;123;p19"/>
          <p:cNvSpPr/>
          <p:nvPr/>
        </p:nvSpPr>
        <p:spPr>
          <a:xfrm>
            <a:off x="241800" y="163500"/>
            <a:ext cx="8683500" cy="646500"/>
          </a:xfrm>
          <a:prstGeom prst="rect">
            <a:avLst/>
          </a:prstGeom>
          <a:solidFill>
            <a:srgbClr val="3D6229"/>
          </a:solidFill>
          <a:ln cap="flat" cmpd="sng" w="228600">
            <a:solidFill>
              <a:srgbClr val="3D62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EEEEEE"/>
                </a:solidFill>
              </a:rPr>
            </a:br>
            <a:endParaRPr b="1" sz="3600">
              <a:solidFill>
                <a:srgbClr val="EEEEEE"/>
              </a:solidFill>
            </a:endParaRPr>
          </a:p>
        </p:txBody>
      </p:sp>
      <p:sp>
        <p:nvSpPr>
          <p:cNvPr id="124" name="Google Shape;124;p19"/>
          <p:cNvSpPr txBox="1"/>
          <p:nvPr/>
        </p:nvSpPr>
        <p:spPr>
          <a:xfrm>
            <a:off x="241800" y="163500"/>
            <a:ext cx="8683500" cy="6465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1000"/>
              </a:spcAft>
              <a:buNone/>
            </a:pPr>
            <a:r>
              <a:rPr b="1" lang="en" sz="3000">
                <a:solidFill>
                  <a:srgbClr val="EEEEEE"/>
                </a:solidFill>
              </a:rPr>
              <a:t>LESSONS LEARNED FROM EVALUATION</a:t>
            </a:r>
            <a:endParaRPr sz="3000">
              <a:solidFill>
                <a:srgbClr val="EEEEEE"/>
              </a:solidFill>
            </a:endParaRPr>
          </a:p>
        </p:txBody>
      </p:sp>
      <p:sp>
        <p:nvSpPr>
          <p:cNvPr id="125" name="Google Shape;125;p19"/>
          <p:cNvSpPr txBox="1"/>
          <p:nvPr/>
        </p:nvSpPr>
        <p:spPr>
          <a:xfrm>
            <a:off x="241800" y="1010850"/>
            <a:ext cx="4330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b="1" sz="2000">
              <a:solidFill>
                <a:srgbClr val="229988"/>
              </a:solidFill>
            </a:endParaRPr>
          </a:p>
        </p:txBody>
      </p:sp>
      <p:sp>
        <p:nvSpPr>
          <p:cNvPr id="126" name="Google Shape;126;p19"/>
          <p:cNvSpPr txBox="1"/>
          <p:nvPr/>
        </p:nvSpPr>
        <p:spPr>
          <a:xfrm>
            <a:off x="209400" y="1282850"/>
            <a:ext cx="4395000" cy="35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b="1" lang="en" sz="2000">
                <a:solidFill>
                  <a:srgbClr val="3D6229"/>
                </a:solidFill>
              </a:rPr>
              <a:t>Students spend a LOT of time sense making (not a lot writing)</a:t>
            </a:r>
            <a:endParaRPr>
              <a:solidFill>
                <a:srgbClr val="EEEEEE"/>
              </a:solidFill>
            </a:endParaRPr>
          </a:p>
        </p:txBody>
      </p:sp>
      <p:sp>
        <p:nvSpPr>
          <p:cNvPr id="127" name="Google Shape;127;p19"/>
          <p:cNvSpPr txBox="1"/>
          <p:nvPr/>
        </p:nvSpPr>
        <p:spPr>
          <a:xfrm>
            <a:off x="4895410" y="1045850"/>
            <a:ext cx="4029900" cy="405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t>Content assessments have </a:t>
            </a:r>
            <a:r>
              <a:rPr b="1" lang="en" sz="2200"/>
              <a:t>strong scores for all students</a:t>
            </a:r>
            <a:endParaRPr b="1" sz="2200"/>
          </a:p>
          <a:p>
            <a:pPr indent="0" lvl="0" marL="0" rtl="0" algn="l">
              <a:spcBef>
                <a:spcPts val="0"/>
              </a:spcBef>
              <a:spcAft>
                <a:spcPts val="0"/>
              </a:spcAft>
              <a:buNone/>
            </a:pPr>
            <a:r>
              <a:t/>
            </a:r>
            <a:endParaRPr b="1" sz="2200"/>
          </a:p>
          <a:p>
            <a:pPr indent="0" lvl="0" marL="0" rtl="0" algn="l">
              <a:spcBef>
                <a:spcPts val="0"/>
              </a:spcBef>
              <a:spcAft>
                <a:spcPts val="0"/>
              </a:spcAft>
              <a:buNone/>
            </a:pPr>
            <a:r>
              <a:rPr b="1" lang="en" sz="2200"/>
              <a:t>No </a:t>
            </a:r>
            <a:r>
              <a:rPr b="1" lang="en" sz="2200"/>
              <a:t>notable</a:t>
            </a:r>
            <a:r>
              <a:rPr b="1" lang="en" sz="2200"/>
              <a:t> identity shifts</a:t>
            </a:r>
            <a:r>
              <a:rPr lang="en" sz="2200"/>
              <a:t> - </a:t>
            </a:r>
            <a:r>
              <a:rPr lang="en" sz="2200"/>
              <a:t>their identities as </a:t>
            </a:r>
            <a:r>
              <a:rPr lang="en" sz="2200"/>
              <a:t>scientists</a:t>
            </a:r>
            <a:r>
              <a:rPr lang="en" sz="2200"/>
              <a:t> started and remained strong</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 sz="2200"/>
              <a:t>Unsurprisingly</a:t>
            </a:r>
            <a:r>
              <a:rPr lang="en" sz="2200"/>
              <a:t>, </a:t>
            </a:r>
            <a:r>
              <a:rPr b="1" lang="en" sz="2200"/>
              <a:t>no </a:t>
            </a:r>
            <a:r>
              <a:rPr b="1" lang="en" sz="2200"/>
              <a:t>notable</a:t>
            </a:r>
            <a:r>
              <a:rPr b="1" lang="en" sz="2200"/>
              <a:t> ECLASS shift</a:t>
            </a:r>
            <a:endParaRPr b="1" sz="2200"/>
          </a:p>
          <a:p>
            <a:pPr indent="0" lvl="0" marL="0" rtl="0" algn="l">
              <a:spcBef>
                <a:spcPts val="0"/>
              </a:spcBef>
              <a:spcAft>
                <a:spcPts val="0"/>
              </a:spcAft>
              <a:buNone/>
            </a:pPr>
            <a:r>
              <a:t/>
            </a:r>
            <a:endParaRPr b="1" sz="1600"/>
          </a:p>
          <a:p>
            <a:pPr indent="0" lvl="0" marL="0" rtl="0" algn="l">
              <a:spcBef>
                <a:spcPts val="0"/>
              </a:spcBef>
              <a:spcAft>
                <a:spcPts val="0"/>
              </a:spcAft>
              <a:buNone/>
            </a:pPr>
            <a:r>
              <a:rPr lang="en" sz="1600"/>
              <a:t>* these are VERY small N results</a:t>
            </a:r>
            <a:endParaRPr sz="1600"/>
          </a:p>
        </p:txBody>
      </p:sp>
      <p:pic>
        <p:nvPicPr>
          <p:cNvPr id="128" name="Google Shape;128;p19" title="Chart"/>
          <p:cNvPicPr preferRelativeResize="0"/>
          <p:nvPr/>
        </p:nvPicPr>
        <p:blipFill>
          <a:blip r:embed="rId3">
            <a:alphaModFix/>
          </a:blip>
          <a:stretch>
            <a:fillRect/>
          </a:stretch>
        </p:blipFill>
        <p:spPr>
          <a:xfrm>
            <a:off x="209403" y="2121133"/>
            <a:ext cx="4395000" cy="27175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p:nvPr/>
        </p:nvSpPr>
        <p:spPr>
          <a:xfrm>
            <a:off x="241800" y="163500"/>
            <a:ext cx="8683500" cy="646500"/>
          </a:xfrm>
          <a:prstGeom prst="rect">
            <a:avLst/>
          </a:prstGeom>
          <a:solidFill>
            <a:srgbClr val="3D6229"/>
          </a:solidFill>
          <a:ln cap="flat" cmpd="sng" w="228600">
            <a:solidFill>
              <a:srgbClr val="3D62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EEEEEE"/>
                </a:solidFill>
              </a:rPr>
            </a:br>
            <a:endParaRPr b="1" sz="3600">
              <a:solidFill>
                <a:srgbClr val="EEEEEE"/>
              </a:solidFill>
            </a:endParaRPr>
          </a:p>
        </p:txBody>
      </p:sp>
      <p:sp>
        <p:nvSpPr>
          <p:cNvPr id="134" name="Google Shape;134;p20"/>
          <p:cNvSpPr txBox="1"/>
          <p:nvPr/>
        </p:nvSpPr>
        <p:spPr>
          <a:xfrm>
            <a:off x="241800" y="163500"/>
            <a:ext cx="8683500" cy="6465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1000"/>
              </a:spcAft>
              <a:buNone/>
            </a:pPr>
            <a:r>
              <a:rPr b="1" lang="en" sz="3000">
                <a:solidFill>
                  <a:srgbClr val="EEEEEE"/>
                </a:solidFill>
              </a:rPr>
              <a:t>LESSONS LEARNED FROM EVALUATION</a:t>
            </a:r>
            <a:endParaRPr sz="3000">
              <a:solidFill>
                <a:srgbClr val="EEEEEE"/>
              </a:solidFill>
            </a:endParaRPr>
          </a:p>
        </p:txBody>
      </p:sp>
      <p:sp>
        <p:nvSpPr>
          <p:cNvPr id="135" name="Google Shape;135;p20"/>
          <p:cNvSpPr txBox="1"/>
          <p:nvPr/>
        </p:nvSpPr>
        <p:spPr>
          <a:xfrm>
            <a:off x="241800" y="1010850"/>
            <a:ext cx="4330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b="1" sz="2000">
              <a:solidFill>
                <a:srgbClr val="229988"/>
              </a:solidFill>
            </a:endParaRPr>
          </a:p>
        </p:txBody>
      </p:sp>
      <p:sp>
        <p:nvSpPr>
          <p:cNvPr id="136" name="Google Shape;136;p20"/>
          <p:cNvSpPr/>
          <p:nvPr/>
        </p:nvSpPr>
        <p:spPr>
          <a:xfrm>
            <a:off x="4690825" y="1254050"/>
            <a:ext cx="4213500" cy="3635700"/>
          </a:xfrm>
          <a:prstGeom prst="rect">
            <a:avLst/>
          </a:prstGeom>
          <a:solidFill>
            <a:srgbClr val="6E9A43"/>
          </a:solidFill>
          <a:ln cap="flat" cmpd="sng" w="228600">
            <a:solidFill>
              <a:srgbClr val="6E9A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3D6229"/>
                </a:solidFill>
              </a:rPr>
            </a:br>
            <a:endParaRPr b="1" sz="3600">
              <a:solidFill>
                <a:srgbClr val="3D6229"/>
              </a:solidFill>
            </a:endParaRPr>
          </a:p>
        </p:txBody>
      </p:sp>
      <p:sp>
        <p:nvSpPr>
          <p:cNvPr id="137" name="Google Shape;137;p20"/>
          <p:cNvSpPr txBox="1"/>
          <p:nvPr/>
        </p:nvSpPr>
        <p:spPr>
          <a:xfrm>
            <a:off x="4600075" y="1177100"/>
            <a:ext cx="4395000" cy="37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t/>
            </a:r>
            <a:endParaRPr>
              <a:solidFill>
                <a:srgbClr val="EEEEEE"/>
              </a:solidFill>
            </a:endParaRPr>
          </a:p>
        </p:txBody>
      </p:sp>
      <p:sp>
        <p:nvSpPr>
          <p:cNvPr id="138" name="Google Shape;138;p20"/>
          <p:cNvSpPr txBox="1"/>
          <p:nvPr/>
        </p:nvSpPr>
        <p:spPr>
          <a:xfrm>
            <a:off x="241800" y="1177850"/>
            <a:ext cx="4213500" cy="4082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t>FLOW*: </a:t>
            </a:r>
            <a:r>
              <a:rPr lang="en" sz="1800"/>
              <a:t>mental state in which a person performing some activity is fully immersed in a feeling of energized focus, full involvement, and enjoyment in the process of the activity</a:t>
            </a:r>
            <a:endParaRPr sz="1800"/>
          </a:p>
          <a:p>
            <a:pPr indent="0" lvl="0" marL="0" rtl="0" algn="l">
              <a:lnSpc>
                <a:spcPct val="115000"/>
              </a:lnSpc>
              <a:spcBef>
                <a:spcPts val="0"/>
              </a:spcBef>
              <a:spcAft>
                <a:spcPts val="0"/>
              </a:spcAft>
              <a:buNone/>
            </a:pPr>
            <a:r>
              <a:t/>
            </a:r>
            <a:endParaRPr sz="2000"/>
          </a:p>
          <a:p>
            <a:pPr indent="0" lvl="0" marL="0" rtl="0" algn="l">
              <a:lnSpc>
                <a:spcPct val="115000"/>
              </a:lnSpc>
              <a:spcBef>
                <a:spcPts val="0"/>
              </a:spcBef>
              <a:spcAft>
                <a:spcPts val="0"/>
              </a:spcAft>
              <a:buNone/>
            </a:pPr>
            <a:r>
              <a:t/>
            </a:r>
            <a:endParaRPr sz="2000"/>
          </a:p>
          <a:p>
            <a:pPr indent="0" lvl="0" marL="0" rtl="0" algn="l">
              <a:lnSpc>
                <a:spcPct val="115000"/>
              </a:lnSpc>
              <a:spcBef>
                <a:spcPts val="0"/>
              </a:spcBef>
              <a:spcAft>
                <a:spcPts val="0"/>
              </a:spcAft>
              <a:buNone/>
            </a:pPr>
            <a:r>
              <a:t/>
            </a:r>
            <a:endParaRPr sz="2000"/>
          </a:p>
          <a:p>
            <a:pPr indent="0" lvl="0" marL="0" rtl="0" algn="l">
              <a:lnSpc>
                <a:spcPct val="115000"/>
              </a:lnSpc>
              <a:spcBef>
                <a:spcPts val="0"/>
              </a:spcBef>
              <a:spcAft>
                <a:spcPts val="0"/>
              </a:spcAft>
              <a:buNone/>
            </a:pPr>
            <a:r>
              <a:t/>
            </a:r>
            <a:endParaRPr sz="2000"/>
          </a:p>
          <a:p>
            <a:pPr indent="0" lvl="0" marL="0" rtl="0" algn="l">
              <a:lnSpc>
                <a:spcPct val="115000"/>
              </a:lnSpc>
              <a:spcBef>
                <a:spcPts val="0"/>
              </a:spcBef>
              <a:spcAft>
                <a:spcPts val="0"/>
              </a:spcAft>
              <a:buNone/>
            </a:pPr>
            <a:r>
              <a:t/>
            </a:r>
            <a:endParaRPr sz="20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a:t>*Named by Csíkszentmihályi in 1970</a:t>
            </a:r>
            <a:endParaRPr/>
          </a:p>
        </p:txBody>
      </p:sp>
      <p:pic>
        <p:nvPicPr>
          <p:cNvPr id="139" name="Google Shape;139;p20"/>
          <p:cNvPicPr preferRelativeResize="0"/>
          <p:nvPr/>
        </p:nvPicPr>
        <p:blipFill>
          <a:blip r:embed="rId3">
            <a:alphaModFix/>
          </a:blip>
          <a:stretch>
            <a:fillRect/>
          </a:stretch>
        </p:blipFill>
        <p:spPr>
          <a:xfrm>
            <a:off x="1271949" y="2985049"/>
            <a:ext cx="2153200" cy="1723500"/>
          </a:xfrm>
          <a:prstGeom prst="rect">
            <a:avLst/>
          </a:prstGeom>
          <a:noFill/>
          <a:ln>
            <a:noFill/>
          </a:ln>
          <a:effectLst>
            <a:outerShdw blurRad="57150" rotWithShape="0" algn="bl" dir="5400000" dist="19050">
              <a:srgbClr val="000000">
                <a:alpha val="50000"/>
              </a:srgbClr>
            </a:outerShdw>
          </a:effectLst>
        </p:spPr>
      </p:pic>
      <p:pic>
        <p:nvPicPr>
          <p:cNvPr id="140" name="Google Shape;140;p20"/>
          <p:cNvPicPr preferRelativeResize="0"/>
          <p:nvPr/>
        </p:nvPicPr>
        <p:blipFill>
          <a:blip r:embed="rId4">
            <a:alphaModFix/>
          </a:blip>
          <a:stretch>
            <a:fillRect/>
          </a:stretch>
        </p:blipFill>
        <p:spPr>
          <a:xfrm>
            <a:off x="4787469" y="1254050"/>
            <a:ext cx="4029900" cy="36305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p:nvPr/>
        </p:nvSpPr>
        <p:spPr>
          <a:xfrm>
            <a:off x="241800" y="163500"/>
            <a:ext cx="8683500" cy="646500"/>
          </a:xfrm>
          <a:prstGeom prst="rect">
            <a:avLst/>
          </a:prstGeom>
          <a:solidFill>
            <a:srgbClr val="3D6229"/>
          </a:solidFill>
          <a:ln cap="flat" cmpd="sng" w="228600">
            <a:solidFill>
              <a:srgbClr val="3D62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EEEEEE"/>
                </a:solidFill>
              </a:rPr>
            </a:br>
            <a:endParaRPr b="1" sz="3600">
              <a:solidFill>
                <a:srgbClr val="EEEEEE"/>
              </a:solidFill>
            </a:endParaRPr>
          </a:p>
        </p:txBody>
      </p:sp>
      <p:sp>
        <p:nvSpPr>
          <p:cNvPr id="146" name="Google Shape;146;p21"/>
          <p:cNvSpPr txBox="1"/>
          <p:nvPr/>
        </p:nvSpPr>
        <p:spPr>
          <a:xfrm>
            <a:off x="241800" y="163500"/>
            <a:ext cx="8683500" cy="6465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1000"/>
              </a:spcAft>
              <a:buNone/>
            </a:pPr>
            <a:r>
              <a:rPr b="1" lang="en" sz="3000">
                <a:solidFill>
                  <a:srgbClr val="EEEEEE"/>
                </a:solidFill>
              </a:rPr>
              <a:t>LESSONS LEARNED FROM EVALUATION</a:t>
            </a:r>
            <a:endParaRPr sz="3000">
              <a:solidFill>
                <a:srgbClr val="EEEEEE"/>
              </a:solidFill>
            </a:endParaRPr>
          </a:p>
        </p:txBody>
      </p:sp>
      <p:sp>
        <p:nvSpPr>
          <p:cNvPr id="147" name="Google Shape;147;p21"/>
          <p:cNvSpPr txBox="1"/>
          <p:nvPr/>
        </p:nvSpPr>
        <p:spPr>
          <a:xfrm>
            <a:off x="241800" y="1010850"/>
            <a:ext cx="4330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b="1" sz="2000">
              <a:solidFill>
                <a:srgbClr val="229988"/>
              </a:solidFill>
            </a:endParaRPr>
          </a:p>
        </p:txBody>
      </p:sp>
      <p:sp>
        <p:nvSpPr>
          <p:cNvPr id="148" name="Google Shape;148;p21"/>
          <p:cNvSpPr/>
          <p:nvPr/>
        </p:nvSpPr>
        <p:spPr>
          <a:xfrm>
            <a:off x="4690825" y="1254050"/>
            <a:ext cx="4213500" cy="3635700"/>
          </a:xfrm>
          <a:prstGeom prst="rect">
            <a:avLst/>
          </a:prstGeom>
          <a:solidFill>
            <a:srgbClr val="6E9A43"/>
          </a:solidFill>
          <a:ln cap="flat" cmpd="sng" w="228600">
            <a:solidFill>
              <a:srgbClr val="6E9A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b="1" lang="en" sz="3600">
                <a:solidFill>
                  <a:srgbClr val="3D6229"/>
                </a:solidFill>
              </a:rPr>
            </a:br>
            <a:endParaRPr b="1" sz="3600">
              <a:solidFill>
                <a:srgbClr val="3D6229"/>
              </a:solidFill>
            </a:endParaRPr>
          </a:p>
        </p:txBody>
      </p:sp>
      <p:sp>
        <p:nvSpPr>
          <p:cNvPr id="149" name="Google Shape;149;p21"/>
          <p:cNvSpPr txBox="1"/>
          <p:nvPr/>
        </p:nvSpPr>
        <p:spPr>
          <a:xfrm>
            <a:off x="4600075" y="1177100"/>
            <a:ext cx="4395000" cy="37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t/>
            </a:r>
            <a:endParaRPr>
              <a:solidFill>
                <a:srgbClr val="EEEEEE"/>
              </a:solidFill>
            </a:endParaRPr>
          </a:p>
        </p:txBody>
      </p:sp>
      <p:sp>
        <p:nvSpPr>
          <p:cNvPr id="150" name="Google Shape;150;p21"/>
          <p:cNvSpPr txBox="1"/>
          <p:nvPr/>
        </p:nvSpPr>
        <p:spPr>
          <a:xfrm>
            <a:off x="241800" y="1177850"/>
            <a:ext cx="4029900" cy="371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t>25 Ranked Statements:</a:t>
            </a:r>
            <a:endParaRPr b="1"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Teachers &gt; </a:t>
            </a:r>
            <a:r>
              <a:rPr lang="en" sz="1800"/>
              <a:t>Students</a:t>
            </a:r>
            <a:r>
              <a:rPr lang="en" sz="1800"/>
              <a:t>: Laboratory experiments develop skill in the techniques or procedures of physics.</a:t>
            </a:r>
            <a:endParaRPr sz="1800"/>
          </a:p>
          <a:p>
            <a:pPr indent="0" lvl="0" marL="0" rtl="0" algn="l">
              <a:spcBef>
                <a:spcPts val="0"/>
              </a:spcBef>
              <a:spcAft>
                <a:spcPts val="0"/>
              </a:spcAft>
              <a:buNone/>
            </a:pPr>
            <a:r>
              <a:t/>
            </a:r>
            <a:endParaRPr sz="1800"/>
          </a:p>
          <a:p>
            <a:pPr indent="0" lvl="0" marL="0" rtl="0" algn="l">
              <a:lnSpc>
                <a:spcPct val="115000"/>
              </a:lnSpc>
              <a:spcBef>
                <a:spcPts val="0"/>
              </a:spcBef>
              <a:spcAft>
                <a:spcPts val="0"/>
              </a:spcAft>
              <a:buNone/>
            </a:pPr>
            <a:r>
              <a:rPr lang="en" sz="1800"/>
              <a:t>BOTH: Students discuss their data and conclusions with each other.</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Students &gt; Teachers: Students follow the step-by-step instructions in the laboratory guide.</a:t>
            </a:r>
            <a:endParaRPr sz="1800"/>
          </a:p>
        </p:txBody>
      </p:sp>
      <p:pic>
        <p:nvPicPr>
          <p:cNvPr id="151" name="Google Shape;151;p21"/>
          <p:cNvPicPr preferRelativeResize="0"/>
          <p:nvPr/>
        </p:nvPicPr>
        <p:blipFill>
          <a:blip r:embed="rId3">
            <a:alphaModFix/>
          </a:blip>
          <a:stretch>
            <a:fillRect/>
          </a:stretch>
        </p:blipFill>
        <p:spPr>
          <a:xfrm>
            <a:off x="4649938" y="2127650"/>
            <a:ext cx="4295275" cy="2482940"/>
          </a:xfrm>
          <a:prstGeom prst="rect">
            <a:avLst/>
          </a:prstGeom>
          <a:noFill/>
          <a:ln>
            <a:noFill/>
          </a:ln>
        </p:spPr>
      </p:pic>
      <p:sp>
        <p:nvSpPr>
          <p:cNvPr id="152" name="Google Shape;152;p21"/>
          <p:cNvSpPr txBox="1"/>
          <p:nvPr/>
        </p:nvSpPr>
        <p:spPr>
          <a:xfrm>
            <a:off x="5529775" y="1353025"/>
            <a:ext cx="2535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t>Q SORT</a:t>
            </a:r>
            <a:endParaRPr b="1"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