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54" d="100"/>
          <a:sy n="54" d="100"/>
        </p:scale>
        <p:origin x="7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17.wmf"/><Relationship Id="rId5" Type="http://schemas.openxmlformats.org/officeDocument/2006/relationships/image" Target="../media/image1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40F8-2A03-476F-BF50-C8913F1E6B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9EBBF-F6F6-44B6-A49A-2E65A994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7AF-5FF5-4EA8-AF7C-C4A39596E378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A359-2BFF-4CA6-98CE-F8D9B095A255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00EB-3595-4A2A-906C-A29D93B0A8B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58A-6C18-4D18-93E6-F227CFB1622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3773E2-12BA-4951-A32D-9A039AAD9C24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9D4E-A125-438E-B5EF-BBFCF7F34CB2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1296-CDA7-40DC-BA0C-14F2F0846CAF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5D42-E367-4E1B-B49A-E0F1A5482BEA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E2B3-45AC-4E50-AD9C-F438A575C87D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B33B-F63B-48CC-97CD-9B61BB5D1FB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6C68-4987-4C3B-8FE3-D4D3FED578E6}" type="datetime1">
              <a:rPr lang="en-US" smtClean="0"/>
              <a:t>10/12/2023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5979CCA-6A5C-4637-A841-990B3A3C362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08E736F-0DD5-4D07-876A-FFAD91C97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05D9-3384-4E59-97ED-7E5F2D5BE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1432223"/>
            <a:ext cx="10175095" cy="3035808"/>
          </a:xfrm>
        </p:spPr>
        <p:txBody>
          <a:bodyPr/>
          <a:lstStyle/>
          <a:p>
            <a:r>
              <a:rPr lang="en-US" sz="8800"/>
              <a:t>Elementary approaches to rlc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54FDA-FFAA-44F2-9CE3-66BC3FA26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144" y="4672511"/>
            <a:ext cx="7891272" cy="1069848"/>
          </a:xfrm>
        </p:spPr>
        <p:txBody>
          <a:bodyPr/>
          <a:lstStyle/>
          <a:p>
            <a:r>
              <a:rPr lang="en-US" i="1">
                <a:solidFill>
                  <a:srgbClr val="0070C0"/>
                </a:solidFill>
              </a:rPr>
              <a:t>Carl E. Mungan, Physics Department</a:t>
            </a:r>
          </a:p>
          <a:p>
            <a:r>
              <a:rPr lang="en-US">
                <a:solidFill>
                  <a:srgbClr val="0070C0"/>
                </a:solidFill>
              </a:rPr>
              <a:t>U.S. Naval Academy, Annapolis MD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405F7-BF92-495B-83A6-A08ECA731D19}"/>
              </a:ext>
            </a:extLst>
          </p:cNvPr>
          <p:cNvSpPr txBox="1"/>
          <p:nvPr/>
        </p:nvSpPr>
        <p:spPr>
          <a:xfrm>
            <a:off x="609600" y="402771"/>
            <a:ext cx="20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Fall 2023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FAB68-F9D7-42D1-A647-99743A50FD15}"/>
              </a:ext>
            </a:extLst>
          </p:cNvPr>
          <p:cNvSpPr txBox="1"/>
          <p:nvPr/>
        </p:nvSpPr>
        <p:spPr>
          <a:xfrm>
            <a:off x="8591711" y="402771"/>
            <a:ext cx="29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Saturday 21 October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ADAA6-7918-4AD1-87DC-B52D6EFD9A6C}"/>
              </a:ext>
            </a:extLst>
          </p:cNvPr>
          <p:cNvSpPr txBox="1"/>
          <p:nvPr/>
        </p:nvSpPr>
        <p:spPr>
          <a:xfrm>
            <a:off x="609600" y="6151212"/>
            <a:ext cx="403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University of Maryland College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8D3F8-8A4F-4BEF-B502-D21D7C51B282}"/>
              </a:ext>
            </a:extLst>
          </p:cNvPr>
          <p:cNvSpPr txBox="1"/>
          <p:nvPr/>
        </p:nvSpPr>
        <p:spPr>
          <a:xfrm>
            <a:off x="8252901" y="6085897"/>
            <a:ext cx="325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Chesapeake Section of AAPT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FF132B-94A0-4499-9F02-D6B036DD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46038-B4C5-482E-813E-DB1FCF561E76}"/>
              </a:ext>
            </a:extLst>
          </p:cNvPr>
          <p:cNvSpPr txBox="1"/>
          <p:nvPr/>
        </p:nvSpPr>
        <p:spPr>
          <a:xfrm>
            <a:off x="457200" y="315685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D5ADF-A345-4FE8-BA41-21C27A05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59" y="794658"/>
            <a:ext cx="7198955" cy="3126818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1F44F7EE-E634-45F1-8969-ADD6DD98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18" y="4348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BCB82F2-0669-4616-8339-DCCF5236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36" y="4370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BCF12BE-B3AF-47DA-A3D7-A2F4060E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588" y="50380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2C4BF06-4D89-4A2B-915F-1EEE5105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10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FD4504-3203-4FC9-AC66-05642D0E2125}"/>
              </a:ext>
            </a:extLst>
          </p:cNvPr>
          <p:cNvSpPr/>
          <p:nvPr/>
        </p:nvSpPr>
        <p:spPr>
          <a:xfrm>
            <a:off x="5260769" y="2362200"/>
            <a:ext cx="126066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987C87-BE43-4EF2-894E-8BB9424EB443}"/>
              </a:ext>
            </a:extLst>
          </p:cNvPr>
          <p:cNvSpPr/>
          <p:nvPr/>
        </p:nvSpPr>
        <p:spPr>
          <a:xfrm>
            <a:off x="8963891" y="1635826"/>
            <a:ext cx="393865" cy="27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A07992-4CF1-45A2-A04D-D4E048503CB1}"/>
              </a:ext>
            </a:extLst>
          </p:cNvPr>
          <p:cNvSpPr/>
          <p:nvPr/>
        </p:nvSpPr>
        <p:spPr>
          <a:xfrm>
            <a:off x="8106040" y="1647700"/>
            <a:ext cx="393865" cy="27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EC5D3-560B-4D7E-B146-C8242F6ADA9F}"/>
              </a:ext>
            </a:extLst>
          </p:cNvPr>
          <p:cNvSpPr txBox="1"/>
          <p:nvPr/>
        </p:nvSpPr>
        <p:spPr>
          <a:xfrm>
            <a:off x="546451" y="5201545"/>
            <a:ext cx="49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use variable capacitor box for </a:t>
            </a:r>
            <a:r>
              <a:rPr lang="en-US" sz="2800" i="1"/>
              <a:t>C</a:t>
            </a:r>
            <a:endParaRPr lang="en-US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FB5E3F-242D-4120-9F17-DD503DFC94E5}"/>
              </a:ext>
            </a:extLst>
          </p:cNvPr>
          <p:cNvSpPr txBox="1"/>
          <p:nvPr/>
        </p:nvSpPr>
        <p:spPr>
          <a:xfrm>
            <a:off x="546451" y="4135350"/>
            <a:ext cx="402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use large coil for </a:t>
            </a:r>
            <a:r>
              <a:rPr lang="en-US" sz="2800" i="1"/>
              <a:t>L</a:t>
            </a:r>
            <a:r>
              <a:rPr lang="en-US" sz="2800"/>
              <a:t> and </a:t>
            </a:r>
            <a:r>
              <a:rPr lang="en-US" sz="2800" i="1"/>
              <a:t>R</a:t>
            </a:r>
            <a:endParaRPr lang="en-US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01206C-C5F9-41C1-82D7-C594EDFD76F1}"/>
              </a:ext>
            </a:extLst>
          </p:cNvPr>
          <p:cNvSpPr txBox="1"/>
          <p:nvPr/>
        </p:nvSpPr>
        <p:spPr>
          <a:xfrm>
            <a:off x="6036146" y="4141420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use sinusoidal function generator for </a:t>
            </a:r>
            <a:r>
              <a:rPr lang="en-US" sz="2800" i="1">
                <a:latin typeface="Symbol" panose="05050102010706020507" pitchFamily="18" charset="2"/>
              </a:rPr>
              <a:t>e</a:t>
            </a:r>
            <a:endParaRPr lang="en-US" sz="2800">
              <a:latin typeface="Symbol" panose="05050102010706020507" pitchFamily="18" charset="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EBA20D-5BB2-41AF-B2AA-BCB5DE213B3A}"/>
              </a:ext>
            </a:extLst>
          </p:cNvPr>
          <p:cNvSpPr txBox="1"/>
          <p:nvPr/>
        </p:nvSpPr>
        <p:spPr>
          <a:xfrm>
            <a:off x="6033661" y="5201545"/>
            <a:ext cx="518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use multimeter for measurements</a:t>
            </a:r>
            <a:endParaRPr lang="en-US" sz="2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92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A036FB-0123-4D8F-A538-E85C00CD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72112"/>
              </p:ext>
            </p:extLst>
          </p:nvPr>
        </p:nvGraphicFramePr>
        <p:xfrm>
          <a:off x="-190004" y="334336"/>
          <a:ext cx="11509168" cy="889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Acrobat Document" r:id="rId3" imgW="5029101" imgH="3886200" progId="AcroExch.Document.DC">
                  <p:embed/>
                </p:oleObj>
              </mc:Choice>
              <mc:Fallback>
                <p:oleObj name="Acrobat Document" r:id="rId3" imgW="5029101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0004" y="334336"/>
                        <a:ext cx="11509168" cy="8893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1F44F7EE-E634-45F1-8969-ADD6DD98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18" y="4348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BCB82F2-0669-4616-8339-DCCF5236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36" y="4370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BCF12BE-B3AF-47DA-A3D7-A2F4060E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588" y="50380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2C4BF06-4D89-4A2B-915F-1EEE5105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6C70B-C3C1-4B1D-AB10-7FA688B285AB}"/>
              </a:ext>
            </a:extLst>
          </p:cNvPr>
          <p:cNvSpPr txBox="1"/>
          <p:nvPr/>
        </p:nvSpPr>
        <p:spPr>
          <a:xfrm>
            <a:off x="1467834" y="216250"/>
            <a:ext cx="871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Actual circuit configured to measure rms capacitor voltage:</a:t>
            </a:r>
          </a:p>
        </p:txBody>
      </p:sp>
    </p:spTree>
    <p:extLst>
      <p:ext uri="{BB962C8B-B14F-4D97-AF65-F5344CB8AC3E}">
        <p14:creationId xmlns:p14="http://schemas.microsoft.com/office/powerpoint/2010/main" val="399519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1F44F7EE-E634-45F1-8969-ADD6DD98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18" y="4348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BCB82F2-0669-4616-8339-DCCF5236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36" y="4370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BCF12BE-B3AF-47DA-A3D7-A2F4060E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588" y="50380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2C4BF06-4D89-4A2B-915F-1EEE5105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141BA-B4BE-4B7C-8AA4-243B6EB0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53" y="201880"/>
            <a:ext cx="8638494" cy="64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0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81E7D-B403-40B9-B487-7A25943E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936B0-1A8B-4171-B758-83A1E0F19484}"/>
              </a:ext>
            </a:extLst>
          </p:cNvPr>
          <p:cNvSpPr txBox="1"/>
          <p:nvPr/>
        </p:nvSpPr>
        <p:spPr>
          <a:xfrm>
            <a:off x="2422566" y="1045029"/>
            <a:ext cx="767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During setup, use the Protek multimeter to measure: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963AF-82CF-43A7-9373-25012CD8A548}"/>
              </a:ext>
            </a:extLst>
          </p:cNvPr>
          <p:cNvSpPr txBox="1"/>
          <p:nvPr/>
        </p:nvSpPr>
        <p:spPr>
          <a:xfrm>
            <a:off x="3123397" y="1831537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</a:t>
            </a:r>
            <a:r>
              <a:rPr lang="en-US" sz="2800" i="1"/>
              <a:t>L</a:t>
            </a:r>
            <a:r>
              <a:rPr lang="en-US" sz="2800"/>
              <a:t> = 0.83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9491-7ADF-4142-B78D-182A1021B657}"/>
              </a:ext>
            </a:extLst>
          </p:cNvPr>
          <p:cNvSpPr txBox="1"/>
          <p:nvPr/>
        </p:nvSpPr>
        <p:spPr>
          <a:xfrm>
            <a:off x="3123397" y="3669473"/>
            <a:ext cx="178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</a:t>
            </a:r>
            <a:r>
              <a:rPr lang="en-US" sz="2800" i="1"/>
              <a:t>R</a:t>
            </a:r>
            <a:r>
              <a:rPr lang="en-US" sz="2800"/>
              <a:t> = 63 </a:t>
            </a:r>
            <a:r>
              <a:rPr lang="en-US" sz="280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A8405-E3CC-4995-A3C3-2CF262B31BE3}"/>
              </a:ext>
            </a:extLst>
          </p:cNvPr>
          <p:cNvSpPr txBox="1"/>
          <p:nvPr/>
        </p:nvSpPr>
        <p:spPr>
          <a:xfrm>
            <a:off x="6304004" y="1831537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</a:t>
            </a:r>
            <a:r>
              <a:rPr lang="en-US" sz="2800" i="1"/>
              <a:t>C</a:t>
            </a:r>
            <a:r>
              <a:rPr lang="en-US" sz="2800"/>
              <a:t> = 0.98 </a:t>
            </a:r>
            <a:r>
              <a:rPr lang="en-US" sz="2800">
                <a:latin typeface="Symbol" panose="05050102010706020507" pitchFamily="18" charset="2"/>
              </a:rPr>
              <a:t>m</a:t>
            </a:r>
            <a:r>
              <a:rPr lang="en-US" sz="2800"/>
              <a:t>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63580-48AC-42DB-B1BB-A0E0DF797D8F}"/>
              </a:ext>
            </a:extLst>
          </p:cNvPr>
          <p:cNvSpPr txBox="1"/>
          <p:nvPr/>
        </p:nvSpPr>
        <p:spPr>
          <a:xfrm>
            <a:off x="6304004" y="3669473"/>
            <a:ext cx="2571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</a:t>
            </a:r>
            <a:r>
              <a:rPr lang="en-US" sz="2800" i="1"/>
              <a:t>V</a:t>
            </a:r>
            <a:r>
              <a:rPr lang="en-US" sz="3600" i="1" baseline="-25000">
                <a:latin typeface="Symbol" panose="05050102010706020507" pitchFamily="18" charset="2"/>
              </a:rPr>
              <a:t>e</a:t>
            </a:r>
            <a:r>
              <a:rPr lang="en-US" sz="2800"/>
              <a:t> = 3.5 V 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A0C41-CA59-4FC6-B8E9-8DC51F8FE86E}"/>
              </a:ext>
            </a:extLst>
          </p:cNvPr>
          <p:cNvSpPr txBox="1"/>
          <p:nvPr/>
        </p:nvSpPr>
        <p:spPr>
          <a:xfrm>
            <a:off x="3123397" y="2618861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so the resonance frequency is 176 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88129-E4F7-4AEA-8323-8932044DF14C}"/>
              </a:ext>
            </a:extLst>
          </p:cNvPr>
          <p:cNvSpPr txBox="1"/>
          <p:nvPr/>
        </p:nvSpPr>
        <p:spPr>
          <a:xfrm>
            <a:off x="2924298" y="4729851"/>
            <a:ext cx="6343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and turn the frequency knob on the Pasco</a:t>
            </a:r>
          </a:p>
          <a:p>
            <a:pPr algn="ctr"/>
            <a:r>
              <a:rPr lang="en-US" sz="2800"/>
              <a:t>function generator in roughly 10 Hz steps. </a:t>
            </a:r>
          </a:p>
        </p:txBody>
      </p:sp>
    </p:spTree>
    <p:extLst>
      <p:ext uri="{BB962C8B-B14F-4D97-AF65-F5344CB8AC3E}">
        <p14:creationId xmlns:p14="http://schemas.microsoft.com/office/powerpoint/2010/main" val="19791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2B426-A9B5-4BDB-9459-F6D3FD23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F44F6-4C57-4E2D-B36B-3D824B3D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78" y="178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C09CEC9-273C-4D48-9A81-2ABE9FCF6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69609"/>
              </p:ext>
            </p:extLst>
          </p:nvPr>
        </p:nvGraphicFramePr>
        <p:xfrm>
          <a:off x="1021278" y="83133"/>
          <a:ext cx="9670227" cy="13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5257800" imgH="711200" progId="Equation.DSMT4">
                  <p:embed/>
                </p:oleObj>
              </mc:Choice>
              <mc:Fallback>
                <p:oleObj name="Equation" r:id="rId3" imgW="52578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278" y="83133"/>
                        <a:ext cx="9670227" cy="13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25E9A7-F765-44C3-A614-D4EEBAEEBA7E}"/>
              </a:ext>
            </a:extLst>
          </p:cNvPr>
          <p:cNvSpPr txBox="1"/>
          <p:nvPr/>
        </p:nvSpPr>
        <p:spPr>
          <a:xfrm>
            <a:off x="858828" y="6180762"/>
            <a:ext cx="10474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Blue data points compared to red theory curve with NO free parameters.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D270F-477F-4432-B796-0E9F187D5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37" t="6854" r="13078" b="3822"/>
          <a:stretch/>
        </p:blipFill>
        <p:spPr>
          <a:xfrm>
            <a:off x="2026599" y="1525990"/>
            <a:ext cx="7659584" cy="46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78069-B6C2-43FA-9B77-59270F15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E2DAE-4B0E-4667-8D00-FC1F745CEB90}"/>
              </a:ext>
            </a:extLst>
          </p:cNvPr>
          <p:cNvSpPr txBox="1"/>
          <p:nvPr/>
        </p:nvSpPr>
        <p:spPr>
          <a:xfrm>
            <a:off x="4952010" y="724395"/>
            <a:ext cx="37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Comments are welcome!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684F4-5B69-4462-8B52-0A95A96B7107}"/>
              </a:ext>
            </a:extLst>
          </p:cNvPr>
          <p:cNvSpPr txBox="1"/>
          <p:nvPr/>
        </p:nvSpPr>
        <p:spPr>
          <a:xfrm>
            <a:off x="3051959" y="2343079"/>
            <a:ext cx="404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email:  mungan@usna.edu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24176-04E8-4EA7-A915-1E3939848E07}"/>
              </a:ext>
            </a:extLst>
          </p:cNvPr>
          <p:cNvSpPr txBox="1"/>
          <p:nvPr/>
        </p:nvSpPr>
        <p:spPr>
          <a:xfrm>
            <a:off x="3051959" y="3313216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webpage:  usna.edu/Users/physics/mungan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B9C2B-3B68-4CD6-8754-146D76602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27" y="122112"/>
            <a:ext cx="1170848" cy="1514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982E2-7CEE-4B66-96BE-B256490C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9" y="317642"/>
            <a:ext cx="2252663" cy="11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46038-B4C5-482E-813E-DB1FCF561E76}"/>
              </a:ext>
            </a:extLst>
          </p:cNvPr>
          <p:cNvSpPr txBox="1"/>
          <p:nvPr/>
        </p:nvSpPr>
        <p:spPr>
          <a:xfrm>
            <a:off x="457200" y="315685"/>
            <a:ext cx="265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1: THEORY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D5ADF-A345-4FE8-BA41-21C27A05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59" y="794658"/>
            <a:ext cx="7198955" cy="3126818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1F44F7EE-E634-45F1-8969-ADD6DD98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18" y="4348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084E8-8908-416B-AE2B-477AB3C6FF14}"/>
              </a:ext>
            </a:extLst>
          </p:cNvPr>
          <p:cNvSpPr txBox="1"/>
          <p:nvPr/>
        </p:nvSpPr>
        <p:spPr>
          <a:xfrm>
            <a:off x="2066306" y="427772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driver: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F185C-8A4C-4AE3-8DD4-CEED8671E704}"/>
              </a:ext>
            </a:extLst>
          </p:cNvPr>
          <p:cNvSpPr txBox="1"/>
          <p:nvPr/>
        </p:nvSpPr>
        <p:spPr>
          <a:xfrm>
            <a:off x="6036339" y="4287196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(by choice of zero of time)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B4678-5FF6-494F-B606-78FEA24178A0}"/>
              </a:ext>
            </a:extLst>
          </p:cNvPr>
          <p:cNvSpPr txBox="1"/>
          <p:nvPr/>
        </p:nvSpPr>
        <p:spPr>
          <a:xfrm>
            <a:off x="2064820" y="50380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response: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BCB82F2-0669-4616-8339-DCCF5236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36" y="4370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C9F111-26E2-442A-88D9-A19063797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09519"/>
              </p:ext>
            </p:extLst>
          </p:nvPr>
        </p:nvGraphicFramePr>
        <p:xfrm>
          <a:off x="3391636" y="4287196"/>
          <a:ext cx="251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4" imgW="1257300" imgH="292100" progId="Equation.DSMT4">
                  <p:embed/>
                </p:oleObj>
              </mc:Choice>
              <mc:Fallback>
                <p:oleObj name="Equation" r:id="rId4" imgW="1257300" imgH="292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636" y="4287196"/>
                        <a:ext cx="2514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>
            <a:extLst>
              <a:ext uri="{FF2B5EF4-FFF2-40B4-BE49-F238E27FC236}">
                <a16:creationId xmlns:a16="http://schemas.microsoft.com/office/drawing/2014/main" id="{BBCF12BE-B3AF-47DA-A3D7-A2F4060E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588" y="50380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5AAE6D6-B24B-4A50-82A4-2127AE2A2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39987"/>
              </p:ext>
            </p:extLst>
          </p:nvPr>
        </p:nvGraphicFramePr>
        <p:xfrm>
          <a:off x="3628588" y="5038086"/>
          <a:ext cx="320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1600200" imgH="292100" progId="Equation.DSMT4">
                  <p:embed/>
                </p:oleObj>
              </mc:Choice>
              <mc:Fallback>
                <p:oleObj name="Equation" r:id="rId6" imgW="16002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588" y="5038086"/>
                        <a:ext cx="3200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9BBCA3-4C9B-4275-BBFD-B4EE90A38AB5}"/>
              </a:ext>
            </a:extLst>
          </p:cNvPr>
          <p:cNvCxnSpPr>
            <a:cxnSpLocks/>
          </p:cNvCxnSpPr>
          <p:nvPr/>
        </p:nvCxnSpPr>
        <p:spPr>
          <a:xfrm flipV="1">
            <a:off x="5260769" y="5539160"/>
            <a:ext cx="344384" cy="398502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05156D-0FE2-4AD7-BFD1-64C67CC64618}"/>
              </a:ext>
            </a:extLst>
          </p:cNvPr>
          <p:cNvSpPr txBox="1"/>
          <p:nvPr/>
        </p:nvSpPr>
        <p:spPr>
          <a:xfrm>
            <a:off x="4344492" y="5847693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responds at</a:t>
            </a:r>
          </a:p>
          <a:p>
            <a:pPr algn="ctr"/>
            <a:r>
              <a:rPr lang="en-US">
                <a:solidFill>
                  <a:srgbClr val="00B050"/>
                </a:solidFill>
              </a:rPr>
              <a:t>driving frequency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F2A725-EE27-477E-97D7-A904CEDE656D}"/>
              </a:ext>
            </a:extLst>
          </p:cNvPr>
          <p:cNvCxnSpPr>
            <a:cxnSpLocks/>
          </p:cNvCxnSpPr>
          <p:nvPr/>
        </p:nvCxnSpPr>
        <p:spPr>
          <a:xfrm flipH="1" flipV="1">
            <a:off x="6521430" y="5567943"/>
            <a:ext cx="219862" cy="369719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92AC31B-E804-4EAC-AE97-3A86CFE5F55F}"/>
              </a:ext>
            </a:extLst>
          </p:cNvPr>
          <p:cNvSpPr txBox="1"/>
          <p:nvPr/>
        </p:nvSpPr>
        <p:spPr>
          <a:xfrm>
            <a:off x="6382230" y="5859568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response lags</a:t>
            </a:r>
          </a:p>
          <a:p>
            <a:pPr algn="ctr"/>
            <a:r>
              <a:rPr lang="en-US">
                <a:solidFill>
                  <a:srgbClr val="00B050"/>
                </a:solidFill>
              </a:rPr>
              <a:t>behind driver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2C4BF06-4D89-4A2B-915F-1EEE5105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2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FD4504-3203-4FC9-AC66-05642D0E2125}"/>
              </a:ext>
            </a:extLst>
          </p:cNvPr>
          <p:cNvSpPr/>
          <p:nvPr/>
        </p:nvSpPr>
        <p:spPr>
          <a:xfrm>
            <a:off x="5260769" y="2362200"/>
            <a:ext cx="126066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987C87-BE43-4EF2-894E-8BB9424EB443}"/>
              </a:ext>
            </a:extLst>
          </p:cNvPr>
          <p:cNvSpPr/>
          <p:nvPr/>
        </p:nvSpPr>
        <p:spPr>
          <a:xfrm>
            <a:off x="8963891" y="1635826"/>
            <a:ext cx="393865" cy="27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A07992-4CF1-45A2-A04D-D4E048503CB1}"/>
              </a:ext>
            </a:extLst>
          </p:cNvPr>
          <p:cNvSpPr/>
          <p:nvPr/>
        </p:nvSpPr>
        <p:spPr>
          <a:xfrm>
            <a:off x="8106040" y="1647700"/>
            <a:ext cx="393865" cy="27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C059-A051-4B16-BA4F-81A6258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D298-EC25-4DB8-8F29-5C4A3D2FB44B}"/>
              </a:ext>
            </a:extLst>
          </p:cNvPr>
          <p:cNvSpPr txBox="1"/>
          <p:nvPr/>
        </p:nvSpPr>
        <p:spPr>
          <a:xfrm>
            <a:off x="783771" y="688769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capacitor: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66BCCF-161D-45ED-ABE0-BD50035F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52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9D87FE-960E-470B-A6EA-9561814AD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85718"/>
              </p:ext>
            </p:extLst>
          </p:nvPr>
        </p:nvGraphicFramePr>
        <p:xfrm>
          <a:off x="2565070" y="522515"/>
          <a:ext cx="11582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3" imgW="723586" imgH="571252" progId="Equation.DSMT4">
                  <p:embed/>
                </p:oleObj>
              </mc:Choice>
              <mc:Fallback>
                <p:oleObj name="Equation" r:id="rId3" imgW="723586" imgH="57125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70" y="522515"/>
                        <a:ext cx="115824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5B94D-3342-49A9-92D8-9DDE1F23B601}"/>
              </a:ext>
            </a:extLst>
          </p:cNvPr>
          <p:cNvSpPr txBox="1"/>
          <p:nvPr/>
        </p:nvSpPr>
        <p:spPr>
          <a:xfrm>
            <a:off x="2541320" y="1686296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but the current is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6087CE-6106-47AE-9736-7D8BD89E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22" y="15200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C9CC484-FFAF-41D6-9567-C54F2B1BA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16495"/>
              </p:ext>
            </p:extLst>
          </p:nvPr>
        </p:nvGraphicFramePr>
        <p:xfrm>
          <a:off x="5194022" y="1448802"/>
          <a:ext cx="28854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5" imgW="1803240" imgH="571320" progId="Equation.DSMT4">
                  <p:embed/>
                </p:oleObj>
              </mc:Choice>
              <mc:Fallback>
                <p:oleObj name="Equation" r:id="rId5" imgW="180324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022" y="1448802"/>
                        <a:ext cx="288544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FBEE1F-4A96-4245-9964-3EC5E3F8A2D9}"/>
              </a:ext>
            </a:extLst>
          </p:cNvPr>
          <p:cNvSpPr txBox="1"/>
          <p:nvPr/>
        </p:nvSpPr>
        <p:spPr>
          <a:xfrm>
            <a:off x="2565070" y="2600695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so that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A51871-0A5F-45D5-BDF1-7D2E6AE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49" y="2517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C6FE3BC-370D-4BAC-BB62-3EFF90702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22277"/>
              </p:ext>
            </p:extLst>
          </p:nvPr>
        </p:nvGraphicFramePr>
        <p:xfrm>
          <a:off x="3765985" y="2553206"/>
          <a:ext cx="377825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7" imgW="2222500" imgH="393700" progId="Equation.DSMT4">
                  <p:embed/>
                </p:oleObj>
              </mc:Choice>
              <mc:Fallback>
                <p:oleObj name="Equation" r:id="rId7" imgW="2222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985" y="2553206"/>
                        <a:ext cx="3778250" cy="669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D8F76CA-C2D3-433A-992B-C59BFEDB7CFF}"/>
              </a:ext>
            </a:extLst>
          </p:cNvPr>
          <p:cNvSpPr txBox="1"/>
          <p:nvPr/>
        </p:nvSpPr>
        <p:spPr>
          <a:xfrm>
            <a:off x="2569574" y="3610347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which integrates to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892C6B-D1AA-4776-8BED-3B21B8E8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3403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A4275A-AA9F-41AC-A26E-B2BAF47F9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79987"/>
              </p:ext>
            </p:extLst>
          </p:nvPr>
        </p:nvGraphicFramePr>
        <p:xfrm>
          <a:off x="5482551" y="3403996"/>
          <a:ext cx="264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9" imgW="1651000" imgH="571500" progId="Equation.DSMT4">
                  <p:embed/>
                </p:oleObj>
              </mc:Choice>
              <mc:Fallback>
                <p:oleObj name="Equation" r:id="rId9" imgW="1651000" imgH="571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551" y="3403996"/>
                        <a:ext cx="2641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80C0B0-515A-4432-BF5B-9203D8DA1634}"/>
              </a:ext>
            </a:extLst>
          </p:cNvPr>
          <p:cNvSpPr txBox="1"/>
          <p:nvPr/>
        </p:nvSpPr>
        <p:spPr>
          <a:xfrm>
            <a:off x="2565070" y="4648484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and thus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D3D01D4-4E7A-4006-BE7A-15792F7A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7" y="433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F22CE2F-F275-4411-AC1B-F3ABAAF5F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16093"/>
              </p:ext>
            </p:extLst>
          </p:nvPr>
        </p:nvGraphicFramePr>
        <p:xfrm>
          <a:off x="3973365" y="4425260"/>
          <a:ext cx="323596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11" imgW="1866900" imgH="571500" progId="Equation.DSMT4">
                  <p:embed/>
                </p:oleObj>
              </mc:Choice>
              <mc:Fallback>
                <p:oleObj name="Equation" r:id="rId11" imgW="1866900" imgH="571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365" y="4425260"/>
                        <a:ext cx="3235964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60299DC-A770-4025-9BA6-7110223E36BE}"/>
              </a:ext>
            </a:extLst>
          </p:cNvPr>
          <p:cNvSpPr txBox="1"/>
          <p:nvPr/>
        </p:nvSpPr>
        <p:spPr>
          <a:xfrm>
            <a:off x="783771" y="5749564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Introduce reactance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BF3F256-301E-48CE-AA5A-7728485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553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89D3A2F-23E4-44D8-993E-FF49DF1E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06318"/>
              </p:ext>
            </p:extLst>
          </p:nvPr>
        </p:nvGraphicFramePr>
        <p:xfrm>
          <a:off x="3765985" y="5534398"/>
          <a:ext cx="162898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13" imgW="939392" imgH="571252" progId="Equation.DSMT4">
                  <p:embed/>
                </p:oleObj>
              </mc:Choice>
              <mc:Fallback>
                <p:oleObj name="Equation" r:id="rId13" imgW="939392" imgH="57125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985" y="5534398"/>
                        <a:ext cx="162898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B405597-3F22-48F6-8FD9-4D75B368C5C8}"/>
              </a:ext>
            </a:extLst>
          </p:cNvPr>
          <p:cNvSpPr txBox="1"/>
          <p:nvPr/>
        </p:nvSpPr>
        <p:spPr>
          <a:xfrm>
            <a:off x="5517386" y="5768088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to get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74A5C3C-A743-4FA2-82B6-3471F33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2" y="5763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83F0448-CF47-43C5-B926-C4F4F25F8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03759"/>
              </p:ext>
            </p:extLst>
          </p:nvPr>
        </p:nvGraphicFramePr>
        <p:xfrm>
          <a:off x="6542099" y="5754803"/>
          <a:ext cx="421419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15" imgW="2019300" imgH="292100" progId="Equation.DSMT4">
                  <p:embed/>
                </p:oleObj>
              </mc:Choice>
              <mc:Fallback>
                <p:oleObj name="Equation" r:id="rId15" imgW="2019300" imgH="292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99" y="5754803"/>
                        <a:ext cx="4214191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C059-A051-4B16-BA4F-81A6258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D298-EC25-4DB8-8F29-5C4A3D2FB44B}"/>
              </a:ext>
            </a:extLst>
          </p:cNvPr>
          <p:cNvSpPr txBox="1"/>
          <p:nvPr/>
        </p:nvSpPr>
        <p:spPr>
          <a:xfrm>
            <a:off x="783771" y="688769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inductor: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66BCCF-161D-45ED-ABE0-BD50035F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52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6087CE-6106-47AE-9736-7D8BD89E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22" y="15200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A51871-0A5F-45D5-BDF1-7D2E6AE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49" y="2517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892C6B-D1AA-4776-8BED-3B21B8E8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3403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D3D01D4-4E7A-4006-BE7A-15792F7A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7" y="433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BF3F256-301E-48CE-AA5A-7728485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553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74A5C3C-A743-4FA2-82B6-3471F33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2" y="5763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47BFBFF-6E98-4848-8E52-7D1849A1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F459133-9C44-4A13-9C39-AA6B8352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644D35-78B5-46F7-A709-27155361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FE50BDD-3BF2-41A1-BE96-C31D743D8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1036"/>
              </p:ext>
            </p:extLst>
          </p:nvPr>
        </p:nvGraphicFramePr>
        <p:xfrm>
          <a:off x="2636320" y="534369"/>
          <a:ext cx="493776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3" imgW="2743200" imgH="571500" progId="Equation.DSMT4">
                  <p:embed/>
                </p:oleObj>
              </mc:Choice>
              <mc:Fallback>
                <p:oleObj name="Equation" r:id="rId3" imgW="2743200" imgH="571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320" y="534369"/>
                        <a:ext cx="493776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CFC3B3D-C355-4260-AC88-CC9E00290A54}"/>
              </a:ext>
            </a:extLst>
          </p:cNvPr>
          <p:cNvSpPr txBox="1"/>
          <p:nvPr/>
        </p:nvSpPr>
        <p:spPr>
          <a:xfrm>
            <a:off x="1064498" y="1617123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introduce reactance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9388E6-A87F-42CC-BAF3-6BB7629F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CAC2DE7-853A-4A29-9EDA-3FD3C53B8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787845"/>
              </p:ext>
            </p:extLst>
          </p:nvPr>
        </p:nvGraphicFramePr>
        <p:xfrm>
          <a:off x="4019847" y="1639053"/>
          <a:ext cx="1622066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5" imgW="863225" imgH="291973" progId="Equation.DSMT4">
                  <p:embed/>
                </p:oleObj>
              </mc:Choice>
              <mc:Fallback>
                <p:oleObj name="Equation" r:id="rId5" imgW="863225" imgH="29197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847" y="1639053"/>
                        <a:ext cx="1622066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53552C-85F7-49DB-9751-0189095686B2}"/>
              </a:ext>
            </a:extLst>
          </p:cNvPr>
          <p:cNvSpPr txBox="1"/>
          <p:nvPr/>
        </p:nvSpPr>
        <p:spPr>
          <a:xfrm>
            <a:off x="5641913" y="163451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to get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C9389B6-3D8A-46A7-9BEC-EA9BFBE9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890" y="16169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5EBA851-0446-495B-A9BD-2BED69F6A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89911"/>
              </p:ext>
            </p:extLst>
          </p:nvPr>
        </p:nvGraphicFramePr>
        <p:xfrm>
          <a:off x="6632890" y="1652539"/>
          <a:ext cx="398360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7" imgW="2120900" imgH="292100" progId="Equation.DSMT4">
                  <p:embed/>
                </p:oleObj>
              </mc:Choice>
              <mc:Fallback>
                <p:oleObj name="Equation" r:id="rId7" imgW="21209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890" y="1652539"/>
                        <a:ext cx="3983603" cy="548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D9B6B24-4C30-4F73-9E47-C33B5B721E3A}"/>
              </a:ext>
            </a:extLst>
          </p:cNvPr>
          <p:cNvSpPr txBox="1"/>
          <p:nvPr/>
        </p:nvSpPr>
        <p:spPr>
          <a:xfrm>
            <a:off x="786547" y="2947402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resistor: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7AEF7F-2FE0-46B8-B1FB-1264553246B5}"/>
              </a:ext>
            </a:extLst>
          </p:cNvPr>
          <p:cNvSpPr txBox="1"/>
          <p:nvPr/>
        </p:nvSpPr>
        <p:spPr>
          <a:xfrm>
            <a:off x="2544096" y="394492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so that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4FCE0BF-AC8F-4E41-A588-425EADDA0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82830"/>
              </p:ext>
            </p:extLst>
          </p:nvPr>
        </p:nvGraphicFramePr>
        <p:xfrm>
          <a:off x="2567846" y="2971153"/>
          <a:ext cx="156375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9" imgW="748975" imgH="291973" progId="Equation.DSMT4">
                  <p:embed/>
                </p:oleObj>
              </mc:Choice>
              <mc:Fallback>
                <p:oleObj name="Equation" r:id="rId9" imgW="748975" imgH="291973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1CFB976-1A05-48AC-A98D-67F067618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846" y="2971153"/>
                        <a:ext cx="156375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6311139-D0A4-4394-A442-DD52AA5C6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55838"/>
              </p:ext>
            </p:extLst>
          </p:nvPr>
        </p:nvGraphicFramePr>
        <p:xfrm>
          <a:off x="3768756" y="3909039"/>
          <a:ext cx="4118776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1" imgW="1879600" imgH="292100" progId="Equation.DSMT4">
                  <p:embed/>
                </p:oleObj>
              </mc:Choice>
              <mc:Fallback>
                <p:oleObj name="Equation" r:id="rId11" imgW="1879600" imgH="2921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7F4D26D-63E0-40BD-A1D5-FC6560476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56" y="3909039"/>
                        <a:ext cx="4118776" cy="640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5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C059-A051-4B16-BA4F-81A6258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D298-EC25-4DB8-8F29-5C4A3D2FB44B}"/>
              </a:ext>
            </a:extLst>
          </p:cNvPr>
          <p:cNvSpPr txBox="1"/>
          <p:nvPr/>
        </p:nvSpPr>
        <p:spPr>
          <a:xfrm>
            <a:off x="783771" y="688769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emf: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66BCCF-161D-45ED-ABE0-BD50035F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52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6087CE-6106-47AE-9736-7D8BD89E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22" y="15200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A51871-0A5F-45D5-BDF1-7D2E6AE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49" y="2517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892C6B-D1AA-4776-8BED-3B21B8E8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3403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D3D01D4-4E7A-4006-BE7A-15792F7A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7" y="433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BF3F256-301E-48CE-AA5A-7728485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553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74A5C3C-A743-4FA2-82B6-3471F33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2" y="5763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47BFBFF-6E98-4848-8E52-7D1849A1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F459133-9C44-4A13-9C39-AA6B8352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644D35-78B5-46F7-A709-27155361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FC3B3D-C355-4260-AC88-CC9E00290A54}"/>
              </a:ext>
            </a:extLst>
          </p:cNvPr>
          <p:cNvSpPr txBox="1"/>
          <p:nvPr/>
        </p:nvSpPr>
        <p:spPr>
          <a:xfrm>
            <a:off x="1759384" y="702514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introduce impedance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9388E6-A87F-42CC-BAF3-6BB7629F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3552C-85F7-49DB-9751-0189095686B2}"/>
              </a:ext>
            </a:extLst>
          </p:cNvPr>
          <p:cNvSpPr txBox="1"/>
          <p:nvPr/>
        </p:nvSpPr>
        <p:spPr>
          <a:xfrm>
            <a:off x="1816955" y="1738053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so that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C9389B6-3D8A-46A7-9BEC-EA9BFBE9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890" y="16169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BE7715-F7B7-4816-8C2D-441B3118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063" y="483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3ABC2B6-C0AE-4EC6-BF3B-AE145CAE2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42949"/>
              </p:ext>
            </p:extLst>
          </p:nvPr>
        </p:nvGraphicFramePr>
        <p:xfrm>
          <a:off x="4940058" y="448181"/>
          <a:ext cx="1254215" cy="118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3" imgW="660113" imgH="622030" progId="Equation.DSMT4">
                  <p:embed/>
                </p:oleObj>
              </mc:Choice>
              <mc:Fallback>
                <p:oleObj name="Equation" r:id="rId3" imgW="660113" imgH="62203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58" y="448181"/>
                        <a:ext cx="1254215" cy="1181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760600A1-0943-4C0E-8098-381233A8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704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3394EEB-E82F-4CC9-8FC8-6A9D7A6F1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47973"/>
              </p:ext>
            </p:extLst>
          </p:nvPr>
        </p:nvGraphicFramePr>
        <p:xfrm>
          <a:off x="2959158" y="1734032"/>
          <a:ext cx="279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5" imgW="1397000" imgH="292100" progId="Equation.DSMT4">
                  <p:embed/>
                </p:oleObj>
              </mc:Choice>
              <mc:Fallback>
                <p:oleObj name="Equation" r:id="rId5" imgW="13970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58" y="1734032"/>
                        <a:ext cx="27940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5944C80-E9D1-498F-BD90-EB7AFA5B331E}"/>
              </a:ext>
            </a:extLst>
          </p:cNvPr>
          <p:cNvSpPr txBox="1"/>
          <p:nvPr/>
        </p:nvSpPr>
        <p:spPr>
          <a:xfrm>
            <a:off x="825364" y="2812987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Now use the voltage loop rule: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B40D167-48B3-4DFF-9115-9BCB6533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2790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C9D7BB6-76BE-45A8-872C-8231B53F3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41548"/>
              </p:ext>
            </p:extLst>
          </p:nvPr>
        </p:nvGraphicFramePr>
        <p:xfrm>
          <a:off x="5482553" y="2790457"/>
          <a:ext cx="3275178" cy="58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7" imgW="1637589" imgH="291973" progId="Equation.DSMT4">
                  <p:embed/>
                </p:oleObj>
              </mc:Choice>
              <mc:Fallback>
                <p:oleObj name="Equation" r:id="rId7" imgW="1637589" imgH="29197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553" y="2790457"/>
                        <a:ext cx="3275178" cy="583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3E4B2E6-AC3B-446A-A84B-08AAD0B7C7EE}"/>
              </a:ext>
            </a:extLst>
          </p:cNvPr>
          <p:cNvSpPr txBox="1"/>
          <p:nvPr/>
        </p:nvSpPr>
        <p:spPr>
          <a:xfrm>
            <a:off x="3299439" y="3583208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and divide by </a:t>
            </a:r>
            <a:r>
              <a:rPr lang="en-US" sz="2800" i="1"/>
              <a:t>I</a:t>
            </a:r>
            <a:r>
              <a:rPr lang="en-US" sz="2800" baseline="-25000"/>
              <a:t>0</a:t>
            </a:r>
            <a:r>
              <a:rPr lang="en-US" sz="2800"/>
              <a:t> to get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17068324-0E59-4008-AE9F-7129CFC8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53E2805-1191-4096-AB4D-24B43F507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41442"/>
              </p:ext>
            </p:extLst>
          </p:nvPr>
        </p:nvGraphicFramePr>
        <p:xfrm>
          <a:off x="1204719" y="4324924"/>
          <a:ext cx="878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9" imgW="4394200" imgH="292100" progId="Equation.DSMT4">
                  <p:embed/>
                </p:oleObj>
              </mc:Choice>
              <mc:Fallback>
                <p:oleObj name="Equation" r:id="rId9" imgW="43942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719" y="4324924"/>
                        <a:ext cx="87884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86B05CB0-6E3A-4AD3-AD61-B8F1F307714E}"/>
              </a:ext>
            </a:extLst>
          </p:cNvPr>
          <p:cNvSpPr txBox="1"/>
          <p:nvPr/>
        </p:nvSpPr>
        <p:spPr>
          <a:xfrm>
            <a:off x="2283298" y="5318677"/>
            <a:ext cx="6939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The two unknowns </a:t>
            </a:r>
            <a:r>
              <a:rPr lang="en-US" sz="2800" i="1">
                <a:solidFill>
                  <a:srgbClr val="FF0000"/>
                </a:solidFill>
              </a:rPr>
              <a:t>Z</a:t>
            </a:r>
            <a:r>
              <a:rPr lang="en-US" sz="2800">
                <a:solidFill>
                  <a:srgbClr val="FF0000"/>
                </a:solidFill>
              </a:rPr>
              <a:t> and </a:t>
            </a:r>
            <a:r>
              <a:rPr lang="en-US" sz="2800" i="1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800">
                <a:solidFill>
                  <a:srgbClr val="FF0000"/>
                </a:solidFill>
              </a:rPr>
              <a:t> are to be expressed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in terms of the givens </a:t>
            </a:r>
            <a:r>
              <a:rPr lang="en-US" sz="2800" i="1">
                <a:solidFill>
                  <a:srgbClr val="FF0000"/>
                </a:solidFill>
              </a:rPr>
              <a:t>L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i="1">
                <a:solidFill>
                  <a:srgbClr val="FF0000"/>
                </a:solidFill>
              </a:rPr>
              <a:t>R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i="1">
                <a:solidFill>
                  <a:srgbClr val="FF0000"/>
                </a:solidFill>
              </a:rPr>
              <a:t>C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i="1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sz="2800" baseline="-25000">
                <a:solidFill>
                  <a:srgbClr val="FF0000"/>
                </a:solidFill>
              </a:rPr>
              <a:t>0</a:t>
            </a:r>
            <a:r>
              <a:rPr lang="en-US" sz="2800">
                <a:solidFill>
                  <a:srgbClr val="FF0000"/>
                </a:solidFill>
              </a:rPr>
              <a:t>, and </a:t>
            </a:r>
            <a:r>
              <a:rPr lang="en-US" sz="2800" i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280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146B769-A328-4BE8-9AB1-67A3917F3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86645"/>
              </p:ext>
            </p:extLst>
          </p:nvPr>
        </p:nvGraphicFramePr>
        <p:xfrm>
          <a:off x="7737017" y="293006"/>
          <a:ext cx="421419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1" imgW="2019300" imgH="292100" progId="Equation.DSMT4">
                  <p:embed/>
                </p:oleObj>
              </mc:Choice>
              <mc:Fallback>
                <p:oleObj name="Equation" r:id="rId11" imgW="2019300" imgH="2921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83F0448-CF47-43C5-B926-C4F4F25F8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017" y="293006"/>
                        <a:ext cx="4214191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6F1C588-8AAD-41A2-A5AD-9CB774C59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49080"/>
              </p:ext>
            </p:extLst>
          </p:nvPr>
        </p:nvGraphicFramePr>
        <p:xfrm>
          <a:off x="7737017" y="1177611"/>
          <a:ext cx="398360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3" imgW="2120900" imgH="292100" progId="Equation.DSMT4">
                  <p:embed/>
                </p:oleObj>
              </mc:Choice>
              <mc:Fallback>
                <p:oleObj name="Equation" r:id="rId13" imgW="2120900" imgH="2921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5EBA851-0446-495B-A9BD-2BED69F6A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017" y="1177611"/>
                        <a:ext cx="3983603" cy="548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C38BA28-5C67-41AD-A628-F13F7312C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9735"/>
              </p:ext>
            </p:extLst>
          </p:nvPr>
        </p:nvGraphicFramePr>
        <p:xfrm>
          <a:off x="7737017" y="2007283"/>
          <a:ext cx="4118776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15" imgW="1879600" imgH="292100" progId="Equation.DSMT4">
                  <p:embed/>
                </p:oleObj>
              </mc:Choice>
              <mc:Fallback>
                <p:oleObj name="Equation" r:id="rId15" imgW="1879600" imgH="2921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6311139-D0A4-4394-A442-DD52AA5C6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017" y="2007283"/>
                        <a:ext cx="4118776" cy="640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C059-A051-4B16-BA4F-81A6258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66BCCF-161D-45ED-ABE0-BD50035F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52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6087CE-6106-47AE-9736-7D8BD89E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22" y="15200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A51871-0A5F-45D5-BDF1-7D2E6AE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49" y="2517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892C6B-D1AA-4776-8BED-3B21B8E8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3403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D3D01D4-4E7A-4006-BE7A-15792F7A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7" y="433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BF3F256-301E-48CE-AA5A-7728485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553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74A5C3C-A743-4FA2-82B6-3471F33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2" y="5763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47BFBFF-6E98-4848-8E52-7D1849A1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F459133-9C44-4A13-9C39-AA6B8352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644D35-78B5-46F7-A709-27155361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9388E6-A87F-42CC-BAF3-6BB7629F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C9389B6-3D8A-46A7-9BEC-EA9BFBE9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890" y="16169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BE7715-F7B7-4816-8C2D-441B3118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063" y="483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60600A1-0943-4C0E-8098-381233A8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704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B40D167-48B3-4DFF-9115-9BCB6533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2790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17068324-0E59-4008-AE9F-7129CFC8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53E2805-1191-4096-AB4D-24B43F507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49626"/>
              </p:ext>
            </p:extLst>
          </p:nvPr>
        </p:nvGraphicFramePr>
        <p:xfrm>
          <a:off x="1358958" y="430646"/>
          <a:ext cx="878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3" imgW="4394200" imgH="292100" progId="Equation.DSMT4">
                  <p:embed/>
                </p:oleObj>
              </mc:Choice>
              <mc:Fallback>
                <p:oleObj name="Equation" r:id="rId3" imgW="4394200" imgH="2921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153E2805-1191-4096-AB4D-24B43F507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58" y="430646"/>
                        <a:ext cx="87884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DE5EF1-750E-4187-950E-12A1F96E73FF}"/>
              </a:ext>
            </a:extLst>
          </p:cNvPr>
          <p:cNvSpPr txBox="1"/>
          <p:nvPr/>
        </p:nvSpPr>
        <p:spPr>
          <a:xfrm>
            <a:off x="2270312" y="1380808"/>
            <a:ext cx="719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Solve by substituting two orthogonal values of </a:t>
            </a:r>
            <a:r>
              <a:rPr lang="en-US" sz="2800" i="1">
                <a:solidFill>
                  <a:srgbClr val="00B0F0"/>
                </a:solidFill>
              </a:rPr>
              <a:t>t:</a:t>
            </a:r>
            <a:endParaRPr lang="en-US" sz="2800">
              <a:solidFill>
                <a:srgbClr val="00B0F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9B1C1B5-2477-4C79-9F7A-E9D9A900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312" y="2185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E3F40AD-4A19-45B4-88A5-5DA3B2615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35078"/>
              </p:ext>
            </p:extLst>
          </p:nvPr>
        </p:nvGraphicFramePr>
        <p:xfrm>
          <a:off x="3055099" y="2254114"/>
          <a:ext cx="4753264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5" imgW="2273300" imgH="279400" progId="Equation.DSMT4">
                  <p:embed/>
                </p:oleObj>
              </mc:Choice>
              <mc:Fallback>
                <p:oleObj name="Equation" r:id="rId5" imgW="22733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099" y="2254114"/>
                        <a:ext cx="4753264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id="{5F0CD4C7-BF77-4776-AD43-DDA4F6FE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441" y="29844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4535C0-7989-4A28-A907-C38ABE9FF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82686"/>
              </p:ext>
            </p:extLst>
          </p:nvPr>
        </p:nvGraphicFramePr>
        <p:xfrm>
          <a:off x="2434441" y="2984467"/>
          <a:ext cx="6506041" cy="75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7" imgW="3263900" imgH="381000" progId="Equation.DSMT4">
                  <p:embed/>
                </p:oleObj>
              </mc:Choice>
              <mc:Fallback>
                <p:oleObj name="Equation" r:id="rId7" imgW="32639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441" y="2984467"/>
                        <a:ext cx="6506041" cy="759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320F36B-F2F3-440F-B3F3-C8F645898BCC}"/>
              </a:ext>
            </a:extLst>
          </p:cNvPr>
          <p:cNvSpPr txBox="1"/>
          <p:nvPr/>
        </p:nvSpPr>
        <p:spPr>
          <a:xfrm>
            <a:off x="662339" y="4048790"/>
            <a:ext cx="5203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00B0F0"/>
                </a:solidFill>
              </a:rPr>
              <a:t>These two results can be</a:t>
            </a:r>
          </a:p>
          <a:p>
            <a:pPr algn="ctr"/>
            <a:r>
              <a:rPr lang="en-US" sz="2800">
                <a:solidFill>
                  <a:srgbClr val="00B0F0"/>
                </a:solidFill>
              </a:rPr>
              <a:t>summarized on a triangle diagram</a:t>
            </a:r>
            <a:r>
              <a:rPr lang="en-US" sz="2800" i="1">
                <a:solidFill>
                  <a:srgbClr val="00B0F0"/>
                </a:solidFill>
              </a:rPr>
              <a:t>:</a:t>
            </a:r>
            <a:endParaRPr lang="en-US" sz="2800">
              <a:solidFill>
                <a:srgbClr val="00B0F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97E52B-0CD3-4244-B2E2-9BF70435E0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555" y="3738968"/>
            <a:ext cx="6345616" cy="303874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283C7F2-2924-4C4C-B759-FC09E7955820}"/>
              </a:ext>
            </a:extLst>
          </p:cNvPr>
          <p:cNvSpPr/>
          <p:nvPr/>
        </p:nvSpPr>
        <p:spPr>
          <a:xfrm>
            <a:off x="5961413" y="5534397"/>
            <a:ext cx="522514" cy="379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F6276F-8508-442D-86C1-A0D3B17ED507}"/>
              </a:ext>
            </a:extLst>
          </p:cNvPr>
          <p:cNvSpPr txBox="1"/>
          <p:nvPr/>
        </p:nvSpPr>
        <p:spPr>
          <a:xfrm>
            <a:off x="5961413" y="543176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Symbol" panose="05050102010706020507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675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9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C059-A051-4B16-BA4F-81A6258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66BCCF-161D-45ED-ABE0-BD50035F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52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6087CE-6106-47AE-9736-7D8BD89E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22" y="15200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A51871-0A5F-45D5-BDF1-7D2E6AE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49" y="2517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892C6B-D1AA-4776-8BED-3B21B8E8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3403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D3D01D4-4E7A-4006-BE7A-15792F7A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7" y="433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BF3F256-301E-48CE-AA5A-7728485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553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74A5C3C-A743-4FA2-82B6-3471F337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2" y="5763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47BFBFF-6E98-4848-8E52-7D1849A1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F459133-9C44-4A13-9C39-AA6B8352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0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644D35-78B5-46F7-A709-27155361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9388E6-A87F-42CC-BAF3-6BB7629F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C9389B6-3D8A-46A7-9BEC-EA9BFBE9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890" y="16169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BE7715-F7B7-4816-8C2D-441B3118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063" y="483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60600A1-0943-4C0E-8098-381233A8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704" y="165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B40D167-48B3-4DFF-9115-9BCB6533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552" y="2790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17068324-0E59-4008-AE9F-7129CFC8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9B1C1B5-2477-4C79-9F7A-E9D9A900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312" y="2185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F0CD4C7-BF77-4776-AD43-DDA4F6FE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441" y="29844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97E52B-0CD3-4244-B2E2-9BF70435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41" y="185981"/>
            <a:ext cx="6345616" cy="303874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283C7F2-2924-4C4C-B759-FC09E7955820}"/>
              </a:ext>
            </a:extLst>
          </p:cNvPr>
          <p:cNvSpPr/>
          <p:nvPr/>
        </p:nvSpPr>
        <p:spPr>
          <a:xfrm>
            <a:off x="3760299" y="1981410"/>
            <a:ext cx="522514" cy="379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F6276F-8508-442D-86C1-A0D3B17ED507}"/>
              </a:ext>
            </a:extLst>
          </p:cNvPr>
          <p:cNvSpPr txBox="1"/>
          <p:nvPr/>
        </p:nvSpPr>
        <p:spPr>
          <a:xfrm>
            <a:off x="3760299" y="187877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B336E-BF5C-463E-AA45-F69A25AEDD03}"/>
              </a:ext>
            </a:extLst>
          </p:cNvPr>
          <p:cNvSpPr txBox="1"/>
          <p:nvPr/>
        </p:nvSpPr>
        <p:spPr>
          <a:xfrm>
            <a:off x="3568416" y="3148771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This triangle implies: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AD87A-6181-4630-8E19-5C256F6D469B}"/>
              </a:ext>
            </a:extLst>
          </p:cNvPr>
          <p:cNvSpPr txBox="1"/>
          <p:nvPr/>
        </p:nvSpPr>
        <p:spPr>
          <a:xfrm>
            <a:off x="2283698" y="4225429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the impedance 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CAEFBC-277C-441D-95E2-210C58AC25BE}"/>
              </a:ext>
            </a:extLst>
          </p:cNvPr>
          <p:cNvSpPr txBox="1"/>
          <p:nvPr/>
        </p:nvSpPr>
        <p:spPr>
          <a:xfrm>
            <a:off x="2283698" y="5474625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and the phase shift is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F643B08-F525-42C3-9A23-F4D47B41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221" y="382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71F5A66-5456-440A-ACCC-26FD51C10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75035"/>
              </p:ext>
            </p:extLst>
          </p:nvPr>
        </p:nvGraphicFramePr>
        <p:xfrm>
          <a:off x="4940063" y="4083476"/>
          <a:ext cx="3864311" cy="75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2197100" imgH="431800" progId="Equation.DSMT4">
                  <p:embed/>
                </p:oleObj>
              </mc:Choice>
              <mc:Fallback>
                <p:oleObj name="Equation" r:id="rId4" imgW="2197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63" y="4083476"/>
                        <a:ext cx="3864311" cy="7594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>
            <a:extLst>
              <a:ext uri="{FF2B5EF4-FFF2-40B4-BE49-F238E27FC236}">
                <a16:creationId xmlns:a16="http://schemas.microsoft.com/office/drawing/2014/main" id="{BEEB2DC5-02C5-40E1-A526-4656C953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878" y="49550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BCE4154-3B28-4A91-BF5B-D1C01A627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56301"/>
              </p:ext>
            </p:extLst>
          </p:nvPr>
        </p:nvGraphicFramePr>
        <p:xfrm>
          <a:off x="5595720" y="5214952"/>
          <a:ext cx="3307870" cy="106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1778000" imgH="571500" progId="Equation.DSMT4">
                  <p:embed/>
                </p:oleObj>
              </mc:Choice>
              <mc:Fallback>
                <p:oleObj name="Equation" r:id="rId6" imgW="17780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20" y="5214952"/>
                        <a:ext cx="3307870" cy="10632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9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A658245-4298-4219-BB7C-E9BCA3AB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214" y="1829507"/>
            <a:ext cx="9391196" cy="5207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AA4F6-945E-469C-B782-9870A52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7834D-E457-4610-B8C3-8F8A0E91E849}"/>
              </a:ext>
            </a:extLst>
          </p:cNvPr>
          <p:cNvSpPr txBox="1"/>
          <p:nvPr/>
        </p:nvSpPr>
        <p:spPr>
          <a:xfrm>
            <a:off x="1491214" y="332514"/>
            <a:ext cx="920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So we can graph the amplitude and phase shift of the response: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DB6BF-766E-4354-8857-853449BBBF92}"/>
              </a:ext>
            </a:extLst>
          </p:cNvPr>
          <p:cNvSpPr txBox="1"/>
          <p:nvPr/>
        </p:nvSpPr>
        <p:spPr>
          <a:xfrm>
            <a:off x="1947544" y="1353787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current amplitude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699973-C21E-4337-89F3-BEB54DA3C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46346"/>
              </p:ext>
            </p:extLst>
          </p:nvPr>
        </p:nvGraphicFramePr>
        <p:xfrm>
          <a:off x="4761135" y="1093234"/>
          <a:ext cx="5256548" cy="129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2895600" imgH="711200" progId="Equation.DSMT4">
                  <p:embed/>
                </p:oleObj>
              </mc:Choice>
              <mc:Fallback>
                <p:oleObj name="Equation" r:id="rId4" imgW="2895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135" y="1093234"/>
                        <a:ext cx="5256548" cy="12910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6C68E-137C-46AE-9744-9DA3EE2F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3" y="1107993"/>
            <a:ext cx="10711655" cy="59391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AA4F6-945E-469C-B782-9870A52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36F-0DD5-4D07-876A-FFAD91C9762F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DB6BF-766E-4354-8857-853449BBBF92}"/>
              </a:ext>
            </a:extLst>
          </p:cNvPr>
          <p:cNvSpPr txBox="1"/>
          <p:nvPr/>
        </p:nvSpPr>
        <p:spPr>
          <a:xfrm>
            <a:off x="1726790" y="436925"/>
            <a:ext cx="3550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phase lag of the current</a:t>
            </a:r>
          </a:p>
          <a:p>
            <a:pPr algn="ctr"/>
            <a:r>
              <a:rPr lang="en-US" sz="2800"/>
              <a:t>relative to the emf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F90C8B-F3DD-4E93-B9D5-0579BA0D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406" y="344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52EA8D-98A3-4B38-BE4F-F6B56B98E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42707"/>
              </p:ext>
            </p:extLst>
          </p:nvPr>
        </p:nvGraphicFramePr>
        <p:xfrm>
          <a:off x="5545777" y="344383"/>
          <a:ext cx="3949192" cy="113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1981200" imgH="571500" progId="Equation.DSMT4">
                  <p:embed/>
                </p:oleObj>
              </mc:Choice>
              <mc:Fallback>
                <p:oleObj name="Equation" r:id="rId4" imgW="1981200" imgH="571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777" y="344383"/>
                        <a:ext cx="3949192" cy="11391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9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193</TotalTime>
  <Words>335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Wood Type</vt:lpstr>
      <vt:lpstr>Equation</vt:lpstr>
      <vt:lpstr>Adobe Acrobat Document</vt:lpstr>
      <vt:lpstr>MathType 7.0 Equation</vt:lpstr>
      <vt:lpstr>Elementary approaches to rlc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approaches to rlc circuits</dc:title>
  <dc:creator>Mungan, Carl CIV USNA Annapolis</dc:creator>
  <cp:lastModifiedBy>Mungan, Carl CIV USNA Annapolis</cp:lastModifiedBy>
  <cp:revision>29</cp:revision>
  <dcterms:created xsi:type="dcterms:W3CDTF">2023-10-11T18:55:09Z</dcterms:created>
  <dcterms:modified xsi:type="dcterms:W3CDTF">2023-10-12T18:00:40Z</dcterms:modified>
</cp:coreProperties>
</file>