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6" r:id="rId5"/>
    <p:sldId id="259" r:id="rId6"/>
    <p:sldId id="260" r:id="rId7"/>
    <p:sldId id="267" r:id="rId8"/>
    <p:sldId id="261" r:id="rId9"/>
    <p:sldId id="262" r:id="rId10"/>
    <p:sldId id="263" r:id="rId11"/>
    <p:sldId id="264"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1DEF2-B4AD-7C65-04AE-46C3B49B0B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EB8B277-2561-21D5-9726-B01BA5D75C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3FE29D-FA7E-6C60-AE22-46C69CC91910}"/>
              </a:ext>
            </a:extLst>
          </p:cNvPr>
          <p:cNvSpPr>
            <a:spLocks noGrp="1"/>
          </p:cNvSpPr>
          <p:nvPr>
            <p:ph type="dt" sz="half" idx="10"/>
          </p:nvPr>
        </p:nvSpPr>
        <p:spPr/>
        <p:txBody>
          <a:bodyPr/>
          <a:lstStyle/>
          <a:p>
            <a:fld id="{61C898AF-9082-4A62-AE5C-4421F2A0ADD7}" type="datetimeFigureOut">
              <a:rPr lang="en-US" smtClean="0"/>
              <a:t>3/31/2023</a:t>
            </a:fld>
            <a:endParaRPr lang="en-US"/>
          </a:p>
        </p:txBody>
      </p:sp>
      <p:sp>
        <p:nvSpPr>
          <p:cNvPr id="5" name="Footer Placeholder 4">
            <a:extLst>
              <a:ext uri="{FF2B5EF4-FFF2-40B4-BE49-F238E27FC236}">
                <a16:creationId xmlns:a16="http://schemas.microsoft.com/office/drawing/2014/main" id="{C4202A55-EB95-B27C-B02A-D675C5B591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3707A8-56BE-3205-8A10-9D6354AC3C80}"/>
              </a:ext>
            </a:extLst>
          </p:cNvPr>
          <p:cNvSpPr>
            <a:spLocks noGrp="1"/>
          </p:cNvSpPr>
          <p:nvPr>
            <p:ph type="sldNum" sz="quarter" idx="12"/>
          </p:nvPr>
        </p:nvSpPr>
        <p:spPr/>
        <p:txBody>
          <a:bodyPr/>
          <a:lstStyle/>
          <a:p>
            <a:fld id="{21D5D462-B0D1-426A-9478-CFF910B2FB61}" type="slidenum">
              <a:rPr lang="en-US" smtClean="0"/>
              <a:t>‹#›</a:t>
            </a:fld>
            <a:endParaRPr lang="en-US"/>
          </a:p>
        </p:txBody>
      </p:sp>
    </p:spTree>
    <p:extLst>
      <p:ext uri="{BB962C8B-B14F-4D97-AF65-F5344CB8AC3E}">
        <p14:creationId xmlns:p14="http://schemas.microsoft.com/office/powerpoint/2010/main" val="2932360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DC2FB-1F4B-DC03-578E-8F808692DF8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E51BAA-9FF1-0859-4DFB-3B29C4F87E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8A5642-152E-81EF-20A9-667357EC16E0}"/>
              </a:ext>
            </a:extLst>
          </p:cNvPr>
          <p:cNvSpPr>
            <a:spLocks noGrp="1"/>
          </p:cNvSpPr>
          <p:nvPr>
            <p:ph type="dt" sz="half" idx="10"/>
          </p:nvPr>
        </p:nvSpPr>
        <p:spPr/>
        <p:txBody>
          <a:bodyPr/>
          <a:lstStyle/>
          <a:p>
            <a:fld id="{61C898AF-9082-4A62-AE5C-4421F2A0ADD7}" type="datetimeFigureOut">
              <a:rPr lang="en-US" smtClean="0"/>
              <a:t>3/31/2023</a:t>
            </a:fld>
            <a:endParaRPr lang="en-US"/>
          </a:p>
        </p:txBody>
      </p:sp>
      <p:sp>
        <p:nvSpPr>
          <p:cNvPr id="5" name="Footer Placeholder 4">
            <a:extLst>
              <a:ext uri="{FF2B5EF4-FFF2-40B4-BE49-F238E27FC236}">
                <a16:creationId xmlns:a16="http://schemas.microsoft.com/office/drawing/2014/main" id="{62B9AED2-3DBD-B2DC-0546-8E55923449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0662D7-6BFE-37C5-07AD-9186F46B7AA3}"/>
              </a:ext>
            </a:extLst>
          </p:cNvPr>
          <p:cNvSpPr>
            <a:spLocks noGrp="1"/>
          </p:cNvSpPr>
          <p:nvPr>
            <p:ph type="sldNum" sz="quarter" idx="12"/>
          </p:nvPr>
        </p:nvSpPr>
        <p:spPr/>
        <p:txBody>
          <a:bodyPr/>
          <a:lstStyle/>
          <a:p>
            <a:fld id="{21D5D462-B0D1-426A-9478-CFF910B2FB61}" type="slidenum">
              <a:rPr lang="en-US" smtClean="0"/>
              <a:t>‹#›</a:t>
            </a:fld>
            <a:endParaRPr lang="en-US"/>
          </a:p>
        </p:txBody>
      </p:sp>
    </p:spTree>
    <p:extLst>
      <p:ext uri="{BB962C8B-B14F-4D97-AF65-F5344CB8AC3E}">
        <p14:creationId xmlns:p14="http://schemas.microsoft.com/office/powerpoint/2010/main" val="2523321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790F30-0AAE-0CCA-B269-F74488FFBAB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62AE29-6D4F-EC6C-9DE6-A1F6ADA337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0DE68F-0D39-EDBD-4E25-DD1F9CCD2662}"/>
              </a:ext>
            </a:extLst>
          </p:cNvPr>
          <p:cNvSpPr>
            <a:spLocks noGrp="1"/>
          </p:cNvSpPr>
          <p:nvPr>
            <p:ph type="dt" sz="half" idx="10"/>
          </p:nvPr>
        </p:nvSpPr>
        <p:spPr/>
        <p:txBody>
          <a:bodyPr/>
          <a:lstStyle/>
          <a:p>
            <a:fld id="{61C898AF-9082-4A62-AE5C-4421F2A0ADD7}" type="datetimeFigureOut">
              <a:rPr lang="en-US" smtClean="0"/>
              <a:t>3/31/2023</a:t>
            </a:fld>
            <a:endParaRPr lang="en-US"/>
          </a:p>
        </p:txBody>
      </p:sp>
      <p:sp>
        <p:nvSpPr>
          <p:cNvPr id="5" name="Footer Placeholder 4">
            <a:extLst>
              <a:ext uri="{FF2B5EF4-FFF2-40B4-BE49-F238E27FC236}">
                <a16:creationId xmlns:a16="http://schemas.microsoft.com/office/drawing/2014/main" id="{AA505F3D-DC9F-198E-B4D4-E1CF0F7FD3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CCC303-EB82-D290-5193-CD583E07B5B1}"/>
              </a:ext>
            </a:extLst>
          </p:cNvPr>
          <p:cNvSpPr>
            <a:spLocks noGrp="1"/>
          </p:cNvSpPr>
          <p:nvPr>
            <p:ph type="sldNum" sz="quarter" idx="12"/>
          </p:nvPr>
        </p:nvSpPr>
        <p:spPr/>
        <p:txBody>
          <a:bodyPr/>
          <a:lstStyle/>
          <a:p>
            <a:fld id="{21D5D462-B0D1-426A-9478-CFF910B2FB61}" type="slidenum">
              <a:rPr lang="en-US" smtClean="0"/>
              <a:t>‹#›</a:t>
            </a:fld>
            <a:endParaRPr lang="en-US"/>
          </a:p>
        </p:txBody>
      </p:sp>
    </p:spTree>
    <p:extLst>
      <p:ext uri="{BB962C8B-B14F-4D97-AF65-F5344CB8AC3E}">
        <p14:creationId xmlns:p14="http://schemas.microsoft.com/office/powerpoint/2010/main" val="3286437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8713C-E7EA-03EA-9421-A10B87B1F4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D280E5-D75C-95C7-11F8-2BB4D08539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083F83-2B22-3992-8BDD-CA62EBA0CBAB}"/>
              </a:ext>
            </a:extLst>
          </p:cNvPr>
          <p:cNvSpPr>
            <a:spLocks noGrp="1"/>
          </p:cNvSpPr>
          <p:nvPr>
            <p:ph type="dt" sz="half" idx="10"/>
          </p:nvPr>
        </p:nvSpPr>
        <p:spPr/>
        <p:txBody>
          <a:bodyPr/>
          <a:lstStyle/>
          <a:p>
            <a:fld id="{61C898AF-9082-4A62-AE5C-4421F2A0ADD7}" type="datetimeFigureOut">
              <a:rPr lang="en-US" smtClean="0"/>
              <a:t>3/31/2023</a:t>
            </a:fld>
            <a:endParaRPr lang="en-US"/>
          </a:p>
        </p:txBody>
      </p:sp>
      <p:sp>
        <p:nvSpPr>
          <p:cNvPr id="5" name="Footer Placeholder 4">
            <a:extLst>
              <a:ext uri="{FF2B5EF4-FFF2-40B4-BE49-F238E27FC236}">
                <a16:creationId xmlns:a16="http://schemas.microsoft.com/office/drawing/2014/main" id="{D5244726-D906-7182-0A40-72C1F05203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EAA418-DE3C-3F4D-1ACB-782AB082ACBF}"/>
              </a:ext>
            </a:extLst>
          </p:cNvPr>
          <p:cNvSpPr>
            <a:spLocks noGrp="1"/>
          </p:cNvSpPr>
          <p:nvPr>
            <p:ph type="sldNum" sz="quarter" idx="12"/>
          </p:nvPr>
        </p:nvSpPr>
        <p:spPr/>
        <p:txBody>
          <a:bodyPr/>
          <a:lstStyle/>
          <a:p>
            <a:fld id="{21D5D462-B0D1-426A-9478-CFF910B2FB61}" type="slidenum">
              <a:rPr lang="en-US" smtClean="0"/>
              <a:t>‹#›</a:t>
            </a:fld>
            <a:endParaRPr lang="en-US"/>
          </a:p>
        </p:txBody>
      </p:sp>
    </p:spTree>
    <p:extLst>
      <p:ext uri="{BB962C8B-B14F-4D97-AF65-F5344CB8AC3E}">
        <p14:creationId xmlns:p14="http://schemas.microsoft.com/office/powerpoint/2010/main" val="1590145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26FDA-0098-76D3-222D-5AAC7878A4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F34EDE-6C9F-FF5E-E382-28E5452213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F263A1-BE70-69B2-1889-48D1FE7E7F76}"/>
              </a:ext>
            </a:extLst>
          </p:cNvPr>
          <p:cNvSpPr>
            <a:spLocks noGrp="1"/>
          </p:cNvSpPr>
          <p:nvPr>
            <p:ph type="dt" sz="half" idx="10"/>
          </p:nvPr>
        </p:nvSpPr>
        <p:spPr/>
        <p:txBody>
          <a:bodyPr/>
          <a:lstStyle/>
          <a:p>
            <a:fld id="{61C898AF-9082-4A62-AE5C-4421F2A0ADD7}" type="datetimeFigureOut">
              <a:rPr lang="en-US" smtClean="0"/>
              <a:t>3/31/2023</a:t>
            </a:fld>
            <a:endParaRPr lang="en-US"/>
          </a:p>
        </p:txBody>
      </p:sp>
      <p:sp>
        <p:nvSpPr>
          <p:cNvPr id="5" name="Footer Placeholder 4">
            <a:extLst>
              <a:ext uri="{FF2B5EF4-FFF2-40B4-BE49-F238E27FC236}">
                <a16:creationId xmlns:a16="http://schemas.microsoft.com/office/drawing/2014/main" id="{DAC2A400-CF39-3864-A0A3-07CAC028E2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EB41C3-C849-0E13-BF71-7A6550EED6D6}"/>
              </a:ext>
            </a:extLst>
          </p:cNvPr>
          <p:cNvSpPr>
            <a:spLocks noGrp="1"/>
          </p:cNvSpPr>
          <p:nvPr>
            <p:ph type="sldNum" sz="quarter" idx="12"/>
          </p:nvPr>
        </p:nvSpPr>
        <p:spPr/>
        <p:txBody>
          <a:bodyPr/>
          <a:lstStyle/>
          <a:p>
            <a:fld id="{21D5D462-B0D1-426A-9478-CFF910B2FB61}" type="slidenum">
              <a:rPr lang="en-US" smtClean="0"/>
              <a:t>‹#›</a:t>
            </a:fld>
            <a:endParaRPr lang="en-US"/>
          </a:p>
        </p:txBody>
      </p:sp>
    </p:spTree>
    <p:extLst>
      <p:ext uri="{BB962C8B-B14F-4D97-AF65-F5344CB8AC3E}">
        <p14:creationId xmlns:p14="http://schemas.microsoft.com/office/powerpoint/2010/main" val="177165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9E46E-81D5-D9C6-F72A-B2A21C535E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0A0377-F5F3-BD7C-EB57-D1801EBDC8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316177-6A85-D412-CC41-D32C21EAA6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F7B4133-927A-B7C1-55F1-36E33D085181}"/>
              </a:ext>
            </a:extLst>
          </p:cNvPr>
          <p:cNvSpPr>
            <a:spLocks noGrp="1"/>
          </p:cNvSpPr>
          <p:nvPr>
            <p:ph type="dt" sz="half" idx="10"/>
          </p:nvPr>
        </p:nvSpPr>
        <p:spPr/>
        <p:txBody>
          <a:bodyPr/>
          <a:lstStyle/>
          <a:p>
            <a:fld id="{61C898AF-9082-4A62-AE5C-4421F2A0ADD7}" type="datetimeFigureOut">
              <a:rPr lang="en-US" smtClean="0"/>
              <a:t>3/31/2023</a:t>
            </a:fld>
            <a:endParaRPr lang="en-US"/>
          </a:p>
        </p:txBody>
      </p:sp>
      <p:sp>
        <p:nvSpPr>
          <p:cNvPr id="6" name="Footer Placeholder 5">
            <a:extLst>
              <a:ext uri="{FF2B5EF4-FFF2-40B4-BE49-F238E27FC236}">
                <a16:creationId xmlns:a16="http://schemas.microsoft.com/office/drawing/2014/main" id="{10885E4A-71CC-49C3-54C0-D5BC3BC401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D36583-1350-BF43-F753-AF6F3A4A69DC}"/>
              </a:ext>
            </a:extLst>
          </p:cNvPr>
          <p:cNvSpPr>
            <a:spLocks noGrp="1"/>
          </p:cNvSpPr>
          <p:nvPr>
            <p:ph type="sldNum" sz="quarter" idx="12"/>
          </p:nvPr>
        </p:nvSpPr>
        <p:spPr/>
        <p:txBody>
          <a:bodyPr/>
          <a:lstStyle/>
          <a:p>
            <a:fld id="{21D5D462-B0D1-426A-9478-CFF910B2FB61}" type="slidenum">
              <a:rPr lang="en-US" smtClean="0"/>
              <a:t>‹#›</a:t>
            </a:fld>
            <a:endParaRPr lang="en-US"/>
          </a:p>
        </p:txBody>
      </p:sp>
    </p:spTree>
    <p:extLst>
      <p:ext uri="{BB962C8B-B14F-4D97-AF65-F5344CB8AC3E}">
        <p14:creationId xmlns:p14="http://schemas.microsoft.com/office/powerpoint/2010/main" val="2162426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8C599-2C4F-6088-24EA-70941026A22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DE14ED-9663-6E06-6732-227727AB7E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14A2CC3-6EEF-097D-8492-85A20554BEF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D26D854-04B1-1396-30D1-43DB679017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93A62B-6C93-387C-8BB9-FB306AA090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98B40F-EF48-7B9C-7849-258F2055256E}"/>
              </a:ext>
            </a:extLst>
          </p:cNvPr>
          <p:cNvSpPr>
            <a:spLocks noGrp="1"/>
          </p:cNvSpPr>
          <p:nvPr>
            <p:ph type="dt" sz="half" idx="10"/>
          </p:nvPr>
        </p:nvSpPr>
        <p:spPr/>
        <p:txBody>
          <a:bodyPr/>
          <a:lstStyle/>
          <a:p>
            <a:fld id="{61C898AF-9082-4A62-AE5C-4421F2A0ADD7}" type="datetimeFigureOut">
              <a:rPr lang="en-US" smtClean="0"/>
              <a:t>3/31/2023</a:t>
            </a:fld>
            <a:endParaRPr lang="en-US"/>
          </a:p>
        </p:txBody>
      </p:sp>
      <p:sp>
        <p:nvSpPr>
          <p:cNvPr id="8" name="Footer Placeholder 7">
            <a:extLst>
              <a:ext uri="{FF2B5EF4-FFF2-40B4-BE49-F238E27FC236}">
                <a16:creationId xmlns:a16="http://schemas.microsoft.com/office/drawing/2014/main" id="{9959E96B-459B-6103-6604-47DC333E233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3360A0-0FCA-C643-1E7C-86EA1045F1D8}"/>
              </a:ext>
            </a:extLst>
          </p:cNvPr>
          <p:cNvSpPr>
            <a:spLocks noGrp="1"/>
          </p:cNvSpPr>
          <p:nvPr>
            <p:ph type="sldNum" sz="quarter" idx="12"/>
          </p:nvPr>
        </p:nvSpPr>
        <p:spPr/>
        <p:txBody>
          <a:bodyPr/>
          <a:lstStyle/>
          <a:p>
            <a:fld id="{21D5D462-B0D1-426A-9478-CFF910B2FB61}" type="slidenum">
              <a:rPr lang="en-US" smtClean="0"/>
              <a:t>‹#›</a:t>
            </a:fld>
            <a:endParaRPr lang="en-US"/>
          </a:p>
        </p:txBody>
      </p:sp>
    </p:spTree>
    <p:extLst>
      <p:ext uri="{BB962C8B-B14F-4D97-AF65-F5344CB8AC3E}">
        <p14:creationId xmlns:p14="http://schemas.microsoft.com/office/powerpoint/2010/main" val="1948368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687CE-5B9C-98F4-9177-E7D676A245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F91E13-A63A-A2A2-14A3-DA6587767841}"/>
              </a:ext>
            </a:extLst>
          </p:cNvPr>
          <p:cNvSpPr>
            <a:spLocks noGrp="1"/>
          </p:cNvSpPr>
          <p:nvPr>
            <p:ph type="dt" sz="half" idx="10"/>
          </p:nvPr>
        </p:nvSpPr>
        <p:spPr/>
        <p:txBody>
          <a:bodyPr/>
          <a:lstStyle/>
          <a:p>
            <a:fld id="{61C898AF-9082-4A62-AE5C-4421F2A0ADD7}" type="datetimeFigureOut">
              <a:rPr lang="en-US" smtClean="0"/>
              <a:t>3/31/2023</a:t>
            </a:fld>
            <a:endParaRPr lang="en-US"/>
          </a:p>
        </p:txBody>
      </p:sp>
      <p:sp>
        <p:nvSpPr>
          <p:cNvPr id="4" name="Footer Placeholder 3">
            <a:extLst>
              <a:ext uri="{FF2B5EF4-FFF2-40B4-BE49-F238E27FC236}">
                <a16:creationId xmlns:a16="http://schemas.microsoft.com/office/drawing/2014/main" id="{5E0A1583-9BE0-DB53-0F79-650D588C30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39DAEE-09C5-5A47-B14F-B9D6217BFAD5}"/>
              </a:ext>
            </a:extLst>
          </p:cNvPr>
          <p:cNvSpPr>
            <a:spLocks noGrp="1"/>
          </p:cNvSpPr>
          <p:nvPr>
            <p:ph type="sldNum" sz="quarter" idx="12"/>
          </p:nvPr>
        </p:nvSpPr>
        <p:spPr/>
        <p:txBody>
          <a:bodyPr/>
          <a:lstStyle/>
          <a:p>
            <a:fld id="{21D5D462-B0D1-426A-9478-CFF910B2FB61}" type="slidenum">
              <a:rPr lang="en-US" smtClean="0"/>
              <a:t>‹#›</a:t>
            </a:fld>
            <a:endParaRPr lang="en-US"/>
          </a:p>
        </p:txBody>
      </p:sp>
    </p:spTree>
    <p:extLst>
      <p:ext uri="{BB962C8B-B14F-4D97-AF65-F5344CB8AC3E}">
        <p14:creationId xmlns:p14="http://schemas.microsoft.com/office/powerpoint/2010/main" val="3066417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86ABA6-8C8D-F179-2297-2E47867EA696}"/>
              </a:ext>
            </a:extLst>
          </p:cNvPr>
          <p:cNvSpPr>
            <a:spLocks noGrp="1"/>
          </p:cNvSpPr>
          <p:nvPr>
            <p:ph type="dt" sz="half" idx="10"/>
          </p:nvPr>
        </p:nvSpPr>
        <p:spPr/>
        <p:txBody>
          <a:bodyPr/>
          <a:lstStyle/>
          <a:p>
            <a:fld id="{61C898AF-9082-4A62-AE5C-4421F2A0ADD7}" type="datetimeFigureOut">
              <a:rPr lang="en-US" smtClean="0"/>
              <a:t>3/31/2023</a:t>
            </a:fld>
            <a:endParaRPr lang="en-US"/>
          </a:p>
        </p:txBody>
      </p:sp>
      <p:sp>
        <p:nvSpPr>
          <p:cNvPr id="3" name="Footer Placeholder 2">
            <a:extLst>
              <a:ext uri="{FF2B5EF4-FFF2-40B4-BE49-F238E27FC236}">
                <a16:creationId xmlns:a16="http://schemas.microsoft.com/office/drawing/2014/main" id="{42901B81-43B0-8D2C-976C-916F4206B1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13C545-4D85-0263-2453-52E2E5E2D17B}"/>
              </a:ext>
            </a:extLst>
          </p:cNvPr>
          <p:cNvSpPr>
            <a:spLocks noGrp="1"/>
          </p:cNvSpPr>
          <p:nvPr>
            <p:ph type="sldNum" sz="quarter" idx="12"/>
          </p:nvPr>
        </p:nvSpPr>
        <p:spPr/>
        <p:txBody>
          <a:bodyPr/>
          <a:lstStyle/>
          <a:p>
            <a:fld id="{21D5D462-B0D1-426A-9478-CFF910B2FB61}" type="slidenum">
              <a:rPr lang="en-US" smtClean="0"/>
              <a:t>‹#›</a:t>
            </a:fld>
            <a:endParaRPr lang="en-US"/>
          </a:p>
        </p:txBody>
      </p:sp>
    </p:spTree>
    <p:extLst>
      <p:ext uri="{BB962C8B-B14F-4D97-AF65-F5344CB8AC3E}">
        <p14:creationId xmlns:p14="http://schemas.microsoft.com/office/powerpoint/2010/main" val="4047309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3DABC-35E3-2A10-B3DB-4F53EE3158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C464D8-A364-8509-441B-58467CBE18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0B7B02-0D8E-C1FC-7D01-7589690D62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F63B7A-D8DE-6E61-026E-5E9643DA5892}"/>
              </a:ext>
            </a:extLst>
          </p:cNvPr>
          <p:cNvSpPr>
            <a:spLocks noGrp="1"/>
          </p:cNvSpPr>
          <p:nvPr>
            <p:ph type="dt" sz="half" idx="10"/>
          </p:nvPr>
        </p:nvSpPr>
        <p:spPr/>
        <p:txBody>
          <a:bodyPr/>
          <a:lstStyle/>
          <a:p>
            <a:fld id="{61C898AF-9082-4A62-AE5C-4421F2A0ADD7}" type="datetimeFigureOut">
              <a:rPr lang="en-US" smtClean="0"/>
              <a:t>3/31/2023</a:t>
            </a:fld>
            <a:endParaRPr lang="en-US"/>
          </a:p>
        </p:txBody>
      </p:sp>
      <p:sp>
        <p:nvSpPr>
          <p:cNvPr id="6" name="Footer Placeholder 5">
            <a:extLst>
              <a:ext uri="{FF2B5EF4-FFF2-40B4-BE49-F238E27FC236}">
                <a16:creationId xmlns:a16="http://schemas.microsoft.com/office/drawing/2014/main" id="{14DE730B-F383-4759-B24E-0B73404EC1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6D1C58-B86B-0B05-9752-5BD1572D0C66}"/>
              </a:ext>
            </a:extLst>
          </p:cNvPr>
          <p:cNvSpPr>
            <a:spLocks noGrp="1"/>
          </p:cNvSpPr>
          <p:nvPr>
            <p:ph type="sldNum" sz="quarter" idx="12"/>
          </p:nvPr>
        </p:nvSpPr>
        <p:spPr/>
        <p:txBody>
          <a:bodyPr/>
          <a:lstStyle/>
          <a:p>
            <a:fld id="{21D5D462-B0D1-426A-9478-CFF910B2FB61}" type="slidenum">
              <a:rPr lang="en-US" smtClean="0"/>
              <a:t>‹#›</a:t>
            </a:fld>
            <a:endParaRPr lang="en-US"/>
          </a:p>
        </p:txBody>
      </p:sp>
    </p:spTree>
    <p:extLst>
      <p:ext uri="{BB962C8B-B14F-4D97-AF65-F5344CB8AC3E}">
        <p14:creationId xmlns:p14="http://schemas.microsoft.com/office/powerpoint/2010/main" val="316168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325A2-36B8-C307-9612-87537AC96E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05716AE-CA62-59CE-38E5-2DC618D520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0D6AAC-2228-FD17-2FFF-CC267FF1FB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82F760-73DC-5C11-634A-D0C898429094}"/>
              </a:ext>
            </a:extLst>
          </p:cNvPr>
          <p:cNvSpPr>
            <a:spLocks noGrp="1"/>
          </p:cNvSpPr>
          <p:nvPr>
            <p:ph type="dt" sz="half" idx="10"/>
          </p:nvPr>
        </p:nvSpPr>
        <p:spPr/>
        <p:txBody>
          <a:bodyPr/>
          <a:lstStyle/>
          <a:p>
            <a:fld id="{61C898AF-9082-4A62-AE5C-4421F2A0ADD7}" type="datetimeFigureOut">
              <a:rPr lang="en-US" smtClean="0"/>
              <a:t>3/31/2023</a:t>
            </a:fld>
            <a:endParaRPr lang="en-US"/>
          </a:p>
        </p:txBody>
      </p:sp>
      <p:sp>
        <p:nvSpPr>
          <p:cNvPr id="6" name="Footer Placeholder 5">
            <a:extLst>
              <a:ext uri="{FF2B5EF4-FFF2-40B4-BE49-F238E27FC236}">
                <a16:creationId xmlns:a16="http://schemas.microsoft.com/office/drawing/2014/main" id="{7D313C32-EBE4-BB4D-CD25-6BB80322E7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892900-567D-E12B-2265-9668AB1EB90A}"/>
              </a:ext>
            </a:extLst>
          </p:cNvPr>
          <p:cNvSpPr>
            <a:spLocks noGrp="1"/>
          </p:cNvSpPr>
          <p:nvPr>
            <p:ph type="sldNum" sz="quarter" idx="12"/>
          </p:nvPr>
        </p:nvSpPr>
        <p:spPr/>
        <p:txBody>
          <a:bodyPr/>
          <a:lstStyle/>
          <a:p>
            <a:fld id="{21D5D462-B0D1-426A-9478-CFF910B2FB61}" type="slidenum">
              <a:rPr lang="en-US" smtClean="0"/>
              <a:t>‹#›</a:t>
            </a:fld>
            <a:endParaRPr lang="en-US"/>
          </a:p>
        </p:txBody>
      </p:sp>
    </p:spTree>
    <p:extLst>
      <p:ext uri="{BB962C8B-B14F-4D97-AF65-F5344CB8AC3E}">
        <p14:creationId xmlns:p14="http://schemas.microsoft.com/office/powerpoint/2010/main" val="676750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8499CE-AC7E-75C0-63B3-C8185D42CF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4905D8E-AC57-4A8E-732C-BD52029085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04B7A2-8ADD-695F-1A38-B17E5DBA86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C898AF-9082-4A62-AE5C-4421F2A0ADD7}" type="datetimeFigureOut">
              <a:rPr lang="en-US" smtClean="0"/>
              <a:t>3/31/2023</a:t>
            </a:fld>
            <a:endParaRPr lang="en-US"/>
          </a:p>
        </p:txBody>
      </p:sp>
      <p:sp>
        <p:nvSpPr>
          <p:cNvPr id="5" name="Footer Placeholder 4">
            <a:extLst>
              <a:ext uri="{FF2B5EF4-FFF2-40B4-BE49-F238E27FC236}">
                <a16:creationId xmlns:a16="http://schemas.microsoft.com/office/drawing/2014/main" id="{974A0000-127C-3190-747E-A8E7775D72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573A29-A4BC-69D9-F1C1-DA9A801993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D5D462-B0D1-426A-9478-CFF910B2FB61}" type="slidenum">
              <a:rPr lang="en-US" smtClean="0"/>
              <a:t>‹#›</a:t>
            </a:fld>
            <a:endParaRPr lang="en-US"/>
          </a:p>
        </p:txBody>
      </p:sp>
    </p:spTree>
    <p:extLst>
      <p:ext uri="{BB962C8B-B14F-4D97-AF65-F5344CB8AC3E}">
        <p14:creationId xmlns:p14="http://schemas.microsoft.com/office/powerpoint/2010/main" val="2706920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DE14C-41BD-5FF3-AC56-79ECE0AF9240}"/>
              </a:ext>
            </a:extLst>
          </p:cNvPr>
          <p:cNvSpPr>
            <a:spLocks noGrp="1"/>
          </p:cNvSpPr>
          <p:nvPr>
            <p:ph type="ctrTitle"/>
          </p:nvPr>
        </p:nvSpPr>
        <p:spPr/>
        <p:txBody>
          <a:bodyPr>
            <a:normAutofit fontScale="90000"/>
          </a:bodyPr>
          <a:lstStyle/>
          <a:p>
            <a:r>
              <a:rPr lang="en-US" dirty="0"/>
              <a:t>Teaching Applied Physics for Integrated Science and  Technology at JMU</a:t>
            </a:r>
          </a:p>
        </p:txBody>
      </p:sp>
    </p:spTree>
    <p:extLst>
      <p:ext uri="{BB962C8B-B14F-4D97-AF65-F5344CB8AC3E}">
        <p14:creationId xmlns:p14="http://schemas.microsoft.com/office/powerpoint/2010/main" val="3633845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40A67-6267-6DBA-5914-E3B06DF9A6D2}"/>
              </a:ext>
            </a:extLst>
          </p:cNvPr>
          <p:cNvSpPr>
            <a:spLocks noGrp="1"/>
          </p:cNvSpPr>
          <p:nvPr>
            <p:ph type="title"/>
          </p:nvPr>
        </p:nvSpPr>
        <p:spPr/>
        <p:txBody>
          <a:bodyPr/>
          <a:lstStyle/>
          <a:p>
            <a:r>
              <a:rPr lang="en-US" dirty="0"/>
              <a:t>ISAT 152 Topics in Applied Physics for ISAT</a:t>
            </a:r>
          </a:p>
        </p:txBody>
      </p:sp>
      <p:sp>
        <p:nvSpPr>
          <p:cNvPr id="3" name="Content Placeholder 2">
            <a:extLst>
              <a:ext uri="{FF2B5EF4-FFF2-40B4-BE49-F238E27FC236}">
                <a16:creationId xmlns:a16="http://schemas.microsoft.com/office/drawing/2014/main" id="{6A9E64BD-B83D-5315-5180-22B0CD0DBB4E}"/>
              </a:ext>
            </a:extLst>
          </p:cNvPr>
          <p:cNvSpPr>
            <a:spLocks noGrp="1"/>
          </p:cNvSpPr>
          <p:nvPr>
            <p:ph idx="1"/>
          </p:nvPr>
        </p:nvSpPr>
        <p:spPr/>
        <p:txBody>
          <a:bodyPr/>
          <a:lstStyle/>
          <a:p>
            <a:r>
              <a:rPr lang="en-US" dirty="0"/>
              <a:t>Four credit class</a:t>
            </a:r>
          </a:p>
          <a:p>
            <a:r>
              <a:rPr lang="en-US" dirty="0"/>
              <a:t>Three 50-minute lectures per week and a 75-minute lab</a:t>
            </a:r>
          </a:p>
          <a:p>
            <a:r>
              <a:rPr lang="en-US" dirty="0"/>
              <a:t>Unifying theme: How does light work?</a:t>
            </a:r>
          </a:p>
          <a:p>
            <a:r>
              <a:rPr lang="en-US" dirty="0"/>
              <a:t>Combined the physics from 142 (kinematics and energy) with the entire contents of ISAT 241 (electricity and magnetism)</a:t>
            </a:r>
          </a:p>
          <a:p>
            <a:r>
              <a:rPr lang="en-US" dirty="0"/>
              <a:t>Content still used today, but added AC Circuits and time-dependent RC and RL circuits when the old 253 class was removed from the curriculum.</a:t>
            </a:r>
          </a:p>
          <a:p>
            <a:endParaRPr lang="en-US" dirty="0"/>
          </a:p>
        </p:txBody>
      </p:sp>
    </p:spTree>
    <p:extLst>
      <p:ext uri="{BB962C8B-B14F-4D97-AF65-F5344CB8AC3E}">
        <p14:creationId xmlns:p14="http://schemas.microsoft.com/office/powerpoint/2010/main" val="3042384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7A22E-84C4-C09F-F28E-ED56F649FB81}"/>
              </a:ext>
            </a:extLst>
          </p:cNvPr>
          <p:cNvSpPr>
            <a:spLocks noGrp="1"/>
          </p:cNvSpPr>
          <p:nvPr>
            <p:ph type="title"/>
          </p:nvPr>
        </p:nvSpPr>
        <p:spPr/>
        <p:txBody>
          <a:bodyPr/>
          <a:lstStyle/>
          <a:p>
            <a:r>
              <a:rPr lang="en-US" dirty="0"/>
              <a:t>ISAT 152 Course Topics</a:t>
            </a:r>
          </a:p>
        </p:txBody>
      </p:sp>
      <p:sp>
        <p:nvSpPr>
          <p:cNvPr id="3" name="Content Placeholder 2">
            <a:extLst>
              <a:ext uri="{FF2B5EF4-FFF2-40B4-BE49-F238E27FC236}">
                <a16:creationId xmlns:a16="http://schemas.microsoft.com/office/drawing/2014/main" id="{6875C3BF-2E05-EADC-0112-E2B60E1AC4EA}"/>
              </a:ext>
            </a:extLst>
          </p:cNvPr>
          <p:cNvSpPr>
            <a:spLocks noGrp="1"/>
          </p:cNvSpPr>
          <p:nvPr>
            <p:ph idx="1"/>
          </p:nvPr>
        </p:nvSpPr>
        <p:spPr/>
        <p:txBody>
          <a:bodyPr/>
          <a:lstStyle/>
          <a:p>
            <a:r>
              <a:rPr lang="en-US" dirty="0"/>
              <a:t>First 4 weeks: Basic Kinematics and Energy</a:t>
            </a:r>
          </a:p>
          <a:p>
            <a:r>
              <a:rPr lang="en-US" dirty="0"/>
              <a:t>Weeks 5-6: SHM, Traveling Waves and Standing Waves</a:t>
            </a:r>
          </a:p>
          <a:p>
            <a:r>
              <a:rPr lang="en-US" dirty="0"/>
              <a:t>Weeks 7-12: Electromagnetism, Generators, and AC Electricity</a:t>
            </a:r>
          </a:p>
          <a:p>
            <a:r>
              <a:rPr lang="en-US" dirty="0"/>
              <a:t>Weeks 13-16: Optics, Interference Phenomena, Photoelectric Effect, Bohr Model of the Hydrogen Atom, and Lasers</a:t>
            </a:r>
          </a:p>
        </p:txBody>
      </p:sp>
    </p:spTree>
    <p:extLst>
      <p:ext uri="{BB962C8B-B14F-4D97-AF65-F5344CB8AC3E}">
        <p14:creationId xmlns:p14="http://schemas.microsoft.com/office/powerpoint/2010/main" val="2033088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716E4-6B56-7C6B-1E05-4A27584BD42E}"/>
              </a:ext>
            </a:extLst>
          </p:cNvPr>
          <p:cNvSpPr>
            <a:spLocks noGrp="1"/>
          </p:cNvSpPr>
          <p:nvPr>
            <p:ph type="title"/>
          </p:nvPr>
        </p:nvSpPr>
        <p:spPr/>
        <p:txBody>
          <a:bodyPr/>
          <a:lstStyle/>
          <a:p>
            <a:r>
              <a:rPr lang="en-US" dirty="0"/>
              <a:t>ISAT Physics Guiding Principles</a:t>
            </a:r>
          </a:p>
        </p:txBody>
      </p:sp>
      <p:sp>
        <p:nvSpPr>
          <p:cNvPr id="3" name="Content Placeholder 2">
            <a:extLst>
              <a:ext uri="{FF2B5EF4-FFF2-40B4-BE49-F238E27FC236}">
                <a16:creationId xmlns:a16="http://schemas.microsoft.com/office/drawing/2014/main" id="{F40B073D-7B83-E052-262B-2FFFC53FABE6}"/>
              </a:ext>
            </a:extLst>
          </p:cNvPr>
          <p:cNvSpPr>
            <a:spLocks noGrp="1"/>
          </p:cNvSpPr>
          <p:nvPr>
            <p:ph idx="1"/>
          </p:nvPr>
        </p:nvSpPr>
        <p:spPr/>
        <p:txBody>
          <a:bodyPr/>
          <a:lstStyle/>
          <a:p>
            <a:r>
              <a:rPr lang="en-US" dirty="0"/>
              <a:t>More Topics, Less Depth than traditional physics classes</a:t>
            </a:r>
          </a:p>
          <a:p>
            <a:r>
              <a:rPr lang="en-US" dirty="0"/>
              <a:t>One Semester rather than two or three</a:t>
            </a:r>
          </a:p>
          <a:p>
            <a:r>
              <a:rPr lang="en-US" dirty="0"/>
              <a:t>Straight-line motion only, no rotational motion, angular momentum</a:t>
            </a:r>
          </a:p>
          <a:p>
            <a:r>
              <a:rPr lang="en-US" dirty="0"/>
              <a:t>Mostly constant forces and uniform fields, no line or surface integrals</a:t>
            </a:r>
          </a:p>
          <a:p>
            <a:r>
              <a:rPr lang="en-US" dirty="0"/>
              <a:t>Basic use of derivatives and integration (already experienced in ISAT 151, but needed repetition)</a:t>
            </a:r>
          </a:p>
          <a:p>
            <a:r>
              <a:rPr lang="en-US" dirty="0"/>
              <a:t>Goal is to provide a strong basis for learning more physics in the future if needed.</a:t>
            </a:r>
          </a:p>
          <a:p>
            <a:endParaRPr lang="en-US" dirty="0"/>
          </a:p>
        </p:txBody>
      </p:sp>
    </p:spTree>
    <p:extLst>
      <p:ext uri="{BB962C8B-B14F-4D97-AF65-F5344CB8AC3E}">
        <p14:creationId xmlns:p14="http://schemas.microsoft.com/office/powerpoint/2010/main" val="1945186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1FCBB-5D57-F78E-1C58-2626297EEF70}"/>
              </a:ext>
            </a:extLst>
          </p:cNvPr>
          <p:cNvSpPr>
            <a:spLocks noGrp="1"/>
          </p:cNvSpPr>
          <p:nvPr>
            <p:ph type="title"/>
          </p:nvPr>
        </p:nvSpPr>
        <p:spPr/>
        <p:txBody>
          <a:bodyPr/>
          <a:lstStyle/>
          <a:p>
            <a:r>
              <a:rPr lang="en-US" dirty="0"/>
              <a:t>Paul Henriksen</a:t>
            </a:r>
          </a:p>
        </p:txBody>
      </p:sp>
      <p:sp>
        <p:nvSpPr>
          <p:cNvPr id="3" name="Content Placeholder 2">
            <a:extLst>
              <a:ext uri="{FF2B5EF4-FFF2-40B4-BE49-F238E27FC236}">
                <a16:creationId xmlns:a16="http://schemas.microsoft.com/office/drawing/2014/main" id="{F91948B8-2AB1-ACB8-6CC4-863CC10F1FE7}"/>
              </a:ext>
            </a:extLst>
          </p:cNvPr>
          <p:cNvSpPr>
            <a:spLocks noGrp="1"/>
          </p:cNvSpPr>
          <p:nvPr>
            <p:ph idx="1"/>
          </p:nvPr>
        </p:nvSpPr>
        <p:spPr/>
        <p:txBody>
          <a:bodyPr>
            <a:normAutofit lnSpcReduction="10000"/>
          </a:bodyPr>
          <a:lstStyle/>
          <a:p>
            <a:r>
              <a:rPr lang="en-US" dirty="0"/>
              <a:t>BS in Physics from </a:t>
            </a:r>
            <a:r>
              <a:rPr lang="en-US" dirty="0" err="1"/>
              <a:t>Loras</a:t>
            </a:r>
            <a:r>
              <a:rPr lang="en-US" dirty="0"/>
              <a:t> College in Dubuque, Iowa.</a:t>
            </a:r>
          </a:p>
          <a:p>
            <a:r>
              <a:rPr lang="en-US" dirty="0"/>
              <a:t>Research at Argonne Nat. Lab on amorphous hydrogenated silicon</a:t>
            </a:r>
          </a:p>
          <a:p>
            <a:r>
              <a:rPr lang="en-US" dirty="0"/>
              <a:t>MS in Physics from University of Illinois at Urbana-Champaign</a:t>
            </a:r>
          </a:p>
          <a:p>
            <a:r>
              <a:rPr lang="en-US" dirty="0"/>
              <a:t>MA History of Science from U of I</a:t>
            </a:r>
          </a:p>
          <a:p>
            <a:r>
              <a:rPr lang="en-US" dirty="0"/>
              <a:t>History of Solid-State Physics Project</a:t>
            </a:r>
          </a:p>
          <a:p>
            <a:r>
              <a:rPr lang="en-US" dirty="0"/>
              <a:t>History of Nuclear Weapons at Los Alamos</a:t>
            </a:r>
          </a:p>
          <a:p>
            <a:r>
              <a:rPr lang="en-US" dirty="0"/>
              <a:t>Technical Writer and Editor for Los Alamos National Laboratory</a:t>
            </a:r>
          </a:p>
          <a:p>
            <a:r>
              <a:rPr lang="en-US" dirty="0"/>
              <a:t>Came to JMU in 1998 as Asst. Coordinator for Students and taught ISAT math and physics classes</a:t>
            </a:r>
          </a:p>
        </p:txBody>
      </p:sp>
    </p:spTree>
    <p:extLst>
      <p:ext uri="{BB962C8B-B14F-4D97-AF65-F5344CB8AC3E}">
        <p14:creationId xmlns:p14="http://schemas.microsoft.com/office/powerpoint/2010/main" val="1160225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D221F-97BA-6C1D-32FF-8CF30283CD50}"/>
              </a:ext>
            </a:extLst>
          </p:cNvPr>
          <p:cNvSpPr>
            <a:spLocks noGrp="1"/>
          </p:cNvSpPr>
          <p:nvPr>
            <p:ph type="title"/>
          </p:nvPr>
        </p:nvSpPr>
        <p:spPr/>
        <p:txBody>
          <a:bodyPr/>
          <a:lstStyle/>
          <a:p>
            <a:r>
              <a:rPr lang="en-US" dirty="0"/>
              <a:t>History of ISAT</a:t>
            </a:r>
          </a:p>
        </p:txBody>
      </p:sp>
      <p:sp>
        <p:nvSpPr>
          <p:cNvPr id="3" name="Content Placeholder 2">
            <a:extLst>
              <a:ext uri="{FF2B5EF4-FFF2-40B4-BE49-F238E27FC236}">
                <a16:creationId xmlns:a16="http://schemas.microsoft.com/office/drawing/2014/main" id="{FD4E0D89-CA25-51EA-9061-19F450EC2E72}"/>
              </a:ext>
            </a:extLst>
          </p:cNvPr>
          <p:cNvSpPr>
            <a:spLocks noGrp="1"/>
          </p:cNvSpPr>
          <p:nvPr>
            <p:ph idx="1"/>
          </p:nvPr>
        </p:nvSpPr>
        <p:spPr/>
        <p:txBody>
          <a:bodyPr/>
          <a:lstStyle/>
          <a:p>
            <a:r>
              <a:rPr lang="en-US" dirty="0"/>
              <a:t>Program began in 1993</a:t>
            </a:r>
          </a:p>
          <a:p>
            <a:r>
              <a:rPr lang="en-US" dirty="0"/>
              <a:t>First graduating class in 1997</a:t>
            </a:r>
          </a:p>
          <a:p>
            <a:r>
              <a:rPr lang="en-US" dirty="0"/>
              <a:t>ABET Accredited as Applied Science major since 2006</a:t>
            </a:r>
          </a:p>
          <a:p>
            <a:r>
              <a:rPr lang="en-US" dirty="0"/>
              <a:t>Courses and Program constantly assessed and periodically revamped</a:t>
            </a:r>
          </a:p>
          <a:p>
            <a:r>
              <a:rPr lang="en-US" dirty="0"/>
              <a:t>Very few other integrated programs in the U.S. where the courses are integrated as well as the major.</a:t>
            </a:r>
          </a:p>
          <a:p>
            <a:pPr marL="0" indent="0">
              <a:buNone/>
            </a:pPr>
            <a:endParaRPr lang="en-US" dirty="0"/>
          </a:p>
        </p:txBody>
      </p:sp>
    </p:spTree>
    <p:extLst>
      <p:ext uri="{BB962C8B-B14F-4D97-AF65-F5344CB8AC3E}">
        <p14:creationId xmlns:p14="http://schemas.microsoft.com/office/powerpoint/2010/main" val="2676698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7BDC9-9E45-4F49-96CE-9ABFA1337A55}"/>
              </a:ext>
            </a:extLst>
          </p:cNvPr>
          <p:cNvSpPr>
            <a:spLocks noGrp="1"/>
          </p:cNvSpPr>
          <p:nvPr>
            <p:ph type="title"/>
          </p:nvPr>
        </p:nvSpPr>
        <p:spPr>
          <a:xfrm>
            <a:off x="838200" y="365125"/>
            <a:ext cx="10515600" cy="6017920"/>
          </a:xfrm>
        </p:spPr>
        <p:txBody>
          <a:bodyPr/>
          <a:lstStyle/>
          <a:p>
            <a:r>
              <a:rPr lang="en-US" dirty="0"/>
              <a:t>ISAT courses developed in real time while first class was enrolled.</a:t>
            </a:r>
            <a:br>
              <a:rPr lang="en-US" dirty="0"/>
            </a:br>
            <a:br>
              <a:rPr lang="en-US" dirty="0"/>
            </a:br>
            <a:r>
              <a:rPr lang="en-US" dirty="0"/>
              <a:t>Initial round of ISAT math and physics classes developed by first cohort of ISAT profs including David Lawrence, Richard </a:t>
            </a:r>
            <a:r>
              <a:rPr lang="en-US" dirty="0" err="1"/>
              <a:t>Roberds</a:t>
            </a:r>
            <a:r>
              <a:rPr lang="en-US" dirty="0"/>
              <a:t>, Maury </a:t>
            </a:r>
            <a:r>
              <a:rPr lang="en-US" dirty="0" err="1"/>
              <a:t>Wolla</a:t>
            </a:r>
            <a:r>
              <a:rPr lang="en-US" dirty="0"/>
              <a:t>, and Matt Reilly</a:t>
            </a:r>
          </a:p>
        </p:txBody>
      </p:sp>
    </p:spTree>
    <p:extLst>
      <p:ext uri="{BB962C8B-B14F-4D97-AF65-F5344CB8AC3E}">
        <p14:creationId xmlns:p14="http://schemas.microsoft.com/office/powerpoint/2010/main" val="2745513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161EC-4F99-726B-9301-C0C7CDC9A200}"/>
              </a:ext>
            </a:extLst>
          </p:cNvPr>
          <p:cNvSpPr>
            <a:spLocks noGrp="1"/>
          </p:cNvSpPr>
          <p:nvPr>
            <p:ph type="title"/>
          </p:nvPr>
        </p:nvSpPr>
        <p:spPr/>
        <p:txBody>
          <a:bodyPr/>
          <a:lstStyle/>
          <a:p>
            <a:r>
              <a:rPr lang="en-US" dirty="0"/>
              <a:t>First ISAT Physics and Math classes</a:t>
            </a:r>
          </a:p>
        </p:txBody>
      </p:sp>
      <p:sp>
        <p:nvSpPr>
          <p:cNvPr id="3" name="Content Placeholder 2">
            <a:extLst>
              <a:ext uri="{FF2B5EF4-FFF2-40B4-BE49-F238E27FC236}">
                <a16:creationId xmlns:a16="http://schemas.microsoft.com/office/drawing/2014/main" id="{91BB6AD7-57A3-1BD0-3165-2A2629902B30}"/>
              </a:ext>
            </a:extLst>
          </p:cNvPr>
          <p:cNvSpPr>
            <a:spLocks noGrp="1"/>
          </p:cNvSpPr>
          <p:nvPr>
            <p:ph idx="1"/>
          </p:nvPr>
        </p:nvSpPr>
        <p:spPr/>
        <p:txBody>
          <a:bodyPr/>
          <a:lstStyle/>
          <a:p>
            <a:r>
              <a:rPr lang="en-US" dirty="0"/>
              <a:t>All designated as Analytical Methods in JMU Catalog (Req for all ISAT)</a:t>
            </a:r>
          </a:p>
          <a:p>
            <a:pPr lvl="1"/>
            <a:r>
              <a:rPr lang="en-US" dirty="0"/>
              <a:t>ISAT 141 </a:t>
            </a:r>
            <a:r>
              <a:rPr lang="en-US" dirty="0" err="1"/>
              <a:t>Precalc</a:t>
            </a:r>
            <a:r>
              <a:rPr lang="en-US" dirty="0"/>
              <a:t> and basic Statistics (half of each topic)</a:t>
            </a:r>
          </a:p>
          <a:p>
            <a:pPr lvl="1"/>
            <a:r>
              <a:rPr lang="en-US" dirty="0"/>
              <a:t>ISAT 142 Applied Calculus and Physics (half of each topic)</a:t>
            </a:r>
          </a:p>
          <a:p>
            <a:pPr lvl="1"/>
            <a:r>
              <a:rPr lang="en-US" dirty="0"/>
              <a:t>ISAT 241 Waves, Electricity and Magnetism, and </a:t>
            </a:r>
            <a:r>
              <a:rPr lang="en-US"/>
              <a:t>Modern Physics</a:t>
            </a:r>
            <a:endParaRPr lang="en-US" dirty="0"/>
          </a:p>
          <a:p>
            <a:pPr lvl="1"/>
            <a:r>
              <a:rPr lang="en-US" dirty="0"/>
              <a:t>ISAT 212 Issues in Energy (</a:t>
            </a:r>
            <a:r>
              <a:rPr lang="en-US" dirty="0" err="1"/>
              <a:t>Thermo</a:t>
            </a:r>
            <a:r>
              <a:rPr lang="en-US" dirty="0"/>
              <a:t> and conversion of heat to electricity)</a:t>
            </a:r>
          </a:p>
          <a:p>
            <a:pPr lvl="1"/>
            <a:r>
              <a:rPr lang="en-US" dirty="0"/>
              <a:t>ISAT 300 Instrumentation and Measurement</a:t>
            </a:r>
          </a:p>
        </p:txBody>
      </p:sp>
    </p:spTree>
    <p:extLst>
      <p:ext uri="{BB962C8B-B14F-4D97-AF65-F5344CB8AC3E}">
        <p14:creationId xmlns:p14="http://schemas.microsoft.com/office/powerpoint/2010/main" val="3804655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4F316-9481-D5DF-98A7-E50B19BCBF6A}"/>
              </a:ext>
            </a:extLst>
          </p:cNvPr>
          <p:cNvSpPr>
            <a:spLocks noGrp="1"/>
          </p:cNvSpPr>
          <p:nvPr>
            <p:ph type="title"/>
          </p:nvPr>
        </p:nvSpPr>
        <p:spPr/>
        <p:txBody>
          <a:bodyPr/>
          <a:lstStyle/>
          <a:p>
            <a:r>
              <a:rPr lang="en-US" dirty="0"/>
              <a:t>Upper Level ISAT Physics classes</a:t>
            </a:r>
          </a:p>
        </p:txBody>
      </p:sp>
      <p:sp>
        <p:nvSpPr>
          <p:cNvPr id="3" name="Content Placeholder 2">
            <a:extLst>
              <a:ext uri="{FF2B5EF4-FFF2-40B4-BE49-F238E27FC236}">
                <a16:creationId xmlns:a16="http://schemas.microsoft.com/office/drawing/2014/main" id="{DDBABA2C-4FC7-98F6-5307-A544F754B053}"/>
              </a:ext>
            </a:extLst>
          </p:cNvPr>
          <p:cNvSpPr>
            <a:spLocks noGrp="1"/>
          </p:cNvSpPr>
          <p:nvPr>
            <p:ph idx="1"/>
          </p:nvPr>
        </p:nvSpPr>
        <p:spPr/>
        <p:txBody>
          <a:bodyPr/>
          <a:lstStyle/>
          <a:p>
            <a:r>
              <a:rPr lang="en-US" dirty="0"/>
              <a:t>ISAT 310 Energy Sector (Basic Fluid Mechanics)</a:t>
            </a:r>
          </a:p>
          <a:p>
            <a:r>
              <a:rPr lang="en-US" dirty="0"/>
              <a:t>ISAT 311 (Role of Energy in Modern Society)</a:t>
            </a:r>
          </a:p>
          <a:p>
            <a:r>
              <a:rPr lang="en-US" dirty="0"/>
              <a:t>ISAT 301 (Energy Sector Laboratory class)</a:t>
            </a:r>
          </a:p>
          <a:p>
            <a:r>
              <a:rPr lang="en-US" dirty="0"/>
              <a:t>ISAT 410 (Sustainable Energy Development)</a:t>
            </a:r>
          </a:p>
          <a:p>
            <a:r>
              <a:rPr lang="en-US" dirty="0"/>
              <a:t>ISAT 411 (Energy Economics and Policy)</a:t>
            </a:r>
          </a:p>
          <a:p>
            <a:r>
              <a:rPr lang="en-US" dirty="0"/>
              <a:t>ISAT 413 (Options for Energy Efficiency)</a:t>
            </a:r>
          </a:p>
          <a:p>
            <a:r>
              <a:rPr lang="en-US" dirty="0"/>
              <a:t>ISAT 414 (Energy Fundamentals II: more fluid mechanics)</a:t>
            </a:r>
          </a:p>
        </p:txBody>
      </p:sp>
    </p:spTree>
    <p:extLst>
      <p:ext uri="{BB962C8B-B14F-4D97-AF65-F5344CB8AC3E}">
        <p14:creationId xmlns:p14="http://schemas.microsoft.com/office/powerpoint/2010/main" val="600788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03FCD-3DAD-4573-865E-DB8A05567F11}"/>
              </a:ext>
            </a:extLst>
          </p:cNvPr>
          <p:cNvSpPr>
            <a:spLocks noGrp="1"/>
          </p:cNvSpPr>
          <p:nvPr>
            <p:ph type="title"/>
          </p:nvPr>
        </p:nvSpPr>
        <p:spPr/>
        <p:txBody>
          <a:bodyPr/>
          <a:lstStyle/>
          <a:p>
            <a:r>
              <a:rPr lang="en-US" dirty="0"/>
              <a:t>ISAT Physics classes</a:t>
            </a:r>
          </a:p>
        </p:txBody>
      </p:sp>
      <p:sp>
        <p:nvSpPr>
          <p:cNvPr id="3" name="Content Placeholder 2">
            <a:extLst>
              <a:ext uri="{FF2B5EF4-FFF2-40B4-BE49-F238E27FC236}">
                <a16:creationId xmlns:a16="http://schemas.microsoft.com/office/drawing/2014/main" id="{F076639E-41ED-4250-A6DE-21D7F933B0B5}"/>
              </a:ext>
            </a:extLst>
          </p:cNvPr>
          <p:cNvSpPr>
            <a:spLocks noGrp="1"/>
          </p:cNvSpPr>
          <p:nvPr>
            <p:ph idx="1"/>
          </p:nvPr>
        </p:nvSpPr>
        <p:spPr/>
        <p:txBody>
          <a:bodyPr/>
          <a:lstStyle/>
          <a:p>
            <a:r>
              <a:rPr lang="en-US" dirty="0"/>
              <a:t>Used </a:t>
            </a:r>
            <a:r>
              <a:rPr lang="en-US" dirty="0" err="1"/>
              <a:t>Serway</a:t>
            </a:r>
            <a:r>
              <a:rPr lang="en-US" dirty="0"/>
              <a:t> and Jewett: Physics for Scientists and Engineers</a:t>
            </a:r>
          </a:p>
          <a:p>
            <a:r>
              <a:rPr lang="en-US" dirty="0"/>
              <a:t>Ray </a:t>
            </a:r>
            <a:r>
              <a:rPr lang="en-US" dirty="0" err="1"/>
              <a:t>Serway</a:t>
            </a:r>
            <a:r>
              <a:rPr lang="en-US" dirty="0"/>
              <a:t> was on JMU faculty in Physics Dept.</a:t>
            </a:r>
          </a:p>
          <a:p>
            <a:r>
              <a:rPr lang="en-US" dirty="0"/>
              <a:t>Kept basic order, but tried to include only the fundamentals</a:t>
            </a:r>
          </a:p>
        </p:txBody>
      </p:sp>
    </p:spTree>
    <p:extLst>
      <p:ext uri="{BB962C8B-B14F-4D97-AF65-F5344CB8AC3E}">
        <p14:creationId xmlns:p14="http://schemas.microsoft.com/office/powerpoint/2010/main" val="678703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0597-D876-93A2-F7FB-C44A3AC9926B}"/>
              </a:ext>
            </a:extLst>
          </p:cNvPr>
          <p:cNvSpPr>
            <a:spLocks noGrp="1"/>
          </p:cNvSpPr>
          <p:nvPr>
            <p:ph type="title"/>
          </p:nvPr>
        </p:nvSpPr>
        <p:spPr/>
        <p:txBody>
          <a:bodyPr/>
          <a:lstStyle/>
          <a:p>
            <a:r>
              <a:rPr lang="en-US" dirty="0"/>
              <a:t>2006 Revamp</a:t>
            </a:r>
          </a:p>
        </p:txBody>
      </p:sp>
      <p:sp>
        <p:nvSpPr>
          <p:cNvPr id="3" name="Content Placeholder 2">
            <a:extLst>
              <a:ext uri="{FF2B5EF4-FFF2-40B4-BE49-F238E27FC236}">
                <a16:creationId xmlns:a16="http://schemas.microsoft.com/office/drawing/2014/main" id="{31943A80-88C1-59FE-2230-A7089C9D42AD}"/>
              </a:ext>
            </a:extLst>
          </p:cNvPr>
          <p:cNvSpPr>
            <a:spLocks noGrp="1"/>
          </p:cNvSpPr>
          <p:nvPr>
            <p:ph idx="1"/>
          </p:nvPr>
        </p:nvSpPr>
        <p:spPr/>
        <p:txBody>
          <a:bodyPr/>
          <a:lstStyle/>
          <a:p>
            <a:r>
              <a:rPr lang="en-US" dirty="0"/>
              <a:t>Not enough Calculus and Statistics in Program</a:t>
            </a:r>
          </a:p>
          <a:p>
            <a:r>
              <a:rPr lang="en-US" dirty="0"/>
              <a:t>Physics content was fine, but needed to be reorganized.</a:t>
            </a:r>
          </a:p>
          <a:p>
            <a:r>
              <a:rPr lang="en-US" dirty="0"/>
              <a:t>ISAT 300 changed to be more applicable to all the ISAT Sectors</a:t>
            </a:r>
          </a:p>
          <a:p>
            <a:pPr marL="0" indent="0">
              <a:buNone/>
            </a:pPr>
            <a:r>
              <a:rPr lang="en-US" dirty="0"/>
              <a:t>		Biotechnology</a:t>
            </a:r>
          </a:p>
          <a:p>
            <a:pPr marL="0" indent="0">
              <a:buNone/>
            </a:pPr>
            <a:r>
              <a:rPr lang="en-US" dirty="0"/>
              <a:t>		Environment</a:t>
            </a:r>
          </a:p>
          <a:p>
            <a:pPr marL="0" indent="0">
              <a:buNone/>
            </a:pPr>
            <a:r>
              <a:rPr lang="en-US" dirty="0"/>
              <a:t>		Engineering and Manufacturing</a:t>
            </a:r>
          </a:p>
          <a:p>
            <a:pPr marL="0" indent="0">
              <a:buNone/>
            </a:pPr>
            <a:r>
              <a:rPr lang="en-US" dirty="0"/>
              <a:t>		Information and Knowledge Management</a:t>
            </a:r>
          </a:p>
          <a:p>
            <a:pPr marL="0" indent="0">
              <a:buNone/>
            </a:pPr>
            <a:r>
              <a:rPr lang="en-US" dirty="0"/>
              <a:t>		Energy</a:t>
            </a:r>
          </a:p>
        </p:txBody>
      </p:sp>
    </p:spTree>
    <p:extLst>
      <p:ext uri="{BB962C8B-B14F-4D97-AF65-F5344CB8AC3E}">
        <p14:creationId xmlns:p14="http://schemas.microsoft.com/office/powerpoint/2010/main" val="2520309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96DDD-E29C-72B1-3BAC-6E3659AB9C4C}"/>
              </a:ext>
            </a:extLst>
          </p:cNvPr>
          <p:cNvSpPr>
            <a:spLocks noGrp="1"/>
          </p:cNvSpPr>
          <p:nvPr>
            <p:ph type="title"/>
          </p:nvPr>
        </p:nvSpPr>
        <p:spPr/>
        <p:txBody>
          <a:bodyPr/>
          <a:lstStyle/>
          <a:p>
            <a:r>
              <a:rPr lang="en-US" dirty="0"/>
              <a:t>Revamped Program 2006 to present</a:t>
            </a:r>
          </a:p>
        </p:txBody>
      </p:sp>
      <p:sp>
        <p:nvSpPr>
          <p:cNvPr id="3" name="Content Placeholder 2">
            <a:extLst>
              <a:ext uri="{FF2B5EF4-FFF2-40B4-BE49-F238E27FC236}">
                <a16:creationId xmlns:a16="http://schemas.microsoft.com/office/drawing/2014/main" id="{43DE50EC-1695-8D20-5557-3149BC1B971E}"/>
              </a:ext>
            </a:extLst>
          </p:cNvPr>
          <p:cNvSpPr>
            <a:spLocks noGrp="1"/>
          </p:cNvSpPr>
          <p:nvPr>
            <p:ph idx="1"/>
          </p:nvPr>
        </p:nvSpPr>
        <p:spPr/>
        <p:txBody>
          <a:bodyPr/>
          <a:lstStyle/>
          <a:p>
            <a:r>
              <a:rPr lang="en-US" dirty="0"/>
              <a:t>ISAT 151 Topics in Applied Calculus for ISAT</a:t>
            </a:r>
          </a:p>
          <a:p>
            <a:r>
              <a:rPr lang="en-US" dirty="0"/>
              <a:t>ISAT 251 Topics in Applied Statistics for ISAT</a:t>
            </a:r>
          </a:p>
          <a:p>
            <a:r>
              <a:rPr lang="en-US" dirty="0"/>
              <a:t>ISAT 152 Topics in Applied Physics for ISAT</a:t>
            </a:r>
          </a:p>
          <a:p>
            <a:r>
              <a:rPr lang="en-US" dirty="0"/>
              <a:t>ISAT 212 Issues in Energy (very few changes)</a:t>
            </a:r>
          </a:p>
          <a:p>
            <a:r>
              <a:rPr lang="en-US" dirty="0"/>
              <a:t>ISAT 300 (old number new format and topics)</a:t>
            </a:r>
          </a:p>
        </p:txBody>
      </p:sp>
    </p:spTree>
    <p:extLst>
      <p:ext uri="{BB962C8B-B14F-4D97-AF65-F5344CB8AC3E}">
        <p14:creationId xmlns:p14="http://schemas.microsoft.com/office/powerpoint/2010/main" val="2257729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756</TotalTime>
  <Words>660</Words>
  <Application>Microsoft Office PowerPoint</Application>
  <PresentationFormat>Widescreen</PresentationFormat>
  <Paragraphs>69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Teaching Applied Physics for Integrated Science and  Technology at JMU</vt:lpstr>
      <vt:lpstr>Paul Henriksen</vt:lpstr>
      <vt:lpstr>History of ISAT</vt:lpstr>
      <vt:lpstr>ISAT courses developed in real time while first class was enrolled.  Initial round of ISAT math and physics classes developed by first cohort of ISAT profs including David Lawrence, Richard Roberds, Maury Wolla, and Matt Reilly</vt:lpstr>
      <vt:lpstr>First ISAT Physics and Math classes</vt:lpstr>
      <vt:lpstr>Upper Level ISAT Physics classes</vt:lpstr>
      <vt:lpstr>ISAT Physics classes</vt:lpstr>
      <vt:lpstr>2006 Revamp</vt:lpstr>
      <vt:lpstr>Revamped Program 2006 to present</vt:lpstr>
      <vt:lpstr>ISAT 152 Topics in Applied Physics for ISAT</vt:lpstr>
      <vt:lpstr>ISAT 152 Course Topics</vt:lpstr>
      <vt:lpstr>ISAT Physics Guiding Principles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Applied Physics for Integrated Science and  Techology</dc:title>
  <dc:creator>Paul Henriksen</dc:creator>
  <cp:lastModifiedBy>Henriksen, Paul - henrikpw</cp:lastModifiedBy>
  <cp:revision>11</cp:revision>
  <dcterms:created xsi:type="dcterms:W3CDTF">2023-03-25T14:10:20Z</dcterms:created>
  <dcterms:modified xsi:type="dcterms:W3CDTF">2023-03-31T18:20:51Z</dcterms:modified>
</cp:coreProperties>
</file>